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0" r:id="rId1"/>
  </p:sldMasterIdLst>
  <p:notesMasterIdLst>
    <p:notesMasterId r:id="rId33"/>
  </p:notesMasterIdLst>
  <p:sldIdLst>
    <p:sldId id="256" r:id="rId2"/>
    <p:sldId id="268" r:id="rId3"/>
    <p:sldId id="269" r:id="rId4"/>
    <p:sldId id="270" r:id="rId5"/>
    <p:sldId id="271" r:id="rId6"/>
    <p:sldId id="272" r:id="rId7"/>
    <p:sldId id="273" r:id="rId8"/>
    <p:sldId id="274" r:id="rId9"/>
    <p:sldId id="275" r:id="rId10"/>
    <p:sldId id="276"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6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initials="D" lastIdx="2" clrIdx="0">
    <p:extLst>
      <p:ext uri="{19B8F6BF-5375-455C-9EA6-DF929625EA0E}">
        <p15:presenceInfo xmlns:p15="http://schemas.microsoft.com/office/powerpoint/2012/main" userId="Sarah" providerId="None"/>
      </p:ext>
    </p:extLst>
  </p:cmAuthor>
  <p:cmAuthor id="2" name="Sarah Mirembe" initials="SM" lastIdx="1" clrIdx="1">
    <p:extLst>
      <p:ext uri="{19B8F6BF-5375-455C-9EA6-DF929625EA0E}">
        <p15:presenceInfo xmlns:p15="http://schemas.microsoft.com/office/powerpoint/2012/main" userId="0494655d1a2776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D9C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17" autoAdjust="0"/>
  </p:normalViewPr>
  <p:slideViewPr>
    <p:cSldViewPr>
      <p:cViewPr>
        <p:scale>
          <a:sx n="60" d="100"/>
          <a:sy n="60" d="100"/>
        </p:scale>
        <p:origin x="1460"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2775602702439976"/>
          <c:y val="4.849345530803735E-2"/>
          <c:w val="0.54448806746378919"/>
          <c:h val="0.82364338556085315"/>
        </c:manualLayout>
      </c:layout>
      <c:pieChart>
        <c:varyColors val="1"/>
        <c:ser>
          <c:idx val="0"/>
          <c:order val="0"/>
          <c:dLbls>
            <c:dLbl>
              <c:idx val="2"/>
              <c:tx>
                <c:rich>
                  <a:bodyPr/>
                  <a:lstStyle/>
                  <a:p>
                    <a:r>
                      <a:rPr lang="en-US"/>
                      <a:t>Commercial/</a:t>
                    </a:r>
                  </a:p>
                  <a:p>
                    <a:r>
                      <a:rPr lang="en-US"/>
                      <a:t>Institutional</a:t>
                    </a:r>
                    <a:r>
                      <a:rPr lang="en-US" dirty="0"/>
                      <a:t>
15%</a:t>
                    </a:r>
                  </a:p>
                </c:rich>
              </c:tx>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DDF-4B7E-9787-0FAF13619E7F}"/>
                </c:ext>
              </c:extLst>
            </c:dLbl>
            <c:spPr>
              <a:noFill/>
              <a:ln>
                <a:noFill/>
              </a:ln>
              <a:effectLst/>
            </c:spPr>
            <c:txPr>
              <a:bodyPr/>
              <a:lstStyle/>
              <a:p>
                <a:pPr>
                  <a:defRPr sz="18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Sheet1!$A$1:$A$4</c:f>
              <c:strCache>
                <c:ptCount val="4"/>
                <c:pt idx="0">
                  <c:v>Industrial</c:v>
                </c:pt>
                <c:pt idx="1">
                  <c:v>Residential</c:v>
                </c:pt>
                <c:pt idx="2">
                  <c:v>Commericial/Institutional</c:v>
                </c:pt>
                <c:pt idx="3">
                  <c:v>Agricultural</c:v>
                </c:pt>
              </c:strCache>
            </c:strRef>
          </c:cat>
          <c:val>
            <c:numRef>
              <c:f>Sheet1!$B$1:$B$4</c:f>
              <c:numCache>
                <c:formatCode>0%</c:formatCode>
                <c:ptCount val="4"/>
                <c:pt idx="0">
                  <c:v>0.35</c:v>
                </c:pt>
                <c:pt idx="1">
                  <c:v>0.48</c:v>
                </c:pt>
                <c:pt idx="2">
                  <c:v>0.15</c:v>
                </c:pt>
                <c:pt idx="3">
                  <c:v>0.02</c:v>
                </c:pt>
              </c:numCache>
            </c:numRef>
          </c:val>
          <c:extLst>
            <c:ext xmlns:c16="http://schemas.microsoft.com/office/drawing/2014/chart" uri="{C3380CC4-5D6E-409C-BE32-E72D297353CC}">
              <c16:uniqueId val="{00000001-CDDF-4B7E-9787-0FAF13619E7F}"/>
            </c:ext>
          </c:extLst>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785DE3-0021-42C3-8AE3-A327B4CA71AA}" type="datetimeFigureOut">
              <a:rPr lang="en-US" smtClean="0"/>
              <a:t>11/24/2019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D58D91-42B7-4A8D-A936-1A69832DEA41}" type="slidenum">
              <a:rPr lang="en-US" smtClean="0"/>
              <a:t>‹#›</a:t>
            </a:fld>
            <a:endParaRPr lang="en-US"/>
          </a:p>
        </p:txBody>
      </p:sp>
    </p:spTree>
    <p:extLst>
      <p:ext uri="{BB962C8B-B14F-4D97-AF65-F5344CB8AC3E}">
        <p14:creationId xmlns:p14="http://schemas.microsoft.com/office/powerpoint/2010/main" val="1421463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1"/>
          <p:cNvSpPr>
            <a:spLocks noGrp="1" noRot="1" noChangeAspect="1" noChangeArrowheads="1"/>
          </p:cNvSpPr>
          <p:nvPr>
            <p:ph type="sldImg"/>
          </p:nvPr>
        </p:nvSpPr>
        <p:spPr>
          <a:solidFill>
            <a:srgbClr val="FFFFFF"/>
          </a:solidFill>
          <a:ln/>
        </p:spPr>
      </p:sp>
      <p:sp>
        <p:nvSpPr>
          <p:cNvPr id="2693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Helvetica" pitchFamily="-1" charset="0"/>
                <a:cs typeface="Helvetica" pitchFamily="-1" charset="0"/>
                <a:sym typeface="Helvetica" pitchFamily="-1" charset="0"/>
              </a:rPr>
              <a:t>An alternative: community-based social marketing (CBSM).</a:t>
            </a:r>
            <a:r>
              <a:rPr lang="en-US" altLang="en-US" baseline="0" dirty="0">
                <a:latin typeface="Helvetica" pitchFamily="-1" charset="0"/>
                <a:cs typeface="Helvetica" pitchFamily="-1" charset="0"/>
                <a:sym typeface="Helvetica" pitchFamily="-1" charset="0"/>
              </a:rPr>
              <a:t> CBSM </a:t>
            </a:r>
            <a:r>
              <a:rPr lang="en-US" altLang="en-US" dirty="0">
                <a:latin typeface="Helvetica" pitchFamily="-1" charset="0"/>
                <a:cs typeface="Helvetica" pitchFamily="-1" charset="0"/>
                <a:sym typeface="Helvetica" pitchFamily="-1" charset="0"/>
              </a:rPr>
              <a:t>unites knowledge from psychology with the field of social marketing.  It emphasizes understanding the barriers that exist within a community to the </a:t>
            </a:r>
            <a:r>
              <a:rPr lang="en-US" altLang="en-US" dirty="0" err="1">
                <a:latin typeface="Helvetica" pitchFamily="-1" charset="0"/>
                <a:cs typeface="Helvetica" pitchFamily="-1" charset="0"/>
                <a:sym typeface="Helvetica" pitchFamily="-1" charset="0"/>
              </a:rPr>
              <a:t>behavioural</a:t>
            </a:r>
            <a:r>
              <a:rPr lang="en-US" altLang="en-US" dirty="0">
                <a:latin typeface="Helvetica" pitchFamily="-1" charset="0"/>
                <a:cs typeface="Helvetica" pitchFamily="-1" charset="0"/>
                <a:sym typeface="Helvetica" pitchFamily="-1" charset="0"/>
              </a:rPr>
              <a:t> changes that are being advocated. Further, it stresses the importance of the “social” aspects of the </a:t>
            </a:r>
            <a:r>
              <a:rPr lang="en-US" altLang="en-US" dirty="0" err="1">
                <a:latin typeface="Helvetica" pitchFamily="-1" charset="0"/>
                <a:cs typeface="Helvetica" pitchFamily="-1" charset="0"/>
                <a:sym typeface="Helvetica" pitchFamily="-1" charset="0"/>
              </a:rPr>
              <a:t>behaviours</a:t>
            </a:r>
            <a:r>
              <a:rPr lang="en-US" altLang="en-US" dirty="0">
                <a:latin typeface="Helvetica" pitchFamily="-1" charset="0"/>
                <a:cs typeface="Helvetica" pitchFamily="-1" charset="0"/>
                <a:sym typeface="Helvetica" pitchFamily="-1" charset="0"/>
              </a:rPr>
              <a:t> we adopt, such as interpersonal communication, social diffusion and social norms. </a:t>
            </a:r>
          </a:p>
        </p:txBody>
      </p:sp>
    </p:spTree>
    <p:extLst>
      <p:ext uri="{BB962C8B-B14F-4D97-AF65-F5344CB8AC3E}">
        <p14:creationId xmlns:p14="http://schemas.microsoft.com/office/powerpoint/2010/main" val="3466563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into groups by case study</a:t>
            </a:r>
          </a:p>
          <a:p>
            <a:pPr marL="171450" indent="-171450">
              <a:buFontTx/>
              <a:buChar char="-"/>
            </a:pPr>
            <a:r>
              <a:rPr lang="en-US" dirty="0"/>
              <a:t>Look</a:t>
            </a:r>
            <a:r>
              <a:rPr lang="en-US" baseline="0" dirty="0"/>
              <a:t> over your list of behaviors to make sure they’re non-divisible and end-state. Discuss how you might determine their impact, probability and penetration and (for this exercise) pick one. </a:t>
            </a:r>
          </a:p>
          <a:p>
            <a:pPr marL="171450" indent="-171450">
              <a:buFontTx/>
              <a:buChar char="-"/>
            </a:pPr>
            <a:endParaRPr lang="en-US" baseline="0" dirty="0"/>
          </a:p>
          <a:p>
            <a:pPr marL="171450" indent="-171450">
              <a:buFontTx/>
              <a:buChar char="-"/>
            </a:pPr>
            <a:r>
              <a:rPr lang="en-US" baseline="0" dirty="0"/>
              <a:t>Finish by 10:30</a:t>
            </a:r>
            <a:endParaRPr lang="en-US" dirty="0"/>
          </a:p>
        </p:txBody>
      </p:sp>
      <p:sp>
        <p:nvSpPr>
          <p:cNvPr id="4" name="Slide Number Placeholder 3"/>
          <p:cNvSpPr>
            <a:spLocks noGrp="1"/>
          </p:cNvSpPr>
          <p:nvPr>
            <p:ph type="sldNum" sz="quarter" idx="10"/>
          </p:nvPr>
        </p:nvSpPr>
        <p:spPr/>
        <p:txBody>
          <a:bodyPr/>
          <a:lstStyle/>
          <a:p>
            <a:fld id="{8B1ED7D0-A9F0-4E3F-B530-E7CD7ECFA4DC}" type="slidenum">
              <a:rPr lang="en-US" smtClean="0"/>
              <a:t>11</a:t>
            </a:fld>
            <a:endParaRPr lang="en-US"/>
          </a:p>
        </p:txBody>
      </p:sp>
    </p:spTree>
    <p:extLst>
      <p:ext uri="{BB962C8B-B14F-4D97-AF65-F5344CB8AC3E}">
        <p14:creationId xmlns:p14="http://schemas.microsoft.com/office/powerpoint/2010/main" val="1480328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ED7D0-A9F0-4E3F-B530-E7CD7ECFA4DC}" type="slidenum">
              <a:rPr lang="en-US" smtClean="0"/>
              <a:t>12</a:t>
            </a:fld>
            <a:endParaRPr lang="en-US"/>
          </a:p>
        </p:txBody>
      </p:sp>
    </p:spTree>
    <p:extLst>
      <p:ext uri="{BB962C8B-B14F-4D97-AF65-F5344CB8AC3E}">
        <p14:creationId xmlns:p14="http://schemas.microsoft.com/office/powerpoint/2010/main" val="567199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1"/>
          <p:cNvSpPr>
            <a:spLocks noGrp="1" noRot="1" noChangeAspect="1" noChangeArrowheads="1"/>
          </p:cNvSpPr>
          <p:nvPr>
            <p:ph type="sldImg"/>
          </p:nvPr>
        </p:nvSpPr>
        <p:spPr>
          <a:solidFill>
            <a:srgbClr val="FFFFFF"/>
          </a:solidFill>
          <a:ln/>
        </p:spPr>
      </p:sp>
      <p:sp>
        <p:nvSpPr>
          <p:cNvPr id="28467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Helvetica" pitchFamily="-1" charset="0"/>
                <a:cs typeface="Helvetica" pitchFamily="-1" charset="0"/>
                <a:sym typeface="Helvetica" pitchFamily="-1" charset="0"/>
              </a:rPr>
              <a:t>There are four main methods of uncovering barriers</a:t>
            </a:r>
            <a:r>
              <a:rPr lang="en-US" altLang="en-US" baseline="0" dirty="0">
                <a:latin typeface="Helvetica" pitchFamily="-1" charset="0"/>
                <a:cs typeface="Helvetica" pitchFamily="-1" charset="0"/>
                <a:sym typeface="Helvetica" pitchFamily="-1" charset="0"/>
              </a:rPr>
              <a:t> and benefits</a:t>
            </a:r>
            <a:r>
              <a:rPr lang="en-US" altLang="en-US" dirty="0">
                <a:latin typeface="Helvetica" pitchFamily="-1" charset="0"/>
                <a:cs typeface="Helvetica" pitchFamily="-1" charset="0"/>
                <a:sym typeface="Helvetica" pitchFamily="-1" charset="0"/>
              </a:rPr>
              <a:t>: a literature search, observations, focus groups and surveys (see chapter 3 for more detail on each of these).  </a:t>
            </a:r>
          </a:p>
          <a:p>
            <a:pPr eaLnBrk="1" hangingPunct="1"/>
            <a:endParaRPr lang="en-US" altLang="en-US" dirty="0">
              <a:latin typeface="Helvetica" pitchFamily="-1" charset="0"/>
              <a:cs typeface="Helvetica" pitchFamily="-1" charset="0"/>
              <a:sym typeface="Helvetica" pitchFamily="-1" charset="0"/>
            </a:endParaRPr>
          </a:p>
          <a:p>
            <a:pPr eaLnBrk="1" hangingPunct="1"/>
            <a:r>
              <a:rPr lang="en-US" altLang="en-US" dirty="0">
                <a:latin typeface="Helvetica" pitchFamily="-1" charset="0"/>
                <a:cs typeface="Helvetica" pitchFamily="-1" charset="0"/>
                <a:sym typeface="Helvetica" pitchFamily="-1" charset="0"/>
              </a:rPr>
              <a:t>Each of these methods have inherent strengths and weaknesses.  For example, focus groups provide you with rich detailed information about barriers and benefits, but are limited in generalizability.  As a consequence, we want to pair together different methods so that the weaknesses of one are compensated by the strengths of another (e.g., surveys have better generalizability). </a:t>
            </a:r>
          </a:p>
        </p:txBody>
      </p:sp>
    </p:spTree>
    <p:extLst>
      <p:ext uri="{BB962C8B-B14F-4D97-AF65-F5344CB8AC3E}">
        <p14:creationId xmlns:p14="http://schemas.microsoft.com/office/powerpoint/2010/main" val="4114797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1"/>
          <p:cNvSpPr>
            <a:spLocks noGrp="1" noRot="1" noChangeAspect="1" noChangeArrowheads="1"/>
          </p:cNvSpPr>
          <p:nvPr>
            <p:ph type="sldImg"/>
          </p:nvPr>
        </p:nvSpPr>
        <p:spPr>
          <a:solidFill>
            <a:srgbClr val="FFFFFF"/>
          </a:solidFill>
          <a:ln/>
        </p:spPr>
      </p:sp>
      <p:sp>
        <p:nvSpPr>
          <p:cNvPr id="28672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Helvetica" pitchFamily="-1" charset="0"/>
                <a:cs typeface="Helvetica" pitchFamily="-1" charset="0"/>
                <a:sym typeface="Helvetica" pitchFamily="-1" charset="0"/>
              </a:rPr>
              <a:t>The Fostering Sustainable Behavior site, and the associated digest, can be used to conduct a literature search, ask questions of other environmental program planners and to uncover examples of successful programs.  </a:t>
            </a:r>
          </a:p>
        </p:txBody>
      </p:sp>
    </p:spTree>
    <p:extLst>
      <p:ext uri="{BB962C8B-B14F-4D97-AF65-F5344CB8AC3E}">
        <p14:creationId xmlns:p14="http://schemas.microsoft.com/office/powerpoint/2010/main" val="2297813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ED7D0-A9F0-4E3F-B530-E7CD7ECFA4DC}" type="slidenum">
              <a:rPr lang="en-US" smtClean="0"/>
              <a:t>15</a:t>
            </a:fld>
            <a:endParaRPr lang="en-US"/>
          </a:p>
        </p:txBody>
      </p:sp>
    </p:spTree>
    <p:extLst>
      <p:ext uri="{BB962C8B-B14F-4D97-AF65-F5344CB8AC3E}">
        <p14:creationId xmlns:p14="http://schemas.microsoft.com/office/powerpoint/2010/main" val="3369251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lnSpc>
                <a:spcPct val="90000"/>
              </a:lnSpc>
              <a:spcBef>
                <a:spcPct val="0"/>
              </a:spcBef>
              <a:buClr>
                <a:srgbClr val="F6A840"/>
              </a:buClr>
            </a:pPr>
            <a:r>
              <a:rPr lang="en-US" sz="1000" b="1" dirty="0">
                <a:solidFill>
                  <a:schemeClr val="bg1"/>
                </a:solidFill>
              </a:rPr>
              <a:t>Once selected behaviors</a:t>
            </a:r>
            <a:r>
              <a:rPr lang="en-US" sz="1000" dirty="0">
                <a:solidFill>
                  <a:schemeClr val="bg1"/>
                </a:solidFill>
              </a:rPr>
              <a:t>, move on to step 2 – ID barriers and benefits.</a:t>
            </a:r>
          </a:p>
          <a:p>
            <a:pPr>
              <a:lnSpc>
                <a:spcPct val="90000"/>
              </a:lnSpc>
              <a:spcBef>
                <a:spcPct val="0"/>
              </a:spcBef>
              <a:buClr>
                <a:srgbClr val="F6A840"/>
              </a:buClr>
            </a:pPr>
            <a:r>
              <a:rPr lang="en-US" sz="1000" dirty="0">
                <a:solidFill>
                  <a:schemeClr val="bg1"/>
                </a:solidFill>
              </a:rPr>
              <a:t>It’s really easy to assume that we know what drives people or what they would see as barriers and benefits, but we can’t really uncover actual barriers or benefits unless we actually investigate.  This is an absolutely crucial step because if we design strategies to address the wrong sets barriers &amp; benefits, our programs won’t be effective and we wont’ see the desired results.  </a:t>
            </a:r>
          </a:p>
          <a:p>
            <a:pPr marL="171438" indent="-171438">
              <a:lnSpc>
                <a:spcPct val="90000"/>
              </a:lnSpc>
              <a:spcBef>
                <a:spcPct val="0"/>
              </a:spcBef>
              <a:buClr>
                <a:srgbClr val="F6A840"/>
              </a:buClr>
              <a:buFontTx/>
              <a:buChar char="•"/>
            </a:pPr>
            <a:endParaRPr lang="en-US" sz="1000" dirty="0">
              <a:solidFill>
                <a:schemeClr val="bg1"/>
              </a:solidFill>
            </a:endParaRPr>
          </a:p>
          <a:p>
            <a:pPr marL="171438" indent="-171438">
              <a:lnSpc>
                <a:spcPct val="90000"/>
              </a:lnSpc>
              <a:spcBef>
                <a:spcPct val="0"/>
              </a:spcBef>
              <a:buClr>
                <a:srgbClr val="F6A840"/>
              </a:buClr>
              <a:buFontTx/>
              <a:buChar char="•"/>
            </a:pPr>
            <a:r>
              <a:rPr lang="en-US" sz="1000" b="1" dirty="0">
                <a:solidFill>
                  <a:schemeClr val="bg1"/>
                </a:solidFill>
              </a:rPr>
              <a:t>Can identify barriers and benefits </a:t>
            </a:r>
            <a:r>
              <a:rPr lang="en-US" sz="1000" dirty="0">
                <a:solidFill>
                  <a:schemeClr val="bg1"/>
                </a:solidFill>
              </a:rPr>
              <a:t>through observations, group discussions (AKA focus groups), or surveys</a:t>
            </a:r>
          </a:p>
          <a:p>
            <a:pPr>
              <a:lnSpc>
                <a:spcPct val="90000"/>
              </a:lnSpc>
              <a:spcBef>
                <a:spcPct val="0"/>
              </a:spcBef>
              <a:buClr>
                <a:srgbClr val="F6A840"/>
              </a:buClr>
            </a:pPr>
            <a:endParaRPr lang="en-US" sz="1000" dirty="0">
              <a:solidFill>
                <a:schemeClr val="bg1"/>
              </a:solidFill>
            </a:endParaRPr>
          </a:p>
          <a:p>
            <a:pPr marL="171438" indent="-171438">
              <a:lnSpc>
                <a:spcPct val="90000"/>
              </a:lnSpc>
              <a:spcBef>
                <a:spcPct val="0"/>
              </a:spcBef>
              <a:buFontTx/>
              <a:buChar char="•"/>
            </a:pPr>
            <a:r>
              <a:rPr lang="en-US" sz="1000" dirty="0">
                <a:solidFill>
                  <a:schemeClr val="bg1"/>
                </a:solidFill>
                <a:sym typeface="Wingdings" pitchFamily="2" charset="2"/>
              </a:rPr>
              <a:t>Going back to transportation – for someone who drives, what might be some of the barriers to switching to more sustainable alternatives?</a:t>
            </a:r>
          </a:p>
          <a:p>
            <a:pPr marL="628605" lvl="1" indent="-171438">
              <a:lnSpc>
                <a:spcPct val="90000"/>
              </a:lnSpc>
              <a:spcBef>
                <a:spcPct val="0"/>
              </a:spcBef>
              <a:buFontTx/>
              <a:buChar char="•"/>
            </a:pPr>
            <a:r>
              <a:rPr lang="en-US" sz="1000" b="1" dirty="0">
                <a:solidFill>
                  <a:schemeClr val="bg1"/>
                </a:solidFill>
                <a:sym typeface="Wingdings" pitchFamily="2" charset="2"/>
              </a:rPr>
              <a:t>insufficient knowledge </a:t>
            </a:r>
            <a:r>
              <a:rPr lang="en-US" sz="1000" dirty="0">
                <a:solidFill>
                  <a:schemeClr val="bg1"/>
                </a:solidFill>
                <a:sym typeface="Wingdings" pitchFamily="2" charset="2"/>
              </a:rPr>
              <a:t>(don’t know that driving has negative impacts on the environment)</a:t>
            </a:r>
          </a:p>
          <a:p>
            <a:pPr marL="628605" lvl="1" indent="-171438">
              <a:lnSpc>
                <a:spcPct val="90000"/>
              </a:lnSpc>
              <a:spcBef>
                <a:spcPct val="0"/>
              </a:spcBef>
              <a:buFontTx/>
              <a:buChar char="•"/>
            </a:pPr>
            <a:r>
              <a:rPr lang="en-US" sz="1000" b="1" dirty="0">
                <a:solidFill>
                  <a:schemeClr val="bg1"/>
                </a:solidFill>
                <a:sym typeface="Wingdings" pitchFamily="2" charset="2"/>
              </a:rPr>
              <a:t>institutional factors </a:t>
            </a:r>
            <a:r>
              <a:rPr lang="en-US" sz="1000" dirty="0">
                <a:solidFill>
                  <a:schemeClr val="bg1"/>
                </a:solidFill>
                <a:sym typeface="Wingdings" pitchFamily="2" charset="2"/>
              </a:rPr>
              <a:t>(poor infrastructure, no public transportation available where you live)</a:t>
            </a:r>
          </a:p>
          <a:p>
            <a:pPr marL="628605" lvl="1" indent="-171438">
              <a:lnSpc>
                <a:spcPct val="90000"/>
              </a:lnSpc>
              <a:spcBef>
                <a:spcPct val="0"/>
              </a:spcBef>
              <a:buFontTx/>
              <a:buChar char="•"/>
            </a:pPr>
            <a:r>
              <a:rPr lang="en-US" sz="1000" b="1" dirty="0">
                <a:solidFill>
                  <a:schemeClr val="bg1"/>
                </a:solidFill>
                <a:sym typeface="Wingdings" pitchFamily="2" charset="2"/>
              </a:rPr>
              <a:t>socio-cultural factors </a:t>
            </a:r>
            <a:r>
              <a:rPr lang="en-US" sz="1000" dirty="0">
                <a:solidFill>
                  <a:schemeClr val="bg1"/>
                </a:solidFill>
                <a:sym typeface="Wingdings" pitchFamily="2" charset="2"/>
              </a:rPr>
              <a:t>(I know driving is bad, but most people I know drive, so it’s socially acceptable)</a:t>
            </a:r>
          </a:p>
          <a:p>
            <a:pPr marL="628605" lvl="1" indent="-171438">
              <a:lnSpc>
                <a:spcPct val="90000"/>
              </a:lnSpc>
              <a:spcBef>
                <a:spcPct val="0"/>
              </a:spcBef>
              <a:buFontTx/>
              <a:buChar char="•"/>
            </a:pPr>
            <a:r>
              <a:rPr lang="en-US" sz="1000" b="1" dirty="0">
                <a:solidFill>
                  <a:schemeClr val="bg1"/>
                </a:solidFill>
                <a:sym typeface="Wingdings" pitchFamily="2" charset="2"/>
              </a:rPr>
              <a:t>motivation</a:t>
            </a:r>
            <a:r>
              <a:rPr lang="en-US" sz="1000" dirty="0">
                <a:solidFill>
                  <a:schemeClr val="bg1"/>
                </a:solidFill>
                <a:sym typeface="Wingdings" pitchFamily="2" charset="2"/>
              </a:rPr>
              <a:t> (I value environment, but also my time – I drive because it takes less time in many cases  value of time&gt;value of environment)</a:t>
            </a:r>
          </a:p>
          <a:p>
            <a:pPr marL="628605" lvl="1" indent="-171438">
              <a:lnSpc>
                <a:spcPct val="90000"/>
              </a:lnSpc>
              <a:spcBef>
                <a:spcPct val="0"/>
              </a:spcBef>
              <a:buFontTx/>
              <a:buChar char="•"/>
            </a:pPr>
            <a:r>
              <a:rPr lang="en-US" sz="1000" b="1" dirty="0">
                <a:solidFill>
                  <a:schemeClr val="bg1"/>
                </a:solidFill>
                <a:sym typeface="Wingdings" pitchFamily="2" charset="2"/>
              </a:rPr>
              <a:t>emotional involvement </a:t>
            </a:r>
            <a:r>
              <a:rPr lang="en-US" sz="1000" dirty="0">
                <a:solidFill>
                  <a:schemeClr val="bg1"/>
                </a:solidFill>
                <a:sym typeface="Wingdings" pitchFamily="2" charset="2"/>
              </a:rPr>
              <a:t>(when I see the direct consequences of my actions, like pollution, I’m more apt to change)  in your office, focus on protecting the bird outside your window/making your office a healthy place to work, not on saving the polar bears</a:t>
            </a:r>
          </a:p>
          <a:p>
            <a:pPr marL="628605" lvl="1" indent="-171438">
              <a:lnSpc>
                <a:spcPct val="90000"/>
              </a:lnSpc>
              <a:spcBef>
                <a:spcPct val="0"/>
              </a:spcBef>
              <a:buFontTx/>
              <a:buChar char="•"/>
            </a:pPr>
            <a:r>
              <a:rPr lang="en-US" sz="1000" b="1" dirty="0">
                <a:solidFill>
                  <a:schemeClr val="bg1"/>
                </a:solidFill>
                <a:sym typeface="Wingdings" pitchFamily="2" charset="2"/>
              </a:rPr>
              <a:t>locus of control </a:t>
            </a:r>
            <a:r>
              <a:rPr lang="en-US" sz="1000" dirty="0">
                <a:solidFill>
                  <a:schemeClr val="bg1"/>
                </a:solidFill>
                <a:sym typeface="Wingdings" pitchFamily="2" charset="2"/>
              </a:rPr>
              <a:t>(if I feel like stopping driving won’t fix anything, I’m less likely to change)  in your office, focus on what you can do, not what you can’t.  Why key to ID what behavior change is needed.</a:t>
            </a:r>
          </a:p>
          <a:p>
            <a:pPr marL="176904" indent="-171438">
              <a:lnSpc>
                <a:spcPct val="90000"/>
              </a:lnSpc>
              <a:spcBef>
                <a:spcPct val="0"/>
              </a:spcBef>
              <a:buFontTx/>
              <a:buChar char="•"/>
            </a:pPr>
            <a:endParaRPr lang="en-US" sz="1000" dirty="0">
              <a:solidFill>
                <a:schemeClr val="bg1"/>
              </a:solidFill>
              <a:sym typeface="Wingdings" pitchFamily="2" charset="2"/>
            </a:endParaRPr>
          </a:p>
          <a:p>
            <a:pPr marL="176904" indent="-171438">
              <a:lnSpc>
                <a:spcPct val="90000"/>
              </a:lnSpc>
              <a:spcBef>
                <a:spcPct val="0"/>
              </a:spcBef>
              <a:buFontTx/>
              <a:buChar char="•"/>
            </a:pPr>
            <a:r>
              <a:rPr lang="en-US" sz="1000" dirty="0">
                <a:solidFill>
                  <a:schemeClr val="bg1"/>
                </a:solidFill>
                <a:sym typeface="Wingdings" pitchFamily="2" charset="2"/>
              </a:rPr>
              <a:t>What might some of the benefits be?</a:t>
            </a:r>
          </a:p>
          <a:p>
            <a:pPr marL="628605" lvl="1" indent="-171438">
              <a:lnSpc>
                <a:spcPct val="90000"/>
              </a:lnSpc>
              <a:spcBef>
                <a:spcPct val="0"/>
              </a:spcBef>
              <a:buFontTx/>
              <a:buChar char="•"/>
            </a:pPr>
            <a:r>
              <a:rPr lang="en-US" sz="1000" dirty="0">
                <a:solidFill>
                  <a:schemeClr val="bg1"/>
                </a:solidFill>
                <a:sym typeface="Wingdings" pitchFamily="2" charset="2"/>
              </a:rPr>
              <a:t>Cheaper, save money, less stressful, etc.</a:t>
            </a:r>
          </a:p>
          <a:p>
            <a:pPr marL="628605" lvl="1" indent="-171438">
              <a:lnSpc>
                <a:spcPct val="90000"/>
              </a:lnSpc>
              <a:spcBef>
                <a:spcPct val="0"/>
              </a:spcBef>
              <a:buFontTx/>
              <a:buChar char="•"/>
            </a:pPr>
            <a:endParaRPr lang="en-US" sz="1000" dirty="0">
              <a:solidFill>
                <a:schemeClr val="bg1"/>
              </a:solidFill>
            </a:endParaRPr>
          </a:p>
          <a:p>
            <a:pPr marL="171438" indent="-171438">
              <a:lnSpc>
                <a:spcPct val="90000"/>
              </a:lnSpc>
              <a:spcBef>
                <a:spcPct val="0"/>
              </a:spcBef>
              <a:buClr>
                <a:srgbClr val="F6A840"/>
              </a:buClr>
              <a:buFontTx/>
              <a:buChar char="•"/>
            </a:pPr>
            <a:r>
              <a:rPr lang="en-US" sz="1000" dirty="0">
                <a:solidFill>
                  <a:schemeClr val="bg1"/>
                </a:solidFill>
              </a:rPr>
              <a:t>Ideal programs or initiatives are those that both decrease barriers while increasing benefits.  </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08A95-A477-4820-A934-4FDE7D590B2F}"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val="2691645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1ED7D0-A9F0-4E3F-B530-E7CD7ECFA4DC}" type="slidenum">
              <a:rPr lang="en-US" smtClean="0"/>
              <a:t>17</a:t>
            </a:fld>
            <a:endParaRPr lang="en-US"/>
          </a:p>
        </p:txBody>
      </p:sp>
    </p:spTree>
    <p:extLst>
      <p:ext uri="{BB962C8B-B14F-4D97-AF65-F5344CB8AC3E}">
        <p14:creationId xmlns:p14="http://schemas.microsoft.com/office/powerpoint/2010/main" val="1071091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into groups by case study and do</a:t>
            </a:r>
            <a:r>
              <a:rPr lang="en-US" baseline="0" dirty="0"/>
              <a:t> some initial discussion of how you might uncover barriers and benefits to your chosen behavior. </a:t>
            </a:r>
          </a:p>
          <a:p>
            <a:endParaRPr lang="en-US" baseline="0" dirty="0"/>
          </a:p>
          <a:p>
            <a:r>
              <a:rPr lang="en-US" baseline="0" dirty="0"/>
              <a:t>Remember that the benefits must be to the individual (not the world in general or some greater good). </a:t>
            </a:r>
          </a:p>
          <a:p>
            <a:endParaRPr lang="en-US" baseline="0" dirty="0"/>
          </a:p>
          <a:p>
            <a:r>
              <a:rPr lang="en-US" baseline="0" dirty="0"/>
              <a:t>For example for recycling the benefits might be feeling good about yourself (vs. helping the planet)</a:t>
            </a:r>
          </a:p>
          <a:p>
            <a:endParaRPr lang="en-US" baseline="0" dirty="0"/>
          </a:p>
          <a:p>
            <a:r>
              <a:rPr lang="en-US" baseline="0" dirty="0"/>
              <a:t>10:35-10:45</a:t>
            </a:r>
            <a:endParaRPr lang="en-US" dirty="0"/>
          </a:p>
        </p:txBody>
      </p:sp>
      <p:sp>
        <p:nvSpPr>
          <p:cNvPr id="4" name="Slide Number Placeholder 3"/>
          <p:cNvSpPr>
            <a:spLocks noGrp="1"/>
          </p:cNvSpPr>
          <p:nvPr>
            <p:ph type="sldNum" sz="quarter" idx="10"/>
          </p:nvPr>
        </p:nvSpPr>
        <p:spPr/>
        <p:txBody>
          <a:bodyPr/>
          <a:lstStyle/>
          <a:p>
            <a:fld id="{8B1ED7D0-A9F0-4E3F-B530-E7CD7ECFA4DC}" type="slidenum">
              <a:rPr lang="en-US" smtClean="0"/>
              <a:t>18</a:t>
            </a:fld>
            <a:endParaRPr lang="en-US"/>
          </a:p>
        </p:txBody>
      </p:sp>
    </p:spTree>
    <p:extLst>
      <p:ext uri="{BB962C8B-B14F-4D97-AF65-F5344CB8AC3E}">
        <p14:creationId xmlns:p14="http://schemas.microsoft.com/office/powerpoint/2010/main" val="39884019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CHECK: should be 10:45/11</a:t>
            </a:r>
          </a:p>
        </p:txBody>
      </p:sp>
      <p:sp>
        <p:nvSpPr>
          <p:cNvPr id="4" name="Slide Number Placeholder 3"/>
          <p:cNvSpPr>
            <a:spLocks noGrp="1"/>
          </p:cNvSpPr>
          <p:nvPr>
            <p:ph type="sldNum" sz="quarter" idx="10"/>
          </p:nvPr>
        </p:nvSpPr>
        <p:spPr/>
        <p:txBody>
          <a:bodyPr/>
          <a:lstStyle/>
          <a:p>
            <a:fld id="{8B1ED7D0-A9F0-4E3F-B530-E7CD7ECFA4DC}" type="slidenum">
              <a:rPr lang="en-US" smtClean="0"/>
              <a:t>19</a:t>
            </a:fld>
            <a:endParaRPr lang="en-US"/>
          </a:p>
        </p:txBody>
      </p:sp>
    </p:spTree>
    <p:extLst>
      <p:ext uri="{BB962C8B-B14F-4D97-AF65-F5344CB8AC3E}">
        <p14:creationId xmlns:p14="http://schemas.microsoft.com/office/powerpoint/2010/main" val="213019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a:spcBef>
                <a:spcPct val="0"/>
              </a:spcBef>
              <a:buClr>
                <a:srgbClr val="F6A840"/>
              </a:buClr>
              <a:buFont typeface="+mj-lt"/>
              <a:buNone/>
            </a:pPr>
            <a:r>
              <a:rPr lang="en-US" b="1" dirty="0">
                <a:solidFill>
                  <a:schemeClr val="tx2"/>
                </a:solidFill>
              </a:rPr>
              <a:t>Once you’ve identified the desired behavior and its barriers/benefits</a:t>
            </a:r>
            <a:r>
              <a:rPr lang="en-US" dirty="0">
                <a:solidFill>
                  <a:schemeClr val="tx2"/>
                </a:solidFill>
              </a:rPr>
              <a:t>, you can develop appropriate strategies</a:t>
            </a:r>
            <a:r>
              <a:rPr lang="en-US" baseline="0" dirty="0">
                <a:solidFill>
                  <a:schemeClr val="tx2"/>
                </a:solidFill>
              </a:rPr>
              <a:t> to help decrease barriers and increase benefits</a:t>
            </a:r>
            <a:r>
              <a:rPr lang="en-US" dirty="0">
                <a:solidFill>
                  <a:schemeClr val="tx2"/>
                </a:solidFill>
              </a:rPr>
              <a:t>.  There are many different</a:t>
            </a:r>
            <a:r>
              <a:rPr lang="en-US" baseline="0" dirty="0">
                <a:solidFill>
                  <a:schemeClr val="tx2"/>
                </a:solidFill>
              </a:rPr>
              <a:t> tools or strategies we can consider to do this.</a:t>
            </a:r>
            <a:endParaRPr lang="en-US" dirty="0">
              <a:solidFill>
                <a:schemeClr val="tx2"/>
              </a:solidFill>
            </a:endParaRPr>
          </a:p>
          <a:p>
            <a:pPr marL="171438" indent="-171438">
              <a:spcBef>
                <a:spcPct val="0"/>
              </a:spcBef>
              <a:buClr>
                <a:srgbClr val="F6A840"/>
              </a:buClr>
              <a:buFont typeface="Arial" pitchFamily="34" charset="0"/>
              <a:buChar char="•"/>
            </a:pPr>
            <a:endParaRPr lang="en-US" dirty="0">
              <a:solidFill>
                <a:schemeClr val="tx2"/>
              </a:solidFill>
            </a:endParaRPr>
          </a:p>
          <a:p>
            <a:pPr marL="171438" indent="-171438">
              <a:spcBef>
                <a:spcPct val="0"/>
              </a:spcBef>
              <a:buClr>
                <a:srgbClr val="F6A840"/>
              </a:buClr>
              <a:buFont typeface="Arial" pitchFamily="34" charset="0"/>
              <a:buChar char="•"/>
            </a:pPr>
            <a:r>
              <a:rPr lang="en-US" u="sng" dirty="0">
                <a:solidFill>
                  <a:schemeClr val="tx2"/>
                </a:solidFill>
              </a:rPr>
              <a:t>Convenience</a:t>
            </a:r>
            <a:r>
              <a:rPr lang="en-US" dirty="0">
                <a:solidFill>
                  <a:schemeClr val="tx2"/>
                </a:solidFill>
              </a:rPr>
              <a:t> – Pretty intuitive</a:t>
            </a:r>
            <a:r>
              <a:rPr lang="en-US" baseline="0" dirty="0">
                <a:solidFill>
                  <a:schemeClr val="tx2"/>
                </a:solidFill>
              </a:rPr>
              <a:t> that people are more likely to engage in an action if it’s convenient.  So whenever possible, we should </a:t>
            </a:r>
            <a:r>
              <a:rPr lang="en-US" b="1" baseline="0" dirty="0">
                <a:solidFill>
                  <a:schemeClr val="tx2"/>
                </a:solidFill>
              </a:rPr>
              <a:t>m</a:t>
            </a:r>
            <a:r>
              <a:rPr lang="en-US" b="1" dirty="0">
                <a:solidFill>
                  <a:schemeClr val="tx2"/>
                </a:solidFill>
              </a:rPr>
              <a:t>ake our chosen action the default </a:t>
            </a:r>
            <a:r>
              <a:rPr lang="en-US" dirty="0">
                <a:solidFill>
                  <a:schemeClr val="tx2"/>
                </a:solidFill>
              </a:rPr>
              <a:t>so it’s </a:t>
            </a:r>
            <a:r>
              <a:rPr lang="en-US" b="1" dirty="0">
                <a:solidFill>
                  <a:schemeClr val="tx2"/>
                </a:solidFill>
              </a:rPr>
              <a:t>easy</a:t>
            </a:r>
            <a:r>
              <a:rPr lang="en-US" dirty="0">
                <a:solidFill>
                  <a:schemeClr val="tx2"/>
                </a:solidFill>
              </a:rPr>
              <a:t> (e.g.</a:t>
            </a:r>
            <a:r>
              <a:rPr lang="en-US" baseline="0" dirty="0">
                <a:solidFill>
                  <a:schemeClr val="tx2"/>
                </a:solidFill>
              </a:rPr>
              <a:t> </a:t>
            </a:r>
            <a:r>
              <a:rPr lang="en-US" b="1" dirty="0">
                <a:solidFill>
                  <a:schemeClr val="tx2"/>
                </a:solidFill>
              </a:rPr>
              <a:t>default</a:t>
            </a:r>
            <a:r>
              <a:rPr lang="en-US" dirty="0">
                <a:solidFill>
                  <a:schemeClr val="tx2"/>
                </a:solidFill>
              </a:rPr>
              <a:t> double sided printing)</a:t>
            </a:r>
          </a:p>
          <a:p>
            <a:pPr marL="171438" indent="-171438">
              <a:spcBef>
                <a:spcPct val="0"/>
              </a:spcBef>
              <a:buClr>
                <a:srgbClr val="F6A840"/>
              </a:buClr>
              <a:buFont typeface="Arial" pitchFamily="34" charset="0"/>
              <a:buChar char="•"/>
            </a:pPr>
            <a:endParaRPr lang="en-US" dirty="0">
              <a:solidFill>
                <a:schemeClr val="tx2"/>
              </a:solidFill>
            </a:endParaRPr>
          </a:p>
          <a:p>
            <a:pPr marL="171438" indent="-171438">
              <a:spcBef>
                <a:spcPct val="0"/>
              </a:spcBef>
              <a:buClr>
                <a:srgbClr val="F6A840"/>
              </a:buClr>
              <a:buFont typeface="Arial" pitchFamily="34" charset="0"/>
              <a:buChar char="•"/>
            </a:pPr>
            <a:r>
              <a:rPr lang="en-US" u="sng" dirty="0">
                <a:solidFill>
                  <a:schemeClr val="tx2"/>
                </a:solidFill>
              </a:rPr>
              <a:t>Commitments</a:t>
            </a:r>
            <a:r>
              <a:rPr lang="en-US" dirty="0">
                <a:solidFill>
                  <a:schemeClr val="tx2"/>
                </a:solidFill>
              </a:rPr>
              <a:t> – e.g. </a:t>
            </a:r>
            <a:r>
              <a:rPr lang="en-US" b="1" dirty="0">
                <a:solidFill>
                  <a:schemeClr val="tx2"/>
                </a:solidFill>
              </a:rPr>
              <a:t>Pledges</a:t>
            </a:r>
            <a:r>
              <a:rPr lang="en-US" dirty="0">
                <a:solidFill>
                  <a:schemeClr val="tx2"/>
                </a:solidFill>
              </a:rPr>
              <a:t>, are </a:t>
            </a:r>
            <a:r>
              <a:rPr lang="en-US" b="1" dirty="0">
                <a:solidFill>
                  <a:schemeClr val="tx2"/>
                </a:solidFill>
              </a:rPr>
              <a:t>great change catalysts </a:t>
            </a:r>
            <a:r>
              <a:rPr lang="en-US" dirty="0">
                <a:solidFill>
                  <a:schemeClr val="tx2"/>
                </a:solidFill>
              </a:rPr>
              <a:t>because </a:t>
            </a:r>
            <a:r>
              <a:rPr lang="en-US" b="1" dirty="0">
                <a:solidFill>
                  <a:schemeClr val="tx2"/>
                </a:solidFill>
              </a:rPr>
              <a:t>people are more likely to follow up </a:t>
            </a:r>
            <a:r>
              <a:rPr lang="en-US" dirty="0">
                <a:solidFill>
                  <a:schemeClr val="tx2"/>
                </a:solidFill>
              </a:rPr>
              <a:t>on something</a:t>
            </a:r>
            <a:r>
              <a:rPr lang="en-US" baseline="0" dirty="0">
                <a:solidFill>
                  <a:schemeClr val="tx2"/>
                </a:solidFill>
              </a:rPr>
              <a:t> if they’ve made their intentions known, and are </a:t>
            </a:r>
            <a:r>
              <a:rPr lang="en-US" b="1" baseline="0" dirty="0">
                <a:solidFill>
                  <a:schemeClr val="tx2"/>
                </a:solidFill>
              </a:rPr>
              <a:t>more likely to </a:t>
            </a:r>
            <a:r>
              <a:rPr lang="en-US" b="1" dirty="0">
                <a:solidFill>
                  <a:schemeClr val="tx2"/>
                </a:solidFill>
              </a:rPr>
              <a:t>commit to something larger</a:t>
            </a:r>
            <a:r>
              <a:rPr lang="en-US" dirty="0">
                <a:solidFill>
                  <a:schemeClr val="tx2"/>
                </a:solidFill>
              </a:rPr>
              <a:t> if they’ve already committed to something small</a:t>
            </a:r>
          </a:p>
          <a:p>
            <a:pPr marL="628605" lvl="1" indent="-171438">
              <a:spcBef>
                <a:spcPct val="0"/>
              </a:spcBef>
              <a:buClr>
                <a:srgbClr val="F6A840"/>
              </a:buClr>
              <a:buFont typeface="Arial" pitchFamily="34" charset="0"/>
              <a:buChar char="•"/>
            </a:pPr>
            <a:r>
              <a:rPr lang="en-US" dirty="0">
                <a:solidFill>
                  <a:schemeClr val="tx2"/>
                </a:solidFill>
              </a:rPr>
              <a:t>To be most effective, they must be </a:t>
            </a:r>
            <a:r>
              <a:rPr lang="en-US" b="1" dirty="0">
                <a:solidFill>
                  <a:schemeClr val="tx2"/>
                </a:solidFill>
              </a:rPr>
              <a:t>voluntary, written, and public </a:t>
            </a:r>
            <a:r>
              <a:rPr lang="en-US" dirty="0">
                <a:solidFill>
                  <a:schemeClr val="tx2"/>
                </a:solidFill>
              </a:rPr>
              <a:t>(print in newspaper,</a:t>
            </a:r>
            <a:r>
              <a:rPr lang="en-US" baseline="0" dirty="0">
                <a:solidFill>
                  <a:schemeClr val="tx2"/>
                </a:solidFill>
              </a:rPr>
              <a:t> post online, etc.</a:t>
            </a:r>
            <a:r>
              <a:rPr lang="en-US" dirty="0">
                <a:solidFill>
                  <a:schemeClr val="tx2"/>
                </a:solidFill>
              </a:rPr>
              <a:t>). People like to be self-consistent,</a:t>
            </a:r>
            <a:r>
              <a:rPr lang="en-US" baseline="0" dirty="0">
                <a:solidFill>
                  <a:schemeClr val="tx2"/>
                </a:solidFill>
              </a:rPr>
              <a:t> but if they feel like they’ve been coerced or its not genuinely their choice, they are less likely to feel like it’s a commitment that they made.</a:t>
            </a:r>
            <a:endParaRPr lang="en-US" dirty="0">
              <a:solidFill>
                <a:schemeClr val="tx2"/>
              </a:solidFill>
            </a:endParaRPr>
          </a:p>
          <a:p>
            <a:pPr marL="628605" lvl="1" indent="-171438">
              <a:spcBef>
                <a:spcPct val="0"/>
              </a:spcBef>
              <a:buClr>
                <a:srgbClr val="F6A840"/>
              </a:buClr>
              <a:buFont typeface="Arial" pitchFamily="34" charset="0"/>
              <a:buChar char="•"/>
            </a:pPr>
            <a:endParaRPr lang="en-US" dirty="0">
              <a:solidFill>
                <a:schemeClr val="tx2"/>
              </a:solidFill>
            </a:endParaRPr>
          </a:p>
          <a:p>
            <a:pPr marL="171438" indent="-171438">
              <a:spcBef>
                <a:spcPct val="0"/>
              </a:spcBef>
              <a:buClr>
                <a:srgbClr val="F6A840"/>
              </a:buClr>
              <a:buFont typeface="Arial" pitchFamily="34" charset="0"/>
              <a:buChar char="•"/>
            </a:pPr>
            <a:r>
              <a:rPr lang="en-US" u="sng" dirty="0">
                <a:solidFill>
                  <a:schemeClr val="tx2"/>
                </a:solidFill>
              </a:rPr>
              <a:t>Social Diffusion </a:t>
            </a:r>
            <a:r>
              <a:rPr lang="en-US" dirty="0">
                <a:solidFill>
                  <a:schemeClr val="tx2"/>
                </a:solidFill>
              </a:rPr>
              <a:t>– </a:t>
            </a:r>
            <a:r>
              <a:rPr lang="en-US" b="1" dirty="0">
                <a:solidFill>
                  <a:schemeClr val="tx2"/>
                </a:solidFill>
              </a:rPr>
              <a:t>people change </a:t>
            </a:r>
            <a:r>
              <a:rPr lang="en-US" dirty="0">
                <a:solidFill>
                  <a:schemeClr val="tx2"/>
                </a:solidFill>
              </a:rPr>
              <a:t>behaviors </a:t>
            </a:r>
            <a:r>
              <a:rPr lang="en-US" b="1" dirty="0">
                <a:solidFill>
                  <a:schemeClr val="tx2"/>
                </a:solidFill>
              </a:rPr>
              <a:t>based on what their friends</a:t>
            </a:r>
            <a:r>
              <a:rPr lang="en-US" dirty="0">
                <a:solidFill>
                  <a:schemeClr val="tx2"/>
                </a:solidFill>
              </a:rPr>
              <a:t>, and </a:t>
            </a:r>
            <a:r>
              <a:rPr lang="en-US" b="1" dirty="0">
                <a:solidFill>
                  <a:schemeClr val="tx2"/>
                </a:solidFill>
              </a:rPr>
              <a:t>people they have personal</a:t>
            </a:r>
            <a:r>
              <a:rPr lang="en-US" b="1" baseline="0" dirty="0">
                <a:solidFill>
                  <a:schemeClr val="tx2"/>
                </a:solidFill>
              </a:rPr>
              <a:t> relationships and direct interaction with</a:t>
            </a:r>
            <a:r>
              <a:rPr lang="en-US" baseline="0" dirty="0">
                <a:solidFill>
                  <a:schemeClr val="tx2"/>
                </a:solidFill>
              </a:rPr>
              <a:t>,</a:t>
            </a:r>
            <a:r>
              <a:rPr lang="en-US" dirty="0">
                <a:solidFill>
                  <a:schemeClr val="tx2"/>
                </a:solidFill>
              </a:rPr>
              <a:t> do. </a:t>
            </a:r>
            <a:r>
              <a:rPr lang="en-US" b="1" dirty="0">
                <a:solidFill>
                  <a:schemeClr val="tx2"/>
                </a:solidFill>
              </a:rPr>
              <a:t>Personal conversations </a:t>
            </a:r>
            <a:r>
              <a:rPr lang="en-US" dirty="0">
                <a:solidFill>
                  <a:schemeClr val="tx2"/>
                </a:solidFill>
              </a:rPr>
              <a:t>and </a:t>
            </a:r>
            <a:r>
              <a:rPr lang="en-US" b="1" dirty="0">
                <a:solidFill>
                  <a:schemeClr val="tx2"/>
                </a:solidFill>
              </a:rPr>
              <a:t>direct face-to-face</a:t>
            </a:r>
            <a:r>
              <a:rPr lang="en-US" b="1" baseline="0" dirty="0">
                <a:solidFill>
                  <a:schemeClr val="tx2"/>
                </a:solidFill>
              </a:rPr>
              <a:t> interactions </a:t>
            </a:r>
            <a:r>
              <a:rPr lang="en-US" dirty="0">
                <a:solidFill>
                  <a:schemeClr val="tx2"/>
                </a:solidFill>
              </a:rPr>
              <a:t>play the pivotal role in helping a behavior</a:t>
            </a:r>
            <a:r>
              <a:rPr lang="en-US" baseline="0" dirty="0">
                <a:solidFill>
                  <a:schemeClr val="tx2"/>
                </a:solidFill>
              </a:rPr>
              <a:t> become widely adopted or diffused across a population. (one of your friends recommends that you try a product or activity)</a:t>
            </a:r>
            <a:endParaRPr lang="en-US" dirty="0">
              <a:solidFill>
                <a:schemeClr val="tx2"/>
              </a:solidFill>
            </a:endParaRPr>
          </a:p>
          <a:p>
            <a:pPr marL="171438" indent="-171438">
              <a:spcBef>
                <a:spcPct val="0"/>
              </a:spcBef>
              <a:buClr>
                <a:srgbClr val="F6A840"/>
              </a:buClr>
              <a:buFont typeface="Arial" pitchFamily="34" charset="0"/>
              <a:buChar char="•"/>
            </a:pPr>
            <a:endParaRPr lang="en-US" dirty="0">
              <a:solidFill>
                <a:schemeClr val="tx2"/>
              </a:solidFill>
            </a:endParaRPr>
          </a:p>
          <a:p>
            <a:pPr marL="171438" indent="-171438">
              <a:spcBef>
                <a:spcPct val="0"/>
              </a:spcBef>
              <a:buClr>
                <a:srgbClr val="F6A840"/>
              </a:buClr>
              <a:buFont typeface="Arial" pitchFamily="34" charset="0"/>
              <a:buChar char="•"/>
            </a:pPr>
            <a:r>
              <a:rPr lang="en-US" u="sng" dirty="0">
                <a:solidFill>
                  <a:schemeClr val="tx2"/>
                </a:solidFill>
              </a:rPr>
              <a:t>Prompts</a:t>
            </a:r>
            <a:r>
              <a:rPr lang="en-US" dirty="0">
                <a:solidFill>
                  <a:schemeClr val="tx2"/>
                </a:solidFill>
              </a:rPr>
              <a:t> – </a:t>
            </a:r>
            <a:r>
              <a:rPr lang="en-US" b="1" dirty="0">
                <a:solidFill>
                  <a:schemeClr val="tx2"/>
                </a:solidFill>
              </a:rPr>
              <a:t>reminders</a:t>
            </a:r>
            <a:r>
              <a:rPr lang="en-US" dirty="0">
                <a:solidFill>
                  <a:schemeClr val="tx2"/>
                </a:solidFill>
              </a:rPr>
              <a:t> or signs that </a:t>
            </a:r>
            <a:r>
              <a:rPr lang="en-US" b="1" dirty="0">
                <a:solidFill>
                  <a:schemeClr val="tx2"/>
                </a:solidFill>
              </a:rPr>
              <a:t>help people remember </a:t>
            </a:r>
            <a:r>
              <a:rPr lang="en-US" dirty="0">
                <a:solidFill>
                  <a:schemeClr val="tx2"/>
                </a:solidFill>
              </a:rPr>
              <a:t>to take an appropriate behavior (light switch stickers, etc</a:t>
            </a:r>
            <a:r>
              <a:rPr lang="en-US" b="0" dirty="0">
                <a:solidFill>
                  <a:schemeClr val="tx2"/>
                </a:solidFill>
              </a:rPr>
              <a:t>.), they must be placed where the </a:t>
            </a:r>
            <a:r>
              <a:rPr lang="en-US" b="1" dirty="0">
                <a:solidFill>
                  <a:schemeClr val="tx2"/>
                </a:solidFill>
              </a:rPr>
              <a:t>decision to act takes place </a:t>
            </a:r>
            <a:r>
              <a:rPr lang="en-US" dirty="0">
                <a:solidFill>
                  <a:schemeClr val="tx2"/>
                </a:solidFill>
              </a:rPr>
              <a:t>(e.g. light</a:t>
            </a:r>
            <a:r>
              <a:rPr lang="en-US" baseline="0" dirty="0">
                <a:solidFill>
                  <a:schemeClr val="tx2"/>
                </a:solidFill>
              </a:rPr>
              <a:t> switch prompt on or directly next to light switch) </a:t>
            </a:r>
            <a:r>
              <a:rPr lang="en-US" dirty="0">
                <a:solidFill>
                  <a:schemeClr val="tx2"/>
                </a:solidFill>
              </a:rPr>
              <a:t>– prompts can be integral in helping people develop sustainable</a:t>
            </a:r>
            <a:r>
              <a:rPr lang="en-US" baseline="0" dirty="0">
                <a:solidFill>
                  <a:schemeClr val="tx2"/>
                </a:solidFill>
              </a:rPr>
              <a:t> habits and routines, which are key in maintaining long-term change.  Important to note that prompts don’t change motivation – they just help us remember to do things we’re already on board with (so they should be used for actions that someone’s already inclined to take, but just can’t remember to do).</a:t>
            </a:r>
            <a:endParaRPr lang="en-US" dirty="0">
              <a:solidFill>
                <a:schemeClr val="tx2"/>
              </a:solidFill>
            </a:endParaRPr>
          </a:p>
          <a:p>
            <a:pPr marL="171438" indent="-171438">
              <a:spcBef>
                <a:spcPct val="0"/>
              </a:spcBef>
              <a:buClr>
                <a:srgbClr val="F6A840"/>
              </a:buClr>
              <a:buFont typeface="Arial" pitchFamily="34" charset="0"/>
              <a:buChar char="•"/>
            </a:pPr>
            <a:endParaRPr lang="en-US" dirty="0">
              <a:solidFill>
                <a:schemeClr val="tx2"/>
              </a:solidFill>
            </a:endParaRPr>
          </a:p>
          <a:p>
            <a:pPr marL="171438" indent="-171438">
              <a:spcBef>
                <a:spcPct val="0"/>
              </a:spcBef>
              <a:buClr>
                <a:srgbClr val="F6A840"/>
              </a:buClr>
              <a:buFont typeface="Arial" pitchFamily="34" charset="0"/>
              <a:buChar char="•"/>
            </a:pPr>
            <a:r>
              <a:rPr lang="en-US" u="sng" dirty="0">
                <a:solidFill>
                  <a:schemeClr val="tx2"/>
                </a:solidFill>
              </a:rPr>
              <a:t>Incentives</a:t>
            </a:r>
            <a:r>
              <a:rPr lang="en-US" dirty="0">
                <a:solidFill>
                  <a:schemeClr val="tx2"/>
                </a:solidFill>
              </a:rPr>
              <a:t> – Giving people the extra push they might need</a:t>
            </a:r>
            <a:r>
              <a:rPr lang="en-US" baseline="0" dirty="0">
                <a:solidFill>
                  <a:schemeClr val="tx2"/>
                </a:solidFill>
              </a:rPr>
              <a:t> to undertake an action.  </a:t>
            </a:r>
            <a:r>
              <a:rPr lang="en-US" b="1" dirty="0">
                <a:solidFill>
                  <a:schemeClr val="tx2"/>
                </a:solidFill>
              </a:rPr>
              <a:t>In order for</a:t>
            </a:r>
            <a:r>
              <a:rPr lang="en-US" b="1" baseline="0" dirty="0">
                <a:solidFill>
                  <a:schemeClr val="tx2"/>
                </a:solidFill>
              </a:rPr>
              <a:t> long-lasting </a:t>
            </a:r>
            <a:r>
              <a:rPr lang="en-US" baseline="0" dirty="0">
                <a:solidFill>
                  <a:schemeClr val="tx2"/>
                </a:solidFill>
              </a:rPr>
              <a:t>behavior change, </a:t>
            </a:r>
            <a:r>
              <a:rPr lang="en-US" b="1" baseline="0" dirty="0">
                <a:solidFill>
                  <a:schemeClr val="tx2"/>
                </a:solidFill>
              </a:rPr>
              <a:t>should be small </a:t>
            </a:r>
            <a:r>
              <a:rPr lang="en-US" baseline="0" dirty="0">
                <a:solidFill>
                  <a:schemeClr val="tx2"/>
                </a:solidFill>
              </a:rPr>
              <a:t>so </a:t>
            </a:r>
            <a:r>
              <a:rPr lang="en-US" dirty="0">
                <a:solidFill>
                  <a:schemeClr val="tx2"/>
                </a:solidFill>
              </a:rPr>
              <a:t>that people </a:t>
            </a:r>
            <a:r>
              <a:rPr lang="en-US" b="1" dirty="0">
                <a:solidFill>
                  <a:schemeClr val="tx2"/>
                </a:solidFill>
              </a:rPr>
              <a:t>driven by recognition/self-motivation</a:t>
            </a:r>
            <a:r>
              <a:rPr lang="en-US" dirty="0">
                <a:solidFill>
                  <a:schemeClr val="tx2"/>
                </a:solidFill>
              </a:rPr>
              <a:t>, not the prize itself.</a:t>
            </a:r>
            <a:r>
              <a:rPr lang="en-US" baseline="0" dirty="0">
                <a:solidFill>
                  <a:schemeClr val="tx2"/>
                </a:solidFill>
              </a:rPr>
              <a:t>  This is like signing up for a charity race in order to motivate yourself to start running – you might win, but really, it’s just an incentive. As you can see from this example incentives don’t </a:t>
            </a:r>
            <a:r>
              <a:rPr lang="en-US" dirty="0">
                <a:solidFill>
                  <a:schemeClr val="tx2"/>
                </a:solidFill>
              </a:rPr>
              <a:t>even necessarily have to be monetary or something material, either – can be recognitions</a:t>
            </a:r>
            <a:r>
              <a:rPr lang="en-US" baseline="0" dirty="0">
                <a:solidFill>
                  <a:schemeClr val="tx2"/>
                </a:solidFill>
              </a:rPr>
              <a:t> or awards.</a:t>
            </a:r>
            <a:endParaRPr lang="en-US" dirty="0">
              <a:solidFill>
                <a:schemeClr val="tx2"/>
              </a:solidFill>
            </a:endParaRP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CFF86D-41B3-48FF-9857-1728B9DF6DB3}" type="slidenum">
              <a:rPr lang="en-US"/>
              <a:pPr fontAlgn="base">
                <a:spcBef>
                  <a:spcPct val="0"/>
                </a:spcBef>
                <a:spcAft>
                  <a:spcPct val="0"/>
                </a:spcAft>
              </a:pPr>
              <a:t>20</a:t>
            </a:fld>
            <a:endParaRPr lang="en-US"/>
          </a:p>
        </p:txBody>
      </p:sp>
    </p:spTree>
    <p:extLst>
      <p:ext uri="{BB962C8B-B14F-4D97-AF65-F5344CB8AC3E}">
        <p14:creationId xmlns:p14="http://schemas.microsoft.com/office/powerpoint/2010/main" val="1730252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1"/>
          <p:cNvSpPr>
            <a:spLocks noGrp="1" noRot="1" noChangeAspect="1" noChangeArrowheads="1"/>
          </p:cNvSpPr>
          <p:nvPr>
            <p:ph type="sldImg"/>
          </p:nvPr>
        </p:nvSpPr>
        <p:spPr>
          <a:solidFill>
            <a:srgbClr val="FFFFFF"/>
          </a:solidFill>
          <a:ln/>
        </p:spPr>
      </p:sp>
      <p:sp>
        <p:nvSpPr>
          <p:cNvPr id="2713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Helvetica" pitchFamily="-1" charset="0"/>
                <a:cs typeface="Helvetica" pitchFamily="-1" charset="0"/>
                <a:sym typeface="Helvetica" pitchFamily="-1" charset="0"/>
              </a:rPr>
              <a:t>CBSM consists</a:t>
            </a:r>
            <a:r>
              <a:rPr lang="en-US" altLang="en-US" baseline="0" dirty="0">
                <a:latin typeface="Helvetica" pitchFamily="-1" charset="0"/>
                <a:cs typeface="Helvetica" pitchFamily="-1" charset="0"/>
                <a:sym typeface="Helvetica" pitchFamily="-1" charset="0"/>
              </a:rPr>
              <a:t> of 5 steps, that when done thoughtfully can lead to effective behavior change. </a:t>
            </a:r>
            <a:endParaRPr lang="en-US" altLang="en-US" dirty="0">
              <a:latin typeface="Helvetica" pitchFamily="-1" charset="0"/>
              <a:cs typeface="Helvetica" pitchFamily="-1" charset="0"/>
              <a:sym typeface="Helvetica" pitchFamily="-1" charset="0"/>
            </a:endParaRPr>
          </a:p>
          <a:p>
            <a:pPr eaLnBrk="1" hangingPunct="1"/>
            <a:endParaRPr lang="en-US" altLang="en-US" dirty="0">
              <a:latin typeface="Helvetica" pitchFamily="-1" charset="0"/>
              <a:cs typeface="Helvetica" pitchFamily="-1" charset="0"/>
              <a:sym typeface="Helvetica" pitchFamily="-1" charset="0"/>
            </a:endParaRPr>
          </a:p>
          <a:p>
            <a:pPr eaLnBrk="1" hangingPunct="1"/>
            <a:r>
              <a:rPr lang="en-US" altLang="en-US" dirty="0">
                <a:latin typeface="Helvetica" pitchFamily="-1" charset="0"/>
                <a:cs typeface="Helvetica" pitchFamily="-1" charset="0"/>
                <a:sym typeface="Helvetica" pitchFamily="-1" charset="0"/>
              </a:rPr>
              <a:t>[See pages 8-9 of FSB for an overview of CBSM.]</a:t>
            </a:r>
          </a:p>
        </p:txBody>
      </p:sp>
    </p:spTree>
    <p:extLst>
      <p:ext uri="{BB962C8B-B14F-4D97-AF65-F5344CB8AC3E}">
        <p14:creationId xmlns:p14="http://schemas.microsoft.com/office/powerpoint/2010/main" val="4195303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a:extLst/>
        </p:spPr>
        <p:txBody>
          <a:bodyPr wrap="square" numCol="1" anchor="t" anchorCtr="0" compatLnSpc="1">
            <a:prstTxWarp prst="textNoShape">
              <a:avLst/>
            </a:prstTxWarp>
          </a:bodyPr>
          <a:lstStyle/>
          <a:p>
            <a:pPr marL="171438" indent="-171438">
              <a:spcBef>
                <a:spcPct val="0"/>
              </a:spcBef>
              <a:buClr>
                <a:srgbClr val="F6A840"/>
              </a:buClr>
              <a:buFontTx/>
              <a:buChar char="•"/>
            </a:pPr>
            <a:r>
              <a:rPr lang="en-US" u="sng" dirty="0">
                <a:solidFill>
                  <a:schemeClr val="tx2"/>
                </a:solidFill>
              </a:rPr>
              <a:t>Social Norms </a:t>
            </a:r>
            <a:r>
              <a:rPr lang="en-US" dirty="0">
                <a:solidFill>
                  <a:schemeClr val="tx2"/>
                </a:solidFill>
              </a:rPr>
              <a:t>– Does</a:t>
            </a:r>
            <a:r>
              <a:rPr lang="en-US" baseline="0" dirty="0">
                <a:solidFill>
                  <a:schemeClr val="tx2"/>
                </a:solidFill>
              </a:rPr>
              <a:t> anyone know what social norms are?  </a:t>
            </a:r>
            <a:r>
              <a:rPr lang="en-US" b="1" baseline="0" dirty="0">
                <a:solidFill>
                  <a:schemeClr val="tx2"/>
                </a:solidFill>
              </a:rPr>
              <a:t>They’re g</a:t>
            </a:r>
            <a:r>
              <a:rPr lang="en-US" b="1" dirty="0">
                <a:solidFill>
                  <a:schemeClr val="tx2"/>
                </a:solidFill>
              </a:rPr>
              <a:t>eneral rules of conduct </a:t>
            </a:r>
            <a:r>
              <a:rPr lang="en-US" dirty="0">
                <a:solidFill>
                  <a:schemeClr val="tx2"/>
                </a:solidFill>
              </a:rPr>
              <a:t>that reflect </a:t>
            </a:r>
            <a:r>
              <a:rPr lang="en-US" b="1" dirty="0">
                <a:solidFill>
                  <a:schemeClr val="tx2"/>
                </a:solidFill>
              </a:rPr>
              <a:t>standards of social approval/disapproval - </a:t>
            </a:r>
            <a:r>
              <a:rPr lang="en-US" dirty="0">
                <a:solidFill>
                  <a:schemeClr val="tx2"/>
                </a:solidFill>
              </a:rPr>
              <a:t>what’s </a:t>
            </a:r>
            <a:r>
              <a:rPr lang="en-US" b="1" dirty="0">
                <a:solidFill>
                  <a:schemeClr val="tx2"/>
                </a:solidFill>
              </a:rPr>
              <a:t>socially acceptable</a:t>
            </a:r>
          </a:p>
          <a:p>
            <a:pPr marL="171438" indent="-171438">
              <a:spcBef>
                <a:spcPct val="0"/>
              </a:spcBef>
              <a:buClr>
                <a:srgbClr val="F6A840"/>
              </a:buClr>
              <a:buFontTx/>
              <a:buChar char="•"/>
            </a:pPr>
            <a:endParaRPr lang="en-US" b="1" dirty="0">
              <a:solidFill>
                <a:schemeClr val="tx2"/>
              </a:solidFill>
            </a:endParaRPr>
          </a:p>
          <a:p>
            <a:pPr marL="628605" lvl="1" indent="-171438">
              <a:spcBef>
                <a:spcPct val="0"/>
              </a:spcBef>
              <a:buClr>
                <a:srgbClr val="F6A840"/>
              </a:buClr>
              <a:buFontTx/>
              <a:buChar char="•"/>
            </a:pPr>
            <a:r>
              <a:rPr lang="en-US" b="1" dirty="0">
                <a:solidFill>
                  <a:schemeClr val="tx2"/>
                </a:solidFill>
              </a:rPr>
              <a:t>Most people claim </a:t>
            </a:r>
            <a:r>
              <a:rPr lang="en-US" dirty="0">
                <a:solidFill>
                  <a:schemeClr val="tx2"/>
                </a:solidFill>
              </a:rPr>
              <a:t>that they </a:t>
            </a:r>
            <a:r>
              <a:rPr lang="en-US" b="1" dirty="0">
                <a:solidFill>
                  <a:schemeClr val="tx2"/>
                </a:solidFill>
              </a:rPr>
              <a:t>aren’t persuaded </a:t>
            </a:r>
            <a:r>
              <a:rPr lang="en-US" dirty="0">
                <a:solidFill>
                  <a:schemeClr val="tx2"/>
                </a:solidFill>
              </a:rPr>
              <a:t>by what others do.  Do you think research supports or refutes that claim?</a:t>
            </a:r>
          </a:p>
          <a:p>
            <a:pPr marL="1080306" lvl="2" indent="-171438">
              <a:spcBef>
                <a:spcPct val="0"/>
              </a:spcBef>
              <a:buClr>
                <a:srgbClr val="F6A840"/>
              </a:buClr>
              <a:buFontTx/>
              <a:buChar char="•"/>
            </a:pPr>
            <a:r>
              <a:rPr lang="en-US" b="1" dirty="0">
                <a:solidFill>
                  <a:schemeClr val="tx2"/>
                </a:solidFill>
              </a:rPr>
              <a:t>Experiments refute that claim </a:t>
            </a:r>
            <a:r>
              <a:rPr lang="en-US" dirty="0">
                <a:solidFill>
                  <a:schemeClr val="tx2"/>
                </a:solidFill>
              </a:rPr>
              <a:t>and demonstrate that people are, in fact, influenced by what others do, or what’s the socially acceptable thing to do.</a:t>
            </a:r>
          </a:p>
          <a:p>
            <a:pPr marL="1080306" lvl="2" indent="-171438">
              <a:spcBef>
                <a:spcPct val="0"/>
              </a:spcBef>
              <a:buClr>
                <a:srgbClr val="F6A840"/>
              </a:buClr>
              <a:buFontTx/>
              <a:buChar char="•"/>
            </a:pPr>
            <a:r>
              <a:rPr lang="en-US" dirty="0">
                <a:solidFill>
                  <a:schemeClr val="tx2"/>
                </a:solidFill>
              </a:rPr>
              <a:t>Thus, normative messaging can be very effective.</a:t>
            </a:r>
          </a:p>
          <a:p>
            <a:pPr marL="1080306" lvl="2" indent="-171438">
              <a:spcBef>
                <a:spcPct val="0"/>
              </a:spcBef>
              <a:buClr>
                <a:srgbClr val="F6A840"/>
              </a:buClr>
              <a:buFontTx/>
              <a:buChar char="•"/>
            </a:pPr>
            <a:endParaRPr lang="en-US" dirty="0">
              <a:solidFill>
                <a:schemeClr val="tx2"/>
              </a:solidFill>
            </a:endParaRPr>
          </a:p>
          <a:p>
            <a:pPr marL="628605" lvl="1" indent="-171438">
              <a:spcBef>
                <a:spcPct val="0"/>
              </a:spcBef>
              <a:buClr>
                <a:srgbClr val="F6A840"/>
              </a:buClr>
              <a:buFontTx/>
              <a:buChar char="•"/>
            </a:pPr>
            <a:r>
              <a:rPr lang="en-US" b="1" dirty="0">
                <a:solidFill>
                  <a:schemeClr val="tx2"/>
                </a:solidFill>
              </a:rPr>
              <a:t>Descriptive norms </a:t>
            </a:r>
            <a:r>
              <a:rPr lang="en-US" dirty="0">
                <a:solidFill>
                  <a:schemeClr val="tx2"/>
                </a:solidFill>
              </a:rPr>
              <a:t>– describe what people do</a:t>
            </a:r>
          </a:p>
          <a:p>
            <a:pPr marL="628605" lvl="1" indent="-171438">
              <a:spcBef>
                <a:spcPct val="0"/>
              </a:spcBef>
              <a:buClr>
                <a:srgbClr val="F6A840"/>
              </a:buClr>
              <a:buFontTx/>
              <a:buChar char="•"/>
            </a:pPr>
            <a:r>
              <a:rPr lang="en-US" b="1" dirty="0">
                <a:solidFill>
                  <a:schemeClr val="tx2"/>
                </a:solidFill>
              </a:rPr>
              <a:t>Injunctive norms </a:t>
            </a:r>
            <a:r>
              <a:rPr lang="en-US" dirty="0">
                <a:solidFill>
                  <a:schemeClr val="tx2"/>
                </a:solidFill>
              </a:rPr>
              <a:t>– describe what people approve or disapprove of</a:t>
            </a:r>
          </a:p>
          <a:p>
            <a:pPr marL="628605" lvl="1" indent="-171438">
              <a:spcBef>
                <a:spcPct val="0"/>
              </a:spcBef>
              <a:buClr>
                <a:srgbClr val="F6A840"/>
              </a:buClr>
              <a:buFontTx/>
              <a:buChar char="•"/>
            </a:pPr>
            <a:r>
              <a:rPr lang="en-US" b="1" dirty="0">
                <a:solidFill>
                  <a:schemeClr val="tx2"/>
                </a:solidFill>
              </a:rPr>
              <a:t>Need a combination </a:t>
            </a:r>
            <a:r>
              <a:rPr lang="en-US" dirty="0">
                <a:solidFill>
                  <a:schemeClr val="tx2"/>
                </a:solidFill>
              </a:rPr>
              <a:t>of norms for the most effect (you want to indicate that acting sustainably is what everyone does and that acting unsustainably is not acceptable or approved of)</a:t>
            </a:r>
          </a:p>
          <a:p>
            <a:pPr marL="628605" lvl="1" indent="-171438">
              <a:spcBef>
                <a:spcPct val="0"/>
              </a:spcBef>
              <a:buClr>
                <a:srgbClr val="F6A840"/>
              </a:buClr>
              <a:buFontTx/>
              <a:buChar char="•"/>
            </a:pPr>
            <a:endParaRPr lang="en-US" dirty="0">
              <a:solidFill>
                <a:schemeClr val="tx2"/>
              </a:solidFill>
            </a:endParaRPr>
          </a:p>
          <a:p>
            <a:pPr marL="171438" indent="-171438">
              <a:lnSpc>
                <a:spcPct val="80000"/>
              </a:lnSpc>
              <a:spcBef>
                <a:spcPct val="0"/>
              </a:spcBef>
              <a:buFontTx/>
              <a:buChar char="•"/>
            </a:pPr>
            <a:r>
              <a:rPr lang="en-US" b="1" dirty="0">
                <a:solidFill>
                  <a:schemeClr val="tx2"/>
                </a:solidFill>
              </a:rPr>
              <a:t>Example</a:t>
            </a:r>
            <a:r>
              <a:rPr lang="en-US" dirty="0">
                <a:solidFill>
                  <a:schemeClr val="tx2"/>
                </a:solidFill>
              </a:rPr>
              <a:t> of how normative messaging works:</a:t>
            </a:r>
          </a:p>
          <a:p>
            <a:pPr marL="171438" indent="-171438">
              <a:lnSpc>
                <a:spcPct val="80000"/>
              </a:lnSpc>
              <a:spcBef>
                <a:spcPct val="0"/>
              </a:spcBef>
              <a:buFontTx/>
              <a:buChar char="•"/>
            </a:pPr>
            <a:r>
              <a:rPr lang="en-US" dirty="0">
                <a:solidFill>
                  <a:schemeClr val="tx2"/>
                </a:solidFill>
              </a:rPr>
              <a:t>Hotel did an experiment to try and get people to reuse towels, put 3 different messages on cards</a:t>
            </a:r>
          </a:p>
          <a:p>
            <a:pPr marL="628605" lvl="1" indent="-171438">
              <a:lnSpc>
                <a:spcPct val="80000"/>
              </a:lnSpc>
              <a:spcBef>
                <a:spcPct val="0"/>
              </a:spcBef>
              <a:buFont typeface="Calibri" pitchFamily="34" charset="0"/>
              <a:buAutoNum type="arabicPeriod"/>
            </a:pPr>
            <a:r>
              <a:rPr lang="en-US" dirty="0">
                <a:solidFill>
                  <a:schemeClr val="tx2"/>
                </a:solidFill>
              </a:rPr>
              <a:t>Environmental protection: </a:t>
            </a:r>
            <a:r>
              <a:rPr lang="en-US" b="1" dirty="0">
                <a:solidFill>
                  <a:schemeClr val="tx2"/>
                </a:solidFill>
              </a:rPr>
              <a:t>Help save the environment by reusing your towels.</a:t>
            </a:r>
          </a:p>
          <a:p>
            <a:pPr marL="628605" lvl="1" indent="-171438">
              <a:lnSpc>
                <a:spcPct val="80000"/>
              </a:lnSpc>
              <a:spcBef>
                <a:spcPct val="0"/>
              </a:spcBef>
              <a:buFont typeface="Calibri" pitchFamily="34" charset="0"/>
              <a:buAutoNum type="arabicPeriod"/>
            </a:pPr>
            <a:r>
              <a:rPr lang="en-US" dirty="0">
                <a:solidFill>
                  <a:schemeClr val="tx2"/>
                </a:solidFill>
              </a:rPr>
              <a:t>Cooperation: </a:t>
            </a:r>
            <a:r>
              <a:rPr lang="en-US" b="1" dirty="0">
                <a:solidFill>
                  <a:schemeClr val="tx2"/>
                </a:solidFill>
              </a:rPr>
              <a:t>Join with our efforts to protect the environment and reuse your towels.</a:t>
            </a:r>
          </a:p>
          <a:p>
            <a:pPr marL="628605" lvl="1" indent="-171438">
              <a:lnSpc>
                <a:spcPct val="80000"/>
              </a:lnSpc>
              <a:spcBef>
                <a:spcPct val="0"/>
              </a:spcBef>
              <a:buFont typeface="Calibri" pitchFamily="34" charset="0"/>
              <a:buAutoNum type="arabicPeriod"/>
            </a:pPr>
            <a:r>
              <a:rPr lang="en-US" dirty="0">
                <a:solidFill>
                  <a:schemeClr val="tx2"/>
                </a:solidFill>
              </a:rPr>
              <a:t>Norm: </a:t>
            </a:r>
            <a:r>
              <a:rPr lang="en-US" b="1" dirty="0">
                <a:solidFill>
                  <a:schemeClr val="tx2"/>
                </a:solidFill>
              </a:rPr>
              <a:t>75% of guests who are asked to participate in a new resource savings program reuse their towels.  Join your fellow guests in helping to save the environment.  </a:t>
            </a:r>
          </a:p>
          <a:p>
            <a:pPr marL="457167" lvl="1">
              <a:lnSpc>
                <a:spcPct val="80000"/>
              </a:lnSpc>
              <a:spcBef>
                <a:spcPct val="0"/>
              </a:spcBef>
            </a:pPr>
            <a:endParaRPr lang="en-US" dirty="0">
              <a:solidFill>
                <a:schemeClr val="tx2"/>
              </a:solidFill>
            </a:endParaRPr>
          </a:p>
          <a:p>
            <a:pPr marL="457167" lvl="1">
              <a:lnSpc>
                <a:spcPct val="80000"/>
              </a:lnSpc>
              <a:spcBef>
                <a:spcPct val="0"/>
              </a:spcBef>
            </a:pPr>
            <a:r>
              <a:rPr lang="en-US" dirty="0">
                <a:solidFill>
                  <a:schemeClr val="tx2"/>
                </a:solidFill>
              </a:rPr>
              <a:t>Which do you think was the most effective in getting people to reuse their towels?</a:t>
            </a:r>
          </a:p>
          <a:p>
            <a:pPr marL="628605" lvl="1" indent="-171438">
              <a:lnSpc>
                <a:spcPct val="80000"/>
              </a:lnSpc>
              <a:spcBef>
                <a:spcPct val="0"/>
              </a:spcBef>
              <a:buFont typeface="Calibri" pitchFamily="34" charset="0"/>
              <a:buAutoNum type="arabicPeriod"/>
            </a:pPr>
            <a:endParaRPr lang="en-US" dirty="0">
              <a:solidFill>
                <a:schemeClr val="tx2"/>
              </a:solidFill>
            </a:endParaRPr>
          </a:p>
          <a:p>
            <a:pPr marL="171438" indent="-171438">
              <a:lnSpc>
                <a:spcPct val="80000"/>
              </a:lnSpc>
              <a:spcBef>
                <a:spcPct val="0"/>
              </a:spcBef>
              <a:buFontTx/>
              <a:buChar char="•"/>
            </a:pPr>
            <a:r>
              <a:rPr lang="en-US" dirty="0">
                <a:solidFill>
                  <a:schemeClr val="tx2"/>
                </a:solidFill>
              </a:rPr>
              <a:t>So the first and second messages that</a:t>
            </a:r>
            <a:r>
              <a:rPr lang="en-US" baseline="0" dirty="0">
                <a:solidFill>
                  <a:schemeClr val="tx2"/>
                </a:solidFill>
              </a:rPr>
              <a:t> focused respectively on protecting the environment and cooperation both got just above 1/3 of guests to participate</a:t>
            </a:r>
          </a:p>
          <a:p>
            <a:pPr marL="171438" indent="-171438">
              <a:lnSpc>
                <a:spcPct val="80000"/>
              </a:lnSpc>
              <a:spcBef>
                <a:spcPct val="0"/>
              </a:spcBef>
              <a:buFontTx/>
              <a:buChar char="•"/>
            </a:pPr>
            <a:r>
              <a:rPr lang="en-US" baseline="0" dirty="0">
                <a:solidFill>
                  <a:schemeClr val="tx2"/>
                </a:solidFill>
              </a:rPr>
              <a:t>The 3</a:t>
            </a:r>
            <a:r>
              <a:rPr lang="en-US" baseline="30000" dirty="0">
                <a:solidFill>
                  <a:schemeClr val="tx2"/>
                </a:solidFill>
              </a:rPr>
              <a:t>rd</a:t>
            </a:r>
            <a:r>
              <a:rPr lang="en-US" baseline="0" dirty="0">
                <a:solidFill>
                  <a:schemeClr val="tx2"/>
                </a:solidFill>
              </a:rPr>
              <a:t> message, however, that employed descriptive norms, increased participation to nearly 50%</a:t>
            </a:r>
            <a:endParaRPr lang="en-US" dirty="0">
              <a:solidFill>
                <a:schemeClr val="tx2"/>
              </a:solidFill>
            </a:endParaRPr>
          </a:p>
          <a:p>
            <a:pPr marL="171438" indent="-171438">
              <a:lnSpc>
                <a:spcPct val="80000"/>
              </a:lnSpc>
              <a:spcBef>
                <a:spcPct val="0"/>
              </a:spcBef>
              <a:buFontTx/>
              <a:buChar char="•"/>
            </a:pPr>
            <a:endParaRPr lang="en-US" dirty="0">
              <a:solidFill>
                <a:schemeClr val="tx2"/>
              </a:solidFill>
            </a:endParaRPr>
          </a:p>
          <a:p>
            <a:pPr>
              <a:lnSpc>
                <a:spcPct val="80000"/>
              </a:lnSpc>
              <a:spcBef>
                <a:spcPct val="0"/>
              </a:spcBef>
            </a:pPr>
            <a:r>
              <a:rPr lang="en-US" dirty="0">
                <a:solidFill>
                  <a:schemeClr val="tx2"/>
                </a:solidFill>
              </a:rPr>
              <a:t>Here’s another example of</a:t>
            </a:r>
            <a:r>
              <a:rPr lang="en-US" baseline="0" dirty="0">
                <a:solidFill>
                  <a:schemeClr val="tx2"/>
                </a:solidFill>
              </a:rPr>
              <a:t> a poster that my colleague just made to promote the Tufts Clean Air Challenge in September.  As you can see, she has effectively use normative messaging to help influence commuting behaviors.</a:t>
            </a:r>
            <a:endParaRPr lang="en-US" dirty="0">
              <a:solidFill>
                <a:schemeClr val="tx2"/>
              </a:solidFill>
            </a:endParaRPr>
          </a:p>
        </p:txBody>
      </p:sp>
    </p:spTree>
    <p:extLst>
      <p:ext uri="{BB962C8B-B14F-4D97-AF65-F5344CB8AC3E}">
        <p14:creationId xmlns:p14="http://schemas.microsoft.com/office/powerpoint/2010/main" val="1631227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norming by comparing</a:t>
            </a:r>
            <a:r>
              <a:rPr lang="en-US" baseline="0" dirty="0"/>
              <a:t> to the rest of neighborhood.</a:t>
            </a:r>
          </a:p>
          <a:p>
            <a:endParaRPr lang="en-US" baseline="0" dirty="0"/>
          </a:p>
          <a:p>
            <a:r>
              <a:rPr lang="en-US" baseline="0" dirty="0"/>
              <a:t>Also asks you to use it as a prompt to remember to vote.</a:t>
            </a:r>
            <a:endParaRPr lang="en-US" dirty="0"/>
          </a:p>
        </p:txBody>
      </p:sp>
      <p:sp>
        <p:nvSpPr>
          <p:cNvPr id="4" name="Slide Number Placeholder 3"/>
          <p:cNvSpPr>
            <a:spLocks noGrp="1"/>
          </p:cNvSpPr>
          <p:nvPr>
            <p:ph type="sldNum" sz="quarter" idx="10"/>
          </p:nvPr>
        </p:nvSpPr>
        <p:spPr/>
        <p:txBody>
          <a:bodyPr/>
          <a:lstStyle/>
          <a:p>
            <a:pPr>
              <a:defRPr/>
            </a:pPr>
            <a:fld id="{A98D4CE0-5B3A-4CAA-BC7E-021B52619D23}" type="slidenum">
              <a:rPr lang="en-US" smtClean="0"/>
              <a:pPr>
                <a:defRPr/>
              </a:pPr>
              <a:t>22</a:t>
            </a:fld>
            <a:endParaRPr lang="en-US"/>
          </a:p>
        </p:txBody>
      </p:sp>
    </p:spTree>
    <p:extLst>
      <p:ext uri="{BB962C8B-B14F-4D97-AF65-F5344CB8AC3E}">
        <p14:creationId xmlns:p14="http://schemas.microsoft.com/office/powerpoint/2010/main" val="596798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03402">
              <a:spcBef>
                <a:spcPct val="0"/>
              </a:spcBef>
              <a:buClr>
                <a:srgbClr val="F6A840"/>
              </a:buClr>
              <a:defRPr/>
            </a:pPr>
            <a:r>
              <a:rPr lang="en-US" dirty="0">
                <a:solidFill>
                  <a:schemeClr val="tx2"/>
                </a:solidFill>
              </a:rPr>
              <a:t>Helpful</a:t>
            </a:r>
            <a:r>
              <a:rPr lang="en-US" baseline="0" dirty="0">
                <a:solidFill>
                  <a:schemeClr val="tx2"/>
                </a:solidFill>
              </a:rPr>
              <a:t> chart that lays out the various tools and strategies we discussed along with the corresponding barriers they can help overcome.</a:t>
            </a:r>
            <a:endParaRPr lang="en-US" dirty="0">
              <a:solidFill>
                <a:schemeClr val="tx2"/>
              </a:solidFill>
            </a:endParaRP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125F-7D62-49B3-9EB7-EF36C36C84DF}" type="slidenum">
              <a:rPr lang="en-US"/>
              <a:pPr fontAlgn="base">
                <a:spcBef>
                  <a:spcPct val="0"/>
                </a:spcBef>
                <a:spcAft>
                  <a:spcPct val="0"/>
                </a:spcAft>
              </a:pPr>
              <a:t>23</a:t>
            </a:fld>
            <a:endParaRPr lang="en-US"/>
          </a:p>
        </p:txBody>
      </p:sp>
    </p:spTree>
    <p:extLst>
      <p:ext uri="{BB962C8B-B14F-4D97-AF65-F5344CB8AC3E}">
        <p14:creationId xmlns:p14="http://schemas.microsoft.com/office/powerpoint/2010/main" val="121058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03402">
              <a:spcBef>
                <a:spcPct val="0"/>
              </a:spcBef>
              <a:buClr>
                <a:srgbClr val="F6A840"/>
              </a:buClr>
              <a:defRPr/>
            </a:pPr>
            <a:r>
              <a:rPr lang="en-US" b="1" dirty="0">
                <a:solidFill>
                  <a:schemeClr val="tx2"/>
                </a:solidFill>
              </a:rPr>
              <a:t>Additional factors and considerations </a:t>
            </a:r>
            <a:r>
              <a:rPr lang="en-US" dirty="0">
                <a:solidFill>
                  <a:schemeClr val="tx2"/>
                </a:solidFill>
              </a:rPr>
              <a:t>to </a:t>
            </a:r>
            <a:r>
              <a:rPr lang="en-US" b="1" dirty="0">
                <a:solidFill>
                  <a:schemeClr val="tx2"/>
                </a:solidFill>
              </a:rPr>
              <a:t>be mindful </a:t>
            </a:r>
            <a:r>
              <a:rPr lang="en-US" dirty="0">
                <a:solidFill>
                  <a:schemeClr val="tx2"/>
                </a:solidFill>
              </a:rPr>
              <a:t>of when developing strategies</a:t>
            </a:r>
          </a:p>
          <a:p>
            <a:pPr defTabSz="903402">
              <a:spcBef>
                <a:spcPct val="0"/>
              </a:spcBef>
              <a:buClr>
                <a:srgbClr val="F6A840"/>
              </a:buClr>
              <a:defRPr/>
            </a:pPr>
            <a:endParaRPr lang="en-US" dirty="0">
              <a:solidFill>
                <a:schemeClr val="tx2"/>
              </a:solidFill>
            </a:endParaRPr>
          </a:p>
          <a:p>
            <a:pPr marL="169388" indent="-169388" defTabSz="903402">
              <a:spcBef>
                <a:spcPct val="0"/>
              </a:spcBef>
              <a:buClr>
                <a:srgbClr val="F6A840"/>
              </a:buClr>
              <a:buFont typeface="Arial" pitchFamily="34" charset="0"/>
              <a:buChar char="•"/>
              <a:defRPr/>
            </a:pPr>
            <a:r>
              <a:rPr lang="en-US" dirty="0">
                <a:solidFill>
                  <a:schemeClr val="tx2"/>
                </a:solidFill>
              </a:rPr>
              <a:t>First has to do with </a:t>
            </a:r>
            <a:r>
              <a:rPr lang="en-US" b="1" dirty="0">
                <a:solidFill>
                  <a:schemeClr val="tx2"/>
                </a:solidFill>
              </a:rPr>
              <a:t>creating strategies </a:t>
            </a:r>
            <a:r>
              <a:rPr lang="en-US" dirty="0">
                <a:solidFill>
                  <a:schemeClr val="tx2"/>
                </a:solidFill>
              </a:rPr>
              <a:t>that </a:t>
            </a:r>
            <a:r>
              <a:rPr lang="en-US" b="1" dirty="0">
                <a:solidFill>
                  <a:schemeClr val="tx2"/>
                </a:solidFill>
              </a:rPr>
              <a:t>address resistance to change</a:t>
            </a:r>
            <a:r>
              <a:rPr lang="en-US" dirty="0">
                <a:solidFill>
                  <a:schemeClr val="tx2"/>
                </a:solidFill>
              </a:rPr>
              <a:t>, using a framework called </a:t>
            </a:r>
            <a:r>
              <a:rPr lang="en-US" b="1" dirty="0">
                <a:solidFill>
                  <a:schemeClr val="tx2"/>
                </a:solidFill>
              </a:rPr>
              <a:t>Alpha and Omega strategies</a:t>
            </a:r>
            <a:r>
              <a:rPr lang="en-US" dirty="0">
                <a:solidFill>
                  <a:schemeClr val="tx2"/>
                </a:solidFill>
              </a:rPr>
              <a:t>.  </a:t>
            </a:r>
          </a:p>
          <a:p>
            <a:pPr marL="621089" lvl="1" indent="-169388" defTabSz="903402">
              <a:spcBef>
                <a:spcPct val="0"/>
              </a:spcBef>
              <a:buClr>
                <a:srgbClr val="F6A840"/>
              </a:buClr>
              <a:buFont typeface="Arial" pitchFamily="34" charset="0"/>
              <a:buChar char="•"/>
              <a:defRPr/>
            </a:pPr>
            <a:r>
              <a:rPr lang="en-US" b="1" dirty="0">
                <a:solidFill>
                  <a:schemeClr val="tx2"/>
                </a:solidFill>
              </a:rPr>
              <a:t>Alpha strategies </a:t>
            </a:r>
            <a:r>
              <a:rPr lang="en-US" dirty="0">
                <a:solidFill>
                  <a:schemeClr val="tx2"/>
                </a:solidFill>
              </a:rPr>
              <a:t>deal with resistance by </a:t>
            </a:r>
            <a:r>
              <a:rPr lang="en-US" b="1" dirty="0">
                <a:solidFill>
                  <a:schemeClr val="tx2"/>
                </a:solidFill>
              </a:rPr>
              <a:t>overwhelming it</a:t>
            </a:r>
            <a:r>
              <a:rPr lang="en-US" dirty="0">
                <a:solidFill>
                  <a:schemeClr val="tx2"/>
                </a:solidFill>
              </a:rPr>
              <a:t>.  When a person is ambivalent, the Alpha approach is to overpower the resistance with rhetoric (describing the benefits) or incentives (adding benefits).  The problem is that Alpha Strategies, even when they are successful in persuading, </a:t>
            </a:r>
            <a:r>
              <a:rPr lang="en-US" b="1" dirty="0">
                <a:solidFill>
                  <a:schemeClr val="tx2"/>
                </a:solidFill>
              </a:rPr>
              <a:t>don’t actually diminish </a:t>
            </a:r>
            <a:r>
              <a:rPr lang="en-US" dirty="0">
                <a:solidFill>
                  <a:schemeClr val="tx2"/>
                </a:solidFill>
              </a:rPr>
              <a:t>the </a:t>
            </a:r>
            <a:r>
              <a:rPr lang="en-US" b="1" dirty="0">
                <a:solidFill>
                  <a:schemeClr val="tx2"/>
                </a:solidFill>
              </a:rPr>
              <a:t>underlying concerns</a:t>
            </a:r>
            <a:r>
              <a:rPr lang="en-US" dirty="0">
                <a:solidFill>
                  <a:schemeClr val="tx2"/>
                </a:solidFill>
              </a:rPr>
              <a:t> and </a:t>
            </a:r>
            <a:r>
              <a:rPr lang="en-US" b="1" dirty="0">
                <a:solidFill>
                  <a:schemeClr val="tx2"/>
                </a:solidFill>
              </a:rPr>
              <a:t>apprehensions</a:t>
            </a:r>
            <a:r>
              <a:rPr lang="en-US" dirty="0">
                <a:solidFill>
                  <a:schemeClr val="tx2"/>
                </a:solidFill>
              </a:rPr>
              <a:t> that a customer had, and doesn’t necessarily create a situation that’s conducive to long-term change because doesn’t get at underlying issues</a:t>
            </a:r>
          </a:p>
          <a:p>
            <a:pPr marL="623139" lvl="1" indent="-171438">
              <a:spcBef>
                <a:spcPct val="0"/>
              </a:spcBef>
              <a:buClr>
                <a:srgbClr val="F6A840"/>
              </a:buClr>
              <a:buFontTx/>
              <a:buChar char="•"/>
            </a:pPr>
            <a:r>
              <a:rPr lang="en-US" b="1" dirty="0">
                <a:solidFill>
                  <a:schemeClr val="tx2"/>
                </a:solidFill>
              </a:rPr>
              <a:t>Omega strategies</a:t>
            </a:r>
            <a:r>
              <a:rPr lang="en-US" dirty="0">
                <a:solidFill>
                  <a:schemeClr val="tx2"/>
                </a:solidFill>
              </a:rPr>
              <a:t>,</a:t>
            </a:r>
            <a:r>
              <a:rPr lang="en-US" baseline="0" dirty="0">
                <a:solidFill>
                  <a:schemeClr val="tx2"/>
                </a:solidFill>
              </a:rPr>
              <a:t> on the other hand, d</a:t>
            </a:r>
            <a:r>
              <a:rPr lang="en-US" dirty="0">
                <a:solidFill>
                  <a:schemeClr val="tx2"/>
                </a:solidFill>
              </a:rPr>
              <a:t>eal with resistance to change </a:t>
            </a:r>
            <a:r>
              <a:rPr lang="en-US" b="1" dirty="0">
                <a:solidFill>
                  <a:schemeClr val="tx2"/>
                </a:solidFill>
              </a:rPr>
              <a:t>directly</a:t>
            </a:r>
            <a:r>
              <a:rPr lang="en-US" b="0" baseline="0" dirty="0">
                <a:solidFill>
                  <a:schemeClr val="tx2"/>
                </a:solidFill>
              </a:rPr>
              <a:t> by</a:t>
            </a:r>
            <a:r>
              <a:rPr lang="en-US" dirty="0">
                <a:solidFill>
                  <a:schemeClr val="tx2"/>
                </a:solidFill>
              </a:rPr>
              <a:t> finding ways to </a:t>
            </a:r>
            <a:r>
              <a:rPr lang="en-US" b="1" dirty="0">
                <a:solidFill>
                  <a:schemeClr val="tx2"/>
                </a:solidFill>
              </a:rPr>
              <a:t>reduce or remove it </a:t>
            </a:r>
            <a:r>
              <a:rPr lang="en-US" dirty="0">
                <a:solidFill>
                  <a:schemeClr val="tx2"/>
                </a:solidFill>
              </a:rPr>
              <a:t>to reveal benefits.</a:t>
            </a:r>
            <a:r>
              <a:rPr lang="en-US" baseline="0" dirty="0">
                <a:solidFill>
                  <a:schemeClr val="tx2"/>
                </a:solidFill>
              </a:rPr>
              <a:t>  R</a:t>
            </a:r>
            <a:r>
              <a:rPr lang="en-US" dirty="0">
                <a:solidFill>
                  <a:schemeClr val="tx2"/>
                </a:solidFill>
              </a:rPr>
              <a:t>esistance comes in 3 main forms, and we</a:t>
            </a:r>
            <a:r>
              <a:rPr lang="en-US" baseline="0" dirty="0">
                <a:solidFill>
                  <a:schemeClr val="tx2"/>
                </a:solidFill>
              </a:rPr>
              <a:t> can use different tactics or strategies to deal with each.</a:t>
            </a:r>
            <a:endParaRPr lang="en-US" dirty="0">
              <a:solidFill>
                <a:schemeClr val="tx2"/>
              </a:solidFill>
            </a:endParaRPr>
          </a:p>
          <a:p>
            <a:pPr marL="1080306" lvl="2" indent="-171438">
              <a:spcBef>
                <a:spcPct val="0"/>
              </a:spcBef>
              <a:buClr>
                <a:srgbClr val="F6A840"/>
              </a:buClr>
              <a:buFontTx/>
              <a:buChar char="•"/>
            </a:pPr>
            <a:r>
              <a:rPr lang="en-US" u="sng" dirty="0">
                <a:solidFill>
                  <a:schemeClr val="tx2"/>
                </a:solidFill>
              </a:rPr>
              <a:t>Reactance</a:t>
            </a:r>
            <a:r>
              <a:rPr lang="en-US" dirty="0">
                <a:solidFill>
                  <a:schemeClr val="tx2"/>
                </a:solidFill>
              </a:rPr>
              <a:t> </a:t>
            </a:r>
            <a:r>
              <a:rPr lang="en-US" u="none" baseline="0" dirty="0">
                <a:solidFill>
                  <a:schemeClr val="tx2"/>
                </a:solidFill>
              </a:rPr>
              <a:t>–</a:t>
            </a:r>
            <a:r>
              <a:rPr lang="en-US" dirty="0">
                <a:solidFill>
                  <a:schemeClr val="tx2"/>
                </a:solidFill>
              </a:rPr>
              <a:t> </a:t>
            </a:r>
            <a:r>
              <a:rPr lang="en-US" b="1" dirty="0">
                <a:solidFill>
                  <a:schemeClr val="tx2"/>
                </a:solidFill>
              </a:rPr>
              <a:t>Resistance to persuasion </a:t>
            </a:r>
            <a:r>
              <a:rPr lang="en-US" dirty="0">
                <a:solidFill>
                  <a:schemeClr val="tx2"/>
                </a:solidFill>
              </a:rPr>
              <a:t>(people don’t like feeling like someone is forcing them to change) – </a:t>
            </a:r>
            <a:r>
              <a:rPr lang="en-US" b="1" dirty="0">
                <a:solidFill>
                  <a:schemeClr val="tx2"/>
                </a:solidFill>
              </a:rPr>
              <a:t>Depersonalize the Interaction e.g. by using a story/anecdote </a:t>
            </a:r>
            <a:r>
              <a:rPr lang="en-US" dirty="0">
                <a:solidFill>
                  <a:schemeClr val="tx2"/>
                </a:solidFill>
              </a:rPr>
              <a:t>to make the request less personal, message will still get through</a:t>
            </a:r>
          </a:p>
          <a:p>
            <a:pPr marL="1080306" lvl="2" indent="-171438">
              <a:spcBef>
                <a:spcPct val="0"/>
              </a:spcBef>
              <a:buClr>
                <a:srgbClr val="F6A840"/>
              </a:buClr>
              <a:buFontTx/>
              <a:buChar char="•"/>
            </a:pPr>
            <a:endParaRPr lang="en-US" dirty="0">
              <a:solidFill>
                <a:schemeClr val="tx2"/>
              </a:solidFill>
            </a:endParaRPr>
          </a:p>
          <a:p>
            <a:pPr marL="1080306" lvl="2" indent="-171438">
              <a:spcBef>
                <a:spcPct val="0"/>
              </a:spcBef>
              <a:buClr>
                <a:srgbClr val="F6A840"/>
              </a:buClr>
              <a:buFontTx/>
              <a:buChar char="•"/>
            </a:pPr>
            <a:r>
              <a:rPr lang="en-US" u="sng" dirty="0">
                <a:solidFill>
                  <a:schemeClr val="tx2"/>
                </a:solidFill>
              </a:rPr>
              <a:t>Skeptical of message</a:t>
            </a:r>
            <a:r>
              <a:rPr lang="en-US" dirty="0">
                <a:solidFill>
                  <a:schemeClr val="tx2"/>
                </a:solidFill>
              </a:rPr>
              <a:t> – Can </a:t>
            </a:r>
            <a:r>
              <a:rPr lang="en-US" b="1" dirty="0">
                <a:solidFill>
                  <a:schemeClr val="tx2"/>
                </a:solidFill>
              </a:rPr>
              <a:t>Provide Guarantee</a:t>
            </a:r>
            <a:r>
              <a:rPr lang="en-US" dirty="0">
                <a:solidFill>
                  <a:schemeClr val="tx2"/>
                </a:solidFill>
              </a:rPr>
              <a:t>s, </a:t>
            </a:r>
            <a:r>
              <a:rPr lang="en-US" b="1" dirty="0">
                <a:solidFill>
                  <a:schemeClr val="tx2"/>
                </a:solidFill>
              </a:rPr>
              <a:t>Reframe </a:t>
            </a:r>
            <a:r>
              <a:rPr lang="en-US" dirty="0">
                <a:solidFill>
                  <a:schemeClr val="tx2"/>
                </a:solidFill>
              </a:rPr>
              <a:t>(e.g. so it’s not about climate change)</a:t>
            </a:r>
            <a:r>
              <a:rPr lang="en-US" b="1" dirty="0">
                <a:solidFill>
                  <a:schemeClr val="tx2"/>
                </a:solidFill>
              </a:rPr>
              <a:t>, Change Comparison </a:t>
            </a:r>
            <a:r>
              <a:rPr lang="en-US" dirty="0">
                <a:solidFill>
                  <a:schemeClr val="tx2"/>
                </a:solidFill>
              </a:rPr>
              <a:t>(instead of "we are currently at 2% and should be at 48%" say, "Yale's goal is 50%, ours should be 48%")</a:t>
            </a:r>
          </a:p>
          <a:p>
            <a:pPr marL="1080306" lvl="2" indent="-171438">
              <a:spcBef>
                <a:spcPct val="0"/>
              </a:spcBef>
              <a:buClr>
                <a:srgbClr val="F6A840"/>
              </a:buClr>
              <a:buFontTx/>
              <a:buChar char="•"/>
            </a:pPr>
            <a:endParaRPr lang="en-US" u="sng" dirty="0">
              <a:solidFill>
                <a:schemeClr val="tx2"/>
              </a:solidFill>
            </a:endParaRPr>
          </a:p>
          <a:p>
            <a:pPr marL="1080306" lvl="2" indent="-171438">
              <a:spcBef>
                <a:spcPct val="0"/>
              </a:spcBef>
              <a:buClr>
                <a:srgbClr val="F6A840"/>
              </a:buClr>
              <a:buFontTx/>
              <a:buChar char="•"/>
            </a:pPr>
            <a:r>
              <a:rPr lang="en-US" u="sng" dirty="0">
                <a:solidFill>
                  <a:schemeClr val="tx2"/>
                </a:solidFill>
              </a:rPr>
              <a:t>Inertia</a:t>
            </a:r>
            <a:r>
              <a:rPr lang="en-US" u="none" baseline="0" dirty="0">
                <a:solidFill>
                  <a:schemeClr val="tx2"/>
                </a:solidFill>
              </a:rPr>
              <a:t> –</a:t>
            </a:r>
            <a:r>
              <a:rPr lang="en-US" dirty="0">
                <a:solidFill>
                  <a:schemeClr val="tx2"/>
                </a:solidFill>
              </a:rPr>
              <a:t> people </a:t>
            </a:r>
            <a:r>
              <a:rPr lang="en-US" b="1" dirty="0">
                <a:solidFill>
                  <a:schemeClr val="tx2"/>
                </a:solidFill>
              </a:rPr>
              <a:t>set in ways &amp; reluctant to change </a:t>
            </a:r>
            <a:r>
              <a:rPr lang="en-US" dirty="0">
                <a:solidFill>
                  <a:schemeClr val="tx2"/>
                </a:solidFill>
              </a:rPr>
              <a:t>– </a:t>
            </a:r>
            <a:r>
              <a:rPr lang="en-US" b="1" dirty="0">
                <a:solidFill>
                  <a:schemeClr val="tx2"/>
                </a:solidFill>
              </a:rPr>
              <a:t>disrupt and reframe.</a:t>
            </a:r>
            <a:r>
              <a:rPr lang="en-US" b="1" baseline="0" dirty="0">
                <a:solidFill>
                  <a:schemeClr val="tx2"/>
                </a:solidFill>
              </a:rPr>
              <a:t> </a:t>
            </a:r>
            <a:r>
              <a:rPr lang="en-US" b="1" dirty="0">
                <a:solidFill>
                  <a:schemeClr val="tx2"/>
                </a:solidFill>
              </a:rPr>
              <a:t>Disrupt and Reframe to get attention and interrupt the mental ‘refusal script’</a:t>
            </a:r>
            <a:r>
              <a:rPr lang="en-US" dirty="0">
                <a:solidFill>
                  <a:schemeClr val="tx2"/>
                </a:solidFill>
              </a:rPr>
              <a:t>. (ex: For example, “typically there will be a collection location in less than 46,297 inches from your house – that’s less than a quarter mile. It’s convenient.” The large number (46,297) disrupts their stream of consciousness because it’s so unusual. The statement that “it’s convenient” reframes the change as convenient.)</a:t>
            </a:r>
          </a:p>
          <a:p>
            <a:pPr marL="628605" lvl="1" indent="-171438">
              <a:spcBef>
                <a:spcPct val="0"/>
              </a:spcBef>
              <a:buClr>
                <a:srgbClr val="F6A840"/>
              </a:buClr>
              <a:buFontTx/>
              <a:buChar char="•"/>
            </a:pPr>
            <a:endParaRPr lang="en-US" dirty="0">
              <a:solidFill>
                <a:schemeClr val="tx2"/>
              </a:solidFill>
            </a:endParaRPr>
          </a:p>
          <a:p>
            <a:pPr marL="628605" lvl="1" indent="-171438">
              <a:spcBef>
                <a:spcPct val="0"/>
              </a:spcBef>
              <a:buClr>
                <a:srgbClr val="F6A840"/>
              </a:buClr>
              <a:buFontTx/>
              <a:buChar char="•"/>
            </a:pPr>
            <a:r>
              <a:rPr lang="en-US" dirty="0">
                <a:solidFill>
                  <a:schemeClr val="tx2"/>
                </a:solidFill>
              </a:rPr>
              <a:t>Ties</a:t>
            </a:r>
            <a:r>
              <a:rPr lang="en-US" baseline="0" dirty="0">
                <a:solidFill>
                  <a:schemeClr val="tx2"/>
                </a:solidFill>
              </a:rPr>
              <a:t> in to concept I mentioned earlier that we want to both decrease barriers AND increase benefits, not just one or the other. Can’t just focus on benefits (like alpha strategies) without addressing the barriers or resistance.</a:t>
            </a:r>
          </a:p>
          <a:p>
            <a:pPr marL="628605" lvl="1" indent="-171438">
              <a:spcBef>
                <a:spcPct val="0"/>
              </a:spcBef>
              <a:buClr>
                <a:srgbClr val="F6A840"/>
              </a:buClr>
              <a:buFontTx/>
              <a:buChar char="•"/>
            </a:pPr>
            <a:endParaRPr lang="en-US" dirty="0">
              <a:solidFill>
                <a:schemeClr val="tx2"/>
              </a:solidFill>
            </a:endParaRPr>
          </a:p>
          <a:p>
            <a:pPr marL="171438" indent="-171438">
              <a:spcBef>
                <a:spcPct val="0"/>
              </a:spcBef>
              <a:buClr>
                <a:srgbClr val="F6A840"/>
              </a:buClr>
              <a:buFontTx/>
              <a:buChar char="•"/>
            </a:pPr>
            <a:r>
              <a:rPr lang="en-US" u="sng" dirty="0">
                <a:solidFill>
                  <a:schemeClr val="tx2"/>
                </a:solidFill>
              </a:rPr>
              <a:t>Reduce scarcity </a:t>
            </a:r>
            <a:r>
              <a:rPr lang="en-US" dirty="0">
                <a:solidFill>
                  <a:schemeClr val="tx2"/>
                </a:solidFill>
              </a:rPr>
              <a:t>–</a:t>
            </a:r>
            <a:r>
              <a:rPr lang="en-US" b="1" dirty="0">
                <a:solidFill>
                  <a:schemeClr val="tx2"/>
                </a:solidFill>
              </a:rPr>
              <a:t> be</a:t>
            </a:r>
            <a:r>
              <a:rPr lang="en-US" b="1" baseline="0" dirty="0">
                <a:solidFill>
                  <a:schemeClr val="tx2"/>
                </a:solidFill>
              </a:rPr>
              <a:t> cognizant </a:t>
            </a:r>
            <a:r>
              <a:rPr lang="en-US" baseline="0" dirty="0">
                <a:solidFill>
                  <a:schemeClr val="tx2"/>
                </a:solidFill>
              </a:rPr>
              <a:t>that </a:t>
            </a:r>
            <a:r>
              <a:rPr lang="en-US" b="1" dirty="0">
                <a:solidFill>
                  <a:schemeClr val="tx2"/>
                </a:solidFill>
              </a:rPr>
              <a:t>people don’t like to have freedoms removed</a:t>
            </a:r>
            <a:r>
              <a:rPr lang="en-US" dirty="0">
                <a:solidFill>
                  <a:schemeClr val="tx2"/>
                </a:solidFill>
              </a:rPr>
              <a:t>, which is why people often resist change – I</a:t>
            </a:r>
            <a:r>
              <a:rPr lang="en-US" baseline="0" dirty="0">
                <a:solidFill>
                  <a:schemeClr val="tx2"/>
                </a:solidFill>
              </a:rPr>
              <a:t>f we want to take something away (or increase its scarcity), we want to provide an alternative that is more prevalent, readily available or accessible.</a:t>
            </a:r>
            <a:endParaRPr lang="en-US" dirty="0">
              <a:solidFill>
                <a:schemeClr val="tx2"/>
              </a:solidFill>
            </a:endParaRPr>
          </a:p>
          <a:p>
            <a:pPr marL="623139" lvl="1" indent="-171438">
              <a:spcBef>
                <a:spcPct val="0"/>
              </a:spcBef>
              <a:buClr>
                <a:srgbClr val="F6A840"/>
              </a:buClr>
              <a:buFontTx/>
              <a:buChar char="•"/>
            </a:pPr>
            <a:r>
              <a:rPr lang="en-US" dirty="0">
                <a:solidFill>
                  <a:schemeClr val="tx2"/>
                </a:solidFill>
              </a:rPr>
              <a:t>If want to move people away from one option (e.g. paper cups), first</a:t>
            </a:r>
            <a:r>
              <a:rPr lang="en-US" baseline="0" dirty="0">
                <a:solidFill>
                  <a:schemeClr val="tx2"/>
                </a:solidFill>
              </a:rPr>
              <a:t> give people a </a:t>
            </a:r>
            <a:r>
              <a:rPr lang="en-US" b="1" baseline="0" dirty="0">
                <a:solidFill>
                  <a:schemeClr val="tx2"/>
                </a:solidFill>
              </a:rPr>
              <a:t>readily available alternative </a:t>
            </a:r>
            <a:r>
              <a:rPr lang="en-US" baseline="0" dirty="0">
                <a:solidFill>
                  <a:schemeClr val="tx2"/>
                </a:solidFill>
              </a:rPr>
              <a:t>(e.g. reusable mugs).  Thus help reduce the barrier to change and you’re using a positive message - focusing on what people SHOULD do – as opposed to what people shouldn’t do.  </a:t>
            </a:r>
          </a:p>
          <a:p>
            <a:pPr marL="623139" lvl="1" indent="-171438">
              <a:spcBef>
                <a:spcPct val="0"/>
              </a:spcBef>
              <a:buClr>
                <a:srgbClr val="F6A840"/>
              </a:buClr>
              <a:buFontTx/>
              <a:buChar char="•"/>
            </a:pPr>
            <a:endParaRPr lang="en-US" dirty="0">
              <a:solidFill>
                <a:schemeClr val="tx2"/>
              </a:solidFill>
            </a:endParaRPr>
          </a:p>
          <a:p>
            <a:pPr marL="171438" indent="-171438" defTabSz="903402">
              <a:spcBef>
                <a:spcPct val="0"/>
              </a:spcBef>
              <a:buClr>
                <a:srgbClr val="F6A840"/>
              </a:buClr>
              <a:buFontTx/>
              <a:buChar char="•"/>
              <a:defRPr/>
            </a:pPr>
            <a:r>
              <a:rPr lang="en-US" b="0" u="sng" dirty="0">
                <a:solidFill>
                  <a:schemeClr val="tx2"/>
                </a:solidFill>
              </a:rPr>
              <a:t>Liking principle </a:t>
            </a:r>
            <a:r>
              <a:rPr lang="en-US" dirty="0">
                <a:solidFill>
                  <a:schemeClr val="tx2"/>
                </a:solidFill>
              </a:rPr>
              <a:t>– People are </a:t>
            </a:r>
            <a:r>
              <a:rPr lang="en-US" b="1" dirty="0">
                <a:solidFill>
                  <a:schemeClr val="tx2"/>
                </a:solidFill>
              </a:rPr>
              <a:t>more apt to commit </a:t>
            </a:r>
            <a:r>
              <a:rPr lang="en-US" dirty="0">
                <a:solidFill>
                  <a:schemeClr val="tx2"/>
                </a:solidFill>
              </a:rPr>
              <a:t>to something </a:t>
            </a:r>
            <a:r>
              <a:rPr lang="en-US" b="1" dirty="0">
                <a:solidFill>
                  <a:schemeClr val="tx2"/>
                </a:solidFill>
              </a:rPr>
              <a:t>if they like the person </a:t>
            </a:r>
            <a:r>
              <a:rPr lang="en-US" dirty="0">
                <a:solidFill>
                  <a:schemeClr val="tx2"/>
                </a:solidFill>
              </a:rPr>
              <a:t>who’s asking</a:t>
            </a:r>
            <a:r>
              <a:rPr lang="en-US" b="1" dirty="0">
                <a:solidFill>
                  <a:schemeClr val="tx2"/>
                </a:solidFill>
              </a:rPr>
              <a:t>.</a:t>
            </a:r>
            <a:r>
              <a:rPr lang="en-US" b="1" baseline="0" dirty="0">
                <a:solidFill>
                  <a:schemeClr val="tx2"/>
                </a:solidFill>
              </a:rPr>
              <a:t>  B</a:t>
            </a:r>
            <a:r>
              <a:rPr lang="en-US" b="1" dirty="0">
                <a:solidFill>
                  <a:schemeClr val="tx2"/>
                </a:solidFill>
              </a:rPr>
              <a:t>e a friendly messenger </a:t>
            </a:r>
            <a:r>
              <a:rPr lang="en-US" dirty="0">
                <a:solidFill>
                  <a:schemeClr val="tx2"/>
                </a:solidFill>
              </a:rPr>
              <a:t>in your office</a:t>
            </a:r>
          </a:p>
          <a:p>
            <a:pPr marL="171438" indent="-171438" defTabSz="903402">
              <a:spcBef>
                <a:spcPct val="0"/>
              </a:spcBef>
              <a:buClr>
                <a:srgbClr val="F6A840"/>
              </a:buClr>
              <a:buFontTx/>
              <a:buChar char="•"/>
              <a:defRPr/>
            </a:pPr>
            <a:endParaRPr lang="en-US" dirty="0">
              <a:solidFill>
                <a:schemeClr val="tx2"/>
              </a:solidFill>
            </a:endParaRPr>
          </a:p>
          <a:p>
            <a:pPr marL="171438" indent="-171438">
              <a:spcBef>
                <a:spcPct val="0"/>
              </a:spcBef>
              <a:buClr>
                <a:srgbClr val="F6A840"/>
              </a:buClr>
              <a:buFontTx/>
              <a:buChar char="•"/>
            </a:pPr>
            <a:r>
              <a:rPr lang="en-US" b="1" dirty="0">
                <a:solidFill>
                  <a:schemeClr val="tx2"/>
                </a:solidFill>
              </a:rPr>
              <a:t>Good communication </a:t>
            </a:r>
            <a:r>
              <a:rPr lang="en-US" dirty="0">
                <a:solidFill>
                  <a:schemeClr val="tx2"/>
                </a:solidFill>
              </a:rPr>
              <a:t>makes all the difference</a:t>
            </a:r>
          </a:p>
          <a:p>
            <a:pPr marL="628605" lvl="1" indent="-171438">
              <a:spcBef>
                <a:spcPct val="0"/>
              </a:spcBef>
              <a:buClr>
                <a:srgbClr val="F6A840"/>
              </a:buClr>
              <a:buFontTx/>
              <a:buChar char="•"/>
            </a:pPr>
            <a:r>
              <a:rPr lang="en-US" b="1" dirty="0">
                <a:solidFill>
                  <a:schemeClr val="tx2"/>
                </a:solidFill>
              </a:rPr>
              <a:t>Frame your</a:t>
            </a:r>
            <a:r>
              <a:rPr lang="en-US" b="1" baseline="0" dirty="0">
                <a:solidFill>
                  <a:schemeClr val="tx2"/>
                </a:solidFill>
              </a:rPr>
              <a:t> message attractively </a:t>
            </a:r>
            <a:r>
              <a:rPr lang="en-US" baseline="0" dirty="0">
                <a:solidFill>
                  <a:schemeClr val="tx2"/>
                </a:solidFill>
              </a:rPr>
              <a:t>using </a:t>
            </a:r>
            <a:r>
              <a:rPr lang="en-US" b="1" baseline="0" dirty="0">
                <a:solidFill>
                  <a:schemeClr val="tx2"/>
                </a:solidFill>
              </a:rPr>
              <a:t>captivating, compelling </a:t>
            </a:r>
            <a:r>
              <a:rPr lang="en-US" baseline="0" dirty="0">
                <a:solidFill>
                  <a:schemeClr val="tx2"/>
                </a:solidFill>
              </a:rPr>
              <a:t>information that is </a:t>
            </a:r>
            <a:r>
              <a:rPr lang="en-US" b="1" baseline="0" dirty="0">
                <a:solidFill>
                  <a:schemeClr val="tx2"/>
                </a:solidFill>
              </a:rPr>
              <a:t>relatable and credible</a:t>
            </a:r>
            <a:r>
              <a:rPr lang="en-US" baseline="0" dirty="0">
                <a:solidFill>
                  <a:schemeClr val="tx2"/>
                </a:solidFill>
              </a:rPr>
              <a:t>.  </a:t>
            </a:r>
          </a:p>
          <a:p>
            <a:pPr marL="628605" lvl="1" indent="-171438">
              <a:spcBef>
                <a:spcPct val="0"/>
              </a:spcBef>
              <a:buClr>
                <a:srgbClr val="F6A840"/>
              </a:buClr>
              <a:buFontTx/>
              <a:buChar char="•"/>
            </a:pPr>
            <a:r>
              <a:rPr lang="en-US" baseline="0" dirty="0">
                <a:solidFill>
                  <a:schemeClr val="tx2"/>
                </a:solidFill>
              </a:rPr>
              <a:t>Avoid threatening messages (can cause reluctance to change and/or helplessness) and make sure to pair messages with concrete actions that encourage people to undertake the desired behavior</a:t>
            </a:r>
            <a:endParaRPr lang="en-US" dirty="0">
              <a:solidFill>
                <a:schemeClr val="tx2"/>
              </a:solidFill>
            </a:endParaRPr>
          </a:p>
          <a:p>
            <a:pPr marL="628605" lvl="1" indent="-171438">
              <a:spcBef>
                <a:spcPct val="0"/>
              </a:spcBef>
              <a:buClr>
                <a:srgbClr val="F6A840"/>
              </a:buClr>
              <a:buFontTx/>
              <a:buChar char="•"/>
            </a:pPr>
            <a:r>
              <a:rPr lang="en-US" dirty="0">
                <a:solidFill>
                  <a:schemeClr val="tx2"/>
                </a:solidFill>
              </a:rPr>
              <a:t>Make message visible and easy to remember and use a variety of communications vehicles</a:t>
            </a:r>
            <a:r>
              <a:rPr lang="en-US" baseline="0" dirty="0">
                <a:solidFill>
                  <a:schemeClr val="tx2"/>
                </a:solidFill>
              </a:rPr>
              <a:t> </a:t>
            </a:r>
          </a:p>
          <a:p>
            <a:pPr marL="1080306" lvl="2" indent="-171438">
              <a:spcBef>
                <a:spcPct val="0"/>
              </a:spcBef>
              <a:buClr>
                <a:srgbClr val="F6A840"/>
              </a:buClr>
              <a:buFontTx/>
              <a:buChar char="•"/>
            </a:pPr>
            <a:r>
              <a:rPr lang="en-US" baseline="0" dirty="0">
                <a:solidFill>
                  <a:schemeClr val="tx2"/>
                </a:solidFill>
              </a:rPr>
              <a:t>E.g. </a:t>
            </a:r>
            <a:r>
              <a:rPr lang="en-US" dirty="0">
                <a:solidFill>
                  <a:schemeClr val="tx2"/>
                </a:solidFill>
              </a:rPr>
              <a:t>prompts and clear/specific information, provide personal or office-wide goals, hold events to foster communication</a:t>
            </a:r>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125F-7D62-49B3-9EB7-EF36C36C84DF}" type="slidenum">
              <a:rPr lang="en-US"/>
              <a:pPr fontAlgn="base">
                <a:spcBef>
                  <a:spcPct val="0"/>
                </a:spcBef>
                <a:spcAft>
                  <a:spcPct val="0"/>
                </a:spcAft>
              </a:pPr>
              <a:t>24</a:t>
            </a:fld>
            <a:endParaRPr lang="en-US"/>
          </a:p>
        </p:txBody>
      </p:sp>
    </p:spTree>
    <p:extLst>
      <p:ext uri="{BB962C8B-B14F-4D97-AF65-F5344CB8AC3E}">
        <p14:creationId xmlns:p14="http://schemas.microsoft.com/office/powerpoint/2010/main" val="31092734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
          <p:cNvSpPr>
            <a:spLocks noGrp="1" noRot="1" noChangeAspect="1" noChangeArrowheads="1"/>
          </p:cNvSpPr>
          <p:nvPr>
            <p:ph type="sldImg"/>
          </p:nvPr>
        </p:nvSpPr>
        <p:spPr>
          <a:solidFill>
            <a:srgbClr val="FFFFFF"/>
          </a:solidFill>
          <a:ln/>
        </p:spPr>
      </p:sp>
      <p:sp>
        <p:nvSpPr>
          <p:cNvPr id="29081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i="0" u="none" dirty="0">
                <a:solidFill>
                  <a:schemeClr val="tx2"/>
                </a:solidFill>
                <a:latin typeface="Helvetica" pitchFamily="-1" charset="0"/>
                <a:cs typeface="Helvetica" pitchFamily="-1" charset="0"/>
                <a:sym typeface="Helvetica" pitchFamily="-1" charset="0"/>
              </a:rPr>
              <a:t>Too</a:t>
            </a:r>
            <a:r>
              <a:rPr lang="en-US" altLang="en-US" i="0" u="none" baseline="0" dirty="0">
                <a:solidFill>
                  <a:schemeClr val="tx2"/>
                </a:solidFill>
                <a:latin typeface="Helvetica" pitchFamily="-1" charset="0"/>
                <a:cs typeface="Helvetica" pitchFamily="-1" charset="0"/>
                <a:sym typeface="Helvetica" pitchFamily="-1" charset="0"/>
              </a:rPr>
              <a:t> often environmental program planners focus solely on the behavior they wish to encourage without giving adequate thought to the opposing behavior. By also addressing the behavior to be discouraged, we can make the desired action more attractive in contrast. </a:t>
            </a:r>
          </a:p>
          <a:p>
            <a:pPr eaLnBrk="1" hangingPunct="1"/>
            <a:endParaRPr lang="en-US" altLang="en-US" i="0" u="none" baseline="0" dirty="0">
              <a:solidFill>
                <a:schemeClr val="tx2"/>
              </a:solidFill>
              <a:latin typeface="Helvetica" pitchFamily="-1" charset="0"/>
              <a:cs typeface="Helvetica" pitchFamily="-1" charset="0"/>
              <a:sym typeface="Helvetica" pitchFamily="-1" charset="0"/>
            </a:endParaRPr>
          </a:p>
          <a:p>
            <a:pPr eaLnBrk="1" hangingPunct="1"/>
            <a:r>
              <a:rPr lang="en-US" altLang="en-US" i="0" u="none" baseline="0" dirty="0">
                <a:solidFill>
                  <a:schemeClr val="tx2"/>
                </a:solidFill>
                <a:latin typeface="Helvetica" pitchFamily="-1" charset="0"/>
                <a:cs typeface="Helvetica" pitchFamily="-1" charset="0"/>
                <a:sym typeface="Helvetica" pitchFamily="-1" charset="0"/>
              </a:rPr>
              <a:t>Example of biking vs. driving in Holland</a:t>
            </a:r>
            <a:endParaRPr lang="en-US" altLang="en-US" i="0" u="none" dirty="0">
              <a:solidFill>
                <a:schemeClr val="tx2"/>
              </a:solidFill>
              <a:latin typeface="Helvetica" pitchFamily="-1" charset="0"/>
              <a:cs typeface="Helvetica" pitchFamily="-1" charset="0"/>
              <a:sym typeface="Helvetica" pitchFamily="-1" charset="0"/>
            </a:endParaRPr>
          </a:p>
          <a:p>
            <a:pPr eaLnBrk="1" hangingPunct="1"/>
            <a:endParaRPr lang="en-US" altLang="en-US" dirty="0">
              <a:solidFill>
                <a:schemeClr val="tx2"/>
              </a:solidFill>
              <a:latin typeface="Helvetica" pitchFamily="-1" charset="0"/>
              <a:cs typeface="Helvetica" pitchFamily="-1" charset="0"/>
              <a:sym typeface="Helvetica" pitchFamily="-1" charset="0"/>
            </a:endParaRPr>
          </a:p>
          <a:p>
            <a:pPr eaLnBrk="1" hangingPunct="1"/>
            <a:r>
              <a:rPr lang="en-US" altLang="en-US" dirty="0">
                <a:solidFill>
                  <a:schemeClr val="tx2"/>
                </a:solidFill>
                <a:latin typeface="Helvetica" pitchFamily="-1" charset="0"/>
                <a:cs typeface="Helvetica" pitchFamily="-1" charset="0"/>
                <a:sym typeface="Helvetica" pitchFamily="-1" charset="0"/>
              </a:rPr>
              <a:t>See page 42 of FSB</a:t>
            </a:r>
          </a:p>
          <a:p>
            <a:pPr eaLnBrk="1" hangingPunct="1"/>
            <a:endParaRPr lang="en-US" altLang="en-US" dirty="0">
              <a:solidFill>
                <a:schemeClr val="tx2"/>
              </a:solidFill>
              <a:latin typeface="Helvetica" pitchFamily="-1" charset="0"/>
              <a:cs typeface="Helvetica" pitchFamily="-1" charset="0"/>
              <a:sym typeface="Helvetica" pitchFamily="-1" charset="0"/>
            </a:endParaRPr>
          </a:p>
          <a:p>
            <a:pPr eaLnBrk="1" hangingPunct="1"/>
            <a:r>
              <a:rPr lang="en-US" altLang="en-US" dirty="0">
                <a:solidFill>
                  <a:schemeClr val="tx2"/>
                </a:solidFill>
                <a:latin typeface="Helvetica" pitchFamily="-1" charset="0"/>
                <a:cs typeface="Helvetica" pitchFamily="-1" charset="0"/>
                <a:sym typeface="Helvetica" pitchFamily="-1" charset="0"/>
              </a:rPr>
              <a:t>DONE by 11:30 AM</a:t>
            </a:r>
          </a:p>
        </p:txBody>
      </p:sp>
    </p:spTree>
    <p:extLst>
      <p:ext uri="{BB962C8B-B14F-4D97-AF65-F5344CB8AC3E}">
        <p14:creationId xmlns:p14="http://schemas.microsoft.com/office/powerpoint/2010/main" val="1733680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1"/>
          <p:cNvSpPr>
            <a:spLocks noGrp="1" noRot="1" noChangeAspect="1" noChangeArrowheads="1"/>
          </p:cNvSpPr>
          <p:nvPr>
            <p:ph type="sldImg"/>
          </p:nvPr>
        </p:nvSpPr>
        <p:spPr>
          <a:solidFill>
            <a:srgbClr val="FFFFFF"/>
          </a:solidFill>
          <a:ln/>
        </p:spPr>
      </p:sp>
      <p:sp>
        <p:nvSpPr>
          <p:cNvPr id="2938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chemeClr val="tx2"/>
                </a:solidFill>
                <a:latin typeface="Helvetica" pitchFamily="-1" charset="0"/>
                <a:cs typeface="Helvetica" pitchFamily="-1" charset="0"/>
                <a:sym typeface="Helvetica" pitchFamily="-1" charset="0"/>
              </a:rPr>
              <a:t>Note that random selection and random assignment are hallmarks of effective pilots.  Random selection refers to obtaining your pilot participants in such a way that they are representative of the larger community to which you will eventually deliver your program.  In contrast, random assignment refers to placing your participants in your control or strategy group(s) based simply on chance.  Random assignment allows you to assert that it was your program rather than preexisting differences between your groups that is responsible for a successful pilot.  See page 141 of FSB.</a:t>
            </a:r>
          </a:p>
        </p:txBody>
      </p:sp>
    </p:spTree>
    <p:extLst>
      <p:ext uri="{BB962C8B-B14F-4D97-AF65-F5344CB8AC3E}">
        <p14:creationId xmlns:p14="http://schemas.microsoft.com/office/powerpoint/2010/main" val="3303095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1"/>
          <p:cNvSpPr>
            <a:spLocks noGrp="1" noRot="1" noChangeAspect="1" noChangeArrowheads="1"/>
          </p:cNvSpPr>
          <p:nvPr>
            <p:ph type="sldImg"/>
          </p:nvPr>
        </p:nvSpPr>
        <p:spPr>
          <a:solidFill>
            <a:srgbClr val="FFFFFF"/>
          </a:solidFill>
          <a:ln/>
        </p:spPr>
      </p:sp>
      <p:sp>
        <p:nvSpPr>
          <p:cNvPr id="29593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solidFill>
                  <a:schemeClr val="tx2"/>
                </a:solidFill>
                <a:latin typeface="Helvetica" pitchFamily="-1" charset="0"/>
                <a:cs typeface="Helvetica" pitchFamily="-1" charset="0"/>
                <a:sym typeface="Helvetica" pitchFamily="-1" charset="0"/>
              </a:rPr>
              <a:t>This is the most common way of evaluating a program, but it is not definitive as we can’t be sure that it was our program rather than some other event in the community that caused the changes we observed. In general, we should avoid using this design. </a:t>
            </a:r>
          </a:p>
        </p:txBody>
      </p:sp>
    </p:spTree>
    <p:extLst>
      <p:ext uri="{BB962C8B-B14F-4D97-AF65-F5344CB8AC3E}">
        <p14:creationId xmlns:p14="http://schemas.microsoft.com/office/powerpoint/2010/main" val="15125900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1"/>
          <p:cNvSpPr>
            <a:spLocks noGrp="1" noRot="1" noChangeAspect="1" noChangeArrowheads="1"/>
          </p:cNvSpPr>
          <p:nvPr>
            <p:ph type="sldImg"/>
          </p:nvPr>
        </p:nvSpPr>
        <p:spPr>
          <a:solidFill>
            <a:srgbClr val="FFFFFF"/>
          </a:solidFill>
          <a:ln/>
        </p:spPr>
      </p:sp>
      <p:sp>
        <p:nvSpPr>
          <p:cNvPr id="2979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Helvetica" pitchFamily="-1" charset="0"/>
                <a:cs typeface="Helvetica" pitchFamily="-1" charset="0"/>
                <a:sym typeface="Helvetica" pitchFamily="-1" charset="0"/>
              </a:rPr>
              <a:t>The addition of a control group makes this a much more effective pilot.  The control allows you to ascertain if observed differences between the pretest and posttest are occurring because of something other than your program.  Note that if changes are observed in your control group, they need to be subtracted from the results in the strategy group. See page 138 FSB.</a:t>
            </a:r>
          </a:p>
        </p:txBody>
      </p:sp>
    </p:spTree>
    <p:extLst>
      <p:ext uri="{BB962C8B-B14F-4D97-AF65-F5344CB8AC3E}">
        <p14:creationId xmlns:p14="http://schemas.microsoft.com/office/powerpoint/2010/main" val="2809264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ED7D0-A9F0-4E3F-B530-E7CD7ECFA4DC}" type="slidenum">
              <a:rPr lang="en-US" smtClean="0"/>
              <a:t>30</a:t>
            </a:fld>
            <a:endParaRPr lang="en-US"/>
          </a:p>
        </p:txBody>
      </p:sp>
    </p:spTree>
    <p:extLst>
      <p:ext uri="{BB962C8B-B14F-4D97-AF65-F5344CB8AC3E}">
        <p14:creationId xmlns:p14="http://schemas.microsoft.com/office/powerpoint/2010/main" val="352155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2D58D91-42B7-4A8D-A936-1A69832DEA41}" type="slidenum">
              <a:rPr lang="en-US" smtClean="0"/>
              <a:t>31</a:t>
            </a:fld>
            <a:endParaRPr lang="en-US"/>
          </a:p>
        </p:txBody>
      </p:sp>
    </p:spTree>
    <p:extLst>
      <p:ext uri="{BB962C8B-B14F-4D97-AF65-F5344CB8AC3E}">
        <p14:creationId xmlns:p14="http://schemas.microsoft.com/office/powerpoint/2010/main" val="1323892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1"/>
          <p:cNvSpPr>
            <a:spLocks noGrp="1" noRot="1" noChangeAspect="1" noChangeArrowheads="1"/>
          </p:cNvSpPr>
          <p:nvPr>
            <p:ph type="sldImg"/>
          </p:nvPr>
        </p:nvSpPr>
        <p:spPr>
          <a:solidFill>
            <a:srgbClr val="FFFFFF"/>
          </a:solidFill>
          <a:ln/>
        </p:spPr>
      </p:sp>
      <p:sp>
        <p:nvSpPr>
          <p:cNvPr id="27341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Helvetica" pitchFamily="-1" charset="0"/>
                <a:cs typeface="Helvetica" pitchFamily="-1" charset="0"/>
                <a:sym typeface="Helvetica" pitchFamily="-1" charset="0"/>
              </a:rPr>
              <a:t>The first step is to select the behavior. This seems</a:t>
            </a:r>
            <a:r>
              <a:rPr lang="en-US" altLang="en-US" baseline="0" dirty="0">
                <a:latin typeface="Helvetica" pitchFamily="-1" charset="0"/>
                <a:cs typeface="Helvetica" pitchFamily="-1" charset="0"/>
                <a:sym typeface="Helvetica" pitchFamily="-1" charset="0"/>
              </a:rPr>
              <a:t> simple but most people actually will skip straight to step 3 – and select a strategy first (e.g. install shower timers). </a:t>
            </a:r>
          </a:p>
          <a:p>
            <a:pPr eaLnBrk="1" hangingPunct="1"/>
            <a:endParaRPr lang="en-US" altLang="en-US" baseline="0" dirty="0">
              <a:latin typeface="Helvetica" pitchFamily="-1" charset="0"/>
              <a:cs typeface="Helvetica" pitchFamily="-1" charset="0"/>
              <a:sym typeface="Helvetica" pitchFamily="-1" charset="0"/>
            </a:endParaRPr>
          </a:p>
          <a:p>
            <a:pPr eaLnBrk="1" hangingPunct="1"/>
            <a:r>
              <a:rPr lang="en-US" altLang="en-US" baseline="0" dirty="0">
                <a:latin typeface="Helvetica" pitchFamily="-1" charset="0"/>
                <a:cs typeface="Helvetica" pitchFamily="-1" charset="0"/>
                <a:sym typeface="Helvetica" pitchFamily="-1" charset="0"/>
              </a:rPr>
              <a:t>Why might we want to step back and spend some more time thinking about exactly what behavior we want to change?</a:t>
            </a:r>
            <a:endParaRPr lang="en-US" altLang="en-US" dirty="0">
              <a:latin typeface="Helvetica" pitchFamily="-1" charset="0"/>
              <a:cs typeface="Helvetica" pitchFamily="-1" charset="0"/>
              <a:sym typeface="Helvetica" pitchFamily="-1" charset="0"/>
            </a:endParaRPr>
          </a:p>
          <a:p>
            <a:pPr eaLnBrk="1" hangingPunct="1"/>
            <a:endParaRPr lang="en-US" altLang="en-US" dirty="0">
              <a:latin typeface="Helvetica" pitchFamily="-1" charset="0"/>
              <a:cs typeface="Helvetica" pitchFamily="-1" charset="0"/>
              <a:sym typeface="Helvetica" pitchFamily="-1" charset="0"/>
            </a:endParaRPr>
          </a:p>
          <a:p>
            <a:pPr eaLnBrk="1" hangingPunct="1"/>
            <a:endParaRPr lang="en-US" altLang="en-US" dirty="0">
              <a:latin typeface="Helvetica" pitchFamily="-1" charset="0"/>
              <a:cs typeface="Helvetica" pitchFamily="-1" charset="0"/>
              <a:sym typeface="Helvetica" pitchFamily="-1" charset="0"/>
            </a:endParaRPr>
          </a:p>
          <a:p>
            <a:pPr eaLnBrk="1" hangingPunct="1"/>
            <a:r>
              <a:rPr lang="en-US" altLang="en-US" dirty="0">
                <a:latin typeface="Helvetica" pitchFamily="-1" charset="0"/>
                <a:cs typeface="Helvetica" pitchFamily="-1" charset="0"/>
                <a:sym typeface="Helvetica" pitchFamily="-1" charset="0"/>
              </a:rPr>
              <a:t>[See pages 12-19 of FSB for information on selecting </a:t>
            </a:r>
            <a:r>
              <a:rPr lang="en-US" altLang="en-US" dirty="0" err="1">
                <a:latin typeface="Helvetica" pitchFamily="-1" charset="0"/>
                <a:cs typeface="Helvetica" pitchFamily="-1" charset="0"/>
                <a:sym typeface="Helvetica" pitchFamily="-1" charset="0"/>
              </a:rPr>
              <a:t>behaviours</a:t>
            </a:r>
            <a:r>
              <a:rPr lang="en-US" altLang="en-US" dirty="0">
                <a:latin typeface="Helvetica" pitchFamily="-1" charset="0"/>
                <a:cs typeface="Helvetica" pitchFamily="-1" charset="0"/>
                <a:sym typeface="Helvetica" pitchFamily="-1" charset="0"/>
              </a:rPr>
              <a:t>]</a:t>
            </a:r>
          </a:p>
        </p:txBody>
      </p:sp>
    </p:spTree>
    <p:extLst>
      <p:ext uri="{BB962C8B-B14F-4D97-AF65-F5344CB8AC3E}">
        <p14:creationId xmlns:p14="http://schemas.microsoft.com/office/powerpoint/2010/main" val="1252296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selection of behaviors begins</a:t>
            </a:r>
            <a:r>
              <a:rPr lang="en-US" baseline="0" dirty="0"/>
              <a:t> by determining which sectors have the greatest impact on your area of interest. Once you have determined which sector(s) to target, analyze how your issue is affected by the different behaviors within that sector.</a:t>
            </a:r>
            <a:endParaRPr lang="en-US" dirty="0"/>
          </a:p>
        </p:txBody>
      </p:sp>
      <p:sp>
        <p:nvSpPr>
          <p:cNvPr id="4" name="Slide Number Placeholder 3"/>
          <p:cNvSpPr>
            <a:spLocks noGrp="1"/>
          </p:cNvSpPr>
          <p:nvPr>
            <p:ph type="sldNum" sz="quarter" idx="10"/>
          </p:nvPr>
        </p:nvSpPr>
        <p:spPr/>
        <p:txBody>
          <a:bodyPr/>
          <a:lstStyle/>
          <a:p>
            <a:fld id="{0C08261E-7908-9644-9B71-4BA4A56EA492}" type="slidenum">
              <a:rPr lang="en-US" smtClean="0"/>
              <a:t>5</a:t>
            </a:fld>
            <a:endParaRPr lang="en-US"/>
          </a:p>
        </p:txBody>
      </p:sp>
    </p:spTree>
    <p:extLst>
      <p:ext uri="{BB962C8B-B14F-4D97-AF65-F5344CB8AC3E}">
        <p14:creationId xmlns:p14="http://schemas.microsoft.com/office/powerpoint/2010/main" val="323192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broad</a:t>
            </a:r>
            <a:r>
              <a:rPr lang="en-US" baseline="0" dirty="0"/>
              <a:t> category there are usually more defined categories</a:t>
            </a:r>
            <a:endParaRPr lang="en-US" dirty="0"/>
          </a:p>
        </p:txBody>
      </p:sp>
      <p:sp>
        <p:nvSpPr>
          <p:cNvPr id="4" name="Slide Number Placeholder 3"/>
          <p:cNvSpPr>
            <a:spLocks noGrp="1"/>
          </p:cNvSpPr>
          <p:nvPr>
            <p:ph type="sldNum" sz="quarter" idx="10"/>
          </p:nvPr>
        </p:nvSpPr>
        <p:spPr/>
        <p:txBody>
          <a:bodyPr/>
          <a:lstStyle/>
          <a:p>
            <a:fld id="{0C08261E-7908-9644-9B71-4BA4A56EA492}" type="slidenum">
              <a:rPr lang="en-US" smtClean="0"/>
              <a:t>6</a:t>
            </a:fld>
            <a:endParaRPr lang="en-US"/>
          </a:p>
        </p:txBody>
      </p:sp>
    </p:spTree>
    <p:extLst>
      <p:ext uri="{BB962C8B-B14F-4D97-AF65-F5344CB8AC3E}">
        <p14:creationId xmlns:p14="http://schemas.microsoft.com/office/powerpoint/2010/main" val="50504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marL="8517">
              <a:spcBef>
                <a:spcPct val="0"/>
              </a:spcBef>
              <a:buClr>
                <a:srgbClr val="F6A840"/>
              </a:buClr>
            </a:pPr>
            <a:r>
              <a:rPr lang="en-US" dirty="0">
                <a:solidFill>
                  <a:schemeClr val="tx2"/>
                </a:solidFill>
              </a:rPr>
              <a:t>Here are some additiona</a:t>
            </a:r>
            <a:r>
              <a:rPr lang="en-US" baseline="0" dirty="0">
                <a:solidFill>
                  <a:schemeClr val="tx2"/>
                </a:solidFill>
              </a:rPr>
              <a:t>l tips for selecting behaviors.</a:t>
            </a:r>
          </a:p>
          <a:p>
            <a:pPr marL="8517">
              <a:spcBef>
                <a:spcPct val="0"/>
              </a:spcBef>
              <a:buClr>
                <a:srgbClr val="F6A840"/>
              </a:buClr>
            </a:pPr>
            <a:endParaRPr lang="en-US" baseline="0" dirty="0">
              <a:solidFill>
                <a:schemeClr val="tx2"/>
              </a:solidFill>
            </a:endParaRPr>
          </a:p>
          <a:p>
            <a:pPr marL="8517">
              <a:spcBef>
                <a:spcPct val="0"/>
              </a:spcBef>
              <a:buClr>
                <a:srgbClr val="F6A840"/>
              </a:buClr>
            </a:pPr>
            <a:r>
              <a:rPr lang="en-US" dirty="0">
                <a:solidFill>
                  <a:schemeClr val="tx2"/>
                </a:solidFill>
              </a:rPr>
              <a:t>First, you want to choose behaviors</a:t>
            </a:r>
            <a:r>
              <a:rPr lang="en-US" baseline="0" dirty="0">
                <a:solidFill>
                  <a:schemeClr val="tx2"/>
                </a:solidFill>
              </a:rPr>
              <a:t> that are non-divisible. </a:t>
            </a:r>
            <a:r>
              <a:rPr lang="en-US" dirty="0">
                <a:solidFill>
                  <a:schemeClr val="tx2"/>
                </a:solidFill>
              </a:rPr>
              <a:t>A</a:t>
            </a:r>
            <a:r>
              <a:rPr lang="en-US" baseline="0" dirty="0">
                <a:solidFill>
                  <a:schemeClr val="tx2"/>
                </a:solidFill>
              </a:rPr>
              <a:t> divisible behavior is one that can be further broken down into smaller actions.  For example – something like “live a healthier lifestyle” is a DIVISIBLE behavior.  The reason why this behavior is divisible is because it can be broken down further into a series of smaller actions or behaviors – things like getting 8 hours of sleep each night or eating 5 servings of fruit and vegetables each day.  </a:t>
            </a:r>
          </a:p>
          <a:p>
            <a:pPr marL="8517">
              <a:spcBef>
                <a:spcPct val="0"/>
              </a:spcBef>
              <a:buClr>
                <a:srgbClr val="F6A840"/>
              </a:buClr>
            </a:pPr>
            <a:endParaRPr lang="en-US" baseline="0" dirty="0">
              <a:solidFill>
                <a:schemeClr val="tx2"/>
              </a:solidFill>
            </a:endParaRPr>
          </a:p>
          <a:p>
            <a:pPr marL="8517">
              <a:spcBef>
                <a:spcPct val="0"/>
              </a:spcBef>
              <a:buClr>
                <a:srgbClr val="F6A840"/>
              </a:buClr>
            </a:pPr>
            <a:r>
              <a:rPr lang="en-US" baseline="0" dirty="0">
                <a:solidFill>
                  <a:schemeClr val="tx2"/>
                </a:solidFill>
              </a:rPr>
              <a:t>When trying to bring about change, we want to target behaviors that are NON-DIVISIBLE, or can’t be broken down into any smaller sub-actions.  The reason for this, which we will discuss on the next slide, is that each of these sub-actions have their own associated barriers.</a:t>
            </a:r>
          </a:p>
          <a:p>
            <a:pPr marL="8517">
              <a:spcBef>
                <a:spcPct val="0"/>
              </a:spcBef>
              <a:buClr>
                <a:srgbClr val="F6A840"/>
              </a:buClr>
            </a:pPr>
            <a:endParaRPr lang="en-US" baseline="0" dirty="0">
              <a:solidFill>
                <a:schemeClr val="tx2"/>
              </a:solidFill>
            </a:endParaRPr>
          </a:p>
          <a:p>
            <a:pPr marL="8517">
              <a:spcBef>
                <a:spcPct val="0"/>
              </a:spcBef>
              <a:buClr>
                <a:srgbClr val="F6A840"/>
              </a:buClr>
            </a:pPr>
            <a:r>
              <a:rPr lang="en-US" baseline="0" dirty="0">
                <a:solidFill>
                  <a:schemeClr val="tx2"/>
                </a:solidFill>
              </a:rPr>
              <a:t>A behavior should also be end-state, and what end state means is that the behavior itself produces the desired outcome.  So what do you think about this behavior:  Joining the gym.  Does joining the gym directly produce the outcome of helping you get in shape?</a:t>
            </a:r>
          </a:p>
          <a:p>
            <a:pPr marL="8517">
              <a:spcBef>
                <a:spcPct val="0"/>
              </a:spcBef>
              <a:buClr>
                <a:srgbClr val="F6A840"/>
              </a:buClr>
            </a:pPr>
            <a:r>
              <a:rPr lang="en-US" baseline="0" dirty="0">
                <a:solidFill>
                  <a:schemeClr val="tx2"/>
                </a:solidFill>
              </a:rPr>
              <a:t>Joining the gym isn’t end state because you don’t reap any health benefits from simply having a gym membership.  You get the desired health outcome from actually GOING to the gym.  So a Behavior like “go to the gym 5 times/week is END STATE.  </a:t>
            </a:r>
          </a:p>
          <a:p>
            <a:pPr marL="8517">
              <a:spcBef>
                <a:spcPct val="0"/>
              </a:spcBef>
              <a:buClr>
                <a:srgbClr val="F6A840"/>
              </a:buClr>
            </a:pPr>
            <a:endParaRPr lang="en-US" baseline="0" dirty="0">
              <a:solidFill>
                <a:schemeClr val="tx2"/>
              </a:solidFill>
            </a:endParaRPr>
          </a:p>
          <a:p>
            <a:pPr marL="8517">
              <a:spcBef>
                <a:spcPct val="0"/>
              </a:spcBef>
              <a:buClr>
                <a:srgbClr val="F6A840"/>
              </a:buClr>
            </a:pPr>
            <a:r>
              <a:rPr lang="en-US" baseline="0" dirty="0">
                <a:solidFill>
                  <a:schemeClr val="tx2"/>
                </a:solidFill>
              </a:rPr>
              <a:t>And finally, a behavior should be framed as a positive.  In other words, the behavior you select should be what you WANT people to do, not what you don’t want them to do. Looking at these two examples – which one is framed as a positive, and thus the one we want to choose?  Correct – we want the behavior to be wash your hands before leaving.  </a:t>
            </a:r>
          </a:p>
          <a:p>
            <a:pPr marL="8517">
              <a:spcBef>
                <a:spcPct val="0"/>
              </a:spcBef>
              <a:buClr>
                <a:srgbClr val="F6A840"/>
              </a:buClr>
            </a:pPr>
            <a:endParaRPr lang="en-US" baseline="0" dirty="0">
              <a:solidFill>
                <a:schemeClr val="tx2"/>
              </a:solidFill>
            </a:endParaRPr>
          </a:p>
          <a:p>
            <a:pPr marL="8517">
              <a:spcBef>
                <a:spcPct val="0"/>
              </a:spcBef>
              <a:buClr>
                <a:srgbClr val="F6A840"/>
              </a:buClr>
            </a:pPr>
            <a:r>
              <a:rPr lang="en-US" baseline="0" dirty="0">
                <a:solidFill>
                  <a:schemeClr val="tx2"/>
                </a:solidFill>
              </a:rPr>
              <a:t>Then create a list</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4B0ABC-6301-4768-A55C-EA8FD85DF507}" type="slidenum">
              <a:rPr lang="en-US"/>
              <a:pPr fontAlgn="base">
                <a:spcBef>
                  <a:spcPct val="0"/>
                </a:spcBef>
                <a:spcAft>
                  <a:spcPct val="0"/>
                </a:spcAft>
              </a:pPr>
              <a:t>7</a:t>
            </a:fld>
            <a:endParaRPr lang="en-US"/>
          </a:p>
        </p:txBody>
      </p:sp>
    </p:spTree>
    <p:extLst>
      <p:ext uri="{BB962C8B-B14F-4D97-AF65-F5344CB8AC3E}">
        <p14:creationId xmlns:p14="http://schemas.microsoft.com/office/powerpoint/2010/main" val="538515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defTabSz="903402">
              <a:spcBef>
                <a:spcPct val="0"/>
              </a:spcBef>
              <a:buClr>
                <a:srgbClr val="F6A840"/>
              </a:buClr>
              <a:defRPr/>
            </a:pPr>
            <a:r>
              <a:rPr lang="en-US" dirty="0">
                <a:solidFill>
                  <a:schemeClr val="tx2"/>
                </a:solidFill>
              </a:rPr>
              <a:t>TIME</a:t>
            </a:r>
            <a:r>
              <a:rPr lang="en-US" baseline="0" dirty="0">
                <a:solidFill>
                  <a:schemeClr val="tx2"/>
                </a:solidFill>
              </a:rPr>
              <a:t> CHECK: 10 AM</a:t>
            </a:r>
          </a:p>
          <a:p>
            <a:pPr defTabSz="903402">
              <a:spcBef>
                <a:spcPct val="0"/>
              </a:spcBef>
              <a:buClr>
                <a:srgbClr val="F6A840"/>
              </a:buClr>
              <a:defRPr/>
            </a:pPr>
            <a:endParaRPr lang="en-US" dirty="0">
              <a:solidFill>
                <a:schemeClr val="tx2"/>
              </a:solidFill>
            </a:endParaRPr>
          </a:p>
          <a:p>
            <a:pPr defTabSz="903402">
              <a:spcBef>
                <a:spcPct val="0"/>
              </a:spcBef>
              <a:buClr>
                <a:srgbClr val="F6A840"/>
              </a:buClr>
              <a:defRPr/>
            </a:pPr>
            <a:r>
              <a:rPr lang="en-US" dirty="0">
                <a:solidFill>
                  <a:schemeClr val="tx2"/>
                </a:solidFill>
              </a:rPr>
              <a:t>First step to creating CBSM campaign:</a:t>
            </a:r>
          </a:p>
          <a:p>
            <a:pPr defTabSz="903402">
              <a:spcBef>
                <a:spcPct val="0"/>
              </a:spcBef>
              <a:buClr>
                <a:srgbClr val="F6A840"/>
              </a:buClr>
              <a:defRPr/>
            </a:pPr>
            <a:r>
              <a:rPr lang="en-US" baseline="0" dirty="0">
                <a:solidFill>
                  <a:schemeClr val="tx2"/>
                </a:solidFill>
              </a:rPr>
              <a:t>(We’re not going to do this now but this is how you would start)</a:t>
            </a:r>
          </a:p>
          <a:p>
            <a:pPr>
              <a:spcBef>
                <a:spcPct val="0"/>
              </a:spcBef>
              <a:buClr>
                <a:srgbClr val="F6A840"/>
              </a:buClr>
            </a:pPr>
            <a:endParaRPr lang="en-US" dirty="0">
              <a:solidFill>
                <a:schemeClr val="tx2"/>
              </a:solidFill>
            </a:endParaRPr>
          </a:p>
          <a:p>
            <a:pPr>
              <a:spcBef>
                <a:spcPct val="0"/>
              </a:spcBef>
              <a:buClr>
                <a:srgbClr val="F6A840"/>
              </a:buClr>
            </a:pPr>
            <a:r>
              <a:rPr lang="en-US" dirty="0">
                <a:solidFill>
                  <a:schemeClr val="tx2"/>
                </a:solidFill>
              </a:rPr>
              <a:t>CLICK</a:t>
            </a:r>
            <a:r>
              <a:rPr lang="en-US" baseline="0" dirty="0">
                <a:solidFill>
                  <a:schemeClr val="tx2"/>
                </a:solidFill>
              </a:rPr>
              <a:t> </a:t>
            </a:r>
            <a:r>
              <a:rPr lang="en-US" dirty="0">
                <a:solidFill>
                  <a:schemeClr val="tx2"/>
                </a:solidFill>
              </a:rPr>
              <a:t>Select behavior – ask 3 questions </a:t>
            </a:r>
          </a:p>
          <a:p>
            <a:pPr marL="228583" indent="-228583">
              <a:spcBef>
                <a:spcPct val="0"/>
              </a:spcBef>
              <a:buClr>
                <a:srgbClr val="F6A840"/>
              </a:buClr>
              <a:buFont typeface="Calibri" pitchFamily="34" charset="0"/>
              <a:buAutoNum type="arabicPeriod"/>
            </a:pPr>
            <a:endParaRPr lang="en-US" dirty="0">
              <a:solidFill>
                <a:schemeClr val="tx2"/>
              </a:solidFill>
            </a:endParaRPr>
          </a:p>
          <a:p>
            <a:pPr marL="228583" indent="-228583">
              <a:spcBef>
                <a:spcPct val="0"/>
              </a:spcBef>
              <a:buClr>
                <a:srgbClr val="F6A840"/>
              </a:buClr>
              <a:buFont typeface="Calibri" pitchFamily="34" charset="0"/>
              <a:buAutoNum type="arabicPeriod"/>
            </a:pPr>
            <a:r>
              <a:rPr lang="en-US" dirty="0">
                <a:solidFill>
                  <a:schemeClr val="tx2"/>
                </a:solidFill>
              </a:rPr>
              <a:t>CLICK What problem do you want to solve? What is it that’s going on</a:t>
            </a:r>
            <a:r>
              <a:rPr lang="en-US" baseline="0" dirty="0">
                <a:solidFill>
                  <a:schemeClr val="tx2"/>
                </a:solidFill>
              </a:rPr>
              <a:t> now that needs to stop? </a:t>
            </a:r>
            <a:endParaRPr lang="en-US" dirty="0">
              <a:solidFill>
                <a:schemeClr val="tx2"/>
              </a:solidFill>
            </a:endParaRPr>
          </a:p>
          <a:p>
            <a:pPr marL="457167" lvl="1">
              <a:spcBef>
                <a:spcPct val="0"/>
              </a:spcBef>
              <a:buClr>
                <a:srgbClr val="F6A840"/>
              </a:buClr>
            </a:pPr>
            <a:r>
              <a:rPr lang="en-US" i="1" dirty="0">
                <a:solidFill>
                  <a:schemeClr val="tx2"/>
                </a:solidFill>
              </a:rPr>
              <a:t>Can’t just tell</a:t>
            </a:r>
            <a:r>
              <a:rPr lang="en-US" i="1" baseline="0" dirty="0">
                <a:solidFill>
                  <a:schemeClr val="tx2"/>
                </a:solidFill>
              </a:rPr>
              <a:t> people what NOT to do</a:t>
            </a:r>
            <a:r>
              <a:rPr lang="en-US" baseline="0" dirty="0">
                <a:solidFill>
                  <a:schemeClr val="tx2"/>
                </a:solidFill>
              </a:rPr>
              <a:t>… need to ID</a:t>
            </a:r>
            <a:endParaRPr lang="en-US" dirty="0">
              <a:solidFill>
                <a:schemeClr val="tx2"/>
              </a:solidFill>
            </a:endParaRPr>
          </a:p>
          <a:p>
            <a:pPr marL="685750" lvl="1" indent="-228583">
              <a:spcBef>
                <a:spcPct val="0"/>
              </a:spcBef>
              <a:buClr>
                <a:srgbClr val="F6A840"/>
              </a:buClr>
              <a:buFont typeface="Calibri" pitchFamily="34" charset="0"/>
              <a:buAutoNum type="arabicPeriod"/>
            </a:pPr>
            <a:endParaRPr lang="en-US" dirty="0">
              <a:solidFill>
                <a:schemeClr val="tx2"/>
              </a:solidFill>
            </a:endParaRPr>
          </a:p>
          <a:p>
            <a:pPr marL="681492" lvl="1" indent="-224325">
              <a:spcBef>
                <a:spcPct val="0"/>
              </a:spcBef>
              <a:buClr>
                <a:srgbClr val="F6A840"/>
              </a:buClr>
              <a:buFont typeface="+mj-lt"/>
              <a:buAutoNum type="arabicPeriod" startAt="2"/>
            </a:pPr>
            <a:r>
              <a:rPr lang="en-US" dirty="0">
                <a:solidFill>
                  <a:schemeClr val="tx2"/>
                </a:solidFill>
              </a:rPr>
              <a:t>CLICK What behavior change is needed? The behavior</a:t>
            </a:r>
            <a:r>
              <a:rPr lang="en-US" baseline="0" dirty="0">
                <a:solidFill>
                  <a:schemeClr val="tx2"/>
                </a:solidFill>
              </a:rPr>
              <a:t> that we WANT people to engage in. </a:t>
            </a:r>
          </a:p>
          <a:p>
            <a:pPr marL="457167" lvl="1">
              <a:spcBef>
                <a:spcPct val="0"/>
              </a:spcBef>
              <a:buClr>
                <a:srgbClr val="F6A840"/>
              </a:buClr>
            </a:pPr>
            <a:endParaRPr lang="en-US" dirty="0">
              <a:solidFill>
                <a:schemeClr val="tx2"/>
              </a:solidFill>
            </a:endParaRPr>
          </a:p>
          <a:p>
            <a:pPr marL="685750" lvl="1" indent="-228583">
              <a:spcBef>
                <a:spcPct val="0"/>
              </a:spcBef>
              <a:buClr>
                <a:srgbClr val="F6A840"/>
              </a:buClr>
              <a:buFont typeface="Calibri" pitchFamily="34" charset="0"/>
              <a:buAutoNum type="arabicPeriod" startAt="2"/>
            </a:pPr>
            <a:r>
              <a:rPr lang="en-US" dirty="0">
                <a:solidFill>
                  <a:schemeClr val="tx2"/>
                </a:solidFill>
              </a:rPr>
              <a:t>CLICK Look at our Audience - Whose behavior needs to change? (look at both your </a:t>
            </a:r>
            <a:r>
              <a:rPr lang="en-US" b="1" dirty="0">
                <a:solidFill>
                  <a:schemeClr val="tx2"/>
                </a:solidFill>
              </a:rPr>
              <a:t>primary audience</a:t>
            </a:r>
            <a:r>
              <a:rPr lang="en-US" dirty="0">
                <a:solidFill>
                  <a:schemeClr val="tx2"/>
                </a:solidFill>
              </a:rPr>
              <a:t>, and the </a:t>
            </a:r>
            <a:r>
              <a:rPr lang="en-US" b="1" dirty="0">
                <a:solidFill>
                  <a:schemeClr val="tx2"/>
                </a:solidFill>
              </a:rPr>
              <a:t>secondary audience</a:t>
            </a:r>
            <a:r>
              <a:rPr lang="en-US" dirty="0">
                <a:solidFill>
                  <a:schemeClr val="tx2"/>
                </a:solidFill>
              </a:rPr>
              <a:t>, people who have particular</a:t>
            </a:r>
            <a:r>
              <a:rPr lang="en-US" baseline="0" dirty="0">
                <a:solidFill>
                  <a:schemeClr val="tx2"/>
                </a:solidFill>
              </a:rPr>
              <a:t> </a:t>
            </a:r>
            <a:r>
              <a:rPr lang="en-US" dirty="0">
                <a:solidFill>
                  <a:schemeClr val="tx2"/>
                </a:solidFill>
              </a:rPr>
              <a:t>influence over your primary audience’s behavior)</a:t>
            </a:r>
          </a:p>
          <a:p>
            <a:pPr marL="457167" lvl="1">
              <a:spcBef>
                <a:spcPct val="0"/>
              </a:spcBef>
              <a:buClr>
                <a:srgbClr val="F6A840"/>
              </a:buClr>
            </a:pPr>
            <a:endParaRPr lang="en-US" dirty="0">
              <a:solidFill>
                <a:schemeClr val="tx2"/>
              </a:solidFill>
            </a:endParaRPr>
          </a:p>
          <a:p>
            <a:pPr marL="685750" lvl="1" indent="-228583">
              <a:spcBef>
                <a:spcPct val="0"/>
              </a:spcBef>
              <a:buClr>
                <a:srgbClr val="F6A840"/>
              </a:buClr>
              <a:buFontTx/>
              <a:buChar char="•"/>
            </a:pPr>
            <a:r>
              <a:rPr lang="en-US" dirty="0">
                <a:solidFill>
                  <a:schemeClr val="tx2"/>
                </a:solidFill>
              </a:rPr>
              <a:t>CLICK The </a:t>
            </a:r>
            <a:r>
              <a:rPr lang="en-US" b="1" dirty="0">
                <a:solidFill>
                  <a:schemeClr val="tx2"/>
                </a:solidFill>
              </a:rPr>
              <a:t>Stages of Change model </a:t>
            </a:r>
            <a:r>
              <a:rPr lang="en-US" dirty="0">
                <a:solidFill>
                  <a:schemeClr val="tx2"/>
                </a:solidFill>
              </a:rPr>
              <a:t>can be really </a:t>
            </a:r>
            <a:r>
              <a:rPr lang="en-US" b="1" dirty="0">
                <a:solidFill>
                  <a:schemeClr val="tx2"/>
                </a:solidFill>
              </a:rPr>
              <a:t>helpful to guide us </a:t>
            </a:r>
            <a:r>
              <a:rPr lang="en-US" dirty="0">
                <a:solidFill>
                  <a:schemeClr val="tx2"/>
                </a:solidFill>
              </a:rPr>
              <a:t>when </a:t>
            </a:r>
            <a:r>
              <a:rPr lang="en-US" b="1" dirty="0">
                <a:solidFill>
                  <a:schemeClr val="tx2"/>
                </a:solidFill>
              </a:rPr>
              <a:t>thinking about audience</a:t>
            </a:r>
            <a:r>
              <a:rPr lang="en-US" dirty="0">
                <a:solidFill>
                  <a:schemeClr val="tx2"/>
                </a:solidFill>
              </a:rPr>
              <a:t>.  Takes</a:t>
            </a:r>
            <a:r>
              <a:rPr lang="en-US" baseline="0" dirty="0">
                <a:solidFill>
                  <a:schemeClr val="tx2"/>
                </a:solidFill>
              </a:rPr>
              <a:t> us through </a:t>
            </a:r>
            <a:r>
              <a:rPr lang="en-US" b="1" baseline="0" dirty="0">
                <a:solidFill>
                  <a:schemeClr val="tx2"/>
                </a:solidFill>
              </a:rPr>
              <a:t>5 steps of behavior change</a:t>
            </a:r>
            <a:r>
              <a:rPr lang="en-US" b="0" baseline="0" dirty="0">
                <a:solidFill>
                  <a:schemeClr val="tx2"/>
                </a:solidFill>
              </a:rPr>
              <a:t>.</a:t>
            </a:r>
            <a:endParaRPr lang="en-US" baseline="0" dirty="0">
              <a:solidFill>
                <a:schemeClr val="tx2"/>
              </a:solidFill>
            </a:endParaRPr>
          </a:p>
          <a:p>
            <a:pPr marL="1134400" lvl="2" indent="-228583">
              <a:spcBef>
                <a:spcPct val="0"/>
              </a:spcBef>
              <a:buClr>
                <a:srgbClr val="F6A840"/>
              </a:buClr>
              <a:buFont typeface="+mj-lt"/>
              <a:buAutoNum type="arabicPeriod"/>
            </a:pPr>
            <a:r>
              <a:rPr lang="en-US" u="sng" dirty="0" err="1">
                <a:solidFill>
                  <a:schemeClr val="tx2"/>
                </a:solidFill>
              </a:rPr>
              <a:t>Precontemplation</a:t>
            </a:r>
            <a:r>
              <a:rPr lang="en-US" dirty="0">
                <a:solidFill>
                  <a:schemeClr val="tx2"/>
                </a:solidFill>
              </a:rPr>
              <a:t> – problem present, may not be recognized, no intention of change</a:t>
            </a:r>
            <a:endParaRPr lang="en-US" dirty="0">
              <a:solidFill>
                <a:schemeClr val="tx2"/>
              </a:solidFill>
              <a:sym typeface="Wingdings" pitchFamily="2" charset="2"/>
            </a:endParaRPr>
          </a:p>
          <a:p>
            <a:pPr marL="1142916" lvl="2" indent="-228583">
              <a:spcBef>
                <a:spcPct val="0"/>
              </a:spcBef>
              <a:buClr>
                <a:srgbClr val="F6A840"/>
              </a:buClr>
              <a:buFont typeface="Calibri" pitchFamily="34" charset="0"/>
              <a:buAutoNum type="arabicPeriod"/>
            </a:pPr>
            <a:r>
              <a:rPr lang="en-US" u="sng" dirty="0">
                <a:solidFill>
                  <a:schemeClr val="tx2"/>
                </a:solidFill>
                <a:sym typeface="Wingdings" pitchFamily="2" charset="2"/>
              </a:rPr>
              <a:t>Contemplation</a:t>
            </a:r>
            <a:r>
              <a:rPr lang="en-US" dirty="0">
                <a:solidFill>
                  <a:schemeClr val="tx2"/>
                </a:solidFill>
                <a:sym typeface="Wingdings" pitchFamily="2" charset="2"/>
              </a:rPr>
              <a:t> – individual recognizes problem, is seriously thinking about changing</a:t>
            </a:r>
          </a:p>
          <a:p>
            <a:pPr marL="1142916" lvl="2" indent="-228583">
              <a:spcBef>
                <a:spcPct val="0"/>
              </a:spcBef>
              <a:buClr>
                <a:srgbClr val="F6A840"/>
              </a:buClr>
              <a:buFont typeface="Calibri" pitchFamily="34" charset="0"/>
              <a:buAutoNum type="arabicPeriod"/>
            </a:pPr>
            <a:r>
              <a:rPr lang="en-US" u="sng" dirty="0">
                <a:solidFill>
                  <a:schemeClr val="tx2"/>
                </a:solidFill>
                <a:sym typeface="Wingdings" pitchFamily="2" charset="2"/>
              </a:rPr>
              <a:t>Preparation</a:t>
            </a:r>
            <a:r>
              <a:rPr lang="en-US" dirty="0">
                <a:solidFill>
                  <a:schemeClr val="tx2"/>
                </a:solidFill>
                <a:sym typeface="Wingdings" pitchFamily="2" charset="2"/>
              </a:rPr>
              <a:t> – recognize problem, intention to change behavior within the immediate future - a month or so</a:t>
            </a:r>
            <a:endParaRPr lang="en-US" b="1" dirty="0">
              <a:solidFill>
                <a:schemeClr val="tx2"/>
              </a:solidFill>
              <a:sym typeface="Wingdings" pitchFamily="2" charset="2"/>
            </a:endParaRPr>
          </a:p>
          <a:p>
            <a:pPr marL="1142916" lvl="2" indent="-228583">
              <a:spcBef>
                <a:spcPct val="0"/>
              </a:spcBef>
              <a:buClr>
                <a:srgbClr val="F6A840"/>
              </a:buClr>
              <a:buFont typeface="Calibri" pitchFamily="34" charset="0"/>
              <a:buAutoNum type="arabicPeriod"/>
            </a:pPr>
            <a:r>
              <a:rPr lang="en-US" u="sng" dirty="0">
                <a:solidFill>
                  <a:schemeClr val="tx2"/>
                </a:solidFill>
                <a:sym typeface="Wingdings" pitchFamily="2" charset="2"/>
              </a:rPr>
              <a:t>Action</a:t>
            </a:r>
            <a:r>
              <a:rPr lang="en-US" dirty="0">
                <a:solidFill>
                  <a:schemeClr val="tx2"/>
                </a:solidFill>
                <a:sym typeface="Wingdings" pitchFamily="2" charset="2"/>
              </a:rPr>
              <a:t> – behavior has been changed for less than 6 months</a:t>
            </a:r>
          </a:p>
          <a:p>
            <a:pPr marL="1142916" lvl="2" indent="-228583">
              <a:spcBef>
                <a:spcPct val="0"/>
              </a:spcBef>
              <a:buClr>
                <a:srgbClr val="F6A840"/>
              </a:buClr>
              <a:buFont typeface="Calibri" pitchFamily="34" charset="0"/>
              <a:buAutoNum type="arabicPeriod"/>
            </a:pPr>
            <a:r>
              <a:rPr lang="en-US" u="sng" dirty="0">
                <a:solidFill>
                  <a:schemeClr val="tx2"/>
                </a:solidFill>
                <a:sym typeface="Wingdings" pitchFamily="2" charset="2"/>
              </a:rPr>
              <a:t>Maintenance</a:t>
            </a:r>
            <a:r>
              <a:rPr lang="en-US" dirty="0">
                <a:solidFill>
                  <a:schemeClr val="tx2"/>
                </a:solidFill>
                <a:sym typeface="Wingdings" pitchFamily="2" charset="2"/>
              </a:rPr>
              <a:t> – keep new behavior for more than 6 months </a:t>
            </a:r>
          </a:p>
          <a:p>
            <a:pPr marL="914333" lvl="2">
              <a:spcBef>
                <a:spcPct val="0"/>
              </a:spcBef>
              <a:buClr>
                <a:srgbClr val="F6A840"/>
              </a:buClr>
            </a:pPr>
            <a:endParaRPr lang="en-US" b="1" baseline="0" dirty="0">
              <a:solidFill>
                <a:schemeClr val="tx2"/>
              </a:solidFill>
              <a:sym typeface="Wingdings" pitchFamily="2" charset="2"/>
            </a:endParaRPr>
          </a:p>
          <a:p>
            <a:pPr marL="17032">
              <a:spcBef>
                <a:spcPct val="0"/>
              </a:spcBef>
              <a:buClr>
                <a:srgbClr val="F6A840"/>
              </a:buClr>
            </a:pPr>
            <a:r>
              <a:rPr lang="en-US" b="1" baseline="0" dirty="0">
                <a:solidFill>
                  <a:schemeClr val="tx2"/>
                </a:solidFill>
              </a:rPr>
              <a:t>People may move up and down </a:t>
            </a:r>
            <a:r>
              <a:rPr lang="en-US" b="0" baseline="0" dirty="0">
                <a:solidFill>
                  <a:schemeClr val="tx2"/>
                </a:solidFill>
              </a:rPr>
              <a:t>these steps </a:t>
            </a:r>
            <a:r>
              <a:rPr lang="en-US" baseline="0" dirty="0">
                <a:solidFill>
                  <a:schemeClr val="tx2"/>
                </a:solidFill>
              </a:rPr>
              <a:t>before a behavior becomes permanent. </a:t>
            </a:r>
          </a:p>
          <a:p>
            <a:pPr marL="17032">
              <a:spcBef>
                <a:spcPct val="0"/>
              </a:spcBef>
              <a:buClr>
                <a:srgbClr val="F6A840"/>
              </a:buClr>
            </a:pPr>
            <a:endParaRPr lang="en-US" baseline="0" dirty="0">
              <a:solidFill>
                <a:schemeClr val="tx2"/>
              </a:solidFill>
            </a:endParaRPr>
          </a:p>
          <a:p>
            <a:pPr marL="17032">
              <a:spcBef>
                <a:spcPct val="0"/>
              </a:spcBef>
              <a:buClr>
                <a:srgbClr val="F6A840"/>
              </a:buClr>
            </a:pPr>
            <a:r>
              <a:rPr lang="en-US" baseline="0" dirty="0">
                <a:solidFill>
                  <a:schemeClr val="tx2"/>
                </a:solidFill>
              </a:rPr>
              <a:t>Get into groups based on your case study – identify answers to these questions and brainstorm a list of potential behaviors. For each behavior determine who the audience would be.</a:t>
            </a:r>
          </a:p>
          <a:p>
            <a:pPr marL="17032">
              <a:spcBef>
                <a:spcPct val="0"/>
              </a:spcBef>
              <a:buClr>
                <a:srgbClr val="F6A840"/>
              </a:buClr>
            </a:pPr>
            <a:endParaRPr lang="en-US" baseline="0" dirty="0">
              <a:solidFill>
                <a:schemeClr val="tx2"/>
              </a:solidFill>
            </a:endParaRPr>
          </a:p>
          <a:p>
            <a:pPr marL="17032">
              <a:spcBef>
                <a:spcPct val="0"/>
              </a:spcBef>
              <a:buClr>
                <a:srgbClr val="F6A840"/>
              </a:buClr>
            </a:pPr>
            <a:r>
              <a:rPr lang="en-US" baseline="0" dirty="0">
                <a:solidFill>
                  <a:schemeClr val="tx2"/>
                </a:solidFill>
              </a:rPr>
              <a:t>10-15 min</a:t>
            </a:r>
            <a:endParaRPr lang="en-US" dirty="0">
              <a:solidFill>
                <a:schemeClr val="tx2"/>
              </a:solidFill>
            </a:endParaRP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4B0ABC-6301-4768-A55C-EA8FD85DF507}" type="slidenum">
              <a:rPr lang="en-US"/>
              <a:pPr fontAlgn="base">
                <a:spcBef>
                  <a:spcPct val="0"/>
                </a:spcBef>
                <a:spcAft>
                  <a:spcPct val="0"/>
                </a:spcAft>
              </a:pPr>
              <a:t>8</a:t>
            </a:fld>
            <a:endParaRPr lang="en-US" dirty="0"/>
          </a:p>
        </p:txBody>
      </p:sp>
    </p:spTree>
    <p:extLst>
      <p:ext uri="{BB962C8B-B14F-4D97-AF65-F5344CB8AC3E}">
        <p14:creationId xmlns:p14="http://schemas.microsoft.com/office/powerpoint/2010/main" val="1328394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To narrow down your</a:t>
            </a:r>
            <a:r>
              <a:rPr lang="en-US" baseline="0" dirty="0"/>
              <a:t> list to one behavior determine</a:t>
            </a:r>
            <a:endParaRPr lang="en-US" dirty="0"/>
          </a:p>
          <a:p>
            <a:pPr marL="228600" indent="-228600">
              <a:buAutoNum type="arabicPeriod"/>
            </a:pPr>
            <a:r>
              <a:rPr lang="en-US" dirty="0"/>
              <a:t>How impactful is the behavior?</a:t>
            </a:r>
          </a:p>
          <a:p>
            <a:pPr marL="228600" indent="-228600">
              <a:buAutoNum type="arabicPeriod"/>
            </a:pPr>
            <a:r>
              <a:rPr lang="en-US" dirty="0"/>
              <a:t>How probable is it that my target audience will engage in the behavior?</a:t>
            </a:r>
          </a:p>
          <a:p>
            <a:pPr marL="228600" indent="-228600">
              <a:buAutoNum type="arabicPeriod"/>
            </a:pPr>
            <a:r>
              <a:rPr lang="en-US" dirty="0"/>
              <a:t>What level of penetration has the behavior already obtained with my target audience?</a:t>
            </a:r>
          </a:p>
        </p:txBody>
      </p:sp>
      <p:sp>
        <p:nvSpPr>
          <p:cNvPr id="4" name="Slide Number Placeholder 3"/>
          <p:cNvSpPr>
            <a:spLocks noGrp="1"/>
          </p:cNvSpPr>
          <p:nvPr>
            <p:ph type="sldNum" sz="quarter" idx="10"/>
          </p:nvPr>
        </p:nvSpPr>
        <p:spPr/>
        <p:txBody>
          <a:bodyPr/>
          <a:lstStyle/>
          <a:p>
            <a:fld id="{0C08261E-7908-9644-9B71-4BA4A56EA492}" type="slidenum">
              <a:rPr lang="en-US" smtClean="0"/>
              <a:t>9</a:t>
            </a:fld>
            <a:endParaRPr lang="en-US"/>
          </a:p>
        </p:txBody>
      </p:sp>
    </p:spTree>
    <p:extLst>
      <p:ext uri="{BB962C8B-B14F-4D97-AF65-F5344CB8AC3E}">
        <p14:creationId xmlns:p14="http://schemas.microsoft.com/office/powerpoint/2010/main" val="812104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1ED7D0-A9F0-4E3F-B530-E7CD7ECFA4DC}" type="slidenum">
              <a:rPr lang="en-US" smtClean="0"/>
              <a:t>10</a:t>
            </a:fld>
            <a:endParaRPr lang="en-US"/>
          </a:p>
        </p:txBody>
      </p:sp>
    </p:spTree>
    <p:extLst>
      <p:ext uri="{BB962C8B-B14F-4D97-AF65-F5344CB8AC3E}">
        <p14:creationId xmlns:p14="http://schemas.microsoft.com/office/powerpoint/2010/main" val="9884061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65417" y="5054602"/>
            <a:ext cx="673276" cy="279400"/>
          </a:xfrm>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a:xfrm>
            <a:off x="1921934" y="5054602"/>
            <a:ext cx="4064860" cy="279400"/>
          </a:xfrm>
        </p:spPr>
        <p:txBody>
          <a:bodyPr/>
          <a:lstStyle/>
          <a:p>
            <a:endParaRPr lang="en-US" dirty="0"/>
          </a:p>
        </p:txBody>
      </p:sp>
      <p:sp>
        <p:nvSpPr>
          <p:cNvPr id="6" name="Slide Number Placeholder 5"/>
          <p:cNvSpPr>
            <a:spLocks noGrp="1"/>
          </p:cNvSpPr>
          <p:nvPr>
            <p:ph type="sldNum" sz="quarter" idx="12"/>
          </p:nvPr>
        </p:nvSpPr>
        <p:spPr>
          <a:xfrm>
            <a:off x="6817317" y="5054602"/>
            <a:ext cx="413483"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6301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3121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254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92071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78997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27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21777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440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7013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nd Bullet Templa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3" name="Straight Connector 2"/>
          <p:cNvCxnSpPr/>
          <p:nvPr userDrawn="1"/>
        </p:nvCxnSpPr>
        <p:spPr>
          <a:xfrm>
            <a:off x="457200" y="1447800"/>
            <a:ext cx="8296183" cy="0"/>
          </a:xfrm>
          <a:prstGeom prst="line">
            <a:avLst/>
          </a:prstGeom>
          <a:ln w="12700">
            <a:solidFill>
              <a:srgbClr val="ECD9C6"/>
            </a:solidFill>
          </a:ln>
        </p:spPr>
        <p:style>
          <a:lnRef idx="1">
            <a:schemeClr val="accent1"/>
          </a:lnRef>
          <a:fillRef idx="0">
            <a:schemeClr val="accent1"/>
          </a:fillRef>
          <a:effectRef idx="0">
            <a:schemeClr val="accent1"/>
          </a:effectRef>
          <a:fontRef idx="minor">
            <a:schemeClr val="tx1"/>
          </a:fontRef>
        </p:style>
      </p:cxnSp>
      <p:sp>
        <p:nvSpPr>
          <p:cNvPr id="6" name="Text Placeholder 5"/>
          <p:cNvSpPr>
            <a:spLocks noGrp="1"/>
          </p:cNvSpPr>
          <p:nvPr>
            <p:ph type="body" sz="quarter" idx="10"/>
          </p:nvPr>
        </p:nvSpPr>
        <p:spPr>
          <a:xfrm>
            <a:off x="457200" y="1676400"/>
            <a:ext cx="81534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2404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or Photo Template">
    <p:spTree>
      <p:nvGrpSpPr>
        <p:cNvPr id="1" name=""/>
        <p:cNvGrpSpPr/>
        <p:nvPr/>
      </p:nvGrpSpPr>
      <p:grpSpPr>
        <a:xfrm>
          <a:off x="0" y="0"/>
          <a:ext cx="0" cy="0"/>
          <a:chOff x="0" y="0"/>
          <a:chExt cx="0" cy="0"/>
        </a:xfrm>
      </p:grpSpPr>
      <p:sp>
        <p:nvSpPr>
          <p:cNvPr id="3" name="Rectangle 2"/>
          <p:cNvSpPr/>
          <p:nvPr userDrawn="1"/>
        </p:nvSpPr>
        <p:spPr>
          <a:xfrm>
            <a:off x="457200" y="609600"/>
            <a:ext cx="8305800" cy="5562600"/>
          </a:xfrm>
          <a:prstGeom prst="rect">
            <a:avLst/>
          </a:prstGeom>
          <a:blipFill>
            <a:blip r:embed="rId2"/>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19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FA754-D5C3-4E66-96A6-867B257F58DC}" type="datetimeFigureOut">
              <a:rPr lang="en-US" dirty="0"/>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373036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535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extLst>
      <p:ext uri="{BB962C8B-B14F-4D97-AF65-F5344CB8AC3E}">
        <p14:creationId xmlns:p14="http://schemas.microsoft.com/office/powerpoint/2010/main" val="177506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951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6028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3" name="Footer Placeholder 2"/>
          <p:cNvSpPr>
            <a:spLocks noGrp="1"/>
          </p:cNvSpPr>
          <p:nvPr>
            <p:ph type="ftr" sz="quarter" idx="11"/>
          </p:nvPr>
        </p:nvSpPr>
        <p:spPr/>
        <p:txBody>
          <a:bodyPr/>
          <a:lstStyle/>
          <a:p>
            <a:r>
              <a:rPr lang="en-US"/>
              <a:t>RESPOND Workgroup May 2012</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9499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022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11/24/2019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99225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6.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2">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11/24/2019</a:t>
            </a:fld>
            <a:endParaRPr lang="en-US" dirty="0"/>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cxnSp>
        <p:nvCxnSpPr>
          <p:cNvPr id="12" name="Straight Connector 11">
            <a:extLst>
              <a:ext uri="{FF2B5EF4-FFF2-40B4-BE49-F238E27FC236}">
                <a16:creationId xmlns:a16="http://schemas.microsoft.com/office/drawing/2014/main" id="{05F355FF-5930-4469-9580-9F8E6B85AA55}"/>
              </a:ext>
            </a:extLst>
          </p:cNvPr>
          <p:cNvCxnSpPr/>
          <p:nvPr userDrawn="1"/>
        </p:nvCxnSpPr>
        <p:spPr>
          <a:xfrm>
            <a:off x="457200" y="1447800"/>
            <a:ext cx="8296183" cy="0"/>
          </a:xfrm>
          <a:prstGeom prst="line">
            <a:avLst/>
          </a:prstGeom>
          <a:ln w="12700">
            <a:solidFill>
              <a:srgbClr val="ECD9C6"/>
            </a:solidFill>
          </a:ln>
        </p:spPr>
        <p:style>
          <a:lnRef idx="1">
            <a:schemeClr val="accent1"/>
          </a:lnRef>
          <a:fillRef idx="0">
            <a:schemeClr val="accent1"/>
          </a:fillRef>
          <a:effectRef idx="0">
            <a:schemeClr val="accent1"/>
          </a:effectRef>
          <a:fontRef idx="minor">
            <a:schemeClr val="tx1"/>
          </a:fontRef>
        </p:style>
      </p:cxnSp>
      <p:pic>
        <p:nvPicPr>
          <p:cNvPr id="13" name="Picture 2">
            <a:extLst>
              <a:ext uri="{FF2B5EF4-FFF2-40B4-BE49-F238E27FC236}">
                <a16:creationId xmlns:a16="http://schemas.microsoft.com/office/drawing/2014/main" id="{2A05973F-863B-4358-BF15-611A54236393}"/>
              </a:ext>
            </a:extLst>
          </p:cNvPr>
          <p:cNvPicPr>
            <a:picLocks noChangeAspect="1" noChangeArrowheads="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57200" y="6324600"/>
            <a:ext cx="1136588" cy="245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a:extLst>
              <a:ext uri="{FF2B5EF4-FFF2-40B4-BE49-F238E27FC236}">
                <a16:creationId xmlns:a16="http://schemas.microsoft.com/office/drawing/2014/main" id="{B676CBF3-D39C-4D9F-8994-9BC48CB1B25B}"/>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5210083" y="6273426"/>
            <a:ext cx="35433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5" name="Straight Connector 14">
            <a:extLst>
              <a:ext uri="{FF2B5EF4-FFF2-40B4-BE49-F238E27FC236}">
                <a16:creationId xmlns:a16="http://schemas.microsoft.com/office/drawing/2014/main" id="{840117B9-5319-41C3-A57F-B22E0678481A}"/>
              </a:ext>
            </a:extLst>
          </p:cNvPr>
          <p:cNvCxnSpPr/>
          <p:nvPr userDrawn="1"/>
        </p:nvCxnSpPr>
        <p:spPr>
          <a:xfrm>
            <a:off x="457200" y="6172200"/>
            <a:ext cx="8296183" cy="0"/>
          </a:xfrm>
          <a:prstGeom prst="line">
            <a:avLst/>
          </a:prstGeom>
          <a:ln w="12700">
            <a:solidFill>
              <a:srgbClr val="ECD9C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575804"/>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05" r:id="rId18"/>
    <p:sldLayoutId id="2147483806" r:id="rId19"/>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3.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jpe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jpeg"/><Relationship Id="rId4" Type="http://schemas.microsoft.com/office/2007/relationships/hdphoto" Target="../media/hdphoto1.wdp"/><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0.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Behavior change</a:t>
            </a:r>
          </a:p>
        </p:txBody>
      </p:sp>
      <p:sp>
        <p:nvSpPr>
          <p:cNvPr id="3" name="Text Placeholder 2"/>
          <p:cNvSpPr>
            <a:spLocks noGrp="1"/>
          </p:cNvSpPr>
          <p:nvPr>
            <p:ph type="body" idx="1"/>
          </p:nvPr>
        </p:nvSpPr>
        <p:spPr/>
        <p:txBody>
          <a:bodyPr>
            <a:normAutofit/>
          </a:bodyPr>
          <a:lstStyle/>
          <a:p>
            <a:r>
              <a:rPr lang="en-US" dirty="0"/>
              <a:t>Community-Based  Social Marketing</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791200"/>
            <a:ext cx="8305800" cy="885865"/>
          </a:xfrm>
          <a:prstGeom prst="rect">
            <a:avLst/>
          </a:prstGeom>
        </p:spPr>
      </p:pic>
    </p:spTree>
    <p:extLst>
      <p:ext uri="{BB962C8B-B14F-4D97-AF65-F5344CB8AC3E}">
        <p14:creationId xmlns:p14="http://schemas.microsoft.com/office/powerpoint/2010/main" val="1306324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a:xfrm>
            <a:off x="267891" y="312539"/>
            <a:ext cx="4089797" cy="1437680"/>
          </a:xfrm>
        </p:spPr>
        <p:txBody>
          <a:bodyPr/>
          <a:lstStyle/>
          <a:p>
            <a:pPr eaLnBrk="1" hangingPunct="1"/>
            <a:r>
              <a:rPr lang="en-US" altLang="en-US" dirty="0"/>
              <a:t>Selecting Behaviors</a:t>
            </a:r>
          </a:p>
        </p:txBody>
      </p:sp>
      <p:sp>
        <p:nvSpPr>
          <p:cNvPr id="279555" name="Rectangle 2"/>
          <p:cNvSpPr>
            <a:spLocks noGrp="1" noChangeArrowheads="1"/>
          </p:cNvSpPr>
          <p:nvPr>
            <p:ph idx="1"/>
          </p:nvPr>
        </p:nvSpPr>
        <p:spPr>
          <a:xfrm>
            <a:off x="838200" y="2098477"/>
            <a:ext cx="3742730" cy="3997523"/>
          </a:xfrm>
        </p:spPr>
        <p:txBody>
          <a:bodyPr/>
          <a:lstStyle/>
          <a:p>
            <a:pPr eaLnBrk="1" hangingPunct="1">
              <a:lnSpc>
                <a:spcPct val="40000"/>
              </a:lnSpc>
            </a:pPr>
            <a:r>
              <a:rPr lang="en-US" altLang="en-US" dirty="0"/>
              <a:t>Rigorous</a:t>
            </a:r>
          </a:p>
          <a:p>
            <a:pPr marL="571275" lvl="1" eaLnBrk="1" hangingPunct="1">
              <a:lnSpc>
                <a:spcPct val="40000"/>
              </a:lnSpc>
              <a:spcBef>
                <a:spcPts val="2883"/>
              </a:spcBef>
            </a:pPr>
            <a:r>
              <a:rPr lang="en-US" altLang="en-US" sz="2000" dirty="0"/>
              <a:t>Technical Review (Impact)</a:t>
            </a:r>
          </a:p>
          <a:p>
            <a:pPr marL="571275" lvl="1" eaLnBrk="1" hangingPunct="1">
              <a:lnSpc>
                <a:spcPct val="40000"/>
              </a:lnSpc>
            </a:pPr>
            <a:r>
              <a:rPr lang="en-US" altLang="en-US" sz="2000" dirty="0"/>
              <a:t>Review Cases (Probability)</a:t>
            </a:r>
          </a:p>
          <a:p>
            <a:pPr marL="571275" lvl="1" eaLnBrk="1" hangingPunct="1">
              <a:lnSpc>
                <a:spcPct val="40000"/>
              </a:lnSpc>
            </a:pPr>
            <a:r>
              <a:rPr lang="en-US" altLang="en-US" sz="2000" dirty="0"/>
              <a:t>Inspections (Penetration)</a:t>
            </a:r>
          </a:p>
          <a:p>
            <a:pPr marL="571275" lvl="1" eaLnBrk="1" hangingPunct="1">
              <a:lnSpc>
                <a:spcPct val="40000"/>
              </a:lnSpc>
            </a:pPr>
            <a:endParaRPr lang="en-US" altLang="en-US" sz="2000" dirty="0"/>
          </a:p>
          <a:p>
            <a:pPr eaLnBrk="1" hangingPunct="1">
              <a:lnSpc>
                <a:spcPct val="40000"/>
              </a:lnSpc>
            </a:pPr>
            <a:r>
              <a:rPr lang="en-US" altLang="en-US" dirty="0"/>
              <a:t>Less Rigorous</a:t>
            </a:r>
          </a:p>
          <a:p>
            <a:pPr marL="571275" lvl="1" eaLnBrk="1" hangingPunct="1">
              <a:lnSpc>
                <a:spcPct val="40000"/>
              </a:lnSpc>
            </a:pPr>
            <a:r>
              <a:rPr lang="en-US" altLang="en-US" sz="2000" dirty="0"/>
              <a:t>Survey Experts (Impact)</a:t>
            </a:r>
          </a:p>
          <a:p>
            <a:pPr marL="571275" lvl="1" eaLnBrk="1" hangingPunct="1">
              <a:lnSpc>
                <a:spcPct val="40000"/>
              </a:lnSpc>
            </a:pPr>
            <a:r>
              <a:rPr lang="en-US" altLang="en-US" sz="2000" dirty="0"/>
              <a:t>Survey Audience (Probability)</a:t>
            </a:r>
          </a:p>
          <a:p>
            <a:pPr marL="571275" lvl="1" eaLnBrk="1" hangingPunct="1">
              <a:lnSpc>
                <a:spcPct val="40000"/>
              </a:lnSpc>
            </a:pPr>
            <a:r>
              <a:rPr lang="en-US" altLang="en-US" sz="2000" dirty="0"/>
              <a:t>Survey Audience</a:t>
            </a:r>
          </a:p>
          <a:p>
            <a:pPr marL="285525" lvl="1" indent="0" eaLnBrk="1" hangingPunct="1">
              <a:lnSpc>
                <a:spcPct val="40000"/>
              </a:lnSpc>
              <a:buNone/>
            </a:pPr>
            <a:r>
              <a:rPr lang="en-US" altLang="en-US" dirty="0"/>
              <a:t> </a:t>
            </a:r>
            <a:r>
              <a:rPr lang="en-US" altLang="en-US" sz="2000" dirty="0"/>
              <a:t> (Penetration)</a:t>
            </a:r>
          </a:p>
        </p:txBody>
      </p:sp>
      <p:pic>
        <p:nvPicPr>
          <p:cNvPr id="27955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056" y="838200"/>
            <a:ext cx="395347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81" y="6096000"/>
            <a:ext cx="8920619" cy="885865"/>
          </a:xfrm>
          <a:prstGeom prst="rect">
            <a:avLst/>
          </a:prstGeom>
        </p:spPr>
      </p:pic>
    </p:spTree>
    <p:extLst>
      <p:ext uri="{BB962C8B-B14F-4D97-AF65-F5344CB8AC3E}">
        <p14:creationId xmlns:p14="http://schemas.microsoft.com/office/powerpoint/2010/main" val="3599948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9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9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9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955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955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955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955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955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9555" grpId="0" build="p" bldLvl="2"/>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30" name="Rectangle 1"/>
          <p:cNvSpPr>
            <a:spLocks noGrp="1" noChangeArrowheads="1"/>
          </p:cNvSpPr>
          <p:nvPr>
            <p:ph type="title"/>
          </p:nvPr>
        </p:nvSpPr>
        <p:spPr>
          <a:xfrm>
            <a:off x="4518472" y="312539"/>
            <a:ext cx="4089797" cy="1437680"/>
          </a:xfrm>
        </p:spPr>
        <p:txBody>
          <a:bodyPr>
            <a:normAutofit fontScale="90000"/>
          </a:bodyPr>
          <a:lstStyle/>
          <a:p>
            <a:pPr eaLnBrk="1" hangingPunct="1"/>
            <a:r>
              <a:rPr lang="en-US" altLang="en-US" dirty="0"/>
              <a:t>Exercise 2: Evaluating Behaviors</a:t>
            </a:r>
          </a:p>
        </p:txBody>
      </p:sp>
      <p:sp>
        <p:nvSpPr>
          <p:cNvPr id="278531" name="Rectangle 2"/>
          <p:cNvSpPr>
            <a:spLocks noGrp="1" noChangeArrowheads="1"/>
          </p:cNvSpPr>
          <p:nvPr>
            <p:ph idx="1"/>
          </p:nvPr>
        </p:nvSpPr>
        <p:spPr>
          <a:xfrm>
            <a:off x="4804172" y="1750219"/>
            <a:ext cx="4089797" cy="3421261"/>
          </a:xfrm>
        </p:spPr>
        <p:txBody>
          <a:bodyPr>
            <a:normAutofit/>
          </a:bodyPr>
          <a:lstStyle/>
          <a:p>
            <a:pPr marL="0" indent="0" eaLnBrk="1" hangingPunct="1">
              <a:buNone/>
            </a:pPr>
            <a:r>
              <a:rPr lang="en-US" altLang="en-US" dirty="0"/>
              <a:t>Based on your case study</a:t>
            </a:r>
          </a:p>
          <a:p>
            <a:pPr eaLnBrk="1" hangingPunct="1"/>
            <a:r>
              <a:rPr lang="en-US" altLang="en-US" dirty="0"/>
              <a:t>Non-divisible</a:t>
            </a:r>
          </a:p>
          <a:p>
            <a:pPr eaLnBrk="1" hangingPunct="1"/>
            <a:r>
              <a:rPr lang="en-US" altLang="en-US" dirty="0"/>
              <a:t>End-state</a:t>
            </a:r>
          </a:p>
          <a:p>
            <a:pPr eaLnBrk="1" hangingPunct="1">
              <a:lnSpc>
                <a:spcPct val="100000"/>
              </a:lnSpc>
            </a:pPr>
            <a:r>
              <a:rPr lang="en-US" altLang="en-US" dirty="0"/>
              <a:t>How can you determine impact, probability and penetration?</a:t>
            </a:r>
          </a:p>
          <a:p>
            <a:pPr eaLnBrk="1" hangingPunct="1"/>
            <a:r>
              <a:rPr lang="en-US" altLang="en-US" dirty="0"/>
              <a:t>No strategies</a:t>
            </a:r>
          </a:p>
        </p:txBody>
      </p:sp>
      <p:pic>
        <p:nvPicPr>
          <p:cNvPr id="278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38" y="676423"/>
            <a:ext cx="40196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2" descr="C:\Users\twools01\AppData\Local\Microsoft\Windows\Temporary Internet Files\Content.IE5\Q63LINJJ\10-minute-clock[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800" l="0" r="99600">
                        <a14:backgroundMark x1="17200" y1="4400" x2="17200" y2="4400"/>
                        <a14:backgroundMark x1="80000" y1="2800" x2="80000" y2="2800"/>
                        <a14:backgroundMark x1="98000" y1="87600" x2="98000" y2="87600"/>
                        <a14:backgroundMark x1="10400" y1="87600" x2="10400" y2="87600"/>
                        <a14:backgroundMark x1="92800" y1="12400" x2="92800" y2="12400"/>
                      </a14:backgroundRemoval>
                    </a14:imgEffect>
                  </a14:imgLayer>
                </a14:imgProps>
              </a:ext>
              <a:ext uri="{28A0092B-C50C-407E-A947-70E740481C1C}">
                <a14:useLocalDpi xmlns:a14="http://schemas.microsoft.com/office/drawing/2010/main" val="0"/>
              </a:ext>
            </a:extLst>
          </a:blip>
          <a:srcRect/>
          <a:stretch>
            <a:fillRect/>
          </a:stretch>
        </p:blipFill>
        <p:spPr bwMode="auto">
          <a:xfrm>
            <a:off x="7349702" y="4572000"/>
            <a:ext cx="1512952" cy="15129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934223"/>
            <a:ext cx="9144000" cy="885865"/>
          </a:xfrm>
          <a:prstGeom prst="rect">
            <a:avLst/>
          </a:prstGeom>
        </p:spPr>
      </p:pic>
    </p:spTree>
    <p:extLst>
      <p:ext uri="{BB962C8B-B14F-4D97-AF65-F5344CB8AC3E}">
        <p14:creationId xmlns:p14="http://schemas.microsoft.com/office/powerpoint/2010/main" val="3906996356"/>
      </p:ext>
    </p:extLst>
  </p:cSld>
  <p:clrMapOvr>
    <a:masterClrMapping/>
  </p:clrMapOvr>
  <p:transition spd="slow">
    <p:dissolv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p:cNvPicPr>
            <a:picLocks noChangeAspect="1" noChangeArrowheads="1"/>
          </p:cNvPicPr>
          <p:nvPr/>
        </p:nvPicPr>
        <p:blipFill>
          <a:blip r:embed="rId3">
            <a:extLst>
              <a:ext uri="{28A0092B-C50C-407E-A947-70E740481C1C}">
                <a14:useLocalDpi xmlns:a14="http://schemas.microsoft.com/office/drawing/2010/main" val="0"/>
              </a:ext>
            </a:extLst>
          </a:blip>
          <a:srcRect l="677" t="19603" r="1096" b="32672"/>
          <a:stretch>
            <a:fillRect/>
          </a:stretch>
        </p:blipFill>
        <p:spPr bwMode="auto">
          <a:xfrm>
            <a:off x="335939" y="3067348"/>
            <a:ext cx="840283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56322" name="Group 2"/>
          <p:cNvGraphicFramePr>
            <a:graphicFrameLocks noGrp="1"/>
          </p:cNvGraphicFramePr>
          <p:nvPr>
            <p:extLst>
              <p:ext uri="{D42A27DB-BD31-4B8C-83A1-F6EECF244321}">
                <p14:modId xmlns:p14="http://schemas.microsoft.com/office/powerpoint/2010/main" val="1882020286"/>
              </p:ext>
            </p:extLst>
          </p:nvPr>
        </p:nvGraphicFramePr>
        <p:xfrm>
          <a:off x="338430" y="3067348"/>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82641" name="Rectangle 24"/>
          <p:cNvSpPr>
            <a:spLocks noGrp="1" noChangeArrowheads="1"/>
          </p:cNvSpPr>
          <p:nvPr>
            <p:ph type="title"/>
          </p:nvPr>
        </p:nvSpPr>
        <p:spPr/>
        <p:txBody>
          <a:bodyPr>
            <a:normAutofit fontScale="90000"/>
          </a:bodyPr>
          <a:lstStyle/>
          <a:p>
            <a:pPr eaLnBrk="1" hangingPunct="1"/>
            <a:r>
              <a:rPr lang="en-US" altLang="en-US" sz="4300" dirty="0"/>
              <a:t>Community-Based Social Marketing</a:t>
            </a:r>
          </a:p>
        </p:txBody>
      </p:sp>
      <p:pic>
        <p:nvPicPr>
          <p:cNvPr id="282642"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1" y="2696773"/>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6346" name="Rectangle 26"/>
          <p:cNvSpPr>
            <a:spLocks/>
          </p:cNvSpPr>
          <p:nvPr/>
        </p:nvSpPr>
        <p:spPr bwMode="auto">
          <a:xfrm>
            <a:off x="7226554" y="3067348"/>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Lst>
              <a:defRPr/>
            </a:pPr>
            <a:r>
              <a:rPr lang="en-US" sz="20200" dirty="0">
                <a:solidFill>
                  <a:srgbClr val="FFFFFF"/>
                </a:solidFill>
                <a:latin typeface="Times" pitchFamily="-1" charset="0"/>
                <a:ea typeface="Times" pitchFamily="-1" charset="0"/>
                <a:cs typeface="Times" pitchFamily="-1" charset="0"/>
                <a:sym typeface="Times" pitchFamily="-1" charset="0"/>
              </a:rPr>
              <a:t>5</a:t>
            </a:r>
          </a:p>
        </p:txBody>
      </p:sp>
      <p:sp>
        <p:nvSpPr>
          <p:cNvPr id="56347" name="Rectangle 27"/>
          <p:cNvSpPr>
            <a:spLocks/>
          </p:cNvSpPr>
          <p:nvPr/>
        </p:nvSpPr>
        <p:spPr bwMode="auto">
          <a:xfrm>
            <a:off x="5557280" y="3071661"/>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Lst>
              <a:defRPr/>
            </a:pPr>
            <a:r>
              <a:rPr lang="en-US" sz="20200" dirty="0">
                <a:solidFill>
                  <a:srgbClr val="FFFFFF"/>
                </a:solidFill>
                <a:latin typeface="Times" pitchFamily="-1" charset="0"/>
                <a:ea typeface="Times" pitchFamily="-1" charset="0"/>
                <a:cs typeface="Times" pitchFamily="-1" charset="0"/>
                <a:sym typeface="Times" pitchFamily="-1" charset="0"/>
              </a:rPr>
              <a:t>4</a:t>
            </a:r>
          </a:p>
        </p:txBody>
      </p:sp>
      <p:sp>
        <p:nvSpPr>
          <p:cNvPr id="56348" name="Rectangle 28"/>
          <p:cNvSpPr>
            <a:spLocks/>
          </p:cNvSpPr>
          <p:nvPr/>
        </p:nvSpPr>
        <p:spPr bwMode="auto">
          <a:xfrm>
            <a:off x="3852307" y="3067348"/>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Lst>
              <a:defRPr/>
            </a:pPr>
            <a:r>
              <a:rPr lang="en-US" sz="20200" dirty="0">
                <a:solidFill>
                  <a:srgbClr val="FFFFFF"/>
                </a:solidFill>
                <a:latin typeface="Times" pitchFamily="-1" charset="0"/>
                <a:ea typeface="Times" pitchFamily="-1" charset="0"/>
                <a:cs typeface="Times" pitchFamily="-1" charset="0"/>
                <a:sym typeface="Times" pitchFamily="-1" charset="0"/>
              </a:rPr>
              <a:t>3</a:t>
            </a:r>
          </a:p>
        </p:txBody>
      </p:sp>
      <p:sp>
        <p:nvSpPr>
          <p:cNvPr id="56349" name="Rectangle 29"/>
          <p:cNvSpPr>
            <a:spLocks/>
          </p:cNvSpPr>
          <p:nvPr/>
        </p:nvSpPr>
        <p:spPr bwMode="auto">
          <a:xfrm>
            <a:off x="400273" y="4438055"/>
            <a:ext cx="1478771"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Select</a:t>
            </a:r>
          </a:p>
          <a:p>
            <a:pPr algn="ctr"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Behaviours</a:t>
            </a:r>
          </a:p>
        </p:txBody>
      </p:sp>
      <p:sp>
        <p:nvSpPr>
          <p:cNvPr id="56350" name="Rectangle 30"/>
          <p:cNvSpPr>
            <a:spLocks/>
          </p:cNvSpPr>
          <p:nvPr/>
        </p:nvSpPr>
        <p:spPr bwMode="auto">
          <a:xfrm>
            <a:off x="2277246" y="4054084"/>
            <a:ext cx="111809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Uncover</a:t>
            </a:r>
          </a:p>
          <a:p>
            <a:pPr algn="ctr"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Barriers</a:t>
            </a:r>
          </a:p>
          <a:p>
            <a:pPr algn="ctr"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&amp;</a:t>
            </a:r>
          </a:p>
          <a:p>
            <a:pPr algn="ctr"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Benefits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939" y="6097045"/>
            <a:ext cx="8429886" cy="885865"/>
          </a:xfrm>
          <a:prstGeom prst="rect">
            <a:avLst/>
          </a:prstGeom>
        </p:spPr>
      </p:pic>
    </p:spTree>
    <p:extLst>
      <p:ext uri="{BB962C8B-B14F-4D97-AF65-F5344CB8AC3E}">
        <p14:creationId xmlns:p14="http://schemas.microsoft.com/office/powerpoint/2010/main" val="2639971330"/>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1282" r="16866" b="18915"/>
          <a:stretch>
            <a:fillRect/>
          </a:stretch>
        </p:blipFill>
        <p:spPr bwMode="auto">
          <a:xfrm>
            <a:off x="6684727" y="3046836"/>
            <a:ext cx="2080617" cy="2749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3651" name="Picture 2"/>
          <p:cNvPicPr>
            <a:picLocks noChangeAspect="1" noChangeArrowheads="1"/>
          </p:cNvPicPr>
          <p:nvPr/>
        </p:nvPicPr>
        <p:blipFill>
          <a:blip r:embed="rId4">
            <a:extLst>
              <a:ext uri="{28A0092B-C50C-407E-A947-70E740481C1C}">
                <a14:useLocalDpi xmlns:a14="http://schemas.microsoft.com/office/drawing/2010/main" val="0"/>
              </a:ext>
            </a:extLst>
          </a:blip>
          <a:srcRect l="35713" t="6589" r="19762" b="15604"/>
          <a:stretch>
            <a:fillRect/>
          </a:stretch>
        </p:blipFill>
        <p:spPr bwMode="auto">
          <a:xfrm>
            <a:off x="4575740" y="3064557"/>
            <a:ext cx="2098477" cy="2750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3652" name="Picture 3"/>
          <p:cNvPicPr>
            <a:picLocks noChangeAspect="1" noChangeArrowheads="1"/>
          </p:cNvPicPr>
          <p:nvPr/>
        </p:nvPicPr>
        <p:blipFill>
          <a:blip r:embed="rId5">
            <a:extLst>
              <a:ext uri="{28A0092B-C50C-407E-A947-70E740481C1C}">
                <a14:useLocalDpi xmlns:a14="http://schemas.microsoft.com/office/drawing/2010/main" val="0"/>
              </a:ext>
            </a:extLst>
          </a:blip>
          <a:srcRect l="30598" t="4416" r="26828" b="11600"/>
          <a:stretch>
            <a:fillRect/>
          </a:stretch>
        </p:blipFill>
        <p:spPr bwMode="auto">
          <a:xfrm>
            <a:off x="2469058" y="3061208"/>
            <a:ext cx="2089547" cy="275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83653" name="Picture 4"/>
          <p:cNvPicPr>
            <a:picLocks noChangeArrowheads="1"/>
          </p:cNvPicPr>
          <p:nvPr/>
        </p:nvPicPr>
        <p:blipFill>
          <a:blip r:embed="rId6" cstate="print">
            <a:extLst>
              <a:ext uri="{28A0092B-C50C-407E-A947-70E740481C1C}">
                <a14:useLocalDpi xmlns:a14="http://schemas.microsoft.com/office/drawing/2010/main" val="0"/>
              </a:ext>
            </a:extLst>
          </a:blip>
          <a:srcRect l="7478" t="9271" r="5109" b="11972"/>
          <a:stretch>
            <a:fillRect/>
          </a:stretch>
        </p:blipFill>
        <p:spPr bwMode="auto">
          <a:xfrm>
            <a:off x="339328" y="3061208"/>
            <a:ext cx="2107406" cy="2777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57349" name="Group 5"/>
          <p:cNvGraphicFramePr>
            <a:graphicFrameLocks noGrp="1"/>
          </p:cNvGraphicFramePr>
          <p:nvPr>
            <p:extLst>
              <p:ext uri="{D42A27DB-BD31-4B8C-83A1-F6EECF244321}">
                <p14:modId xmlns:p14="http://schemas.microsoft.com/office/powerpoint/2010/main" val="3023596477"/>
              </p:ext>
            </p:extLst>
          </p:nvPr>
        </p:nvGraphicFramePr>
        <p:xfrm>
          <a:off x="339328" y="3035811"/>
          <a:ext cx="8429624" cy="2741414"/>
        </p:xfrm>
        <a:graphic>
          <a:graphicData uri="http://schemas.openxmlformats.org/drawingml/2006/table">
            <a:tbl>
              <a:tblPr/>
              <a:tblGrid>
                <a:gridCol w="2107406">
                  <a:extLst>
                    <a:ext uri="{9D8B030D-6E8A-4147-A177-3AD203B41FA5}">
                      <a16:colId xmlns:a16="http://schemas.microsoft.com/office/drawing/2014/main" val="20000"/>
                    </a:ext>
                  </a:extLst>
                </a:gridCol>
                <a:gridCol w="2107406">
                  <a:extLst>
                    <a:ext uri="{9D8B030D-6E8A-4147-A177-3AD203B41FA5}">
                      <a16:colId xmlns:a16="http://schemas.microsoft.com/office/drawing/2014/main" val="20001"/>
                    </a:ext>
                  </a:extLst>
                </a:gridCol>
                <a:gridCol w="2107406">
                  <a:extLst>
                    <a:ext uri="{9D8B030D-6E8A-4147-A177-3AD203B41FA5}">
                      <a16:colId xmlns:a16="http://schemas.microsoft.com/office/drawing/2014/main" val="20002"/>
                    </a:ext>
                  </a:extLst>
                </a:gridCol>
                <a:gridCol w="2107406">
                  <a:extLst>
                    <a:ext uri="{9D8B030D-6E8A-4147-A177-3AD203B41FA5}">
                      <a16:colId xmlns:a16="http://schemas.microsoft.com/office/drawing/2014/main" val="20003"/>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83666" name="Rectangle 23"/>
          <p:cNvSpPr>
            <a:spLocks noGrp="1" noChangeArrowheads="1"/>
          </p:cNvSpPr>
          <p:nvPr>
            <p:ph type="title"/>
          </p:nvPr>
        </p:nvSpPr>
        <p:spPr/>
        <p:txBody>
          <a:bodyPr>
            <a:normAutofit fontScale="90000"/>
          </a:bodyPr>
          <a:lstStyle/>
          <a:p>
            <a:pPr eaLnBrk="1" hangingPunct="1"/>
            <a:r>
              <a:rPr lang="en-US" altLang="en-US" sz="4300"/>
              <a:t>Uncovering Barriers &amp; Benefits</a:t>
            </a:r>
          </a:p>
        </p:txBody>
      </p:sp>
      <p:pic>
        <p:nvPicPr>
          <p:cNvPr id="283667"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8251" y="2696773"/>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7369" name="Rectangle 25"/>
          <p:cNvSpPr>
            <a:spLocks/>
          </p:cNvSpPr>
          <p:nvPr/>
        </p:nvSpPr>
        <p:spPr bwMode="auto">
          <a:xfrm>
            <a:off x="749485" y="4438055"/>
            <a:ext cx="1280398"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Literature</a:t>
            </a:r>
          </a:p>
          <a:p>
            <a:pPr algn="ctr"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Search</a:t>
            </a:r>
          </a:p>
        </p:txBody>
      </p:sp>
      <p:sp>
        <p:nvSpPr>
          <p:cNvPr id="57370" name="Rectangle 26"/>
          <p:cNvSpPr>
            <a:spLocks/>
          </p:cNvSpPr>
          <p:nvPr/>
        </p:nvSpPr>
        <p:spPr bwMode="auto">
          <a:xfrm>
            <a:off x="2640486" y="4625578"/>
            <a:ext cx="1713210" cy="38953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Lst>
              <a:defRPr/>
            </a:pPr>
            <a:r>
              <a:rPr lang="en-US" sz="2500">
                <a:solidFill>
                  <a:srgbClr val="FFFFFF"/>
                </a:solidFill>
                <a:latin typeface="Times" pitchFamily="-1" charset="0"/>
                <a:ea typeface="Times" pitchFamily="-1" charset="0"/>
                <a:cs typeface="Times" pitchFamily="-1" charset="0"/>
                <a:sym typeface="Times" pitchFamily="-1" charset="0"/>
              </a:rPr>
              <a:t>Observations</a:t>
            </a:r>
          </a:p>
        </p:txBody>
      </p:sp>
      <p:sp>
        <p:nvSpPr>
          <p:cNvPr id="57371" name="Rectangle 27"/>
          <p:cNvSpPr>
            <a:spLocks/>
          </p:cNvSpPr>
          <p:nvPr/>
        </p:nvSpPr>
        <p:spPr bwMode="auto">
          <a:xfrm>
            <a:off x="4704997" y="4625578"/>
            <a:ext cx="1812395" cy="38953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Lst>
              <a:defRPr/>
            </a:pPr>
            <a:r>
              <a:rPr lang="en-US" sz="2500">
                <a:solidFill>
                  <a:srgbClr val="FFFFFF"/>
                </a:solidFill>
                <a:latin typeface="Times" pitchFamily="-1" charset="0"/>
                <a:ea typeface="Times" pitchFamily="-1" charset="0"/>
                <a:cs typeface="Times" pitchFamily="-1" charset="0"/>
                <a:sym typeface="Times" pitchFamily="-1" charset="0"/>
              </a:rPr>
              <a:t>Focus Groups</a:t>
            </a:r>
          </a:p>
        </p:txBody>
      </p:sp>
      <p:sp>
        <p:nvSpPr>
          <p:cNvPr id="57372" name="Rectangle 28"/>
          <p:cNvSpPr>
            <a:spLocks/>
          </p:cNvSpPr>
          <p:nvPr/>
        </p:nvSpPr>
        <p:spPr bwMode="auto">
          <a:xfrm>
            <a:off x="7183340" y="4625578"/>
            <a:ext cx="1045960" cy="38953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Surveys</a:t>
            </a:r>
          </a:p>
        </p:txBody>
      </p:sp>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9329" y="5997187"/>
            <a:ext cx="8426016" cy="885865"/>
          </a:xfrm>
          <a:prstGeom prst="rect">
            <a:avLst/>
          </a:prstGeom>
        </p:spPr>
      </p:pic>
    </p:spTree>
    <p:extLst>
      <p:ext uri="{BB962C8B-B14F-4D97-AF65-F5344CB8AC3E}">
        <p14:creationId xmlns:p14="http://schemas.microsoft.com/office/powerpoint/2010/main" val="3790690959"/>
      </p:ext>
    </p:extLst>
  </p:cSld>
  <p:clrMapOvr>
    <a:masterClrMapping/>
  </p:clrMapOvr>
  <p:transition spd="slow">
    <p:dissolv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610" y="-1371600"/>
            <a:ext cx="9577090" cy="7490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10" y="6119292"/>
            <a:ext cx="9394210" cy="885865"/>
          </a:xfrm>
          <a:prstGeom prst="rect">
            <a:avLst/>
          </a:prstGeom>
        </p:spPr>
      </p:pic>
    </p:spTree>
    <p:extLst>
      <p:ext uri="{BB962C8B-B14F-4D97-AF65-F5344CB8AC3E}">
        <p14:creationId xmlns:p14="http://schemas.microsoft.com/office/powerpoint/2010/main" val="2097743976"/>
      </p:ext>
    </p:extLst>
  </p:cSld>
  <p:clrMapOvr>
    <a:masterClrMapping/>
  </p:clrMapOvr>
  <p:transition spd="slow">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1143000"/>
            <a:ext cx="9144000" cy="728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44742"/>
            <a:ext cx="9144000" cy="885865"/>
          </a:xfrm>
          <a:prstGeom prst="rect">
            <a:avLst/>
          </a:prstGeom>
        </p:spPr>
      </p:pic>
    </p:spTree>
    <p:extLst>
      <p:ext uri="{BB962C8B-B14F-4D97-AF65-F5344CB8AC3E}">
        <p14:creationId xmlns:p14="http://schemas.microsoft.com/office/powerpoint/2010/main" val="2171647948"/>
      </p:ext>
    </p:extLst>
  </p:cSld>
  <p:clrMapOvr>
    <a:masterClrMapping/>
  </p:clrMapOvr>
  <p:transition spd="slow">
    <p:dissolv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15913" y="1527175"/>
            <a:ext cx="8502650" cy="4873625"/>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6A840"/>
              </a:buClr>
              <a:defRPr/>
            </a:pPr>
            <a:endParaRPr lang="en-US" sz="2800" i="0" dirty="0">
              <a:solidFill>
                <a:schemeClr val="accent3">
                  <a:lumMod val="20000"/>
                  <a:lumOff val="80000"/>
                </a:schemeClr>
              </a:solidFill>
            </a:endParaRPr>
          </a:p>
        </p:txBody>
      </p:sp>
      <p:sp>
        <p:nvSpPr>
          <p:cNvPr id="3" name="Up Arrow 2"/>
          <p:cNvSpPr/>
          <p:nvPr/>
        </p:nvSpPr>
        <p:spPr>
          <a:xfrm>
            <a:off x="5493242" y="3963987"/>
            <a:ext cx="1932318" cy="1876816"/>
          </a:xfrm>
          <a:prstGeom prst="upArrow">
            <a:avLst/>
          </a:prstGeom>
          <a:solidFill>
            <a:srgbClr val="A9DB9D"/>
          </a:solidFill>
          <a:ln>
            <a:solidFill>
              <a:srgbClr val="306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66"/>
              </a:solidFill>
            </a:endParaRPr>
          </a:p>
        </p:txBody>
      </p:sp>
      <p:sp>
        <p:nvSpPr>
          <p:cNvPr id="10" name="Up Arrow 9"/>
          <p:cNvSpPr/>
          <p:nvPr/>
        </p:nvSpPr>
        <p:spPr>
          <a:xfrm rot="10800000">
            <a:off x="1679277" y="3185013"/>
            <a:ext cx="1932318" cy="1876816"/>
          </a:xfrm>
          <a:prstGeom prst="upArrow">
            <a:avLst/>
          </a:prstGeom>
          <a:solidFill>
            <a:srgbClr val="A9DB9D"/>
          </a:solidFill>
          <a:ln>
            <a:solidFill>
              <a:srgbClr val="3062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9966"/>
              </a:solidFill>
            </a:endParaRPr>
          </a:p>
        </p:txBody>
      </p:sp>
      <p:sp>
        <p:nvSpPr>
          <p:cNvPr id="4" name="TextBox 3"/>
          <p:cNvSpPr txBox="1"/>
          <p:nvPr/>
        </p:nvSpPr>
        <p:spPr>
          <a:xfrm>
            <a:off x="1679276" y="5061829"/>
            <a:ext cx="1932319" cy="553998"/>
          </a:xfrm>
          <a:prstGeom prst="rect">
            <a:avLst/>
          </a:prstGeom>
          <a:noFill/>
        </p:spPr>
        <p:txBody>
          <a:bodyPr wrap="square" rtlCol="0">
            <a:spAutoFit/>
          </a:bodyPr>
          <a:lstStyle/>
          <a:p>
            <a:pPr algn="ctr"/>
            <a:r>
              <a:rPr lang="en-US" sz="3000" dirty="0">
                <a:solidFill>
                  <a:srgbClr val="A9DB9D"/>
                </a:solidFill>
                <a:latin typeface="+mj-lt"/>
              </a:rPr>
              <a:t>Barriers</a:t>
            </a:r>
          </a:p>
        </p:txBody>
      </p:sp>
      <p:sp>
        <p:nvSpPr>
          <p:cNvPr id="12" name="TextBox 11"/>
          <p:cNvSpPr txBox="1"/>
          <p:nvPr/>
        </p:nvSpPr>
        <p:spPr>
          <a:xfrm>
            <a:off x="5538169" y="3542770"/>
            <a:ext cx="1932319" cy="553998"/>
          </a:xfrm>
          <a:prstGeom prst="rect">
            <a:avLst/>
          </a:prstGeom>
          <a:noFill/>
        </p:spPr>
        <p:txBody>
          <a:bodyPr wrap="square" rtlCol="0">
            <a:spAutoFit/>
          </a:bodyPr>
          <a:lstStyle/>
          <a:p>
            <a:pPr algn="ctr"/>
            <a:r>
              <a:rPr lang="en-US" sz="3000" dirty="0">
                <a:solidFill>
                  <a:srgbClr val="A9DB9D"/>
                </a:solidFill>
                <a:latin typeface="+mj-lt"/>
              </a:rPr>
              <a:t>Benefits</a:t>
            </a:r>
          </a:p>
        </p:txBody>
      </p:sp>
      <p:sp>
        <p:nvSpPr>
          <p:cNvPr id="11" name="Title 10"/>
          <p:cNvSpPr>
            <a:spLocks noGrp="1"/>
          </p:cNvSpPr>
          <p:nvPr>
            <p:ph type="title"/>
          </p:nvPr>
        </p:nvSpPr>
        <p:spPr>
          <a:xfrm>
            <a:off x="245269" y="304800"/>
            <a:ext cx="8643938" cy="756642"/>
          </a:xfrm>
        </p:spPr>
        <p:txBody>
          <a:bodyPr/>
          <a:lstStyle/>
          <a:p>
            <a:r>
              <a:rPr lang="en-US" dirty="0"/>
              <a:t>Identifying Barriers &amp; Benefits</a:t>
            </a:r>
          </a:p>
        </p:txBody>
      </p:sp>
      <p:sp>
        <p:nvSpPr>
          <p:cNvPr id="13" name="Content Placeholder 12"/>
          <p:cNvSpPr>
            <a:spLocks noGrp="1"/>
          </p:cNvSpPr>
          <p:nvPr>
            <p:ph idx="1"/>
          </p:nvPr>
        </p:nvSpPr>
        <p:spPr>
          <a:xfrm>
            <a:off x="250032" y="1219200"/>
            <a:ext cx="8643938" cy="1638300"/>
          </a:xfrm>
        </p:spPr>
        <p:txBody>
          <a:bodyPr>
            <a:normAutofit/>
          </a:bodyPr>
          <a:lstStyle/>
          <a:p>
            <a:pPr marL="285750" indent="-285750">
              <a:spcAft>
                <a:spcPts val="1200"/>
              </a:spcAft>
              <a:buFont typeface="Arial" panose="020B0604020202020204" pitchFamily="34" charset="0"/>
              <a:buChar char="•"/>
            </a:pPr>
            <a:r>
              <a:rPr lang="en-US" sz="2800" dirty="0"/>
              <a:t>Don’t assume you know what they are!</a:t>
            </a:r>
          </a:p>
          <a:p>
            <a:pPr marL="285750" indent="-285750">
              <a:spcAft>
                <a:spcPts val="1200"/>
              </a:spcAft>
              <a:buFont typeface="Arial" panose="020B0604020202020204" pitchFamily="34" charset="0"/>
              <a:buChar char="•"/>
            </a:pPr>
            <a:r>
              <a:rPr lang="en-US" sz="2800" dirty="0"/>
              <a:t>Develop strategies that decrease barriers and increase benefits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268" y="6000356"/>
            <a:ext cx="8643939" cy="885865"/>
          </a:xfrm>
          <a:prstGeom prst="rect">
            <a:avLst/>
          </a:prstGeom>
        </p:spPr>
      </p:pic>
    </p:spTree>
    <p:extLst>
      <p:ext uri="{BB962C8B-B14F-4D97-AF65-F5344CB8AC3E}">
        <p14:creationId xmlns:p14="http://schemas.microsoft.com/office/powerpoint/2010/main" val="87671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0" presetClass="entr"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1" nodeType="withEffect">
                                  <p:stCondLst>
                                    <p:cond delay="5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10" presetClass="entr" presetSubtype="0" fill="hold" grpId="1" nodeType="withEffect">
                                  <p:stCondLst>
                                    <p:cond delay="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64" presetClass="path" presetSubtype="0" accel="50000" decel="50000" fill="hold" grpId="0" nodeType="withEffect">
                                  <p:stCondLst>
                                    <p:cond delay="500"/>
                                  </p:stCondLst>
                                  <p:childTnLst>
                                    <p:animMotion origin="layout" path="M 0 -4.93062E-6 L -0.00122 -0.22132 " pathEditMode="relative" rAng="0" ptsTypes="AA">
                                      <p:cBhvr>
                                        <p:cTn id="24" dur="2000" fill="hold"/>
                                        <p:tgtEl>
                                          <p:spTgt spid="3"/>
                                        </p:tgtEl>
                                        <p:attrNameLst>
                                          <p:attrName>ppt_x</p:attrName>
                                          <p:attrName>ppt_y</p:attrName>
                                        </p:attrNameLst>
                                      </p:cBhvr>
                                      <p:rCtr x="-69" y="-11078"/>
                                    </p:animMotion>
                                  </p:childTnLst>
                                </p:cTn>
                              </p:par>
                              <p:par>
                                <p:cTn id="25" presetID="64" presetClass="path" presetSubtype="0" accel="50000" decel="50000" fill="hold" grpId="0" nodeType="withEffect">
                                  <p:stCondLst>
                                    <p:cond delay="500"/>
                                  </p:stCondLst>
                                  <p:childTnLst>
                                    <p:animMotion origin="layout" path="M -4.72222E-6 -1.3876E-6 L -0.00277 -0.22618 " pathEditMode="relative" rAng="0" ptsTypes="AA">
                                      <p:cBhvr>
                                        <p:cTn id="26" dur="2000" fill="hold"/>
                                        <p:tgtEl>
                                          <p:spTgt spid="12"/>
                                        </p:tgtEl>
                                        <p:attrNameLst>
                                          <p:attrName>ppt_x</p:attrName>
                                          <p:attrName>ppt_y</p:attrName>
                                        </p:attrNameLst>
                                      </p:cBhvr>
                                      <p:rCtr x="-139" y="-11309"/>
                                    </p:animMotion>
                                  </p:childTnLst>
                                </p:cTn>
                              </p:par>
                              <p:par>
                                <p:cTn id="27" presetID="42" presetClass="path" presetSubtype="0" accel="50000" decel="50000" fill="hold" grpId="0" nodeType="withEffect">
                                  <p:stCondLst>
                                    <p:cond delay="500"/>
                                  </p:stCondLst>
                                  <p:childTnLst>
                                    <p:animMotion origin="layout" path="M 5E-6 -3.69103E-6 L 5E-6 0.20236 " pathEditMode="relative" rAng="0" ptsTypes="AA">
                                      <p:cBhvr>
                                        <p:cTn id="28" dur="2000" fill="hold"/>
                                        <p:tgtEl>
                                          <p:spTgt spid="10"/>
                                        </p:tgtEl>
                                        <p:attrNameLst>
                                          <p:attrName>ppt_x</p:attrName>
                                          <p:attrName>ppt_y</p:attrName>
                                        </p:attrNameLst>
                                      </p:cBhvr>
                                      <p:rCtr x="0" y="10106"/>
                                    </p:animMotion>
                                  </p:childTnLst>
                                </p:cTn>
                              </p:par>
                              <p:par>
                                <p:cTn id="29" presetID="42" presetClass="path" presetSubtype="0" accel="50000" decel="50000" fill="hold" grpId="0" nodeType="withEffect">
                                  <p:stCondLst>
                                    <p:cond delay="500"/>
                                  </p:stCondLst>
                                  <p:childTnLst>
                                    <p:animMotion origin="layout" path="M 3.88889E-6 4.7086E-6 L 0.00156 0.19518 " pathEditMode="relative" rAng="0" ptsTypes="AA">
                                      <p:cBhvr>
                                        <p:cTn id="30" dur="2000" fill="hold"/>
                                        <p:tgtEl>
                                          <p:spTgt spid="4"/>
                                        </p:tgtEl>
                                        <p:attrNameLst>
                                          <p:attrName>ppt_x</p:attrName>
                                          <p:attrName>ppt_y</p:attrName>
                                        </p:attrNameLst>
                                      </p:cBhvr>
                                      <p:rCtr x="69" y="9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 grpId="0" animBg="1"/>
      <p:bldP spid="10" grpId="1" animBg="1"/>
      <p:bldP spid="4" grpId="0"/>
      <p:bldP spid="4" grpId="1"/>
      <p:bldP spid="12" grpId="0"/>
      <p:bldP spid="12" grpId="1"/>
      <p:bldP spid="1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3.bp.blogspot.com/-df7ZM8rRGwk/UkvkbPW6MLI/AAAAAAAAB20/44Y5ENhpI8U/s1600/assumptions-in-relationshi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533400"/>
            <a:ext cx="8025230" cy="53124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845878"/>
            <a:ext cx="8177630" cy="885865"/>
          </a:xfrm>
          <a:prstGeom prst="rect">
            <a:avLst/>
          </a:prstGeom>
        </p:spPr>
      </p:pic>
    </p:spTree>
    <p:extLst>
      <p:ext uri="{BB962C8B-B14F-4D97-AF65-F5344CB8AC3E}">
        <p14:creationId xmlns:p14="http://schemas.microsoft.com/office/powerpoint/2010/main" val="14272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30" name="Rectangle 1"/>
          <p:cNvSpPr>
            <a:spLocks noGrp="1" noChangeArrowheads="1"/>
          </p:cNvSpPr>
          <p:nvPr>
            <p:ph type="title"/>
          </p:nvPr>
        </p:nvSpPr>
        <p:spPr>
          <a:xfrm>
            <a:off x="4804173" y="312539"/>
            <a:ext cx="4089797" cy="1437680"/>
          </a:xfrm>
        </p:spPr>
        <p:txBody>
          <a:bodyPr>
            <a:normAutofit/>
          </a:bodyPr>
          <a:lstStyle/>
          <a:p>
            <a:pPr eaLnBrk="1" hangingPunct="1"/>
            <a:r>
              <a:rPr lang="en-US" altLang="en-US" dirty="0"/>
              <a:t>Exercise 3: Barriers &amp; Benefits</a:t>
            </a:r>
          </a:p>
        </p:txBody>
      </p:sp>
      <p:sp>
        <p:nvSpPr>
          <p:cNvPr id="278531" name="Rectangle 2"/>
          <p:cNvSpPr>
            <a:spLocks noGrp="1" noChangeArrowheads="1"/>
          </p:cNvSpPr>
          <p:nvPr>
            <p:ph idx="1"/>
          </p:nvPr>
        </p:nvSpPr>
        <p:spPr>
          <a:xfrm>
            <a:off x="4800600" y="2057400"/>
            <a:ext cx="4089797" cy="3421261"/>
          </a:xfrm>
        </p:spPr>
        <p:txBody>
          <a:bodyPr/>
          <a:lstStyle/>
          <a:p>
            <a:pPr marL="0" indent="0" eaLnBrk="1" hangingPunct="1">
              <a:buNone/>
            </a:pPr>
            <a:r>
              <a:rPr lang="en-US" altLang="en-US" dirty="0"/>
              <a:t>Based on your case study</a:t>
            </a:r>
          </a:p>
          <a:p>
            <a:pPr eaLnBrk="1" hangingPunct="1">
              <a:lnSpc>
                <a:spcPct val="100000"/>
              </a:lnSpc>
            </a:pPr>
            <a:r>
              <a:rPr lang="en-US" altLang="en-US" dirty="0"/>
              <a:t>What barriers do you think your audience will have to your behavior?</a:t>
            </a:r>
          </a:p>
          <a:p>
            <a:pPr eaLnBrk="1" hangingPunct="1">
              <a:lnSpc>
                <a:spcPct val="100000"/>
              </a:lnSpc>
            </a:pPr>
            <a:r>
              <a:rPr lang="en-US" altLang="en-US" dirty="0"/>
              <a:t>What benefits (to them) might they experience?</a:t>
            </a:r>
          </a:p>
        </p:txBody>
      </p:sp>
      <p:pic>
        <p:nvPicPr>
          <p:cNvPr id="278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 name="Picture 2" descr="C:\Users\twools01\AppData\Local\Microsoft\Windows\Temporary Internet Files\Content.IE5\Q63LINJJ\10-minute-clock[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800" l="0" r="99600">
                        <a14:backgroundMark x1="17200" y1="4400" x2="17200" y2="4400"/>
                        <a14:backgroundMark x1="80000" y1="2800" x2="80000" y2="2800"/>
                        <a14:backgroundMark x1="98000" y1="87600" x2="98000" y2="87600"/>
                        <a14:backgroundMark x1="10400" y1="87600" x2="10400" y2="87600"/>
                        <a14:backgroundMark x1="92800" y1="12400" x2="92800" y2="12400"/>
                      </a14:backgroundRemoval>
                    </a14:imgEffect>
                  </a14:imgLayer>
                </a14:imgProps>
              </a:ext>
              <a:ext uri="{28A0092B-C50C-407E-A947-70E740481C1C}">
                <a14:useLocalDpi xmlns:a14="http://schemas.microsoft.com/office/drawing/2010/main" val="0"/>
              </a:ext>
            </a:extLst>
          </a:blip>
          <a:srcRect/>
          <a:stretch>
            <a:fillRect/>
          </a:stretch>
        </p:blipFill>
        <p:spPr bwMode="auto">
          <a:xfrm>
            <a:off x="7467600" y="5181600"/>
            <a:ext cx="1512952" cy="151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14882"/>
      </p:ext>
    </p:extLst>
  </p:cSld>
  <p:clrMapOvr>
    <a:masterClrMapping/>
  </p:clrMapOvr>
  <p:transition spd="slow">
    <p:dissolv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1"/>
          <p:cNvPicPr>
            <a:picLocks noChangeAspect="1" noChangeArrowheads="1"/>
          </p:cNvPicPr>
          <p:nvPr/>
        </p:nvPicPr>
        <p:blipFill>
          <a:blip r:embed="rId3">
            <a:extLst>
              <a:ext uri="{28A0092B-C50C-407E-A947-70E740481C1C}">
                <a14:useLocalDpi xmlns:a14="http://schemas.microsoft.com/office/drawing/2010/main" val="0"/>
              </a:ext>
            </a:extLst>
          </a:blip>
          <a:srcRect l="677" t="19603" r="1096" b="32672"/>
          <a:stretch>
            <a:fillRect/>
          </a:stretch>
        </p:blipFill>
        <p:spPr bwMode="auto">
          <a:xfrm>
            <a:off x="483909" y="3067348"/>
            <a:ext cx="840283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62466" name="Group 2"/>
          <p:cNvGraphicFramePr>
            <a:graphicFrameLocks noGrp="1"/>
          </p:cNvGraphicFramePr>
          <p:nvPr>
            <p:extLst>
              <p:ext uri="{D42A27DB-BD31-4B8C-83A1-F6EECF244321}">
                <p14:modId xmlns:p14="http://schemas.microsoft.com/office/powerpoint/2010/main" val="1660167527"/>
              </p:ext>
            </p:extLst>
          </p:nvPr>
        </p:nvGraphicFramePr>
        <p:xfrm>
          <a:off x="522800" y="3067348"/>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88785" name="Rectangle 24"/>
          <p:cNvSpPr>
            <a:spLocks noGrp="1" noChangeArrowheads="1"/>
          </p:cNvSpPr>
          <p:nvPr>
            <p:ph type="title"/>
          </p:nvPr>
        </p:nvSpPr>
        <p:spPr/>
        <p:txBody>
          <a:bodyPr>
            <a:normAutofit fontScale="90000"/>
          </a:bodyPr>
          <a:lstStyle/>
          <a:p>
            <a:pPr eaLnBrk="1" hangingPunct="1"/>
            <a:r>
              <a:rPr lang="en-US" altLang="en-US" sz="4300" dirty="0"/>
              <a:t>Community-Based Social Marketing</a:t>
            </a:r>
          </a:p>
        </p:txBody>
      </p:sp>
      <p:pic>
        <p:nvPicPr>
          <p:cNvPr id="288786"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1" y="2696773"/>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2490" name="Rectangle 26"/>
          <p:cNvSpPr>
            <a:spLocks/>
          </p:cNvSpPr>
          <p:nvPr/>
        </p:nvSpPr>
        <p:spPr bwMode="auto">
          <a:xfrm>
            <a:off x="7251812" y="3277203"/>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Lst>
              <a:defRPr/>
            </a:pPr>
            <a:r>
              <a:rPr lang="en-US" sz="20200">
                <a:solidFill>
                  <a:srgbClr val="FFFFFF"/>
                </a:solidFill>
                <a:latin typeface="Times" pitchFamily="-1" charset="0"/>
                <a:ea typeface="Times" pitchFamily="-1" charset="0"/>
                <a:cs typeface="Times" pitchFamily="-1" charset="0"/>
                <a:sym typeface="Times" pitchFamily="-1" charset="0"/>
              </a:rPr>
              <a:t>5</a:t>
            </a:r>
          </a:p>
        </p:txBody>
      </p:sp>
      <p:sp>
        <p:nvSpPr>
          <p:cNvPr id="62491" name="Rectangle 27"/>
          <p:cNvSpPr>
            <a:spLocks/>
          </p:cNvSpPr>
          <p:nvPr/>
        </p:nvSpPr>
        <p:spPr bwMode="auto">
          <a:xfrm>
            <a:off x="5562985" y="3286132"/>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Lst>
              <a:defRPr/>
            </a:pPr>
            <a:r>
              <a:rPr lang="en-US" sz="20200">
                <a:solidFill>
                  <a:srgbClr val="FFFFFF"/>
                </a:solidFill>
                <a:latin typeface="Times" pitchFamily="-1" charset="0"/>
                <a:ea typeface="Times" pitchFamily="-1" charset="0"/>
                <a:cs typeface="Times" pitchFamily="-1" charset="0"/>
                <a:sym typeface="Times" pitchFamily="-1" charset="0"/>
              </a:rPr>
              <a:t>4</a:t>
            </a:r>
          </a:p>
        </p:txBody>
      </p:sp>
      <p:sp>
        <p:nvSpPr>
          <p:cNvPr id="62492" name="Rectangle 28"/>
          <p:cNvSpPr>
            <a:spLocks/>
          </p:cNvSpPr>
          <p:nvPr/>
        </p:nvSpPr>
        <p:spPr bwMode="auto">
          <a:xfrm>
            <a:off x="400273" y="4438055"/>
            <a:ext cx="1478771"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Select</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Behaviours</a:t>
            </a:r>
          </a:p>
        </p:txBody>
      </p:sp>
      <p:sp>
        <p:nvSpPr>
          <p:cNvPr id="62493" name="Rectangle 29"/>
          <p:cNvSpPr>
            <a:spLocks/>
          </p:cNvSpPr>
          <p:nvPr/>
        </p:nvSpPr>
        <p:spPr bwMode="auto">
          <a:xfrm>
            <a:off x="2277246" y="4054084"/>
            <a:ext cx="111809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Uncover</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Barriers</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&amp;</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Benefits</a:t>
            </a:r>
          </a:p>
        </p:txBody>
      </p:sp>
      <p:sp>
        <p:nvSpPr>
          <p:cNvPr id="62494" name="Rectangle 30"/>
          <p:cNvSpPr>
            <a:spLocks/>
          </p:cNvSpPr>
          <p:nvPr/>
        </p:nvSpPr>
        <p:spPr bwMode="auto">
          <a:xfrm>
            <a:off x="3965043" y="4438055"/>
            <a:ext cx="1100062"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Develop</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Strategy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908" y="6036628"/>
            <a:ext cx="8530611" cy="885865"/>
          </a:xfrm>
          <a:prstGeom prst="rect">
            <a:avLst/>
          </a:prstGeom>
        </p:spPr>
      </p:pic>
    </p:spTree>
    <p:extLst>
      <p:ext uri="{BB962C8B-B14F-4D97-AF65-F5344CB8AC3E}">
        <p14:creationId xmlns:p14="http://schemas.microsoft.com/office/powerpoint/2010/main" val="424552410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1"/>
          <p:cNvPicPr>
            <a:picLocks noChangeAspect="1" noChangeArrowheads="1"/>
          </p:cNvPicPr>
          <p:nvPr/>
        </p:nvPicPr>
        <p:blipFill>
          <a:blip r:embed="rId3">
            <a:extLst>
              <a:ext uri="{28A0092B-C50C-407E-A947-70E740481C1C}">
                <a14:useLocalDpi xmlns:a14="http://schemas.microsoft.com/office/drawing/2010/main" val="0"/>
              </a:ext>
            </a:extLst>
          </a:blip>
          <a:srcRect t="401" r="15257" b="7524"/>
          <a:stretch>
            <a:fillRect/>
          </a:stretch>
        </p:blipFill>
        <p:spPr bwMode="auto">
          <a:xfrm>
            <a:off x="3749416" y="2590800"/>
            <a:ext cx="1681014"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8291" name="Picture 2"/>
          <p:cNvPicPr>
            <a:picLocks noChangeArrowheads="1"/>
          </p:cNvPicPr>
          <p:nvPr/>
        </p:nvPicPr>
        <p:blipFill>
          <a:blip r:embed="rId4">
            <a:extLst>
              <a:ext uri="{28A0092B-C50C-407E-A947-70E740481C1C}">
                <a14:useLocalDpi xmlns:a14="http://schemas.microsoft.com/office/drawing/2010/main" val="0"/>
              </a:ext>
            </a:extLst>
          </a:blip>
          <a:srcRect l="36557" r="24852" b="5838"/>
          <a:stretch>
            <a:fillRect/>
          </a:stretch>
        </p:blipFill>
        <p:spPr bwMode="auto">
          <a:xfrm>
            <a:off x="2038202" y="2607094"/>
            <a:ext cx="1687711"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8292" name="Picture 3"/>
          <p:cNvPicPr>
            <a:picLocks noChangeArrowheads="1"/>
          </p:cNvPicPr>
          <p:nvPr/>
        </p:nvPicPr>
        <p:blipFill>
          <a:blip r:embed="rId5">
            <a:extLst>
              <a:ext uri="{28A0092B-C50C-407E-A947-70E740481C1C}">
                <a14:useLocalDpi xmlns:a14="http://schemas.microsoft.com/office/drawing/2010/main" val="0"/>
              </a:ext>
            </a:extLst>
          </a:blip>
          <a:srcRect l="50185" t="896" r="14821" b="13199"/>
          <a:stretch>
            <a:fillRect/>
          </a:stretch>
        </p:blipFill>
        <p:spPr bwMode="auto">
          <a:xfrm>
            <a:off x="436566" y="2608659"/>
            <a:ext cx="1687711" cy="274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829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6444" t="3465" r="9991" b="6223"/>
          <a:stretch>
            <a:fillRect/>
          </a:stretch>
        </p:blipFill>
        <p:spPr bwMode="auto">
          <a:xfrm>
            <a:off x="5483882" y="2648441"/>
            <a:ext cx="1669852" cy="2705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68294" name="Picture 5"/>
          <p:cNvPicPr>
            <a:picLocks noChangeAspect="1" noChangeArrowheads="1"/>
          </p:cNvPicPr>
          <p:nvPr/>
        </p:nvPicPr>
        <p:blipFill>
          <a:blip r:embed="rId7">
            <a:extLst>
              <a:ext uri="{28A0092B-C50C-407E-A947-70E740481C1C}">
                <a14:useLocalDpi xmlns:a14="http://schemas.microsoft.com/office/drawing/2010/main" val="0"/>
              </a:ext>
            </a:extLst>
          </a:blip>
          <a:srcRect l="30348" r="23645" b="4738"/>
          <a:stretch>
            <a:fillRect/>
          </a:stretch>
        </p:blipFill>
        <p:spPr bwMode="auto">
          <a:xfrm>
            <a:off x="7184110" y="2541738"/>
            <a:ext cx="1687711" cy="274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43014" name="Group 6"/>
          <p:cNvGraphicFramePr>
            <a:graphicFrameLocks noGrp="1"/>
          </p:cNvGraphicFramePr>
          <p:nvPr>
            <p:extLst>
              <p:ext uri="{D42A27DB-BD31-4B8C-83A1-F6EECF244321}">
                <p14:modId xmlns:p14="http://schemas.microsoft.com/office/powerpoint/2010/main" val="937549043"/>
              </p:ext>
            </p:extLst>
          </p:nvPr>
        </p:nvGraphicFramePr>
        <p:xfrm>
          <a:off x="430856" y="2590800"/>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68309" name="Rectangle 28"/>
          <p:cNvSpPr>
            <a:spLocks noGrp="1" noChangeArrowheads="1"/>
          </p:cNvSpPr>
          <p:nvPr>
            <p:ph type="title"/>
          </p:nvPr>
        </p:nvSpPr>
        <p:spPr/>
        <p:txBody>
          <a:bodyPr>
            <a:normAutofit/>
          </a:bodyPr>
          <a:lstStyle/>
          <a:p>
            <a:pPr eaLnBrk="1" hangingPunct="1"/>
            <a:r>
              <a:rPr lang="en-US" altLang="en-US" sz="3900"/>
              <a:t>Community-Based Social Marketing</a:t>
            </a:r>
          </a:p>
        </p:txBody>
      </p:sp>
      <p:pic>
        <p:nvPicPr>
          <p:cNvPr id="268310" name="Picture 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8251" y="2696772"/>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127" y="5933042"/>
            <a:ext cx="8445693" cy="885865"/>
          </a:xfrm>
          <a:prstGeom prst="rect">
            <a:avLst/>
          </a:prstGeom>
        </p:spPr>
      </p:pic>
    </p:spTree>
    <p:extLst>
      <p:ext uri="{BB962C8B-B14F-4D97-AF65-F5344CB8AC3E}">
        <p14:creationId xmlns:p14="http://schemas.microsoft.com/office/powerpoint/2010/main" val="2236583567"/>
      </p:ext>
    </p:extLst>
  </p:cSld>
  <p:clrMapOvr>
    <a:masterClrMapping/>
  </p:clrMapOvr>
  <p:transition spd="slow">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70218" y="1253153"/>
            <a:ext cx="8502650" cy="4873625"/>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F9966"/>
              </a:buClr>
              <a:defRPr/>
            </a:pPr>
            <a:r>
              <a:rPr lang="en-US" sz="3000" i="0" dirty="0">
                <a:latin typeface="Garamond" panose="02020404030301010803" pitchFamily="18" charset="0"/>
              </a:rPr>
              <a:t>Convenience</a:t>
            </a:r>
          </a:p>
          <a:p>
            <a:pPr fontAlgn="auto">
              <a:spcAft>
                <a:spcPts val="0"/>
              </a:spcAft>
              <a:buClr>
                <a:srgbClr val="FF9966"/>
              </a:buClr>
              <a:defRPr/>
            </a:pPr>
            <a:endParaRPr lang="en-US" sz="700"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Commitments</a:t>
            </a:r>
          </a:p>
          <a:p>
            <a:pPr lvl="1" fontAlgn="auto">
              <a:spcAft>
                <a:spcPts val="0"/>
              </a:spcAft>
              <a:buClr>
                <a:srgbClr val="FF9966"/>
              </a:buClr>
              <a:defRPr/>
            </a:pPr>
            <a:r>
              <a:rPr lang="en-US" sz="3000" i="0" dirty="0">
                <a:latin typeface="Garamond" panose="02020404030301010803" pitchFamily="18" charset="0"/>
              </a:rPr>
              <a:t>Voluntary</a:t>
            </a:r>
          </a:p>
          <a:p>
            <a:pPr lvl="1" fontAlgn="auto">
              <a:spcAft>
                <a:spcPts val="0"/>
              </a:spcAft>
              <a:buClr>
                <a:srgbClr val="FF9966"/>
              </a:buClr>
              <a:defRPr/>
            </a:pPr>
            <a:r>
              <a:rPr lang="en-US" sz="3000" i="0" dirty="0">
                <a:latin typeface="Garamond" panose="02020404030301010803" pitchFamily="18" charset="0"/>
              </a:rPr>
              <a:t>Written</a:t>
            </a:r>
          </a:p>
          <a:p>
            <a:pPr lvl="1" fontAlgn="auto">
              <a:spcAft>
                <a:spcPts val="0"/>
              </a:spcAft>
              <a:buClr>
                <a:srgbClr val="FF9966"/>
              </a:buClr>
              <a:defRPr/>
            </a:pPr>
            <a:r>
              <a:rPr lang="en-US" sz="3000" i="0" dirty="0">
                <a:latin typeface="Garamond" panose="02020404030301010803" pitchFamily="18" charset="0"/>
              </a:rPr>
              <a:t>Public</a:t>
            </a:r>
          </a:p>
          <a:p>
            <a:pPr lvl="1" fontAlgn="auto">
              <a:spcAft>
                <a:spcPts val="0"/>
              </a:spcAft>
              <a:buClr>
                <a:srgbClr val="FF9966"/>
              </a:buClr>
              <a:defRPr/>
            </a:pPr>
            <a:endParaRPr lang="en-US" sz="700"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Social Diffusion</a:t>
            </a:r>
          </a:p>
          <a:p>
            <a:pPr fontAlgn="auto">
              <a:spcAft>
                <a:spcPts val="0"/>
              </a:spcAft>
              <a:buClr>
                <a:srgbClr val="FF9966"/>
              </a:buClr>
              <a:defRPr/>
            </a:pPr>
            <a:endParaRPr lang="en-US" sz="700"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Prompts</a:t>
            </a:r>
          </a:p>
          <a:p>
            <a:pPr fontAlgn="auto">
              <a:spcAft>
                <a:spcPts val="0"/>
              </a:spcAft>
              <a:buClr>
                <a:srgbClr val="FF9966"/>
              </a:buClr>
              <a:defRPr/>
            </a:pPr>
            <a:endParaRPr lang="en-US" sz="700"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Incentives</a:t>
            </a:r>
          </a:p>
        </p:txBody>
      </p:sp>
      <p:pic>
        <p:nvPicPr>
          <p:cNvPr id="1033"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6123" y="1404475"/>
            <a:ext cx="2660723" cy="4353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865" y="3581430"/>
            <a:ext cx="2867523" cy="2867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3678636" y="1707812"/>
            <a:ext cx="4966755" cy="4572000"/>
            <a:chOff x="2818930" y="1646035"/>
            <a:chExt cx="4966755" cy="4572000"/>
          </a:xfrm>
        </p:grpSpPr>
        <p:pic>
          <p:nvPicPr>
            <p:cNvPr id="9" name="Picture 2" descr="Y:\PICS\Eco-Reps\2013-2014\Jumbolicious Pledges\IMG_262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00" r="23987"/>
            <a:stretch/>
          </p:blipFill>
          <p:spPr bwMode="auto">
            <a:xfrm>
              <a:off x="2818930" y="3932035"/>
              <a:ext cx="2092976"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Y:\PICS\Eco-Reps\2014-2015\JumboliciousPledge Campaign\IMG_4123.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327" r="18841"/>
            <a:stretch/>
          </p:blipFill>
          <p:spPr bwMode="auto">
            <a:xfrm>
              <a:off x="4592047" y="1646035"/>
              <a:ext cx="167442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Y:\PICS\Eco-Reps\2014-2015\JumboliciousPledge Campaign\IMG_412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192"/>
            <a:stretch/>
          </p:blipFill>
          <p:spPr bwMode="auto">
            <a:xfrm>
              <a:off x="4911906" y="3932035"/>
              <a:ext cx="287377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Y:\PICS\Eco-Reps\2014-2015\JumboliciousPledge Campaign\IMG_4141.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020" r="12880"/>
            <a:stretch/>
          </p:blipFill>
          <p:spPr bwMode="auto">
            <a:xfrm>
              <a:off x="6170640" y="1646035"/>
              <a:ext cx="161504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Y:\PICS\Eco-Reps\2014-2015\JumboliciousPledge Campaign\IMG_4146.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6039" r="12252"/>
            <a:stretch/>
          </p:blipFill>
          <p:spPr bwMode="auto">
            <a:xfrm>
              <a:off x="2818930" y="1646035"/>
              <a:ext cx="1773117" cy="2286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30700" y="1280712"/>
            <a:ext cx="4695677" cy="4716137"/>
          </a:xfrm>
          <a:prstGeom prst="rect">
            <a:avLst/>
          </a:prstGeom>
        </p:spPr>
      </p:pic>
      <p:grpSp>
        <p:nvGrpSpPr>
          <p:cNvPr id="15" name="Group 14"/>
          <p:cNvGrpSpPr/>
          <p:nvPr/>
        </p:nvGrpSpPr>
        <p:grpSpPr>
          <a:xfrm>
            <a:off x="4643011" y="4003635"/>
            <a:ext cx="532806" cy="1392866"/>
            <a:chOff x="2954674" y="3317358"/>
            <a:chExt cx="532806" cy="1392866"/>
          </a:xfrm>
        </p:grpSpPr>
        <p:pic>
          <p:nvPicPr>
            <p:cNvPr id="16" name="Picture 15"/>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17" name="Rectangle 16"/>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795286" y="3975060"/>
            <a:ext cx="532806" cy="1392866"/>
            <a:chOff x="2954674" y="3317358"/>
            <a:chExt cx="532806" cy="1392866"/>
          </a:xfrm>
        </p:grpSpPr>
        <p:pic>
          <p:nvPicPr>
            <p:cNvPr id="19" name="Picture 18"/>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20" name="Rectangle 19"/>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572221" y="5212079"/>
            <a:ext cx="532806" cy="1392866"/>
            <a:chOff x="2954674" y="3317358"/>
            <a:chExt cx="532806" cy="1392866"/>
          </a:xfrm>
        </p:grpSpPr>
        <p:pic>
          <p:nvPicPr>
            <p:cNvPr id="22" name="Picture 21"/>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23" name="Rectangle 22"/>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3690511" y="2661925"/>
            <a:ext cx="532806" cy="1392866"/>
            <a:chOff x="2954674" y="3317358"/>
            <a:chExt cx="532806" cy="1392866"/>
          </a:xfrm>
        </p:grpSpPr>
        <p:pic>
          <p:nvPicPr>
            <p:cNvPr id="25" name="Picture 24"/>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26" name="Rectangle 25"/>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741138" y="2338393"/>
            <a:ext cx="532806" cy="1392866"/>
            <a:chOff x="2954674" y="3317358"/>
            <a:chExt cx="532806" cy="1392866"/>
          </a:xfrm>
        </p:grpSpPr>
        <p:pic>
          <p:nvPicPr>
            <p:cNvPr id="28" name="Picture 27"/>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29" name="Rectangle 28"/>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3775939" y="1378433"/>
            <a:ext cx="532806" cy="1392866"/>
            <a:chOff x="2954674" y="3317358"/>
            <a:chExt cx="532806" cy="1392866"/>
          </a:xfrm>
        </p:grpSpPr>
        <p:pic>
          <p:nvPicPr>
            <p:cNvPr id="31" name="Picture 30"/>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32" name="Rectangle 31"/>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7607667" y="3017727"/>
            <a:ext cx="532806" cy="1392866"/>
            <a:chOff x="2954674" y="3317358"/>
            <a:chExt cx="532806" cy="1392866"/>
          </a:xfrm>
        </p:grpSpPr>
        <p:pic>
          <p:nvPicPr>
            <p:cNvPr id="34" name="Picture 33"/>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35" name="Rectangle 34"/>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6759943" y="2451146"/>
            <a:ext cx="532806" cy="1392866"/>
            <a:chOff x="2954674" y="3317358"/>
            <a:chExt cx="532806" cy="1392866"/>
          </a:xfrm>
        </p:grpSpPr>
        <p:pic>
          <p:nvPicPr>
            <p:cNvPr id="37" name="Picture 36"/>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38" name="Rectangle 37"/>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7831430" y="1565528"/>
            <a:ext cx="532806" cy="1392866"/>
            <a:chOff x="2954674" y="3317358"/>
            <a:chExt cx="532806" cy="1392866"/>
          </a:xfrm>
        </p:grpSpPr>
        <p:pic>
          <p:nvPicPr>
            <p:cNvPr id="40" name="Picture 39"/>
            <p:cNvPicPr>
              <a:picLocks noChangeAspect="1"/>
            </p:cNvPicPr>
            <p:nvPr/>
          </p:nvPicPr>
          <p:blipFill rotWithShape="1">
            <a:blip r:embed="rId10">
              <a:clrChange>
                <a:clrFrom>
                  <a:srgbClr val="89B8DF"/>
                </a:clrFrom>
                <a:clrTo>
                  <a:srgbClr val="89B8DF">
                    <a:alpha val="0"/>
                  </a:srgbClr>
                </a:clrTo>
              </a:clrChange>
              <a:extLst>
                <a:ext uri="{28A0092B-C50C-407E-A947-70E740481C1C}">
                  <a14:useLocalDpi xmlns:a14="http://schemas.microsoft.com/office/drawing/2010/main" val="0"/>
                </a:ext>
              </a:extLst>
            </a:blip>
            <a:srcRect l="45026" t="37074" r="43627" b="35283"/>
            <a:stretch/>
          </p:blipFill>
          <p:spPr>
            <a:xfrm>
              <a:off x="2954674" y="3317358"/>
              <a:ext cx="532806" cy="1392866"/>
            </a:xfrm>
            <a:prstGeom prst="rect">
              <a:avLst/>
            </a:prstGeom>
          </p:spPr>
        </p:pic>
        <p:sp>
          <p:nvSpPr>
            <p:cNvPr id="41" name="Rectangle 40"/>
            <p:cNvSpPr/>
            <p:nvPr/>
          </p:nvSpPr>
          <p:spPr>
            <a:xfrm>
              <a:off x="2954674" y="4364831"/>
              <a:ext cx="45719" cy="45719"/>
            </a:xfrm>
            <a:prstGeom prst="rect">
              <a:avLst/>
            </a:prstGeom>
            <a:solidFill>
              <a:srgbClr val="204F76"/>
            </a:solidFill>
            <a:ln>
              <a:solidFill>
                <a:srgbClr val="204F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39"/>
          <p:cNvSpPr>
            <a:spLocks/>
          </p:cNvSpPr>
          <p:nvPr/>
        </p:nvSpPr>
        <p:spPr bwMode="auto">
          <a:xfrm>
            <a:off x="250032" y="-44648"/>
            <a:ext cx="8643938" cy="1035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defRPr sz="3000">
                <a:solidFill>
                  <a:srgbClr val="263750"/>
                </a:solidFill>
                <a:latin typeface="Palatino" pitchFamily="-1" charset="0"/>
                <a:ea typeface="ヒラギノ明朝 ProN W3" pitchFamily="-1" charset="-128"/>
                <a:sym typeface="Palatino" pitchFamily="-1" charset="0"/>
              </a:defRPr>
            </a:lvl2pPr>
            <a:lvl3pPr eaLnBrk="0" hangingPunct="0">
              <a:defRPr sz="3000">
                <a:solidFill>
                  <a:srgbClr val="263750"/>
                </a:solidFill>
                <a:latin typeface="Palatino" pitchFamily="-1" charset="0"/>
                <a:ea typeface="ヒラギノ明朝 ProN W3" pitchFamily="-1" charset="-128"/>
                <a:sym typeface="Palatino" pitchFamily="-1" charset="0"/>
              </a:defRPr>
            </a:lvl3pPr>
            <a:lvl4pPr eaLnBrk="0" hangingPunct="0">
              <a:defRPr sz="3000">
                <a:solidFill>
                  <a:srgbClr val="263750"/>
                </a:solidFill>
                <a:latin typeface="Palatino" pitchFamily="-1" charset="0"/>
                <a:ea typeface="ヒラギノ明朝 ProN W3" pitchFamily="-1" charset="-128"/>
                <a:sym typeface="Palatino" pitchFamily="-1" charset="0"/>
              </a:defRPr>
            </a:lvl4pPr>
            <a:lvl5pPr eaLnBrk="0" hangingPunct="0">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9pPr>
          </a:lstStyle>
          <a:p>
            <a:pPr algn="ctr" defTabSz="642915" eaLnBrk="1" fontAlgn="base" hangingPunct="1">
              <a:spcBef>
                <a:spcPct val="0"/>
              </a:spcBef>
              <a:spcAft>
                <a:spcPct val="0"/>
              </a:spcAft>
            </a:pPr>
            <a:r>
              <a:rPr lang="en-US" altLang="en-US" sz="4500" dirty="0">
                <a:solidFill>
                  <a:srgbClr val="253750"/>
                </a:solidFill>
                <a:latin typeface="Garamond" panose="02020404030301010803" pitchFamily="18" charset="0"/>
                <a:sym typeface="Didot" pitchFamily="-1" charset="0"/>
              </a:rPr>
              <a:t>Develop Strategy</a:t>
            </a:r>
          </a:p>
        </p:txBody>
      </p:sp>
      <p:pic>
        <p:nvPicPr>
          <p:cNvPr id="43" name="Picture 4" descr="O:\Programs\EcoAmbassadors\EA Projects &amp; Grants\Projects\Ryan Redmond\new compost bin.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18574" y="1933486"/>
            <a:ext cx="4547455" cy="3410591"/>
          </a:xfrm>
          <a:prstGeom prst="rect">
            <a:avLst/>
          </a:prstGeom>
          <a:noFill/>
          <a:extLst>
            <a:ext uri="{909E8E84-426E-40DD-AFC4-6F175D3DCCD1}">
              <a14:hiddenFill xmlns:a14="http://schemas.microsoft.com/office/drawing/2010/main">
                <a:solidFill>
                  <a:srgbClr val="FFFFFF"/>
                </a:solidFill>
              </a14:hiddenFill>
            </a:ext>
          </a:extLst>
        </p:spPr>
      </p:pic>
      <p:pic>
        <p:nvPicPr>
          <p:cNvPr id="105474" name="Picture 2" descr="https://fbcdn-sphotos-h-a.akamaihd.net/hphotos-ak-xap1/v/t1.0-9/10620808_888978934454681_1103185513322655240_n.jpg?oh=2b155b2cb3054a15e4985b6d5adb6ddf&amp;oe=558CD9A1&amp;__gda__=1434657405_cdaec03b3377a24d36c78ba2090b560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39229" y="2898965"/>
            <a:ext cx="5071271" cy="33808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0218" y="6125315"/>
            <a:ext cx="8502650" cy="885865"/>
          </a:xfrm>
          <a:prstGeom prst="rect">
            <a:avLst/>
          </a:prstGeom>
        </p:spPr>
      </p:pic>
    </p:spTree>
    <p:extLst>
      <p:ext uri="{BB962C8B-B14F-4D97-AF65-F5344CB8AC3E}">
        <p14:creationId xmlns:p14="http://schemas.microsoft.com/office/powerpoint/2010/main" val="203007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par>
                                <p:cTn id="16" presetID="10" presetClass="exit" presetSubtype="0" fill="hold" nodeType="withEffect">
                                  <p:stCondLst>
                                    <p:cond delay="0"/>
                                  </p:stCondLst>
                                  <p:childTnLst>
                                    <p:animEffect transition="out" filter="fade">
                                      <p:cBhvr>
                                        <p:cTn id="17" dur="500"/>
                                        <p:tgtEl>
                                          <p:spTgt spid="43"/>
                                        </p:tgtEl>
                                      </p:cBhvr>
                                    </p:animEffect>
                                    <p:set>
                                      <p:cBhvr>
                                        <p:cTn id="18" dur="1" fill="hold">
                                          <p:stCondLst>
                                            <p:cond delay="499"/>
                                          </p:stCondLst>
                                        </p:cTn>
                                        <p:tgtEl>
                                          <p:spTgt spid="43"/>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fade">
                                      <p:cBhvr>
                                        <p:cTn id="31" dur="500"/>
                                        <p:tgtEl>
                                          <p:spTgt spid="6">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xEl>
                                              <p:pRg st="5" end="5"/>
                                            </p:txEl>
                                          </p:spTgt>
                                        </p:tgtEl>
                                        <p:attrNameLst>
                                          <p:attrName>style.visibility</p:attrName>
                                        </p:attrNameLst>
                                      </p:cBhvr>
                                      <p:to>
                                        <p:strVal val="visible"/>
                                      </p:to>
                                    </p:set>
                                    <p:animEffect transition="in" filter="fade">
                                      <p:cBhvr>
                                        <p:cTn id="36" dur="500"/>
                                        <p:tgtEl>
                                          <p:spTgt spid="6">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6">
                                            <p:txEl>
                                              <p:pRg st="7" end="7"/>
                                            </p:txEl>
                                          </p:spTgt>
                                        </p:tgtEl>
                                        <p:attrNameLst>
                                          <p:attrName>style.visibility</p:attrName>
                                        </p:attrNameLst>
                                      </p:cBhvr>
                                      <p:to>
                                        <p:strVal val="visible"/>
                                      </p:to>
                                    </p:set>
                                    <p:animEffect transition="in" filter="fade">
                                      <p:cBhvr>
                                        <p:cTn id="44" dur="500"/>
                                        <p:tgtEl>
                                          <p:spTgt spid="6">
                                            <p:txEl>
                                              <p:pRg st="7" end="7"/>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500"/>
                                        <p:tgtEl>
                                          <p:spTgt spid="21"/>
                                        </p:tgtEl>
                                      </p:cBhvr>
                                    </p:animEffect>
                                  </p:childTnLst>
                                </p:cTn>
                              </p:par>
                              <p:par>
                                <p:cTn id="64" presetID="10" presetClass="entr" presetSubtype="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par>
                                <p:cTn id="70" presetID="10" presetClass="entr" presetSubtype="0" fill="hold"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par>
                                <p:cTn id="76" presetID="10" presetClass="entr" presetSubtype="0" fill="hold" nodeType="withEffect">
                                  <p:stCondLst>
                                    <p:cond delay="0"/>
                                  </p:stCondLst>
                                  <p:childTnLst>
                                    <p:set>
                                      <p:cBhvr>
                                        <p:cTn id="77" dur="1" fill="hold">
                                          <p:stCondLst>
                                            <p:cond delay="0"/>
                                          </p:stCondLst>
                                        </p:cTn>
                                        <p:tgtEl>
                                          <p:spTgt spid="39"/>
                                        </p:tgtEl>
                                        <p:attrNameLst>
                                          <p:attrName>style.visibility</p:attrName>
                                        </p:attrNameLst>
                                      </p:cBhvr>
                                      <p:to>
                                        <p:strVal val="visible"/>
                                      </p:to>
                                    </p:set>
                                    <p:animEffect transition="in" filter="fade">
                                      <p:cBhvr>
                                        <p:cTn id="78" dur="500"/>
                                        <p:tgtEl>
                                          <p:spTgt spid="3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nodeType="clickEffect">
                                  <p:stCondLst>
                                    <p:cond delay="0"/>
                                  </p:stCondLst>
                                  <p:childTnLst>
                                    <p:set>
                                      <p:cBhvr>
                                        <p:cTn id="82" dur="1" fill="hold">
                                          <p:stCondLst>
                                            <p:cond delay="0"/>
                                          </p:stCondLst>
                                        </p:cTn>
                                        <p:tgtEl>
                                          <p:spTgt spid="6">
                                            <p:txEl>
                                              <p:pRg st="9" end="9"/>
                                            </p:txEl>
                                          </p:spTgt>
                                        </p:tgtEl>
                                        <p:attrNameLst>
                                          <p:attrName>style.visibility</p:attrName>
                                        </p:attrNameLst>
                                      </p:cBhvr>
                                      <p:to>
                                        <p:strVal val="visible"/>
                                      </p:to>
                                    </p:set>
                                    <p:animEffect transition="in" filter="fade">
                                      <p:cBhvr>
                                        <p:cTn id="83" dur="500"/>
                                        <p:tgtEl>
                                          <p:spTgt spid="6">
                                            <p:txEl>
                                              <p:pRg st="9" end="9"/>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1033"/>
                                        </p:tgtEl>
                                        <p:attrNameLst>
                                          <p:attrName>style.visibility</p:attrName>
                                        </p:attrNameLst>
                                      </p:cBhvr>
                                      <p:to>
                                        <p:strVal val="visible"/>
                                      </p:to>
                                    </p:set>
                                    <p:animEffect transition="in" filter="fade">
                                      <p:cBhvr>
                                        <p:cTn id="86" dur="500"/>
                                        <p:tgtEl>
                                          <p:spTgt spid="1033"/>
                                        </p:tgtEl>
                                      </p:cBhvr>
                                    </p:animEffect>
                                  </p:childTnLst>
                                </p:cTn>
                              </p:par>
                              <p:par>
                                <p:cTn id="87" presetID="10" presetClass="entr" presetSubtype="0" fill="hold" nodeType="with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500"/>
                                        <p:tgtEl>
                                          <p:spTgt spid="2"/>
                                        </p:tgtEl>
                                      </p:cBhvr>
                                    </p:animEffect>
                                  </p:childTnLst>
                                </p:cTn>
                              </p:par>
                              <p:par>
                                <p:cTn id="90" presetID="10" presetClass="exit" presetSubtype="0" fill="hold" nodeType="withEffect">
                                  <p:stCondLst>
                                    <p:cond delay="0"/>
                                  </p:stCondLst>
                                  <p:childTnLst>
                                    <p:animEffect transition="out" filter="fade">
                                      <p:cBhvr>
                                        <p:cTn id="91" dur="500"/>
                                        <p:tgtEl>
                                          <p:spTgt spid="14"/>
                                        </p:tgtEl>
                                      </p:cBhvr>
                                    </p:animEffect>
                                    <p:set>
                                      <p:cBhvr>
                                        <p:cTn id="92" dur="1" fill="hold">
                                          <p:stCondLst>
                                            <p:cond delay="499"/>
                                          </p:stCondLst>
                                        </p:cTn>
                                        <p:tgtEl>
                                          <p:spTgt spid="14"/>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5"/>
                                        </p:tgtEl>
                                      </p:cBhvr>
                                    </p:animEffect>
                                    <p:set>
                                      <p:cBhvr>
                                        <p:cTn id="95" dur="1" fill="hold">
                                          <p:stCondLst>
                                            <p:cond delay="499"/>
                                          </p:stCondLst>
                                        </p:cTn>
                                        <p:tgtEl>
                                          <p:spTgt spid="15"/>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27"/>
                                        </p:tgtEl>
                                      </p:cBhvr>
                                    </p:animEffect>
                                    <p:set>
                                      <p:cBhvr>
                                        <p:cTn id="98" dur="1" fill="hold">
                                          <p:stCondLst>
                                            <p:cond delay="499"/>
                                          </p:stCondLst>
                                        </p:cTn>
                                        <p:tgtEl>
                                          <p:spTgt spid="27"/>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500"/>
                                        <p:tgtEl>
                                          <p:spTgt spid="36"/>
                                        </p:tgtEl>
                                      </p:cBhvr>
                                    </p:animEffect>
                                    <p:set>
                                      <p:cBhvr>
                                        <p:cTn id="101" dur="1" fill="hold">
                                          <p:stCondLst>
                                            <p:cond delay="499"/>
                                          </p:stCondLst>
                                        </p:cTn>
                                        <p:tgtEl>
                                          <p:spTgt spid="36"/>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21"/>
                                        </p:tgtEl>
                                      </p:cBhvr>
                                    </p:animEffect>
                                    <p:set>
                                      <p:cBhvr>
                                        <p:cTn id="104" dur="1" fill="hold">
                                          <p:stCondLst>
                                            <p:cond delay="499"/>
                                          </p:stCondLst>
                                        </p:cTn>
                                        <p:tgtEl>
                                          <p:spTgt spid="21"/>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24"/>
                                        </p:tgtEl>
                                      </p:cBhvr>
                                    </p:animEffect>
                                    <p:set>
                                      <p:cBhvr>
                                        <p:cTn id="110" dur="1" fill="hold">
                                          <p:stCondLst>
                                            <p:cond delay="499"/>
                                          </p:stCondLst>
                                        </p:cTn>
                                        <p:tgtEl>
                                          <p:spTgt spid="24"/>
                                        </p:tgtEl>
                                        <p:attrNameLst>
                                          <p:attrName>style.visibility</p:attrName>
                                        </p:attrNameLst>
                                      </p:cBhvr>
                                      <p:to>
                                        <p:strVal val="hidden"/>
                                      </p:to>
                                    </p:set>
                                  </p:childTnLst>
                                </p:cTn>
                              </p:par>
                              <p:par>
                                <p:cTn id="111" presetID="10" presetClass="exit" presetSubtype="0" fill="hold" nodeType="withEffect">
                                  <p:stCondLst>
                                    <p:cond delay="0"/>
                                  </p:stCondLst>
                                  <p:childTnLst>
                                    <p:animEffect transition="out" filter="fade">
                                      <p:cBhvr>
                                        <p:cTn id="112" dur="500"/>
                                        <p:tgtEl>
                                          <p:spTgt spid="30"/>
                                        </p:tgtEl>
                                      </p:cBhvr>
                                    </p:animEffect>
                                    <p:set>
                                      <p:cBhvr>
                                        <p:cTn id="113" dur="1" fill="hold">
                                          <p:stCondLst>
                                            <p:cond delay="499"/>
                                          </p:stCondLst>
                                        </p:cTn>
                                        <p:tgtEl>
                                          <p:spTgt spid="30"/>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33"/>
                                        </p:tgtEl>
                                      </p:cBhvr>
                                    </p:animEffect>
                                    <p:set>
                                      <p:cBhvr>
                                        <p:cTn id="116" dur="1" fill="hold">
                                          <p:stCondLst>
                                            <p:cond delay="499"/>
                                          </p:stCondLst>
                                        </p:cTn>
                                        <p:tgtEl>
                                          <p:spTgt spid="33"/>
                                        </p:tgtEl>
                                        <p:attrNameLst>
                                          <p:attrName>style.visibility</p:attrName>
                                        </p:attrNameLst>
                                      </p:cBhvr>
                                      <p:to>
                                        <p:strVal val="hidden"/>
                                      </p:to>
                                    </p:set>
                                  </p:childTnLst>
                                </p:cTn>
                              </p:par>
                              <p:par>
                                <p:cTn id="117" presetID="10" presetClass="exit" presetSubtype="0" fill="hold" nodeType="withEffect">
                                  <p:stCondLst>
                                    <p:cond delay="0"/>
                                  </p:stCondLst>
                                  <p:childTnLst>
                                    <p:animEffect transition="out" filter="fade">
                                      <p:cBhvr>
                                        <p:cTn id="118" dur="500"/>
                                        <p:tgtEl>
                                          <p:spTgt spid="39"/>
                                        </p:tgtEl>
                                      </p:cBhvr>
                                    </p:animEffect>
                                    <p:set>
                                      <p:cBhvr>
                                        <p:cTn id="119" dur="1" fill="hold">
                                          <p:stCondLst>
                                            <p:cond delay="499"/>
                                          </p:stCondLst>
                                        </p:cTn>
                                        <p:tgtEl>
                                          <p:spTgt spid="3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nodeType="clickEffect">
                                  <p:stCondLst>
                                    <p:cond delay="0"/>
                                  </p:stCondLst>
                                  <p:childTnLst>
                                    <p:set>
                                      <p:cBhvr>
                                        <p:cTn id="123" dur="1" fill="hold">
                                          <p:stCondLst>
                                            <p:cond delay="0"/>
                                          </p:stCondLst>
                                        </p:cTn>
                                        <p:tgtEl>
                                          <p:spTgt spid="6">
                                            <p:txEl>
                                              <p:pRg st="11" end="11"/>
                                            </p:txEl>
                                          </p:spTgt>
                                        </p:tgtEl>
                                        <p:attrNameLst>
                                          <p:attrName>style.visibility</p:attrName>
                                        </p:attrNameLst>
                                      </p:cBhvr>
                                      <p:to>
                                        <p:strVal val="visible"/>
                                      </p:to>
                                    </p:set>
                                    <p:animEffect transition="in" filter="fade">
                                      <p:cBhvr>
                                        <p:cTn id="124" dur="500"/>
                                        <p:tgtEl>
                                          <p:spTgt spid="6">
                                            <p:txEl>
                                              <p:pRg st="11" end="11"/>
                                            </p:txEl>
                                          </p:spTgt>
                                        </p:tgtEl>
                                      </p:cBhvr>
                                    </p:animEffect>
                                  </p:childTnLst>
                                </p:cTn>
                              </p:par>
                              <p:par>
                                <p:cTn id="125" presetID="10" presetClass="entr" presetSubtype="0" fill="hold" nodeType="withEffect">
                                  <p:stCondLst>
                                    <p:cond delay="0"/>
                                  </p:stCondLst>
                                  <p:childTnLst>
                                    <p:set>
                                      <p:cBhvr>
                                        <p:cTn id="126" dur="1" fill="hold">
                                          <p:stCondLst>
                                            <p:cond delay="0"/>
                                          </p:stCondLst>
                                        </p:cTn>
                                        <p:tgtEl>
                                          <p:spTgt spid="105474"/>
                                        </p:tgtEl>
                                        <p:attrNameLst>
                                          <p:attrName>style.visibility</p:attrName>
                                        </p:attrNameLst>
                                      </p:cBhvr>
                                      <p:to>
                                        <p:strVal val="visible"/>
                                      </p:to>
                                    </p:set>
                                    <p:animEffect transition="in" filter="fade">
                                      <p:cBhvr>
                                        <p:cTn id="127" dur="500"/>
                                        <p:tgtEl>
                                          <p:spTgt spid="105474"/>
                                        </p:tgtEl>
                                      </p:cBhvr>
                                    </p:animEffect>
                                  </p:childTnLst>
                                </p:cTn>
                              </p:par>
                              <p:par>
                                <p:cTn id="128" presetID="10" presetClass="exit" presetSubtype="0" fill="hold" nodeType="withEffect">
                                  <p:stCondLst>
                                    <p:cond delay="0"/>
                                  </p:stCondLst>
                                  <p:childTnLst>
                                    <p:animEffect transition="out" filter="fade">
                                      <p:cBhvr>
                                        <p:cTn id="129" dur="500"/>
                                        <p:tgtEl>
                                          <p:spTgt spid="1033"/>
                                        </p:tgtEl>
                                      </p:cBhvr>
                                    </p:animEffect>
                                    <p:set>
                                      <p:cBhvr>
                                        <p:cTn id="130" dur="1" fill="hold">
                                          <p:stCondLst>
                                            <p:cond delay="499"/>
                                          </p:stCondLst>
                                        </p:cTn>
                                        <p:tgtEl>
                                          <p:spTgt spid="1033"/>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2"/>
                                        </p:tgtEl>
                                      </p:cBhvr>
                                    </p:animEffect>
                                    <p:set>
                                      <p:cBhvr>
                                        <p:cTn id="133"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p:cNvPicPr>
            <a:picLocks noChangeAspect="1" noChangeArrowheads="1"/>
          </p:cNvPicPr>
          <p:nvPr/>
        </p:nvPicPr>
        <p:blipFill>
          <a:blip r:embed="rId3" cstate="print"/>
          <a:srcRect l="5508" t="17101" r="2899" b="6981"/>
          <a:stretch>
            <a:fillRect/>
          </a:stretch>
        </p:blipFill>
        <p:spPr bwMode="auto">
          <a:xfrm>
            <a:off x="380313" y="2731825"/>
            <a:ext cx="4000618" cy="3302860"/>
          </a:xfrm>
          <a:prstGeom prst="rect">
            <a:avLst/>
          </a:prstGeom>
          <a:noFill/>
          <a:ln w="9525">
            <a:noFill/>
            <a:miter lim="800000"/>
            <a:headEnd/>
            <a:tailEnd/>
          </a:ln>
        </p:spPr>
      </p:pic>
      <p:sp>
        <p:nvSpPr>
          <p:cNvPr id="6" name="Content Placeholder 2"/>
          <p:cNvSpPr txBox="1">
            <a:spLocks/>
          </p:cNvSpPr>
          <p:nvPr/>
        </p:nvSpPr>
        <p:spPr>
          <a:xfrm>
            <a:off x="488709" y="314325"/>
            <a:ext cx="8502650" cy="1649413"/>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F9966"/>
              </a:buClr>
              <a:defRPr/>
            </a:pPr>
            <a:r>
              <a:rPr lang="en-US" sz="3000" i="0" dirty="0">
                <a:latin typeface="Calibri" panose="020F0502020204030204" pitchFamily="34" charset="0"/>
              </a:rPr>
              <a:t>Social Norms</a:t>
            </a:r>
          </a:p>
          <a:p>
            <a:pPr lvl="1" fontAlgn="auto">
              <a:spcAft>
                <a:spcPts val="0"/>
              </a:spcAft>
              <a:buClr>
                <a:srgbClr val="FF9966"/>
              </a:buClr>
              <a:defRPr/>
            </a:pPr>
            <a:r>
              <a:rPr lang="en-US" sz="3000" i="0" dirty="0">
                <a:latin typeface="Calibri" panose="020F0502020204030204" pitchFamily="34" charset="0"/>
              </a:rPr>
              <a:t>Descriptive (what people do)</a:t>
            </a:r>
          </a:p>
          <a:p>
            <a:pPr lvl="1" fontAlgn="auto">
              <a:spcAft>
                <a:spcPts val="0"/>
              </a:spcAft>
              <a:buClr>
                <a:srgbClr val="FF9966"/>
              </a:buClr>
              <a:defRPr/>
            </a:pPr>
            <a:r>
              <a:rPr lang="en-US" sz="3000" i="0" dirty="0">
                <a:latin typeface="Calibri" panose="020F0502020204030204" pitchFamily="34" charset="0"/>
              </a:rPr>
              <a:t>Injunctive (what people approve/disapprove of)</a:t>
            </a:r>
          </a:p>
        </p:txBody>
      </p:sp>
      <p:sp>
        <p:nvSpPr>
          <p:cNvPr id="3" name="Rectangle 2"/>
          <p:cNvSpPr/>
          <p:nvPr/>
        </p:nvSpPr>
        <p:spPr>
          <a:xfrm>
            <a:off x="4740034" y="2339776"/>
            <a:ext cx="4090067" cy="914400"/>
          </a:xfrm>
          <a:prstGeom prst="rect">
            <a:avLst/>
          </a:prstGeom>
          <a:solidFill>
            <a:srgbClr val="FFCC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50000"/>
                  </a:schemeClr>
                </a:solidFill>
              </a:rPr>
              <a:t>Help save the environment by reusing your towels.</a:t>
            </a:r>
          </a:p>
        </p:txBody>
      </p:sp>
      <p:sp>
        <p:nvSpPr>
          <p:cNvPr id="24" name="Rectangle 23"/>
          <p:cNvSpPr/>
          <p:nvPr/>
        </p:nvSpPr>
        <p:spPr>
          <a:xfrm>
            <a:off x="4740034" y="3681903"/>
            <a:ext cx="4090066" cy="914400"/>
          </a:xfrm>
          <a:prstGeom prst="rect">
            <a:avLst/>
          </a:prstGeom>
          <a:solidFill>
            <a:srgbClr val="FFCC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50000"/>
                  </a:schemeClr>
                </a:solidFill>
              </a:rPr>
              <a:t>Join with our efforts to protect the environment and reuse your towels.</a:t>
            </a:r>
          </a:p>
        </p:txBody>
      </p:sp>
      <p:sp>
        <p:nvSpPr>
          <p:cNvPr id="25" name="Rectangle 24"/>
          <p:cNvSpPr/>
          <p:nvPr/>
        </p:nvSpPr>
        <p:spPr>
          <a:xfrm>
            <a:off x="4740034" y="4964470"/>
            <a:ext cx="4090066" cy="1452648"/>
          </a:xfrm>
          <a:prstGeom prst="rect">
            <a:avLst/>
          </a:prstGeom>
          <a:solidFill>
            <a:srgbClr val="FFCC9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50000"/>
                  </a:schemeClr>
                </a:solidFill>
              </a:rPr>
              <a:t>75% of guests who have stayed in this room reuse their towels.  Join your fellow guests in helping to save the environment.</a:t>
            </a:r>
          </a:p>
        </p:txBody>
      </p:sp>
      <p:sp>
        <p:nvSpPr>
          <p:cNvPr id="23" name="Rectangle 22"/>
          <p:cNvSpPr/>
          <p:nvPr/>
        </p:nvSpPr>
        <p:spPr>
          <a:xfrm>
            <a:off x="380313" y="2731825"/>
            <a:ext cx="4000618" cy="330286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2934269" y="2342048"/>
            <a:ext cx="1585336" cy="914400"/>
          </a:xfrm>
          <a:prstGeom prst="rect">
            <a:avLst/>
          </a:prstGeom>
          <a:solidFill>
            <a:srgbClr val="FF9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rPr>
              <a:t>38%</a:t>
            </a:r>
          </a:p>
        </p:txBody>
      </p:sp>
      <p:sp>
        <p:nvSpPr>
          <p:cNvPr id="28" name="Rectangle 27"/>
          <p:cNvSpPr/>
          <p:nvPr/>
        </p:nvSpPr>
        <p:spPr>
          <a:xfrm>
            <a:off x="2934268" y="3684175"/>
            <a:ext cx="1585335" cy="914400"/>
          </a:xfrm>
          <a:prstGeom prst="rect">
            <a:avLst/>
          </a:prstGeom>
          <a:solidFill>
            <a:srgbClr val="FF9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rPr>
              <a:t>36%</a:t>
            </a:r>
          </a:p>
        </p:txBody>
      </p:sp>
      <p:sp>
        <p:nvSpPr>
          <p:cNvPr id="29" name="Rectangle 28"/>
          <p:cNvSpPr/>
          <p:nvPr/>
        </p:nvSpPr>
        <p:spPr>
          <a:xfrm>
            <a:off x="2934268" y="4966742"/>
            <a:ext cx="1585336" cy="1452648"/>
          </a:xfrm>
          <a:prstGeom prst="rect">
            <a:avLst/>
          </a:prstGeom>
          <a:solidFill>
            <a:srgbClr val="FF99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b="1" dirty="0">
                <a:solidFill>
                  <a:schemeClr val="tx1"/>
                </a:solidFill>
              </a:rPr>
              <a:t>48%</a:t>
            </a:r>
          </a:p>
        </p:txBody>
      </p:sp>
      <p:grpSp>
        <p:nvGrpSpPr>
          <p:cNvPr id="20" name="Group 19"/>
          <p:cNvGrpSpPr/>
          <p:nvPr/>
        </p:nvGrpSpPr>
        <p:grpSpPr>
          <a:xfrm>
            <a:off x="345480" y="1001987"/>
            <a:ext cx="8484619" cy="5606488"/>
            <a:chOff x="345480" y="1001987"/>
            <a:chExt cx="8484619" cy="5606488"/>
          </a:xfrm>
        </p:grpSpPr>
        <p:pic>
          <p:nvPicPr>
            <p:cNvPr id="21" name="Picture 3" descr="C:\Users\bbyrum01\Desktop\Jointhe75-Bost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6674"/>
            <a:stretch/>
          </p:blipFill>
          <p:spPr bwMode="auto">
            <a:xfrm>
              <a:off x="345481" y="1001987"/>
              <a:ext cx="8484618" cy="218490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C:\Users\bbyrum01\Desktop\Jointhe75-Bost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649"/>
            <a:stretch/>
          </p:blipFill>
          <p:spPr bwMode="auto">
            <a:xfrm>
              <a:off x="345481" y="4703178"/>
              <a:ext cx="8484618" cy="146538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bbyrum01\Desktop\Jointhe75-Bost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3290"/>
            <a:stretch/>
          </p:blipFill>
          <p:spPr bwMode="auto">
            <a:xfrm>
              <a:off x="345480" y="4313417"/>
              <a:ext cx="8484618" cy="43990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C:\Users\bbyrum01\Desktop\Jointhe75-Bost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3290"/>
            <a:stretch/>
          </p:blipFill>
          <p:spPr bwMode="auto">
            <a:xfrm>
              <a:off x="345481" y="3873507"/>
              <a:ext cx="8484618" cy="43990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bbyrum01\Desktop\Jointhe75-Bost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3290"/>
            <a:stretch/>
          </p:blipFill>
          <p:spPr bwMode="auto">
            <a:xfrm>
              <a:off x="345481" y="6168567"/>
              <a:ext cx="8484618" cy="43990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bbyrum01\Desktop\Jointhe75-Boston.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94616" b="93290"/>
            <a:stretch/>
          </p:blipFill>
          <p:spPr bwMode="auto">
            <a:xfrm>
              <a:off x="7939368" y="4885983"/>
              <a:ext cx="741567" cy="71415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 descr="C:\Users\bbyrum01\Desktop\Jointhe75-Bost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0189" b="60776"/>
            <a:stretch/>
          </p:blipFill>
          <p:spPr bwMode="auto">
            <a:xfrm>
              <a:off x="345480" y="3422085"/>
              <a:ext cx="8484618" cy="59237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 descr="C:\Users\bbyrum01\Desktop\Jointhe75-Bosto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3290"/>
            <a:stretch/>
          </p:blipFill>
          <p:spPr bwMode="auto">
            <a:xfrm>
              <a:off x="345480" y="2982173"/>
              <a:ext cx="8484618" cy="43990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6214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794"/>
                                        </p:tgtEl>
                                        <p:attrNameLst>
                                          <p:attrName>style.visibility</p:attrName>
                                        </p:attrNameLst>
                                      </p:cBhvr>
                                      <p:to>
                                        <p:strVal val="visible"/>
                                      </p:to>
                                    </p:set>
                                    <p:animEffect transition="in" filter="fade">
                                      <p:cBhvr>
                                        <p:cTn id="17" dur="500"/>
                                        <p:tgtEl>
                                          <p:spTgt spid="3379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ppt_x"/>
                                          </p:val>
                                        </p:tav>
                                        <p:tav tm="100000">
                                          <p:val>
                                            <p:strVal val="#ppt_x"/>
                                          </p:val>
                                        </p:tav>
                                      </p:tavLst>
                                    </p:anim>
                                    <p:anim calcmode="lin" valueType="num">
                                      <p:cBhvr additive="base">
                                        <p:cTn id="2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fill="hold"/>
                                        <p:tgtEl>
                                          <p:spTgt spid="25"/>
                                        </p:tgtEl>
                                        <p:attrNameLst>
                                          <p:attrName>ppt_x</p:attrName>
                                        </p:attrNameLst>
                                      </p:cBhvr>
                                      <p:tavLst>
                                        <p:tav tm="0">
                                          <p:val>
                                            <p:strVal val="#ppt_x"/>
                                          </p:val>
                                        </p:tav>
                                        <p:tav tm="100000">
                                          <p:val>
                                            <p:strVal val="#ppt_x"/>
                                          </p:val>
                                        </p:tav>
                                      </p:tavLst>
                                    </p:anim>
                                    <p:anim calcmode="lin" valueType="num">
                                      <p:cBhvr additive="base">
                                        <p:cTn id="3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4" grpId="0" animBg="1"/>
      <p:bldP spid="25" grpId="0" animBg="1"/>
      <p:bldP spid="23" grpId="0" animBg="1"/>
      <p:bldP spid="27" grpId="0" animBg="1"/>
      <p:bldP spid="28"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bbyrum01\Desktop\Fron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621"/>
          <a:stretch/>
        </p:blipFill>
        <p:spPr bwMode="auto">
          <a:xfrm rot="16200000">
            <a:off x="2120916" y="-1116349"/>
            <a:ext cx="4902170" cy="9144002"/>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0888" y="1029238"/>
            <a:ext cx="9144000" cy="4901184"/>
            <a:chOff x="-380999" y="-380999"/>
            <a:chExt cx="10058400" cy="5154880"/>
          </a:xfrm>
        </p:grpSpPr>
        <p:pic>
          <p:nvPicPr>
            <p:cNvPr id="6" name="Picture 2" descr="C:\Users\bbyrum01\Desktop\Ba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677"/>
            <a:stretch/>
          </p:blipFill>
          <p:spPr bwMode="auto">
            <a:xfrm rot="16200000">
              <a:off x="2070761" y="-2832759"/>
              <a:ext cx="5154880" cy="10058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28600" y="152400"/>
              <a:ext cx="41910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867400" y="3352800"/>
              <a:ext cx="3429000" cy="60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p:cNvSpPr/>
          <p:nvPr/>
        </p:nvSpPr>
        <p:spPr bwMode="auto">
          <a:xfrm>
            <a:off x="7315200" y="2590800"/>
            <a:ext cx="1493324" cy="20485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263750"/>
              </a:solidFill>
              <a:effectLst/>
              <a:latin typeface="Palatino" pitchFamily="-1" charset="0"/>
              <a:ea typeface="ヒラギノ明朝 ProN W3" pitchFamily="-1" charset="-128"/>
              <a:cs typeface="ヒラギノ明朝 ProN W3" pitchFamily="-1" charset="-128"/>
              <a:sym typeface="Palatino" pitchFamily="-1" charset="0"/>
            </a:endParaRPr>
          </a:p>
        </p:txBody>
      </p:sp>
      <p:sp>
        <p:nvSpPr>
          <p:cNvPr id="9" name="Rectangle 8"/>
          <p:cNvSpPr/>
          <p:nvPr/>
        </p:nvSpPr>
        <p:spPr bwMode="auto">
          <a:xfrm>
            <a:off x="5410200" y="2795650"/>
            <a:ext cx="872838" cy="2286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263750"/>
              </a:solidFill>
              <a:effectLst/>
              <a:latin typeface="Palatino" pitchFamily="-1" charset="0"/>
              <a:ea typeface="ヒラギノ明朝 ProN W3" pitchFamily="-1" charset="-128"/>
              <a:cs typeface="ヒラギノ明朝 ProN W3" pitchFamily="-1" charset="-128"/>
              <a:sym typeface="Palatino" pitchFamily="-1" charset="0"/>
            </a:endParaRPr>
          </a:p>
        </p:txBody>
      </p:sp>
      <p:sp>
        <p:nvSpPr>
          <p:cNvPr id="10" name="Rectangle 9"/>
          <p:cNvSpPr/>
          <p:nvPr/>
        </p:nvSpPr>
        <p:spPr bwMode="auto">
          <a:xfrm>
            <a:off x="1752600" y="3505200"/>
            <a:ext cx="1828800" cy="2286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000" b="0" i="0" u="none" strike="noStrike" cap="none" normalizeH="0" baseline="0">
              <a:ln>
                <a:noFill/>
              </a:ln>
              <a:solidFill>
                <a:srgbClr val="263750"/>
              </a:solidFill>
              <a:effectLst/>
              <a:latin typeface="Palatino" pitchFamily="-1" charset="0"/>
              <a:ea typeface="ヒラギノ明朝 ProN W3" pitchFamily="-1" charset="-128"/>
              <a:cs typeface="ヒラギノ明朝 ProN W3" pitchFamily="-1" charset="-128"/>
              <a:sym typeface="Palatino" pitchFamily="-1"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24" y="5994639"/>
            <a:ext cx="8808525" cy="885865"/>
          </a:xfrm>
          <a:prstGeom prst="rect">
            <a:avLst/>
          </a:prstGeom>
        </p:spPr>
      </p:pic>
    </p:spTree>
    <p:extLst>
      <p:ext uri="{BB962C8B-B14F-4D97-AF65-F5344CB8AC3E}">
        <p14:creationId xmlns:p14="http://schemas.microsoft.com/office/powerpoint/2010/main" val="373540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a:spLocks/>
          </p:cNvSpPr>
          <p:nvPr/>
        </p:nvSpPr>
        <p:spPr bwMode="auto">
          <a:xfrm>
            <a:off x="9801226" y="3435350"/>
            <a:ext cx="1588" cy="1588"/>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0"/>
                </a:lnTo>
                <a:lnTo>
                  <a:pt x="1" y="1"/>
                </a:lnTo>
                <a:lnTo>
                  <a:pt x="0" y="0"/>
                </a:lnTo>
                <a:close/>
              </a:path>
            </a:pathLst>
          </a:custGeom>
          <a:solidFill>
            <a:srgbClr val="B2E5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bwMode="auto">
          <a:xfrm>
            <a:off x="0" y="443137"/>
            <a:ext cx="9144000" cy="758825"/>
          </a:xfrm>
          <a:prstGeom prst="rect">
            <a:avLst/>
          </a:prstGeom>
          <a:noFill/>
          <a:ln w="9525">
            <a:noFill/>
            <a:miter lim="800000"/>
            <a:headEnd/>
            <a:tailEnd/>
          </a:ln>
        </p:spPr>
        <p:txBody>
          <a:bodyPr anchor="ctr"/>
          <a:lstStyle/>
          <a:p>
            <a:pPr algn="ctr"/>
            <a:r>
              <a:rPr lang="en-US" sz="4000" dirty="0"/>
              <a:t>Picking the Right Strategies</a:t>
            </a:r>
          </a:p>
        </p:txBody>
      </p:sp>
      <p:graphicFrame>
        <p:nvGraphicFramePr>
          <p:cNvPr id="2" name="Table 1"/>
          <p:cNvGraphicFramePr>
            <a:graphicFrameLocks noGrp="1"/>
          </p:cNvGraphicFramePr>
          <p:nvPr>
            <p:extLst>
              <p:ext uri="{D42A27DB-BD31-4B8C-83A1-F6EECF244321}">
                <p14:modId xmlns:p14="http://schemas.microsoft.com/office/powerpoint/2010/main" val="1550523307"/>
              </p:ext>
            </p:extLst>
          </p:nvPr>
        </p:nvGraphicFramePr>
        <p:xfrm>
          <a:off x="602990" y="1327847"/>
          <a:ext cx="7996224" cy="4615200"/>
        </p:xfrm>
        <a:graphic>
          <a:graphicData uri="http://schemas.openxmlformats.org/drawingml/2006/table">
            <a:tbl>
              <a:tblPr>
                <a:tableStyleId>{2D5ABB26-0587-4C30-8999-92F81FD0307C}</a:tableStyleId>
              </a:tblPr>
              <a:tblGrid>
                <a:gridCol w="3998112">
                  <a:extLst>
                    <a:ext uri="{9D8B030D-6E8A-4147-A177-3AD203B41FA5}">
                      <a16:colId xmlns:a16="http://schemas.microsoft.com/office/drawing/2014/main" val="20000"/>
                    </a:ext>
                  </a:extLst>
                </a:gridCol>
                <a:gridCol w="3998112">
                  <a:extLst>
                    <a:ext uri="{9D8B030D-6E8A-4147-A177-3AD203B41FA5}">
                      <a16:colId xmlns:a16="http://schemas.microsoft.com/office/drawing/2014/main" val="20001"/>
                    </a:ext>
                  </a:extLst>
                </a:gridCol>
              </a:tblGrid>
              <a:tr h="519827">
                <a:tc>
                  <a:txBody>
                    <a:bodyPr/>
                    <a:lstStyle/>
                    <a:p>
                      <a:pPr algn="ctr"/>
                      <a:r>
                        <a:rPr lang="en-US" sz="2800" b="1" dirty="0">
                          <a:solidFill>
                            <a:srgbClr val="204F76"/>
                          </a:solidFill>
                          <a:latin typeface="Calibri" panose="020F0502020204030204" pitchFamily="34" charset="0"/>
                        </a:rPr>
                        <a:t>BARRIERS</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solidFill>
                      <a:srgbClr val="FFCC99"/>
                    </a:solidFill>
                  </a:tcPr>
                </a:tc>
                <a:tc>
                  <a:txBody>
                    <a:bodyPr/>
                    <a:lstStyle/>
                    <a:p>
                      <a:pPr algn="ctr"/>
                      <a:r>
                        <a:rPr lang="en-US" sz="2800" b="1" dirty="0">
                          <a:solidFill>
                            <a:srgbClr val="204F76"/>
                          </a:solidFill>
                          <a:latin typeface="Calibri" panose="020F0502020204030204" pitchFamily="34" charset="0"/>
                        </a:rPr>
                        <a:t>TOOLS</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solidFill>
                      <a:srgbClr val="FFCC99"/>
                    </a:solidFill>
                  </a:tcPr>
                </a:tc>
                <a:extLst>
                  <a:ext uri="{0D108BD9-81ED-4DB2-BD59-A6C34878D82A}">
                    <a16:rowId xmlns:a16="http://schemas.microsoft.com/office/drawing/2014/main" val="10000"/>
                  </a:ext>
                </a:extLst>
              </a:tr>
              <a:tr h="1435983">
                <a:tc>
                  <a:txBody>
                    <a:bodyPr/>
                    <a:lstStyle/>
                    <a:p>
                      <a:pPr algn="ctr"/>
                      <a:r>
                        <a:rPr lang="en-US" sz="2400" dirty="0">
                          <a:latin typeface="Calibri" panose="020F0502020204030204" pitchFamily="34" charset="0"/>
                        </a:rPr>
                        <a:t>Lack of Motivation</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Calibri" panose="020F0502020204030204" pitchFamily="34" charset="0"/>
                      </a:endParaRP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678137">
                <a:tc>
                  <a:txBody>
                    <a:bodyPr/>
                    <a:lstStyle/>
                    <a:p>
                      <a:pPr algn="ctr"/>
                      <a:r>
                        <a:rPr lang="en-US" sz="2400" dirty="0">
                          <a:latin typeface="Calibri" panose="020F0502020204030204" pitchFamily="34" charset="0"/>
                        </a:rPr>
                        <a:t>Forget to Act</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Calibri" panose="020F0502020204030204" pitchFamily="34" charset="0"/>
                      </a:endParaRP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00843">
                <a:tc>
                  <a:txBody>
                    <a:bodyPr/>
                    <a:lstStyle/>
                    <a:p>
                      <a:pPr algn="ctr"/>
                      <a:r>
                        <a:rPr lang="en-US" sz="2400" dirty="0">
                          <a:latin typeface="Calibri" panose="020F0502020204030204" pitchFamily="34" charset="0"/>
                        </a:rPr>
                        <a:t>Lack of Social Pressure</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Calibri" panose="020F0502020204030204" pitchFamily="34" charset="0"/>
                      </a:endParaRP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60583">
                <a:tc>
                  <a:txBody>
                    <a:bodyPr/>
                    <a:lstStyle/>
                    <a:p>
                      <a:pPr algn="ctr"/>
                      <a:r>
                        <a:rPr lang="en-US" sz="2400" dirty="0">
                          <a:latin typeface="Calibri" panose="020F0502020204030204" pitchFamily="34" charset="0"/>
                        </a:rPr>
                        <a:t>Lack of Knowledge</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Calibri" panose="020F0502020204030204" pitchFamily="34" charset="0"/>
                      </a:endParaRP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9827">
                <a:tc>
                  <a:txBody>
                    <a:bodyPr/>
                    <a:lstStyle/>
                    <a:p>
                      <a:pPr algn="ctr"/>
                      <a:r>
                        <a:rPr lang="en-US" sz="2400" dirty="0">
                          <a:latin typeface="Calibri" panose="020F0502020204030204" pitchFamily="34" charset="0"/>
                        </a:rPr>
                        <a:t>Structural Barriers</a:t>
                      </a: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400" dirty="0">
                        <a:latin typeface="Calibri" panose="020F0502020204030204" pitchFamily="34" charset="0"/>
                      </a:endParaRPr>
                    </a:p>
                  </a:txBody>
                  <a:tcPr marL="0" marR="0" marT="0" marB="0" anchor="ctr">
                    <a:lnL w="19050" cap="flat" cmpd="sng" algn="ctr">
                      <a:solidFill>
                        <a:srgbClr val="FF9966"/>
                      </a:solidFill>
                      <a:prstDash val="solid"/>
                      <a:round/>
                      <a:headEnd type="none" w="med" len="med"/>
                      <a:tailEnd type="none" w="med" len="med"/>
                    </a:lnL>
                    <a:lnR w="19050" cap="flat" cmpd="sng" algn="ctr">
                      <a:solidFill>
                        <a:srgbClr val="FF9966"/>
                      </a:solidFill>
                      <a:prstDash val="solid"/>
                      <a:round/>
                      <a:headEnd type="none" w="med" len="med"/>
                      <a:tailEnd type="none" w="med" len="med"/>
                    </a:lnR>
                    <a:lnT w="19050" cap="flat" cmpd="sng" algn="ctr">
                      <a:solidFill>
                        <a:srgbClr val="FF9966"/>
                      </a:solidFill>
                      <a:prstDash val="solid"/>
                      <a:round/>
                      <a:headEnd type="none" w="med" len="med"/>
                      <a:tailEnd type="none" w="med" len="med"/>
                    </a:lnT>
                    <a:lnB w="19050" cap="flat" cmpd="sng" algn="ctr">
                      <a:solidFill>
                        <a:srgbClr val="FF996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3" name="TextBox 2"/>
          <p:cNvSpPr txBox="1"/>
          <p:nvPr/>
        </p:nvSpPr>
        <p:spPr>
          <a:xfrm>
            <a:off x="5486400" y="1981200"/>
            <a:ext cx="2133600" cy="1200329"/>
          </a:xfrm>
          <a:prstGeom prst="rect">
            <a:avLst/>
          </a:prstGeom>
          <a:noFill/>
        </p:spPr>
        <p:txBody>
          <a:bodyPr wrap="square" rtlCol="0">
            <a:spAutoFit/>
          </a:bodyPr>
          <a:lstStyle/>
          <a:p>
            <a:pPr algn="ctr"/>
            <a:r>
              <a:rPr lang="en-US" sz="2400" dirty="0">
                <a:latin typeface="Calibri" panose="020F0502020204030204" pitchFamily="34" charset="0"/>
              </a:rPr>
              <a:t>Commitments</a:t>
            </a:r>
            <a:br>
              <a:rPr lang="en-US" sz="2400" dirty="0">
                <a:latin typeface="Calibri" panose="020F0502020204030204" pitchFamily="34" charset="0"/>
              </a:rPr>
            </a:br>
            <a:r>
              <a:rPr lang="en-US" sz="2400" dirty="0">
                <a:latin typeface="Calibri" panose="020F0502020204030204" pitchFamily="34" charset="0"/>
              </a:rPr>
              <a:t>Norms</a:t>
            </a:r>
            <a:br>
              <a:rPr lang="en-US" sz="2400" dirty="0">
                <a:latin typeface="Calibri" panose="020F0502020204030204" pitchFamily="34" charset="0"/>
              </a:rPr>
            </a:br>
            <a:r>
              <a:rPr lang="en-US" sz="2400" dirty="0">
                <a:latin typeface="Calibri" panose="020F0502020204030204" pitchFamily="34" charset="0"/>
              </a:rPr>
              <a:t>Incentives</a:t>
            </a:r>
          </a:p>
        </p:txBody>
      </p:sp>
      <p:sp>
        <p:nvSpPr>
          <p:cNvPr id="4" name="TextBox 3"/>
          <p:cNvSpPr txBox="1"/>
          <p:nvPr/>
        </p:nvSpPr>
        <p:spPr>
          <a:xfrm>
            <a:off x="5867400" y="3505200"/>
            <a:ext cx="1371600" cy="461665"/>
          </a:xfrm>
          <a:prstGeom prst="rect">
            <a:avLst/>
          </a:prstGeom>
          <a:noFill/>
        </p:spPr>
        <p:txBody>
          <a:bodyPr wrap="square" rtlCol="0">
            <a:spAutoFit/>
          </a:bodyPr>
          <a:lstStyle/>
          <a:p>
            <a:pPr algn="ctr"/>
            <a:r>
              <a:rPr lang="en-US" sz="2400" dirty="0">
                <a:latin typeface="Calibri" panose="020F0502020204030204" pitchFamily="34" charset="0"/>
              </a:rPr>
              <a:t>Prompts</a:t>
            </a:r>
          </a:p>
        </p:txBody>
      </p:sp>
      <p:sp>
        <p:nvSpPr>
          <p:cNvPr id="5" name="TextBox 4"/>
          <p:cNvSpPr txBox="1"/>
          <p:nvPr/>
        </p:nvSpPr>
        <p:spPr>
          <a:xfrm>
            <a:off x="5867400" y="4262735"/>
            <a:ext cx="1371600" cy="461665"/>
          </a:xfrm>
          <a:prstGeom prst="rect">
            <a:avLst/>
          </a:prstGeom>
          <a:noFill/>
        </p:spPr>
        <p:txBody>
          <a:bodyPr wrap="square" rtlCol="0">
            <a:spAutoFit/>
          </a:bodyPr>
          <a:lstStyle/>
          <a:p>
            <a:pPr algn="ctr"/>
            <a:r>
              <a:rPr lang="en-US" sz="2400" dirty="0">
                <a:latin typeface="Calibri" panose="020F0502020204030204" pitchFamily="34" charset="0"/>
              </a:rPr>
              <a:t>Norms</a:t>
            </a:r>
          </a:p>
        </p:txBody>
      </p:sp>
      <p:sp>
        <p:nvSpPr>
          <p:cNvPr id="6" name="TextBox 5"/>
          <p:cNvSpPr txBox="1"/>
          <p:nvPr/>
        </p:nvSpPr>
        <p:spPr>
          <a:xfrm>
            <a:off x="5454732" y="5024735"/>
            <a:ext cx="2286000" cy="461665"/>
          </a:xfrm>
          <a:prstGeom prst="rect">
            <a:avLst/>
          </a:prstGeom>
          <a:noFill/>
        </p:spPr>
        <p:txBody>
          <a:bodyPr wrap="square" rtlCol="0">
            <a:spAutoFit/>
          </a:bodyPr>
          <a:lstStyle/>
          <a:p>
            <a:pPr algn="ctr"/>
            <a:r>
              <a:rPr lang="en-US" sz="2400" dirty="0">
                <a:latin typeface="Calibri" panose="020F0502020204030204" pitchFamily="34" charset="0"/>
              </a:rPr>
              <a:t>Social Diffusion</a:t>
            </a:r>
          </a:p>
        </p:txBody>
      </p:sp>
      <p:sp>
        <p:nvSpPr>
          <p:cNvPr id="8" name="TextBox 7"/>
          <p:cNvSpPr txBox="1"/>
          <p:nvPr/>
        </p:nvSpPr>
        <p:spPr>
          <a:xfrm>
            <a:off x="5439888" y="5710535"/>
            <a:ext cx="2470068" cy="461665"/>
          </a:xfrm>
          <a:prstGeom prst="rect">
            <a:avLst/>
          </a:prstGeom>
          <a:noFill/>
        </p:spPr>
        <p:txBody>
          <a:bodyPr wrap="square" rtlCol="0">
            <a:spAutoFit/>
          </a:bodyPr>
          <a:lstStyle/>
          <a:p>
            <a:pPr algn="ctr"/>
            <a:r>
              <a:rPr lang="en-US" sz="2400" dirty="0">
                <a:latin typeface="Calibri" panose="020F0502020204030204" pitchFamily="34" charset="0"/>
              </a:rPr>
              <a:t>Convenience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50957"/>
            <a:ext cx="8382000" cy="885865"/>
          </a:xfrm>
          <a:prstGeom prst="rect">
            <a:avLst/>
          </a:prstGeom>
        </p:spPr>
      </p:pic>
    </p:spTree>
    <p:extLst>
      <p:ext uri="{BB962C8B-B14F-4D97-AF65-F5344CB8AC3E}">
        <p14:creationId xmlns:p14="http://schemas.microsoft.com/office/powerpoint/2010/main" val="346555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842160" y="1270047"/>
            <a:ext cx="8301840" cy="5603875"/>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F9966"/>
              </a:buClr>
              <a:defRPr/>
            </a:pPr>
            <a:r>
              <a:rPr lang="en-US" sz="3000" i="0" dirty="0">
                <a:latin typeface="Garamond" panose="02020404030301010803" pitchFamily="18" charset="0"/>
              </a:rPr>
              <a:t>Overcoming resistance</a:t>
            </a:r>
          </a:p>
          <a:p>
            <a:pPr lvl="1" fontAlgn="auto">
              <a:spcAft>
                <a:spcPts val="0"/>
              </a:spcAft>
              <a:buClr>
                <a:srgbClr val="FF9966"/>
              </a:buClr>
              <a:defRPr/>
            </a:pPr>
            <a:r>
              <a:rPr lang="en-US" sz="3000" i="0" dirty="0">
                <a:latin typeface="Garamond" panose="02020404030301010803" pitchFamily="18" charset="0"/>
              </a:rPr>
              <a:t>Reactance </a:t>
            </a:r>
            <a:r>
              <a:rPr lang="en-US" sz="3000" i="0" dirty="0">
                <a:latin typeface="Garamond" panose="02020404030301010803" pitchFamily="18" charset="0"/>
                <a:sym typeface="Wingdings" pitchFamily="2" charset="2"/>
              </a:rPr>
              <a:t> </a:t>
            </a:r>
          </a:p>
          <a:p>
            <a:pPr lvl="1" fontAlgn="auto">
              <a:spcAft>
                <a:spcPts val="0"/>
              </a:spcAft>
              <a:buClr>
                <a:srgbClr val="FF9966"/>
              </a:buClr>
              <a:defRPr/>
            </a:pPr>
            <a:r>
              <a:rPr lang="en-US" sz="3000" i="0" dirty="0">
                <a:latin typeface="Garamond" panose="02020404030301010803" pitchFamily="18" charset="0"/>
              </a:rPr>
              <a:t>Skepticism </a:t>
            </a:r>
            <a:r>
              <a:rPr lang="en-US" sz="3000" i="0" dirty="0">
                <a:latin typeface="Garamond" panose="02020404030301010803" pitchFamily="18" charset="0"/>
                <a:sym typeface="Wingdings" pitchFamily="2" charset="2"/>
              </a:rPr>
              <a:t> </a:t>
            </a:r>
          </a:p>
          <a:p>
            <a:pPr lvl="1" fontAlgn="auto">
              <a:spcAft>
                <a:spcPts val="0"/>
              </a:spcAft>
              <a:buClr>
                <a:srgbClr val="FF9966"/>
              </a:buClr>
              <a:defRPr/>
            </a:pPr>
            <a:r>
              <a:rPr lang="en-US" sz="3000" i="0" dirty="0">
                <a:latin typeface="Garamond" panose="02020404030301010803" pitchFamily="18" charset="0"/>
                <a:sym typeface="Wingdings" pitchFamily="2" charset="2"/>
              </a:rPr>
              <a:t>Inertia </a:t>
            </a:r>
            <a:endParaRPr lang="en-US" sz="2000" i="0" dirty="0">
              <a:latin typeface="Garamond" panose="02020404030301010803" pitchFamily="18" charset="0"/>
              <a:sym typeface="Wingdings" pitchFamily="2" charset="2"/>
            </a:endParaRPr>
          </a:p>
          <a:p>
            <a:pPr fontAlgn="auto">
              <a:spcAft>
                <a:spcPts val="0"/>
              </a:spcAft>
              <a:buClr>
                <a:srgbClr val="FF9966"/>
              </a:buClr>
              <a:defRPr/>
            </a:pPr>
            <a:r>
              <a:rPr lang="en-US" sz="3000" i="0" dirty="0">
                <a:latin typeface="Garamond" panose="02020404030301010803" pitchFamily="18" charset="0"/>
              </a:rPr>
              <a:t>Reduce scarcity</a:t>
            </a:r>
            <a:endParaRPr lang="en-US" sz="2000"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Liking principle</a:t>
            </a:r>
            <a:endParaRPr lang="en-US" sz="2000"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Frame your message attractively</a:t>
            </a:r>
          </a:p>
        </p:txBody>
      </p:sp>
      <p:sp>
        <p:nvSpPr>
          <p:cNvPr id="7" name="Freeform 7"/>
          <p:cNvSpPr>
            <a:spLocks/>
          </p:cNvSpPr>
          <p:nvPr/>
        </p:nvSpPr>
        <p:spPr bwMode="auto">
          <a:xfrm>
            <a:off x="9801226" y="3435350"/>
            <a:ext cx="1588" cy="1588"/>
          </a:xfrm>
          <a:custGeom>
            <a:avLst/>
            <a:gdLst>
              <a:gd name="T0" fmla="*/ 0 w 1"/>
              <a:gd name="T1" fmla="*/ 0 h 1"/>
              <a:gd name="T2" fmla="*/ 1 w 1"/>
              <a:gd name="T3" fmla="*/ 0 h 1"/>
              <a:gd name="T4" fmla="*/ 1 w 1"/>
              <a:gd name="T5" fmla="*/ 1 h 1"/>
              <a:gd name="T6" fmla="*/ 0 w 1"/>
              <a:gd name="T7" fmla="*/ 0 h 1"/>
            </a:gdLst>
            <a:ahLst/>
            <a:cxnLst>
              <a:cxn ang="0">
                <a:pos x="T0" y="T1"/>
              </a:cxn>
              <a:cxn ang="0">
                <a:pos x="T2" y="T3"/>
              </a:cxn>
              <a:cxn ang="0">
                <a:pos x="T4" y="T5"/>
              </a:cxn>
              <a:cxn ang="0">
                <a:pos x="T6" y="T7"/>
              </a:cxn>
            </a:cxnLst>
            <a:rect l="0" t="0" r="r" b="b"/>
            <a:pathLst>
              <a:path w="1" h="1">
                <a:moveTo>
                  <a:pt x="0" y="0"/>
                </a:moveTo>
                <a:lnTo>
                  <a:pt x="1" y="0"/>
                </a:lnTo>
                <a:lnTo>
                  <a:pt x="1" y="1"/>
                </a:lnTo>
                <a:lnTo>
                  <a:pt x="0" y="0"/>
                </a:lnTo>
                <a:close/>
              </a:path>
            </a:pathLst>
          </a:custGeom>
          <a:solidFill>
            <a:srgbClr val="B2E5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
          <p:cNvSpPr txBox="1">
            <a:spLocks/>
          </p:cNvSpPr>
          <p:nvPr/>
        </p:nvSpPr>
        <p:spPr bwMode="auto">
          <a:xfrm>
            <a:off x="-121040" y="540363"/>
            <a:ext cx="9144000" cy="758825"/>
          </a:xfrm>
          <a:prstGeom prst="rect">
            <a:avLst/>
          </a:prstGeom>
          <a:noFill/>
          <a:ln w="9525">
            <a:noFill/>
            <a:miter lim="800000"/>
            <a:headEnd/>
            <a:tailEnd/>
          </a:ln>
        </p:spPr>
        <p:txBody>
          <a:bodyPr anchor="ctr"/>
          <a:lstStyle/>
          <a:p>
            <a:pPr algn="ctr"/>
            <a:r>
              <a:rPr lang="en-US" sz="3500" i="1" dirty="0">
                <a:latin typeface="Garamond" panose="02020404030301010803" pitchFamily="18" charset="0"/>
              </a:rPr>
              <a:t>Tips for Developing Strategies</a:t>
            </a:r>
          </a:p>
        </p:txBody>
      </p:sp>
      <p:grpSp>
        <p:nvGrpSpPr>
          <p:cNvPr id="6" name="Group 5"/>
          <p:cNvGrpSpPr/>
          <p:nvPr/>
        </p:nvGrpSpPr>
        <p:grpSpPr>
          <a:xfrm>
            <a:off x="6733591" y="2937205"/>
            <a:ext cx="1826015" cy="2298700"/>
            <a:chOff x="8089901" y="1690688"/>
            <a:chExt cx="2087563" cy="2298700"/>
          </a:xfrm>
        </p:grpSpPr>
        <p:sp>
          <p:nvSpPr>
            <p:cNvPr id="8" name="Freeform 6"/>
            <p:cNvSpPr>
              <a:spLocks/>
            </p:cNvSpPr>
            <p:nvPr/>
          </p:nvSpPr>
          <p:spPr bwMode="auto">
            <a:xfrm>
              <a:off x="8089901" y="1690688"/>
              <a:ext cx="2087563" cy="2298700"/>
            </a:xfrm>
            <a:custGeom>
              <a:avLst/>
              <a:gdLst>
                <a:gd name="T0" fmla="*/ 1257 w 1315"/>
                <a:gd name="T1" fmla="*/ 867 h 1448"/>
                <a:gd name="T2" fmla="*/ 1275 w 1315"/>
                <a:gd name="T3" fmla="*/ 804 h 1448"/>
                <a:gd name="T4" fmla="*/ 1287 w 1315"/>
                <a:gd name="T5" fmla="*/ 739 h 1448"/>
                <a:gd name="T6" fmla="*/ 1293 w 1315"/>
                <a:gd name="T7" fmla="*/ 670 h 1448"/>
                <a:gd name="T8" fmla="*/ 1288 w 1315"/>
                <a:gd name="T9" fmla="*/ 551 h 1448"/>
                <a:gd name="T10" fmla="*/ 1256 w 1315"/>
                <a:gd name="T11" fmla="*/ 403 h 1448"/>
                <a:gd name="T12" fmla="*/ 1197 w 1315"/>
                <a:gd name="T13" fmla="*/ 281 h 1448"/>
                <a:gd name="T14" fmla="*/ 1117 w 1315"/>
                <a:gd name="T15" fmla="*/ 182 h 1448"/>
                <a:gd name="T16" fmla="*/ 1023 w 1315"/>
                <a:gd name="T17" fmla="*/ 107 h 1448"/>
                <a:gd name="T18" fmla="*/ 920 w 1315"/>
                <a:gd name="T19" fmla="*/ 53 h 1448"/>
                <a:gd name="T20" fmla="*/ 814 w 1315"/>
                <a:gd name="T21" fmla="*/ 19 h 1448"/>
                <a:gd name="T22" fmla="*/ 711 w 1315"/>
                <a:gd name="T23" fmla="*/ 1 h 1448"/>
                <a:gd name="T24" fmla="*/ 656 w 1315"/>
                <a:gd name="T25" fmla="*/ 0 h 1448"/>
                <a:gd name="T26" fmla="*/ 647 w 1315"/>
                <a:gd name="T27" fmla="*/ 0 h 1448"/>
                <a:gd name="T28" fmla="*/ 641 w 1315"/>
                <a:gd name="T29" fmla="*/ 303 h 1448"/>
                <a:gd name="T30" fmla="*/ 652 w 1315"/>
                <a:gd name="T31" fmla="*/ 302 h 1448"/>
                <a:gd name="T32" fmla="*/ 656 w 1315"/>
                <a:gd name="T33" fmla="*/ 302 h 1448"/>
                <a:gd name="T34" fmla="*/ 684 w 1315"/>
                <a:gd name="T35" fmla="*/ 303 h 1448"/>
                <a:gd name="T36" fmla="*/ 721 w 1315"/>
                <a:gd name="T37" fmla="*/ 312 h 1448"/>
                <a:gd name="T38" fmla="*/ 759 w 1315"/>
                <a:gd name="T39" fmla="*/ 328 h 1448"/>
                <a:gd name="T40" fmla="*/ 798 w 1315"/>
                <a:gd name="T41" fmla="*/ 358 h 1448"/>
                <a:gd name="T42" fmla="*/ 834 w 1315"/>
                <a:gd name="T43" fmla="*/ 408 h 1448"/>
                <a:gd name="T44" fmla="*/ 861 w 1315"/>
                <a:gd name="T45" fmla="*/ 473 h 1448"/>
                <a:gd name="T46" fmla="*/ 877 w 1315"/>
                <a:gd name="T47" fmla="*/ 552 h 1448"/>
                <a:gd name="T48" fmla="*/ 883 w 1315"/>
                <a:gd name="T49" fmla="*/ 648 h 1448"/>
                <a:gd name="T50" fmla="*/ 865 w 1315"/>
                <a:gd name="T51" fmla="*/ 804 h 1448"/>
                <a:gd name="T52" fmla="*/ 826 w 1315"/>
                <a:gd name="T53" fmla="*/ 894 h 1448"/>
                <a:gd name="T54" fmla="*/ 787 w 1315"/>
                <a:gd name="T55" fmla="*/ 934 h 1448"/>
                <a:gd name="T56" fmla="*/ 770 w 1315"/>
                <a:gd name="T57" fmla="*/ 944 h 1448"/>
                <a:gd name="T58" fmla="*/ 683 w 1315"/>
                <a:gd name="T59" fmla="*/ 960 h 1448"/>
                <a:gd name="T60" fmla="*/ 662 w 1315"/>
                <a:gd name="T61" fmla="*/ 1233 h 1448"/>
                <a:gd name="T62" fmla="*/ 646 w 1315"/>
                <a:gd name="T63" fmla="*/ 956 h 1448"/>
                <a:gd name="T64" fmla="*/ 615 w 1315"/>
                <a:gd name="T65" fmla="*/ 950 h 1448"/>
                <a:gd name="T66" fmla="*/ 602 w 1315"/>
                <a:gd name="T67" fmla="*/ 947 h 1448"/>
                <a:gd name="T68" fmla="*/ 584 w 1315"/>
                <a:gd name="T69" fmla="*/ 942 h 1448"/>
                <a:gd name="T70" fmla="*/ 568 w 1315"/>
                <a:gd name="T71" fmla="*/ 939 h 1448"/>
                <a:gd name="T72" fmla="*/ 553 w 1315"/>
                <a:gd name="T73" fmla="*/ 934 h 1448"/>
                <a:gd name="T74" fmla="*/ 519 w 1315"/>
                <a:gd name="T75" fmla="*/ 904 h 1448"/>
                <a:gd name="T76" fmla="*/ 478 w 1315"/>
                <a:gd name="T77" fmla="*/ 836 h 1448"/>
                <a:gd name="T78" fmla="*/ 448 w 1315"/>
                <a:gd name="T79" fmla="*/ 717 h 1448"/>
                <a:gd name="T80" fmla="*/ 450 w 1315"/>
                <a:gd name="T81" fmla="*/ 540 h 1448"/>
                <a:gd name="T82" fmla="*/ 494 w 1315"/>
                <a:gd name="T83" fmla="*/ 409 h 1448"/>
                <a:gd name="T84" fmla="*/ 557 w 1315"/>
                <a:gd name="T85" fmla="*/ 338 h 1448"/>
                <a:gd name="T86" fmla="*/ 619 w 1315"/>
                <a:gd name="T87" fmla="*/ 308 h 1448"/>
                <a:gd name="T88" fmla="*/ 641 w 1315"/>
                <a:gd name="T89" fmla="*/ 0 h 1448"/>
                <a:gd name="T90" fmla="*/ 544 w 1315"/>
                <a:gd name="T91" fmla="*/ 11 h 1448"/>
                <a:gd name="T92" fmla="*/ 442 w 1315"/>
                <a:gd name="T93" fmla="*/ 39 h 1448"/>
                <a:gd name="T94" fmla="*/ 341 w 1315"/>
                <a:gd name="T95" fmla="*/ 87 h 1448"/>
                <a:gd name="T96" fmla="*/ 246 w 1315"/>
                <a:gd name="T97" fmla="*/ 153 h 1448"/>
                <a:gd name="T98" fmla="*/ 164 w 1315"/>
                <a:gd name="T99" fmla="*/ 241 h 1448"/>
                <a:gd name="T100" fmla="*/ 98 w 1315"/>
                <a:gd name="T101" fmla="*/ 353 h 1448"/>
                <a:gd name="T102" fmla="*/ 55 w 1315"/>
                <a:gd name="T103" fmla="*/ 487 h 1448"/>
                <a:gd name="T104" fmla="*/ 39 w 1315"/>
                <a:gd name="T105" fmla="*/ 648 h 1448"/>
                <a:gd name="T106" fmla="*/ 42 w 1315"/>
                <a:gd name="T107" fmla="*/ 716 h 1448"/>
                <a:gd name="T108" fmla="*/ 50 w 1315"/>
                <a:gd name="T109" fmla="*/ 782 h 1448"/>
                <a:gd name="T110" fmla="*/ 65 w 1315"/>
                <a:gd name="T111" fmla="*/ 844 h 1448"/>
                <a:gd name="T112" fmla="*/ 84 w 1315"/>
                <a:gd name="T113" fmla="*/ 904 h 1448"/>
                <a:gd name="T114" fmla="*/ 0 w 1315"/>
                <a:gd name="T115" fmla="*/ 1440 h 1448"/>
                <a:gd name="T116" fmla="*/ 1315 w 1315"/>
                <a:gd name="T117" fmla="*/ 897 h 1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15" h="1448">
                  <a:moveTo>
                    <a:pt x="1247" y="897"/>
                  </a:moveTo>
                  <a:lnTo>
                    <a:pt x="1257" y="867"/>
                  </a:lnTo>
                  <a:lnTo>
                    <a:pt x="1268" y="836"/>
                  </a:lnTo>
                  <a:lnTo>
                    <a:pt x="1275" y="804"/>
                  </a:lnTo>
                  <a:lnTo>
                    <a:pt x="1281" y="772"/>
                  </a:lnTo>
                  <a:lnTo>
                    <a:pt x="1287" y="739"/>
                  </a:lnTo>
                  <a:lnTo>
                    <a:pt x="1290" y="705"/>
                  </a:lnTo>
                  <a:lnTo>
                    <a:pt x="1293" y="670"/>
                  </a:lnTo>
                  <a:lnTo>
                    <a:pt x="1293" y="635"/>
                  </a:lnTo>
                  <a:lnTo>
                    <a:pt x="1288" y="551"/>
                  </a:lnTo>
                  <a:lnTo>
                    <a:pt x="1277" y="474"/>
                  </a:lnTo>
                  <a:lnTo>
                    <a:pt x="1256" y="403"/>
                  </a:lnTo>
                  <a:lnTo>
                    <a:pt x="1229" y="338"/>
                  </a:lnTo>
                  <a:lnTo>
                    <a:pt x="1197" y="281"/>
                  </a:lnTo>
                  <a:lnTo>
                    <a:pt x="1160" y="229"/>
                  </a:lnTo>
                  <a:lnTo>
                    <a:pt x="1117" y="182"/>
                  </a:lnTo>
                  <a:lnTo>
                    <a:pt x="1072" y="143"/>
                  </a:lnTo>
                  <a:lnTo>
                    <a:pt x="1023" y="107"/>
                  </a:lnTo>
                  <a:lnTo>
                    <a:pt x="973" y="78"/>
                  </a:lnTo>
                  <a:lnTo>
                    <a:pt x="920" y="53"/>
                  </a:lnTo>
                  <a:lnTo>
                    <a:pt x="867" y="34"/>
                  </a:lnTo>
                  <a:lnTo>
                    <a:pt x="814" y="19"/>
                  </a:lnTo>
                  <a:lnTo>
                    <a:pt x="761" y="9"/>
                  </a:lnTo>
                  <a:lnTo>
                    <a:pt x="711" y="1"/>
                  </a:lnTo>
                  <a:lnTo>
                    <a:pt x="662" y="0"/>
                  </a:lnTo>
                  <a:lnTo>
                    <a:pt x="656" y="0"/>
                  </a:lnTo>
                  <a:lnTo>
                    <a:pt x="652" y="0"/>
                  </a:lnTo>
                  <a:lnTo>
                    <a:pt x="647" y="0"/>
                  </a:lnTo>
                  <a:lnTo>
                    <a:pt x="641" y="0"/>
                  </a:lnTo>
                  <a:lnTo>
                    <a:pt x="641" y="303"/>
                  </a:lnTo>
                  <a:lnTo>
                    <a:pt x="647" y="302"/>
                  </a:lnTo>
                  <a:lnTo>
                    <a:pt x="652" y="302"/>
                  </a:lnTo>
                  <a:lnTo>
                    <a:pt x="655" y="302"/>
                  </a:lnTo>
                  <a:lnTo>
                    <a:pt x="656" y="302"/>
                  </a:lnTo>
                  <a:lnTo>
                    <a:pt x="669" y="302"/>
                  </a:lnTo>
                  <a:lnTo>
                    <a:pt x="684" y="303"/>
                  </a:lnTo>
                  <a:lnTo>
                    <a:pt x="702" y="306"/>
                  </a:lnTo>
                  <a:lnTo>
                    <a:pt x="721" y="312"/>
                  </a:lnTo>
                  <a:lnTo>
                    <a:pt x="740" y="318"/>
                  </a:lnTo>
                  <a:lnTo>
                    <a:pt x="759" y="328"/>
                  </a:lnTo>
                  <a:lnTo>
                    <a:pt x="778" y="341"/>
                  </a:lnTo>
                  <a:lnTo>
                    <a:pt x="798" y="358"/>
                  </a:lnTo>
                  <a:lnTo>
                    <a:pt x="817" y="381"/>
                  </a:lnTo>
                  <a:lnTo>
                    <a:pt x="834" y="408"/>
                  </a:lnTo>
                  <a:lnTo>
                    <a:pt x="849" y="439"/>
                  </a:lnTo>
                  <a:lnTo>
                    <a:pt x="861" y="473"/>
                  </a:lnTo>
                  <a:lnTo>
                    <a:pt x="871" y="511"/>
                  </a:lnTo>
                  <a:lnTo>
                    <a:pt x="877" y="552"/>
                  </a:lnTo>
                  <a:lnTo>
                    <a:pt x="882" y="598"/>
                  </a:lnTo>
                  <a:lnTo>
                    <a:pt x="883" y="648"/>
                  </a:lnTo>
                  <a:lnTo>
                    <a:pt x="879" y="735"/>
                  </a:lnTo>
                  <a:lnTo>
                    <a:pt x="865" y="804"/>
                  </a:lnTo>
                  <a:lnTo>
                    <a:pt x="846" y="856"/>
                  </a:lnTo>
                  <a:lnTo>
                    <a:pt x="826" y="894"/>
                  </a:lnTo>
                  <a:lnTo>
                    <a:pt x="805" y="919"/>
                  </a:lnTo>
                  <a:lnTo>
                    <a:pt x="787" y="934"/>
                  </a:lnTo>
                  <a:lnTo>
                    <a:pt x="774" y="942"/>
                  </a:lnTo>
                  <a:lnTo>
                    <a:pt x="770" y="944"/>
                  </a:lnTo>
                  <a:lnTo>
                    <a:pt x="712" y="954"/>
                  </a:lnTo>
                  <a:lnTo>
                    <a:pt x="683" y="960"/>
                  </a:lnTo>
                  <a:lnTo>
                    <a:pt x="681" y="990"/>
                  </a:lnTo>
                  <a:lnTo>
                    <a:pt x="662" y="1233"/>
                  </a:lnTo>
                  <a:lnTo>
                    <a:pt x="647" y="985"/>
                  </a:lnTo>
                  <a:lnTo>
                    <a:pt x="646" y="956"/>
                  </a:lnTo>
                  <a:lnTo>
                    <a:pt x="616" y="950"/>
                  </a:lnTo>
                  <a:lnTo>
                    <a:pt x="615" y="950"/>
                  </a:lnTo>
                  <a:lnTo>
                    <a:pt x="609" y="948"/>
                  </a:lnTo>
                  <a:lnTo>
                    <a:pt x="602" y="947"/>
                  </a:lnTo>
                  <a:lnTo>
                    <a:pt x="594" y="945"/>
                  </a:lnTo>
                  <a:lnTo>
                    <a:pt x="584" y="942"/>
                  </a:lnTo>
                  <a:lnTo>
                    <a:pt x="575" y="941"/>
                  </a:lnTo>
                  <a:lnTo>
                    <a:pt x="568" y="939"/>
                  </a:lnTo>
                  <a:lnTo>
                    <a:pt x="562" y="938"/>
                  </a:lnTo>
                  <a:lnTo>
                    <a:pt x="553" y="934"/>
                  </a:lnTo>
                  <a:lnTo>
                    <a:pt x="538" y="923"/>
                  </a:lnTo>
                  <a:lnTo>
                    <a:pt x="519" y="904"/>
                  </a:lnTo>
                  <a:lnTo>
                    <a:pt x="498" y="876"/>
                  </a:lnTo>
                  <a:lnTo>
                    <a:pt x="478" y="836"/>
                  </a:lnTo>
                  <a:lnTo>
                    <a:pt x="460" y="785"/>
                  </a:lnTo>
                  <a:lnTo>
                    <a:pt x="448" y="717"/>
                  </a:lnTo>
                  <a:lnTo>
                    <a:pt x="444" y="635"/>
                  </a:lnTo>
                  <a:lnTo>
                    <a:pt x="450" y="540"/>
                  </a:lnTo>
                  <a:lnTo>
                    <a:pt x="468" y="467"/>
                  </a:lnTo>
                  <a:lnTo>
                    <a:pt x="494" y="409"/>
                  </a:lnTo>
                  <a:lnTo>
                    <a:pt x="525" y="366"/>
                  </a:lnTo>
                  <a:lnTo>
                    <a:pt x="557" y="338"/>
                  </a:lnTo>
                  <a:lnTo>
                    <a:pt x="590" y="319"/>
                  </a:lnTo>
                  <a:lnTo>
                    <a:pt x="619" y="308"/>
                  </a:lnTo>
                  <a:lnTo>
                    <a:pt x="641" y="303"/>
                  </a:lnTo>
                  <a:lnTo>
                    <a:pt x="641" y="0"/>
                  </a:lnTo>
                  <a:lnTo>
                    <a:pt x="594" y="3"/>
                  </a:lnTo>
                  <a:lnTo>
                    <a:pt x="544" y="11"/>
                  </a:lnTo>
                  <a:lnTo>
                    <a:pt x="493" y="23"/>
                  </a:lnTo>
                  <a:lnTo>
                    <a:pt x="442" y="39"/>
                  </a:lnTo>
                  <a:lnTo>
                    <a:pt x="391" y="60"/>
                  </a:lnTo>
                  <a:lnTo>
                    <a:pt x="341" y="87"/>
                  </a:lnTo>
                  <a:lnTo>
                    <a:pt x="292" y="118"/>
                  </a:lnTo>
                  <a:lnTo>
                    <a:pt x="246" y="153"/>
                  </a:lnTo>
                  <a:lnTo>
                    <a:pt x="204" y="196"/>
                  </a:lnTo>
                  <a:lnTo>
                    <a:pt x="164" y="241"/>
                  </a:lnTo>
                  <a:lnTo>
                    <a:pt x="129" y="294"/>
                  </a:lnTo>
                  <a:lnTo>
                    <a:pt x="98" y="353"/>
                  </a:lnTo>
                  <a:lnTo>
                    <a:pt x="73" y="417"/>
                  </a:lnTo>
                  <a:lnTo>
                    <a:pt x="55" y="487"/>
                  </a:lnTo>
                  <a:lnTo>
                    <a:pt x="43" y="564"/>
                  </a:lnTo>
                  <a:lnTo>
                    <a:pt x="39" y="648"/>
                  </a:lnTo>
                  <a:lnTo>
                    <a:pt x="40" y="682"/>
                  </a:lnTo>
                  <a:lnTo>
                    <a:pt x="42" y="716"/>
                  </a:lnTo>
                  <a:lnTo>
                    <a:pt x="46" y="749"/>
                  </a:lnTo>
                  <a:lnTo>
                    <a:pt x="50" y="782"/>
                  </a:lnTo>
                  <a:lnTo>
                    <a:pt x="56" y="813"/>
                  </a:lnTo>
                  <a:lnTo>
                    <a:pt x="65" y="844"/>
                  </a:lnTo>
                  <a:lnTo>
                    <a:pt x="74" y="875"/>
                  </a:lnTo>
                  <a:lnTo>
                    <a:pt x="84" y="904"/>
                  </a:lnTo>
                  <a:lnTo>
                    <a:pt x="0" y="904"/>
                  </a:lnTo>
                  <a:lnTo>
                    <a:pt x="0" y="1440"/>
                  </a:lnTo>
                  <a:lnTo>
                    <a:pt x="1315" y="1448"/>
                  </a:lnTo>
                  <a:lnTo>
                    <a:pt x="1315" y="897"/>
                  </a:lnTo>
                  <a:lnTo>
                    <a:pt x="1247" y="897"/>
                  </a:lnTo>
                  <a:close/>
                </a:path>
              </a:pathLst>
            </a:custGeom>
            <a:solidFill>
              <a:srgbClr val="FBE197"/>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8151813" y="1751013"/>
              <a:ext cx="1965325" cy="2176463"/>
            </a:xfrm>
            <a:custGeom>
              <a:avLst/>
              <a:gdLst>
                <a:gd name="T0" fmla="*/ 570 w 1238"/>
                <a:gd name="T1" fmla="*/ 950 h 1371"/>
                <a:gd name="T2" fmla="*/ 505 w 1238"/>
                <a:gd name="T3" fmla="*/ 935 h 1371"/>
                <a:gd name="T4" fmla="*/ 465 w 1238"/>
                <a:gd name="T5" fmla="*/ 907 h 1371"/>
                <a:gd name="T6" fmla="*/ 412 w 1238"/>
                <a:gd name="T7" fmla="*/ 834 h 1371"/>
                <a:gd name="T8" fmla="*/ 373 w 1238"/>
                <a:gd name="T9" fmla="*/ 695 h 1371"/>
                <a:gd name="T10" fmla="*/ 370 w 1238"/>
                <a:gd name="T11" fmla="*/ 532 h 1371"/>
                <a:gd name="T12" fmla="*/ 390 w 1238"/>
                <a:gd name="T13" fmla="*/ 426 h 1371"/>
                <a:gd name="T14" fmla="*/ 424 w 1238"/>
                <a:gd name="T15" fmla="*/ 348 h 1371"/>
                <a:gd name="T16" fmla="*/ 467 w 1238"/>
                <a:gd name="T17" fmla="*/ 293 h 1371"/>
                <a:gd name="T18" fmla="*/ 514 w 1238"/>
                <a:gd name="T19" fmla="*/ 258 h 1371"/>
                <a:gd name="T20" fmla="*/ 558 w 1238"/>
                <a:gd name="T21" fmla="*/ 237 h 1371"/>
                <a:gd name="T22" fmla="*/ 594 w 1238"/>
                <a:gd name="T23" fmla="*/ 228 h 1371"/>
                <a:gd name="T24" fmla="*/ 614 w 1238"/>
                <a:gd name="T25" fmla="*/ 225 h 1371"/>
                <a:gd name="T26" fmla="*/ 632 w 1238"/>
                <a:gd name="T27" fmla="*/ 225 h 1371"/>
                <a:gd name="T28" fmla="*/ 672 w 1238"/>
                <a:gd name="T29" fmla="*/ 231 h 1371"/>
                <a:gd name="T30" fmla="*/ 717 w 1238"/>
                <a:gd name="T31" fmla="*/ 245 h 1371"/>
                <a:gd name="T32" fmla="*/ 765 w 1238"/>
                <a:gd name="T33" fmla="*/ 273 h 1371"/>
                <a:gd name="T34" fmla="*/ 809 w 1238"/>
                <a:gd name="T35" fmla="*/ 318 h 1371"/>
                <a:gd name="T36" fmla="*/ 844 w 1238"/>
                <a:gd name="T37" fmla="*/ 382 h 1371"/>
                <a:gd name="T38" fmla="*/ 869 w 1238"/>
                <a:gd name="T39" fmla="*/ 461 h 1371"/>
                <a:gd name="T40" fmla="*/ 881 w 1238"/>
                <a:gd name="T41" fmla="*/ 557 h 1371"/>
                <a:gd name="T42" fmla="*/ 877 w 1238"/>
                <a:gd name="T43" fmla="*/ 709 h 1371"/>
                <a:gd name="T44" fmla="*/ 838 w 1238"/>
                <a:gd name="T45" fmla="*/ 846 h 1371"/>
                <a:gd name="T46" fmla="*/ 785 w 1238"/>
                <a:gd name="T47" fmla="*/ 916 h 1371"/>
                <a:gd name="T48" fmla="*/ 745 w 1238"/>
                <a:gd name="T49" fmla="*/ 941 h 1371"/>
                <a:gd name="T50" fmla="*/ 679 w 1238"/>
                <a:gd name="T51" fmla="*/ 955 h 1371"/>
                <a:gd name="T52" fmla="*/ 1238 w 1238"/>
                <a:gd name="T53" fmla="*/ 1371 h 1371"/>
                <a:gd name="T54" fmla="*/ 1151 w 1238"/>
                <a:gd name="T55" fmla="*/ 897 h 1371"/>
                <a:gd name="T56" fmla="*/ 1177 w 1238"/>
                <a:gd name="T57" fmla="*/ 834 h 1371"/>
                <a:gd name="T58" fmla="*/ 1198 w 1238"/>
                <a:gd name="T59" fmla="*/ 763 h 1371"/>
                <a:gd name="T60" fmla="*/ 1211 w 1238"/>
                <a:gd name="T61" fmla="*/ 683 h 1371"/>
                <a:gd name="T62" fmla="*/ 1216 w 1238"/>
                <a:gd name="T63" fmla="*/ 597 h 1371"/>
                <a:gd name="T64" fmla="*/ 1199 w 1238"/>
                <a:gd name="T65" fmla="*/ 445 h 1371"/>
                <a:gd name="T66" fmla="*/ 1157 w 1238"/>
                <a:gd name="T67" fmla="*/ 318 h 1371"/>
                <a:gd name="T68" fmla="*/ 1090 w 1238"/>
                <a:gd name="T69" fmla="*/ 215 h 1371"/>
                <a:gd name="T70" fmla="*/ 1008 w 1238"/>
                <a:gd name="T71" fmla="*/ 134 h 1371"/>
                <a:gd name="T72" fmla="*/ 915 w 1238"/>
                <a:gd name="T73" fmla="*/ 74 h 1371"/>
                <a:gd name="T74" fmla="*/ 816 w 1238"/>
                <a:gd name="T75" fmla="*/ 32 h 1371"/>
                <a:gd name="T76" fmla="*/ 716 w 1238"/>
                <a:gd name="T77" fmla="*/ 7 h 1371"/>
                <a:gd name="T78" fmla="*/ 623 w 1238"/>
                <a:gd name="T79" fmla="*/ 0 h 1371"/>
                <a:gd name="T80" fmla="*/ 530 w 1238"/>
                <a:gd name="T81" fmla="*/ 7 h 1371"/>
                <a:gd name="T82" fmla="*/ 431 w 1238"/>
                <a:gd name="T83" fmla="*/ 32 h 1371"/>
                <a:gd name="T84" fmla="*/ 334 w 1238"/>
                <a:gd name="T85" fmla="*/ 75 h 1371"/>
                <a:gd name="T86" fmla="*/ 243 w 1238"/>
                <a:gd name="T87" fmla="*/ 137 h 1371"/>
                <a:gd name="T88" fmla="*/ 160 w 1238"/>
                <a:gd name="T89" fmla="*/ 219 h 1371"/>
                <a:gd name="T90" fmla="*/ 97 w 1238"/>
                <a:gd name="T91" fmla="*/ 326 h 1371"/>
                <a:gd name="T92" fmla="*/ 53 w 1238"/>
                <a:gd name="T93" fmla="*/ 455 h 1371"/>
                <a:gd name="T94" fmla="*/ 38 w 1238"/>
                <a:gd name="T95" fmla="*/ 610 h 1371"/>
                <a:gd name="T96" fmla="*/ 42 w 1238"/>
                <a:gd name="T97" fmla="*/ 695 h 1371"/>
                <a:gd name="T98" fmla="*/ 56 w 1238"/>
                <a:gd name="T99" fmla="*/ 772 h 1371"/>
                <a:gd name="T100" fmla="*/ 78 w 1238"/>
                <a:gd name="T101" fmla="*/ 843 h 1371"/>
                <a:gd name="T102" fmla="*/ 104 w 1238"/>
                <a:gd name="T103" fmla="*/ 904 h 1371"/>
                <a:gd name="T104" fmla="*/ 0 w 1238"/>
                <a:gd name="T105" fmla="*/ 1364 h 1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8" h="1371">
                  <a:moveTo>
                    <a:pt x="595" y="1364"/>
                  </a:moveTo>
                  <a:lnTo>
                    <a:pt x="570" y="950"/>
                  </a:lnTo>
                  <a:lnTo>
                    <a:pt x="513" y="938"/>
                  </a:lnTo>
                  <a:lnTo>
                    <a:pt x="505" y="935"/>
                  </a:lnTo>
                  <a:lnTo>
                    <a:pt x="489" y="925"/>
                  </a:lnTo>
                  <a:lnTo>
                    <a:pt x="465" y="907"/>
                  </a:lnTo>
                  <a:lnTo>
                    <a:pt x="439" y="876"/>
                  </a:lnTo>
                  <a:lnTo>
                    <a:pt x="412" y="834"/>
                  </a:lnTo>
                  <a:lnTo>
                    <a:pt x="389" y="773"/>
                  </a:lnTo>
                  <a:lnTo>
                    <a:pt x="373" y="695"/>
                  </a:lnTo>
                  <a:lnTo>
                    <a:pt x="367" y="597"/>
                  </a:lnTo>
                  <a:lnTo>
                    <a:pt x="370" y="532"/>
                  </a:lnTo>
                  <a:lnTo>
                    <a:pt x="377" y="474"/>
                  </a:lnTo>
                  <a:lnTo>
                    <a:pt x="390" y="426"/>
                  </a:lnTo>
                  <a:lnTo>
                    <a:pt x="405" y="383"/>
                  </a:lnTo>
                  <a:lnTo>
                    <a:pt x="424" y="348"/>
                  </a:lnTo>
                  <a:lnTo>
                    <a:pt x="445" y="317"/>
                  </a:lnTo>
                  <a:lnTo>
                    <a:pt x="467" y="293"/>
                  </a:lnTo>
                  <a:lnTo>
                    <a:pt x="490" y="273"/>
                  </a:lnTo>
                  <a:lnTo>
                    <a:pt x="514" y="258"/>
                  </a:lnTo>
                  <a:lnTo>
                    <a:pt x="536" y="246"/>
                  </a:lnTo>
                  <a:lnTo>
                    <a:pt x="558" y="237"/>
                  </a:lnTo>
                  <a:lnTo>
                    <a:pt x="577" y="231"/>
                  </a:lnTo>
                  <a:lnTo>
                    <a:pt x="594" y="228"/>
                  </a:lnTo>
                  <a:lnTo>
                    <a:pt x="605" y="227"/>
                  </a:lnTo>
                  <a:lnTo>
                    <a:pt x="614" y="225"/>
                  </a:lnTo>
                  <a:lnTo>
                    <a:pt x="617" y="225"/>
                  </a:lnTo>
                  <a:lnTo>
                    <a:pt x="632" y="225"/>
                  </a:lnTo>
                  <a:lnTo>
                    <a:pt x="651" y="227"/>
                  </a:lnTo>
                  <a:lnTo>
                    <a:pt x="672" y="231"/>
                  </a:lnTo>
                  <a:lnTo>
                    <a:pt x="694" y="236"/>
                  </a:lnTo>
                  <a:lnTo>
                    <a:pt x="717" y="245"/>
                  </a:lnTo>
                  <a:lnTo>
                    <a:pt x="741" y="256"/>
                  </a:lnTo>
                  <a:lnTo>
                    <a:pt x="765" y="273"/>
                  </a:lnTo>
                  <a:lnTo>
                    <a:pt x="787" y="292"/>
                  </a:lnTo>
                  <a:lnTo>
                    <a:pt x="809" y="318"/>
                  </a:lnTo>
                  <a:lnTo>
                    <a:pt x="828" y="348"/>
                  </a:lnTo>
                  <a:lnTo>
                    <a:pt x="844" y="382"/>
                  </a:lnTo>
                  <a:lnTo>
                    <a:pt x="859" y="420"/>
                  </a:lnTo>
                  <a:lnTo>
                    <a:pt x="869" y="461"/>
                  </a:lnTo>
                  <a:lnTo>
                    <a:pt x="877" y="507"/>
                  </a:lnTo>
                  <a:lnTo>
                    <a:pt x="881" y="557"/>
                  </a:lnTo>
                  <a:lnTo>
                    <a:pt x="882" y="610"/>
                  </a:lnTo>
                  <a:lnTo>
                    <a:pt x="877" y="709"/>
                  </a:lnTo>
                  <a:lnTo>
                    <a:pt x="860" y="787"/>
                  </a:lnTo>
                  <a:lnTo>
                    <a:pt x="838" y="846"/>
                  </a:lnTo>
                  <a:lnTo>
                    <a:pt x="812" y="887"/>
                  </a:lnTo>
                  <a:lnTo>
                    <a:pt x="785" y="916"/>
                  </a:lnTo>
                  <a:lnTo>
                    <a:pt x="763" y="932"/>
                  </a:lnTo>
                  <a:lnTo>
                    <a:pt x="745" y="941"/>
                  </a:lnTo>
                  <a:lnTo>
                    <a:pt x="738" y="944"/>
                  </a:lnTo>
                  <a:lnTo>
                    <a:pt x="679" y="955"/>
                  </a:lnTo>
                  <a:lnTo>
                    <a:pt x="647" y="1371"/>
                  </a:lnTo>
                  <a:lnTo>
                    <a:pt x="1238" y="1371"/>
                  </a:lnTo>
                  <a:lnTo>
                    <a:pt x="1238" y="897"/>
                  </a:lnTo>
                  <a:lnTo>
                    <a:pt x="1151" y="897"/>
                  </a:lnTo>
                  <a:lnTo>
                    <a:pt x="1165" y="866"/>
                  </a:lnTo>
                  <a:lnTo>
                    <a:pt x="1177" y="834"/>
                  </a:lnTo>
                  <a:lnTo>
                    <a:pt x="1189" y="800"/>
                  </a:lnTo>
                  <a:lnTo>
                    <a:pt x="1198" y="763"/>
                  </a:lnTo>
                  <a:lnTo>
                    <a:pt x="1205" y="725"/>
                  </a:lnTo>
                  <a:lnTo>
                    <a:pt x="1211" y="683"/>
                  </a:lnTo>
                  <a:lnTo>
                    <a:pt x="1214" y="641"/>
                  </a:lnTo>
                  <a:lnTo>
                    <a:pt x="1216" y="597"/>
                  </a:lnTo>
                  <a:lnTo>
                    <a:pt x="1211" y="518"/>
                  </a:lnTo>
                  <a:lnTo>
                    <a:pt x="1199" y="445"/>
                  </a:lnTo>
                  <a:lnTo>
                    <a:pt x="1182" y="379"/>
                  </a:lnTo>
                  <a:lnTo>
                    <a:pt x="1157" y="318"/>
                  </a:lnTo>
                  <a:lnTo>
                    <a:pt x="1126" y="264"/>
                  </a:lnTo>
                  <a:lnTo>
                    <a:pt x="1090" y="215"/>
                  </a:lnTo>
                  <a:lnTo>
                    <a:pt x="1050" y="172"/>
                  </a:lnTo>
                  <a:lnTo>
                    <a:pt x="1008" y="134"/>
                  </a:lnTo>
                  <a:lnTo>
                    <a:pt x="962" y="102"/>
                  </a:lnTo>
                  <a:lnTo>
                    <a:pt x="915" y="74"/>
                  </a:lnTo>
                  <a:lnTo>
                    <a:pt x="866" y="50"/>
                  </a:lnTo>
                  <a:lnTo>
                    <a:pt x="816" y="32"/>
                  </a:lnTo>
                  <a:lnTo>
                    <a:pt x="766" y="18"/>
                  </a:lnTo>
                  <a:lnTo>
                    <a:pt x="716" y="7"/>
                  </a:lnTo>
                  <a:lnTo>
                    <a:pt x="669" y="1"/>
                  </a:lnTo>
                  <a:lnTo>
                    <a:pt x="623" y="0"/>
                  </a:lnTo>
                  <a:lnTo>
                    <a:pt x="577" y="1"/>
                  </a:lnTo>
                  <a:lnTo>
                    <a:pt x="530" y="7"/>
                  </a:lnTo>
                  <a:lnTo>
                    <a:pt x="482" y="18"/>
                  </a:lnTo>
                  <a:lnTo>
                    <a:pt x="431" y="32"/>
                  </a:lnTo>
                  <a:lnTo>
                    <a:pt x="383" y="52"/>
                  </a:lnTo>
                  <a:lnTo>
                    <a:pt x="334" y="75"/>
                  </a:lnTo>
                  <a:lnTo>
                    <a:pt x="287" y="103"/>
                  </a:lnTo>
                  <a:lnTo>
                    <a:pt x="243" y="137"/>
                  </a:lnTo>
                  <a:lnTo>
                    <a:pt x="200" y="175"/>
                  </a:lnTo>
                  <a:lnTo>
                    <a:pt x="160" y="219"/>
                  </a:lnTo>
                  <a:lnTo>
                    <a:pt x="126" y="270"/>
                  </a:lnTo>
                  <a:lnTo>
                    <a:pt x="97" y="326"/>
                  </a:lnTo>
                  <a:lnTo>
                    <a:pt x="72" y="387"/>
                  </a:lnTo>
                  <a:lnTo>
                    <a:pt x="53" y="455"/>
                  </a:lnTo>
                  <a:lnTo>
                    <a:pt x="42" y="529"/>
                  </a:lnTo>
                  <a:lnTo>
                    <a:pt x="38" y="610"/>
                  </a:lnTo>
                  <a:lnTo>
                    <a:pt x="39" y="654"/>
                  </a:lnTo>
                  <a:lnTo>
                    <a:pt x="42" y="695"/>
                  </a:lnTo>
                  <a:lnTo>
                    <a:pt x="48" y="735"/>
                  </a:lnTo>
                  <a:lnTo>
                    <a:pt x="56" y="772"/>
                  </a:lnTo>
                  <a:lnTo>
                    <a:pt x="66" y="809"/>
                  </a:lnTo>
                  <a:lnTo>
                    <a:pt x="78" y="843"/>
                  </a:lnTo>
                  <a:lnTo>
                    <a:pt x="90" y="875"/>
                  </a:lnTo>
                  <a:lnTo>
                    <a:pt x="104" y="904"/>
                  </a:lnTo>
                  <a:lnTo>
                    <a:pt x="0" y="904"/>
                  </a:lnTo>
                  <a:lnTo>
                    <a:pt x="0" y="1364"/>
                  </a:lnTo>
                  <a:lnTo>
                    <a:pt x="595" y="13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5"/>
            <p:cNvSpPr>
              <a:spLocks/>
            </p:cNvSpPr>
            <p:nvPr/>
          </p:nvSpPr>
          <p:spPr bwMode="auto">
            <a:xfrm>
              <a:off x="8275638" y="1873250"/>
              <a:ext cx="1719263" cy="1930400"/>
            </a:xfrm>
            <a:custGeom>
              <a:avLst/>
              <a:gdLst>
                <a:gd name="T0" fmla="*/ 411 w 1083"/>
                <a:gd name="T1" fmla="*/ 933 h 1216"/>
                <a:gd name="T2" fmla="*/ 317 w 1083"/>
                <a:gd name="T3" fmla="*/ 864 h 1216"/>
                <a:gd name="T4" fmla="*/ 221 w 1083"/>
                <a:gd name="T5" fmla="*/ 642 h 1216"/>
                <a:gd name="T6" fmla="*/ 222 w 1083"/>
                <a:gd name="T7" fmla="*/ 396 h 1216"/>
                <a:gd name="T8" fmla="*/ 268 w 1083"/>
                <a:gd name="T9" fmla="*/ 253 h 1216"/>
                <a:gd name="T10" fmla="*/ 339 w 1083"/>
                <a:gd name="T11" fmla="*/ 157 h 1216"/>
                <a:gd name="T12" fmla="*/ 420 w 1083"/>
                <a:gd name="T13" fmla="*/ 101 h 1216"/>
                <a:gd name="T14" fmla="*/ 496 w 1083"/>
                <a:gd name="T15" fmla="*/ 75 h 1216"/>
                <a:gd name="T16" fmla="*/ 558 w 1083"/>
                <a:gd name="T17" fmla="*/ 70 h 1216"/>
                <a:gd name="T18" fmla="*/ 633 w 1083"/>
                <a:gd name="T19" fmla="*/ 84 h 1216"/>
                <a:gd name="T20" fmla="*/ 717 w 1083"/>
                <a:gd name="T21" fmla="*/ 123 h 1216"/>
                <a:gd name="T22" fmla="*/ 799 w 1083"/>
                <a:gd name="T23" fmla="*/ 203 h 1216"/>
                <a:gd name="T24" fmla="*/ 857 w 1083"/>
                <a:gd name="T25" fmla="*/ 335 h 1216"/>
                <a:gd name="T26" fmla="*/ 881 w 1083"/>
                <a:gd name="T27" fmla="*/ 533 h 1216"/>
                <a:gd name="T28" fmla="*/ 815 w 1083"/>
                <a:gd name="T29" fmla="*/ 826 h 1216"/>
                <a:gd name="T30" fmla="*/ 706 w 1083"/>
                <a:gd name="T31" fmla="*/ 931 h 1216"/>
                <a:gd name="T32" fmla="*/ 653 w 1083"/>
                <a:gd name="T33" fmla="*/ 1216 h 1216"/>
                <a:gd name="T34" fmla="*/ 1051 w 1083"/>
                <a:gd name="T35" fmla="*/ 898 h 1216"/>
                <a:gd name="T36" fmla="*/ 1049 w 1083"/>
                <a:gd name="T37" fmla="*/ 953 h 1216"/>
                <a:gd name="T38" fmla="*/ 1018 w 1083"/>
                <a:gd name="T39" fmla="*/ 1043 h 1216"/>
                <a:gd name="T40" fmla="*/ 943 w 1083"/>
                <a:gd name="T41" fmla="*/ 1069 h 1216"/>
                <a:gd name="T42" fmla="*/ 883 w 1083"/>
                <a:gd name="T43" fmla="*/ 1069 h 1216"/>
                <a:gd name="T44" fmla="*/ 822 w 1083"/>
                <a:gd name="T45" fmla="*/ 1069 h 1216"/>
                <a:gd name="T46" fmla="*/ 769 w 1083"/>
                <a:gd name="T47" fmla="*/ 1069 h 1216"/>
                <a:gd name="T48" fmla="*/ 732 w 1083"/>
                <a:gd name="T49" fmla="*/ 1069 h 1216"/>
                <a:gd name="T50" fmla="*/ 717 w 1083"/>
                <a:gd name="T51" fmla="*/ 1069 h 1216"/>
                <a:gd name="T52" fmla="*/ 753 w 1083"/>
                <a:gd name="T53" fmla="*/ 1015 h 1216"/>
                <a:gd name="T54" fmla="*/ 815 w 1083"/>
                <a:gd name="T55" fmla="*/ 987 h 1216"/>
                <a:gd name="T56" fmla="*/ 900 w 1083"/>
                <a:gd name="T57" fmla="*/ 926 h 1216"/>
                <a:gd name="T58" fmla="*/ 986 w 1083"/>
                <a:gd name="T59" fmla="*/ 820 h 1216"/>
                <a:gd name="T60" fmla="*/ 1048 w 1083"/>
                <a:gd name="T61" fmla="*/ 661 h 1216"/>
                <a:gd name="T62" fmla="*/ 1056 w 1083"/>
                <a:gd name="T63" fmla="*/ 444 h 1216"/>
                <a:gd name="T64" fmla="*/ 1002 w 1083"/>
                <a:gd name="T65" fmla="*/ 262 h 1216"/>
                <a:gd name="T66" fmla="*/ 902 w 1083"/>
                <a:gd name="T67" fmla="*/ 135 h 1216"/>
                <a:gd name="T68" fmla="*/ 776 w 1083"/>
                <a:gd name="T69" fmla="*/ 54 h 1216"/>
                <a:gd name="T70" fmla="*/ 651 w 1083"/>
                <a:gd name="T71" fmla="*/ 11 h 1216"/>
                <a:gd name="T72" fmla="*/ 545 w 1083"/>
                <a:gd name="T73" fmla="*/ 0 h 1216"/>
                <a:gd name="T74" fmla="*/ 439 w 1083"/>
                <a:gd name="T75" fmla="*/ 11 h 1216"/>
                <a:gd name="T76" fmla="*/ 315 w 1083"/>
                <a:gd name="T77" fmla="*/ 56 h 1216"/>
                <a:gd name="T78" fmla="*/ 193 w 1083"/>
                <a:gd name="T79" fmla="*/ 137 h 1216"/>
                <a:gd name="T80" fmla="*/ 96 w 1083"/>
                <a:gd name="T81" fmla="*/ 268 h 1216"/>
                <a:gd name="T82" fmla="*/ 42 w 1083"/>
                <a:gd name="T83" fmla="*/ 456 h 1216"/>
                <a:gd name="T84" fmla="*/ 51 w 1083"/>
                <a:gd name="T85" fmla="*/ 670 h 1216"/>
                <a:gd name="T86" fmla="*/ 112 w 1083"/>
                <a:gd name="T87" fmla="*/ 823 h 1216"/>
                <a:gd name="T88" fmla="*/ 196 w 1083"/>
                <a:gd name="T89" fmla="*/ 925 h 1216"/>
                <a:gd name="T90" fmla="*/ 280 w 1083"/>
                <a:gd name="T91" fmla="*/ 984 h 1216"/>
                <a:gd name="T92" fmla="*/ 340 w 1083"/>
                <a:gd name="T93" fmla="*/ 1009 h 1216"/>
                <a:gd name="T94" fmla="*/ 370 w 1083"/>
                <a:gd name="T95" fmla="*/ 1063 h 1216"/>
                <a:gd name="T96" fmla="*/ 93 w 1083"/>
                <a:gd name="T97" fmla="*/ 1056 h 1216"/>
                <a:gd name="T98" fmla="*/ 59 w 1083"/>
                <a:gd name="T99" fmla="*/ 1010 h 1216"/>
                <a:gd name="T100" fmla="*/ 38 w 1083"/>
                <a:gd name="T101" fmla="*/ 904 h 1216"/>
                <a:gd name="T102" fmla="*/ 436 w 1083"/>
                <a:gd name="T103" fmla="*/ 1210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83" h="1216">
                  <a:moveTo>
                    <a:pt x="436" y="1210"/>
                  </a:moveTo>
                  <a:lnTo>
                    <a:pt x="420" y="936"/>
                  </a:lnTo>
                  <a:lnTo>
                    <a:pt x="411" y="933"/>
                  </a:lnTo>
                  <a:lnTo>
                    <a:pt x="387" y="923"/>
                  </a:lnTo>
                  <a:lnTo>
                    <a:pt x="353" y="901"/>
                  </a:lnTo>
                  <a:lnTo>
                    <a:pt x="317" y="864"/>
                  </a:lnTo>
                  <a:lnTo>
                    <a:pt x="278" y="813"/>
                  </a:lnTo>
                  <a:lnTo>
                    <a:pt x="244" y="739"/>
                  </a:lnTo>
                  <a:lnTo>
                    <a:pt x="221" y="642"/>
                  </a:lnTo>
                  <a:lnTo>
                    <a:pt x="212" y="520"/>
                  </a:lnTo>
                  <a:lnTo>
                    <a:pt x="215" y="455"/>
                  </a:lnTo>
                  <a:lnTo>
                    <a:pt x="222" y="396"/>
                  </a:lnTo>
                  <a:lnTo>
                    <a:pt x="234" y="343"/>
                  </a:lnTo>
                  <a:lnTo>
                    <a:pt x="249" y="296"/>
                  </a:lnTo>
                  <a:lnTo>
                    <a:pt x="268" y="253"/>
                  </a:lnTo>
                  <a:lnTo>
                    <a:pt x="290" y="218"/>
                  </a:lnTo>
                  <a:lnTo>
                    <a:pt x="314" y="185"/>
                  </a:lnTo>
                  <a:lnTo>
                    <a:pt x="339" y="157"/>
                  </a:lnTo>
                  <a:lnTo>
                    <a:pt x="365" y="135"/>
                  </a:lnTo>
                  <a:lnTo>
                    <a:pt x="392" y="116"/>
                  </a:lnTo>
                  <a:lnTo>
                    <a:pt x="420" y="101"/>
                  </a:lnTo>
                  <a:lnTo>
                    <a:pt x="446" y="89"/>
                  </a:lnTo>
                  <a:lnTo>
                    <a:pt x="473" y="81"/>
                  </a:lnTo>
                  <a:lnTo>
                    <a:pt x="496" y="75"/>
                  </a:lnTo>
                  <a:lnTo>
                    <a:pt x="519" y="72"/>
                  </a:lnTo>
                  <a:lnTo>
                    <a:pt x="539" y="70"/>
                  </a:lnTo>
                  <a:lnTo>
                    <a:pt x="558" y="70"/>
                  </a:lnTo>
                  <a:lnTo>
                    <a:pt x="582" y="73"/>
                  </a:lnTo>
                  <a:lnTo>
                    <a:pt x="607" y="78"/>
                  </a:lnTo>
                  <a:lnTo>
                    <a:pt x="633" y="84"/>
                  </a:lnTo>
                  <a:lnTo>
                    <a:pt x="661" y="94"/>
                  </a:lnTo>
                  <a:lnTo>
                    <a:pt x="689" y="107"/>
                  </a:lnTo>
                  <a:lnTo>
                    <a:pt x="717" y="123"/>
                  </a:lnTo>
                  <a:lnTo>
                    <a:pt x="745" y="145"/>
                  </a:lnTo>
                  <a:lnTo>
                    <a:pt x="773" y="172"/>
                  </a:lnTo>
                  <a:lnTo>
                    <a:pt x="799" y="203"/>
                  </a:lnTo>
                  <a:lnTo>
                    <a:pt x="821" y="241"/>
                  </a:lnTo>
                  <a:lnTo>
                    <a:pt x="841" y="285"/>
                  </a:lnTo>
                  <a:lnTo>
                    <a:pt x="857" y="335"/>
                  </a:lnTo>
                  <a:lnTo>
                    <a:pt x="871" y="393"/>
                  </a:lnTo>
                  <a:lnTo>
                    <a:pt x="878" y="459"/>
                  </a:lnTo>
                  <a:lnTo>
                    <a:pt x="881" y="533"/>
                  </a:lnTo>
                  <a:lnTo>
                    <a:pt x="872" y="657"/>
                  </a:lnTo>
                  <a:lnTo>
                    <a:pt x="849" y="754"/>
                  </a:lnTo>
                  <a:lnTo>
                    <a:pt x="815" y="826"/>
                  </a:lnTo>
                  <a:lnTo>
                    <a:pt x="778" y="876"/>
                  </a:lnTo>
                  <a:lnTo>
                    <a:pt x="740" y="910"/>
                  </a:lnTo>
                  <a:lnTo>
                    <a:pt x="706" y="931"/>
                  </a:lnTo>
                  <a:lnTo>
                    <a:pt x="682" y="939"/>
                  </a:lnTo>
                  <a:lnTo>
                    <a:pt x="673" y="942"/>
                  </a:lnTo>
                  <a:lnTo>
                    <a:pt x="653" y="1216"/>
                  </a:lnTo>
                  <a:lnTo>
                    <a:pt x="1083" y="1216"/>
                  </a:lnTo>
                  <a:lnTo>
                    <a:pt x="1083" y="898"/>
                  </a:lnTo>
                  <a:lnTo>
                    <a:pt x="1051" y="898"/>
                  </a:lnTo>
                  <a:lnTo>
                    <a:pt x="1051" y="906"/>
                  </a:lnTo>
                  <a:lnTo>
                    <a:pt x="1051" y="925"/>
                  </a:lnTo>
                  <a:lnTo>
                    <a:pt x="1049" y="953"/>
                  </a:lnTo>
                  <a:lnTo>
                    <a:pt x="1043" y="984"/>
                  </a:lnTo>
                  <a:lnTo>
                    <a:pt x="1033" y="1015"/>
                  </a:lnTo>
                  <a:lnTo>
                    <a:pt x="1018" y="1043"/>
                  </a:lnTo>
                  <a:lnTo>
                    <a:pt x="995" y="1062"/>
                  </a:lnTo>
                  <a:lnTo>
                    <a:pt x="962" y="1069"/>
                  </a:lnTo>
                  <a:lnTo>
                    <a:pt x="943" y="1069"/>
                  </a:lnTo>
                  <a:lnTo>
                    <a:pt x="924" y="1069"/>
                  </a:lnTo>
                  <a:lnTo>
                    <a:pt x="903" y="1069"/>
                  </a:lnTo>
                  <a:lnTo>
                    <a:pt x="883" y="1069"/>
                  </a:lnTo>
                  <a:lnTo>
                    <a:pt x="862" y="1069"/>
                  </a:lnTo>
                  <a:lnTo>
                    <a:pt x="841" y="1069"/>
                  </a:lnTo>
                  <a:lnTo>
                    <a:pt x="822" y="1069"/>
                  </a:lnTo>
                  <a:lnTo>
                    <a:pt x="803" y="1069"/>
                  </a:lnTo>
                  <a:lnTo>
                    <a:pt x="785" y="1069"/>
                  </a:lnTo>
                  <a:lnTo>
                    <a:pt x="769" y="1069"/>
                  </a:lnTo>
                  <a:lnTo>
                    <a:pt x="754" y="1069"/>
                  </a:lnTo>
                  <a:lnTo>
                    <a:pt x="743" y="1069"/>
                  </a:lnTo>
                  <a:lnTo>
                    <a:pt x="732" y="1069"/>
                  </a:lnTo>
                  <a:lnTo>
                    <a:pt x="723" y="1069"/>
                  </a:lnTo>
                  <a:lnTo>
                    <a:pt x="719" y="1069"/>
                  </a:lnTo>
                  <a:lnTo>
                    <a:pt x="717" y="1069"/>
                  </a:lnTo>
                  <a:lnTo>
                    <a:pt x="740" y="1019"/>
                  </a:lnTo>
                  <a:lnTo>
                    <a:pt x="743" y="1017"/>
                  </a:lnTo>
                  <a:lnTo>
                    <a:pt x="753" y="1015"/>
                  </a:lnTo>
                  <a:lnTo>
                    <a:pt x="769" y="1009"/>
                  </a:lnTo>
                  <a:lnTo>
                    <a:pt x="790" y="1000"/>
                  </a:lnTo>
                  <a:lnTo>
                    <a:pt x="815" y="987"/>
                  </a:lnTo>
                  <a:lnTo>
                    <a:pt x="841" y="970"/>
                  </a:lnTo>
                  <a:lnTo>
                    <a:pt x="871" y="951"/>
                  </a:lnTo>
                  <a:lnTo>
                    <a:pt x="900" y="926"/>
                  </a:lnTo>
                  <a:lnTo>
                    <a:pt x="930" y="895"/>
                  </a:lnTo>
                  <a:lnTo>
                    <a:pt x="959" y="861"/>
                  </a:lnTo>
                  <a:lnTo>
                    <a:pt x="986" y="820"/>
                  </a:lnTo>
                  <a:lnTo>
                    <a:pt x="1011" y="773"/>
                  </a:lnTo>
                  <a:lnTo>
                    <a:pt x="1031" y="720"/>
                  </a:lnTo>
                  <a:lnTo>
                    <a:pt x="1048" y="661"/>
                  </a:lnTo>
                  <a:lnTo>
                    <a:pt x="1058" y="593"/>
                  </a:lnTo>
                  <a:lnTo>
                    <a:pt x="1061" y="520"/>
                  </a:lnTo>
                  <a:lnTo>
                    <a:pt x="1056" y="444"/>
                  </a:lnTo>
                  <a:lnTo>
                    <a:pt x="1045" y="378"/>
                  </a:lnTo>
                  <a:lnTo>
                    <a:pt x="1027" y="316"/>
                  </a:lnTo>
                  <a:lnTo>
                    <a:pt x="1002" y="262"/>
                  </a:lnTo>
                  <a:lnTo>
                    <a:pt x="972" y="215"/>
                  </a:lnTo>
                  <a:lnTo>
                    <a:pt x="939" y="172"/>
                  </a:lnTo>
                  <a:lnTo>
                    <a:pt x="902" y="135"/>
                  </a:lnTo>
                  <a:lnTo>
                    <a:pt x="862" y="103"/>
                  </a:lnTo>
                  <a:lnTo>
                    <a:pt x="819" y="76"/>
                  </a:lnTo>
                  <a:lnTo>
                    <a:pt x="776" y="54"/>
                  </a:lnTo>
                  <a:lnTo>
                    <a:pt x="734" y="36"/>
                  </a:lnTo>
                  <a:lnTo>
                    <a:pt x="691" y="22"/>
                  </a:lnTo>
                  <a:lnTo>
                    <a:pt x="651" y="11"/>
                  </a:lnTo>
                  <a:lnTo>
                    <a:pt x="611" y="5"/>
                  </a:lnTo>
                  <a:lnTo>
                    <a:pt x="576" y="1"/>
                  </a:lnTo>
                  <a:lnTo>
                    <a:pt x="545" y="0"/>
                  </a:lnTo>
                  <a:lnTo>
                    <a:pt x="513" y="1"/>
                  </a:lnTo>
                  <a:lnTo>
                    <a:pt x="477" y="5"/>
                  </a:lnTo>
                  <a:lnTo>
                    <a:pt x="439" y="11"/>
                  </a:lnTo>
                  <a:lnTo>
                    <a:pt x="399" y="22"/>
                  </a:lnTo>
                  <a:lnTo>
                    <a:pt x="356" y="36"/>
                  </a:lnTo>
                  <a:lnTo>
                    <a:pt x="315" y="56"/>
                  </a:lnTo>
                  <a:lnTo>
                    <a:pt x="272" y="78"/>
                  </a:lnTo>
                  <a:lnTo>
                    <a:pt x="233" y="104"/>
                  </a:lnTo>
                  <a:lnTo>
                    <a:pt x="193" y="137"/>
                  </a:lnTo>
                  <a:lnTo>
                    <a:pt x="156" y="175"/>
                  </a:lnTo>
                  <a:lnTo>
                    <a:pt x="124" y="219"/>
                  </a:lnTo>
                  <a:lnTo>
                    <a:pt x="96" y="268"/>
                  </a:lnTo>
                  <a:lnTo>
                    <a:pt x="70" y="324"/>
                  </a:lnTo>
                  <a:lnTo>
                    <a:pt x="53" y="387"/>
                  </a:lnTo>
                  <a:lnTo>
                    <a:pt x="42" y="456"/>
                  </a:lnTo>
                  <a:lnTo>
                    <a:pt x="38" y="533"/>
                  </a:lnTo>
                  <a:lnTo>
                    <a:pt x="41" y="605"/>
                  </a:lnTo>
                  <a:lnTo>
                    <a:pt x="51" y="670"/>
                  </a:lnTo>
                  <a:lnTo>
                    <a:pt x="68" y="727"/>
                  </a:lnTo>
                  <a:lnTo>
                    <a:pt x="87" y="779"/>
                  </a:lnTo>
                  <a:lnTo>
                    <a:pt x="112" y="823"/>
                  </a:lnTo>
                  <a:lnTo>
                    <a:pt x="138" y="863"/>
                  </a:lnTo>
                  <a:lnTo>
                    <a:pt x="166" y="895"/>
                  </a:lnTo>
                  <a:lnTo>
                    <a:pt x="196" y="925"/>
                  </a:lnTo>
                  <a:lnTo>
                    <a:pt x="225" y="948"/>
                  </a:lnTo>
                  <a:lnTo>
                    <a:pt x="253" y="967"/>
                  </a:lnTo>
                  <a:lnTo>
                    <a:pt x="280" y="984"/>
                  </a:lnTo>
                  <a:lnTo>
                    <a:pt x="305" y="995"/>
                  </a:lnTo>
                  <a:lnTo>
                    <a:pt x="324" y="1003"/>
                  </a:lnTo>
                  <a:lnTo>
                    <a:pt x="340" y="1009"/>
                  </a:lnTo>
                  <a:lnTo>
                    <a:pt x="351" y="1012"/>
                  </a:lnTo>
                  <a:lnTo>
                    <a:pt x="353" y="1013"/>
                  </a:lnTo>
                  <a:lnTo>
                    <a:pt x="370" y="1063"/>
                  </a:lnTo>
                  <a:lnTo>
                    <a:pt x="103" y="1063"/>
                  </a:lnTo>
                  <a:lnTo>
                    <a:pt x="100" y="1062"/>
                  </a:lnTo>
                  <a:lnTo>
                    <a:pt x="93" y="1056"/>
                  </a:lnTo>
                  <a:lnTo>
                    <a:pt x="82" y="1047"/>
                  </a:lnTo>
                  <a:lnTo>
                    <a:pt x="70" y="1032"/>
                  </a:lnTo>
                  <a:lnTo>
                    <a:pt x="59" y="1010"/>
                  </a:lnTo>
                  <a:lnTo>
                    <a:pt x="48" y="984"/>
                  </a:lnTo>
                  <a:lnTo>
                    <a:pt x="41" y="948"/>
                  </a:lnTo>
                  <a:lnTo>
                    <a:pt x="38" y="904"/>
                  </a:lnTo>
                  <a:lnTo>
                    <a:pt x="0" y="904"/>
                  </a:lnTo>
                  <a:lnTo>
                    <a:pt x="0" y="1210"/>
                  </a:lnTo>
                  <a:lnTo>
                    <a:pt x="436" y="12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TextBox 2"/>
          <p:cNvSpPr txBox="1"/>
          <p:nvPr/>
        </p:nvSpPr>
        <p:spPr>
          <a:xfrm>
            <a:off x="3826431" y="1808202"/>
            <a:ext cx="2333297" cy="553998"/>
          </a:xfrm>
          <a:prstGeom prst="rect">
            <a:avLst/>
          </a:prstGeom>
          <a:noFill/>
        </p:spPr>
        <p:txBody>
          <a:bodyPr wrap="square" rtlCol="0">
            <a:spAutoFit/>
          </a:bodyPr>
          <a:lstStyle/>
          <a:p>
            <a:r>
              <a:rPr lang="en-US" sz="3000" dirty="0">
                <a:latin typeface="Garamond" panose="02020404030301010803" pitchFamily="18" charset="0"/>
                <a:cs typeface="Calibri" panose="020F0502020204030204" pitchFamily="34" charset="0"/>
              </a:rPr>
              <a:t>stories</a:t>
            </a:r>
          </a:p>
        </p:txBody>
      </p:sp>
      <p:sp>
        <p:nvSpPr>
          <p:cNvPr id="4" name="TextBox 3"/>
          <p:cNvSpPr txBox="1"/>
          <p:nvPr/>
        </p:nvSpPr>
        <p:spPr>
          <a:xfrm>
            <a:off x="3826431" y="2299697"/>
            <a:ext cx="3939416" cy="553998"/>
          </a:xfrm>
          <a:prstGeom prst="rect">
            <a:avLst/>
          </a:prstGeom>
          <a:noFill/>
        </p:spPr>
        <p:txBody>
          <a:bodyPr wrap="square" rtlCol="0">
            <a:spAutoFit/>
          </a:bodyPr>
          <a:lstStyle/>
          <a:p>
            <a:pPr marL="0" lvl="1"/>
            <a:r>
              <a:rPr lang="en-US" sz="3000" dirty="0">
                <a:latin typeface="Garamond" panose="02020404030301010803" pitchFamily="18" charset="0"/>
                <a:sym typeface="Wingdings" pitchFamily="2" charset="2"/>
              </a:rPr>
              <a:t>change comparison</a:t>
            </a:r>
            <a:endParaRPr lang="en-US" dirty="0">
              <a:latin typeface="Garamond" panose="02020404030301010803" pitchFamily="18" charset="0"/>
            </a:endParaRPr>
          </a:p>
        </p:txBody>
      </p:sp>
      <p:sp>
        <p:nvSpPr>
          <p:cNvPr id="12" name="TextBox 11"/>
          <p:cNvSpPr txBox="1"/>
          <p:nvPr/>
        </p:nvSpPr>
        <p:spPr>
          <a:xfrm>
            <a:off x="3313070" y="2882238"/>
            <a:ext cx="4966138" cy="553998"/>
          </a:xfrm>
          <a:prstGeom prst="rect">
            <a:avLst/>
          </a:prstGeom>
          <a:noFill/>
        </p:spPr>
        <p:txBody>
          <a:bodyPr wrap="square" rtlCol="0">
            <a:spAutoFit/>
          </a:bodyPr>
          <a:lstStyle/>
          <a:p>
            <a:r>
              <a:rPr lang="en-US" sz="3000" dirty="0">
                <a:latin typeface="Garamond" panose="02020404030301010803" pitchFamily="18" charset="0"/>
                <a:sym typeface="Wingdings" pitchFamily="2" charset="2"/>
              </a:rPr>
              <a:t>disrupt and reframe</a:t>
            </a:r>
            <a:endParaRPr lang="en-US" sz="3000" dirty="0">
              <a:latin typeface="Garamond" panose="02020404030301010803" pitchFamily="18" charset="0"/>
            </a:endParaRPr>
          </a:p>
        </p:txBody>
      </p:sp>
      <p:pic>
        <p:nvPicPr>
          <p:cNvPr id="2050" name="Picture 2" descr="https://encrypted-tbn0.gstatic.com/images?q=tbn:ANd9GcSOmTCjE7AgOXU116J6iW_tpPdEnLm0qfHmaRBejpXgjTjrsYEv4T9fhfm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62" b="98454" l="1158" r="94595">
                        <a14:backgroundMark x1="76834" y1="50000" x2="76834" y2="50000"/>
                        <a14:backgroundMark x1="39768" y1="45361" x2="39768" y2="45361"/>
                        <a14:backgroundMark x1="7722" y1="8763" x2="7722" y2="8763"/>
                        <a14:backgroundMark x1="54440" y1="12371" x2="54440" y2="12371"/>
                        <a14:backgroundMark x1="57143" y1="93299" x2="57143" y2="93299"/>
                        <a14:backgroundMark x1="10425" y1="89691" x2="10425" y2="89691"/>
                      </a14:backgroundRemoval>
                    </a14:imgEffect>
                  </a14:imgLayer>
                </a14:imgProps>
              </a:ext>
              <a:ext uri="{28A0092B-C50C-407E-A947-70E740481C1C}">
                <a14:useLocalDpi xmlns:a14="http://schemas.microsoft.com/office/drawing/2010/main" val="0"/>
              </a:ext>
            </a:extLst>
          </a:blip>
          <a:srcRect/>
          <a:stretch>
            <a:fillRect/>
          </a:stretch>
        </p:blipFill>
        <p:spPr bwMode="auto">
          <a:xfrm>
            <a:off x="6806723" y="1024502"/>
            <a:ext cx="1905000" cy="18478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6086164"/>
            <a:ext cx="8382000" cy="885865"/>
          </a:xfrm>
          <a:prstGeom prst="rect">
            <a:avLst/>
          </a:prstGeom>
        </p:spPr>
      </p:pic>
    </p:spTree>
    <p:extLst>
      <p:ext uri="{BB962C8B-B14F-4D97-AF65-F5344CB8AC3E}">
        <p14:creationId xmlns:p14="http://schemas.microsoft.com/office/powerpoint/2010/main" val="125427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2050"/>
                                        </p:tgtEl>
                                      </p:cBhvr>
                                    </p:animEffect>
                                    <p:set>
                                      <p:cBhvr>
                                        <p:cTn id="10" dur="1" fill="hold">
                                          <p:stCondLst>
                                            <p:cond delay="499"/>
                                          </p:stCondLst>
                                        </p:cTn>
                                        <p:tgtEl>
                                          <p:spTgt spid="2050"/>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xEl>
                                              <p:pRg st="3" end="3"/>
                                            </p:txEl>
                                          </p:spTgt>
                                        </p:tgtEl>
                                        <p:attrNameLst>
                                          <p:attrName>style.visibility</p:attrName>
                                        </p:attrNameLst>
                                      </p:cBhvr>
                                      <p:to>
                                        <p:strVal val="visible"/>
                                      </p:to>
                                    </p:set>
                                    <p:animEffect transition="in" filter="fade">
                                      <p:cBhvr>
                                        <p:cTn id="38" dur="500"/>
                                        <p:tgtEl>
                                          <p:spTgt spid="5">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4" end="4"/>
                                            </p:txEl>
                                          </p:spTgt>
                                        </p:tgtEl>
                                        <p:attrNameLst>
                                          <p:attrName>style.visibility</p:attrName>
                                        </p:attrNameLst>
                                      </p:cBhvr>
                                      <p:to>
                                        <p:strVal val="visible"/>
                                      </p:to>
                                    </p:set>
                                    <p:animEffect transition="in" filter="fade">
                                      <p:cBhvr>
                                        <p:cTn id="48" dur="500"/>
                                        <p:tgtEl>
                                          <p:spTgt spid="5">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5" end="5"/>
                                            </p:txEl>
                                          </p:spTgt>
                                        </p:tgtEl>
                                        <p:attrNameLst>
                                          <p:attrName>style.visibility</p:attrName>
                                        </p:attrNameLst>
                                      </p:cBhvr>
                                      <p:to>
                                        <p:strVal val="visible"/>
                                      </p:to>
                                    </p:set>
                                    <p:animEffect transition="in" filter="fade">
                                      <p:cBhvr>
                                        <p:cTn id="53" dur="500"/>
                                        <p:tgtEl>
                                          <p:spTgt spid="5">
                                            <p:txEl>
                                              <p:pRg st="5" end="5"/>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6" end="6"/>
                                            </p:txEl>
                                          </p:spTgt>
                                        </p:tgtEl>
                                        <p:attrNameLst>
                                          <p:attrName>style.visibility</p:attrName>
                                        </p:attrNameLst>
                                      </p:cBhvr>
                                      <p:to>
                                        <p:strVal val="visible"/>
                                      </p:to>
                                    </p:set>
                                    <p:animEffect transition="in" filter="fade">
                                      <p:cBhvr>
                                        <p:cTn id="5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489" name="Group 1"/>
          <p:cNvGraphicFramePr>
            <a:graphicFrameLocks noGrp="1"/>
          </p:cNvGraphicFramePr>
          <p:nvPr/>
        </p:nvGraphicFramePr>
        <p:xfrm>
          <a:off x="500062" y="1857375"/>
          <a:ext cx="8179593" cy="3910089"/>
        </p:xfrm>
        <a:graphic>
          <a:graphicData uri="http://schemas.openxmlformats.org/drawingml/2006/table">
            <a:tbl>
              <a:tblPr/>
              <a:tblGrid>
                <a:gridCol w="2721322">
                  <a:extLst>
                    <a:ext uri="{9D8B030D-6E8A-4147-A177-3AD203B41FA5}">
                      <a16:colId xmlns:a16="http://schemas.microsoft.com/office/drawing/2014/main" val="20000"/>
                    </a:ext>
                  </a:extLst>
                </a:gridCol>
                <a:gridCol w="2736949">
                  <a:extLst>
                    <a:ext uri="{9D8B030D-6E8A-4147-A177-3AD203B41FA5}">
                      <a16:colId xmlns:a16="http://schemas.microsoft.com/office/drawing/2014/main" val="20001"/>
                    </a:ext>
                  </a:extLst>
                </a:gridCol>
                <a:gridCol w="2721322">
                  <a:extLst>
                    <a:ext uri="{9D8B030D-6E8A-4147-A177-3AD203B41FA5}">
                      <a16:colId xmlns:a16="http://schemas.microsoft.com/office/drawing/2014/main" val="20002"/>
                    </a:ext>
                  </a:extLst>
                </a:gridCol>
              </a:tblGrid>
              <a:tr h="1220019">
                <a:tc>
                  <a:txBody>
                    <a:bodyPr/>
                    <a:lstStyle/>
                    <a:p>
                      <a:pPr marL="6350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736600" algn="l"/>
                          <a:tab pos="2324100" algn="l"/>
                          <a:tab pos="736600" algn="l"/>
                          <a:tab pos="2324100" algn="l"/>
                        </a:tabLst>
                      </a:pPr>
                      <a:r>
                        <a:rPr kumimoji="0" lang="en-US" sz="2500" b="0" i="0" u="none" strike="noStrike" cap="none" normalizeH="0" baseline="0">
                          <a:ln>
                            <a:noFill/>
                          </a:ln>
                          <a:solidFill>
                            <a:srgbClr val="382F28"/>
                          </a:solidFill>
                          <a:effectLst/>
                          <a:latin typeface="Palatino" pitchFamily="-1" charset="0"/>
                          <a:ea typeface="ヒラギノ明朝 ProN W3" pitchFamily="-1" charset="-128"/>
                          <a:cs typeface="ヒラギノ明朝 ProN W3" pitchFamily="-1" charset="-128"/>
                          <a:sym typeface="Palatino" pitchFamily="-1" charset="0"/>
                        </a:rPr>
                        <a:t>Specific</a:t>
                      </a:r>
                    </a:p>
                    <a:p>
                      <a:pPr marL="6350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736600" algn="l"/>
                          <a:tab pos="2324100" algn="l"/>
                          <a:tab pos="736600" algn="l"/>
                          <a:tab pos="2324100" algn="l"/>
                        </a:tabLst>
                      </a:pPr>
                      <a:r>
                        <a:rPr kumimoji="0" lang="en-US" sz="2500" b="0" i="0" u="none" strike="noStrike" cap="none" normalizeH="0" baseline="0">
                          <a:ln>
                            <a:noFill/>
                          </a:ln>
                          <a:solidFill>
                            <a:srgbClr val="382F28"/>
                          </a:solidFill>
                          <a:effectLst/>
                          <a:latin typeface="Palatino" pitchFamily="-1" charset="0"/>
                          <a:ea typeface="ヒラギノ明朝 ProN W3" pitchFamily="-1" charset="-128"/>
                          <a:cs typeface="ヒラギノ明朝 ProN W3" pitchFamily="-1" charset="-128"/>
                          <a:sym typeface="Palatino" pitchFamily="-1" charset="0"/>
                        </a:rPr>
                        <a:t>Behaviour</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A2A2A2"/>
                    </a:solidFill>
                  </a:tcPr>
                </a:tc>
                <a:tc>
                  <a:txBody>
                    <a:bodyPr/>
                    <a:lstStyle/>
                    <a:p>
                      <a:pPr marL="6350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736600" algn="l"/>
                          <a:tab pos="2336800" algn="l"/>
                        </a:tabLst>
                      </a:pPr>
                      <a:r>
                        <a:rPr kumimoji="0" lang="en-US" sz="2500" b="0" i="0" u="none" strike="noStrike" cap="none" normalizeH="0" baseline="0">
                          <a:ln>
                            <a:noFill/>
                          </a:ln>
                          <a:solidFill>
                            <a:srgbClr val="382F28"/>
                          </a:solidFill>
                          <a:effectLst/>
                          <a:latin typeface="Palatino" pitchFamily="-1" charset="0"/>
                          <a:ea typeface="ヒラギノ明朝 ProN W3" pitchFamily="-1" charset="-128"/>
                          <a:cs typeface="ヒラギノ明朝 ProN W3" pitchFamily="-1" charset="-128"/>
                          <a:sym typeface="Palatino" pitchFamily="-1" charset="0"/>
                        </a:rPr>
                        <a:t>Barriers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A2A2A2"/>
                    </a:solidFill>
                  </a:tcPr>
                </a:tc>
                <a:tc>
                  <a:txBody>
                    <a:bodyPr/>
                    <a:lstStyle/>
                    <a:p>
                      <a:pPr marL="6350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736600" algn="l"/>
                          <a:tab pos="2336800" algn="l"/>
                        </a:tabLst>
                      </a:pPr>
                      <a:r>
                        <a:rPr kumimoji="0" lang="en-US" sz="2500" b="0" i="0" u="none" strike="noStrike" cap="none" normalizeH="0" baseline="0">
                          <a:ln>
                            <a:noFill/>
                          </a:ln>
                          <a:solidFill>
                            <a:srgbClr val="382F28"/>
                          </a:solidFill>
                          <a:effectLst/>
                          <a:latin typeface="Palatino" pitchFamily="-1" charset="0"/>
                          <a:ea typeface="ヒラギノ明朝 ProN W3" pitchFamily="-1" charset="-128"/>
                          <a:cs typeface="ヒラギノ明朝 ProN W3" pitchFamily="-1" charset="-128"/>
                          <a:sym typeface="Palatino" pitchFamily="-1" charset="0"/>
                        </a:rPr>
                        <a:t>Benefits</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A2A2A2"/>
                    </a:solidFill>
                  </a:tcPr>
                </a:tc>
                <a:extLst>
                  <a:ext uri="{0D108BD9-81ED-4DB2-BD59-A6C34878D82A}">
                    <a16:rowId xmlns:a16="http://schemas.microsoft.com/office/drawing/2014/main" val="10000"/>
                  </a:ext>
                </a:extLst>
              </a:tr>
              <a:tr h="1345035">
                <a:tc>
                  <a:txBody>
                    <a:bodyPr/>
                    <a:lstStyle/>
                    <a:p>
                      <a:pPr marL="6350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736600" algn="l"/>
                          <a:tab pos="2324100" algn="l"/>
                        </a:tabLst>
                      </a:pPr>
                      <a:r>
                        <a:rPr kumimoji="0" lang="en-US" sz="1700" b="0" i="0" u="none" strike="noStrike" cap="none" normalizeH="0" baseline="0">
                          <a:ln>
                            <a:noFill/>
                          </a:ln>
                          <a:solidFill>
                            <a:srgbClr val="3F3F3F"/>
                          </a:solidFill>
                          <a:effectLst/>
                          <a:latin typeface="Palatino" pitchFamily="-1" charset="0"/>
                          <a:ea typeface="ヒラギノ明朝 ProN W3" pitchFamily="-1" charset="-128"/>
                          <a:cs typeface="ヒラギノ明朝 ProN W3" pitchFamily="-1" charset="-128"/>
                          <a:sym typeface="Palatino" pitchFamily="-1" charset="0"/>
                        </a:rPr>
                        <a:t>Encourage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673100" algn="l"/>
                          <a:tab pos="2336800" algn="l"/>
                        </a:tabLst>
                      </a:pPr>
                      <a:endParaRPr kumimoji="0" lang="en-US" sz="1700" b="0" i="0" u="none" strike="noStrike" cap="none" normalizeH="0" baseline="0">
                        <a:ln>
                          <a:noFill/>
                        </a:ln>
                        <a:solidFill>
                          <a:srgbClr val="382F28"/>
                        </a:solidFill>
                        <a:effectLst/>
                        <a:latin typeface="Hoefler Text" pitchFamily="-1" charset="0"/>
                        <a:ea typeface="ヒラギノ明朝 ProN W3" pitchFamily="-1" charset="-128"/>
                        <a:cs typeface="ヒラギノ明朝 ProN W3" pitchFamily="-1" charset="-128"/>
                        <a:sym typeface="Hoefler Text" pitchFamily="-1"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673100" algn="l"/>
                          <a:tab pos="2324100" algn="l"/>
                        </a:tabLst>
                      </a:pPr>
                      <a:endParaRPr kumimoji="0" lang="en-US" sz="1700" b="0" i="0" u="none" strike="noStrike" cap="none" normalizeH="0" baseline="0">
                        <a:ln>
                          <a:noFill/>
                        </a:ln>
                        <a:solidFill>
                          <a:srgbClr val="382F28"/>
                        </a:solidFill>
                        <a:effectLst/>
                        <a:latin typeface="Hoefler Text" pitchFamily="-1" charset="0"/>
                        <a:ea typeface="ヒラギノ明朝 ProN W3" pitchFamily="-1" charset="-128"/>
                        <a:cs typeface="ヒラギノ明朝 ProN W3" pitchFamily="-1" charset="-128"/>
                        <a:sym typeface="Hoefler Text" pitchFamily="-1"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1"/>
                  </a:ext>
                </a:extLst>
              </a:tr>
              <a:tr h="1345035">
                <a:tc>
                  <a:txBody>
                    <a:bodyPr/>
                    <a:lstStyle/>
                    <a:p>
                      <a:pPr marL="6350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736600" algn="l"/>
                          <a:tab pos="2324100" algn="l"/>
                        </a:tabLst>
                      </a:pPr>
                      <a:r>
                        <a:rPr kumimoji="0" lang="en-US" sz="1700" b="0" i="0" u="none" strike="noStrike" cap="none" normalizeH="0" baseline="0">
                          <a:ln>
                            <a:noFill/>
                          </a:ln>
                          <a:solidFill>
                            <a:srgbClr val="3F3F3F"/>
                          </a:solidFill>
                          <a:effectLst/>
                          <a:latin typeface="Palatino" pitchFamily="-1" charset="0"/>
                          <a:ea typeface="ヒラギノ明朝 ProN W3" pitchFamily="-1" charset="-128"/>
                          <a:cs typeface="ヒラギノ明朝 ProN W3" pitchFamily="-1" charset="-128"/>
                          <a:sym typeface="Palatino" pitchFamily="-1" charset="0"/>
                        </a:rPr>
                        <a:t>Discourage</a:t>
                      </a: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673100" algn="l"/>
                          <a:tab pos="2336800" algn="l"/>
                        </a:tabLst>
                      </a:pPr>
                      <a:endParaRPr kumimoji="0" lang="en-US" sz="1700" b="0" i="0" u="none" strike="noStrike" cap="none" normalizeH="0" baseline="0">
                        <a:ln>
                          <a:noFill/>
                        </a:ln>
                        <a:solidFill>
                          <a:srgbClr val="382F28"/>
                        </a:solidFill>
                        <a:effectLst/>
                        <a:latin typeface="Hoefler Text" pitchFamily="-1" charset="0"/>
                        <a:ea typeface="ヒラギノ明朝 ProN W3" pitchFamily="-1" charset="-128"/>
                        <a:cs typeface="ヒラギノ明朝 ProN W3" pitchFamily="-1" charset="-128"/>
                        <a:sym typeface="Hoefler Text" pitchFamily="-1"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BCBCB"/>
                    </a:solid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673100" algn="l"/>
                          <a:tab pos="2324100" algn="l"/>
                        </a:tabLst>
                      </a:pPr>
                      <a:endParaRPr kumimoji="0" lang="en-US" sz="1700" b="0" i="0" u="none" strike="noStrike" cap="none" normalizeH="0" baseline="0" dirty="0">
                        <a:ln>
                          <a:noFill/>
                        </a:ln>
                        <a:solidFill>
                          <a:srgbClr val="382F28"/>
                        </a:solidFill>
                        <a:effectLst/>
                        <a:latin typeface="Hoefler Text" pitchFamily="-1" charset="0"/>
                        <a:ea typeface="ヒラギノ明朝 ProN W3" pitchFamily="-1" charset="-128"/>
                        <a:cs typeface="ヒラギノ明朝 ProN W3" pitchFamily="-1" charset="-128"/>
                        <a:sym typeface="Hoefler Text" pitchFamily="-1" charset="0"/>
                      </a:endParaRPr>
                    </a:p>
                  </a:txBody>
                  <a:tcPr marL="0" marR="0" marT="0" marB="0"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BCBCB"/>
                    </a:solidFill>
                  </a:tcPr>
                </a:tc>
                <a:extLst>
                  <a:ext uri="{0D108BD9-81ED-4DB2-BD59-A6C34878D82A}">
                    <a16:rowId xmlns:a16="http://schemas.microsoft.com/office/drawing/2014/main" val="10002"/>
                  </a:ext>
                </a:extLst>
              </a:tr>
            </a:tbl>
          </a:graphicData>
        </a:graphic>
      </p:graphicFrame>
      <p:sp>
        <p:nvSpPr>
          <p:cNvPr id="289812" name="AutoShape 35"/>
          <p:cNvSpPr>
            <a:spLocks/>
          </p:cNvSpPr>
          <p:nvPr/>
        </p:nvSpPr>
        <p:spPr bwMode="auto">
          <a:xfrm rot="5400000">
            <a:off x="4125516" y="3295055"/>
            <a:ext cx="892969" cy="892969"/>
          </a:xfrm>
          <a:prstGeom prst="rightArrow">
            <a:avLst>
              <a:gd name="adj1" fmla="val 36000"/>
              <a:gd name="adj2" fmla="val 40000"/>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defRPr sz="3000">
                <a:solidFill>
                  <a:srgbClr val="263750"/>
                </a:solidFill>
                <a:latin typeface="Palatino" pitchFamily="-1" charset="0"/>
                <a:ea typeface="ヒラギノ明朝 ProN W3" pitchFamily="-1" charset="-128"/>
                <a:sym typeface="Palatino" pitchFamily="-1" charset="0"/>
              </a:defRPr>
            </a:lvl2pPr>
            <a:lvl3pPr eaLnBrk="0" hangingPunct="0">
              <a:defRPr sz="3000">
                <a:solidFill>
                  <a:srgbClr val="263750"/>
                </a:solidFill>
                <a:latin typeface="Palatino" pitchFamily="-1" charset="0"/>
                <a:ea typeface="ヒラギノ明朝 ProN W3" pitchFamily="-1" charset="-128"/>
                <a:sym typeface="Palatino" pitchFamily="-1" charset="0"/>
              </a:defRPr>
            </a:lvl3pPr>
            <a:lvl4pPr eaLnBrk="0" hangingPunct="0">
              <a:defRPr sz="3000">
                <a:solidFill>
                  <a:srgbClr val="263750"/>
                </a:solidFill>
                <a:latin typeface="Palatino" pitchFamily="-1" charset="0"/>
                <a:ea typeface="ヒラギノ明朝 ProN W3" pitchFamily="-1" charset="-128"/>
                <a:sym typeface="Palatino" pitchFamily="-1" charset="0"/>
              </a:defRPr>
            </a:lvl4pPr>
            <a:lvl5pPr eaLnBrk="0" hangingPunct="0">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9pPr>
          </a:lstStyle>
          <a:p>
            <a:pPr algn="ctr" defTabSz="642915" eaLnBrk="1" fontAlgn="base" hangingPunct="1">
              <a:spcBef>
                <a:spcPct val="0"/>
              </a:spcBef>
              <a:spcAft>
                <a:spcPct val="0"/>
              </a:spcAft>
            </a:pPr>
            <a:endParaRPr lang="en-US" altLang="en-US"/>
          </a:p>
        </p:txBody>
      </p:sp>
      <p:sp>
        <p:nvSpPr>
          <p:cNvPr id="289813" name="AutoShape 36"/>
          <p:cNvSpPr>
            <a:spLocks/>
          </p:cNvSpPr>
          <p:nvPr/>
        </p:nvSpPr>
        <p:spPr bwMode="auto">
          <a:xfrm rot="5400000">
            <a:off x="6875859" y="4643437"/>
            <a:ext cx="892969" cy="892969"/>
          </a:xfrm>
          <a:prstGeom prst="rightArrow">
            <a:avLst>
              <a:gd name="adj1" fmla="val 36000"/>
              <a:gd name="adj2" fmla="val 40000"/>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defRPr sz="3000">
                <a:solidFill>
                  <a:srgbClr val="263750"/>
                </a:solidFill>
                <a:latin typeface="Palatino" pitchFamily="-1" charset="0"/>
                <a:ea typeface="ヒラギノ明朝 ProN W3" pitchFamily="-1" charset="-128"/>
                <a:sym typeface="Palatino" pitchFamily="-1" charset="0"/>
              </a:defRPr>
            </a:lvl2pPr>
            <a:lvl3pPr eaLnBrk="0" hangingPunct="0">
              <a:defRPr sz="3000">
                <a:solidFill>
                  <a:srgbClr val="263750"/>
                </a:solidFill>
                <a:latin typeface="Palatino" pitchFamily="-1" charset="0"/>
                <a:ea typeface="ヒラギノ明朝 ProN W3" pitchFamily="-1" charset="-128"/>
                <a:sym typeface="Palatino" pitchFamily="-1" charset="0"/>
              </a:defRPr>
            </a:lvl3pPr>
            <a:lvl4pPr eaLnBrk="0" hangingPunct="0">
              <a:defRPr sz="3000">
                <a:solidFill>
                  <a:srgbClr val="263750"/>
                </a:solidFill>
                <a:latin typeface="Palatino" pitchFamily="-1" charset="0"/>
                <a:ea typeface="ヒラギノ明朝 ProN W3" pitchFamily="-1" charset="-128"/>
                <a:sym typeface="Palatino" pitchFamily="-1" charset="0"/>
              </a:defRPr>
            </a:lvl4pPr>
            <a:lvl5pPr eaLnBrk="0" hangingPunct="0">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9pPr>
          </a:lstStyle>
          <a:p>
            <a:pPr algn="ctr" defTabSz="642915" eaLnBrk="1" fontAlgn="base" hangingPunct="1">
              <a:spcBef>
                <a:spcPct val="0"/>
              </a:spcBef>
              <a:spcAft>
                <a:spcPct val="0"/>
              </a:spcAft>
            </a:pPr>
            <a:endParaRPr lang="en-US" altLang="en-US"/>
          </a:p>
        </p:txBody>
      </p:sp>
      <p:sp>
        <p:nvSpPr>
          <p:cNvPr id="289814" name="AutoShape 37"/>
          <p:cNvSpPr>
            <a:spLocks/>
          </p:cNvSpPr>
          <p:nvPr/>
        </p:nvSpPr>
        <p:spPr bwMode="auto">
          <a:xfrm rot="-5400000">
            <a:off x="4143376" y="4652368"/>
            <a:ext cx="892969" cy="892969"/>
          </a:xfrm>
          <a:prstGeom prst="rightArrow">
            <a:avLst>
              <a:gd name="adj1" fmla="val 36000"/>
              <a:gd name="adj2" fmla="val 40000"/>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defRPr sz="3000">
                <a:solidFill>
                  <a:srgbClr val="263750"/>
                </a:solidFill>
                <a:latin typeface="Palatino" pitchFamily="-1" charset="0"/>
                <a:ea typeface="ヒラギノ明朝 ProN W3" pitchFamily="-1" charset="-128"/>
                <a:sym typeface="Palatino" pitchFamily="-1" charset="0"/>
              </a:defRPr>
            </a:lvl2pPr>
            <a:lvl3pPr eaLnBrk="0" hangingPunct="0">
              <a:defRPr sz="3000">
                <a:solidFill>
                  <a:srgbClr val="263750"/>
                </a:solidFill>
                <a:latin typeface="Palatino" pitchFamily="-1" charset="0"/>
                <a:ea typeface="ヒラギノ明朝 ProN W3" pitchFamily="-1" charset="-128"/>
                <a:sym typeface="Palatino" pitchFamily="-1" charset="0"/>
              </a:defRPr>
            </a:lvl3pPr>
            <a:lvl4pPr eaLnBrk="0" hangingPunct="0">
              <a:defRPr sz="3000">
                <a:solidFill>
                  <a:srgbClr val="263750"/>
                </a:solidFill>
                <a:latin typeface="Palatino" pitchFamily="-1" charset="0"/>
                <a:ea typeface="ヒラギノ明朝 ProN W3" pitchFamily="-1" charset="-128"/>
                <a:sym typeface="Palatino" pitchFamily="-1" charset="0"/>
              </a:defRPr>
            </a:lvl4pPr>
            <a:lvl5pPr eaLnBrk="0" hangingPunct="0">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9pPr>
          </a:lstStyle>
          <a:p>
            <a:pPr algn="ctr" defTabSz="642915" eaLnBrk="1" fontAlgn="base" hangingPunct="1">
              <a:spcBef>
                <a:spcPct val="0"/>
              </a:spcBef>
              <a:spcAft>
                <a:spcPct val="0"/>
              </a:spcAft>
            </a:pPr>
            <a:endParaRPr lang="en-US" altLang="en-US"/>
          </a:p>
        </p:txBody>
      </p:sp>
      <p:sp>
        <p:nvSpPr>
          <p:cNvPr id="289815" name="AutoShape 38"/>
          <p:cNvSpPr>
            <a:spLocks/>
          </p:cNvSpPr>
          <p:nvPr/>
        </p:nvSpPr>
        <p:spPr bwMode="auto">
          <a:xfrm rot="-5400000">
            <a:off x="6875859" y="3366493"/>
            <a:ext cx="892969" cy="892969"/>
          </a:xfrm>
          <a:prstGeom prst="rightArrow">
            <a:avLst>
              <a:gd name="adj1" fmla="val 36000"/>
              <a:gd name="adj2" fmla="val 40000"/>
            </a:avLst>
          </a:prstGeom>
          <a:solidFill>
            <a:schemeClr val="accent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defRPr sz="3000">
                <a:solidFill>
                  <a:srgbClr val="263750"/>
                </a:solidFill>
                <a:latin typeface="Palatino" pitchFamily="-1" charset="0"/>
                <a:ea typeface="ヒラギノ明朝 ProN W3" pitchFamily="-1" charset="-128"/>
                <a:sym typeface="Palatino" pitchFamily="-1" charset="0"/>
              </a:defRPr>
            </a:lvl2pPr>
            <a:lvl3pPr eaLnBrk="0" hangingPunct="0">
              <a:defRPr sz="3000">
                <a:solidFill>
                  <a:srgbClr val="263750"/>
                </a:solidFill>
                <a:latin typeface="Palatino" pitchFamily="-1" charset="0"/>
                <a:ea typeface="ヒラギノ明朝 ProN W3" pitchFamily="-1" charset="-128"/>
                <a:sym typeface="Palatino" pitchFamily="-1" charset="0"/>
              </a:defRPr>
            </a:lvl3pPr>
            <a:lvl4pPr eaLnBrk="0" hangingPunct="0">
              <a:defRPr sz="3000">
                <a:solidFill>
                  <a:srgbClr val="263750"/>
                </a:solidFill>
                <a:latin typeface="Palatino" pitchFamily="-1" charset="0"/>
                <a:ea typeface="ヒラギノ明朝 ProN W3" pitchFamily="-1" charset="-128"/>
                <a:sym typeface="Palatino" pitchFamily="-1" charset="0"/>
              </a:defRPr>
            </a:lvl4pPr>
            <a:lvl5pPr eaLnBrk="0" hangingPunct="0">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9pPr>
          </a:lstStyle>
          <a:p>
            <a:pPr algn="ctr" defTabSz="642915" eaLnBrk="1" fontAlgn="base" hangingPunct="1">
              <a:spcBef>
                <a:spcPct val="0"/>
              </a:spcBef>
              <a:spcAft>
                <a:spcPct val="0"/>
              </a:spcAft>
            </a:pPr>
            <a:endParaRPr lang="en-US" altLang="en-US"/>
          </a:p>
        </p:txBody>
      </p:sp>
      <p:sp>
        <p:nvSpPr>
          <p:cNvPr id="289816" name="Rectangle 39"/>
          <p:cNvSpPr>
            <a:spLocks/>
          </p:cNvSpPr>
          <p:nvPr/>
        </p:nvSpPr>
        <p:spPr bwMode="auto">
          <a:xfrm>
            <a:off x="250032" y="-44648"/>
            <a:ext cx="8643938" cy="148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b"/>
          <a:lstStyle>
            <a:lvl1pPr eaLnBrk="0" hangingPunct="0">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defRPr sz="3000">
                <a:solidFill>
                  <a:srgbClr val="263750"/>
                </a:solidFill>
                <a:latin typeface="Palatino" pitchFamily="-1" charset="0"/>
                <a:ea typeface="ヒラギノ明朝 ProN W3" pitchFamily="-1" charset="-128"/>
                <a:sym typeface="Palatino" pitchFamily="-1" charset="0"/>
              </a:defRPr>
            </a:lvl2pPr>
            <a:lvl3pPr eaLnBrk="0" hangingPunct="0">
              <a:defRPr sz="3000">
                <a:solidFill>
                  <a:srgbClr val="263750"/>
                </a:solidFill>
                <a:latin typeface="Palatino" pitchFamily="-1" charset="0"/>
                <a:ea typeface="ヒラギノ明朝 ProN W3" pitchFamily="-1" charset="-128"/>
                <a:sym typeface="Palatino" pitchFamily="-1" charset="0"/>
              </a:defRPr>
            </a:lvl3pPr>
            <a:lvl4pPr eaLnBrk="0" hangingPunct="0">
              <a:defRPr sz="3000">
                <a:solidFill>
                  <a:srgbClr val="263750"/>
                </a:solidFill>
                <a:latin typeface="Palatino" pitchFamily="-1" charset="0"/>
                <a:ea typeface="ヒラギノ明朝 ProN W3" pitchFamily="-1" charset="-128"/>
                <a:sym typeface="Palatino" pitchFamily="-1" charset="0"/>
              </a:defRPr>
            </a:lvl4pPr>
            <a:lvl5pPr eaLnBrk="0" hangingPunct="0">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defRPr sz="3000">
                <a:solidFill>
                  <a:srgbClr val="263750"/>
                </a:solidFill>
                <a:latin typeface="Palatino" pitchFamily="-1" charset="0"/>
                <a:ea typeface="ヒラギノ明朝 ProN W3" pitchFamily="-1" charset="-128"/>
                <a:sym typeface="Palatino" pitchFamily="-1" charset="0"/>
              </a:defRPr>
            </a:lvl9pPr>
          </a:lstStyle>
          <a:p>
            <a:pPr algn="ctr" defTabSz="642915" eaLnBrk="1" fontAlgn="base" hangingPunct="1">
              <a:spcBef>
                <a:spcPct val="0"/>
              </a:spcBef>
              <a:spcAft>
                <a:spcPct val="0"/>
              </a:spcAft>
            </a:pPr>
            <a:r>
              <a:rPr lang="en-US" altLang="en-US" sz="4500" dirty="0">
                <a:solidFill>
                  <a:srgbClr val="253750"/>
                </a:solidFill>
                <a:latin typeface="Didot" pitchFamily="-1" charset="0"/>
                <a:sym typeface="Didot" pitchFamily="-1" charset="0"/>
              </a:rPr>
              <a:t>Exercise 4: Develop Strategy</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032" y="5920381"/>
            <a:ext cx="8429623" cy="885865"/>
          </a:xfrm>
          <a:prstGeom prst="rect">
            <a:avLst/>
          </a:prstGeom>
        </p:spPr>
      </p:pic>
    </p:spTree>
    <p:extLst>
      <p:ext uri="{BB962C8B-B14F-4D97-AF65-F5344CB8AC3E}">
        <p14:creationId xmlns:p14="http://schemas.microsoft.com/office/powerpoint/2010/main" val="4146877247"/>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1"/>
          <p:cNvPicPr>
            <a:picLocks noChangeAspect="1" noChangeArrowheads="1"/>
          </p:cNvPicPr>
          <p:nvPr/>
        </p:nvPicPr>
        <p:blipFill>
          <a:blip r:embed="rId2">
            <a:extLst>
              <a:ext uri="{28A0092B-C50C-407E-A947-70E740481C1C}">
                <a14:useLocalDpi xmlns:a14="http://schemas.microsoft.com/office/drawing/2010/main" val="0"/>
              </a:ext>
            </a:extLst>
          </a:blip>
          <a:srcRect l="677" t="19603" r="1096" b="32672"/>
          <a:stretch>
            <a:fillRect/>
          </a:stretch>
        </p:blipFill>
        <p:spPr bwMode="auto">
          <a:xfrm>
            <a:off x="369690" y="2928244"/>
            <a:ext cx="840283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65538" name="Group 2"/>
          <p:cNvGraphicFramePr>
            <a:graphicFrameLocks noGrp="1"/>
          </p:cNvGraphicFramePr>
          <p:nvPr>
            <p:extLst>
              <p:ext uri="{D42A27DB-BD31-4B8C-83A1-F6EECF244321}">
                <p14:modId xmlns:p14="http://schemas.microsoft.com/office/powerpoint/2010/main" val="241925043"/>
              </p:ext>
            </p:extLst>
          </p:nvPr>
        </p:nvGraphicFramePr>
        <p:xfrm>
          <a:off x="400273" y="2901455"/>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91857" name="Rectangle 24"/>
          <p:cNvSpPr>
            <a:spLocks noGrp="1" noChangeArrowheads="1"/>
          </p:cNvSpPr>
          <p:nvPr>
            <p:ph type="title"/>
          </p:nvPr>
        </p:nvSpPr>
        <p:spPr/>
        <p:txBody>
          <a:bodyPr>
            <a:normAutofit fontScale="90000"/>
          </a:bodyPr>
          <a:lstStyle/>
          <a:p>
            <a:pPr eaLnBrk="1" hangingPunct="1"/>
            <a:r>
              <a:rPr lang="en-US" altLang="en-US" sz="4300"/>
              <a:t>Community-Based Social Marketing</a:t>
            </a:r>
          </a:p>
        </p:txBody>
      </p:sp>
      <p:pic>
        <p:nvPicPr>
          <p:cNvPr id="291858"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1" y="2696773"/>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62" name="Rectangle 26"/>
          <p:cNvSpPr>
            <a:spLocks/>
          </p:cNvSpPr>
          <p:nvPr/>
        </p:nvSpPr>
        <p:spPr bwMode="auto">
          <a:xfrm>
            <a:off x="7251812" y="3277203"/>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Lst>
              <a:defRPr/>
            </a:pPr>
            <a:r>
              <a:rPr lang="en-US" sz="20200">
                <a:solidFill>
                  <a:srgbClr val="FFFFFF"/>
                </a:solidFill>
                <a:latin typeface="Times" pitchFamily="-1" charset="0"/>
                <a:ea typeface="Times" pitchFamily="-1" charset="0"/>
                <a:cs typeface="Times" pitchFamily="-1" charset="0"/>
                <a:sym typeface="Times" pitchFamily="-1" charset="0"/>
              </a:rPr>
              <a:t>5</a:t>
            </a:r>
          </a:p>
        </p:txBody>
      </p:sp>
      <p:sp>
        <p:nvSpPr>
          <p:cNvPr id="65563" name="Rectangle 27"/>
          <p:cNvSpPr>
            <a:spLocks/>
          </p:cNvSpPr>
          <p:nvPr/>
        </p:nvSpPr>
        <p:spPr bwMode="auto">
          <a:xfrm>
            <a:off x="400273" y="4438055"/>
            <a:ext cx="1478771"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Select</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Behaviours</a:t>
            </a:r>
          </a:p>
        </p:txBody>
      </p:sp>
      <p:sp>
        <p:nvSpPr>
          <p:cNvPr id="65564" name="Rectangle 28"/>
          <p:cNvSpPr>
            <a:spLocks/>
          </p:cNvSpPr>
          <p:nvPr/>
        </p:nvSpPr>
        <p:spPr bwMode="auto">
          <a:xfrm>
            <a:off x="2277246" y="4054084"/>
            <a:ext cx="111809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Uncover</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Barriers</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&amp;</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Benefits</a:t>
            </a:r>
          </a:p>
        </p:txBody>
      </p:sp>
      <p:sp>
        <p:nvSpPr>
          <p:cNvPr id="65565" name="Rectangle 29"/>
          <p:cNvSpPr>
            <a:spLocks/>
          </p:cNvSpPr>
          <p:nvPr/>
        </p:nvSpPr>
        <p:spPr bwMode="auto">
          <a:xfrm>
            <a:off x="3965043" y="4438055"/>
            <a:ext cx="1100062"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Develop</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Strategy</a:t>
            </a:r>
          </a:p>
        </p:txBody>
      </p:sp>
      <p:sp>
        <p:nvSpPr>
          <p:cNvPr id="65566" name="Rectangle 30"/>
          <p:cNvSpPr>
            <a:spLocks/>
          </p:cNvSpPr>
          <p:nvPr/>
        </p:nvSpPr>
        <p:spPr bwMode="auto">
          <a:xfrm>
            <a:off x="5634988" y="4438055"/>
            <a:ext cx="1082027"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Pilot</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Strategy</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107" y="5913324"/>
            <a:ext cx="8488561" cy="885865"/>
          </a:xfrm>
          <a:prstGeom prst="rect">
            <a:avLst/>
          </a:prstGeom>
        </p:spPr>
      </p:pic>
    </p:spTree>
    <p:extLst>
      <p:ext uri="{BB962C8B-B14F-4D97-AF65-F5344CB8AC3E}">
        <p14:creationId xmlns:p14="http://schemas.microsoft.com/office/powerpoint/2010/main" val="1293487053"/>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1"/>
          <p:cNvSpPr>
            <a:spLocks noGrp="1" noChangeArrowheads="1"/>
          </p:cNvSpPr>
          <p:nvPr>
            <p:ph type="title"/>
          </p:nvPr>
        </p:nvSpPr>
        <p:spPr>
          <a:xfrm>
            <a:off x="4572000" y="229142"/>
            <a:ext cx="4089797" cy="1437680"/>
          </a:xfrm>
        </p:spPr>
        <p:txBody>
          <a:bodyPr/>
          <a:lstStyle/>
          <a:p>
            <a:pPr eaLnBrk="1" hangingPunct="1"/>
            <a:r>
              <a:rPr lang="en-US" altLang="en-US" dirty="0"/>
              <a:t>Piloting</a:t>
            </a:r>
          </a:p>
        </p:txBody>
      </p:sp>
      <p:sp>
        <p:nvSpPr>
          <p:cNvPr id="292867" name="Rectangle 2"/>
          <p:cNvSpPr>
            <a:spLocks noGrp="1" noChangeArrowheads="1"/>
          </p:cNvSpPr>
          <p:nvPr>
            <p:ph idx="1"/>
          </p:nvPr>
        </p:nvSpPr>
        <p:spPr>
          <a:xfrm>
            <a:off x="4880217" y="1295400"/>
            <a:ext cx="4089797" cy="4446984"/>
          </a:xfrm>
        </p:spPr>
        <p:txBody>
          <a:bodyPr/>
          <a:lstStyle/>
          <a:p>
            <a:pPr eaLnBrk="1" hangingPunct="1"/>
            <a:r>
              <a:rPr lang="en-US" altLang="en-US" dirty="0"/>
              <a:t>Random Selection</a:t>
            </a:r>
          </a:p>
          <a:p>
            <a:pPr eaLnBrk="1" hangingPunct="1"/>
            <a:r>
              <a:rPr lang="en-US" altLang="en-US" dirty="0"/>
              <a:t>Random Assignment</a:t>
            </a:r>
          </a:p>
          <a:p>
            <a:pPr eaLnBrk="1" hangingPunct="1"/>
            <a:r>
              <a:rPr lang="en-US" altLang="en-US" dirty="0"/>
              <a:t>Measurement</a:t>
            </a:r>
          </a:p>
          <a:p>
            <a:pPr marL="571275" lvl="1" eaLnBrk="1" hangingPunct="1"/>
            <a:r>
              <a:rPr lang="en-US" altLang="en-US" dirty="0"/>
              <a:t>Behavior Change</a:t>
            </a:r>
          </a:p>
          <a:p>
            <a:pPr marL="571275" lvl="1" eaLnBrk="1" hangingPunct="1"/>
            <a:r>
              <a:rPr lang="en-US" altLang="en-US" dirty="0"/>
              <a:t>Resource Use</a:t>
            </a:r>
          </a:p>
          <a:p>
            <a:pPr marL="571275" lvl="1" eaLnBrk="1" hangingPunct="1"/>
            <a:r>
              <a:rPr lang="en-US" altLang="en-US" dirty="0"/>
              <a:t>Resource Quality</a:t>
            </a:r>
          </a:p>
        </p:txBody>
      </p:sp>
      <p:pic>
        <p:nvPicPr>
          <p:cNvPr id="29286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762000"/>
            <a:ext cx="9215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975" y="6089802"/>
            <a:ext cx="9144000" cy="885865"/>
          </a:xfrm>
          <a:prstGeom prst="rect">
            <a:avLst/>
          </a:prstGeom>
        </p:spPr>
      </p:pic>
    </p:spTree>
    <p:extLst>
      <p:ext uri="{BB962C8B-B14F-4D97-AF65-F5344CB8AC3E}">
        <p14:creationId xmlns:p14="http://schemas.microsoft.com/office/powerpoint/2010/main" val="276485421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2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2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2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2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28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p:cNvSpPr>
          <p:nvPr/>
        </p:nvSpPr>
        <p:spPr bwMode="auto">
          <a:xfrm>
            <a:off x="4277490" y="5093539"/>
            <a:ext cx="587917" cy="323165"/>
          </a:xfrm>
          <a:prstGeom prst="rect">
            <a:avLst/>
          </a:prstGeom>
          <a:noFill/>
          <a:ln>
            <a:noFill/>
          </a:ln>
          <a:effectLst>
            <a:outerShdw blurRad="12700"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15" fontAlgn="base">
              <a:spcBef>
                <a:spcPct val="0"/>
              </a:spcBef>
              <a:spcAft>
                <a:spcPct val="0"/>
              </a:spcAft>
              <a:defRPr/>
            </a:pPr>
            <a:r>
              <a:rPr lang="en-US" sz="2100">
                <a:solidFill>
                  <a:srgbClr val="263750"/>
                </a:solidFill>
                <a:ea typeface="Palatino" pitchFamily="-1" charset="0"/>
                <a:cs typeface="Palatino" pitchFamily="-1" charset="0"/>
                <a:sym typeface="Palatino" pitchFamily="-1" charset="0"/>
              </a:rPr>
              <a:t>Time</a:t>
            </a:r>
          </a:p>
        </p:txBody>
      </p:sp>
      <p:graphicFrame>
        <p:nvGraphicFramePr>
          <p:cNvPr id="68610" name="Group 2"/>
          <p:cNvGraphicFramePr>
            <a:graphicFrameLocks noGrp="1"/>
          </p:cNvGraphicFramePr>
          <p:nvPr/>
        </p:nvGraphicFramePr>
        <p:xfrm>
          <a:off x="866186" y="1857375"/>
          <a:ext cx="7527728" cy="3143250"/>
        </p:xfrm>
        <a:graphic>
          <a:graphicData uri="http://schemas.openxmlformats.org/drawingml/2006/table">
            <a:tbl>
              <a:tblPr/>
              <a:tblGrid>
                <a:gridCol w="1881932">
                  <a:extLst>
                    <a:ext uri="{9D8B030D-6E8A-4147-A177-3AD203B41FA5}">
                      <a16:colId xmlns:a16="http://schemas.microsoft.com/office/drawing/2014/main" val="20000"/>
                    </a:ext>
                  </a:extLst>
                </a:gridCol>
                <a:gridCol w="1881932">
                  <a:extLst>
                    <a:ext uri="{9D8B030D-6E8A-4147-A177-3AD203B41FA5}">
                      <a16:colId xmlns:a16="http://schemas.microsoft.com/office/drawing/2014/main" val="20001"/>
                    </a:ext>
                  </a:extLst>
                </a:gridCol>
                <a:gridCol w="1881932">
                  <a:extLst>
                    <a:ext uri="{9D8B030D-6E8A-4147-A177-3AD203B41FA5}">
                      <a16:colId xmlns:a16="http://schemas.microsoft.com/office/drawing/2014/main" val="20002"/>
                    </a:ext>
                  </a:extLst>
                </a:gridCol>
                <a:gridCol w="1881932">
                  <a:extLst>
                    <a:ext uri="{9D8B030D-6E8A-4147-A177-3AD203B41FA5}">
                      <a16:colId xmlns:a16="http://schemas.microsoft.com/office/drawing/2014/main" val="20003"/>
                    </a:ext>
                  </a:extLst>
                </a:gridCol>
              </a:tblGrid>
              <a:tr h="3143250">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000000"/>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pSp>
        <p:nvGrpSpPr>
          <p:cNvPr id="294927" name="Group 22"/>
          <p:cNvGrpSpPr>
            <a:grpSpLocks/>
          </p:cNvGrpSpPr>
          <p:nvPr/>
        </p:nvGrpSpPr>
        <p:grpSpPr bwMode="auto">
          <a:xfrm>
            <a:off x="1093887" y="3250406"/>
            <a:ext cx="1419820" cy="339328"/>
            <a:chOff x="0" y="0"/>
            <a:chExt cx="1272" cy="304"/>
          </a:xfrm>
        </p:grpSpPr>
        <p:sp>
          <p:nvSpPr>
            <p:cNvPr id="68628" name="Rectangle 20"/>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68629" name="Rectangle 21"/>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Pretest</a:t>
              </a:r>
            </a:p>
          </p:txBody>
        </p:sp>
      </p:grpSp>
      <p:grpSp>
        <p:nvGrpSpPr>
          <p:cNvPr id="294928" name="Group 25"/>
          <p:cNvGrpSpPr>
            <a:grpSpLocks/>
          </p:cNvGrpSpPr>
          <p:nvPr/>
        </p:nvGrpSpPr>
        <p:grpSpPr bwMode="auto">
          <a:xfrm>
            <a:off x="2946797" y="3250406"/>
            <a:ext cx="1473398" cy="339328"/>
            <a:chOff x="0" y="0"/>
            <a:chExt cx="1320" cy="304"/>
          </a:xfrm>
        </p:grpSpPr>
        <p:sp>
          <p:nvSpPr>
            <p:cNvPr id="68631" name="Rectangle 23"/>
            <p:cNvSpPr>
              <a:spLocks/>
            </p:cNvSpPr>
            <p:nvPr/>
          </p:nvSpPr>
          <p:spPr bwMode="auto">
            <a:xfrm>
              <a:off x="0" y="0"/>
              <a:ext cx="1320" cy="304"/>
            </a:xfrm>
            <a:prstGeom prst="rect">
              <a:avLst/>
            </a:prstGeom>
            <a:blipFill dpi="0" rotWithShape="0">
              <a:blip r:embed="rId4"/>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68632" name="Rectangle 24"/>
            <p:cNvSpPr>
              <a:spLocks/>
            </p:cNvSpPr>
            <p:nvPr/>
          </p:nvSpPr>
          <p:spPr bwMode="auto">
            <a:xfrm>
              <a:off x="264" y="24"/>
              <a:ext cx="792"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90154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Program</a:t>
              </a:r>
            </a:p>
          </p:txBody>
        </p:sp>
      </p:grpSp>
      <p:grpSp>
        <p:nvGrpSpPr>
          <p:cNvPr id="294929" name="Group 28"/>
          <p:cNvGrpSpPr>
            <a:grpSpLocks/>
          </p:cNvGrpSpPr>
          <p:nvPr/>
        </p:nvGrpSpPr>
        <p:grpSpPr bwMode="auto">
          <a:xfrm>
            <a:off x="4862215" y="3250406"/>
            <a:ext cx="1419820" cy="339328"/>
            <a:chOff x="0" y="0"/>
            <a:chExt cx="1272" cy="304"/>
          </a:xfrm>
        </p:grpSpPr>
        <p:sp>
          <p:nvSpPr>
            <p:cNvPr id="68634" name="Rectangle 26"/>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68635" name="Rectangle 27"/>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Posttest</a:t>
              </a:r>
            </a:p>
          </p:txBody>
        </p:sp>
      </p:grpSp>
      <p:grpSp>
        <p:nvGrpSpPr>
          <p:cNvPr id="294930" name="Group 31"/>
          <p:cNvGrpSpPr>
            <a:grpSpLocks/>
          </p:cNvGrpSpPr>
          <p:nvPr/>
        </p:nvGrpSpPr>
        <p:grpSpPr bwMode="auto">
          <a:xfrm>
            <a:off x="6746379" y="3250406"/>
            <a:ext cx="1419820" cy="339328"/>
            <a:chOff x="0" y="0"/>
            <a:chExt cx="1272" cy="304"/>
          </a:xfrm>
        </p:grpSpPr>
        <p:sp>
          <p:nvSpPr>
            <p:cNvPr id="68637" name="Rectangle 29"/>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68638" name="Rectangle 30"/>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Follow-up</a:t>
              </a:r>
            </a:p>
          </p:txBody>
        </p:sp>
      </p:grpSp>
      <p:sp>
        <p:nvSpPr>
          <p:cNvPr id="68640" name="Rectangle 32"/>
          <p:cNvSpPr>
            <a:spLocks/>
          </p:cNvSpPr>
          <p:nvPr/>
        </p:nvSpPr>
        <p:spPr bwMode="auto">
          <a:xfrm>
            <a:off x="2589057" y="711474"/>
            <a:ext cx="3964781" cy="955477"/>
          </a:xfrm>
          <a:prstGeom prst="rect">
            <a:avLst/>
          </a:prstGeom>
          <a:noFill/>
          <a:ln>
            <a:noFill/>
          </a:ln>
          <a:effectLst>
            <a:outerShdw blurRad="76200" algn="ctr" rotWithShape="0">
              <a:schemeClr val="bg2">
                <a:alpha val="5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2pPr>
            <a:lvl3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3pPr>
            <a:lvl4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4pPr>
            <a:lvl5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9pPr>
          </a:lstStyle>
          <a:p>
            <a:pPr defTabSz="642915" eaLnBrk="1" fontAlgn="base" hangingPunct="1">
              <a:lnSpc>
                <a:spcPct val="79000"/>
              </a:lnSpc>
              <a:spcBef>
                <a:spcPts val="211"/>
              </a:spcBef>
              <a:spcAft>
                <a:spcPct val="0"/>
              </a:spcAft>
            </a:pPr>
            <a:r>
              <a:rPr lang="en-US" altLang="en-US" sz="3600" dirty="0">
                <a:latin typeface="Garamond" panose="02020404030301010803" pitchFamily="18" charset="0"/>
              </a:rPr>
              <a:t>Pilot Strategy</a:t>
            </a:r>
          </a:p>
        </p:txBody>
      </p:sp>
      <p:sp>
        <p:nvSpPr>
          <p:cNvPr id="68641" name="Rectangle 33"/>
          <p:cNvSpPr>
            <a:spLocks/>
          </p:cNvSpPr>
          <p:nvPr/>
        </p:nvSpPr>
        <p:spPr bwMode="auto">
          <a:xfrm rot="-5400000">
            <a:off x="226438" y="3297637"/>
            <a:ext cx="607539" cy="261610"/>
          </a:xfrm>
          <a:prstGeom prst="rect">
            <a:avLst/>
          </a:prstGeom>
          <a:noFill/>
          <a:ln>
            <a:noFill/>
          </a:ln>
          <a:effectLst>
            <a:outerShdw blurRad="12700"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15" fontAlgn="base">
              <a:spcBef>
                <a:spcPct val="0"/>
              </a:spcBef>
              <a:spcAft>
                <a:spcPct val="0"/>
              </a:spcAft>
              <a:defRPr/>
            </a:pPr>
            <a:r>
              <a:rPr lang="en-US" sz="1700">
                <a:solidFill>
                  <a:srgbClr val="263750"/>
                </a:solidFill>
                <a:ea typeface="Palatino" pitchFamily="-1" charset="0"/>
                <a:cs typeface="Palatino" pitchFamily="-1" charset="0"/>
                <a:sym typeface="Palatino" pitchFamily="-1" charset="0"/>
              </a:rPr>
              <a:t>Group</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402" y="5950723"/>
            <a:ext cx="8363598" cy="885865"/>
          </a:xfrm>
          <a:prstGeom prst="rect">
            <a:avLst/>
          </a:prstGeom>
        </p:spPr>
      </p:pic>
    </p:spTree>
    <p:extLst>
      <p:ext uri="{BB962C8B-B14F-4D97-AF65-F5344CB8AC3E}">
        <p14:creationId xmlns:p14="http://schemas.microsoft.com/office/powerpoint/2010/main" val="197386163"/>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p:cNvSpPr>
          <p:nvPr/>
        </p:nvSpPr>
        <p:spPr bwMode="auto">
          <a:xfrm>
            <a:off x="4313209" y="5031031"/>
            <a:ext cx="587917" cy="323165"/>
          </a:xfrm>
          <a:prstGeom prst="rect">
            <a:avLst/>
          </a:prstGeom>
          <a:noFill/>
          <a:ln>
            <a:noFill/>
          </a:ln>
          <a:effectLst>
            <a:outerShdw blurRad="12700"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15" fontAlgn="base">
              <a:spcBef>
                <a:spcPct val="0"/>
              </a:spcBef>
              <a:spcAft>
                <a:spcPct val="0"/>
              </a:spcAft>
              <a:defRPr/>
            </a:pPr>
            <a:r>
              <a:rPr lang="en-US" sz="2100">
                <a:solidFill>
                  <a:srgbClr val="263750"/>
                </a:solidFill>
                <a:ea typeface="Palatino" pitchFamily="-1" charset="0"/>
                <a:cs typeface="Palatino" pitchFamily="-1" charset="0"/>
                <a:sym typeface="Palatino" pitchFamily="-1" charset="0"/>
              </a:rPr>
              <a:t>Time</a:t>
            </a:r>
          </a:p>
        </p:txBody>
      </p:sp>
      <p:graphicFrame>
        <p:nvGraphicFramePr>
          <p:cNvPr id="70658" name="Group 2"/>
          <p:cNvGraphicFramePr>
            <a:graphicFrameLocks noGrp="1"/>
          </p:cNvGraphicFramePr>
          <p:nvPr/>
        </p:nvGraphicFramePr>
        <p:xfrm>
          <a:off x="866186" y="1857375"/>
          <a:ext cx="7527728" cy="3143250"/>
        </p:xfrm>
        <a:graphic>
          <a:graphicData uri="http://schemas.openxmlformats.org/drawingml/2006/table">
            <a:tbl>
              <a:tblPr/>
              <a:tblGrid>
                <a:gridCol w="1881932">
                  <a:extLst>
                    <a:ext uri="{9D8B030D-6E8A-4147-A177-3AD203B41FA5}">
                      <a16:colId xmlns:a16="http://schemas.microsoft.com/office/drawing/2014/main" val="20000"/>
                    </a:ext>
                  </a:extLst>
                </a:gridCol>
                <a:gridCol w="1881932">
                  <a:extLst>
                    <a:ext uri="{9D8B030D-6E8A-4147-A177-3AD203B41FA5}">
                      <a16:colId xmlns:a16="http://schemas.microsoft.com/office/drawing/2014/main" val="20001"/>
                    </a:ext>
                  </a:extLst>
                </a:gridCol>
                <a:gridCol w="1881932">
                  <a:extLst>
                    <a:ext uri="{9D8B030D-6E8A-4147-A177-3AD203B41FA5}">
                      <a16:colId xmlns:a16="http://schemas.microsoft.com/office/drawing/2014/main" val="20002"/>
                    </a:ext>
                  </a:extLst>
                </a:gridCol>
                <a:gridCol w="1881932">
                  <a:extLst>
                    <a:ext uri="{9D8B030D-6E8A-4147-A177-3AD203B41FA5}">
                      <a16:colId xmlns:a16="http://schemas.microsoft.com/office/drawing/2014/main" val="20003"/>
                    </a:ext>
                  </a:extLst>
                </a:gridCol>
              </a:tblGrid>
              <a:tr h="1571625">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000000"/>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6382A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6382A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6382A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6382A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71625">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000000"/>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6382A6"/>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6382A6"/>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6382A6"/>
                      </a:solidFill>
                      <a:prstDash val="solid"/>
                      <a:round/>
                      <a:headEnd type="none" w="med" len="med"/>
                      <a:tailEnd type="none" w="med" len="med"/>
                    </a:lnR>
                    <a:lnT w="3175" cap="flat" cmpd="sng" algn="ctr">
                      <a:solidFill>
                        <a:srgbClr val="6382A6"/>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A71A9"/>
                        </a:buClr>
                        <a:buSzPct val="50000"/>
                        <a:buFont typeface="Zapf Dingbats" pitchFamily="-1" charset="2"/>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3175" cap="flat" cmpd="sng" algn="ctr">
                      <a:solidFill>
                        <a:srgbClr val="6382A6"/>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6382A6"/>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296980" name="Group 35"/>
          <p:cNvGrpSpPr>
            <a:grpSpLocks/>
          </p:cNvGrpSpPr>
          <p:nvPr/>
        </p:nvGrpSpPr>
        <p:grpSpPr bwMode="auto">
          <a:xfrm>
            <a:off x="1093887" y="2652117"/>
            <a:ext cx="1419820" cy="339328"/>
            <a:chOff x="0" y="0"/>
            <a:chExt cx="1272" cy="304"/>
          </a:xfrm>
        </p:grpSpPr>
        <p:sp>
          <p:nvSpPr>
            <p:cNvPr id="70689" name="Rectangle 33"/>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690" name="Rectangle 34"/>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Pretest</a:t>
              </a:r>
            </a:p>
          </p:txBody>
        </p:sp>
      </p:grpSp>
      <p:grpSp>
        <p:nvGrpSpPr>
          <p:cNvPr id="296981" name="Group 38"/>
          <p:cNvGrpSpPr>
            <a:grpSpLocks/>
          </p:cNvGrpSpPr>
          <p:nvPr/>
        </p:nvGrpSpPr>
        <p:grpSpPr bwMode="auto">
          <a:xfrm>
            <a:off x="2946797" y="2652117"/>
            <a:ext cx="1473398" cy="339328"/>
            <a:chOff x="0" y="0"/>
            <a:chExt cx="1320" cy="304"/>
          </a:xfrm>
        </p:grpSpPr>
        <p:sp>
          <p:nvSpPr>
            <p:cNvPr id="70692" name="Rectangle 36"/>
            <p:cNvSpPr>
              <a:spLocks/>
            </p:cNvSpPr>
            <p:nvPr/>
          </p:nvSpPr>
          <p:spPr bwMode="auto">
            <a:xfrm>
              <a:off x="0" y="0"/>
              <a:ext cx="1320" cy="304"/>
            </a:xfrm>
            <a:prstGeom prst="rect">
              <a:avLst/>
            </a:prstGeom>
            <a:blipFill dpi="0" rotWithShape="0">
              <a:blip r:embed="rId4"/>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693" name="Rectangle 37"/>
            <p:cNvSpPr>
              <a:spLocks/>
            </p:cNvSpPr>
            <p:nvPr/>
          </p:nvSpPr>
          <p:spPr bwMode="auto">
            <a:xfrm>
              <a:off x="264" y="24"/>
              <a:ext cx="792"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90154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Program</a:t>
              </a:r>
            </a:p>
          </p:txBody>
        </p:sp>
      </p:grpSp>
      <p:grpSp>
        <p:nvGrpSpPr>
          <p:cNvPr id="296982" name="Group 41"/>
          <p:cNvGrpSpPr>
            <a:grpSpLocks/>
          </p:cNvGrpSpPr>
          <p:nvPr/>
        </p:nvGrpSpPr>
        <p:grpSpPr bwMode="auto">
          <a:xfrm>
            <a:off x="4862215" y="2652117"/>
            <a:ext cx="1419820" cy="339328"/>
            <a:chOff x="0" y="0"/>
            <a:chExt cx="1272" cy="304"/>
          </a:xfrm>
        </p:grpSpPr>
        <p:sp>
          <p:nvSpPr>
            <p:cNvPr id="70695" name="Rectangle 39"/>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696" name="Rectangle 40"/>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Posttest</a:t>
              </a:r>
            </a:p>
          </p:txBody>
        </p:sp>
      </p:grpSp>
      <p:grpSp>
        <p:nvGrpSpPr>
          <p:cNvPr id="296983" name="Group 44"/>
          <p:cNvGrpSpPr>
            <a:grpSpLocks/>
          </p:cNvGrpSpPr>
          <p:nvPr/>
        </p:nvGrpSpPr>
        <p:grpSpPr bwMode="auto">
          <a:xfrm>
            <a:off x="6746379" y="2652117"/>
            <a:ext cx="1419820" cy="339328"/>
            <a:chOff x="0" y="0"/>
            <a:chExt cx="1272" cy="304"/>
          </a:xfrm>
        </p:grpSpPr>
        <p:sp>
          <p:nvSpPr>
            <p:cNvPr id="70698" name="Rectangle 42"/>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699" name="Rectangle 43"/>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Follow-up</a:t>
              </a:r>
            </a:p>
          </p:txBody>
        </p:sp>
      </p:grpSp>
      <p:grpSp>
        <p:nvGrpSpPr>
          <p:cNvPr id="296984" name="Group 47"/>
          <p:cNvGrpSpPr>
            <a:grpSpLocks/>
          </p:cNvGrpSpPr>
          <p:nvPr/>
        </p:nvGrpSpPr>
        <p:grpSpPr bwMode="auto">
          <a:xfrm>
            <a:off x="1089422" y="4036219"/>
            <a:ext cx="1419820" cy="339328"/>
            <a:chOff x="0" y="0"/>
            <a:chExt cx="1272" cy="304"/>
          </a:xfrm>
        </p:grpSpPr>
        <p:sp>
          <p:nvSpPr>
            <p:cNvPr id="70701" name="Rectangle 45"/>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702" name="Rectangle 46"/>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Pretest</a:t>
              </a:r>
            </a:p>
          </p:txBody>
        </p:sp>
      </p:grpSp>
      <p:grpSp>
        <p:nvGrpSpPr>
          <p:cNvPr id="296985" name="Group 50"/>
          <p:cNvGrpSpPr>
            <a:grpSpLocks/>
          </p:cNvGrpSpPr>
          <p:nvPr/>
        </p:nvGrpSpPr>
        <p:grpSpPr bwMode="auto">
          <a:xfrm>
            <a:off x="4857750" y="4036219"/>
            <a:ext cx="1419820" cy="339328"/>
            <a:chOff x="0" y="0"/>
            <a:chExt cx="1272" cy="304"/>
          </a:xfrm>
        </p:grpSpPr>
        <p:sp>
          <p:nvSpPr>
            <p:cNvPr id="70704" name="Rectangle 48"/>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705" name="Rectangle 49"/>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Posttest</a:t>
              </a:r>
            </a:p>
          </p:txBody>
        </p:sp>
      </p:grpSp>
      <p:grpSp>
        <p:nvGrpSpPr>
          <p:cNvPr id="296986" name="Group 53"/>
          <p:cNvGrpSpPr>
            <a:grpSpLocks/>
          </p:cNvGrpSpPr>
          <p:nvPr/>
        </p:nvGrpSpPr>
        <p:grpSpPr bwMode="auto">
          <a:xfrm>
            <a:off x="6741914" y="4036219"/>
            <a:ext cx="1419820" cy="339328"/>
            <a:chOff x="0" y="0"/>
            <a:chExt cx="1272" cy="304"/>
          </a:xfrm>
        </p:grpSpPr>
        <p:sp>
          <p:nvSpPr>
            <p:cNvPr id="70707" name="Rectangle 51"/>
            <p:cNvSpPr>
              <a:spLocks/>
            </p:cNvSpPr>
            <p:nvPr/>
          </p:nvSpPr>
          <p:spPr bwMode="auto">
            <a:xfrm>
              <a:off x="0" y="0"/>
              <a:ext cx="1272" cy="304"/>
            </a:xfrm>
            <a:prstGeom prst="rect">
              <a:avLst/>
            </a:prstGeom>
            <a:blipFill dpi="0" rotWithShape="0">
              <a:blip r:embed="rId3"/>
              <a:srcRect/>
              <a:tile tx="0" ty="0" sx="100000" sy="100000" flip="none" algn="tl"/>
            </a:blipFill>
            <a:ln w="12700">
              <a:solidFill>
                <a:srgbClr val="000000"/>
              </a:solidFill>
              <a:miter lim="800000"/>
              <a:headEnd/>
              <a:tailEnd/>
            </a:ln>
            <a:effectLst>
              <a:outerShdw blurRad="76200" dist="50800" dir="21480060" algn="ctr" rotWithShape="0">
                <a:srgbClr val="808080">
                  <a:alpha val="39998"/>
                </a:srgbClr>
              </a:outerShdw>
            </a:effectLst>
          </p:spPr>
          <p:txBody>
            <a:bodyPr lIns="0" tIns="0" rIns="0" bIns="0"/>
            <a:lstStyle/>
            <a:p>
              <a:pPr algn="ctr" defTabSz="642915" fontAlgn="base">
                <a:spcBef>
                  <a:spcPct val="0"/>
                </a:spcBef>
                <a:spcAft>
                  <a:spcPct val="0"/>
                </a:spcAft>
                <a:defRPr/>
              </a:pPr>
              <a:endParaRPr lang="en-US" sz="2100">
                <a:solidFill>
                  <a:srgbClr val="263750"/>
                </a:solidFill>
                <a:sym typeface="Palatino" pitchFamily="-1" charset="0"/>
              </a:endParaRPr>
            </a:p>
          </p:txBody>
        </p:sp>
        <p:sp>
          <p:nvSpPr>
            <p:cNvPr id="70708" name="Rectangle 52"/>
            <p:cNvSpPr>
              <a:spLocks/>
            </p:cNvSpPr>
            <p:nvPr/>
          </p:nvSpPr>
          <p:spPr bwMode="auto">
            <a:xfrm>
              <a:off x="156" y="24"/>
              <a:ext cx="936" cy="248"/>
            </a:xfrm>
            <a:prstGeom prst="rect">
              <a:avLst/>
            </a:prstGeom>
            <a:noFill/>
            <a:ln>
              <a:noFill/>
            </a:ln>
            <a:effectLst>
              <a:outerShdw blurRad="12700" dist="25399" dir="2700000" algn="ctr" rotWithShape="0">
                <a:srgbClr val="808080">
                  <a:alpha val="7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642915" fontAlgn="base">
                <a:spcBef>
                  <a:spcPct val="0"/>
                </a:spcBef>
                <a:spcAft>
                  <a:spcPct val="0"/>
                </a:spcAft>
                <a:tabLst>
                  <a:tab pos="749800" algn="l"/>
                  <a:tab pos="1740604" algn="l"/>
                </a:tabLst>
                <a:defRPr/>
              </a:pPr>
              <a:r>
                <a:rPr lang="en-US" sz="1400">
                  <a:solidFill>
                    <a:srgbClr val="FFFFFF"/>
                  </a:solidFill>
                  <a:latin typeface="American Typewriter" pitchFamily="-1" charset="0"/>
                  <a:ea typeface="American Typewriter" pitchFamily="-1" charset="0"/>
                  <a:cs typeface="American Typewriter" pitchFamily="-1" charset="0"/>
                  <a:sym typeface="American Typewriter" pitchFamily="-1" charset="0"/>
                </a:rPr>
                <a:t>Follow-up</a:t>
              </a:r>
            </a:p>
          </p:txBody>
        </p:sp>
      </p:grpSp>
      <p:sp>
        <p:nvSpPr>
          <p:cNvPr id="70710" name="Rectangle 54"/>
          <p:cNvSpPr>
            <a:spLocks/>
          </p:cNvSpPr>
          <p:nvPr/>
        </p:nvSpPr>
        <p:spPr bwMode="auto">
          <a:xfrm rot="-5400000">
            <a:off x="96255" y="2699348"/>
            <a:ext cx="814325" cy="261610"/>
          </a:xfrm>
          <a:prstGeom prst="rect">
            <a:avLst/>
          </a:prstGeom>
          <a:noFill/>
          <a:ln>
            <a:noFill/>
          </a:ln>
          <a:effectLst>
            <a:outerShdw blurRad="12700"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15" fontAlgn="base">
              <a:spcBef>
                <a:spcPct val="0"/>
              </a:spcBef>
              <a:spcAft>
                <a:spcPct val="0"/>
              </a:spcAft>
              <a:defRPr/>
            </a:pPr>
            <a:r>
              <a:rPr lang="en-US" sz="1700">
                <a:solidFill>
                  <a:srgbClr val="263750"/>
                </a:solidFill>
                <a:ea typeface="Palatino" pitchFamily="-1" charset="0"/>
                <a:cs typeface="Palatino" pitchFamily="-1" charset="0"/>
                <a:sym typeface="Palatino" pitchFamily="-1" charset="0"/>
              </a:rPr>
              <a:t>Strategy</a:t>
            </a:r>
          </a:p>
        </p:txBody>
      </p:sp>
      <p:sp>
        <p:nvSpPr>
          <p:cNvPr id="70711" name="Rectangle 55"/>
          <p:cNvSpPr>
            <a:spLocks/>
          </p:cNvSpPr>
          <p:nvPr/>
        </p:nvSpPr>
        <p:spPr bwMode="auto">
          <a:xfrm rot="-5400000">
            <a:off x="151552" y="4081218"/>
            <a:ext cx="703718" cy="261610"/>
          </a:xfrm>
          <a:prstGeom prst="rect">
            <a:avLst/>
          </a:prstGeom>
          <a:noFill/>
          <a:ln>
            <a:noFill/>
          </a:ln>
          <a:effectLst>
            <a:outerShdw blurRad="12700" dist="35921" dir="2700000" algn="ctr" rotWithShape="0">
              <a:srgbClr val="FFFFFF">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algn="ctr" defTabSz="642915" fontAlgn="base">
              <a:spcBef>
                <a:spcPct val="0"/>
              </a:spcBef>
              <a:spcAft>
                <a:spcPct val="0"/>
              </a:spcAft>
              <a:defRPr/>
            </a:pPr>
            <a:r>
              <a:rPr lang="en-US" sz="1700">
                <a:solidFill>
                  <a:srgbClr val="263750"/>
                </a:solidFill>
                <a:ea typeface="Palatino" pitchFamily="-1" charset="0"/>
                <a:cs typeface="Palatino" pitchFamily="-1" charset="0"/>
                <a:sym typeface="Palatino" pitchFamily="-1" charset="0"/>
              </a:rPr>
              <a:t>Control</a:t>
            </a:r>
          </a:p>
        </p:txBody>
      </p:sp>
      <p:sp>
        <p:nvSpPr>
          <p:cNvPr id="70712" name="Rectangle 56"/>
          <p:cNvSpPr>
            <a:spLocks/>
          </p:cNvSpPr>
          <p:nvPr/>
        </p:nvSpPr>
        <p:spPr bwMode="auto">
          <a:xfrm>
            <a:off x="2589610" y="294686"/>
            <a:ext cx="3964781" cy="955477"/>
          </a:xfrm>
          <a:prstGeom prst="rect">
            <a:avLst/>
          </a:prstGeom>
          <a:noFill/>
          <a:ln>
            <a:noFill/>
          </a:ln>
          <a:effectLst>
            <a:outerShdw blurRad="76200" algn="ctr" rotWithShape="0">
              <a:schemeClr val="bg2">
                <a:alpha val="59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1pPr>
            <a:lvl2pPr marL="37931725" indent="-37474525"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2pPr>
            <a:lvl3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3pPr>
            <a:lvl4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4pPr>
            <a:lvl5pPr eaLnBrk="0" hangingPunct="0">
              <a:tabLst>
                <a:tab pos="1219200" algn="l"/>
              </a:tabLst>
              <a:defRPr sz="3000">
                <a:solidFill>
                  <a:srgbClr val="263750"/>
                </a:solidFill>
                <a:latin typeface="Palatino" pitchFamily="-1" charset="0"/>
                <a:ea typeface="ヒラギノ明朝 ProN W3" pitchFamily="-1" charset="-128"/>
                <a:sym typeface="Palatino" pitchFamily="-1" charset="0"/>
              </a:defRPr>
            </a:lvl5pPr>
            <a:lvl6pPr marL="4572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6pPr>
            <a:lvl7pPr marL="9144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7pPr>
            <a:lvl8pPr marL="13716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8pPr>
            <a:lvl9pPr marL="1828800" eaLnBrk="0" fontAlgn="base" hangingPunct="0">
              <a:spcBef>
                <a:spcPct val="0"/>
              </a:spcBef>
              <a:spcAft>
                <a:spcPct val="0"/>
              </a:spcAft>
              <a:tabLst>
                <a:tab pos="1219200" algn="l"/>
              </a:tabLst>
              <a:defRPr sz="3000">
                <a:solidFill>
                  <a:srgbClr val="263750"/>
                </a:solidFill>
                <a:latin typeface="Palatino" pitchFamily="-1" charset="0"/>
                <a:ea typeface="ヒラギノ明朝 ProN W3" pitchFamily="-1" charset="-128"/>
                <a:sym typeface="Palatino" pitchFamily="-1" charset="0"/>
              </a:defRPr>
            </a:lvl9pPr>
          </a:lstStyle>
          <a:p>
            <a:pPr defTabSz="642915" eaLnBrk="1" fontAlgn="base" hangingPunct="1">
              <a:lnSpc>
                <a:spcPct val="79000"/>
              </a:lnSpc>
              <a:spcBef>
                <a:spcPts val="211"/>
              </a:spcBef>
              <a:spcAft>
                <a:spcPct val="0"/>
              </a:spcAft>
            </a:pPr>
            <a:r>
              <a:rPr lang="en-US" altLang="en-US" sz="3600" dirty="0">
                <a:latin typeface="Garamond" panose="02020404030301010803" pitchFamily="18" charset="0"/>
              </a:rPr>
              <a:t>Pilot Strategy</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2606" y="6041387"/>
            <a:ext cx="8618994" cy="885865"/>
          </a:xfrm>
          <a:prstGeom prst="rect">
            <a:avLst/>
          </a:prstGeom>
        </p:spPr>
      </p:pic>
    </p:spTree>
    <p:extLst>
      <p:ext uri="{BB962C8B-B14F-4D97-AF65-F5344CB8AC3E}">
        <p14:creationId xmlns:p14="http://schemas.microsoft.com/office/powerpoint/2010/main" val="136079848"/>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1"/>
          <p:cNvPicPr>
            <a:picLocks noChangeAspect="1" noChangeArrowheads="1"/>
          </p:cNvPicPr>
          <p:nvPr/>
        </p:nvPicPr>
        <p:blipFill>
          <a:blip r:embed="rId3">
            <a:extLst>
              <a:ext uri="{28A0092B-C50C-407E-A947-70E740481C1C}">
                <a14:useLocalDpi xmlns:a14="http://schemas.microsoft.com/office/drawing/2010/main" val="0"/>
              </a:ext>
            </a:extLst>
          </a:blip>
          <a:srcRect l="677" t="19603" r="1096" b="32672"/>
          <a:stretch>
            <a:fillRect/>
          </a:stretch>
        </p:blipFill>
        <p:spPr bwMode="auto">
          <a:xfrm>
            <a:off x="372817" y="2696770"/>
            <a:ext cx="840283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45058" name="Group 2"/>
          <p:cNvGraphicFramePr>
            <a:graphicFrameLocks noGrp="1"/>
          </p:cNvGraphicFramePr>
          <p:nvPr>
            <p:extLst>
              <p:ext uri="{D42A27DB-BD31-4B8C-83A1-F6EECF244321}">
                <p14:modId xmlns:p14="http://schemas.microsoft.com/office/powerpoint/2010/main" val="1528842955"/>
              </p:ext>
            </p:extLst>
          </p:nvPr>
        </p:nvGraphicFramePr>
        <p:xfrm>
          <a:off x="348258" y="2767685"/>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0353" name="Rectangle 24"/>
          <p:cNvSpPr>
            <a:spLocks noGrp="1" noChangeArrowheads="1"/>
          </p:cNvSpPr>
          <p:nvPr>
            <p:ph type="title"/>
          </p:nvPr>
        </p:nvSpPr>
        <p:spPr/>
        <p:txBody>
          <a:bodyPr>
            <a:normAutofit/>
          </a:bodyPr>
          <a:lstStyle/>
          <a:p>
            <a:pPr eaLnBrk="1" hangingPunct="1"/>
            <a:r>
              <a:rPr lang="en-US" altLang="en-US" sz="3900" dirty="0"/>
              <a:t>Community-Based Social Marketing </a:t>
            </a:r>
          </a:p>
        </p:txBody>
      </p:sp>
      <p:pic>
        <p:nvPicPr>
          <p:cNvPr id="270354"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1" y="2696772"/>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5087" name="Rectangle 31"/>
          <p:cNvSpPr>
            <a:spLocks/>
          </p:cNvSpPr>
          <p:nvPr/>
        </p:nvSpPr>
        <p:spPr bwMode="auto">
          <a:xfrm>
            <a:off x="527861" y="4138392"/>
            <a:ext cx="1478771"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Select</a:t>
            </a:r>
          </a:p>
          <a:p>
            <a:pPr algn="ctr" fontAlgn="base">
              <a:spcBef>
                <a:spcPct val="0"/>
              </a:spcBef>
              <a:spcAft>
                <a:spcPct val="0"/>
              </a:spcAft>
              <a:tabLst>
                <a:tab pos="749838" algn="l"/>
                <a:tab pos="749838" algn="l"/>
              </a:tabLst>
              <a:defRPr/>
            </a:pPr>
            <a:r>
              <a:rPr lang="en-US" sz="2500" dirty="0" err="1">
                <a:solidFill>
                  <a:srgbClr val="FFFFFF"/>
                </a:solidFill>
                <a:latin typeface="Times" pitchFamily="-1" charset="0"/>
                <a:ea typeface="Times" pitchFamily="-1" charset="0"/>
                <a:cs typeface="Times" pitchFamily="-1" charset="0"/>
                <a:sym typeface="Times" pitchFamily="-1" charset="0"/>
              </a:rPr>
              <a:t>Behaviours</a:t>
            </a:r>
            <a:endParaRPr lang="en-US" sz="2500" dirty="0">
              <a:solidFill>
                <a:srgbClr val="FFFFFF"/>
              </a:solidFill>
              <a:latin typeface="Times" pitchFamily="-1" charset="0"/>
              <a:ea typeface="Times" pitchFamily="-1" charset="0"/>
              <a:cs typeface="Times" pitchFamily="-1" charset="0"/>
              <a:sym typeface="Times" pitchFamily="-1" charset="0"/>
            </a:endParaRPr>
          </a:p>
        </p:txBody>
      </p:sp>
      <p:sp>
        <p:nvSpPr>
          <p:cNvPr id="45088" name="Rectangle 32"/>
          <p:cNvSpPr>
            <a:spLocks/>
          </p:cNvSpPr>
          <p:nvPr/>
        </p:nvSpPr>
        <p:spPr bwMode="auto">
          <a:xfrm>
            <a:off x="2297013" y="3597158"/>
            <a:ext cx="111809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Uncover</a:t>
            </a:r>
          </a:p>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Barriers</a:t>
            </a:r>
          </a:p>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&amp;</a:t>
            </a:r>
          </a:p>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Benefits</a:t>
            </a:r>
          </a:p>
        </p:txBody>
      </p:sp>
      <p:sp>
        <p:nvSpPr>
          <p:cNvPr id="45089" name="Rectangle 33"/>
          <p:cNvSpPr>
            <a:spLocks/>
          </p:cNvSpPr>
          <p:nvPr/>
        </p:nvSpPr>
        <p:spPr bwMode="auto">
          <a:xfrm>
            <a:off x="3953984" y="3936583"/>
            <a:ext cx="1100062"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Develop</a:t>
            </a:r>
          </a:p>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Strategy</a:t>
            </a:r>
          </a:p>
        </p:txBody>
      </p:sp>
      <p:sp>
        <p:nvSpPr>
          <p:cNvPr id="45090" name="Rectangle 34"/>
          <p:cNvSpPr>
            <a:spLocks/>
          </p:cNvSpPr>
          <p:nvPr/>
        </p:nvSpPr>
        <p:spPr bwMode="auto">
          <a:xfrm>
            <a:off x="5634807" y="3936583"/>
            <a:ext cx="1082027"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Pilot</a:t>
            </a:r>
          </a:p>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Strategy</a:t>
            </a:r>
          </a:p>
        </p:txBody>
      </p:sp>
      <p:sp>
        <p:nvSpPr>
          <p:cNvPr id="45091" name="Rectangle 35"/>
          <p:cNvSpPr>
            <a:spLocks/>
          </p:cNvSpPr>
          <p:nvPr/>
        </p:nvSpPr>
        <p:spPr bwMode="auto">
          <a:xfrm>
            <a:off x="7245718" y="3547054"/>
            <a:ext cx="140663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Implement</a:t>
            </a:r>
          </a:p>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Broadly</a:t>
            </a:r>
          </a:p>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&amp;</a:t>
            </a:r>
          </a:p>
          <a:p>
            <a:pPr algn="ctr" fontAlgn="base">
              <a:spcBef>
                <a:spcPct val="0"/>
              </a:spcBef>
              <a:spcAft>
                <a:spcPct val="0"/>
              </a:spcAft>
              <a:tabLst>
                <a:tab pos="749838" algn="l"/>
                <a:tab pos="749838" algn="l"/>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Evaluate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258" y="5981341"/>
            <a:ext cx="8509993" cy="885865"/>
          </a:xfrm>
          <a:prstGeom prst="rect">
            <a:avLst/>
          </a:prstGeom>
        </p:spPr>
      </p:pic>
    </p:spTree>
    <p:extLst>
      <p:ext uri="{BB962C8B-B14F-4D97-AF65-F5344CB8AC3E}">
        <p14:creationId xmlns:p14="http://schemas.microsoft.com/office/powerpoint/2010/main" val="1535972855"/>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entr" presetSubtype="0" fill="hold" grpId="0" nodeType="afterEffect">
                                  <p:stCondLst>
                                    <p:cond delay="0"/>
                                  </p:stCondLst>
                                  <p:childTnLst>
                                    <p:set>
                                      <p:cBhvr>
                                        <p:cTn id="6" dur="1" fill="hold">
                                          <p:stCondLst>
                                            <p:cond delay="499"/>
                                          </p:stCondLst>
                                        </p:cTn>
                                        <p:tgtEl>
                                          <p:spTgt spid="45087"/>
                                        </p:tgtEl>
                                        <p:attrNameLst>
                                          <p:attrName>style.visibility</p:attrName>
                                        </p:attrNameLst>
                                      </p:cBhvr>
                                      <p:to>
                                        <p:strVal val="visible"/>
                                      </p:to>
                                    </p:set>
                                  </p:childTnLst>
                                </p:cTn>
                              </p:par>
                            </p:childTnLst>
                          </p:cTn>
                        </p:par>
                        <p:par>
                          <p:cTn id="7" fill="hold" nodeType="afterGroup">
                            <p:stCondLst>
                              <p:cond delay="500"/>
                            </p:stCondLst>
                            <p:childTnLst>
                              <p:par>
                                <p:cTn id="8" presetID="0" presetClass="entr" presetSubtype="0" fill="hold" grpId="0" nodeType="afterEffect">
                                  <p:stCondLst>
                                    <p:cond delay="0"/>
                                  </p:stCondLst>
                                  <p:childTnLst>
                                    <p:set>
                                      <p:cBhvr>
                                        <p:cTn id="9" dur="1" fill="hold">
                                          <p:stCondLst>
                                            <p:cond delay="499"/>
                                          </p:stCondLst>
                                        </p:cTn>
                                        <p:tgtEl>
                                          <p:spTgt spid="45088"/>
                                        </p:tgtEl>
                                        <p:attrNameLst>
                                          <p:attrName>style.visibility</p:attrName>
                                        </p:attrNameLst>
                                      </p:cBhvr>
                                      <p:to>
                                        <p:strVal val="visible"/>
                                      </p:to>
                                    </p:set>
                                  </p:childTnLst>
                                </p:cTn>
                              </p:par>
                            </p:childTnLst>
                          </p:cTn>
                        </p:par>
                        <p:par>
                          <p:cTn id="10" fill="hold" nodeType="afterGroup">
                            <p:stCondLst>
                              <p:cond delay="1000"/>
                            </p:stCondLst>
                            <p:childTnLst>
                              <p:par>
                                <p:cTn id="11" presetID="0" presetClass="entr" presetSubtype="0" fill="hold" grpId="0" nodeType="afterEffect">
                                  <p:stCondLst>
                                    <p:cond delay="0"/>
                                  </p:stCondLst>
                                  <p:childTnLst>
                                    <p:set>
                                      <p:cBhvr>
                                        <p:cTn id="12" dur="1" fill="hold">
                                          <p:stCondLst>
                                            <p:cond delay="499"/>
                                          </p:stCondLst>
                                        </p:cTn>
                                        <p:tgtEl>
                                          <p:spTgt spid="45089"/>
                                        </p:tgtEl>
                                        <p:attrNameLst>
                                          <p:attrName>style.visibility</p:attrName>
                                        </p:attrNameLst>
                                      </p:cBhvr>
                                      <p:to>
                                        <p:strVal val="visible"/>
                                      </p:to>
                                    </p:set>
                                  </p:childTnLst>
                                </p:cTn>
                              </p:par>
                            </p:childTnLst>
                          </p:cTn>
                        </p:par>
                        <p:par>
                          <p:cTn id="13" fill="hold" nodeType="afterGroup">
                            <p:stCondLst>
                              <p:cond delay="1500"/>
                            </p:stCondLst>
                            <p:childTnLst>
                              <p:par>
                                <p:cTn id="14" presetID="0" presetClass="entr" presetSubtype="0" fill="hold" grpId="0" nodeType="afterEffect">
                                  <p:stCondLst>
                                    <p:cond delay="0"/>
                                  </p:stCondLst>
                                  <p:childTnLst>
                                    <p:set>
                                      <p:cBhvr>
                                        <p:cTn id="15" dur="1" fill="hold">
                                          <p:stCondLst>
                                            <p:cond delay="499"/>
                                          </p:stCondLst>
                                        </p:cTn>
                                        <p:tgtEl>
                                          <p:spTgt spid="45090"/>
                                        </p:tgtEl>
                                        <p:attrNameLst>
                                          <p:attrName>style.visibility</p:attrName>
                                        </p:attrNameLst>
                                      </p:cBhvr>
                                      <p:to>
                                        <p:strVal val="visible"/>
                                      </p:to>
                                    </p:set>
                                  </p:childTnLst>
                                </p:cTn>
                              </p:par>
                            </p:childTnLst>
                          </p:cTn>
                        </p:par>
                        <p:par>
                          <p:cTn id="16" fill="hold" nodeType="afterGroup">
                            <p:stCondLst>
                              <p:cond delay="2000"/>
                            </p:stCondLst>
                            <p:childTnLst>
                              <p:par>
                                <p:cTn id="17" presetID="0" presetClass="entr" presetSubtype="0" fill="hold" grpId="0" nodeType="afterEffect">
                                  <p:stCondLst>
                                    <p:cond delay="0"/>
                                  </p:stCondLst>
                                  <p:childTnLst>
                                    <p:set>
                                      <p:cBhvr>
                                        <p:cTn id="18" dur="1" fill="hold">
                                          <p:stCondLst>
                                            <p:cond delay="499"/>
                                          </p:stCondLst>
                                        </p:cTn>
                                        <p:tgtEl>
                                          <p:spTgt spid="45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7" grpId="0" autoUpdateAnimBg="0"/>
      <p:bldP spid="45088" grpId="0" autoUpdateAnimBg="0"/>
      <p:bldP spid="45089" grpId="0" autoUpdateAnimBg="0"/>
      <p:bldP spid="45090" grpId="0" autoUpdateAnimBg="0"/>
      <p:bldP spid="45091"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1"/>
          <p:cNvPicPr>
            <a:picLocks noChangeAspect="1" noChangeArrowheads="1"/>
          </p:cNvPicPr>
          <p:nvPr/>
        </p:nvPicPr>
        <p:blipFill>
          <a:blip r:embed="rId3">
            <a:extLst>
              <a:ext uri="{28A0092B-C50C-407E-A947-70E740481C1C}">
                <a14:useLocalDpi xmlns:a14="http://schemas.microsoft.com/office/drawing/2010/main" val="0"/>
              </a:ext>
            </a:extLst>
          </a:blip>
          <a:srcRect l="677" t="19603" r="1096" b="32672"/>
          <a:stretch>
            <a:fillRect/>
          </a:stretch>
        </p:blipFill>
        <p:spPr bwMode="auto">
          <a:xfrm>
            <a:off x="443136" y="3080742"/>
            <a:ext cx="840283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78850" name="Group 2"/>
          <p:cNvGraphicFramePr>
            <a:graphicFrameLocks noGrp="1"/>
          </p:cNvGraphicFramePr>
          <p:nvPr>
            <p:extLst>
              <p:ext uri="{D42A27DB-BD31-4B8C-83A1-F6EECF244321}">
                <p14:modId xmlns:p14="http://schemas.microsoft.com/office/powerpoint/2010/main" val="298707690"/>
              </p:ext>
            </p:extLst>
          </p:nvPr>
        </p:nvGraphicFramePr>
        <p:xfrm>
          <a:off x="430856" y="3067348"/>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305169" name="Rectangle 24"/>
          <p:cNvSpPr>
            <a:spLocks noGrp="1" noChangeArrowheads="1"/>
          </p:cNvSpPr>
          <p:nvPr>
            <p:ph type="title"/>
          </p:nvPr>
        </p:nvSpPr>
        <p:spPr/>
        <p:txBody>
          <a:bodyPr>
            <a:normAutofit fontScale="90000"/>
          </a:bodyPr>
          <a:lstStyle/>
          <a:p>
            <a:pPr eaLnBrk="1" hangingPunct="1"/>
            <a:r>
              <a:rPr lang="en-US" altLang="en-US" sz="4300"/>
              <a:t>Community-Based Social Marketing</a:t>
            </a:r>
          </a:p>
        </p:txBody>
      </p:sp>
      <p:pic>
        <p:nvPicPr>
          <p:cNvPr id="305170"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1" y="2696773"/>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8874" name="Rectangle 26"/>
          <p:cNvSpPr>
            <a:spLocks/>
          </p:cNvSpPr>
          <p:nvPr/>
        </p:nvSpPr>
        <p:spPr bwMode="auto">
          <a:xfrm>
            <a:off x="400273" y="4438055"/>
            <a:ext cx="1478771"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Select</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Behaviours</a:t>
            </a:r>
          </a:p>
        </p:txBody>
      </p:sp>
      <p:sp>
        <p:nvSpPr>
          <p:cNvPr id="78875" name="Rectangle 27"/>
          <p:cNvSpPr>
            <a:spLocks/>
          </p:cNvSpPr>
          <p:nvPr/>
        </p:nvSpPr>
        <p:spPr bwMode="auto">
          <a:xfrm>
            <a:off x="2277246" y="4054084"/>
            <a:ext cx="111809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Uncover</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Barriers</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&amp;</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Benefits</a:t>
            </a:r>
          </a:p>
        </p:txBody>
      </p:sp>
      <p:sp>
        <p:nvSpPr>
          <p:cNvPr id="78876" name="Rectangle 28"/>
          <p:cNvSpPr>
            <a:spLocks/>
          </p:cNvSpPr>
          <p:nvPr/>
        </p:nvSpPr>
        <p:spPr bwMode="auto">
          <a:xfrm>
            <a:off x="3965043" y="4438055"/>
            <a:ext cx="1100062"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Develop</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Strategy</a:t>
            </a:r>
          </a:p>
        </p:txBody>
      </p:sp>
      <p:sp>
        <p:nvSpPr>
          <p:cNvPr id="78877" name="Rectangle 29"/>
          <p:cNvSpPr>
            <a:spLocks/>
          </p:cNvSpPr>
          <p:nvPr/>
        </p:nvSpPr>
        <p:spPr bwMode="auto">
          <a:xfrm>
            <a:off x="5634988" y="4438055"/>
            <a:ext cx="1082027" cy="779060"/>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Pilot</a:t>
            </a:r>
          </a:p>
          <a:p>
            <a:pPr algn="ctr" defTabSz="642915" fontAlgn="base">
              <a:spcBef>
                <a:spcPct val="0"/>
              </a:spcBef>
              <a:spcAft>
                <a:spcPct val="0"/>
              </a:spcAft>
              <a:tabLst>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Strategy</a:t>
            </a:r>
          </a:p>
        </p:txBody>
      </p:sp>
      <p:sp>
        <p:nvSpPr>
          <p:cNvPr id="78878" name="Rectangle 30"/>
          <p:cNvSpPr>
            <a:spLocks/>
          </p:cNvSpPr>
          <p:nvPr/>
        </p:nvSpPr>
        <p:spPr bwMode="auto">
          <a:xfrm>
            <a:off x="7249686" y="4054084"/>
            <a:ext cx="1406635" cy="1558119"/>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Implement</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Broadly</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&amp;</a:t>
            </a:r>
          </a:p>
          <a:p>
            <a:pPr algn="ctr" defTabSz="642915" fontAlgn="base">
              <a:spcBef>
                <a:spcPct val="0"/>
              </a:spcBef>
              <a:spcAft>
                <a:spcPct val="0"/>
              </a:spcAft>
              <a:tabLst>
                <a:tab pos="749800" algn="l"/>
                <a:tab pos="749800" algn="l"/>
                <a:tab pos="749800" algn="l"/>
                <a:tab pos="749800" algn="l"/>
              </a:tabLst>
              <a:defRPr/>
            </a:pPr>
            <a:r>
              <a:rPr lang="en-US" sz="2500">
                <a:solidFill>
                  <a:srgbClr val="FFFFFF"/>
                </a:solidFill>
                <a:latin typeface="Times" pitchFamily="-1" charset="0"/>
                <a:ea typeface="Times" pitchFamily="-1" charset="0"/>
                <a:cs typeface="Times" pitchFamily="-1" charset="0"/>
                <a:sym typeface="Times" pitchFamily="-1" charset="0"/>
              </a:rPr>
              <a:t>Evaluate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0273" y="5972135"/>
            <a:ext cx="8457978" cy="885865"/>
          </a:xfrm>
          <a:prstGeom prst="rect">
            <a:avLst/>
          </a:prstGeom>
        </p:spPr>
      </p:pic>
    </p:spTree>
    <p:extLst>
      <p:ext uri="{BB962C8B-B14F-4D97-AF65-F5344CB8AC3E}">
        <p14:creationId xmlns:p14="http://schemas.microsoft.com/office/powerpoint/2010/main" val="27067820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415" y="445477"/>
            <a:ext cx="7280031" cy="479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5972135"/>
            <a:ext cx="8382000" cy="885865"/>
          </a:xfrm>
          <a:prstGeom prst="rect">
            <a:avLst/>
          </a:prstGeom>
        </p:spPr>
      </p:pic>
    </p:spTree>
    <p:extLst>
      <p:ext uri="{BB962C8B-B14F-4D97-AF65-F5344CB8AC3E}">
        <p14:creationId xmlns:p14="http://schemas.microsoft.com/office/powerpoint/2010/main" val="1836550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6" name="Picture 1"/>
          <p:cNvPicPr>
            <a:picLocks noChangeAspect="1" noChangeArrowheads="1"/>
          </p:cNvPicPr>
          <p:nvPr/>
        </p:nvPicPr>
        <p:blipFill>
          <a:blip r:embed="rId3">
            <a:extLst>
              <a:ext uri="{28A0092B-C50C-407E-A947-70E740481C1C}">
                <a14:useLocalDpi xmlns:a14="http://schemas.microsoft.com/office/drawing/2010/main" val="0"/>
              </a:ext>
            </a:extLst>
          </a:blip>
          <a:srcRect l="677" t="19603" r="1096" b="32672"/>
          <a:stretch>
            <a:fillRect/>
          </a:stretch>
        </p:blipFill>
        <p:spPr bwMode="auto">
          <a:xfrm>
            <a:off x="361841" y="2917878"/>
            <a:ext cx="8402836"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aphicFrame>
        <p:nvGraphicFramePr>
          <p:cNvPr id="47106" name="Group 2"/>
          <p:cNvGraphicFramePr>
            <a:graphicFrameLocks noGrp="1"/>
          </p:cNvGraphicFramePr>
          <p:nvPr>
            <p:extLst>
              <p:ext uri="{D42A27DB-BD31-4B8C-83A1-F6EECF244321}">
                <p14:modId xmlns:p14="http://schemas.microsoft.com/office/powerpoint/2010/main" val="2342423806"/>
              </p:ext>
            </p:extLst>
          </p:nvPr>
        </p:nvGraphicFramePr>
        <p:xfrm>
          <a:off x="352990" y="2899165"/>
          <a:ext cx="8427395" cy="2741414"/>
        </p:xfrm>
        <a:graphic>
          <a:graphicData uri="http://schemas.openxmlformats.org/drawingml/2006/table">
            <a:tbl>
              <a:tblPr/>
              <a:tblGrid>
                <a:gridCol w="1685479">
                  <a:extLst>
                    <a:ext uri="{9D8B030D-6E8A-4147-A177-3AD203B41FA5}">
                      <a16:colId xmlns:a16="http://schemas.microsoft.com/office/drawing/2014/main" val="20000"/>
                    </a:ext>
                  </a:extLst>
                </a:gridCol>
                <a:gridCol w="1685479">
                  <a:extLst>
                    <a:ext uri="{9D8B030D-6E8A-4147-A177-3AD203B41FA5}">
                      <a16:colId xmlns:a16="http://schemas.microsoft.com/office/drawing/2014/main" val="20001"/>
                    </a:ext>
                  </a:extLst>
                </a:gridCol>
                <a:gridCol w="1685479">
                  <a:extLst>
                    <a:ext uri="{9D8B030D-6E8A-4147-A177-3AD203B41FA5}">
                      <a16:colId xmlns:a16="http://schemas.microsoft.com/office/drawing/2014/main" val="20002"/>
                    </a:ext>
                  </a:extLst>
                </a:gridCol>
                <a:gridCol w="1685479">
                  <a:extLst>
                    <a:ext uri="{9D8B030D-6E8A-4147-A177-3AD203B41FA5}">
                      <a16:colId xmlns:a16="http://schemas.microsoft.com/office/drawing/2014/main" val="20003"/>
                    </a:ext>
                  </a:extLst>
                </a:gridCol>
                <a:gridCol w="1685479">
                  <a:extLst>
                    <a:ext uri="{9D8B030D-6E8A-4147-A177-3AD203B41FA5}">
                      <a16:colId xmlns:a16="http://schemas.microsoft.com/office/drawing/2014/main" val="20004"/>
                    </a:ext>
                  </a:extLst>
                </a:gridCol>
              </a:tblGrid>
              <a:tr h="2741414">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tab pos="914400" algn="l"/>
                        </a:tabLst>
                      </a:pPr>
                      <a:endParaRPr kumimoji="0" lang="en-US" sz="2500" b="0" i="0" u="none" strike="noStrike" cap="none" normalizeH="0" baseline="0" dirty="0">
                        <a:ln>
                          <a:noFill/>
                        </a:ln>
                        <a:solidFill>
                          <a:srgbClr val="253750"/>
                        </a:solidFill>
                        <a:effectLst/>
                        <a:latin typeface="Palatino" pitchFamily="-1" charset="0"/>
                        <a:ea typeface="ヒラギノ明朝 ProN W3" pitchFamily="-1" charset="-128"/>
                        <a:cs typeface="ヒラギノ明朝 ProN W3" pitchFamily="-1" charset="-128"/>
                        <a:sym typeface="Palatino" pitchFamily="-1" charset="0"/>
                      </a:endParaRPr>
                    </a:p>
                  </a:txBody>
                  <a:tcPr marL="35719" marR="35719" marT="35719" marB="35719" anchor="ctr" horzOverflow="overflow">
                    <a:lnL w="50800" cap="flat" cmpd="sng" algn="ctr">
                      <a:solidFill>
                        <a:srgbClr val="316177"/>
                      </a:solidFill>
                      <a:prstDash val="solid"/>
                      <a:round/>
                      <a:headEnd type="none" w="med" len="med"/>
                      <a:tailEnd type="none" w="med" len="med"/>
                    </a:lnL>
                    <a:lnR w="50800" cap="flat" cmpd="sng" algn="ctr">
                      <a:solidFill>
                        <a:srgbClr val="316177"/>
                      </a:solidFill>
                      <a:prstDash val="solid"/>
                      <a:round/>
                      <a:headEnd type="none" w="med" len="med"/>
                      <a:tailEnd type="none" w="med" len="med"/>
                    </a:lnR>
                    <a:lnT w="50800" cap="flat" cmpd="sng" algn="ctr">
                      <a:solidFill>
                        <a:srgbClr val="316177"/>
                      </a:solidFill>
                      <a:prstDash val="solid"/>
                      <a:round/>
                      <a:headEnd type="none" w="med" len="med"/>
                      <a:tailEnd type="none" w="med" len="med"/>
                    </a:lnT>
                    <a:lnB w="50800" cap="flat" cmpd="sng" algn="ctr">
                      <a:solidFill>
                        <a:srgbClr val="316177"/>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72401" name="Rectangle 24"/>
          <p:cNvSpPr>
            <a:spLocks noGrp="1" noChangeArrowheads="1"/>
          </p:cNvSpPr>
          <p:nvPr>
            <p:ph type="title"/>
          </p:nvPr>
        </p:nvSpPr>
        <p:spPr/>
        <p:txBody>
          <a:bodyPr>
            <a:normAutofit/>
          </a:bodyPr>
          <a:lstStyle/>
          <a:p>
            <a:pPr eaLnBrk="1" hangingPunct="1"/>
            <a:r>
              <a:rPr lang="en-US" altLang="en-US" sz="3900"/>
              <a:t>Community-Based Social Marketing</a:t>
            </a:r>
          </a:p>
        </p:txBody>
      </p:sp>
      <p:pic>
        <p:nvPicPr>
          <p:cNvPr id="272402" name="Picture 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1" y="2696772"/>
            <a:ext cx="312539" cy="4875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7130" name="Rectangle 26"/>
          <p:cNvSpPr>
            <a:spLocks/>
          </p:cNvSpPr>
          <p:nvPr/>
        </p:nvSpPr>
        <p:spPr bwMode="auto">
          <a:xfrm>
            <a:off x="7251812" y="2883783"/>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Lst>
              <a:defRPr/>
            </a:pPr>
            <a:r>
              <a:rPr lang="en-US" sz="20200" dirty="0">
                <a:solidFill>
                  <a:srgbClr val="FFFFFF"/>
                </a:solidFill>
                <a:latin typeface="Times" pitchFamily="-1" charset="0"/>
                <a:ea typeface="Times" pitchFamily="-1" charset="0"/>
                <a:cs typeface="Times" pitchFamily="-1" charset="0"/>
                <a:sym typeface="Times" pitchFamily="-1" charset="0"/>
              </a:rPr>
              <a:t>5</a:t>
            </a:r>
          </a:p>
        </p:txBody>
      </p:sp>
      <p:sp>
        <p:nvSpPr>
          <p:cNvPr id="47131" name="Rectangle 27"/>
          <p:cNvSpPr>
            <a:spLocks/>
          </p:cNvSpPr>
          <p:nvPr/>
        </p:nvSpPr>
        <p:spPr bwMode="auto">
          <a:xfrm>
            <a:off x="5562985" y="3093210"/>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Lst>
              <a:defRPr/>
            </a:pPr>
            <a:r>
              <a:rPr lang="en-US" sz="20200" dirty="0">
                <a:solidFill>
                  <a:srgbClr val="FFFFFF"/>
                </a:solidFill>
                <a:latin typeface="Times" pitchFamily="-1" charset="0"/>
                <a:ea typeface="Times" pitchFamily="-1" charset="0"/>
                <a:cs typeface="Times" pitchFamily="-1" charset="0"/>
                <a:sym typeface="Times" pitchFamily="-1" charset="0"/>
              </a:rPr>
              <a:t>4</a:t>
            </a:r>
          </a:p>
        </p:txBody>
      </p:sp>
      <p:sp>
        <p:nvSpPr>
          <p:cNvPr id="47132" name="Rectangle 28"/>
          <p:cNvSpPr>
            <a:spLocks/>
          </p:cNvSpPr>
          <p:nvPr/>
        </p:nvSpPr>
        <p:spPr bwMode="auto">
          <a:xfrm>
            <a:off x="3874158" y="2917878"/>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Lst>
              <a:defRPr/>
            </a:pPr>
            <a:r>
              <a:rPr lang="en-US" sz="20200" dirty="0">
                <a:solidFill>
                  <a:srgbClr val="FFFFFF"/>
                </a:solidFill>
                <a:latin typeface="Times" pitchFamily="-1" charset="0"/>
                <a:ea typeface="Times" pitchFamily="-1" charset="0"/>
                <a:cs typeface="Times" pitchFamily="-1" charset="0"/>
                <a:sym typeface="Times" pitchFamily="-1" charset="0"/>
              </a:rPr>
              <a:t>3</a:t>
            </a:r>
          </a:p>
        </p:txBody>
      </p:sp>
      <p:sp>
        <p:nvSpPr>
          <p:cNvPr id="47133" name="Rectangle 29"/>
          <p:cNvSpPr>
            <a:spLocks/>
          </p:cNvSpPr>
          <p:nvPr/>
        </p:nvSpPr>
        <p:spPr bwMode="auto">
          <a:xfrm>
            <a:off x="2227641" y="2904619"/>
            <a:ext cx="1295226" cy="3108543"/>
          </a:xfrm>
          <a:prstGeom prst="rect">
            <a:avLst/>
          </a:prstGeom>
          <a:noFill/>
          <a:ln>
            <a:noFill/>
          </a:ln>
          <a:effectLst>
            <a:outerShdw blurRad="177800" algn="ctr" rotWithShape="0">
              <a:srgbClr val="202025">
                <a:alpha val="5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Lst>
              <a:defRPr/>
            </a:pPr>
            <a:r>
              <a:rPr lang="en-US" sz="20200" dirty="0">
                <a:solidFill>
                  <a:srgbClr val="FFFFFF"/>
                </a:solidFill>
                <a:latin typeface="Times" pitchFamily="-1" charset="0"/>
                <a:ea typeface="Times" pitchFamily="-1" charset="0"/>
                <a:cs typeface="Times" pitchFamily="-1" charset="0"/>
                <a:sym typeface="Times" pitchFamily="-1" charset="0"/>
              </a:rPr>
              <a:t>2</a:t>
            </a:r>
          </a:p>
        </p:txBody>
      </p:sp>
      <p:sp>
        <p:nvSpPr>
          <p:cNvPr id="47134" name="Rectangle 30"/>
          <p:cNvSpPr>
            <a:spLocks/>
          </p:cNvSpPr>
          <p:nvPr/>
        </p:nvSpPr>
        <p:spPr bwMode="auto">
          <a:xfrm>
            <a:off x="488838" y="4438055"/>
            <a:ext cx="1301638" cy="769441"/>
          </a:xfrm>
          <a:prstGeom prst="rect">
            <a:avLst/>
          </a:prstGeom>
          <a:noFill/>
          <a:ln>
            <a:noFill/>
          </a:ln>
          <a:effectLst>
            <a:outerShdw blurRad="177800" algn="ctr" rotWithShape="0">
              <a:srgbClr val="202025">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Select</a:t>
            </a:r>
          </a:p>
          <a:p>
            <a:pPr algn="ctr" fontAlgn="base">
              <a:spcBef>
                <a:spcPct val="0"/>
              </a:spcBef>
              <a:spcAft>
                <a:spcPct val="0"/>
              </a:spcAft>
              <a:tabLst>
                <a:tab pos="749838" algn="l"/>
                <a:tab pos="749838" algn="l"/>
              </a:tabLst>
              <a:defRPr/>
            </a:pPr>
            <a:r>
              <a:rPr lang="en-US" sz="2500" dirty="0">
                <a:solidFill>
                  <a:srgbClr val="FFFFFF"/>
                </a:solidFill>
                <a:latin typeface="Times" pitchFamily="-1" charset="0"/>
                <a:ea typeface="Times" pitchFamily="-1" charset="0"/>
                <a:cs typeface="Times" pitchFamily="-1" charset="0"/>
                <a:sym typeface="Times" pitchFamily="-1" charset="0"/>
              </a:rPr>
              <a:t>Behaviors</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6045134"/>
            <a:ext cx="8705851" cy="885865"/>
          </a:xfrm>
          <a:prstGeom prst="rect">
            <a:avLst/>
          </a:prstGeom>
        </p:spPr>
      </p:pic>
    </p:spTree>
    <p:extLst>
      <p:ext uri="{BB962C8B-B14F-4D97-AF65-F5344CB8AC3E}">
        <p14:creationId xmlns:p14="http://schemas.microsoft.com/office/powerpoint/2010/main" val="3308587469"/>
      </p:ext>
    </p:extLst>
  </p:cSld>
  <p:clrMapOvr>
    <a:masterClrMapping/>
  </p:clrMapOvr>
  <p:transition spd="med">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646" y="430227"/>
            <a:ext cx="8228707" cy="639812"/>
          </a:xfrm>
        </p:spPr>
        <p:txBody>
          <a:bodyPr>
            <a:normAutofit fontScale="90000"/>
          </a:bodyPr>
          <a:lstStyle/>
          <a:p>
            <a:r>
              <a:rPr lang="en-US" sz="4000" dirty="0"/>
              <a:t>Selecting Behaviors</a:t>
            </a:r>
          </a:p>
        </p:txBody>
      </p:sp>
      <p:graphicFrame>
        <p:nvGraphicFramePr>
          <p:cNvPr id="6" name="Chart 5"/>
          <p:cNvGraphicFramePr>
            <a:graphicFrameLocks/>
          </p:cNvGraphicFramePr>
          <p:nvPr>
            <p:extLst>
              <p:ext uri="{D42A27DB-BD31-4B8C-83A1-F6EECF244321}">
                <p14:modId xmlns:p14="http://schemas.microsoft.com/office/powerpoint/2010/main" val="2588055995"/>
              </p:ext>
            </p:extLst>
          </p:nvPr>
        </p:nvGraphicFramePr>
        <p:xfrm>
          <a:off x="457200" y="1283733"/>
          <a:ext cx="8229600" cy="48122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533400" y="914400"/>
            <a:ext cx="4648200" cy="369332"/>
          </a:xfrm>
          <a:prstGeom prst="rect">
            <a:avLst/>
          </a:prstGeom>
          <a:noFill/>
        </p:spPr>
        <p:txBody>
          <a:bodyPr wrap="square" rtlCol="0">
            <a:spAutoFit/>
          </a:bodyPr>
          <a:lstStyle/>
          <a:p>
            <a:r>
              <a:rPr lang="en-US" b="1" dirty="0"/>
              <a:t>What is most important?</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63641"/>
            <a:ext cx="8534400" cy="885865"/>
          </a:xfrm>
          <a:prstGeom prst="rect">
            <a:avLst/>
          </a:prstGeom>
        </p:spPr>
      </p:pic>
    </p:spTree>
    <p:extLst>
      <p:ext uri="{BB962C8B-B14F-4D97-AF65-F5344CB8AC3E}">
        <p14:creationId xmlns:p14="http://schemas.microsoft.com/office/powerpoint/2010/main" val="3672854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85799" y="1600201"/>
            <a:ext cx="7772401" cy="4260870"/>
          </a:xfrm>
          <a:prstGeom prst="rect">
            <a:avLst/>
          </a:prstGeom>
        </p:spPr>
      </p:pic>
      <p:sp>
        <p:nvSpPr>
          <p:cNvPr id="3" name="Title 1"/>
          <p:cNvSpPr>
            <a:spLocks noGrp="1"/>
          </p:cNvSpPr>
          <p:nvPr>
            <p:ph type="title"/>
          </p:nvPr>
        </p:nvSpPr>
        <p:spPr>
          <a:xfrm>
            <a:off x="457646" y="459254"/>
            <a:ext cx="8228707" cy="639812"/>
          </a:xfrm>
        </p:spPr>
        <p:txBody>
          <a:bodyPr>
            <a:normAutofit fontScale="90000"/>
          </a:bodyPr>
          <a:lstStyle/>
          <a:p>
            <a:r>
              <a:rPr lang="en-US" sz="4000" b="1" dirty="0"/>
              <a:t>Selecting Behaviors</a:t>
            </a:r>
          </a:p>
        </p:txBody>
      </p:sp>
      <p:sp>
        <p:nvSpPr>
          <p:cNvPr id="4" name="TextBox 3"/>
          <p:cNvSpPr txBox="1"/>
          <p:nvPr/>
        </p:nvSpPr>
        <p:spPr>
          <a:xfrm>
            <a:off x="533400" y="914400"/>
            <a:ext cx="4648200" cy="369332"/>
          </a:xfrm>
          <a:prstGeom prst="rect">
            <a:avLst/>
          </a:prstGeom>
          <a:noFill/>
        </p:spPr>
        <p:txBody>
          <a:bodyPr wrap="square" rtlCol="0">
            <a:spAutoFit/>
          </a:bodyPr>
          <a:lstStyle/>
          <a:p>
            <a:r>
              <a:rPr lang="en-US" b="1" dirty="0"/>
              <a:t>What is most important?</a:t>
            </a: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837" y="6045737"/>
            <a:ext cx="8602563" cy="885865"/>
          </a:xfrm>
          <a:prstGeom prst="rect">
            <a:avLst/>
          </a:prstGeom>
        </p:spPr>
      </p:pic>
    </p:spTree>
    <p:extLst>
      <p:ext uri="{BB962C8B-B14F-4D97-AF65-F5344CB8AC3E}">
        <p14:creationId xmlns:p14="http://schemas.microsoft.com/office/powerpoint/2010/main" val="4169811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52547" y="1293160"/>
            <a:ext cx="8502650" cy="1966876"/>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F9966"/>
              </a:buClr>
              <a:defRPr/>
            </a:pPr>
            <a:r>
              <a:rPr lang="en-US" sz="3000" i="0" dirty="0">
                <a:latin typeface="Garamond" panose="02020404030301010803" pitchFamily="18" charset="0"/>
              </a:rPr>
              <a:t>Behavior should </a:t>
            </a:r>
            <a:br>
              <a:rPr lang="en-US" sz="3000" i="0" dirty="0">
                <a:latin typeface="Garamond" panose="02020404030301010803" pitchFamily="18" charset="0"/>
              </a:rPr>
            </a:br>
            <a:r>
              <a:rPr lang="en-US" sz="3000" i="0" dirty="0">
                <a:latin typeface="Garamond" panose="02020404030301010803" pitchFamily="18" charset="0"/>
              </a:rPr>
              <a:t>be </a:t>
            </a:r>
            <a:r>
              <a:rPr lang="en-US" sz="3000" b="1" i="0" dirty="0">
                <a:latin typeface="Garamond" panose="02020404030301010803" pitchFamily="18" charset="0"/>
              </a:rPr>
              <a:t>non-divisible</a:t>
            </a:r>
          </a:p>
          <a:p>
            <a:pPr fontAlgn="auto">
              <a:spcAft>
                <a:spcPts val="0"/>
              </a:spcAft>
              <a:buClr>
                <a:srgbClr val="FF9966"/>
              </a:buClr>
              <a:defRPr/>
            </a:pPr>
            <a:endParaRPr lang="en-US" sz="2000" b="1"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Behavior should </a:t>
            </a:r>
            <a:br>
              <a:rPr lang="en-US" sz="3000" i="0" dirty="0">
                <a:latin typeface="Garamond" panose="02020404030301010803" pitchFamily="18" charset="0"/>
              </a:rPr>
            </a:br>
            <a:r>
              <a:rPr lang="en-US" sz="3000" i="0" dirty="0">
                <a:latin typeface="Garamond" panose="02020404030301010803" pitchFamily="18" charset="0"/>
              </a:rPr>
              <a:t>be </a:t>
            </a:r>
            <a:r>
              <a:rPr lang="en-US" sz="3000" b="1" i="0" dirty="0">
                <a:latin typeface="Garamond" panose="02020404030301010803" pitchFamily="18" charset="0"/>
              </a:rPr>
              <a:t>end-state</a:t>
            </a:r>
          </a:p>
          <a:p>
            <a:pPr fontAlgn="auto">
              <a:spcAft>
                <a:spcPts val="0"/>
              </a:spcAft>
              <a:buClr>
                <a:srgbClr val="FF9966"/>
              </a:buClr>
              <a:defRPr/>
            </a:pPr>
            <a:endParaRPr lang="en-US" sz="2000" b="1" i="0" dirty="0">
              <a:latin typeface="Garamond" panose="02020404030301010803" pitchFamily="18" charset="0"/>
            </a:endParaRPr>
          </a:p>
          <a:p>
            <a:pPr fontAlgn="auto">
              <a:spcAft>
                <a:spcPts val="0"/>
              </a:spcAft>
              <a:buClr>
                <a:srgbClr val="FF9966"/>
              </a:buClr>
              <a:defRPr/>
            </a:pPr>
            <a:r>
              <a:rPr lang="en-US" sz="3000" i="0" dirty="0">
                <a:latin typeface="Garamond" panose="02020404030301010803" pitchFamily="18" charset="0"/>
              </a:rPr>
              <a:t>Behavior should be </a:t>
            </a:r>
            <a:br>
              <a:rPr lang="en-US" sz="3000" i="0" dirty="0">
                <a:latin typeface="Garamond" panose="02020404030301010803" pitchFamily="18" charset="0"/>
              </a:rPr>
            </a:br>
            <a:r>
              <a:rPr lang="en-US" sz="3000" b="1" i="0" dirty="0">
                <a:latin typeface="Garamond" panose="02020404030301010803" pitchFamily="18" charset="0"/>
              </a:rPr>
              <a:t>framed as a positive</a:t>
            </a:r>
          </a:p>
          <a:p>
            <a:pPr fontAlgn="auto">
              <a:spcAft>
                <a:spcPts val="0"/>
              </a:spcAft>
              <a:buClr>
                <a:srgbClr val="FF9966"/>
              </a:buClr>
              <a:defRPr/>
            </a:pPr>
            <a:endParaRPr lang="en-US" sz="3000" b="1" i="0" dirty="0">
              <a:latin typeface="Garamond" panose="02020404030301010803" pitchFamily="18" charset="0"/>
            </a:endParaRPr>
          </a:p>
          <a:p>
            <a:pPr fontAlgn="auto">
              <a:spcAft>
                <a:spcPts val="0"/>
              </a:spcAft>
              <a:buClr>
                <a:srgbClr val="FF9966"/>
              </a:buClr>
              <a:defRPr/>
            </a:pPr>
            <a:r>
              <a:rPr lang="en-US" sz="3000" b="1" i="0" dirty="0">
                <a:latin typeface="Garamond" panose="02020404030301010803" pitchFamily="18" charset="0"/>
              </a:rPr>
              <a:t>Brainstorm!</a:t>
            </a:r>
            <a:endParaRPr lang="en-US" sz="2800" b="1" i="0" dirty="0">
              <a:latin typeface="Garamond" panose="02020404030301010803" pitchFamily="18" charset="0"/>
            </a:endParaRPr>
          </a:p>
          <a:p>
            <a:pPr marL="982980" lvl="1" indent="-514350" fontAlgn="auto">
              <a:spcAft>
                <a:spcPts val="0"/>
              </a:spcAft>
              <a:buClr>
                <a:srgbClr val="F6A840"/>
              </a:buClr>
              <a:buFont typeface="+mj-lt"/>
              <a:buAutoNum type="alphaLcPeriod"/>
              <a:defRPr/>
            </a:pPr>
            <a:endParaRPr lang="en-US" sz="2800" i="0" dirty="0">
              <a:latin typeface="Calibri" panose="020F0502020204030204" pitchFamily="34" charset="0"/>
            </a:endParaRPr>
          </a:p>
          <a:p>
            <a:pPr marL="982980" lvl="1" indent="-514350" fontAlgn="auto">
              <a:spcAft>
                <a:spcPts val="0"/>
              </a:spcAft>
              <a:buClr>
                <a:srgbClr val="F6A840"/>
              </a:buClr>
              <a:buFont typeface="+mj-lt"/>
              <a:buAutoNum type="alphaLcPeriod"/>
              <a:defRPr/>
            </a:pPr>
            <a:endParaRPr lang="en-US" sz="2800" i="0" dirty="0">
              <a:latin typeface="Calibri" panose="020F0502020204030204" pitchFamily="34" charset="0"/>
            </a:endParaRPr>
          </a:p>
          <a:p>
            <a:pPr marL="982980" lvl="1" indent="-514350" fontAlgn="auto">
              <a:spcAft>
                <a:spcPts val="0"/>
              </a:spcAft>
              <a:buClr>
                <a:srgbClr val="F6A840"/>
              </a:buClr>
              <a:buFont typeface="+mj-lt"/>
              <a:buAutoNum type="alphaLcPeriod"/>
              <a:defRPr/>
            </a:pPr>
            <a:endParaRPr lang="en-US" sz="2800" i="0" dirty="0">
              <a:latin typeface="Calibri" panose="020F0502020204030204" pitchFamily="34" charset="0"/>
            </a:endParaRPr>
          </a:p>
          <a:p>
            <a:pPr marL="468630" lvl="1" indent="0" fontAlgn="auto">
              <a:spcAft>
                <a:spcPts val="0"/>
              </a:spcAft>
              <a:buClr>
                <a:srgbClr val="F6A840"/>
              </a:buClr>
              <a:buFont typeface="Arial" pitchFamily="34" charset="0"/>
              <a:buNone/>
              <a:defRPr/>
            </a:pPr>
            <a:endParaRPr lang="en-US" sz="3600" i="0" dirty="0">
              <a:latin typeface="Calibri" panose="020F0502020204030204" pitchFamily="34" charset="0"/>
            </a:endParaRPr>
          </a:p>
        </p:txBody>
      </p:sp>
      <p:grpSp>
        <p:nvGrpSpPr>
          <p:cNvPr id="22" name="Group 21"/>
          <p:cNvGrpSpPr/>
          <p:nvPr/>
        </p:nvGrpSpPr>
        <p:grpSpPr>
          <a:xfrm>
            <a:off x="4703872" y="1588884"/>
            <a:ext cx="3544908" cy="4432216"/>
            <a:chOff x="480828" y="1472685"/>
            <a:chExt cx="3544908" cy="4432216"/>
          </a:xfrm>
        </p:grpSpPr>
        <p:pic>
          <p:nvPicPr>
            <p:cNvPr id="23" name="Picture 3" descr="C:\Users\bbyrum01\AppData\Local\Microsoft\Windows\Temporary Internet Files\Content.IE5\JOOLN3R7\MP900406820[1].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80828" y="1472685"/>
              <a:ext cx="3544908" cy="4432216"/>
            </a:xfrm>
            <a:prstGeom prst="rect">
              <a:avLst/>
            </a:prstGeom>
            <a:solidFill>
              <a:schemeClr val="tx1">
                <a:alpha val="20000"/>
              </a:schemeClr>
            </a:solidFill>
          </p:spPr>
        </p:pic>
        <p:sp>
          <p:nvSpPr>
            <p:cNvPr id="24" name="TextBox 23"/>
            <p:cNvSpPr txBox="1"/>
            <p:nvPr/>
          </p:nvSpPr>
          <p:spPr>
            <a:xfrm>
              <a:off x="480828" y="1565134"/>
              <a:ext cx="3544908" cy="4247317"/>
            </a:xfrm>
            <a:prstGeom prst="rect">
              <a:avLst/>
            </a:prstGeom>
            <a:noFill/>
          </p:spPr>
          <p:txBody>
            <a:bodyPr wrap="square" rtlCol="0">
              <a:spAutoFit/>
            </a:bodyPr>
            <a:lstStyle/>
            <a:p>
              <a:pPr algn="ctr"/>
              <a:r>
                <a:rPr lang="en-US" sz="9000" b="1" dirty="0">
                  <a:latin typeface="Century Schoolbook" panose="02040604050505020304" pitchFamily="18" charset="0"/>
                </a:rPr>
                <a:t>JOIN </a:t>
              </a:r>
            </a:p>
            <a:p>
              <a:pPr algn="ctr"/>
              <a:r>
                <a:rPr lang="en-US" sz="9000" b="1" dirty="0">
                  <a:latin typeface="Century Schoolbook" panose="02040604050505020304" pitchFamily="18" charset="0"/>
                </a:rPr>
                <a:t>THE </a:t>
              </a:r>
            </a:p>
            <a:p>
              <a:pPr algn="ctr"/>
              <a:r>
                <a:rPr lang="en-US" sz="9000" b="1" dirty="0">
                  <a:latin typeface="Century Schoolbook" panose="02040604050505020304" pitchFamily="18" charset="0"/>
                </a:rPr>
                <a:t>GYM</a:t>
              </a:r>
            </a:p>
          </p:txBody>
        </p:sp>
      </p:grpSp>
      <p:grpSp>
        <p:nvGrpSpPr>
          <p:cNvPr id="25" name="Group 24"/>
          <p:cNvGrpSpPr/>
          <p:nvPr/>
        </p:nvGrpSpPr>
        <p:grpSpPr>
          <a:xfrm>
            <a:off x="4992438" y="1591435"/>
            <a:ext cx="2958004" cy="4434840"/>
            <a:chOff x="4303688" y="1472685"/>
            <a:chExt cx="2958004" cy="4434840"/>
          </a:xfrm>
        </p:grpSpPr>
        <p:pic>
          <p:nvPicPr>
            <p:cNvPr id="26" name="Picture 9" descr="C:\Users\bbyrum01\AppData\Local\Microsoft\Windows\Temporary Internet Files\Content.IE5\SQVCTYRD\MP900422189[1].jpg"/>
            <p:cNvPicPr>
              <a:picLocks noChangeAspect="1" noChangeArrowheads="1"/>
            </p:cNvPicPr>
            <p:nvPr/>
          </p:nvPicPr>
          <p:blipFill>
            <a:blip r:embed="rId5">
              <a:duotone>
                <a:prstClr val="black"/>
                <a:srgbClr val="C00000">
                  <a:tint val="45000"/>
                  <a:satMod val="400000"/>
                </a:srgb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303689" y="1472685"/>
              <a:ext cx="2958003" cy="443484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03688" y="3037618"/>
              <a:ext cx="2958003" cy="2862322"/>
            </a:xfrm>
            <a:prstGeom prst="rect">
              <a:avLst/>
            </a:prstGeom>
            <a:noFill/>
          </p:spPr>
          <p:txBody>
            <a:bodyPr wrap="square" rtlCol="0">
              <a:spAutoFit/>
            </a:bodyPr>
            <a:lstStyle/>
            <a:p>
              <a:pPr algn="ctr"/>
              <a:r>
                <a:rPr lang="en-US" sz="4500" b="1" dirty="0">
                  <a:latin typeface="Century Schoolbook" panose="02040604050505020304" pitchFamily="18" charset="0"/>
                </a:rPr>
                <a:t>Exercise at the gym 5x/week</a:t>
              </a:r>
            </a:p>
          </p:txBody>
        </p:sp>
      </p:grpSp>
      <p:grpSp>
        <p:nvGrpSpPr>
          <p:cNvPr id="28" name="Group 27"/>
          <p:cNvGrpSpPr>
            <a:grpSpLocks noChangeAspect="1"/>
          </p:cNvGrpSpPr>
          <p:nvPr/>
        </p:nvGrpSpPr>
        <p:grpSpPr>
          <a:xfrm>
            <a:off x="5524353" y="1194674"/>
            <a:ext cx="2049137" cy="2743200"/>
            <a:chOff x="3767859" y="1018844"/>
            <a:chExt cx="2834640" cy="3794760"/>
          </a:xfrm>
        </p:grpSpPr>
        <p:sp>
          <p:nvSpPr>
            <p:cNvPr id="29" name="Rounded Rectangle 28"/>
            <p:cNvSpPr/>
            <p:nvPr/>
          </p:nvSpPr>
          <p:spPr>
            <a:xfrm rot="5400000">
              <a:off x="3287799" y="1498904"/>
              <a:ext cx="3794760" cy="2834640"/>
            </a:xfrm>
            <a:prstGeom prst="roundRect">
              <a:avLst>
                <a:gd name="adj" fmla="val 535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latin typeface="Arial Black" panose="020B0A04020102020204" pitchFamily="34" charset="0"/>
                <a:cs typeface="DokChampa" panose="020B0604020202020204" pitchFamily="34" charset="-34"/>
              </a:endParaRPr>
            </a:p>
            <a:p>
              <a:pPr algn="ctr"/>
              <a:endParaRPr lang="en-US" sz="3500" b="1" dirty="0">
                <a:solidFill>
                  <a:schemeClr val="bg1"/>
                </a:solidFill>
                <a:latin typeface="Arial Black" panose="020B0A04020102020204" pitchFamily="34" charset="0"/>
                <a:cs typeface="DokChampa" panose="020B0604020202020204" pitchFamily="34" charset="-34"/>
              </a:endParaRPr>
            </a:p>
            <a:p>
              <a:pPr algn="ctr"/>
              <a:endParaRPr lang="en-US" sz="3500" b="1" dirty="0">
                <a:solidFill>
                  <a:schemeClr val="bg1"/>
                </a:solidFill>
                <a:latin typeface="Arial Black" panose="020B0A04020102020204" pitchFamily="34" charset="0"/>
                <a:cs typeface="DokChampa" panose="020B0604020202020204" pitchFamily="34" charset="-34"/>
              </a:endParaRPr>
            </a:p>
            <a:p>
              <a:pPr algn="ctr"/>
              <a:endParaRPr lang="en-US" sz="3500" b="1" dirty="0">
                <a:solidFill>
                  <a:schemeClr val="bg1"/>
                </a:solidFill>
                <a:latin typeface="Arial Black" panose="020B0A04020102020204" pitchFamily="34" charset="0"/>
                <a:cs typeface="DokChampa" panose="020B0604020202020204" pitchFamily="34" charset="-34"/>
              </a:endParaRPr>
            </a:p>
          </p:txBody>
        </p:sp>
        <p:pic>
          <p:nvPicPr>
            <p:cNvPr id="30" name="Picture 2" descr="http://static.emedco.com/media/catalog/product/cache/1/image/9df78eab33525d08d6e5fb8d27136e95/anti-microbial-signs-wash-your-hands-before-leaving-this-room-ams31-lg.jpg"/>
            <p:cNvPicPr>
              <a:picLocks noChangeAspect="1" noChangeArrowheads="1"/>
            </p:cNvPicPr>
            <p:nvPr/>
          </p:nvPicPr>
          <p:blipFill rotWithShape="1">
            <a:blip r:embed="rId7">
              <a:extLst>
                <a:ext uri="{28A0092B-C50C-407E-A947-70E740481C1C}">
                  <a14:useLocalDpi xmlns:a14="http://schemas.microsoft.com/office/drawing/2010/main" val="0"/>
                </a:ext>
              </a:extLst>
            </a:blip>
            <a:srcRect l="19638" t="5271" r="19006" b="5595"/>
            <a:stretch/>
          </p:blipFill>
          <p:spPr bwMode="auto">
            <a:xfrm>
              <a:off x="4016337" y="1213931"/>
              <a:ext cx="2337683" cy="33960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rot="5400000">
              <a:off x="3374726" y="1577324"/>
              <a:ext cx="3623953" cy="2669294"/>
            </a:xfrm>
            <a:prstGeom prst="roundRect">
              <a:avLst>
                <a:gd name="adj" fmla="val 5356"/>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00" b="1" dirty="0">
                <a:solidFill>
                  <a:schemeClr val="bg1"/>
                </a:solidFill>
                <a:latin typeface="Arial Black" panose="020B0A04020102020204" pitchFamily="34" charset="0"/>
                <a:cs typeface="DokChampa" panose="020B0604020202020204" pitchFamily="34" charset="-34"/>
              </a:endParaRPr>
            </a:p>
          </p:txBody>
        </p:sp>
      </p:grpSp>
      <p:pic>
        <p:nvPicPr>
          <p:cNvPr id="32" name="Picture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78422" y="4203342"/>
            <a:ext cx="2743200" cy="2087783"/>
          </a:xfrm>
          <a:prstGeom prst="rect">
            <a:avLst/>
          </a:prstGeom>
        </p:spPr>
      </p:pic>
      <p:sp>
        <p:nvSpPr>
          <p:cNvPr id="15" name="Title 1"/>
          <p:cNvSpPr txBox="1">
            <a:spLocks/>
          </p:cNvSpPr>
          <p:nvPr/>
        </p:nvSpPr>
        <p:spPr>
          <a:xfrm>
            <a:off x="452547" y="522752"/>
            <a:ext cx="8228707" cy="639812"/>
          </a:xfrm>
          <a:prstGeom prst="rect">
            <a:avLst/>
          </a:prstGeom>
        </p:spPr>
        <p:txBody>
          <a:bodyPr>
            <a:normAutofit lnSpcReduction="10000"/>
          </a:bodyPr>
          <a:lstStyle>
            <a:lvl1pPr algn="l" rtl="0" eaLnBrk="0" fontAlgn="base" hangingPunct="0">
              <a:lnSpc>
                <a:spcPct val="90000"/>
              </a:lnSpc>
              <a:spcBef>
                <a:spcPct val="0"/>
              </a:spcBef>
              <a:spcAft>
                <a:spcPct val="0"/>
              </a:spcAft>
              <a:defRPr sz="4500">
                <a:solidFill>
                  <a:srgbClr val="253750"/>
                </a:solidFill>
                <a:latin typeface="+mj-lt"/>
                <a:ea typeface="+mj-ea"/>
                <a:cs typeface="+mj-cs"/>
                <a:sym typeface="Didot" pitchFamily="-1" charset="0"/>
              </a:defRPr>
            </a:lvl1pPr>
            <a:lvl2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2pPr>
            <a:lvl3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3pPr>
            <a:lvl4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4pPr>
            <a:lvl5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5pPr>
            <a:lvl6pPr marL="321357"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6pPr>
            <a:lvl7pPr marL="642717"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7pPr>
            <a:lvl8pPr marL="964075"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8pPr>
            <a:lvl9pPr marL="1285434"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9pPr>
          </a:lstStyle>
          <a:p>
            <a:pPr defTabSz="914400"/>
            <a:r>
              <a:rPr lang="en-US" sz="4000" kern="0" dirty="0"/>
              <a:t>Evaluating Behaviors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547" y="6135426"/>
            <a:ext cx="8233808" cy="834156"/>
          </a:xfrm>
          <a:prstGeom prst="rect">
            <a:avLst/>
          </a:prstGeom>
        </p:spPr>
      </p:pic>
    </p:spTree>
    <p:extLst>
      <p:ext uri="{BB962C8B-B14F-4D97-AF65-F5344CB8AC3E}">
        <p14:creationId xmlns:p14="http://schemas.microsoft.com/office/powerpoint/2010/main" val="382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2"/>
                                        </p:tgtEl>
                                      </p:cBhvr>
                                    </p:animEffect>
                                    <p:set>
                                      <p:cBhvr>
                                        <p:cTn id="20" dur="1" fill="hold">
                                          <p:stCondLst>
                                            <p:cond delay="499"/>
                                          </p:stCondLst>
                                        </p:cTn>
                                        <p:tgtEl>
                                          <p:spTgt spid="22"/>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childTnLst>
                                </p:cTn>
                              </p:par>
                              <p:par>
                                <p:cTn id="32" presetID="10" presetClass="exit" presetSubtype="0" fill="hold" nodeType="withEffect">
                                  <p:stCondLst>
                                    <p:cond delay="0"/>
                                  </p:stCondLst>
                                  <p:childTnLst>
                                    <p:animEffect transition="out" filter="fade">
                                      <p:cBhvr>
                                        <p:cTn id="33" dur="500"/>
                                        <p:tgtEl>
                                          <p:spTgt spid="25"/>
                                        </p:tgtEl>
                                      </p:cBhvr>
                                    </p:animEffect>
                                    <p:set>
                                      <p:cBhvr>
                                        <p:cTn id="34" dur="1" fill="hold">
                                          <p:stCondLst>
                                            <p:cond delay="499"/>
                                          </p:stCondLst>
                                        </p:cTn>
                                        <p:tgtEl>
                                          <p:spTgt spid="2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154" y="2668315"/>
            <a:ext cx="8110847" cy="587569"/>
          </a:xfrm>
          <a:prstGeom prst="rect">
            <a:avLst/>
          </a:prstGeom>
          <a:solidFill>
            <a:srgbClr val="89B8DF"/>
          </a:solidFill>
          <a:ln>
            <a:solidFill>
              <a:srgbClr val="89B8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Title 1"/>
          <p:cNvSpPr txBox="1">
            <a:spLocks/>
          </p:cNvSpPr>
          <p:nvPr/>
        </p:nvSpPr>
        <p:spPr bwMode="auto">
          <a:xfrm>
            <a:off x="0" y="228600"/>
            <a:ext cx="9144000" cy="758825"/>
          </a:xfrm>
          <a:prstGeom prst="rect">
            <a:avLst/>
          </a:prstGeom>
          <a:noFill/>
          <a:ln w="9525">
            <a:noFill/>
            <a:miter lim="800000"/>
            <a:headEnd/>
            <a:tailEnd/>
          </a:ln>
        </p:spPr>
        <p:txBody>
          <a:bodyPr anchor="ctr"/>
          <a:lstStyle/>
          <a:p>
            <a:pPr algn="ctr"/>
            <a:r>
              <a:rPr lang="en-US" sz="4000" dirty="0">
                <a:solidFill>
                  <a:schemeClr val="accent6"/>
                </a:solidFill>
                <a:latin typeface="+mj-lt"/>
              </a:rPr>
              <a:t>Exercise 1: Selecting Behaviors</a:t>
            </a:r>
          </a:p>
        </p:txBody>
      </p:sp>
      <p:sp>
        <p:nvSpPr>
          <p:cNvPr id="5" name="Content Placeholder 2"/>
          <p:cNvSpPr txBox="1">
            <a:spLocks/>
          </p:cNvSpPr>
          <p:nvPr/>
        </p:nvSpPr>
        <p:spPr>
          <a:xfrm>
            <a:off x="482504" y="1143000"/>
            <a:ext cx="8502650" cy="1463157"/>
          </a:xfrm>
          <a:prstGeom prst="rect">
            <a:avLst/>
          </a:prstGeom>
        </p:spPr>
        <p:txBody>
          <a:bodyPr/>
          <a:lstStyle>
            <a:lvl1pPr marL="274320" indent="-27432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i="1"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fontAlgn="auto">
              <a:spcAft>
                <a:spcPts val="0"/>
              </a:spcAft>
              <a:buClr>
                <a:srgbClr val="FF9966"/>
              </a:buClr>
              <a:defRPr/>
            </a:pPr>
            <a:r>
              <a:rPr lang="en-US" sz="2400" i="0" dirty="0">
                <a:latin typeface="Calibri" panose="020F0502020204030204" pitchFamily="34" charset="0"/>
              </a:rPr>
              <a:t>What problem do you want to solve?</a:t>
            </a:r>
          </a:p>
          <a:p>
            <a:pPr fontAlgn="auto">
              <a:spcAft>
                <a:spcPts val="0"/>
              </a:spcAft>
              <a:buClr>
                <a:srgbClr val="FF9966"/>
              </a:buClr>
              <a:defRPr/>
            </a:pPr>
            <a:r>
              <a:rPr lang="en-US" sz="2400" i="0" dirty="0">
                <a:latin typeface="Calibri" panose="020F0502020204030204" pitchFamily="34" charset="0"/>
              </a:rPr>
              <a:t>What behavior change is needed?</a:t>
            </a:r>
          </a:p>
          <a:p>
            <a:pPr fontAlgn="auto">
              <a:spcAft>
                <a:spcPts val="0"/>
              </a:spcAft>
              <a:buClr>
                <a:srgbClr val="FF9966"/>
              </a:buClr>
              <a:defRPr/>
            </a:pPr>
            <a:r>
              <a:rPr lang="en-US" sz="2400" i="0" dirty="0">
                <a:latin typeface="Calibri" panose="020F0502020204030204" pitchFamily="34" charset="0"/>
              </a:rPr>
              <a:t>Whose behavior needs to change?</a:t>
            </a:r>
          </a:p>
        </p:txBody>
      </p:sp>
      <p:sp>
        <p:nvSpPr>
          <p:cNvPr id="4" name="Rectangle 3"/>
          <p:cNvSpPr/>
          <p:nvPr/>
        </p:nvSpPr>
        <p:spPr>
          <a:xfrm>
            <a:off x="37578" y="2716483"/>
            <a:ext cx="9144000" cy="523220"/>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fontAlgn="auto">
              <a:spcBef>
                <a:spcPts val="0"/>
              </a:spcBef>
              <a:spcAft>
                <a:spcPts val="0"/>
              </a:spcAft>
              <a:buClr>
                <a:srgbClr val="F6A840"/>
              </a:buClr>
              <a:defRPr/>
            </a:pPr>
            <a:r>
              <a:rPr lang="en-US" sz="2800" b="1" dirty="0">
                <a:solidFill>
                  <a:schemeClr val="accent3">
                    <a:lumMod val="20000"/>
                    <a:lumOff val="80000"/>
                  </a:schemeClr>
                </a:solidFill>
                <a:latin typeface="Calibri" panose="020F0502020204030204" pitchFamily="34" charset="0"/>
              </a:rPr>
              <a:t>Stages of Change Model</a:t>
            </a:r>
          </a:p>
        </p:txBody>
      </p:sp>
      <p:sp>
        <p:nvSpPr>
          <p:cNvPr id="6" name="Rounded Rectangle 5"/>
          <p:cNvSpPr/>
          <p:nvPr/>
        </p:nvSpPr>
        <p:spPr>
          <a:xfrm>
            <a:off x="2985637" y="5767006"/>
            <a:ext cx="2832469" cy="411480"/>
          </a:xfrm>
          <a:prstGeom prst="roundRect">
            <a:avLst/>
          </a:prstGeom>
          <a:solidFill>
            <a:srgbClr val="7E00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700" b="1" dirty="0">
                <a:solidFill>
                  <a:schemeClr val="tx1"/>
                </a:solidFill>
                <a:latin typeface="Calibri" panose="020F0502020204030204" pitchFamily="34" charset="0"/>
              </a:rPr>
              <a:t>Maintenance</a:t>
            </a:r>
          </a:p>
        </p:txBody>
      </p:sp>
      <p:grpSp>
        <p:nvGrpSpPr>
          <p:cNvPr id="7" name="Group 6"/>
          <p:cNvGrpSpPr/>
          <p:nvPr/>
        </p:nvGrpSpPr>
        <p:grpSpPr>
          <a:xfrm>
            <a:off x="3067742" y="5152985"/>
            <a:ext cx="2832469" cy="654404"/>
            <a:chOff x="2988247" y="5603087"/>
            <a:chExt cx="2832469" cy="654404"/>
          </a:xfrm>
        </p:grpSpPr>
        <p:sp>
          <p:nvSpPr>
            <p:cNvPr id="32" name="Rounded Rectangle 31"/>
            <p:cNvSpPr/>
            <p:nvPr/>
          </p:nvSpPr>
          <p:spPr>
            <a:xfrm>
              <a:off x="2988247" y="5603087"/>
              <a:ext cx="2832469" cy="411480"/>
            </a:xfrm>
            <a:prstGeom prst="roundRect">
              <a:avLst/>
            </a:prstGeom>
            <a:solidFill>
              <a:srgbClr val="BD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700" b="1" dirty="0">
                  <a:solidFill>
                    <a:schemeClr val="tx1"/>
                  </a:solidFill>
                  <a:latin typeface="Calibri" panose="020F0502020204030204" pitchFamily="34" charset="0"/>
                </a:rPr>
                <a:t>Action</a:t>
              </a:r>
            </a:p>
          </p:txBody>
        </p:sp>
        <p:sp>
          <p:nvSpPr>
            <p:cNvPr id="33" name="Down Arrow 32"/>
            <p:cNvSpPr/>
            <p:nvPr/>
          </p:nvSpPr>
          <p:spPr>
            <a:xfrm>
              <a:off x="4282484" y="6007591"/>
              <a:ext cx="243995" cy="249900"/>
            </a:xfrm>
            <a:prstGeom prst="downArrow">
              <a:avLst>
                <a:gd name="adj1" fmla="val 44872"/>
                <a:gd name="adj2" fmla="val 67797"/>
              </a:avLst>
            </a:prstGeom>
            <a:solidFill>
              <a:srgbClr val="BD002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grpSp>
        <p:nvGrpSpPr>
          <p:cNvPr id="8" name="Group 7"/>
          <p:cNvGrpSpPr/>
          <p:nvPr/>
        </p:nvGrpSpPr>
        <p:grpSpPr>
          <a:xfrm>
            <a:off x="1928937" y="3239703"/>
            <a:ext cx="5449764" cy="2548636"/>
            <a:chOff x="1856201" y="3985854"/>
            <a:chExt cx="5449764" cy="2548636"/>
          </a:xfrm>
        </p:grpSpPr>
        <p:sp>
          <p:nvSpPr>
            <p:cNvPr id="18" name="TextBox 26"/>
            <p:cNvSpPr txBox="1"/>
            <p:nvPr/>
          </p:nvSpPr>
          <p:spPr>
            <a:xfrm>
              <a:off x="1856201" y="3985854"/>
              <a:ext cx="1056700" cy="27699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b="1" dirty="0"/>
                <a:t>PROGRESS</a:t>
              </a:r>
            </a:p>
          </p:txBody>
        </p:sp>
        <p:sp>
          <p:nvSpPr>
            <p:cNvPr id="19" name="TextBox 27"/>
            <p:cNvSpPr txBox="1"/>
            <p:nvPr/>
          </p:nvSpPr>
          <p:spPr>
            <a:xfrm>
              <a:off x="6395138" y="6257491"/>
              <a:ext cx="910827" cy="276999"/>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200" b="1" dirty="0"/>
                <a:t>RELAPSE</a:t>
              </a:r>
            </a:p>
          </p:txBody>
        </p:sp>
        <p:cxnSp>
          <p:nvCxnSpPr>
            <p:cNvPr id="20" name="Straight Arrow Connector 19"/>
            <p:cNvCxnSpPr/>
            <p:nvPr/>
          </p:nvCxnSpPr>
          <p:spPr>
            <a:xfrm>
              <a:off x="2384551" y="4330094"/>
              <a:ext cx="0" cy="68464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850551" y="5517999"/>
              <a:ext cx="0" cy="685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00061" y="6376504"/>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900061" y="5808827"/>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896996" y="5350532"/>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5872262" y="5147056"/>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5899166" y="4785817"/>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874432" y="4582341"/>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5875327" y="4124354"/>
              <a:ext cx="274320"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285615" y="5702976"/>
              <a:ext cx="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285615" y="4922744"/>
              <a:ext cx="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6285615" y="4118385"/>
              <a:ext cx="0" cy="6858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3067742" y="4503397"/>
            <a:ext cx="2832474" cy="654404"/>
            <a:chOff x="2988242" y="5041596"/>
            <a:chExt cx="2832474" cy="654404"/>
          </a:xfrm>
        </p:grpSpPr>
        <p:sp>
          <p:nvSpPr>
            <p:cNvPr id="16" name="Rounded Rectangle 15"/>
            <p:cNvSpPr/>
            <p:nvPr/>
          </p:nvSpPr>
          <p:spPr>
            <a:xfrm>
              <a:off x="2988242" y="5041596"/>
              <a:ext cx="2832474" cy="411480"/>
            </a:xfrm>
            <a:prstGeom prst="roundRect">
              <a:avLst/>
            </a:prstGeom>
            <a:solidFill>
              <a:srgbClr val="F03B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700" b="1" dirty="0">
                  <a:solidFill>
                    <a:schemeClr val="tx1"/>
                  </a:solidFill>
                  <a:latin typeface="Calibri" panose="020F0502020204030204" pitchFamily="34" charset="0"/>
                </a:rPr>
                <a:t>Preparation</a:t>
              </a:r>
            </a:p>
          </p:txBody>
        </p:sp>
        <p:sp>
          <p:nvSpPr>
            <p:cNvPr id="17" name="Down Arrow 16"/>
            <p:cNvSpPr/>
            <p:nvPr/>
          </p:nvSpPr>
          <p:spPr>
            <a:xfrm>
              <a:off x="4282485" y="5446100"/>
              <a:ext cx="243995" cy="249900"/>
            </a:xfrm>
            <a:prstGeom prst="downArrow">
              <a:avLst>
                <a:gd name="adj1" fmla="val 44872"/>
                <a:gd name="adj2" fmla="val 67797"/>
              </a:avLst>
            </a:prstGeom>
            <a:solidFill>
              <a:srgbClr val="F03B2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grpSp>
        <p:nvGrpSpPr>
          <p:cNvPr id="10" name="Group 9"/>
          <p:cNvGrpSpPr/>
          <p:nvPr/>
        </p:nvGrpSpPr>
        <p:grpSpPr>
          <a:xfrm>
            <a:off x="3055375" y="3866882"/>
            <a:ext cx="2832473" cy="652611"/>
            <a:chOff x="2988223" y="4480105"/>
            <a:chExt cx="2832473" cy="652611"/>
          </a:xfrm>
        </p:grpSpPr>
        <p:sp>
          <p:nvSpPr>
            <p:cNvPr id="14" name="Rounded Rectangle 13"/>
            <p:cNvSpPr/>
            <p:nvPr/>
          </p:nvSpPr>
          <p:spPr>
            <a:xfrm>
              <a:off x="2988223" y="4480105"/>
              <a:ext cx="2832473" cy="411480"/>
            </a:xfrm>
            <a:prstGeom prst="roundRect">
              <a:avLst/>
            </a:prstGeom>
            <a:solidFill>
              <a:srgbClr val="FD70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700" b="1" dirty="0">
                  <a:solidFill>
                    <a:schemeClr val="tx1"/>
                  </a:solidFill>
                  <a:latin typeface="Calibri" panose="020F0502020204030204" pitchFamily="34" charset="0"/>
                </a:rPr>
                <a:t>Contemplation</a:t>
              </a:r>
            </a:p>
          </p:txBody>
        </p:sp>
        <p:sp>
          <p:nvSpPr>
            <p:cNvPr id="15" name="Down Arrow 14"/>
            <p:cNvSpPr/>
            <p:nvPr/>
          </p:nvSpPr>
          <p:spPr>
            <a:xfrm>
              <a:off x="4282509" y="4882816"/>
              <a:ext cx="243995" cy="249900"/>
            </a:xfrm>
            <a:prstGeom prst="downArrow">
              <a:avLst>
                <a:gd name="adj1" fmla="val 44872"/>
                <a:gd name="adj2" fmla="val 67797"/>
              </a:avLst>
            </a:prstGeom>
            <a:solidFill>
              <a:srgbClr val="FD7007"/>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grpSp>
        <p:nvGrpSpPr>
          <p:cNvPr id="11" name="Group 10"/>
          <p:cNvGrpSpPr/>
          <p:nvPr/>
        </p:nvGrpSpPr>
        <p:grpSpPr>
          <a:xfrm>
            <a:off x="3013192" y="3275728"/>
            <a:ext cx="2832468" cy="654404"/>
            <a:chOff x="2988233" y="3918614"/>
            <a:chExt cx="2832468" cy="654404"/>
          </a:xfrm>
        </p:grpSpPr>
        <p:sp>
          <p:nvSpPr>
            <p:cNvPr id="12" name="Rounded Rectangle 11"/>
            <p:cNvSpPr/>
            <p:nvPr/>
          </p:nvSpPr>
          <p:spPr>
            <a:xfrm>
              <a:off x="2988233" y="3918614"/>
              <a:ext cx="2832468" cy="411480"/>
            </a:xfrm>
            <a:prstGeom prst="roundRect">
              <a:avLst/>
            </a:prstGeom>
            <a:solidFill>
              <a:srgbClr val="F5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sz="1700" b="1" dirty="0" err="1">
                  <a:solidFill>
                    <a:schemeClr val="tx1"/>
                  </a:solidFill>
                  <a:latin typeface="Calibri" panose="020F0502020204030204" pitchFamily="34" charset="0"/>
                </a:rPr>
                <a:t>Precontemplation</a:t>
              </a:r>
              <a:endParaRPr lang="en-US" sz="1700" b="1" dirty="0">
                <a:solidFill>
                  <a:schemeClr val="tx1"/>
                </a:solidFill>
                <a:latin typeface="Calibri" panose="020F0502020204030204" pitchFamily="34" charset="0"/>
              </a:endParaRPr>
            </a:p>
          </p:txBody>
        </p:sp>
        <p:sp>
          <p:nvSpPr>
            <p:cNvPr id="13" name="Down Arrow 12"/>
            <p:cNvSpPr/>
            <p:nvPr/>
          </p:nvSpPr>
          <p:spPr>
            <a:xfrm>
              <a:off x="4282486" y="4323118"/>
              <a:ext cx="243995" cy="249900"/>
            </a:xfrm>
            <a:prstGeom prst="downArrow">
              <a:avLst>
                <a:gd name="adj1" fmla="val 44872"/>
                <a:gd name="adj2" fmla="val 67797"/>
              </a:avLst>
            </a:prstGeom>
            <a:solidFill>
              <a:srgbClr val="F5A90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grpSp>
      <p:pic>
        <p:nvPicPr>
          <p:cNvPr id="11266" name="Picture 2" descr="C:\Users\twools01\AppData\Local\Microsoft\Windows\Temporary Internet Files\Content.IE5\Q63LINJJ\10-minute-clock[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800" l="0" r="99600">
                        <a14:backgroundMark x1="17200" y1="4400" x2="17200" y2="4400"/>
                        <a14:backgroundMark x1="80000" y1="2800" x2="80000" y2="2800"/>
                        <a14:backgroundMark x1="98000" y1="87600" x2="98000" y2="87600"/>
                        <a14:backgroundMark x1="10400" y1="87600" x2="10400" y2="87600"/>
                        <a14:backgroundMark x1="92800" y1="12400" x2="92800" y2="12400"/>
                      </a14:backgroundRemoval>
                    </a14:imgEffect>
                  </a14:imgLayer>
                </a14:imgProps>
              </a:ext>
              <a:ext uri="{28A0092B-C50C-407E-A947-70E740481C1C}">
                <a14:useLocalDpi xmlns:a14="http://schemas.microsoft.com/office/drawing/2010/main" val="0"/>
              </a:ext>
            </a:extLst>
          </a:blip>
          <a:srcRect/>
          <a:stretch>
            <a:fillRect/>
          </a:stretch>
        </p:blipFill>
        <p:spPr bwMode="auto">
          <a:xfrm>
            <a:off x="7326571" y="1143000"/>
            <a:ext cx="1512952" cy="15129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6192843"/>
            <a:ext cx="8687123" cy="885865"/>
          </a:xfrm>
          <a:prstGeom prst="rect">
            <a:avLst/>
          </a:prstGeom>
        </p:spPr>
      </p:pic>
    </p:spTree>
    <p:extLst>
      <p:ext uri="{BB962C8B-B14F-4D97-AF65-F5344CB8AC3E}">
        <p14:creationId xmlns:p14="http://schemas.microsoft.com/office/powerpoint/2010/main" val="414492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ppt_x"/>
                                          </p:val>
                                        </p:tav>
                                        <p:tav tm="100000">
                                          <p:val>
                                            <p:strVal val="#ppt_x"/>
                                          </p:val>
                                        </p:tav>
                                      </p:tavLst>
                                    </p:anim>
                                    <p:anim calcmode="lin" valueType="num">
                                      <p:cBhvr additive="base">
                                        <p:cTn id="4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590800"/>
            <a:ext cx="3851031" cy="4110892"/>
          </a:xfrm>
        </p:spPr>
        <p:txBody>
          <a:bodyPr>
            <a:normAutofit/>
          </a:bodyPr>
          <a:lstStyle/>
          <a:p>
            <a:endParaRPr lang="en-US" sz="3000" dirty="0"/>
          </a:p>
          <a:p>
            <a:r>
              <a:rPr lang="en-US" sz="3000" dirty="0"/>
              <a:t>Impact</a:t>
            </a:r>
          </a:p>
          <a:p>
            <a:r>
              <a:rPr lang="en-US" sz="3000" dirty="0"/>
              <a:t>Probability</a:t>
            </a:r>
          </a:p>
          <a:p>
            <a:r>
              <a:rPr lang="en-US" sz="3000" dirty="0"/>
              <a:t>Level of penetration</a:t>
            </a:r>
          </a:p>
        </p:txBody>
      </p:sp>
      <p:pic>
        <p:nvPicPr>
          <p:cNvPr id="4" name="Picture 3"/>
          <p:cNvPicPr>
            <a:picLocks noChangeAspect="1"/>
          </p:cNvPicPr>
          <p:nvPr/>
        </p:nvPicPr>
        <p:blipFill>
          <a:blip r:embed="rId3"/>
          <a:stretch>
            <a:fillRect/>
          </a:stretch>
        </p:blipFill>
        <p:spPr>
          <a:xfrm>
            <a:off x="4871803" y="0"/>
            <a:ext cx="4272197" cy="6172200"/>
          </a:xfrm>
          <a:prstGeom prst="rect">
            <a:avLst/>
          </a:prstGeom>
        </p:spPr>
      </p:pic>
      <p:sp>
        <p:nvSpPr>
          <p:cNvPr id="6" name="Title 1"/>
          <p:cNvSpPr txBox="1">
            <a:spLocks/>
          </p:cNvSpPr>
          <p:nvPr/>
        </p:nvSpPr>
        <p:spPr>
          <a:xfrm>
            <a:off x="751227" y="983382"/>
            <a:ext cx="4266753" cy="1401812"/>
          </a:xfrm>
          <a:prstGeom prst="rect">
            <a:avLst/>
          </a:prstGeom>
        </p:spPr>
        <p:txBody>
          <a:bodyPr vert="horz" lIns="64270" tIns="32135" rIns="64270" bIns="32135">
            <a:normAutofit/>
          </a:bodyPr>
          <a:lstStyle>
            <a:lvl1pPr algn="l" rtl="0" eaLnBrk="0" fontAlgn="base" hangingPunct="0">
              <a:lnSpc>
                <a:spcPct val="90000"/>
              </a:lnSpc>
              <a:spcBef>
                <a:spcPct val="0"/>
              </a:spcBef>
              <a:spcAft>
                <a:spcPct val="0"/>
              </a:spcAft>
              <a:defRPr sz="4500">
                <a:solidFill>
                  <a:srgbClr val="253750"/>
                </a:solidFill>
                <a:latin typeface="+mj-lt"/>
                <a:ea typeface="+mj-ea"/>
                <a:cs typeface="+mj-cs"/>
                <a:sym typeface="Didot" pitchFamily="-1" charset="0"/>
              </a:defRPr>
            </a:lvl1pPr>
            <a:lvl2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2pPr>
            <a:lvl3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3pPr>
            <a:lvl4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4pPr>
            <a:lvl5pPr algn="l" rtl="0" eaLnBrk="0" fontAlgn="base" hangingPunct="0">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5pPr>
            <a:lvl6pPr marL="321357"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6pPr>
            <a:lvl7pPr marL="642717"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7pPr>
            <a:lvl8pPr marL="964075"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8pPr>
            <a:lvl9pPr marL="1285434" algn="l" rtl="0" fontAlgn="base">
              <a:lnSpc>
                <a:spcPct val="90000"/>
              </a:lnSpc>
              <a:spcBef>
                <a:spcPct val="0"/>
              </a:spcBef>
              <a:spcAft>
                <a:spcPct val="0"/>
              </a:spcAft>
              <a:defRPr sz="4500">
                <a:solidFill>
                  <a:srgbClr val="253750"/>
                </a:solidFill>
                <a:latin typeface="Didot" pitchFamily="-1" charset="0"/>
                <a:ea typeface="ヒラギノ明朝 ProN W3" pitchFamily="-1" charset="-128"/>
                <a:cs typeface="ヒラギノ明朝 ProN W3" pitchFamily="-1" charset="-128"/>
                <a:sym typeface="Didot" pitchFamily="-1" charset="0"/>
              </a:defRPr>
            </a:lvl9pPr>
          </a:lstStyle>
          <a:p>
            <a:pPr defTabSz="914400"/>
            <a:r>
              <a:rPr lang="en-US" sz="4000" b="1" kern="0" dirty="0"/>
              <a:t>Selecting Behaviors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6172200"/>
            <a:ext cx="8763001" cy="885865"/>
          </a:xfrm>
          <a:prstGeom prst="rect">
            <a:avLst/>
          </a:prstGeom>
        </p:spPr>
      </p:pic>
    </p:spTree>
    <p:extLst>
      <p:ext uri="{BB962C8B-B14F-4D97-AF65-F5344CB8AC3E}">
        <p14:creationId xmlns:p14="http://schemas.microsoft.com/office/powerpoint/2010/main" val="227823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232</TotalTime>
  <Words>3057</Words>
  <Application>Microsoft Office PowerPoint</Application>
  <PresentationFormat>On-screen Show (4:3)</PresentationFormat>
  <Paragraphs>399</Paragraphs>
  <Slides>31</Slides>
  <Notes>29</Notes>
  <HiddenSlides>2</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31</vt:i4>
      </vt:variant>
    </vt:vector>
  </HeadingPairs>
  <TitlesOfParts>
    <vt:vector size="44" baseType="lpstr">
      <vt:lpstr>American Typewriter</vt:lpstr>
      <vt:lpstr>Arial</vt:lpstr>
      <vt:lpstr>Arial Black</vt:lpstr>
      <vt:lpstr>Calibri</vt:lpstr>
      <vt:lpstr>Century Schoolbook</vt:lpstr>
      <vt:lpstr>Didot</vt:lpstr>
      <vt:lpstr>Garamond</vt:lpstr>
      <vt:lpstr>Helvetica</vt:lpstr>
      <vt:lpstr>Hoefler Text</vt:lpstr>
      <vt:lpstr>Palatino</vt:lpstr>
      <vt:lpstr>Times</vt:lpstr>
      <vt:lpstr>Zapf Dingbats</vt:lpstr>
      <vt:lpstr>Organic</vt:lpstr>
      <vt:lpstr>Behavior change</vt:lpstr>
      <vt:lpstr>Community-Based Social Marketing</vt:lpstr>
      <vt:lpstr>Community-Based Social Marketing </vt:lpstr>
      <vt:lpstr>Community-Based Social Marketing</vt:lpstr>
      <vt:lpstr>Selecting Behaviors</vt:lpstr>
      <vt:lpstr>Selecting Behaviors</vt:lpstr>
      <vt:lpstr>PowerPoint Presentation</vt:lpstr>
      <vt:lpstr>PowerPoint Presentation</vt:lpstr>
      <vt:lpstr>PowerPoint Presentation</vt:lpstr>
      <vt:lpstr>Selecting Behaviors</vt:lpstr>
      <vt:lpstr>Exercise 2: Evaluating Behaviors</vt:lpstr>
      <vt:lpstr>Community-Based Social Marketing</vt:lpstr>
      <vt:lpstr>Uncovering Barriers &amp; Benefits</vt:lpstr>
      <vt:lpstr>PowerPoint Presentation</vt:lpstr>
      <vt:lpstr>PowerPoint Presentation</vt:lpstr>
      <vt:lpstr>Identifying Barriers &amp; Benefits</vt:lpstr>
      <vt:lpstr>PowerPoint Presentation</vt:lpstr>
      <vt:lpstr>Exercise 3: Barriers &amp; Benefits</vt:lpstr>
      <vt:lpstr>Community-Based Social Marketing</vt:lpstr>
      <vt:lpstr>PowerPoint Presentation</vt:lpstr>
      <vt:lpstr>PowerPoint Presentation</vt:lpstr>
      <vt:lpstr>PowerPoint Presentation</vt:lpstr>
      <vt:lpstr>PowerPoint Presentation</vt:lpstr>
      <vt:lpstr>PowerPoint Presentation</vt:lpstr>
      <vt:lpstr>PowerPoint Presentation</vt:lpstr>
      <vt:lpstr>Community-Based Social Marketing</vt:lpstr>
      <vt:lpstr>Piloting</vt:lpstr>
      <vt:lpstr>PowerPoint Presentation</vt:lpstr>
      <vt:lpstr>PowerPoint Presentation</vt:lpstr>
      <vt:lpstr>Community-Based Social Marketing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from Professional-Directed to Patient-Centered Behavior Change</dc:title>
  <dc:creator>Kimberly Kennedy</dc:creator>
  <cp:lastModifiedBy>Amuguni, Janetrix Hellen M.</cp:lastModifiedBy>
  <cp:revision>45</cp:revision>
  <dcterms:created xsi:type="dcterms:W3CDTF">2013-09-10T04:44:55Z</dcterms:created>
  <dcterms:modified xsi:type="dcterms:W3CDTF">2019-11-24T15:36:47Z</dcterms:modified>
</cp:coreProperties>
</file>