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12"/>
  </p:notesMasterIdLst>
  <p:sldIdLst>
    <p:sldId id="373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72" r:id="rId11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D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EF"/>
    <a:srgbClr val="996633"/>
    <a:srgbClr val="FFFFB3"/>
    <a:srgbClr val="EC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8320" autoAdjust="0"/>
  </p:normalViewPr>
  <p:slideViewPr>
    <p:cSldViewPr>
      <p:cViewPr varScale="1">
        <p:scale>
          <a:sx n="99" d="100"/>
          <a:sy n="99" d="100"/>
        </p:scale>
        <p:origin x="20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B7B19-8045-47A0-BF7D-64443B477C3B}" type="doc">
      <dgm:prSet loTypeId="urn:microsoft.com/office/officeart/2005/8/layout/pyramid3" loCatId="pyramid" qsTypeId="urn:microsoft.com/office/officeart/2005/8/quickstyle/simple1" qsCatId="simple" csTypeId="urn:microsoft.com/office/officeart/2005/8/colors/colorful1#1" csCatId="colorful" phldr="1"/>
      <dgm:spPr/>
    </dgm:pt>
    <dgm:pt modelId="{01C943D5-1756-4577-A51C-34837C4C6BAD}">
      <dgm:prSet phldrT="[Text]" custT="1"/>
      <dgm:spPr/>
      <dgm:t>
        <a:bodyPr/>
        <a:lstStyle/>
        <a:p>
          <a:r>
            <a:rPr lang="en-GB" sz="2000" b="1" dirty="0"/>
            <a:t>Most Preferred Position </a:t>
          </a:r>
          <a:r>
            <a:rPr lang="en-GB" sz="2000" dirty="0"/>
            <a:t>- opening position </a:t>
          </a:r>
        </a:p>
      </dgm:t>
    </dgm:pt>
    <dgm:pt modelId="{D3FCDC42-32EA-472A-B549-8414CD5CC173}" type="parTrans" cxnId="{FF7A5ABB-D30B-47E0-A86F-8D04324D8B3A}">
      <dgm:prSet/>
      <dgm:spPr/>
      <dgm:t>
        <a:bodyPr/>
        <a:lstStyle/>
        <a:p>
          <a:endParaRPr lang="en-GB"/>
        </a:p>
      </dgm:t>
    </dgm:pt>
    <dgm:pt modelId="{82CE4596-0BCA-46D8-BB3B-B33901B81C4A}" type="sibTrans" cxnId="{FF7A5ABB-D30B-47E0-A86F-8D04324D8B3A}">
      <dgm:prSet/>
      <dgm:spPr/>
      <dgm:t>
        <a:bodyPr/>
        <a:lstStyle/>
        <a:p>
          <a:endParaRPr lang="en-GB"/>
        </a:p>
      </dgm:t>
    </dgm:pt>
    <dgm:pt modelId="{65A16D3F-5AAA-412C-8BF7-8A323FC628BD}">
      <dgm:prSet phldrT="[Text]" custT="1"/>
      <dgm:spPr/>
      <dgm:t>
        <a:bodyPr/>
        <a:lstStyle/>
        <a:p>
          <a:r>
            <a:rPr lang="en-GB" sz="2000" b="1" dirty="0"/>
            <a:t>Target Position </a:t>
          </a:r>
          <a:r>
            <a:rPr lang="en-GB" sz="2000" dirty="0"/>
            <a:t>– realistic outcome</a:t>
          </a:r>
        </a:p>
      </dgm:t>
    </dgm:pt>
    <dgm:pt modelId="{AEDDE3A8-A065-4EC0-8146-886E0B0CFB43}" type="parTrans" cxnId="{2D90E9BC-2B1C-456E-9B16-978401F74738}">
      <dgm:prSet/>
      <dgm:spPr/>
      <dgm:t>
        <a:bodyPr/>
        <a:lstStyle/>
        <a:p>
          <a:endParaRPr lang="en-GB"/>
        </a:p>
      </dgm:t>
    </dgm:pt>
    <dgm:pt modelId="{55D17BEB-2AEB-4A34-96A5-35FD2B6F7590}" type="sibTrans" cxnId="{2D90E9BC-2B1C-456E-9B16-978401F74738}">
      <dgm:prSet/>
      <dgm:spPr/>
      <dgm:t>
        <a:bodyPr/>
        <a:lstStyle/>
        <a:p>
          <a:endParaRPr lang="en-GB"/>
        </a:p>
      </dgm:t>
    </dgm:pt>
    <dgm:pt modelId="{A9D7FE85-C816-4411-B388-8E5F4FABBBC5}">
      <dgm:prSet phldrT="[Text]" custT="1"/>
      <dgm:spPr/>
      <dgm:t>
        <a:bodyPr/>
        <a:lstStyle/>
        <a:p>
          <a:endParaRPr lang="en-GB" sz="2800" dirty="0"/>
        </a:p>
      </dgm:t>
    </dgm:pt>
    <dgm:pt modelId="{F7F45975-8928-4F6E-87BE-9493F7275903}" type="parTrans" cxnId="{19E376ED-89DC-4C7C-B7A8-889B59F0BBFA}">
      <dgm:prSet/>
      <dgm:spPr/>
      <dgm:t>
        <a:bodyPr/>
        <a:lstStyle/>
        <a:p>
          <a:endParaRPr lang="en-GB"/>
        </a:p>
      </dgm:t>
    </dgm:pt>
    <dgm:pt modelId="{D980852C-122C-4AA0-8CE3-5F01F05EAA55}" type="sibTrans" cxnId="{19E376ED-89DC-4C7C-B7A8-889B59F0BBFA}">
      <dgm:prSet/>
      <dgm:spPr/>
      <dgm:t>
        <a:bodyPr/>
        <a:lstStyle/>
        <a:p>
          <a:endParaRPr lang="en-GB"/>
        </a:p>
      </dgm:t>
    </dgm:pt>
    <dgm:pt modelId="{F4266FE4-2A53-4AEF-A7B8-42497B49EB04}" type="pres">
      <dgm:prSet presAssocID="{55CB7B19-8045-47A0-BF7D-64443B477C3B}" presName="Name0" presStyleCnt="0">
        <dgm:presLayoutVars>
          <dgm:dir/>
          <dgm:animLvl val="lvl"/>
          <dgm:resizeHandles val="exact"/>
        </dgm:presLayoutVars>
      </dgm:prSet>
      <dgm:spPr/>
    </dgm:pt>
    <dgm:pt modelId="{3436BB90-2B04-44F4-BA89-75BAEE9A6188}" type="pres">
      <dgm:prSet presAssocID="{01C943D5-1756-4577-A51C-34837C4C6BAD}" presName="Name8" presStyleCnt="0"/>
      <dgm:spPr/>
    </dgm:pt>
    <dgm:pt modelId="{BD1C5130-22B1-4525-8574-6EAC279D5C83}" type="pres">
      <dgm:prSet presAssocID="{01C943D5-1756-4577-A51C-34837C4C6BA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68190-8138-4C00-B2FE-361883820118}" type="pres">
      <dgm:prSet presAssocID="{01C943D5-1756-4577-A51C-34837C4C6B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F905E-9DDF-4492-9DF7-49734543C1AC}" type="pres">
      <dgm:prSet presAssocID="{65A16D3F-5AAA-412C-8BF7-8A323FC628BD}" presName="Name8" presStyleCnt="0"/>
      <dgm:spPr/>
    </dgm:pt>
    <dgm:pt modelId="{CD563A0D-1C25-412D-9D21-54D4DF96BB87}" type="pres">
      <dgm:prSet presAssocID="{65A16D3F-5AAA-412C-8BF7-8A323FC628B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290E5-4D1C-4A60-BC41-26C22FB87B3E}" type="pres">
      <dgm:prSet presAssocID="{65A16D3F-5AAA-412C-8BF7-8A323FC628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218DB-667C-4714-B29A-3EE6BB443701}" type="pres">
      <dgm:prSet presAssocID="{A9D7FE85-C816-4411-B388-8E5F4FABBBC5}" presName="Name8" presStyleCnt="0"/>
      <dgm:spPr/>
    </dgm:pt>
    <dgm:pt modelId="{CA93E902-6A8C-4894-8916-FA4AA3DD1AC5}" type="pres">
      <dgm:prSet presAssocID="{A9D7FE85-C816-4411-B388-8E5F4FABBBC5}" presName="level" presStyleLbl="node1" presStyleIdx="2" presStyleCnt="3" custLinFactNeighborX="682" custLinFactNeighborY="3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77015-D530-475C-B1F2-46349114A807}" type="pres">
      <dgm:prSet presAssocID="{A9D7FE85-C816-4411-B388-8E5F4FABBB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7A5ABB-D30B-47E0-A86F-8D04324D8B3A}" srcId="{55CB7B19-8045-47A0-BF7D-64443B477C3B}" destId="{01C943D5-1756-4577-A51C-34837C4C6BAD}" srcOrd="0" destOrd="0" parTransId="{D3FCDC42-32EA-472A-B549-8414CD5CC173}" sibTransId="{82CE4596-0BCA-46D8-BB3B-B33901B81C4A}"/>
    <dgm:cxn modelId="{B1C05F52-EA07-0944-9CE1-0A29AB578563}" type="presOf" srcId="{55CB7B19-8045-47A0-BF7D-64443B477C3B}" destId="{F4266FE4-2A53-4AEF-A7B8-42497B49EB04}" srcOrd="0" destOrd="0" presId="urn:microsoft.com/office/officeart/2005/8/layout/pyramid3"/>
    <dgm:cxn modelId="{C23EFE1A-84C8-344C-AF67-63AC187856DC}" type="presOf" srcId="{01C943D5-1756-4577-A51C-34837C4C6BAD}" destId="{BD1C5130-22B1-4525-8574-6EAC279D5C83}" srcOrd="0" destOrd="0" presId="urn:microsoft.com/office/officeart/2005/8/layout/pyramid3"/>
    <dgm:cxn modelId="{19E376ED-89DC-4C7C-B7A8-889B59F0BBFA}" srcId="{55CB7B19-8045-47A0-BF7D-64443B477C3B}" destId="{A9D7FE85-C816-4411-B388-8E5F4FABBBC5}" srcOrd="2" destOrd="0" parTransId="{F7F45975-8928-4F6E-87BE-9493F7275903}" sibTransId="{D980852C-122C-4AA0-8CE3-5F01F05EAA55}"/>
    <dgm:cxn modelId="{FCCBA22E-0C95-B24B-82E4-326C74E53A28}" type="presOf" srcId="{65A16D3F-5AAA-412C-8BF7-8A323FC628BD}" destId="{188290E5-4D1C-4A60-BC41-26C22FB87B3E}" srcOrd="1" destOrd="0" presId="urn:microsoft.com/office/officeart/2005/8/layout/pyramid3"/>
    <dgm:cxn modelId="{2D90E9BC-2B1C-456E-9B16-978401F74738}" srcId="{55CB7B19-8045-47A0-BF7D-64443B477C3B}" destId="{65A16D3F-5AAA-412C-8BF7-8A323FC628BD}" srcOrd="1" destOrd="0" parTransId="{AEDDE3A8-A065-4EC0-8146-886E0B0CFB43}" sibTransId="{55D17BEB-2AEB-4A34-96A5-35FD2B6F7590}"/>
    <dgm:cxn modelId="{3200FC6F-4F43-7240-9C3D-CE96F8B28A47}" type="presOf" srcId="{A9D7FE85-C816-4411-B388-8E5F4FABBBC5}" destId="{CA93E902-6A8C-4894-8916-FA4AA3DD1AC5}" srcOrd="0" destOrd="0" presId="urn:microsoft.com/office/officeart/2005/8/layout/pyramid3"/>
    <dgm:cxn modelId="{07E1A6CE-C940-AC49-ABDF-FC1B4A13150C}" type="presOf" srcId="{A9D7FE85-C816-4411-B388-8E5F4FABBBC5}" destId="{3BC77015-D530-475C-B1F2-46349114A807}" srcOrd="1" destOrd="0" presId="urn:microsoft.com/office/officeart/2005/8/layout/pyramid3"/>
    <dgm:cxn modelId="{F5177AA6-97AC-D847-9E48-468C71CFC317}" type="presOf" srcId="{65A16D3F-5AAA-412C-8BF7-8A323FC628BD}" destId="{CD563A0D-1C25-412D-9D21-54D4DF96BB87}" srcOrd="0" destOrd="0" presId="urn:microsoft.com/office/officeart/2005/8/layout/pyramid3"/>
    <dgm:cxn modelId="{AF297C3F-5CD9-0741-9898-938757AF8C4D}" type="presOf" srcId="{01C943D5-1756-4577-A51C-34837C4C6BAD}" destId="{24968190-8138-4C00-B2FE-361883820118}" srcOrd="1" destOrd="0" presId="urn:microsoft.com/office/officeart/2005/8/layout/pyramid3"/>
    <dgm:cxn modelId="{09E1222B-2766-D24A-B838-A8A6F07A7C5C}" type="presParOf" srcId="{F4266FE4-2A53-4AEF-A7B8-42497B49EB04}" destId="{3436BB90-2B04-44F4-BA89-75BAEE9A6188}" srcOrd="0" destOrd="0" presId="urn:microsoft.com/office/officeart/2005/8/layout/pyramid3"/>
    <dgm:cxn modelId="{7FDBCC95-16A9-C945-8B79-76B6509AA049}" type="presParOf" srcId="{3436BB90-2B04-44F4-BA89-75BAEE9A6188}" destId="{BD1C5130-22B1-4525-8574-6EAC279D5C83}" srcOrd="0" destOrd="0" presId="urn:microsoft.com/office/officeart/2005/8/layout/pyramid3"/>
    <dgm:cxn modelId="{8599AAF0-5DCA-3C40-ADDF-0F9A63F97513}" type="presParOf" srcId="{3436BB90-2B04-44F4-BA89-75BAEE9A6188}" destId="{24968190-8138-4C00-B2FE-361883820118}" srcOrd="1" destOrd="0" presId="urn:microsoft.com/office/officeart/2005/8/layout/pyramid3"/>
    <dgm:cxn modelId="{20162BDA-7169-1541-8CBB-B4E25B58BA1A}" type="presParOf" srcId="{F4266FE4-2A53-4AEF-A7B8-42497B49EB04}" destId="{6D2F905E-9DDF-4492-9DF7-49734543C1AC}" srcOrd="1" destOrd="0" presId="urn:microsoft.com/office/officeart/2005/8/layout/pyramid3"/>
    <dgm:cxn modelId="{55195D2C-B47D-214A-B7CC-E03F8D10ACC7}" type="presParOf" srcId="{6D2F905E-9DDF-4492-9DF7-49734543C1AC}" destId="{CD563A0D-1C25-412D-9D21-54D4DF96BB87}" srcOrd="0" destOrd="0" presId="urn:microsoft.com/office/officeart/2005/8/layout/pyramid3"/>
    <dgm:cxn modelId="{3D9030B4-C4C9-5B42-93A9-DCD0317AB48B}" type="presParOf" srcId="{6D2F905E-9DDF-4492-9DF7-49734543C1AC}" destId="{188290E5-4D1C-4A60-BC41-26C22FB87B3E}" srcOrd="1" destOrd="0" presId="urn:microsoft.com/office/officeart/2005/8/layout/pyramid3"/>
    <dgm:cxn modelId="{FBB099F2-988A-A94F-A516-8AB7ABD5A3FA}" type="presParOf" srcId="{F4266FE4-2A53-4AEF-A7B8-42497B49EB04}" destId="{553218DB-667C-4714-B29A-3EE6BB443701}" srcOrd="2" destOrd="0" presId="urn:microsoft.com/office/officeart/2005/8/layout/pyramid3"/>
    <dgm:cxn modelId="{A095C379-5E1D-E344-A102-46B17F459C6A}" type="presParOf" srcId="{553218DB-667C-4714-B29A-3EE6BB443701}" destId="{CA93E902-6A8C-4894-8916-FA4AA3DD1AC5}" srcOrd="0" destOrd="0" presId="urn:microsoft.com/office/officeart/2005/8/layout/pyramid3"/>
    <dgm:cxn modelId="{E9E8E157-4605-044A-AD21-EC8BA9377BC3}" type="presParOf" srcId="{553218DB-667C-4714-B29A-3EE6BB443701}" destId="{3BC77015-D530-475C-B1F2-46349114A80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B7B19-8045-47A0-BF7D-64443B477C3B}" type="doc">
      <dgm:prSet loTypeId="urn:microsoft.com/office/officeart/2005/8/layout/pyramid3" loCatId="pyramid" qsTypeId="urn:microsoft.com/office/officeart/2005/8/quickstyle/simple1" qsCatId="simple" csTypeId="urn:microsoft.com/office/officeart/2005/8/colors/colorful1#2" csCatId="colorful" phldr="1"/>
      <dgm:spPr/>
    </dgm:pt>
    <dgm:pt modelId="{01C943D5-1756-4577-A51C-34837C4C6BAD}">
      <dgm:prSet phldrT="[Text]" custT="1"/>
      <dgm:spPr/>
      <dgm:t>
        <a:bodyPr/>
        <a:lstStyle/>
        <a:p>
          <a:r>
            <a:rPr lang="en-GB" sz="1000" b="1" dirty="0"/>
            <a:t>Most Preferred Position </a:t>
          </a:r>
          <a:r>
            <a:rPr lang="en-GB" sz="1000" dirty="0"/>
            <a:t>- opening position </a:t>
          </a:r>
        </a:p>
      </dgm:t>
    </dgm:pt>
    <dgm:pt modelId="{D3FCDC42-32EA-472A-B549-8414CD5CC173}" type="parTrans" cxnId="{FF7A5ABB-D30B-47E0-A86F-8D04324D8B3A}">
      <dgm:prSet/>
      <dgm:spPr/>
      <dgm:t>
        <a:bodyPr/>
        <a:lstStyle/>
        <a:p>
          <a:endParaRPr lang="en-GB"/>
        </a:p>
      </dgm:t>
    </dgm:pt>
    <dgm:pt modelId="{82CE4596-0BCA-46D8-BB3B-B33901B81C4A}" type="sibTrans" cxnId="{FF7A5ABB-D30B-47E0-A86F-8D04324D8B3A}">
      <dgm:prSet/>
      <dgm:spPr/>
      <dgm:t>
        <a:bodyPr/>
        <a:lstStyle/>
        <a:p>
          <a:endParaRPr lang="en-GB"/>
        </a:p>
      </dgm:t>
    </dgm:pt>
    <dgm:pt modelId="{65A16D3F-5AAA-412C-8BF7-8A323FC628BD}">
      <dgm:prSet phldrT="[Text]" custT="1"/>
      <dgm:spPr/>
      <dgm:t>
        <a:bodyPr/>
        <a:lstStyle/>
        <a:p>
          <a:r>
            <a:rPr lang="en-GB" sz="1000" b="1" dirty="0"/>
            <a:t>Target Position </a:t>
          </a:r>
          <a:r>
            <a:rPr lang="en-GB" sz="1000" dirty="0"/>
            <a:t>– realistic outcome</a:t>
          </a:r>
        </a:p>
      </dgm:t>
    </dgm:pt>
    <dgm:pt modelId="{AEDDE3A8-A065-4EC0-8146-886E0B0CFB43}" type="parTrans" cxnId="{2D90E9BC-2B1C-456E-9B16-978401F74738}">
      <dgm:prSet/>
      <dgm:spPr/>
      <dgm:t>
        <a:bodyPr/>
        <a:lstStyle/>
        <a:p>
          <a:endParaRPr lang="en-GB"/>
        </a:p>
      </dgm:t>
    </dgm:pt>
    <dgm:pt modelId="{55D17BEB-2AEB-4A34-96A5-35FD2B6F7590}" type="sibTrans" cxnId="{2D90E9BC-2B1C-456E-9B16-978401F74738}">
      <dgm:prSet/>
      <dgm:spPr/>
      <dgm:t>
        <a:bodyPr/>
        <a:lstStyle/>
        <a:p>
          <a:endParaRPr lang="en-GB"/>
        </a:p>
      </dgm:t>
    </dgm:pt>
    <dgm:pt modelId="{A9D7FE85-C816-4411-B388-8E5F4FABBBC5}">
      <dgm:prSet phldrT="[Text]" custT="1"/>
      <dgm:spPr/>
      <dgm:t>
        <a:bodyPr/>
        <a:lstStyle/>
        <a:p>
          <a:endParaRPr lang="en-GB" sz="2800" dirty="0"/>
        </a:p>
      </dgm:t>
    </dgm:pt>
    <dgm:pt modelId="{F7F45975-8928-4F6E-87BE-9493F7275903}" type="parTrans" cxnId="{19E376ED-89DC-4C7C-B7A8-889B59F0BBFA}">
      <dgm:prSet/>
      <dgm:spPr/>
      <dgm:t>
        <a:bodyPr/>
        <a:lstStyle/>
        <a:p>
          <a:endParaRPr lang="en-GB"/>
        </a:p>
      </dgm:t>
    </dgm:pt>
    <dgm:pt modelId="{D980852C-122C-4AA0-8CE3-5F01F05EAA55}" type="sibTrans" cxnId="{19E376ED-89DC-4C7C-B7A8-889B59F0BBFA}">
      <dgm:prSet/>
      <dgm:spPr/>
      <dgm:t>
        <a:bodyPr/>
        <a:lstStyle/>
        <a:p>
          <a:endParaRPr lang="en-GB"/>
        </a:p>
      </dgm:t>
    </dgm:pt>
    <dgm:pt modelId="{F4266FE4-2A53-4AEF-A7B8-42497B49EB04}" type="pres">
      <dgm:prSet presAssocID="{55CB7B19-8045-47A0-BF7D-64443B477C3B}" presName="Name0" presStyleCnt="0">
        <dgm:presLayoutVars>
          <dgm:dir/>
          <dgm:animLvl val="lvl"/>
          <dgm:resizeHandles val="exact"/>
        </dgm:presLayoutVars>
      </dgm:prSet>
      <dgm:spPr/>
    </dgm:pt>
    <dgm:pt modelId="{3436BB90-2B04-44F4-BA89-75BAEE9A6188}" type="pres">
      <dgm:prSet presAssocID="{01C943D5-1756-4577-A51C-34837C4C6BAD}" presName="Name8" presStyleCnt="0"/>
      <dgm:spPr/>
    </dgm:pt>
    <dgm:pt modelId="{BD1C5130-22B1-4525-8574-6EAC279D5C83}" type="pres">
      <dgm:prSet presAssocID="{01C943D5-1756-4577-A51C-34837C4C6BA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68190-8138-4C00-B2FE-361883820118}" type="pres">
      <dgm:prSet presAssocID="{01C943D5-1756-4577-A51C-34837C4C6B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F905E-9DDF-4492-9DF7-49734543C1AC}" type="pres">
      <dgm:prSet presAssocID="{65A16D3F-5AAA-412C-8BF7-8A323FC628BD}" presName="Name8" presStyleCnt="0"/>
      <dgm:spPr/>
    </dgm:pt>
    <dgm:pt modelId="{CD563A0D-1C25-412D-9D21-54D4DF96BB87}" type="pres">
      <dgm:prSet presAssocID="{65A16D3F-5AAA-412C-8BF7-8A323FC628B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290E5-4D1C-4A60-BC41-26C22FB87B3E}" type="pres">
      <dgm:prSet presAssocID="{65A16D3F-5AAA-412C-8BF7-8A323FC628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218DB-667C-4714-B29A-3EE6BB443701}" type="pres">
      <dgm:prSet presAssocID="{A9D7FE85-C816-4411-B388-8E5F4FABBBC5}" presName="Name8" presStyleCnt="0"/>
      <dgm:spPr/>
    </dgm:pt>
    <dgm:pt modelId="{CA93E902-6A8C-4894-8916-FA4AA3DD1AC5}" type="pres">
      <dgm:prSet presAssocID="{A9D7FE85-C816-4411-B388-8E5F4FABBBC5}" presName="level" presStyleLbl="node1" presStyleIdx="2" presStyleCnt="3" custLinFactNeighborX="682" custLinFactNeighborY="3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77015-D530-475C-B1F2-46349114A807}" type="pres">
      <dgm:prSet presAssocID="{A9D7FE85-C816-4411-B388-8E5F4FABBB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7A5ABB-D30B-47E0-A86F-8D04324D8B3A}" srcId="{55CB7B19-8045-47A0-BF7D-64443B477C3B}" destId="{01C943D5-1756-4577-A51C-34837C4C6BAD}" srcOrd="0" destOrd="0" parTransId="{D3FCDC42-32EA-472A-B549-8414CD5CC173}" sibTransId="{82CE4596-0BCA-46D8-BB3B-B33901B81C4A}"/>
    <dgm:cxn modelId="{72BE620B-DA51-A045-9A62-1C2B9B180A21}" type="presOf" srcId="{01C943D5-1756-4577-A51C-34837C4C6BAD}" destId="{BD1C5130-22B1-4525-8574-6EAC279D5C83}" srcOrd="0" destOrd="0" presId="urn:microsoft.com/office/officeart/2005/8/layout/pyramid3"/>
    <dgm:cxn modelId="{41138448-33C8-8B4E-8CDB-CC88B74BF90D}" type="presOf" srcId="{A9D7FE85-C816-4411-B388-8E5F4FABBBC5}" destId="{3BC77015-D530-475C-B1F2-46349114A807}" srcOrd="1" destOrd="0" presId="urn:microsoft.com/office/officeart/2005/8/layout/pyramid3"/>
    <dgm:cxn modelId="{193E2DB9-5B74-A941-8CDF-DA739FA1D8DA}" type="presOf" srcId="{65A16D3F-5AAA-412C-8BF7-8A323FC628BD}" destId="{188290E5-4D1C-4A60-BC41-26C22FB87B3E}" srcOrd="1" destOrd="0" presId="urn:microsoft.com/office/officeart/2005/8/layout/pyramid3"/>
    <dgm:cxn modelId="{19E376ED-89DC-4C7C-B7A8-889B59F0BBFA}" srcId="{55CB7B19-8045-47A0-BF7D-64443B477C3B}" destId="{A9D7FE85-C816-4411-B388-8E5F4FABBBC5}" srcOrd="2" destOrd="0" parTransId="{F7F45975-8928-4F6E-87BE-9493F7275903}" sibTransId="{D980852C-122C-4AA0-8CE3-5F01F05EAA55}"/>
    <dgm:cxn modelId="{2D90E9BC-2B1C-456E-9B16-978401F74738}" srcId="{55CB7B19-8045-47A0-BF7D-64443B477C3B}" destId="{65A16D3F-5AAA-412C-8BF7-8A323FC628BD}" srcOrd="1" destOrd="0" parTransId="{AEDDE3A8-A065-4EC0-8146-886E0B0CFB43}" sibTransId="{55D17BEB-2AEB-4A34-96A5-35FD2B6F7590}"/>
    <dgm:cxn modelId="{B53238E1-068C-BF4C-BE87-83A1C386866A}" type="presOf" srcId="{A9D7FE85-C816-4411-B388-8E5F4FABBBC5}" destId="{CA93E902-6A8C-4894-8916-FA4AA3DD1AC5}" srcOrd="0" destOrd="0" presId="urn:microsoft.com/office/officeart/2005/8/layout/pyramid3"/>
    <dgm:cxn modelId="{D54C75D0-4726-244B-8640-F259C1D44FB2}" type="presOf" srcId="{65A16D3F-5AAA-412C-8BF7-8A323FC628BD}" destId="{CD563A0D-1C25-412D-9D21-54D4DF96BB87}" srcOrd="0" destOrd="0" presId="urn:microsoft.com/office/officeart/2005/8/layout/pyramid3"/>
    <dgm:cxn modelId="{36BD3C5A-B93D-2444-A62D-18EBA8FDA837}" type="presOf" srcId="{01C943D5-1756-4577-A51C-34837C4C6BAD}" destId="{24968190-8138-4C00-B2FE-361883820118}" srcOrd="1" destOrd="0" presId="urn:microsoft.com/office/officeart/2005/8/layout/pyramid3"/>
    <dgm:cxn modelId="{9195FA74-63FD-B547-8E86-0B6306B74560}" type="presOf" srcId="{55CB7B19-8045-47A0-BF7D-64443B477C3B}" destId="{F4266FE4-2A53-4AEF-A7B8-42497B49EB04}" srcOrd="0" destOrd="0" presId="urn:microsoft.com/office/officeart/2005/8/layout/pyramid3"/>
    <dgm:cxn modelId="{75E0BD35-E966-0F4D-AB62-4F7BF08441A3}" type="presParOf" srcId="{F4266FE4-2A53-4AEF-A7B8-42497B49EB04}" destId="{3436BB90-2B04-44F4-BA89-75BAEE9A6188}" srcOrd="0" destOrd="0" presId="urn:microsoft.com/office/officeart/2005/8/layout/pyramid3"/>
    <dgm:cxn modelId="{B198D496-CEE0-254A-9091-BAE74FD22051}" type="presParOf" srcId="{3436BB90-2B04-44F4-BA89-75BAEE9A6188}" destId="{BD1C5130-22B1-4525-8574-6EAC279D5C83}" srcOrd="0" destOrd="0" presId="urn:microsoft.com/office/officeart/2005/8/layout/pyramid3"/>
    <dgm:cxn modelId="{9F4B4A03-E41F-224D-9D18-4072082D771C}" type="presParOf" srcId="{3436BB90-2B04-44F4-BA89-75BAEE9A6188}" destId="{24968190-8138-4C00-B2FE-361883820118}" srcOrd="1" destOrd="0" presId="urn:microsoft.com/office/officeart/2005/8/layout/pyramid3"/>
    <dgm:cxn modelId="{D9AB2C09-3F92-604F-AAE6-9EAD64CF647F}" type="presParOf" srcId="{F4266FE4-2A53-4AEF-A7B8-42497B49EB04}" destId="{6D2F905E-9DDF-4492-9DF7-49734543C1AC}" srcOrd="1" destOrd="0" presId="urn:microsoft.com/office/officeart/2005/8/layout/pyramid3"/>
    <dgm:cxn modelId="{C8958ECF-C741-AA4F-97CE-2BC5D996A593}" type="presParOf" srcId="{6D2F905E-9DDF-4492-9DF7-49734543C1AC}" destId="{CD563A0D-1C25-412D-9D21-54D4DF96BB87}" srcOrd="0" destOrd="0" presId="urn:microsoft.com/office/officeart/2005/8/layout/pyramid3"/>
    <dgm:cxn modelId="{1DA2D180-80EC-1844-9B55-D3629AEFC8BF}" type="presParOf" srcId="{6D2F905E-9DDF-4492-9DF7-49734543C1AC}" destId="{188290E5-4D1C-4A60-BC41-26C22FB87B3E}" srcOrd="1" destOrd="0" presId="urn:microsoft.com/office/officeart/2005/8/layout/pyramid3"/>
    <dgm:cxn modelId="{DAE0D42E-94FA-6943-AF7A-95B23FE0642E}" type="presParOf" srcId="{F4266FE4-2A53-4AEF-A7B8-42497B49EB04}" destId="{553218DB-667C-4714-B29A-3EE6BB443701}" srcOrd="2" destOrd="0" presId="urn:microsoft.com/office/officeart/2005/8/layout/pyramid3"/>
    <dgm:cxn modelId="{F2E5A0E4-D214-1946-A062-2BBCCFEE28E4}" type="presParOf" srcId="{553218DB-667C-4714-B29A-3EE6BB443701}" destId="{CA93E902-6A8C-4894-8916-FA4AA3DD1AC5}" srcOrd="0" destOrd="0" presId="urn:microsoft.com/office/officeart/2005/8/layout/pyramid3"/>
    <dgm:cxn modelId="{9FD1CBB2-C818-4C43-B0D4-D0C9A7C2944A}" type="presParOf" srcId="{553218DB-667C-4714-B29A-3EE6BB443701}" destId="{3BC77015-D530-475C-B1F2-46349114A80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B7B19-8045-47A0-BF7D-64443B477C3B}" type="doc">
      <dgm:prSet loTypeId="urn:microsoft.com/office/officeart/2005/8/layout/pyramid3" loCatId="pyramid" qsTypeId="urn:microsoft.com/office/officeart/2005/8/quickstyle/simple1" qsCatId="simple" csTypeId="urn:microsoft.com/office/officeart/2005/8/colors/colorful1#3" csCatId="colorful" phldr="1"/>
      <dgm:spPr/>
    </dgm:pt>
    <dgm:pt modelId="{01C943D5-1756-4577-A51C-34837C4C6BAD}">
      <dgm:prSet phldrT="[Text]" custT="1"/>
      <dgm:spPr/>
      <dgm:t>
        <a:bodyPr/>
        <a:lstStyle/>
        <a:p>
          <a:r>
            <a:rPr lang="en-GB" sz="1000" b="1" dirty="0"/>
            <a:t>Most Preferred Position </a:t>
          </a:r>
          <a:r>
            <a:rPr lang="en-GB" sz="1000" dirty="0"/>
            <a:t>- opening position </a:t>
          </a:r>
        </a:p>
      </dgm:t>
    </dgm:pt>
    <dgm:pt modelId="{D3FCDC42-32EA-472A-B549-8414CD5CC173}" type="parTrans" cxnId="{FF7A5ABB-D30B-47E0-A86F-8D04324D8B3A}">
      <dgm:prSet/>
      <dgm:spPr/>
      <dgm:t>
        <a:bodyPr/>
        <a:lstStyle/>
        <a:p>
          <a:endParaRPr lang="en-GB"/>
        </a:p>
      </dgm:t>
    </dgm:pt>
    <dgm:pt modelId="{82CE4596-0BCA-46D8-BB3B-B33901B81C4A}" type="sibTrans" cxnId="{FF7A5ABB-D30B-47E0-A86F-8D04324D8B3A}">
      <dgm:prSet/>
      <dgm:spPr/>
      <dgm:t>
        <a:bodyPr/>
        <a:lstStyle/>
        <a:p>
          <a:endParaRPr lang="en-GB"/>
        </a:p>
      </dgm:t>
    </dgm:pt>
    <dgm:pt modelId="{65A16D3F-5AAA-412C-8BF7-8A323FC628BD}">
      <dgm:prSet phldrT="[Text]" custT="1"/>
      <dgm:spPr/>
      <dgm:t>
        <a:bodyPr/>
        <a:lstStyle/>
        <a:p>
          <a:r>
            <a:rPr lang="en-GB" sz="1000" b="1" dirty="0"/>
            <a:t>Target Position </a:t>
          </a:r>
          <a:r>
            <a:rPr lang="en-GB" sz="1000" dirty="0"/>
            <a:t>– realistic outcome</a:t>
          </a:r>
        </a:p>
      </dgm:t>
    </dgm:pt>
    <dgm:pt modelId="{AEDDE3A8-A065-4EC0-8146-886E0B0CFB43}" type="parTrans" cxnId="{2D90E9BC-2B1C-456E-9B16-978401F74738}">
      <dgm:prSet/>
      <dgm:spPr/>
      <dgm:t>
        <a:bodyPr/>
        <a:lstStyle/>
        <a:p>
          <a:endParaRPr lang="en-GB"/>
        </a:p>
      </dgm:t>
    </dgm:pt>
    <dgm:pt modelId="{55D17BEB-2AEB-4A34-96A5-35FD2B6F7590}" type="sibTrans" cxnId="{2D90E9BC-2B1C-456E-9B16-978401F74738}">
      <dgm:prSet/>
      <dgm:spPr/>
      <dgm:t>
        <a:bodyPr/>
        <a:lstStyle/>
        <a:p>
          <a:endParaRPr lang="en-GB"/>
        </a:p>
      </dgm:t>
    </dgm:pt>
    <dgm:pt modelId="{A9D7FE85-C816-4411-B388-8E5F4FABBBC5}">
      <dgm:prSet phldrT="[Text]" custT="1"/>
      <dgm:spPr/>
      <dgm:t>
        <a:bodyPr/>
        <a:lstStyle/>
        <a:p>
          <a:endParaRPr lang="en-GB" sz="2800" dirty="0"/>
        </a:p>
      </dgm:t>
    </dgm:pt>
    <dgm:pt modelId="{F7F45975-8928-4F6E-87BE-9493F7275903}" type="parTrans" cxnId="{19E376ED-89DC-4C7C-B7A8-889B59F0BBFA}">
      <dgm:prSet/>
      <dgm:spPr/>
      <dgm:t>
        <a:bodyPr/>
        <a:lstStyle/>
        <a:p>
          <a:endParaRPr lang="en-GB"/>
        </a:p>
      </dgm:t>
    </dgm:pt>
    <dgm:pt modelId="{D980852C-122C-4AA0-8CE3-5F01F05EAA55}" type="sibTrans" cxnId="{19E376ED-89DC-4C7C-B7A8-889B59F0BBFA}">
      <dgm:prSet/>
      <dgm:spPr/>
      <dgm:t>
        <a:bodyPr/>
        <a:lstStyle/>
        <a:p>
          <a:endParaRPr lang="en-GB"/>
        </a:p>
      </dgm:t>
    </dgm:pt>
    <dgm:pt modelId="{F4266FE4-2A53-4AEF-A7B8-42497B49EB04}" type="pres">
      <dgm:prSet presAssocID="{55CB7B19-8045-47A0-BF7D-64443B477C3B}" presName="Name0" presStyleCnt="0">
        <dgm:presLayoutVars>
          <dgm:dir/>
          <dgm:animLvl val="lvl"/>
          <dgm:resizeHandles val="exact"/>
        </dgm:presLayoutVars>
      </dgm:prSet>
      <dgm:spPr/>
    </dgm:pt>
    <dgm:pt modelId="{3436BB90-2B04-44F4-BA89-75BAEE9A6188}" type="pres">
      <dgm:prSet presAssocID="{01C943D5-1756-4577-A51C-34837C4C6BAD}" presName="Name8" presStyleCnt="0"/>
      <dgm:spPr/>
    </dgm:pt>
    <dgm:pt modelId="{BD1C5130-22B1-4525-8574-6EAC279D5C83}" type="pres">
      <dgm:prSet presAssocID="{01C943D5-1756-4577-A51C-34837C4C6BA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68190-8138-4C00-B2FE-361883820118}" type="pres">
      <dgm:prSet presAssocID="{01C943D5-1756-4577-A51C-34837C4C6B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F905E-9DDF-4492-9DF7-49734543C1AC}" type="pres">
      <dgm:prSet presAssocID="{65A16D3F-5AAA-412C-8BF7-8A323FC628BD}" presName="Name8" presStyleCnt="0"/>
      <dgm:spPr/>
    </dgm:pt>
    <dgm:pt modelId="{CD563A0D-1C25-412D-9D21-54D4DF96BB87}" type="pres">
      <dgm:prSet presAssocID="{65A16D3F-5AAA-412C-8BF7-8A323FC628B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290E5-4D1C-4A60-BC41-26C22FB87B3E}" type="pres">
      <dgm:prSet presAssocID="{65A16D3F-5AAA-412C-8BF7-8A323FC628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218DB-667C-4714-B29A-3EE6BB443701}" type="pres">
      <dgm:prSet presAssocID="{A9D7FE85-C816-4411-B388-8E5F4FABBBC5}" presName="Name8" presStyleCnt="0"/>
      <dgm:spPr/>
    </dgm:pt>
    <dgm:pt modelId="{CA93E902-6A8C-4894-8916-FA4AA3DD1AC5}" type="pres">
      <dgm:prSet presAssocID="{A9D7FE85-C816-4411-B388-8E5F4FABBBC5}" presName="level" presStyleLbl="node1" presStyleIdx="2" presStyleCnt="3" custLinFactNeighborX="682" custLinFactNeighborY="3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77015-D530-475C-B1F2-46349114A807}" type="pres">
      <dgm:prSet presAssocID="{A9D7FE85-C816-4411-B388-8E5F4FABBB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C0F7D8-28A9-1541-9C64-C9FB682CBC28}" type="presOf" srcId="{55CB7B19-8045-47A0-BF7D-64443B477C3B}" destId="{F4266FE4-2A53-4AEF-A7B8-42497B49EB04}" srcOrd="0" destOrd="0" presId="urn:microsoft.com/office/officeart/2005/8/layout/pyramid3"/>
    <dgm:cxn modelId="{F74F4D59-ED42-C843-9213-C91014BEBBCA}" type="presOf" srcId="{01C943D5-1756-4577-A51C-34837C4C6BAD}" destId="{24968190-8138-4C00-B2FE-361883820118}" srcOrd="1" destOrd="0" presId="urn:microsoft.com/office/officeart/2005/8/layout/pyramid3"/>
    <dgm:cxn modelId="{CE602828-DE2A-A54C-9683-5418EBB7E6F5}" type="presOf" srcId="{01C943D5-1756-4577-A51C-34837C4C6BAD}" destId="{BD1C5130-22B1-4525-8574-6EAC279D5C83}" srcOrd="0" destOrd="0" presId="urn:microsoft.com/office/officeart/2005/8/layout/pyramid3"/>
    <dgm:cxn modelId="{B11B9052-23E7-E444-AEF5-581FB41DB365}" type="presOf" srcId="{A9D7FE85-C816-4411-B388-8E5F4FABBBC5}" destId="{CA93E902-6A8C-4894-8916-FA4AA3DD1AC5}" srcOrd="0" destOrd="0" presId="urn:microsoft.com/office/officeart/2005/8/layout/pyramid3"/>
    <dgm:cxn modelId="{D6FFBF72-503A-3B44-9A3B-1DE8A52BDA96}" type="presOf" srcId="{A9D7FE85-C816-4411-B388-8E5F4FABBBC5}" destId="{3BC77015-D530-475C-B1F2-46349114A807}" srcOrd="1" destOrd="0" presId="urn:microsoft.com/office/officeart/2005/8/layout/pyramid3"/>
    <dgm:cxn modelId="{2D90E9BC-2B1C-456E-9B16-978401F74738}" srcId="{55CB7B19-8045-47A0-BF7D-64443B477C3B}" destId="{65A16D3F-5AAA-412C-8BF7-8A323FC628BD}" srcOrd="1" destOrd="0" parTransId="{AEDDE3A8-A065-4EC0-8146-886E0B0CFB43}" sibTransId="{55D17BEB-2AEB-4A34-96A5-35FD2B6F7590}"/>
    <dgm:cxn modelId="{43CA45B2-D252-8849-8F5D-22088E2AB815}" type="presOf" srcId="{65A16D3F-5AAA-412C-8BF7-8A323FC628BD}" destId="{CD563A0D-1C25-412D-9D21-54D4DF96BB87}" srcOrd="0" destOrd="0" presId="urn:microsoft.com/office/officeart/2005/8/layout/pyramid3"/>
    <dgm:cxn modelId="{19E376ED-89DC-4C7C-B7A8-889B59F0BBFA}" srcId="{55CB7B19-8045-47A0-BF7D-64443B477C3B}" destId="{A9D7FE85-C816-4411-B388-8E5F4FABBBC5}" srcOrd="2" destOrd="0" parTransId="{F7F45975-8928-4F6E-87BE-9493F7275903}" sibTransId="{D980852C-122C-4AA0-8CE3-5F01F05EAA55}"/>
    <dgm:cxn modelId="{C4DADFEC-E573-2C4D-A552-B87289C52FEB}" type="presOf" srcId="{65A16D3F-5AAA-412C-8BF7-8A323FC628BD}" destId="{188290E5-4D1C-4A60-BC41-26C22FB87B3E}" srcOrd="1" destOrd="0" presId="urn:microsoft.com/office/officeart/2005/8/layout/pyramid3"/>
    <dgm:cxn modelId="{FF7A5ABB-D30B-47E0-A86F-8D04324D8B3A}" srcId="{55CB7B19-8045-47A0-BF7D-64443B477C3B}" destId="{01C943D5-1756-4577-A51C-34837C4C6BAD}" srcOrd="0" destOrd="0" parTransId="{D3FCDC42-32EA-472A-B549-8414CD5CC173}" sibTransId="{82CE4596-0BCA-46D8-BB3B-B33901B81C4A}"/>
    <dgm:cxn modelId="{EBB23EB1-AAE8-ED46-9376-C4095BB5CEFA}" type="presParOf" srcId="{F4266FE4-2A53-4AEF-A7B8-42497B49EB04}" destId="{3436BB90-2B04-44F4-BA89-75BAEE9A6188}" srcOrd="0" destOrd="0" presId="urn:microsoft.com/office/officeart/2005/8/layout/pyramid3"/>
    <dgm:cxn modelId="{001575B4-EA4E-354E-8A22-682DA5079EBF}" type="presParOf" srcId="{3436BB90-2B04-44F4-BA89-75BAEE9A6188}" destId="{BD1C5130-22B1-4525-8574-6EAC279D5C83}" srcOrd="0" destOrd="0" presId="urn:microsoft.com/office/officeart/2005/8/layout/pyramid3"/>
    <dgm:cxn modelId="{16CB5BCB-3B1A-E941-BBB8-9B9D73A7FDD2}" type="presParOf" srcId="{3436BB90-2B04-44F4-BA89-75BAEE9A6188}" destId="{24968190-8138-4C00-B2FE-361883820118}" srcOrd="1" destOrd="0" presId="urn:microsoft.com/office/officeart/2005/8/layout/pyramid3"/>
    <dgm:cxn modelId="{12DAB03A-9B32-9C46-B767-9DDA02B2AB7D}" type="presParOf" srcId="{F4266FE4-2A53-4AEF-A7B8-42497B49EB04}" destId="{6D2F905E-9DDF-4492-9DF7-49734543C1AC}" srcOrd="1" destOrd="0" presId="urn:microsoft.com/office/officeart/2005/8/layout/pyramid3"/>
    <dgm:cxn modelId="{FDE0FDF1-1078-8842-A5E0-092F4A1340D2}" type="presParOf" srcId="{6D2F905E-9DDF-4492-9DF7-49734543C1AC}" destId="{CD563A0D-1C25-412D-9D21-54D4DF96BB87}" srcOrd="0" destOrd="0" presId="urn:microsoft.com/office/officeart/2005/8/layout/pyramid3"/>
    <dgm:cxn modelId="{5725A9C6-B747-2B47-842C-2B0A616F6B24}" type="presParOf" srcId="{6D2F905E-9DDF-4492-9DF7-49734543C1AC}" destId="{188290E5-4D1C-4A60-BC41-26C22FB87B3E}" srcOrd="1" destOrd="0" presId="urn:microsoft.com/office/officeart/2005/8/layout/pyramid3"/>
    <dgm:cxn modelId="{11876B1A-CD26-6340-8AD1-964692C9C7DE}" type="presParOf" srcId="{F4266FE4-2A53-4AEF-A7B8-42497B49EB04}" destId="{553218DB-667C-4714-B29A-3EE6BB443701}" srcOrd="2" destOrd="0" presId="urn:microsoft.com/office/officeart/2005/8/layout/pyramid3"/>
    <dgm:cxn modelId="{56B2017D-6E2A-3A4B-A24B-54CF7BD7F4B8}" type="presParOf" srcId="{553218DB-667C-4714-B29A-3EE6BB443701}" destId="{CA93E902-6A8C-4894-8916-FA4AA3DD1AC5}" srcOrd="0" destOrd="0" presId="urn:microsoft.com/office/officeart/2005/8/layout/pyramid3"/>
    <dgm:cxn modelId="{6234F67E-9DE0-3443-A19F-A69DAE4CAE6F}" type="presParOf" srcId="{553218DB-667C-4714-B29A-3EE6BB443701}" destId="{3BC77015-D530-475C-B1F2-46349114A80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C5130-22B1-4525-8574-6EAC279D5C83}">
      <dsp:nvSpPr>
        <dsp:cNvPr id="0" name=""/>
        <dsp:cNvSpPr/>
      </dsp:nvSpPr>
      <dsp:spPr>
        <a:xfrm rot="10800000">
          <a:off x="0" y="0"/>
          <a:ext cx="6840760" cy="1452129"/>
        </a:xfrm>
        <a:prstGeom prst="trapezoid">
          <a:avLst>
            <a:gd name="adj" fmla="val 7851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Most Preferred Position </a:t>
          </a:r>
          <a:r>
            <a:rPr lang="en-GB" sz="2000" kern="1200" dirty="0"/>
            <a:t>- opening position </a:t>
          </a:r>
        </a:p>
      </dsp:txBody>
      <dsp:txXfrm rot="-10800000">
        <a:off x="1197132" y="0"/>
        <a:ext cx="4446494" cy="1452129"/>
      </dsp:txXfrm>
    </dsp:sp>
    <dsp:sp modelId="{CD563A0D-1C25-412D-9D21-54D4DF96BB87}">
      <dsp:nvSpPr>
        <dsp:cNvPr id="0" name=""/>
        <dsp:cNvSpPr/>
      </dsp:nvSpPr>
      <dsp:spPr>
        <a:xfrm rot="10800000">
          <a:off x="1140126" y="1452129"/>
          <a:ext cx="4560506" cy="1452129"/>
        </a:xfrm>
        <a:prstGeom prst="trapezoid">
          <a:avLst>
            <a:gd name="adj" fmla="val 7851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Target Position </a:t>
          </a:r>
          <a:r>
            <a:rPr lang="en-GB" sz="2000" kern="1200" dirty="0"/>
            <a:t>– realistic outcome</a:t>
          </a:r>
        </a:p>
      </dsp:txBody>
      <dsp:txXfrm rot="-10800000">
        <a:off x="1938215" y="1452129"/>
        <a:ext cx="2964329" cy="1452129"/>
      </dsp:txXfrm>
    </dsp:sp>
    <dsp:sp modelId="{CA93E902-6A8C-4894-8916-FA4AA3DD1AC5}">
      <dsp:nvSpPr>
        <dsp:cNvPr id="0" name=""/>
        <dsp:cNvSpPr/>
      </dsp:nvSpPr>
      <dsp:spPr>
        <a:xfrm rot="10800000">
          <a:off x="2295804" y="2904258"/>
          <a:ext cx="2280253" cy="1452129"/>
        </a:xfrm>
        <a:prstGeom prst="trapezoid">
          <a:avLst>
            <a:gd name="adj" fmla="val 7851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 dirty="0"/>
        </a:p>
      </dsp:txBody>
      <dsp:txXfrm rot="-10800000">
        <a:off x="2295804" y="2904258"/>
        <a:ext cx="2280253" cy="1452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C5130-22B1-4525-8574-6EAC279D5C83}">
      <dsp:nvSpPr>
        <dsp:cNvPr id="0" name=""/>
        <dsp:cNvSpPr/>
      </dsp:nvSpPr>
      <dsp:spPr>
        <a:xfrm rot="10800000">
          <a:off x="0" y="0"/>
          <a:ext cx="2843807" cy="744082"/>
        </a:xfrm>
        <a:prstGeom prst="trapezoid">
          <a:avLst>
            <a:gd name="adj" fmla="val 6369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/>
            <a:t>Most Preferred Position </a:t>
          </a:r>
          <a:r>
            <a:rPr lang="en-GB" sz="1000" kern="1200" dirty="0"/>
            <a:t>- opening position </a:t>
          </a:r>
        </a:p>
      </dsp:txBody>
      <dsp:txXfrm rot="-10800000">
        <a:off x="497666" y="0"/>
        <a:ext cx="1848475" cy="744082"/>
      </dsp:txXfrm>
    </dsp:sp>
    <dsp:sp modelId="{CD563A0D-1C25-412D-9D21-54D4DF96BB87}">
      <dsp:nvSpPr>
        <dsp:cNvPr id="0" name=""/>
        <dsp:cNvSpPr/>
      </dsp:nvSpPr>
      <dsp:spPr>
        <a:xfrm rot="10800000">
          <a:off x="473968" y="744082"/>
          <a:ext cx="1895872" cy="744082"/>
        </a:xfrm>
        <a:prstGeom prst="trapezoid">
          <a:avLst>
            <a:gd name="adj" fmla="val 6369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/>
            <a:t>Target Position </a:t>
          </a:r>
          <a:r>
            <a:rPr lang="en-GB" sz="1000" kern="1200" dirty="0"/>
            <a:t>– realistic outcome</a:t>
          </a:r>
        </a:p>
      </dsp:txBody>
      <dsp:txXfrm rot="-10800000">
        <a:off x="805745" y="744082"/>
        <a:ext cx="1232316" cy="744082"/>
      </dsp:txXfrm>
    </dsp:sp>
    <dsp:sp modelId="{CA93E902-6A8C-4894-8916-FA4AA3DD1AC5}">
      <dsp:nvSpPr>
        <dsp:cNvPr id="0" name=""/>
        <dsp:cNvSpPr/>
      </dsp:nvSpPr>
      <dsp:spPr>
        <a:xfrm rot="10800000">
          <a:off x="954400" y="1488165"/>
          <a:ext cx="947936" cy="744082"/>
        </a:xfrm>
        <a:prstGeom prst="trapezoid">
          <a:avLst>
            <a:gd name="adj" fmla="val 6369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 dirty="0"/>
        </a:p>
      </dsp:txBody>
      <dsp:txXfrm rot="-10800000">
        <a:off x="954400" y="1488165"/>
        <a:ext cx="947936" cy="744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C5130-22B1-4525-8574-6EAC279D5C83}">
      <dsp:nvSpPr>
        <dsp:cNvPr id="0" name=""/>
        <dsp:cNvSpPr/>
      </dsp:nvSpPr>
      <dsp:spPr>
        <a:xfrm rot="10800000">
          <a:off x="0" y="0"/>
          <a:ext cx="2843807" cy="813296"/>
        </a:xfrm>
        <a:prstGeom prst="trapezoid">
          <a:avLst>
            <a:gd name="adj" fmla="val 582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/>
            <a:t>Most Preferred Position </a:t>
          </a:r>
          <a:r>
            <a:rPr lang="en-GB" sz="1000" kern="1200" dirty="0"/>
            <a:t>- opening position </a:t>
          </a:r>
        </a:p>
      </dsp:txBody>
      <dsp:txXfrm rot="-10800000">
        <a:off x="497666" y="0"/>
        <a:ext cx="1848475" cy="813296"/>
      </dsp:txXfrm>
    </dsp:sp>
    <dsp:sp modelId="{CD563A0D-1C25-412D-9D21-54D4DF96BB87}">
      <dsp:nvSpPr>
        <dsp:cNvPr id="0" name=""/>
        <dsp:cNvSpPr/>
      </dsp:nvSpPr>
      <dsp:spPr>
        <a:xfrm rot="10800000">
          <a:off x="473968" y="813296"/>
          <a:ext cx="1895871" cy="813296"/>
        </a:xfrm>
        <a:prstGeom prst="trapezoid">
          <a:avLst>
            <a:gd name="adj" fmla="val 582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/>
            <a:t>Target Position </a:t>
          </a:r>
          <a:r>
            <a:rPr lang="en-GB" sz="1000" kern="1200" dirty="0"/>
            <a:t>– realistic outcome</a:t>
          </a:r>
        </a:p>
      </dsp:txBody>
      <dsp:txXfrm rot="-10800000">
        <a:off x="805745" y="813296"/>
        <a:ext cx="1232316" cy="813296"/>
      </dsp:txXfrm>
    </dsp:sp>
    <dsp:sp modelId="{CA93E902-6A8C-4894-8916-FA4AA3DD1AC5}">
      <dsp:nvSpPr>
        <dsp:cNvPr id="0" name=""/>
        <dsp:cNvSpPr/>
      </dsp:nvSpPr>
      <dsp:spPr>
        <a:xfrm rot="10800000">
          <a:off x="954400" y="1626592"/>
          <a:ext cx="947935" cy="813296"/>
        </a:xfrm>
        <a:prstGeom prst="trapezoid">
          <a:avLst>
            <a:gd name="adj" fmla="val 582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 dirty="0"/>
        </a:p>
      </dsp:txBody>
      <dsp:txXfrm rot="-10800000">
        <a:off x="954400" y="1626592"/>
        <a:ext cx="947935" cy="813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E17C552-CF4B-46FA-A0A6-CD22A870E475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2FF1923-936C-4DB1-A3DF-3AE596C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Times"/>
              </a:rPr>
              <a:t>… TO COMPLEX/WICKED PROBLEMS/GRAND CHALLENGES/COMPLEX ISSUES</a:t>
            </a:r>
            <a:endParaRPr lang="en-US">
              <a:latin typeface="Times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70686" indent="-296417"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85670" indent="-237134"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659939" indent="-237134"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134208" indent="-237134"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608476" indent="-237134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3082744" indent="-237134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557012" indent="-237134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4031280" indent="-237134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pPr eaLnBrk="1" hangingPunct="1">
              <a:defRPr/>
            </a:pPr>
            <a:fld id="{13E44FBF-8995-483B-BE23-5870689FAA56}" type="slidenum">
              <a:rPr lang="en-US" i="0" smtClean="0">
                <a:solidFill>
                  <a:srgbClr val="000000"/>
                </a:solidFill>
                <a:latin typeface="Times" charset="0"/>
              </a:rPr>
              <a:pPr eaLnBrk="1" hangingPunct="1">
                <a:defRPr/>
              </a:pPr>
              <a:t>1</a:t>
            </a:fld>
            <a:endParaRPr lang="en-US" i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9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F1923-936C-4DB1-A3DF-3AE596C991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2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575C522-6225-4FFB-9655-F108EAA2B8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8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9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4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61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50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8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5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19F85-E2FF-4DDA-92C4-63494FA1BF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30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8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5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4BEF-94FD-433B-BADA-515B8423D0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2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649E-CDC6-442F-8104-7C4D464384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0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7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23" Type="http://schemas.openxmlformats.org/officeDocument/2006/relationships/image" Target="../media/image5.png"/><Relationship Id="rId24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742C1A4-987F-450E-933A-3F6F75856AE8}"/>
              </a:ext>
            </a:extLst>
          </p:cNvPr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2CDA48A9-DDB8-4744-AC74-6BD6B3210E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4615494C-CCB6-4570-8AC8-FDB2C6FD8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7B9329E-2310-4A89-92DB-1066002F37B7}"/>
              </a:ext>
            </a:extLst>
          </p:cNvPr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8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05" r:id="rId18"/>
    <p:sldLayoutId id="2147483806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1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google.co.uk/imgres?imgurl&amp;imgrefurl=http://www.gograph.com/stock-illustration/trade.html&amp;h=0&amp;w=0&amp;sz=1&amp;tbnid=xF-VN2G8Z0NWlM&amp;tbnh=136&amp;tbnw=136&amp;zoom=1&amp;docid=BvXienXBWlbKGM&amp;hl=en&amp;ei=ZtWcUuH_CpO10QXw9IC4Bg&amp;ved=0CAQQsCUoA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google.co.uk/imgres?imgurl&amp;imgrefurl=http://www.gograph.com/stock-illustration/trade.html&amp;h=0&amp;w=0&amp;sz=1&amp;tbnid=xF-VN2G8Z0NWlM&amp;tbnh=136&amp;tbnw=136&amp;zoom=1&amp;docid=BvXienXBWlbKGM&amp;hl=en&amp;ei=ZtWcUuH_CpO10QXw9IC4Bg&amp;ved=0CAQQsCUoAQ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0" y="1524000"/>
            <a:ext cx="6172200" cy="13398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Negotiation </a:t>
            </a:r>
            <a:r>
              <a:rPr lang="en-GB" sz="3600" dirty="0"/>
              <a:t>Skills</a:t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No.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189038" y="3962400"/>
            <a:ext cx="734536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b="1" kern="0" dirty="0">
                <a:solidFill>
                  <a:srgbClr val="800000"/>
                </a:solidFill>
                <a:latin typeface="Franklin Gothic Book"/>
                <a:ea typeface="+mj-ea"/>
                <a:cs typeface="+mj-cs"/>
              </a:rPr>
              <a:t/>
            </a:r>
            <a:br>
              <a:rPr lang="en-US" sz="3200" b="1" kern="0" dirty="0">
                <a:solidFill>
                  <a:srgbClr val="800000"/>
                </a:solidFill>
                <a:latin typeface="Franklin Gothic Book"/>
                <a:ea typeface="+mj-ea"/>
                <a:cs typeface="+mj-cs"/>
              </a:rPr>
            </a:br>
            <a:r>
              <a:rPr lang="en-US" sz="2400" kern="0">
                <a:solidFill>
                  <a:srgbClr val="000000"/>
                </a:solidFill>
                <a:latin typeface="Franklin Gothic Book"/>
                <a:ea typeface="+mj-ea"/>
                <a:cs typeface="+mj-cs"/>
              </a:rPr>
              <a:t> </a:t>
            </a:r>
            <a:endParaRPr lang="en-US" sz="1600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xfrm>
            <a:off x="1176865" y="2438400"/>
            <a:ext cx="6798735" cy="190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</a:t>
            </a:r>
            <a:r>
              <a:rPr lang="en-US" dirty="0"/>
              <a:t>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8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1013" y="608929"/>
            <a:ext cx="8344086" cy="954419"/>
          </a:xfrm>
          <a:noFill/>
          <a:ln/>
        </p:spPr>
        <p:txBody>
          <a:bodyPr/>
          <a:lstStyle/>
          <a:p>
            <a:pPr algn="l"/>
            <a:r>
              <a:rPr lang="en-GB" sz="3900" b="1" dirty="0"/>
              <a:t>Be Clear on </a:t>
            </a:r>
            <a:r>
              <a:rPr lang="en-GB" sz="3900" b="1" dirty="0" smtClean="0"/>
              <a:t>Objectives / Outcomes</a:t>
            </a:r>
            <a:endParaRPr lang="en-US" sz="3900" b="1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1013" y="3645024"/>
            <a:ext cx="3752955" cy="2451456"/>
          </a:xfrm>
        </p:spPr>
        <p:txBody>
          <a:bodyPr>
            <a:normAutofit/>
          </a:bodyPr>
          <a:lstStyle/>
          <a:p>
            <a:endParaRPr lang="en-US" sz="3200" dirty="0">
              <a:latin typeface="Arial Narrow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35736660"/>
              </p:ext>
            </p:extLst>
          </p:nvPr>
        </p:nvGraphicFramePr>
        <p:xfrm>
          <a:off x="0" y="1740093"/>
          <a:ext cx="6840760" cy="435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59832" y="5085184"/>
            <a:ext cx="1134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Fallback</a:t>
            </a:r>
          </a:p>
          <a:p>
            <a:r>
              <a:rPr lang="en-GB" b="1" dirty="0"/>
              <a:t>Position </a:t>
            </a:r>
            <a:r>
              <a:rPr lang="en-GB" dirty="0"/>
              <a:t>–</a:t>
            </a:r>
          </a:p>
          <a:p>
            <a:r>
              <a:rPr lang="en-GB" dirty="0"/>
              <a:t> will settle</a:t>
            </a:r>
          </a:p>
          <a:p>
            <a:r>
              <a:rPr lang="en-GB" dirty="0"/>
              <a:t> for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6176" y="2708920"/>
            <a:ext cx="2493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“Like to have”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3933056"/>
            <a:ext cx="3035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“ Intend to have”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0" y="5229200"/>
            <a:ext cx="2366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“ Must have”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3928" y="6273225"/>
            <a:ext cx="2456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“ Walk Away”</a:t>
            </a:r>
          </a:p>
        </p:txBody>
      </p:sp>
      <p:pic>
        <p:nvPicPr>
          <p:cNvPr id="11" name="Picture 2" descr="https://encrypted-tbn3.gstatic.com/images?q=tbn:ANd9GcSPeBmlF640kX15ckVME3gZY3Ul9I53nTX6BzYOSOMw5VFHLs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96349" y="4645997"/>
            <a:ext cx="2053588" cy="1450483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56955" y="463534"/>
            <a:ext cx="7601212" cy="823421"/>
          </a:xfrm>
          <a:noFill/>
          <a:ln/>
        </p:spPr>
        <p:txBody>
          <a:bodyPr/>
          <a:lstStyle/>
          <a:p>
            <a:pPr algn="l"/>
            <a:r>
              <a:rPr lang="en-GB" sz="4000" b="1" dirty="0"/>
              <a:t>Opening Position</a:t>
            </a:r>
            <a:endParaRPr lang="en-US" sz="4000" b="1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56954" y="1425151"/>
            <a:ext cx="7601212" cy="467132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45000"/>
              </a:spcBef>
            </a:pPr>
            <a:r>
              <a:rPr lang="en-GB" sz="2800" dirty="0"/>
              <a:t>Opening position is </a:t>
            </a:r>
            <a:r>
              <a:rPr lang="en-GB" sz="2800" dirty="0" smtClean="0"/>
              <a:t>a most </a:t>
            </a:r>
            <a:r>
              <a:rPr lang="en-GB" sz="2800" dirty="0"/>
              <a:t>preferred </a:t>
            </a:r>
            <a:r>
              <a:rPr lang="en-GB" sz="2800" dirty="0" smtClean="0"/>
              <a:t>and </a:t>
            </a:r>
            <a:r>
              <a:rPr lang="en-GB" sz="2800" dirty="0"/>
              <a:t>favoured position</a:t>
            </a:r>
          </a:p>
          <a:p>
            <a:pPr>
              <a:spcBef>
                <a:spcPct val="45000"/>
              </a:spcBef>
            </a:pPr>
            <a:r>
              <a:rPr lang="en-GB" sz="2800" dirty="0"/>
              <a:t>Present strongly with supporting argument</a:t>
            </a:r>
          </a:p>
          <a:p>
            <a:pPr>
              <a:spcBef>
                <a:spcPct val="45000"/>
              </a:spcBef>
            </a:pPr>
            <a:r>
              <a:rPr lang="en-GB" sz="2800" dirty="0"/>
              <a:t>Structure presentation</a:t>
            </a:r>
          </a:p>
          <a:p>
            <a:pPr lvl="1"/>
            <a:r>
              <a:rPr lang="en-GB" sz="2800" dirty="0"/>
              <a:t>common interest</a:t>
            </a:r>
          </a:p>
          <a:p>
            <a:pPr lvl="1"/>
            <a:r>
              <a:rPr lang="en-GB" sz="2800" dirty="0"/>
              <a:t>problems and considerations</a:t>
            </a:r>
          </a:p>
          <a:p>
            <a:pPr lvl="1"/>
            <a:r>
              <a:rPr lang="en-GB" sz="2800" dirty="0"/>
              <a:t>your position</a:t>
            </a:r>
          </a:p>
          <a:p>
            <a:pPr lvl="1"/>
            <a:r>
              <a:rPr lang="en-GB" sz="2800" dirty="0"/>
              <a:t>supporting arguments</a:t>
            </a:r>
          </a:p>
          <a:p>
            <a:pPr lvl="1"/>
            <a:r>
              <a:rPr lang="en-GB" sz="2800" dirty="0"/>
              <a:t>encourage</a:t>
            </a:r>
          </a:p>
          <a:p>
            <a:endParaRPr lang="en-US" dirty="0">
              <a:latin typeface="Arial Narrow" pitchFamily="34" charset="0"/>
            </a:endParaRPr>
          </a:p>
        </p:txBody>
      </p:sp>
      <p:pic>
        <p:nvPicPr>
          <p:cNvPr id="5" name="Picture 2" descr="https://encrypted-tbn3.gstatic.com/images?q=tbn:ANd9GcSPeBmlF640kX15ckVME3gZY3Ul9I53nTX6BzYOSOMw5VFHLs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525" y="3933056"/>
            <a:ext cx="2276475" cy="200977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8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613617" cy="838200"/>
          </a:xfrm>
          <a:noFill/>
          <a:ln/>
        </p:spPr>
        <p:txBody>
          <a:bodyPr/>
          <a:lstStyle/>
          <a:p>
            <a:pPr algn="l"/>
            <a:r>
              <a:rPr lang="en-GB" sz="3700" b="1" dirty="0"/>
              <a:t>Presenting  Before Bargaining!</a:t>
            </a:r>
            <a:endParaRPr lang="en-US" sz="3700" b="1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447800"/>
            <a:ext cx="7696166" cy="46486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b="1" dirty="0"/>
              <a:t>Listen to the other </a:t>
            </a:r>
            <a:r>
              <a:rPr lang="en-GB" b="1" dirty="0" smtClean="0"/>
              <a:t>person’s </a:t>
            </a:r>
            <a:r>
              <a:rPr lang="en-GB" b="1" dirty="0"/>
              <a:t>opening position and test </a:t>
            </a:r>
            <a:r>
              <a:rPr lang="en-GB" b="1" dirty="0" smtClean="0"/>
              <a:t>water without </a:t>
            </a:r>
            <a:r>
              <a:rPr lang="en-GB" b="1" dirty="0"/>
              <a:t>commitment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b="1" dirty="0"/>
              <a:t>Choose words carefully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sz="2100" dirty="0"/>
              <a:t>“Possibly consider…”  “May be prepared to look at..”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b="1" dirty="0"/>
              <a:t>Avoid specific details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sz="2100" dirty="0"/>
              <a:t>“We could perhaps look at varying the price slightly...”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b="1" dirty="0"/>
              <a:t>Tie concessions; </a:t>
            </a:r>
            <a:r>
              <a:rPr lang="en-GB" dirty="0"/>
              <a:t>using the “if ..then technique. 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sz="2100" dirty="0"/>
              <a:t>“We could possibly consider varying the price slightly if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sz="2100" dirty="0"/>
              <a:t>you were prepared to place larger bulk orders”.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b="1" dirty="0"/>
              <a:t>Give reasons for movement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sz="2100" dirty="0"/>
              <a:t>To maintain credibility</a:t>
            </a:r>
          </a:p>
          <a:p>
            <a:pPr>
              <a:lnSpc>
                <a:spcPct val="80000"/>
              </a:lnSpc>
            </a:pPr>
            <a:endParaRPr lang="en-US" sz="2100" dirty="0">
              <a:latin typeface="Arial Narrow" pitchFamily="34" charset="0"/>
            </a:endParaRPr>
          </a:p>
        </p:txBody>
      </p:sp>
      <p:pic>
        <p:nvPicPr>
          <p:cNvPr id="1026" name="Picture 2" descr="https://encrypted-tbn3.gstatic.com/images?q=tbn:ANd9GcSPeBmlF640kX15ckVME3gZY3Ul9I53nTX6BzYOSOMw5VFHLs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6879" y="4086704"/>
            <a:ext cx="2276475" cy="200977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39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9579"/>
            <a:ext cx="7537417" cy="823421"/>
          </a:xfrm>
          <a:noFill/>
          <a:ln/>
        </p:spPr>
        <p:txBody>
          <a:bodyPr/>
          <a:lstStyle/>
          <a:p>
            <a:pPr algn="l"/>
            <a:r>
              <a:rPr lang="en-US" sz="3900" b="1" dirty="0"/>
              <a:t>Bargaining Stage: Variables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563347"/>
            <a:ext cx="4750296" cy="453313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Things that are of high value to other party ….low value to you</a:t>
            </a:r>
          </a:p>
          <a:p>
            <a:r>
              <a:rPr lang="en-US" sz="3200" dirty="0"/>
              <a:t>Trade ….never ...give away </a:t>
            </a:r>
          </a:p>
          <a:p>
            <a:r>
              <a:rPr lang="en-US" sz="3200" dirty="0"/>
              <a:t>Be creative</a:t>
            </a:r>
          </a:p>
          <a:p>
            <a:r>
              <a:rPr lang="en-US" sz="3200" dirty="0"/>
              <a:t>Everything must be conditional</a:t>
            </a:r>
          </a:p>
          <a:p>
            <a:r>
              <a:rPr lang="en-US" sz="3200" dirty="0"/>
              <a:t>Signal what might be possible</a:t>
            </a:r>
          </a:p>
          <a:p>
            <a:r>
              <a:rPr lang="en-US" sz="3200" dirty="0"/>
              <a:t>Nearly all constants can be negotiable </a:t>
            </a:r>
          </a:p>
          <a:p>
            <a:endParaRPr lang="en-GB" sz="3200" dirty="0">
              <a:latin typeface="Arial Narrow" pitchFamily="34" charset="0"/>
            </a:endParaRPr>
          </a:p>
          <a:p>
            <a:endParaRPr lang="en-US" sz="3200" dirty="0">
              <a:latin typeface="Arial Narrow" pitchFamily="34" charset="0"/>
            </a:endParaRPr>
          </a:p>
        </p:txBody>
      </p:sp>
      <p:pic>
        <p:nvPicPr>
          <p:cNvPr id="10242" name="Picture 2" descr="https://encrypted-tbn0.gstatic.com/images?q=tbn:ANd9GcSXGfSH3Lfx9KBJBW1Nfr8WxgSYvljvSniwf8yMRV2T7bEqtBTIY172IqZ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191000"/>
            <a:ext cx="2304256" cy="1860551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5724128" y="1340768"/>
          <a:ext cx="284380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04248" y="2924944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Fall back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4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5824" y="457776"/>
            <a:ext cx="7757393" cy="685224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GB" sz="4000" b="1" dirty="0"/>
              <a:t>Bargaining Stage: Rules for Conceding</a:t>
            </a:r>
            <a:endParaRPr lang="en-US" sz="4000" b="1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5448" y="1563347"/>
            <a:ext cx="4740608" cy="453313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Find out the different values placed on different issues and use to trade </a:t>
            </a:r>
            <a:r>
              <a:rPr lang="en-GB" sz="2800" dirty="0" smtClean="0"/>
              <a:t>concessions</a:t>
            </a:r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Use “If……then” formula to ensure return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Value your concessions in the other party’s terms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Keep all concessions under review</a:t>
            </a:r>
          </a:p>
          <a:p>
            <a:pPr lvl="1">
              <a:lnSpc>
                <a:spcPct val="90000"/>
              </a:lnSpc>
            </a:pPr>
            <a:r>
              <a:rPr lang="en-GB" sz="2600" dirty="0"/>
              <a:t>What exactly have you agreed to?</a:t>
            </a:r>
          </a:p>
          <a:p>
            <a:pPr lvl="1">
              <a:lnSpc>
                <a:spcPct val="90000"/>
              </a:lnSpc>
            </a:pPr>
            <a:r>
              <a:rPr lang="en-GB" sz="2600" dirty="0"/>
              <a:t>What are you getting in return?</a:t>
            </a:r>
          </a:p>
          <a:p>
            <a:pPr lvl="1">
              <a:lnSpc>
                <a:spcPct val="90000"/>
              </a:lnSpc>
            </a:pPr>
            <a:r>
              <a:rPr lang="en-GB" sz="2600" dirty="0"/>
              <a:t>How does that fit with your objectives?</a:t>
            </a:r>
          </a:p>
          <a:p>
            <a:pPr lvl="1">
              <a:lnSpc>
                <a:spcPct val="90000"/>
              </a:lnSpc>
            </a:pPr>
            <a:r>
              <a:rPr lang="en-GB" sz="2600" dirty="0"/>
              <a:t>How does it fit with their objectives?</a:t>
            </a:r>
          </a:p>
          <a:p>
            <a:pPr lvl="1">
              <a:lnSpc>
                <a:spcPct val="90000"/>
              </a:lnSpc>
            </a:pPr>
            <a:endParaRPr lang="en-US" sz="26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en-GB" sz="32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Arial Narrow" pitchFamily="34" charset="0"/>
            </a:endParaRPr>
          </a:p>
        </p:txBody>
      </p:sp>
      <p:pic>
        <p:nvPicPr>
          <p:cNvPr id="5" name="Picture 2" descr="https://encrypted-tbn0.gstatic.com/images?q=tbn:ANd9GcSXGfSH3Lfx9KBJBW1Nfr8WxgSYvljvSniwf8yMRV2T7bEqtBTIY172IqZ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437112"/>
            <a:ext cx="2304256" cy="1871465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53432591"/>
              </p:ext>
            </p:extLst>
          </p:nvPr>
        </p:nvGraphicFramePr>
        <p:xfrm>
          <a:off x="5724128" y="1447799"/>
          <a:ext cx="2843808" cy="2439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2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5824" y="665071"/>
            <a:ext cx="8213710" cy="477929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GB" sz="3900" b="1" dirty="0">
                <a:latin typeface="Arial Narrow" pitchFamily="34" charset="0"/>
              </a:rPr>
              <a:t>Agreement Stage: Record Agreements</a:t>
            </a:r>
            <a:endParaRPr lang="en-US" sz="3900" b="1" dirty="0">
              <a:latin typeface="Arial Narrow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563347"/>
            <a:ext cx="7848566" cy="4533133"/>
          </a:xfrm>
        </p:spPr>
        <p:txBody>
          <a:bodyPr/>
          <a:lstStyle/>
          <a:p>
            <a:pPr>
              <a:buFontTx/>
              <a:buNone/>
            </a:pPr>
            <a:r>
              <a:rPr lang="en-GB" sz="3200" dirty="0">
                <a:solidFill>
                  <a:srgbClr val="FC0128"/>
                </a:solidFill>
                <a:latin typeface="Arial Narrow" pitchFamily="34" charset="0"/>
              </a:rPr>
              <a:t>Check you have agreed and recorded:</a:t>
            </a:r>
            <a:endParaRPr lang="en-GB" sz="3200" dirty="0">
              <a:latin typeface="Arial Narrow" pitchFamily="34" charset="0"/>
            </a:endParaRPr>
          </a:p>
          <a:p>
            <a:pPr lvl="1">
              <a:spcBef>
                <a:spcPct val="40000"/>
              </a:spcBef>
            </a:pPr>
            <a:r>
              <a:rPr lang="en-GB" sz="3200" dirty="0">
                <a:latin typeface="Arial Narrow" pitchFamily="34" charset="0"/>
              </a:rPr>
              <a:t>What has been agreed?</a:t>
            </a:r>
          </a:p>
          <a:p>
            <a:pPr lvl="1">
              <a:spcBef>
                <a:spcPct val="40000"/>
              </a:spcBef>
            </a:pPr>
            <a:r>
              <a:rPr lang="en-GB" sz="3200" dirty="0">
                <a:latin typeface="Arial Narrow" pitchFamily="34" charset="0"/>
              </a:rPr>
              <a:t>Who is responsible for what actions?</a:t>
            </a:r>
          </a:p>
          <a:p>
            <a:pPr lvl="1">
              <a:spcBef>
                <a:spcPct val="40000"/>
              </a:spcBef>
            </a:pPr>
            <a:r>
              <a:rPr lang="en-GB" sz="3200" dirty="0">
                <a:latin typeface="Arial Narrow" pitchFamily="34" charset="0"/>
              </a:rPr>
              <a:t>When </a:t>
            </a:r>
            <a:r>
              <a:rPr lang="en-GB" sz="3200" dirty="0" smtClean="0">
                <a:latin typeface="Arial Narrow" pitchFamily="34" charset="0"/>
              </a:rPr>
              <a:t>will these </a:t>
            </a:r>
            <a:r>
              <a:rPr lang="en-GB" sz="3200" dirty="0">
                <a:latin typeface="Arial Narrow" pitchFamily="34" charset="0"/>
              </a:rPr>
              <a:t>actions </a:t>
            </a:r>
            <a:r>
              <a:rPr lang="en-GB" sz="3200" dirty="0" smtClean="0">
                <a:latin typeface="Arial Narrow" pitchFamily="34" charset="0"/>
              </a:rPr>
              <a:t>take </a:t>
            </a:r>
            <a:r>
              <a:rPr lang="en-GB" sz="3200" dirty="0">
                <a:latin typeface="Arial Narrow" pitchFamily="34" charset="0"/>
              </a:rPr>
              <a:t>place?</a:t>
            </a:r>
          </a:p>
          <a:p>
            <a:pPr lvl="1">
              <a:spcBef>
                <a:spcPct val="40000"/>
              </a:spcBef>
            </a:pPr>
            <a:r>
              <a:rPr lang="en-GB" sz="3200" dirty="0">
                <a:latin typeface="Arial Narrow" pitchFamily="34" charset="0"/>
              </a:rPr>
              <a:t>Where will these actions </a:t>
            </a:r>
            <a:r>
              <a:rPr lang="en-GB" sz="3200" dirty="0" smtClean="0">
                <a:latin typeface="Arial Narrow" pitchFamily="34" charset="0"/>
              </a:rPr>
              <a:t>take </a:t>
            </a:r>
            <a:r>
              <a:rPr lang="en-GB" sz="3200" dirty="0">
                <a:latin typeface="Arial Narrow" pitchFamily="34" charset="0"/>
              </a:rPr>
              <a:t>place?</a:t>
            </a:r>
          </a:p>
          <a:p>
            <a:pPr lvl="1">
              <a:spcBef>
                <a:spcPct val="40000"/>
              </a:spcBef>
            </a:pPr>
            <a:r>
              <a:rPr lang="en-GB" sz="3200" dirty="0">
                <a:latin typeface="Arial Narrow" pitchFamily="34" charset="0"/>
              </a:rPr>
              <a:t>Follow-up meeting?</a:t>
            </a:r>
            <a:endParaRPr lang="en-US" sz="3200" dirty="0">
              <a:latin typeface="Arial Narrow" pitchFamily="34" charset="0"/>
            </a:endParaRPr>
          </a:p>
          <a:p>
            <a:endParaRPr lang="en-GB" sz="3200" dirty="0">
              <a:latin typeface="Arial Narrow" pitchFamily="34" charset="0"/>
            </a:endParaRPr>
          </a:p>
          <a:p>
            <a:endParaRPr lang="en-US" sz="3200" b="1" dirty="0">
              <a:latin typeface="Arial Narrow" pitchFamily="34" charset="0"/>
            </a:endParaRPr>
          </a:p>
        </p:txBody>
      </p:sp>
      <p:pic>
        <p:nvPicPr>
          <p:cNvPr id="5" name="Picture 2" descr="https://encrypted-tbn3.gstatic.com/images?q=tbn:ANd9GcSPeBmlF640kX15ckVME3gZY3Ul9I53nTX6BzYOSOMw5VFHLs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4341" y="4055048"/>
            <a:ext cx="2276475" cy="200977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8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Negotiation Exercise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Three</a:t>
            </a:r>
            <a:r>
              <a:rPr lang="en-US" dirty="0"/>
              <a:t> 10 minute exercises – 3 persons (one initiator, one recipient, one observer)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Roles: </a:t>
            </a:r>
          </a:p>
          <a:p>
            <a:pPr marL="0" indent="0">
              <a:buNone/>
            </a:pPr>
            <a:r>
              <a:rPr lang="en-US" b="1" dirty="0"/>
              <a:t>Initiator</a:t>
            </a:r>
            <a:r>
              <a:rPr lang="en-US" dirty="0"/>
              <a:t> – wants to get recipient to change something currently done in a certain way</a:t>
            </a:r>
          </a:p>
          <a:p>
            <a:pPr marL="0" indent="0">
              <a:buNone/>
            </a:pPr>
            <a:r>
              <a:rPr lang="en-US" b="1" dirty="0"/>
              <a:t>Recipient</a:t>
            </a:r>
            <a:r>
              <a:rPr lang="en-US" dirty="0"/>
              <a:t> – may / may not be willing to accept change</a:t>
            </a:r>
          </a:p>
          <a:p>
            <a:pPr marL="0" indent="0">
              <a:buNone/>
            </a:pPr>
            <a:r>
              <a:rPr lang="en-US" b="1" dirty="0"/>
              <a:t>Observer</a:t>
            </a:r>
            <a:r>
              <a:rPr lang="en-US" dirty="0"/>
              <a:t> – to summarize exchange &amp; offer one thing each role did well and one opportunity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7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76866" y="457201"/>
            <a:ext cx="6798734" cy="10668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Negotiation Exercise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76865" y="1524001"/>
            <a:ext cx="6798736" cy="44111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365EF"/>
                </a:solidFill>
              </a:rPr>
              <a:t>Exercise: </a:t>
            </a:r>
            <a:r>
              <a:rPr lang="en-US" dirty="0"/>
              <a:t>(Repeat three times in different roles)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900" b="1" dirty="0" smtClean="0"/>
              <a:t>Initiator</a:t>
            </a:r>
            <a:r>
              <a:rPr lang="en-US" sz="2900" dirty="0" smtClean="0"/>
              <a:t> </a:t>
            </a:r>
            <a:r>
              <a:rPr lang="en-US" sz="2900" dirty="0"/>
              <a:t>engages recipient with </a:t>
            </a:r>
            <a:r>
              <a:rPr lang="en-US" sz="2900" b="1" dirty="0"/>
              <a:t>7 minutes maximum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·   </a:t>
            </a:r>
            <a:r>
              <a:rPr lang="en-US" dirty="0"/>
              <a:t>      Bring up topic of conversation</a:t>
            </a:r>
          </a:p>
          <a:p>
            <a:pPr marL="0" indent="0">
              <a:buNone/>
            </a:pPr>
            <a:r>
              <a:rPr lang="en-US" dirty="0"/>
              <a:t>·         Present change / request and background</a:t>
            </a:r>
          </a:p>
          <a:p>
            <a:pPr marL="0" indent="0">
              <a:buNone/>
            </a:pPr>
            <a:r>
              <a:rPr lang="en-US" sz="2900" b="1" dirty="0"/>
              <a:t>Recipient</a:t>
            </a:r>
            <a:r>
              <a:rPr lang="en-US" sz="2900" dirty="0"/>
              <a:t> to </a:t>
            </a:r>
          </a:p>
          <a:p>
            <a:pPr marL="0" indent="0">
              <a:buNone/>
            </a:pPr>
            <a:r>
              <a:rPr lang="en-US" dirty="0"/>
              <a:t>·         Listen to initiator (may paraphrase / ask for clarification)</a:t>
            </a:r>
          </a:p>
          <a:p>
            <a:pPr marL="0" indent="0">
              <a:buNone/>
            </a:pPr>
            <a:r>
              <a:rPr lang="en-US" dirty="0"/>
              <a:t>·         Provide background</a:t>
            </a:r>
          </a:p>
          <a:p>
            <a:pPr marL="0" indent="0">
              <a:buNone/>
            </a:pPr>
            <a:r>
              <a:rPr lang="en-US" dirty="0"/>
              <a:t>·         Render decision (</a:t>
            </a:r>
            <a:r>
              <a:rPr lang="en-US" b="1" dirty="0"/>
              <a:t>one minute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sz="2900" b="1" dirty="0"/>
              <a:t>Observer</a:t>
            </a:r>
            <a:r>
              <a:rPr lang="en-US" sz="2900" dirty="0"/>
              <a:t> to (in </a:t>
            </a:r>
            <a:r>
              <a:rPr lang="en-US" sz="2900" b="1" dirty="0"/>
              <a:t>2 minutes</a:t>
            </a:r>
            <a:r>
              <a:rPr lang="en-US" sz="2900" dirty="0"/>
              <a:t>)</a:t>
            </a:r>
          </a:p>
          <a:p>
            <a:pPr marL="0" indent="0">
              <a:buNone/>
            </a:pPr>
            <a:r>
              <a:rPr lang="en-US" dirty="0"/>
              <a:t>·         Summarize exchange</a:t>
            </a:r>
          </a:p>
          <a:p>
            <a:pPr marL="0" indent="0">
              <a:buNone/>
            </a:pPr>
            <a:r>
              <a:rPr lang="en-US" dirty="0"/>
              <a:t>·         one thing </a:t>
            </a:r>
            <a:r>
              <a:rPr lang="en-US" u="sng" dirty="0"/>
              <a:t>initiator</a:t>
            </a:r>
            <a:r>
              <a:rPr lang="en-US" dirty="0"/>
              <a:t> did well and one opportunity for improvement</a:t>
            </a:r>
          </a:p>
          <a:p>
            <a:pPr marL="0" indent="0">
              <a:buNone/>
            </a:pPr>
            <a:r>
              <a:rPr lang="en-US" dirty="0"/>
              <a:t>·         one thing </a:t>
            </a:r>
            <a:r>
              <a:rPr lang="en-US" u="sng" dirty="0"/>
              <a:t>recipient</a:t>
            </a:r>
            <a:r>
              <a:rPr lang="en-US" dirty="0"/>
              <a:t> did well and one opportunity for improvement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89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379</Words>
  <Application>Microsoft Macintosh PowerPoint</Application>
  <PresentationFormat>On-screen Show (4:3)</PresentationFormat>
  <Paragraphs>90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 Narrow</vt:lpstr>
      <vt:lpstr>Calibri</vt:lpstr>
      <vt:lpstr>Franklin Gothic Book</vt:lpstr>
      <vt:lpstr>Garamond</vt:lpstr>
      <vt:lpstr>Times</vt:lpstr>
      <vt:lpstr>华文细黑</vt:lpstr>
      <vt:lpstr>Arial</vt:lpstr>
      <vt:lpstr>Organic</vt:lpstr>
      <vt:lpstr> Negotiation Skills     PowerPoint No. 7       </vt:lpstr>
      <vt:lpstr>Be Clear on Objectives / Outcomes</vt:lpstr>
      <vt:lpstr>Opening Position</vt:lpstr>
      <vt:lpstr>Presenting  Before Bargaining!</vt:lpstr>
      <vt:lpstr>Bargaining Stage: Variables</vt:lpstr>
      <vt:lpstr>Bargaining Stage: Rules for Conceding</vt:lpstr>
      <vt:lpstr>Agreement Stage: Record Agreements</vt:lpstr>
      <vt:lpstr>Negotiation Exercise</vt:lpstr>
      <vt:lpstr>Negotiation Exercise</vt:lpstr>
      <vt:lpstr>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change module</dc:title>
  <dc:creator>Amuguni, Janetrix Hellen M.</dc:creator>
  <cp:lastModifiedBy>Winnie Bikaako</cp:lastModifiedBy>
  <cp:revision>25</cp:revision>
  <dcterms:created xsi:type="dcterms:W3CDTF">2019-11-24T14:19:09Z</dcterms:created>
  <dcterms:modified xsi:type="dcterms:W3CDTF">2019-11-29T09:48:10Z</dcterms:modified>
</cp:coreProperties>
</file>