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64"/>
  </p:notesMasterIdLst>
  <p:sldIdLst>
    <p:sldId id="315" r:id="rId2"/>
    <p:sldId id="351" r:id="rId3"/>
    <p:sldId id="379" r:id="rId4"/>
    <p:sldId id="356" r:id="rId5"/>
    <p:sldId id="357" r:id="rId6"/>
    <p:sldId id="358" r:id="rId7"/>
    <p:sldId id="359" r:id="rId8"/>
    <p:sldId id="360" r:id="rId9"/>
    <p:sldId id="361" r:id="rId10"/>
    <p:sldId id="362" r:id="rId11"/>
    <p:sldId id="375" r:id="rId12"/>
    <p:sldId id="353" r:id="rId13"/>
    <p:sldId id="411" r:id="rId14"/>
    <p:sldId id="377" r:id="rId15"/>
    <p:sldId id="378" r:id="rId16"/>
    <p:sldId id="417" r:id="rId17"/>
    <p:sldId id="418" r:id="rId18"/>
    <p:sldId id="419" r:id="rId19"/>
    <p:sldId id="420" r:id="rId20"/>
    <p:sldId id="421" r:id="rId21"/>
    <p:sldId id="412" r:id="rId22"/>
    <p:sldId id="413" r:id="rId23"/>
    <p:sldId id="414" r:id="rId24"/>
    <p:sldId id="415" r:id="rId25"/>
    <p:sldId id="352" r:id="rId26"/>
    <p:sldId id="380" r:id="rId27"/>
    <p:sldId id="401"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354" r:id="rId49"/>
    <p:sldId id="363" r:id="rId50"/>
    <p:sldId id="364" r:id="rId51"/>
    <p:sldId id="365" r:id="rId52"/>
    <p:sldId id="366" r:id="rId53"/>
    <p:sldId id="367" r:id="rId54"/>
    <p:sldId id="405" r:id="rId55"/>
    <p:sldId id="422" r:id="rId56"/>
    <p:sldId id="402" r:id="rId57"/>
    <p:sldId id="409" r:id="rId58"/>
    <p:sldId id="410" r:id="rId59"/>
    <p:sldId id="404" r:id="rId60"/>
    <p:sldId id="368" r:id="rId61"/>
    <p:sldId id="407" r:id="rId62"/>
    <p:sldId id="350" r:id="rId63"/>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EF"/>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320" autoAdjust="0"/>
  </p:normalViewPr>
  <p:slideViewPr>
    <p:cSldViewPr>
      <p:cViewPr>
        <p:scale>
          <a:sx n="80" d="100"/>
          <a:sy n="80" d="100"/>
        </p:scale>
        <p:origin x="2560"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commentAuthors" Target="commentAuthors.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641413"/>
            <a:ext cx="8000999" cy="1822514"/>
          </a:xfrm>
        </p:spPr>
        <p:txBody>
          <a:bodyPr>
            <a:normAutofit/>
          </a:bodyPr>
          <a:lstStyle/>
          <a:p>
            <a:pPr eaLnBrk="1" hangingPunct="1"/>
            <a:r>
              <a:rPr lang="en-GB" altLang="en-US" sz="3600" b="1" dirty="0" smtClean="0">
                <a:latin typeface="+mn-lt"/>
                <a:ea typeface="Cambria" charset="0"/>
                <a:cs typeface="Cambria" charset="0"/>
              </a:rPr>
              <a:t>Community Assessment and Infectious Disease Management</a:t>
            </a:r>
            <a:endParaRPr lang="en-GB" altLang="en-US" sz="3600" b="1" dirty="0">
              <a:latin typeface="+mn-lt"/>
              <a:ea typeface="Cambria" charset="0"/>
              <a:cs typeface="Cambria" charset="0"/>
            </a:endParaRPr>
          </a:p>
        </p:txBody>
      </p:sp>
      <p:sp>
        <p:nvSpPr>
          <p:cNvPr id="15362" name="Content Placeholder 2"/>
          <p:cNvSpPr>
            <a:spLocks noGrp="1"/>
          </p:cNvSpPr>
          <p:nvPr>
            <p:ph type="body" idx="1"/>
          </p:nvPr>
        </p:nvSpPr>
        <p:spPr/>
        <p:txBody>
          <a:bodyPr>
            <a:normAutofit/>
          </a:bodyPr>
          <a:lstStyle/>
          <a:p>
            <a:pPr marL="0" indent="0" eaLnBrk="1" hangingPunct="1">
              <a:lnSpc>
                <a:spcPct val="115000"/>
              </a:lnSpc>
              <a:buNone/>
            </a:pPr>
            <a:r>
              <a:rPr lang="en-US" altLang="en-US" dirty="0" smtClean="0">
                <a:solidFill>
                  <a:srgbClr val="000000"/>
                </a:solidFill>
                <a:latin typeface="Cambria" charset="0"/>
                <a:ea typeface="Cambria" charset="0"/>
                <a:cs typeface="Cambria" charset="0"/>
              </a:rPr>
              <a:t>PPP No. 8</a:t>
            </a: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4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b="1" dirty="0" smtClean="0">
                <a:latin typeface="+mn-lt"/>
                <a:ea typeface="Cambria" charset="0"/>
                <a:cs typeface="Cambria" charset="0"/>
              </a:rPr>
              <a:t>Importance </a:t>
            </a:r>
            <a:r>
              <a:rPr lang="is-IS" altLang="en-US" b="1" dirty="0" smtClean="0">
                <a:latin typeface="+mn-lt"/>
                <a:ea typeface="Cambria" charset="0"/>
                <a:cs typeface="Cambria" charset="0"/>
              </a:rPr>
              <a:t>…</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nSpc>
                <a:spcPct val="115000"/>
              </a:lnSpc>
            </a:pPr>
            <a:endParaRPr lang="en-US" dirty="0" smtClean="0">
              <a:latin typeface="Times New Roman" pitchFamily="18" charset="0"/>
              <a:cs typeface="Times New Roman" pitchFamily="18" charset="0"/>
            </a:endParaRPr>
          </a:p>
          <a:p>
            <a:pPr>
              <a:lnSpc>
                <a:spcPct val="115000"/>
              </a:lnSpc>
            </a:pPr>
            <a:endParaRPr lang="en-US" dirty="0">
              <a:latin typeface="Times New Roman" pitchFamily="18" charset="0"/>
              <a:cs typeface="Times New Roman" pitchFamily="18" charset="0"/>
            </a:endParaRPr>
          </a:p>
          <a:p>
            <a:pPr>
              <a:lnSpc>
                <a:spcPct val="115000"/>
              </a:lnSpc>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makes communication clearer. Etiquette enhances communication by breaking down barriers, not erecting them</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93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t>Types of etiquette </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pPr algn="just"/>
            <a:r>
              <a:rPr lang="en-US" sz="2800" b="1" dirty="0">
                <a:cs typeface="Times New Roman" pitchFamily="18" charset="0"/>
              </a:rPr>
              <a:t>Social etiquette</a:t>
            </a:r>
            <a:r>
              <a:rPr lang="en-US" sz="2800" dirty="0">
                <a:cs typeface="Times New Roman" pitchFamily="18" charset="0"/>
              </a:rPr>
              <a:t>: how to behave in society</a:t>
            </a:r>
          </a:p>
          <a:p>
            <a:pPr algn="just"/>
            <a:r>
              <a:rPr lang="en-US" sz="2800" b="1" dirty="0">
                <a:cs typeface="Times New Roman" pitchFamily="18" charset="0"/>
              </a:rPr>
              <a:t>Meeting etiquette</a:t>
            </a:r>
            <a:r>
              <a:rPr lang="en-US" sz="2800" dirty="0">
                <a:cs typeface="Times New Roman" pitchFamily="18" charset="0"/>
              </a:rPr>
              <a:t>: behavior in meeting, seminar, presentation; don’t go to a meeting without a notepad &amp; a pen; listen to what others say</a:t>
            </a:r>
          </a:p>
          <a:p>
            <a:pPr algn="just"/>
            <a:r>
              <a:rPr lang="en-US" sz="2800" b="1" dirty="0">
                <a:cs typeface="Times New Roman" pitchFamily="18" charset="0"/>
              </a:rPr>
              <a:t>Telephone etiquette</a:t>
            </a:r>
            <a:r>
              <a:rPr lang="en-US" sz="2800" dirty="0">
                <a:cs typeface="Times New Roman" pitchFamily="18" charset="0"/>
              </a:rPr>
              <a:t>: the way one speaks on the phone</a:t>
            </a:r>
          </a:p>
          <a:p>
            <a:pPr algn="just"/>
            <a:r>
              <a:rPr lang="en-US" sz="2800" b="1" dirty="0">
                <a:cs typeface="Times New Roman" pitchFamily="18" charset="0"/>
              </a:rPr>
              <a:t>Bathroom </a:t>
            </a:r>
            <a:r>
              <a:rPr lang="en-US" sz="2800" b="1" dirty="0" smtClean="0">
                <a:cs typeface="Times New Roman" pitchFamily="18" charset="0"/>
              </a:rPr>
              <a:t>etiquette</a:t>
            </a:r>
            <a:endParaRPr lang="en-US" sz="2800" b="1" dirty="0">
              <a:cs typeface="Times New Roman" pitchFamily="18" charset="0"/>
            </a:endParaRPr>
          </a:p>
          <a:p>
            <a:pPr algn="just"/>
            <a:r>
              <a:rPr lang="en-US" sz="2800" b="1" dirty="0">
                <a:cs typeface="Times New Roman" pitchFamily="18" charset="0"/>
              </a:rPr>
              <a:t>Eating </a:t>
            </a:r>
            <a:r>
              <a:rPr lang="en-US" sz="2800" b="1" dirty="0" smtClean="0">
                <a:cs typeface="Times New Roman" pitchFamily="18" charset="0"/>
              </a:rPr>
              <a:t>etiquette</a:t>
            </a:r>
            <a:r>
              <a:rPr lang="en-US" sz="2800" dirty="0" smtClean="0">
                <a:cs typeface="Times New Roman" pitchFamily="18" charset="0"/>
              </a:rPr>
              <a:t> </a:t>
            </a:r>
            <a:endParaRPr lang="en-US" sz="2800" dirty="0">
              <a:cs typeface="Times New Roman" pitchFamily="18" charset="0"/>
            </a:endParaRPr>
          </a:p>
          <a:p>
            <a:pPr>
              <a:lnSpc>
                <a:spcPct val="115000"/>
              </a:lnSpc>
            </a:pPr>
            <a:endParaRPr lang="en-US" sz="2800" b="1" dirty="0" smtClean="0"/>
          </a:p>
          <a:p>
            <a:pPr algn="r">
              <a:lnSpc>
                <a:spcPct val="115000"/>
              </a:lnSpc>
            </a:pPr>
            <a:endParaRPr lang="en-US" sz="2800"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16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641413"/>
            <a:ext cx="8000999" cy="1822514"/>
          </a:xfrm>
        </p:spPr>
        <p:txBody>
          <a:bodyPr>
            <a:normAutofit/>
          </a:bodyPr>
          <a:lstStyle/>
          <a:p>
            <a:pPr eaLnBrk="1" hangingPunct="1"/>
            <a:r>
              <a:rPr lang="en-GB" altLang="en-US" sz="3600" b="1" dirty="0" smtClean="0">
                <a:latin typeface="Cambria" charset="0"/>
                <a:ea typeface="Cambria" charset="0"/>
                <a:cs typeface="Cambria" charset="0"/>
              </a:rPr>
              <a:t>Community Entry, Stay, Exit &amp; Return </a:t>
            </a:r>
            <a:endParaRPr lang="en-GB" altLang="en-US" sz="3600" b="1" dirty="0">
              <a:latin typeface="Cambria" charset="0"/>
              <a:ea typeface="Cambria" charset="0"/>
              <a:cs typeface="Cambria" charset="0"/>
            </a:endParaRPr>
          </a:p>
        </p:txBody>
      </p:sp>
      <p:sp>
        <p:nvSpPr>
          <p:cNvPr id="15362" name="Content Placeholder 2"/>
          <p:cNvSpPr>
            <a:spLocks noGrp="1"/>
          </p:cNvSpPr>
          <p:nvPr>
            <p:ph type="body" idx="1"/>
          </p:nvPr>
        </p:nvSpPr>
        <p:spPr>
          <a:xfrm>
            <a:off x="1278465" y="5333999"/>
            <a:ext cx="7255934" cy="638175"/>
          </a:xfrm>
        </p:spPr>
        <p:txBody>
          <a:bodyPr>
            <a:normAutofit fontScale="77500" lnSpcReduction="20000"/>
          </a:bodyPr>
          <a:lstStyle/>
          <a:p>
            <a:pPr marL="0" indent="0" algn="r" eaLnBrk="1" hangingPunct="1">
              <a:lnSpc>
                <a:spcPct val="115000"/>
              </a:lnSpc>
              <a:buNone/>
            </a:pPr>
            <a:endParaRPr lang="en-US" altLang="en-US" sz="1800" dirty="0" smtClean="0">
              <a:solidFill>
                <a:srgbClr val="000000"/>
              </a:solidFill>
              <a:latin typeface="Cambria" charset="0"/>
              <a:ea typeface="Cambria" charset="0"/>
              <a:cs typeface="Cambria" charset="0"/>
            </a:endParaRPr>
          </a:p>
          <a:p>
            <a:pPr marL="0" indent="0" algn="r" eaLnBrk="1" hangingPunct="1">
              <a:lnSpc>
                <a:spcPct val="115000"/>
              </a:lnSpc>
              <a:buNone/>
            </a:pPr>
            <a:r>
              <a:rPr lang="en-US" altLang="en-US" sz="1800" dirty="0" err="1" smtClean="0">
                <a:solidFill>
                  <a:srgbClr val="000000"/>
                </a:solidFill>
                <a:latin typeface="Cambria" charset="0"/>
                <a:ea typeface="Cambria" charset="0"/>
                <a:cs typeface="Cambria" charset="0"/>
              </a:rPr>
              <a:t>Contributer</a:t>
            </a:r>
            <a:r>
              <a:rPr lang="en-US" altLang="en-US" sz="1800" dirty="0" smtClean="0">
                <a:solidFill>
                  <a:srgbClr val="000000"/>
                </a:solidFill>
                <a:latin typeface="Cambria" charset="0"/>
                <a:ea typeface="Cambria" charset="0"/>
                <a:cs typeface="Cambria" charset="0"/>
              </a:rPr>
              <a:t>(s): Justus </a:t>
            </a:r>
            <a:r>
              <a:rPr lang="en-US" altLang="en-US" sz="1800" dirty="0" err="1" smtClean="0">
                <a:solidFill>
                  <a:srgbClr val="000000"/>
                </a:solidFill>
                <a:latin typeface="Cambria" charset="0"/>
                <a:ea typeface="Cambria" charset="0"/>
                <a:cs typeface="Cambria" charset="0"/>
              </a:rPr>
              <a:t>Twesigye</a:t>
            </a:r>
            <a:endParaRPr lang="en-US" altLang="en-US" sz="18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92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85800" y="533401"/>
            <a:ext cx="8001000" cy="990600"/>
          </a:xfrm>
        </p:spPr>
        <p:txBody>
          <a:bodyPr>
            <a:normAutofit/>
          </a:bodyPr>
          <a:lstStyle/>
          <a:p>
            <a:pPr eaLnBrk="1" hangingPunct="1"/>
            <a:r>
              <a:rPr lang="en-GB" altLang="en-US" b="1" dirty="0" smtClean="0">
                <a:latin typeface="+mn-lt"/>
                <a:ea typeface="Cambria" charset="0"/>
                <a:cs typeface="Cambria" charset="0"/>
              </a:rPr>
              <a:t>Tool Box or 10 Commandments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pPr marL="0" indent="0">
              <a:lnSpc>
                <a:spcPct val="115000"/>
              </a:lnSpc>
              <a:buNone/>
            </a:pPr>
            <a:r>
              <a:rPr lang="en-US" sz="3200" b="1" dirty="0" smtClean="0"/>
              <a:t>Dos and Don</a:t>
            </a:r>
            <a:r>
              <a:rPr lang="en-US" sz="3200" b="1" dirty="0" smtClean="0"/>
              <a:t>’</a:t>
            </a:r>
            <a:r>
              <a:rPr lang="en-US" sz="3200" b="1" dirty="0" smtClean="0"/>
              <a:t>ts</a:t>
            </a:r>
          </a:p>
          <a:p>
            <a:pPr>
              <a:lnSpc>
                <a:spcPct val="115000"/>
              </a:lnSpc>
            </a:pPr>
            <a:endParaRPr lang="en-US" dirty="0"/>
          </a:p>
          <a:p>
            <a:pPr>
              <a:lnSpc>
                <a:spcPct val="115000"/>
              </a:lnSpc>
            </a:pPr>
            <a:r>
              <a:rPr lang="en-US" sz="3200" dirty="0" smtClean="0"/>
              <a:t>No simple tool kit is available for effective community entry, stay, exit and return</a:t>
            </a:r>
          </a:p>
          <a:p>
            <a:pPr>
              <a:lnSpc>
                <a:spcPct val="115000"/>
              </a:lnSpc>
            </a:pPr>
            <a:r>
              <a:rPr lang="en-US" sz="3200" dirty="0" smtClean="0"/>
              <a:t>Be a good human being and an excellent learner</a:t>
            </a:r>
            <a:endParaRPr lang="en-US" sz="3200" dirty="0" smtClean="0"/>
          </a:p>
          <a:p>
            <a:pPr algn="r">
              <a:lnSpc>
                <a:spcPct val="115000"/>
              </a:lnSpc>
            </a:pPr>
            <a:endParaRPr lang="en-US"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3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b="1" dirty="0" smtClean="0">
                <a:latin typeface="+mn-lt"/>
                <a:ea typeface="Cambria" charset="0"/>
                <a:cs typeface="Cambria" charset="0"/>
              </a:rPr>
              <a:t>Language Translation</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marL="0" indent="0">
              <a:lnSpc>
                <a:spcPct val="115000"/>
              </a:lnSpc>
              <a:buNone/>
            </a:pPr>
            <a:r>
              <a:rPr lang="en-US" b="1" dirty="0" smtClean="0">
                <a:solidFill>
                  <a:srgbClr val="0365EF"/>
                </a:solidFill>
              </a:rPr>
              <a:t>Dire Consequences?</a:t>
            </a:r>
            <a:endParaRPr lang="en-US" b="1" dirty="0" smtClean="0">
              <a:solidFill>
                <a:srgbClr val="0365EF"/>
              </a:solidFill>
            </a:endParaRPr>
          </a:p>
          <a:p>
            <a:pPr marL="0" indent="0" eaLnBrk="1" hangingPunct="1">
              <a:lnSpc>
                <a:spcPct val="115000"/>
              </a:lnSpc>
              <a:buNone/>
            </a:pPr>
            <a:endParaRPr lang="en-US" altLang="en-US" dirty="0" smtClean="0">
              <a:solidFill>
                <a:srgbClr val="000000"/>
              </a:solidFill>
              <a:ea typeface="Cambria" charset="0"/>
              <a:cs typeface="Cambria" charset="0"/>
            </a:endParaRPr>
          </a:p>
          <a:p>
            <a:pPr marL="0" indent="0" eaLnBrk="1" hangingPunct="1">
              <a:lnSpc>
                <a:spcPct val="115000"/>
              </a:lnSpc>
              <a:buNone/>
            </a:pPr>
            <a:r>
              <a:rPr lang="en-US" altLang="en-US" sz="2800" i="1" dirty="0" smtClean="0">
                <a:solidFill>
                  <a:srgbClr val="000000"/>
                </a:solidFill>
                <a:ea typeface="Cambria" charset="0"/>
                <a:cs typeface="Cambria" charset="0"/>
              </a:rPr>
              <a:t>A researcher sent a team of assistants to collect data in a community that was engaged in a protracted conflict over a forest reserve between community members and Government, Rumor had it that Government planned to send surveyors to demarcate land and to arrest encroachers on the forest reserves</a:t>
            </a:r>
            <a:endParaRPr lang="en-US" altLang="en-US" sz="2800" i="1" dirty="0" smtClean="0">
              <a:solidFill>
                <a:srgbClr val="000000"/>
              </a:solidFill>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88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pPr marL="0" indent="0">
              <a:lnSpc>
                <a:spcPct val="115000"/>
              </a:lnSpc>
              <a:buNone/>
            </a:pPr>
            <a:r>
              <a:rPr lang="en-US" altLang="en-US" sz="3000" i="1" dirty="0" smtClean="0">
                <a:solidFill>
                  <a:srgbClr val="000000"/>
                </a:solidFill>
                <a:ea typeface="Cambria" charset="0"/>
                <a:cs typeface="Cambria" charset="0"/>
              </a:rPr>
              <a:t>The </a:t>
            </a:r>
            <a:r>
              <a:rPr lang="en-US" altLang="en-US" sz="3000" i="1" dirty="0">
                <a:solidFill>
                  <a:srgbClr val="000000"/>
                </a:solidFill>
                <a:ea typeface="Cambria" charset="0"/>
                <a:cs typeface="Cambria" charset="0"/>
              </a:rPr>
              <a:t>research assistants grew up in the city, speaking English and therefore not fluent in the local language. They could not correctly translate the survey tool. </a:t>
            </a:r>
            <a:r>
              <a:rPr lang="en-US" sz="3000" i="1" dirty="0" smtClean="0"/>
              <a:t>When asked by the suspicious community members what they needed in the community, one research </a:t>
            </a:r>
            <a:r>
              <a:rPr lang="en-US" sz="3000" i="1" dirty="0" err="1" smtClean="0"/>
              <a:t>assitant</a:t>
            </a:r>
            <a:r>
              <a:rPr lang="en-US" sz="3000" i="1" dirty="0" smtClean="0"/>
              <a:t> stammered “</a:t>
            </a:r>
            <a:r>
              <a:rPr lang="en-US" sz="3000" i="1" dirty="0" err="1" smtClean="0"/>
              <a:t>turi</a:t>
            </a:r>
            <a:r>
              <a:rPr lang="en-US" sz="3000" i="1" dirty="0" smtClean="0"/>
              <a:t> aba </a:t>
            </a:r>
            <a:r>
              <a:rPr lang="en-US" sz="3000" b="1" i="1" u="sng" dirty="0" smtClean="0"/>
              <a:t>surveyor</a:t>
            </a:r>
            <a:r>
              <a:rPr lang="en-US" sz="3000" i="1" dirty="0" smtClean="0"/>
              <a:t>; </a:t>
            </a:r>
            <a:r>
              <a:rPr lang="en-US" sz="3000" i="1" dirty="0" err="1" smtClean="0"/>
              <a:t>turenda</a:t>
            </a:r>
            <a:r>
              <a:rPr lang="en-US" sz="3000" i="1" dirty="0" smtClean="0"/>
              <a:t> </a:t>
            </a:r>
            <a:r>
              <a:rPr lang="is-IS" sz="3000" i="1" dirty="0" smtClean="0"/>
              <a:t>…”</a:t>
            </a:r>
          </a:p>
          <a:p>
            <a:pPr lvl="1">
              <a:lnSpc>
                <a:spcPct val="115000"/>
              </a:lnSpc>
            </a:pPr>
            <a:r>
              <a:rPr lang="is-IS" sz="3200" dirty="0" smtClean="0"/>
              <a:t>You can imagine what followed</a:t>
            </a:r>
            <a:endParaRPr lang="en-US" sz="3200"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11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HALO EFFECT</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gn="r">
              <a:lnSpc>
                <a:spcPct val="115000"/>
              </a:lnSpc>
            </a:pPr>
            <a:endParaRPr lang="en-US" sz="3200" i="1" dirty="0" smtClean="0"/>
          </a:p>
          <a:p>
            <a:pPr marL="0" indent="0" algn="ctr" eaLnBrk="1" hangingPunct="1">
              <a:lnSpc>
                <a:spcPct val="115000"/>
              </a:lnSpc>
              <a:buNone/>
            </a:pPr>
            <a:r>
              <a:rPr lang="en-US" altLang="en-US" sz="3200" dirty="0" smtClean="0">
                <a:solidFill>
                  <a:srgbClr val="000000"/>
                </a:solidFill>
                <a:latin typeface="Cambria" charset="0"/>
                <a:ea typeface="Cambria" charset="0"/>
                <a:cs typeface="Cambria" charset="0"/>
              </a:rPr>
              <a:t>First and last impressions matter more than other impressions</a:t>
            </a:r>
          </a:p>
          <a:p>
            <a:pPr marL="0" indent="0" eaLnBrk="1" hangingPunct="1">
              <a:lnSpc>
                <a:spcPct val="115000"/>
              </a:lnSpc>
              <a:buNone/>
            </a:pPr>
            <a:r>
              <a:rPr lang="en-US" altLang="en-US" sz="2800" i="1" dirty="0" smtClean="0">
                <a:solidFill>
                  <a:srgbClr val="0365EF"/>
                </a:solidFill>
                <a:latin typeface="Cambria" charset="0"/>
                <a:ea typeface="Cambria" charset="0"/>
                <a:cs typeface="Cambria" charset="0"/>
              </a:rPr>
              <a:t>What really counts Vs what catches the eye</a:t>
            </a:r>
            <a:endParaRPr lang="en-US" altLang="en-US" sz="2800" i="1" dirty="0" smtClean="0">
              <a:solidFill>
                <a:srgbClr val="0365EF"/>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3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Tarmac Road Bias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lnSpcReduction="20000"/>
          </a:bodyPr>
          <a:lstStyle/>
          <a:p>
            <a:pPr>
              <a:lnSpc>
                <a:spcPct val="115000"/>
              </a:lnSpc>
            </a:pPr>
            <a:r>
              <a:rPr lang="en-US" sz="3200" dirty="0" smtClean="0"/>
              <a:t>Intervention areas are often selected because they are easily accessible by a car. Such areas are likely to be systematically different from those that are not accessible.</a:t>
            </a:r>
          </a:p>
          <a:p>
            <a:pPr>
              <a:lnSpc>
                <a:spcPct val="115000"/>
              </a:lnSpc>
            </a:pPr>
            <a:r>
              <a:rPr lang="en-US" sz="3200" dirty="0" smtClean="0"/>
              <a:t>Rural development tourism which may involve </a:t>
            </a:r>
            <a:r>
              <a:rPr lang="en-US" sz="3200" dirty="0" err="1" smtClean="0"/>
              <a:t>e.g</a:t>
            </a:r>
            <a:r>
              <a:rPr lang="en-US" sz="3200" dirty="0" smtClean="0"/>
              <a:t> photo opportunities with “unusual people” and any other forms of opportunistic interactions.</a:t>
            </a:r>
            <a:endParaRPr lang="en-US" sz="32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33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Assessment not Diagnosis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848600" cy="4411131"/>
          </a:xfrm>
        </p:spPr>
        <p:txBody>
          <a:bodyPr>
            <a:normAutofit/>
          </a:bodyPr>
          <a:lstStyle/>
          <a:p>
            <a:pPr>
              <a:lnSpc>
                <a:spcPct val="115000"/>
              </a:lnSpc>
            </a:pPr>
            <a:r>
              <a:rPr lang="en-US" sz="3200" dirty="0" smtClean="0"/>
              <a:t>Assessment aims at understanding or knowing at a level greater that measuring and diagnosing, which are based based on medical or the positivistic model of a linear cause and effect relationship.</a:t>
            </a:r>
          </a:p>
          <a:p>
            <a:pPr>
              <a:lnSpc>
                <a:spcPct val="115000"/>
              </a:lnSpc>
            </a:pPr>
            <a:r>
              <a:rPr lang="en-US" sz="3200" dirty="0" smtClean="0"/>
              <a:t>Assessment shifts from emphasis on problems to assets, capacity and problem-solving</a:t>
            </a:r>
            <a:endParaRPr lang="en-US" sz="32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11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Intervene not interfere</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lnSpcReduction="20000"/>
          </a:bodyPr>
          <a:lstStyle/>
          <a:p>
            <a:pPr>
              <a:lnSpc>
                <a:spcPct val="115000"/>
              </a:lnSpc>
            </a:pPr>
            <a:r>
              <a:rPr lang="en-US" sz="2800" dirty="0" smtClean="0"/>
              <a:t>Community health workers must run themselves out of jobs so that community members manage their daily lives</a:t>
            </a:r>
          </a:p>
          <a:p>
            <a:pPr>
              <a:lnSpc>
                <a:spcPct val="115000"/>
              </a:lnSpc>
            </a:pPr>
            <a:r>
              <a:rPr lang="en-US" sz="2800" dirty="0" smtClean="0"/>
              <a:t>Community interventions may be intrusive and disruptive towards routines, and can also undermine community’s agency for self-determination and direction.</a:t>
            </a:r>
          </a:p>
          <a:p>
            <a:pPr>
              <a:lnSpc>
                <a:spcPct val="115000"/>
              </a:lnSpc>
            </a:pPr>
            <a:r>
              <a:rPr lang="en-US" sz="2800" dirty="0" smtClean="0"/>
              <a:t>If you want man to eat fish for a day, give him fish and you want man to eat fish for the rest of his life, teach him how to fish</a:t>
            </a:r>
            <a:endParaRPr lang="en-US" sz="28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1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641413"/>
            <a:ext cx="8000999" cy="1822514"/>
          </a:xfrm>
        </p:spPr>
        <p:txBody>
          <a:bodyPr>
            <a:normAutofit/>
          </a:bodyPr>
          <a:lstStyle/>
          <a:p>
            <a:pPr eaLnBrk="1" hangingPunct="1"/>
            <a:r>
              <a:rPr lang="en-GB" altLang="en-US" sz="3600" b="1" dirty="0" smtClean="0">
                <a:latin typeface="+mn-lt"/>
                <a:ea typeface="Cambria" charset="0"/>
                <a:cs typeface="Cambria" charset="0"/>
              </a:rPr>
              <a:t>Working with your Team and Other People: Etiquette</a:t>
            </a:r>
            <a:endParaRPr lang="en-GB" altLang="en-US" sz="3600" b="1" dirty="0">
              <a:latin typeface="+mn-lt"/>
              <a:ea typeface="Cambria" charset="0"/>
              <a:cs typeface="Cambria" charset="0"/>
            </a:endParaRPr>
          </a:p>
        </p:txBody>
      </p:sp>
      <p:sp>
        <p:nvSpPr>
          <p:cNvPr id="15362" name="Content Placeholder 2"/>
          <p:cNvSpPr>
            <a:spLocks noGrp="1"/>
          </p:cNvSpPr>
          <p:nvPr>
            <p:ph type="body" idx="1"/>
          </p:nvPr>
        </p:nvSpPr>
        <p:spPr>
          <a:xfrm>
            <a:off x="1278465" y="3734859"/>
            <a:ext cx="6595534" cy="2237316"/>
          </a:xfrm>
        </p:spPr>
        <p:txBody>
          <a:bodyPr>
            <a:normAutofit lnSpcReduction="10000"/>
          </a:bodyPr>
          <a:lstStyle/>
          <a:p>
            <a:pPr algn="r">
              <a:lnSpc>
                <a:spcPct val="115000"/>
              </a:lnSpc>
            </a:pPr>
            <a:endParaRPr lang="en-US" b="1" dirty="0" smtClean="0"/>
          </a:p>
          <a:p>
            <a:pPr algn="r">
              <a:lnSpc>
                <a:spcPct val="115000"/>
              </a:lnSpc>
            </a:pPr>
            <a:endParaRPr lang="en-US" b="1" i="1" dirty="0" smtClean="0"/>
          </a:p>
          <a:p>
            <a:pPr algn="r">
              <a:lnSpc>
                <a:spcPct val="115000"/>
              </a:lnSpc>
            </a:pPr>
            <a:endParaRPr lang="en-US" b="1" i="1" dirty="0"/>
          </a:p>
          <a:p>
            <a:pPr algn="r">
              <a:lnSpc>
                <a:spcPct val="115000"/>
              </a:lnSpc>
            </a:pPr>
            <a:r>
              <a:rPr lang="en-US" b="1" dirty="0" err="1" smtClean="0"/>
              <a:t>Contributer</a:t>
            </a:r>
            <a:r>
              <a:rPr lang="en-US" b="1" dirty="0" smtClean="0"/>
              <a:t>(s): </a:t>
            </a:r>
            <a:r>
              <a:rPr lang="en-US" dirty="0" smtClean="0"/>
              <a:t>Fredrick I. </a:t>
            </a:r>
            <a:r>
              <a:rPr lang="en-US" dirty="0" err="1" smtClean="0"/>
              <a:t>Kindi</a:t>
            </a:r>
            <a:endParaRPr lang="en-US" altLang="en-US" dirty="0">
              <a:solidFill>
                <a:srgbClr val="000000"/>
              </a:solidFill>
              <a:latin typeface="Cambria" charset="0"/>
              <a:ea typeface="Cambria" charset="0"/>
              <a:cs typeface="Cambria" charset="0"/>
            </a:endParaRPr>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032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Community Participation</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848600" cy="4411131"/>
          </a:xfrm>
        </p:spPr>
        <p:txBody>
          <a:bodyPr>
            <a:normAutofit/>
          </a:bodyPr>
          <a:lstStyle/>
          <a:p>
            <a:pPr>
              <a:lnSpc>
                <a:spcPct val="115000"/>
              </a:lnSpc>
            </a:pPr>
            <a:r>
              <a:rPr lang="en-US" sz="3200" dirty="0" smtClean="0"/>
              <a:t>Empower communities to be in charge of their lives, promote social inclusion and solidarity.</a:t>
            </a:r>
          </a:p>
          <a:p>
            <a:pPr>
              <a:lnSpc>
                <a:spcPct val="115000"/>
              </a:lnSpc>
            </a:pPr>
            <a:r>
              <a:rPr lang="en-US" sz="3200" dirty="0" smtClean="0"/>
              <a:t>Facilitate communities to be in charge of their own welfare</a:t>
            </a:r>
          </a:p>
          <a:p>
            <a:pPr>
              <a:lnSpc>
                <a:spcPct val="115000"/>
              </a:lnSpc>
            </a:pPr>
            <a:r>
              <a:rPr lang="en-US" sz="3200" dirty="0" smtClean="0"/>
              <a:t>Beware of a rescuer’s fantasy</a:t>
            </a:r>
            <a:endParaRPr lang="en-US" sz="32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9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Self-fulfilling Prophecy</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09600" y="1524001"/>
            <a:ext cx="7848600" cy="4411131"/>
          </a:xfrm>
        </p:spPr>
        <p:txBody>
          <a:bodyPr>
            <a:normAutofit/>
          </a:bodyPr>
          <a:lstStyle/>
          <a:p>
            <a:pPr>
              <a:lnSpc>
                <a:spcPct val="115000"/>
              </a:lnSpc>
            </a:pPr>
            <a:r>
              <a:rPr lang="en-US" sz="3200" dirty="0" smtClean="0"/>
              <a:t>Community health workers are often inclined to find what they are looking for</a:t>
            </a:r>
          </a:p>
          <a:p>
            <a:pPr>
              <a:lnSpc>
                <a:spcPct val="115000"/>
              </a:lnSpc>
            </a:pPr>
            <a:r>
              <a:rPr lang="en-US" sz="3200" dirty="0" smtClean="0">
                <a:solidFill>
                  <a:srgbClr val="0365EF"/>
                </a:solidFill>
              </a:rPr>
              <a:t>People’s preconceived expectations and beliefs determine their behavior, thus, serving to make their expectations come true</a:t>
            </a:r>
            <a:endParaRPr lang="en-US" sz="3200" dirty="0" smtClean="0">
              <a:solidFill>
                <a:srgbClr val="FF0000"/>
              </a:solidFill>
            </a:endParaRPr>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7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fontScale="90000"/>
          </a:bodyPr>
          <a:lstStyle/>
          <a:p>
            <a:pPr eaLnBrk="1" hangingPunct="1"/>
            <a:r>
              <a:rPr lang="en-GB" altLang="en-US" b="1" dirty="0" smtClean="0">
                <a:latin typeface="+mn-lt"/>
                <a:ea typeface="Cambria" charset="0"/>
                <a:cs typeface="Cambria" charset="0"/>
              </a:rPr>
              <a:t>Critical Perspective and Consciousness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772400" cy="4411131"/>
          </a:xfrm>
        </p:spPr>
        <p:txBody>
          <a:bodyPr>
            <a:normAutofit lnSpcReduction="10000"/>
          </a:bodyPr>
          <a:lstStyle/>
          <a:p>
            <a:pPr>
              <a:lnSpc>
                <a:spcPct val="115000"/>
              </a:lnSpc>
            </a:pPr>
            <a:endParaRPr lang="en-US" sz="3200" dirty="0" smtClean="0"/>
          </a:p>
          <a:p>
            <a:pPr>
              <a:lnSpc>
                <a:spcPct val="115000"/>
              </a:lnSpc>
            </a:pPr>
            <a:r>
              <a:rPr lang="en-US" sz="3200" dirty="0" smtClean="0"/>
              <a:t>Community members need baskets and not packages of health interventions.</a:t>
            </a:r>
          </a:p>
          <a:p>
            <a:pPr>
              <a:lnSpc>
                <a:spcPct val="115000"/>
              </a:lnSpc>
            </a:pPr>
            <a:r>
              <a:rPr lang="en-US" sz="3200" dirty="0" smtClean="0"/>
              <a:t>Community health workers should do more than providing technical interventions </a:t>
            </a:r>
            <a:r>
              <a:rPr lang="en-US" sz="3200" dirty="0" err="1" smtClean="0"/>
              <a:t>e.g</a:t>
            </a:r>
            <a:r>
              <a:rPr lang="en-US" sz="3200" dirty="0" smtClean="0"/>
              <a:t> by sharing with the community value commitments and societal goals</a:t>
            </a:r>
            <a:endParaRPr lang="en-US" sz="32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61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Diversity and Uniqueness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772400" cy="4411131"/>
          </a:xfrm>
        </p:spPr>
        <p:txBody>
          <a:bodyPr>
            <a:normAutofit fontScale="85000" lnSpcReduction="10000"/>
          </a:bodyPr>
          <a:lstStyle/>
          <a:p>
            <a:pPr>
              <a:lnSpc>
                <a:spcPct val="115000"/>
              </a:lnSpc>
            </a:pPr>
            <a:r>
              <a:rPr lang="en-US" sz="3200" dirty="0" smtClean="0"/>
              <a:t>Tolerate differences especially between community health workers and community members</a:t>
            </a:r>
          </a:p>
          <a:p>
            <a:pPr>
              <a:lnSpc>
                <a:spcPct val="115000"/>
              </a:lnSpc>
            </a:pPr>
            <a:r>
              <a:rPr lang="en-US" sz="3200" dirty="0" smtClean="0"/>
              <a:t>People may not share the same constructions of reality because of differences in ideologies, values and pragmatic interests</a:t>
            </a:r>
          </a:p>
          <a:p>
            <a:pPr>
              <a:lnSpc>
                <a:spcPct val="115000"/>
              </a:lnSpc>
            </a:pPr>
            <a:r>
              <a:rPr lang="en-US" sz="3200" dirty="0" smtClean="0"/>
              <a:t>Be mindful of intra-group diversity </a:t>
            </a:r>
            <a:r>
              <a:rPr lang="en-US" sz="3200" dirty="0" err="1" smtClean="0"/>
              <a:t>eg</a:t>
            </a:r>
            <a:r>
              <a:rPr lang="en-US" sz="3200" dirty="0" smtClean="0"/>
              <a:t> age, gender, class differences which if not acknowledged may hinder teamwork and lead to burn out</a:t>
            </a:r>
            <a:endParaRPr lang="en-US" sz="32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04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1"/>
            <a:ext cx="8229600" cy="990600"/>
          </a:xfrm>
        </p:spPr>
        <p:txBody>
          <a:bodyPr>
            <a:normAutofit/>
          </a:bodyPr>
          <a:lstStyle/>
          <a:p>
            <a:pPr eaLnBrk="1" hangingPunct="1"/>
            <a:r>
              <a:rPr lang="en-GB" altLang="en-US" b="1" dirty="0" smtClean="0">
                <a:latin typeface="+mn-lt"/>
                <a:ea typeface="Cambria" charset="0"/>
                <a:cs typeface="Cambria" charset="0"/>
              </a:rPr>
              <a:t>Respect and Responsiveness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772400" cy="4411131"/>
          </a:xfrm>
        </p:spPr>
        <p:txBody>
          <a:bodyPr>
            <a:normAutofit/>
          </a:bodyPr>
          <a:lstStyle/>
          <a:p>
            <a:pPr>
              <a:lnSpc>
                <a:spcPct val="115000"/>
              </a:lnSpc>
            </a:pPr>
            <a:endParaRPr lang="en-US" sz="3200" dirty="0" smtClean="0"/>
          </a:p>
          <a:p>
            <a:pPr>
              <a:lnSpc>
                <a:spcPct val="115000"/>
              </a:lnSpc>
            </a:pPr>
            <a:r>
              <a:rPr lang="en-US" sz="3200" dirty="0" smtClean="0"/>
              <a:t>Respect community members enough to seek and listen to their views</a:t>
            </a:r>
            <a:endParaRPr lang="en-US" sz="3200" dirty="0" smtClean="0"/>
          </a:p>
          <a:p>
            <a:pPr marL="0" indent="0" eaLnBrk="1" hangingPunct="1">
              <a:lnSpc>
                <a:spcPct val="115000"/>
              </a:lnSpc>
              <a:buNone/>
            </a:pPr>
            <a:endParaRPr lang="en-US" altLang="en-US" sz="32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79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641413"/>
            <a:ext cx="8000999" cy="1822514"/>
          </a:xfrm>
        </p:spPr>
        <p:txBody>
          <a:bodyPr>
            <a:normAutofit/>
          </a:bodyPr>
          <a:lstStyle/>
          <a:p>
            <a:pPr eaLnBrk="1" hangingPunct="1"/>
            <a:r>
              <a:rPr lang="en-GB" altLang="en-US" sz="3600" b="1" dirty="0" smtClean="0">
                <a:latin typeface="Cambria" charset="0"/>
                <a:ea typeface="Cambria" charset="0"/>
                <a:cs typeface="Cambria" charset="0"/>
              </a:rPr>
              <a:t>Community Engagement</a:t>
            </a:r>
            <a:endParaRPr lang="en-GB" altLang="en-US" sz="3600" b="1" dirty="0">
              <a:latin typeface="Cambria" charset="0"/>
              <a:ea typeface="Cambria" charset="0"/>
              <a:cs typeface="Cambria" charset="0"/>
            </a:endParaRPr>
          </a:p>
        </p:txBody>
      </p:sp>
      <p:sp>
        <p:nvSpPr>
          <p:cNvPr id="15362" name="Content Placeholder 2"/>
          <p:cNvSpPr>
            <a:spLocks noGrp="1"/>
          </p:cNvSpPr>
          <p:nvPr>
            <p:ph type="body" idx="1"/>
          </p:nvPr>
        </p:nvSpPr>
        <p:spPr>
          <a:xfrm>
            <a:off x="1278465" y="5486400"/>
            <a:ext cx="6595534" cy="485774"/>
          </a:xfrm>
        </p:spPr>
        <p:txBody>
          <a:bodyPr>
            <a:normAutofit/>
          </a:bodyPr>
          <a:lstStyle/>
          <a:p>
            <a:pPr marL="0" indent="0" algn="r" eaLnBrk="1" hangingPunct="1">
              <a:lnSpc>
                <a:spcPct val="115000"/>
              </a:lnSpc>
              <a:buNone/>
            </a:pPr>
            <a:r>
              <a:rPr lang="en-US" altLang="en-US" sz="2000" b="1" dirty="0" smtClean="0">
                <a:solidFill>
                  <a:srgbClr val="000000"/>
                </a:solidFill>
                <a:latin typeface="Cambria" charset="0"/>
                <a:ea typeface="Cambria" charset="0"/>
                <a:cs typeface="Cambria" charset="0"/>
              </a:rPr>
              <a:t>Contributor(s): </a:t>
            </a:r>
            <a:r>
              <a:rPr lang="en-US" altLang="en-US" sz="2000" dirty="0" smtClean="0">
                <a:solidFill>
                  <a:srgbClr val="000000"/>
                </a:solidFill>
                <a:latin typeface="Cambria" charset="0"/>
                <a:ea typeface="Cambria" charset="0"/>
                <a:cs typeface="Cambria" charset="0"/>
              </a:rPr>
              <a:t>Fredrick Immanuel </a:t>
            </a:r>
            <a:r>
              <a:rPr lang="en-US" altLang="en-US" sz="2000" dirty="0" err="1" smtClean="0">
                <a:solidFill>
                  <a:srgbClr val="000000"/>
                </a:solidFill>
                <a:latin typeface="Cambria" charset="0"/>
                <a:ea typeface="Cambria" charset="0"/>
                <a:cs typeface="Cambria" charset="0"/>
              </a:rPr>
              <a:t>Kindi</a:t>
            </a:r>
            <a:endParaRPr lang="en-US" altLang="en-US" sz="2000"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0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What is </a:t>
            </a:r>
            <a:r>
              <a:rPr lang="en-US" dirty="0" smtClean="0">
                <a:latin typeface="+mn-lt"/>
                <a:cs typeface="Times New Roman" pitchFamily="18" charset="0"/>
              </a:rPr>
              <a:t>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8000999" cy="4411131"/>
          </a:xfrm>
        </p:spPr>
        <p:txBody>
          <a:bodyPr>
            <a:normAutofit fontScale="92500" lnSpcReduction="20000"/>
          </a:bodyPr>
          <a:lstStyle/>
          <a:p>
            <a:pPr marL="0" indent="0">
              <a:buNone/>
            </a:pPr>
            <a:r>
              <a:rPr lang="en-US" sz="3200" dirty="0">
                <a:cs typeface="Times New Roman" pitchFamily="18" charset="0"/>
              </a:rPr>
              <a:t>Engagement means many things including:</a:t>
            </a:r>
          </a:p>
          <a:p>
            <a:pPr lvl="1"/>
            <a:endParaRPr lang="en-US" dirty="0" smtClean="0">
              <a:cs typeface="Times New Roman" pitchFamily="18" charset="0"/>
            </a:endParaRPr>
          </a:p>
          <a:p>
            <a:r>
              <a:rPr lang="en-US" sz="3500" dirty="0" smtClean="0">
                <a:cs typeface="Times New Roman" pitchFamily="18" charset="0"/>
              </a:rPr>
              <a:t>consultation</a:t>
            </a:r>
            <a:endParaRPr lang="en-US" sz="3500" dirty="0">
              <a:cs typeface="Times New Roman" pitchFamily="18" charset="0"/>
            </a:endParaRPr>
          </a:p>
          <a:p>
            <a:r>
              <a:rPr lang="en-US" sz="3500" dirty="0" smtClean="0">
                <a:cs typeface="Times New Roman" pitchFamily="18" charset="0"/>
              </a:rPr>
              <a:t>communication</a:t>
            </a:r>
            <a:endParaRPr lang="en-US" sz="3500" dirty="0">
              <a:cs typeface="Times New Roman" pitchFamily="18" charset="0"/>
            </a:endParaRPr>
          </a:p>
          <a:p>
            <a:r>
              <a:rPr lang="en-US" sz="3500" dirty="0">
                <a:cs typeface="Times New Roman" pitchFamily="18" charset="0"/>
              </a:rPr>
              <a:t>public </a:t>
            </a:r>
            <a:r>
              <a:rPr lang="en-US" sz="3500" dirty="0" smtClean="0">
                <a:cs typeface="Times New Roman" pitchFamily="18" charset="0"/>
              </a:rPr>
              <a:t>participation</a:t>
            </a:r>
            <a:endParaRPr lang="en-US" sz="3500" dirty="0">
              <a:cs typeface="Times New Roman" pitchFamily="18" charset="0"/>
            </a:endParaRPr>
          </a:p>
          <a:p>
            <a:r>
              <a:rPr lang="en-US" sz="3500" dirty="0">
                <a:cs typeface="Times New Roman" pitchFamily="18" charset="0"/>
              </a:rPr>
              <a:t>working in </a:t>
            </a:r>
            <a:r>
              <a:rPr lang="en-US" sz="3500" dirty="0" smtClean="0">
                <a:cs typeface="Times New Roman" pitchFamily="18" charset="0"/>
              </a:rPr>
              <a:t>partnership</a:t>
            </a:r>
          </a:p>
          <a:p>
            <a:endParaRPr lang="en-US" sz="3200" dirty="0">
              <a:cs typeface="Times New Roman" pitchFamily="18" charset="0"/>
            </a:endParaRPr>
          </a:p>
          <a:p>
            <a:pPr marL="0" indent="0">
              <a:buNone/>
            </a:pPr>
            <a:r>
              <a:rPr lang="en-US" dirty="0"/>
              <a:t/>
            </a:r>
            <a:br>
              <a:rPr lang="en-US" dirty="0"/>
            </a:br>
            <a:endParaRPr lang="en-US" dirty="0"/>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735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What is </a:t>
            </a:r>
            <a:r>
              <a:rPr lang="en-US" dirty="0" smtClean="0">
                <a:latin typeface="+mn-lt"/>
                <a:cs typeface="Times New Roman" pitchFamily="18" charset="0"/>
              </a:rPr>
              <a:t>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533400" y="1524001"/>
            <a:ext cx="7848599" cy="4411131"/>
          </a:xfrm>
        </p:spPr>
        <p:txBody>
          <a:bodyPr>
            <a:normAutofit lnSpcReduction="10000"/>
          </a:bodyPr>
          <a:lstStyle/>
          <a:p>
            <a:pPr marL="0" indent="0">
              <a:buNone/>
            </a:pPr>
            <a:r>
              <a:rPr lang="en-US" sz="2800" dirty="0" smtClean="0">
                <a:cs typeface="Times New Roman" pitchFamily="18" charset="0"/>
              </a:rPr>
              <a:t>For </a:t>
            </a:r>
            <a:r>
              <a:rPr lang="en-US" sz="2800" dirty="0">
                <a:cs typeface="Times New Roman" pitchFamily="18" charset="0"/>
              </a:rPr>
              <a:t>our </a:t>
            </a:r>
            <a:r>
              <a:rPr lang="en-US" sz="2800" dirty="0" smtClean="0">
                <a:cs typeface="Times New Roman" pitchFamily="18" charset="0"/>
              </a:rPr>
              <a:t>purposes, 'engagement’ is </a:t>
            </a:r>
            <a:r>
              <a:rPr lang="en-US" sz="2800" dirty="0">
                <a:cs typeface="Times New Roman" pitchFamily="18" charset="0"/>
              </a:rPr>
              <a:t>a generic inclusive term to describe the broad range of interactions between people. It can include a variety of approaches such as:</a:t>
            </a:r>
          </a:p>
          <a:p>
            <a:pPr lvl="1"/>
            <a:r>
              <a:rPr lang="en-US" sz="2400" dirty="0">
                <a:cs typeface="Times New Roman" pitchFamily="18" charset="0"/>
              </a:rPr>
              <a:t>one-way communication or information </a:t>
            </a:r>
            <a:r>
              <a:rPr lang="en-US" sz="2400" dirty="0" smtClean="0">
                <a:cs typeface="Times New Roman" pitchFamily="18" charset="0"/>
              </a:rPr>
              <a:t>delivery </a:t>
            </a:r>
            <a:endParaRPr lang="en-US" sz="2400" dirty="0">
              <a:cs typeface="Times New Roman" pitchFamily="18" charset="0"/>
            </a:endParaRPr>
          </a:p>
          <a:p>
            <a:pPr lvl="1"/>
            <a:r>
              <a:rPr lang="en-US" sz="2400" dirty="0" smtClean="0">
                <a:cs typeface="Times New Roman" pitchFamily="18" charset="0"/>
              </a:rPr>
              <a:t>consultation </a:t>
            </a:r>
            <a:endParaRPr lang="en-US" sz="2400" dirty="0">
              <a:cs typeface="Times New Roman" pitchFamily="18" charset="0"/>
            </a:endParaRPr>
          </a:p>
          <a:p>
            <a:pPr lvl="1"/>
            <a:r>
              <a:rPr lang="en-US" sz="2400" dirty="0">
                <a:cs typeface="Times New Roman" pitchFamily="18" charset="0"/>
              </a:rPr>
              <a:t>involvement and collaboration in </a:t>
            </a:r>
            <a:r>
              <a:rPr lang="en-US" sz="2400" dirty="0" smtClean="0">
                <a:cs typeface="Times New Roman" pitchFamily="18" charset="0"/>
              </a:rPr>
              <a:t>decision-making</a:t>
            </a:r>
            <a:endParaRPr lang="en-US" sz="2400" dirty="0">
              <a:cs typeface="Times New Roman" pitchFamily="18" charset="0"/>
            </a:endParaRPr>
          </a:p>
          <a:p>
            <a:pPr lvl="1"/>
            <a:r>
              <a:rPr lang="en-US" sz="2400" dirty="0">
                <a:cs typeface="Times New Roman" pitchFamily="18" charset="0"/>
              </a:rPr>
              <a:t>empowered action in informal groups or formal partnerships</a:t>
            </a:r>
            <a:r>
              <a:rPr lang="en-US" sz="2400" dirty="0"/>
              <a:t/>
            </a:r>
            <a:br>
              <a:rPr lang="en-US" sz="2400" dirty="0"/>
            </a:br>
            <a:endParaRPr lang="en-US" sz="2400" dirty="0"/>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083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Community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r>
              <a:rPr lang="en-US" dirty="0">
                <a:latin typeface="Times New Roman" pitchFamily="18" charset="0"/>
                <a:cs typeface="Times New Roman" pitchFamily="18" charset="0"/>
              </a:rPr>
              <a:t>Community' is a broad term used to define groups of people sharing something in common, either as stakeholders or interest groups, etc. </a:t>
            </a:r>
          </a:p>
          <a:p>
            <a:r>
              <a:rPr lang="en-US" sz="2800" dirty="0">
                <a:cs typeface="Times New Roman" pitchFamily="18" charset="0"/>
              </a:rPr>
              <a:t>A community may be:</a:t>
            </a:r>
          </a:p>
          <a:p>
            <a:pPr lvl="1"/>
            <a:r>
              <a:rPr lang="en-US" sz="2600" dirty="0">
                <a:latin typeface="Times New Roman" pitchFamily="18" charset="0"/>
                <a:cs typeface="Times New Roman" pitchFamily="18" charset="0"/>
              </a:rPr>
              <a:t>a geographic location-where a particular group(s) of people stay </a:t>
            </a:r>
          </a:p>
          <a:p>
            <a:pPr lvl="1"/>
            <a:r>
              <a:rPr lang="en-US" sz="2600" dirty="0">
                <a:latin typeface="Times New Roman" pitchFamily="18" charset="0"/>
                <a:cs typeface="Times New Roman" pitchFamily="18" charset="0"/>
              </a:rPr>
              <a:t>a community of similar interest – education community, business community, </a:t>
            </a:r>
            <a:r>
              <a:rPr lang="en-US" sz="2600" dirty="0" err="1">
                <a:latin typeface="Times New Roman" pitchFamily="18" charset="0"/>
                <a:cs typeface="Times New Roman" pitchFamily="18" charset="0"/>
              </a:rPr>
              <a:t>etc</a:t>
            </a:r>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 a community of affiliation or identity – gay community, lesbian community, </a:t>
            </a:r>
            <a:r>
              <a:rPr lang="en-US" sz="2600" dirty="0" err="1">
                <a:latin typeface="Times New Roman" pitchFamily="18" charset="0"/>
                <a:cs typeface="Times New Roman" pitchFamily="18" charset="0"/>
              </a:rPr>
              <a:t>etc</a:t>
            </a:r>
            <a:endParaRPr lang="en-US" sz="2600" b="1" dirty="0" smtClean="0"/>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40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Community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sz="2800" dirty="0">
                <a:cs typeface="Times New Roman" pitchFamily="18" charset="0"/>
              </a:rPr>
              <a:t>Whether or not a community is defined geographically, it still has a geographic context -- a setting that it exists in. </a:t>
            </a:r>
          </a:p>
          <a:p>
            <a:r>
              <a:rPr lang="en-US" sz="2800" dirty="0">
                <a:cs typeface="Times New Roman" pitchFamily="18" charset="0"/>
              </a:rPr>
              <a:t>It is very important to understanding this setting.</a:t>
            </a:r>
          </a:p>
          <a:p>
            <a:r>
              <a:rPr lang="en-US" sz="2800" dirty="0">
                <a:cs typeface="Times New Roman" pitchFamily="18" charset="0"/>
              </a:rPr>
              <a:t>You have to get to know its people -- their culture, their concerns, and relationships -- and to develop your own relationships with them as well.</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6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Etiquette</a:t>
            </a:r>
            <a:r>
              <a:rPr lang="en-US" dirty="0">
                <a:latin typeface="+mn-lt"/>
              </a:rPr>
              <a: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533400" y="1524001"/>
            <a:ext cx="8001000" cy="4411131"/>
          </a:xfrm>
        </p:spPr>
        <p:txBody>
          <a:bodyPr>
            <a:normAutofit lnSpcReduction="10000"/>
          </a:bodyPr>
          <a:lstStyle/>
          <a:p>
            <a:r>
              <a:rPr lang="en-US" sz="3200" dirty="0">
                <a:cs typeface="Times New Roman" pitchFamily="18" charset="0"/>
              </a:rPr>
              <a:t>Meaning of Etiquette: </a:t>
            </a:r>
          </a:p>
          <a:p>
            <a:pPr lvl="1" algn="just"/>
            <a:r>
              <a:rPr lang="en-US" sz="2800" dirty="0">
                <a:cs typeface="Times New Roman" pitchFamily="18" charset="0"/>
              </a:rPr>
              <a:t>It is a set of guidelines for politeness, good manners, and the kindnesses with which we should always treat each other</a:t>
            </a:r>
          </a:p>
          <a:p>
            <a:pPr lvl="1" algn="just"/>
            <a:r>
              <a:rPr lang="en-GB" sz="2800" dirty="0">
                <a:cs typeface="Times New Roman" pitchFamily="18" charset="0"/>
              </a:rPr>
              <a:t>It is guidelines which control the way a responsible individual should behave in the society</a:t>
            </a:r>
          </a:p>
          <a:p>
            <a:pPr lvl="1" algn="just"/>
            <a:r>
              <a:rPr lang="en-US" sz="2800" dirty="0">
                <a:cs typeface="Times New Roman" pitchFamily="18" charset="0"/>
              </a:rPr>
              <a:t>It is the complex network of rules that govern good behavior and our social and community interactions!  </a:t>
            </a:r>
            <a:r>
              <a:rPr lang="en-US" dirty="0">
                <a:cs typeface="Times New Roman" pitchFamily="18" charset="0"/>
              </a:rPr>
              <a:t>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492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Times New Roman" pitchFamily="18" charset="0"/>
                <a:cs typeface="Times New Roman" pitchFamily="18" charset="0"/>
              </a:rPr>
              <a:t>Issues to understand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772400" cy="4411131"/>
          </a:xfrm>
        </p:spPr>
        <p:txBody>
          <a:bodyPr>
            <a:normAutofit/>
          </a:bodyPr>
          <a:lstStyle/>
          <a:p>
            <a:pPr marL="0" indent="0">
              <a:buNone/>
            </a:pPr>
            <a:r>
              <a:rPr lang="en-US" sz="3200" i="1" dirty="0">
                <a:cs typeface="Times New Roman" pitchFamily="18" charset="0"/>
              </a:rPr>
              <a:t>Physical aspects</a:t>
            </a:r>
            <a:r>
              <a:rPr lang="en-US" sz="3200" dirty="0">
                <a:cs typeface="Times New Roman" pitchFamily="18" charset="0"/>
              </a:rPr>
              <a:t>. Topography, its size and </a:t>
            </a:r>
            <a:r>
              <a:rPr lang="en-US" sz="3200" dirty="0" smtClean="0">
                <a:cs typeface="Times New Roman" pitchFamily="18" charset="0"/>
              </a:rPr>
              <a:t>buildings </a:t>
            </a:r>
            <a:endParaRPr lang="en-US" sz="3200" dirty="0">
              <a:cs typeface="Times New Roman" pitchFamily="18" charset="0"/>
            </a:endParaRPr>
          </a:p>
          <a:p>
            <a:r>
              <a:rPr lang="en-US" sz="3200" dirty="0">
                <a:cs typeface="Times New Roman" pitchFamily="18" charset="0"/>
              </a:rPr>
              <a:t>The physical properties also define the population: where they live, where they gather, the places that are important to them. The characteristics of those places can tell you a great deal about the people who make up the community. </a:t>
            </a:r>
          </a:p>
          <a:p>
            <a:pPr>
              <a:lnSpc>
                <a:spcPct val="115000"/>
              </a:lnSpc>
            </a:pPr>
            <a:endParaRPr lang="en-US" sz="2800"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216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Issues to understand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lvl="0"/>
            <a:r>
              <a:rPr lang="en-US" sz="3200" dirty="0">
                <a:latin typeface="Garamond" charset="0"/>
                <a:ea typeface="Garamond" charset="0"/>
                <a:cs typeface="Garamond" charset="0"/>
              </a:rPr>
              <a:t>Infrastructure. Roads, transportation (bicycles, mopeds , taxis, electricity, mobile telephone service.</a:t>
            </a:r>
          </a:p>
          <a:p>
            <a:r>
              <a:rPr lang="en-US" sz="3200" dirty="0">
                <a:latin typeface="Garamond" charset="0"/>
                <a:ea typeface="Garamond" charset="0"/>
                <a:cs typeface="Garamond" charset="0"/>
              </a:rPr>
              <a:t>Patterns of settlement, commerce, and industry. Communities reveal their character by where and how they create living and working spaces. </a:t>
            </a:r>
          </a:p>
          <a:p>
            <a:pPr>
              <a:lnSpc>
                <a:spcPct val="115000"/>
              </a:lnSpc>
            </a:pPr>
            <a:endParaRPr lang="en-US" sz="3200" b="1" dirty="0" smtClean="0"/>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8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Issues to understand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a:bodyPr>
          <a:lstStyle/>
          <a:p>
            <a:r>
              <a:rPr lang="en-US" sz="3000" dirty="0">
                <a:latin typeface="Garamond" charset="0"/>
                <a:ea typeface="Garamond" charset="0"/>
                <a:cs typeface="Garamond" charset="0"/>
              </a:rPr>
              <a:t>Demographics.  It's vital to understand who makes up the community.  Age, gender, and ethnicity, marital status, education, number of people in household, language(s)</a:t>
            </a:r>
          </a:p>
          <a:p>
            <a:r>
              <a:rPr lang="en-US" sz="3000" dirty="0">
                <a:latin typeface="Garamond" charset="0"/>
                <a:ea typeface="Garamond" charset="0"/>
                <a:cs typeface="Garamond" charset="0"/>
              </a:rPr>
              <a:t>History. The history of the community can tell you about community traditions, what the community is, or has been, proud of, and what residents would prefer not to talk about.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0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Issues to understand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i="1" dirty="0">
                <a:latin typeface="Garamond" charset="0"/>
                <a:ea typeface="Garamond" charset="0"/>
                <a:cs typeface="Garamond" charset="0"/>
              </a:rPr>
              <a:t>Community leaders, formal and </a:t>
            </a:r>
            <a:r>
              <a:rPr lang="en-US" i="1" dirty="0" smtClean="0">
                <a:latin typeface="Garamond" charset="0"/>
                <a:ea typeface="Garamond" charset="0"/>
                <a:cs typeface="Garamond" charset="0"/>
              </a:rPr>
              <a:t>informal</a:t>
            </a:r>
          </a:p>
          <a:p>
            <a:endParaRPr lang="en-US" i="1" dirty="0">
              <a:latin typeface="Garamond" charset="0"/>
              <a:ea typeface="Garamond" charset="0"/>
              <a:cs typeface="Garamond" charset="0"/>
            </a:endParaRPr>
          </a:p>
          <a:p>
            <a:r>
              <a:rPr lang="en-US" i="1" dirty="0">
                <a:latin typeface="Garamond" charset="0"/>
                <a:ea typeface="Garamond" charset="0"/>
                <a:cs typeface="Garamond" charset="0"/>
              </a:rPr>
              <a:t>Community culture, formal and informal</a:t>
            </a:r>
            <a:r>
              <a:rPr lang="en-US" dirty="0">
                <a:latin typeface="Garamond" charset="0"/>
                <a:ea typeface="Garamond" charset="0"/>
                <a:cs typeface="Garamond" charset="0"/>
              </a:rPr>
              <a:t>. This covers the spoken and unspoken rules and traditions by which the community lives</a:t>
            </a:r>
          </a:p>
          <a:p>
            <a:r>
              <a:rPr lang="en-US" i="1" dirty="0">
                <a:latin typeface="Garamond" charset="0"/>
                <a:ea typeface="Garamond" charset="0"/>
                <a:cs typeface="Garamond" charset="0"/>
              </a:rPr>
              <a:t>Existing groups</a:t>
            </a:r>
            <a:r>
              <a:rPr lang="en-US" dirty="0">
                <a:latin typeface="Garamond" charset="0"/>
                <a:ea typeface="Garamond" charset="0"/>
                <a:cs typeface="Garamond" charset="0"/>
              </a:rPr>
              <a:t>.  Most communities have an array of groups and organizations of different kinds -- faith groups, youth organizations, sports teams and clubs, groups formed around shared interests, </a:t>
            </a:r>
            <a:r>
              <a:rPr lang="en-US" dirty="0" err="1">
                <a:latin typeface="Garamond" charset="0"/>
                <a:ea typeface="Garamond" charset="0"/>
                <a:cs typeface="Garamond" charset="0"/>
              </a:rPr>
              <a:t>etc</a:t>
            </a:r>
            <a:endParaRPr lang="en-US" dirty="0">
              <a:latin typeface="Garamond" charset="0"/>
              <a:ea typeface="Garamond" charset="0"/>
              <a:cs typeface="Garamond" charset="0"/>
            </a:endParaRP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0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Issues to understand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lnSpcReduction="10000"/>
          </a:bodyPr>
          <a:lstStyle/>
          <a:p>
            <a:pPr marL="0" indent="0">
              <a:lnSpc>
                <a:spcPct val="115000"/>
              </a:lnSpc>
              <a:buNone/>
            </a:pPr>
            <a:r>
              <a:rPr lang="en-US" sz="3200" i="1" dirty="0">
                <a:latin typeface="Garamond" charset="0"/>
                <a:ea typeface="Garamond" charset="0"/>
                <a:cs typeface="Garamond" charset="0"/>
              </a:rPr>
              <a:t>Attitudes and </a:t>
            </a:r>
            <a:r>
              <a:rPr lang="en-US" sz="3200" i="1" dirty="0" smtClean="0">
                <a:latin typeface="Garamond" charset="0"/>
                <a:ea typeface="Garamond" charset="0"/>
                <a:cs typeface="Garamond" charset="0"/>
              </a:rPr>
              <a:t>values </a:t>
            </a:r>
          </a:p>
          <a:p>
            <a:pPr>
              <a:lnSpc>
                <a:spcPct val="115000"/>
              </a:lnSpc>
            </a:pPr>
            <a:r>
              <a:rPr lang="en-US" sz="3200" dirty="0" smtClean="0">
                <a:latin typeface="Garamond" charset="0"/>
                <a:ea typeface="Garamond" charset="0"/>
                <a:cs typeface="Garamond" charset="0"/>
              </a:rPr>
              <a:t>What </a:t>
            </a:r>
            <a:r>
              <a:rPr lang="en-US" sz="3200" dirty="0">
                <a:latin typeface="Garamond" charset="0"/>
                <a:ea typeface="Garamond" charset="0"/>
                <a:cs typeface="Garamond" charset="0"/>
              </a:rPr>
              <a:t>does the community care about, and what does it ignore? What are residents' assumptions about the proper way to behave, to dress, to do business, to treat others? Is there widely accepted discrimination against one or more groups by the majority or by those in power?</a:t>
            </a:r>
          </a:p>
          <a:p>
            <a:pPr>
              <a:lnSpc>
                <a:spcPct val="115000"/>
              </a:lnSpc>
            </a:pPr>
            <a:endParaRPr lang="en-US" b="1" dirty="0" smtClean="0"/>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729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Garamond" charset="0"/>
                <a:ea typeface="Garamond" charset="0"/>
                <a:cs typeface="Garamond" charset="0"/>
              </a:rPr>
              <a:t>Importance of Taking </a:t>
            </a:r>
            <a:r>
              <a:rPr lang="en-US" dirty="0" smtClean="0">
                <a:latin typeface="Garamond" charset="0"/>
                <a:ea typeface="Garamond" charset="0"/>
                <a:cs typeface="Garamond" charset="0"/>
              </a:rPr>
              <a:t>Time </a:t>
            </a:r>
            <a:r>
              <a:rPr lang="en-US" dirty="0">
                <a:latin typeface="Garamond" charset="0"/>
                <a:ea typeface="Garamond" charset="0"/>
                <a:cs typeface="Garamond" charset="0"/>
              </a:rPr>
              <a:t>to </a:t>
            </a:r>
            <a:br>
              <a:rPr lang="en-US" dirty="0">
                <a:latin typeface="Garamond" charset="0"/>
                <a:ea typeface="Garamond" charset="0"/>
                <a:cs typeface="Garamond" charset="0"/>
              </a:rPr>
            </a:br>
            <a:r>
              <a:rPr lang="en-US" dirty="0">
                <a:latin typeface="Garamond" charset="0"/>
                <a:ea typeface="Garamond" charset="0"/>
                <a:cs typeface="Garamond" charset="0"/>
              </a:rPr>
              <a:t>Understand the Community</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a:bodyPr>
          <a:lstStyle/>
          <a:p>
            <a:pPr lvl="0"/>
            <a:r>
              <a:rPr lang="en-US" sz="3200" dirty="0">
                <a:latin typeface="Garamond" charset="0"/>
                <a:ea typeface="Garamond" charset="0"/>
                <a:cs typeface="Garamond" charset="0"/>
              </a:rPr>
              <a:t>Gaining a general idea of the community's strengths and the challenges it faces.</a:t>
            </a:r>
          </a:p>
          <a:p>
            <a:pPr lvl="0"/>
            <a:r>
              <a:rPr lang="en-US" sz="3200" dirty="0">
                <a:latin typeface="Garamond" charset="0"/>
                <a:ea typeface="Garamond" charset="0"/>
                <a:cs typeface="Garamond" charset="0"/>
              </a:rPr>
              <a:t>Capturing unspoken, influential rules and norms. For example, if people are divided and angry about a particular issue, your information might show you an event in the community's history that explains their strong emotions on that subject.</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06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Garamond" charset="0"/>
                <a:ea typeface="Garamond" charset="0"/>
                <a:cs typeface="Garamond" charset="0"/>
              </a:rPr>
              <a:t>Importance of Taking </a:t>
            </a:r>
            <a:r>
              <a:rPr lang="en-US" dirty="0" smtClean="0">
                <a:latin typeface="Garamond" charset="0"/>
                <a:ea typeface="Garamond" charset="0"/>
                <a:cs typeface="Garamond" charset="0"/>
              </a:rPr>
              <a:t>Time </a:t>
            </a:r>
            <a:r>
              <a:rPr lang="en-US" dirty="0">
                <a:latin typeface="Garamond" charset="0"/>
                <a:ea typeface="Garamond" charset="0"/>
                <a:cs typeface="Garamond" charset="0"/>
              </a:rPr>
              <a:t>to </a:t>
            </a:r>
            <a:br>
              <a:rPr lang="en-US" dirty="0">
                <a:latin typeface="Garamond" charset="0"/>
                <a:ea typeface="Garamond" charset="0"/>
                <a:cs typeface="Garamond" charset="0"/>
              </a:rPr>
            </a:br>
            <a:r>
              <a:rPr lang="en-US" dirty="0">
                <a:latin typeface="Garamond" charset="0"/>
                <a:ea typeface="Garamond" charset="0"/>
                <a:cs typeface="Garamond" charset="0"/>
              </a:rPr>
              <a:t>Understand the Community</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lvl="0"/>
            <a:endParaRPr lang="en-US" dirty="0" smtClean="0">
              <a:latin typeface="Garamond" charset="0"/>
              <a:ea typeface="Garamond" charset="0"/>
              <a:cs typeface="Garamond" charset="0"/>
            </a:endParaRPr>
          </a:p>
          <a:p>
            <a:pPr lvl="0"/>
            <a:endParaRPr lang="en-US" dirty="0">
              <a:latin typeface="Garamond" charset="0"/>
              <a:ea typeface="Garamond" charset="0"/>
              <a:cs typeface="Garamond" charset="0"/>
            </a:endParaRPr>
          </a:p>
          <a:p>
            <a:pPr lvl="0"/>
            <a:r>
              <a:rPr lang="en-US" sz="3200" dirty="0" smtClean="0">
                <a:latin typeface="Garamond" charset="0"/>
                <a:ea typeface="Garamond" charset="0"/>
                <a:cs typeface="Garamond" charset="0"/>
              </a:rPr>
              <a:t>Getting </a:t>
            </a:r>
            <a:r>
              <a:rPr lang="en-US" sz="3200" dirty="0">
                <a:latin typeface="Garamond" charset="0"/>
                <a:ea typeface="Garamond" charset="0"/>
                <a:cs typeface="Garamond" charset="0"/>
              </a:rPr>
              <a:t>a feel for the attitudes and opinions of the community when you're starting work on an initiative.</a:t>
            </a:r>
          </a:p>
          <a:p>
            <a:r>
              <a:rPr lang="en-US" sz="3200" dirty="0">
                <a:latin typeface="Garamond" charset="0"/>
                <a:ea typeface="Garamond" charset="0"/>
                <a:cs typeface="Garamond" charset="0"/>
              </a:rPr>
              <a:t>Ensuring the security of your organization's staff and participants.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11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Garamond" charset="0"/>
                <a:ea typeface="Garamond" charset="0"/>
                <a:cs typeface="Garamond" charset="0"/>
              </a:rPr>
              <a:t>Importance of Taking Time to </a:t>
            </a:r>
            <a:br>
              <a:rPr lang="en-US" dirty="0">
                <a:latin typeface="Garamond" charset="0"/>
                <a:ea typeface="Garamond" charset="0"/>
                <a:cs typeface="Garamond" charset="0"/>
              </a:rPr>
            </a:br>
            <a:r>
              <a:rPr lang="en-US" dirty="0">
                <a:latin typeface="Garamond" charset="0"/>
                <a:ea typeface="Garamond" charset="0"/>
                <a:cs typeface="Garamond" charset="0"/>
              </a:rPr>
              <a:t>Understand the Community</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lvl="0"/>
            <a:endParaRPr lang="en-US" dirty="0" smtClean="0">
              <a:latin typeface="Garamond" charset="0"/>
              <a:ea typeface="Garamond" charset="0"/>
              <a:cs typeface="Garamond" charset="0"/>
            </a:endParaRPr>
          </a:p>
          <a:p>
            <a:pPr lvl="0"/>
            <a:endParaRPr lang="en-US" dirty="0">
              <a:latin typeface="Garamond" charset="0"/>
              <a:ea typeface="Garamond" charset="0"/>
              <a:cs typeface="Garamond" charset="0"/>
            </a:endParaRPr>
          </a:p>
          <a:p>
            <a:pPr lvl="0"/>
            <a:r>
              <a:rPr lang="en-US" sz="3200" dirty="0" smtClean="0">
                <a:latin typeface="Garamond" charset="0"/>
                <a:ea typeface="Garamond" charset="0"/>
                <a:cs typeface="Garamond" charset="0"/>
              </a:rPr>
              <a:t>Providing </a:t>
            </a:r>
            <a:r>
              <a:rPr lang="en-US" sz="3200" dirty="0">
                <a:latin typeface="Garamond" charset="0"/>
                <a:ea typeface="Garamond" charset="0"/>
                <a:cs typeface="Garamond" charset="0"/>
              </a:rPr>
              <a:t>background and justification for grant proposals.</a:t>
            </a:r>
          </a:p>
          <a:p>
            <a:pPr lvl="0"/>
            <a:r>
              <a:rPr lang="en-US" sz="3200" dirty="0">
                <a:latin typeface="Garamond" charset="0"/>
                <a:ea typeface="Garamond" charset="0"/>
                <a:cs typeface="Garamond" charset="0"/>
              </a:rPr>
              <a:t>Knowing the context of the community so that you can tailor interventions and programs to its norms and culture, and increase your chances of success.</a:t>
            </a:r>
          </a:p>
          <a:p>
            <a:pPr>
              <a:lnSpc>
                <a:spcPct val="115000"/>
              </a:lnSpc>
            </a:pPr>
            <a:endParaRPr lang="en-US" b="1" dirty="0" smtClean="0"/>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524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Community Engagement</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nSpc>
                <a:spcPct val="115000"/>
              </a:lnSpc>
            </a:pPr>
            <a:endParaRPr lang="en-US" dirty="0" smtClean="0">
              <a:latin typeface="Garamond" charset="0"/>
              <a:ea typeface="Garamond" charset="0"/>
              <a:cs typeface="Garamond" charset="0"/>
            </a:endParaRPr>
          </a:p>
          <a:p>
            <a:pPr>
              <a:lnSpc>
                <a:spcPct val="115000"/>
              </a:lnSpc>
            </a:pPr>
            <a:endParaRPr lang="en-US" dirty="0">
              <a:latin typeface="Garamond" charset="0"/>
              <a:ea typeface="Garamond" charset="0"/>
              <a:cs typeface="Garamond" charset="0"/>
            </a:endParaRPr>
          </a:p>
          <a:p>
            <a:pPr>
              <a:lnSpc>
                <a:spcPct val="115000"/>
              </a:lnSpc>
            </a:pPr>
            <a:r>
              <a:rPr lang="en-US" dirty="0" smtClean="0">
                <a:latin typeface="Garamond" charset="0"/>
                <a:ea typeface="Garamond" charset="0"/>
                <a:cs typeface="Garamond" charset="0"/>
              </a:rPr>
              <a:t>A planned </a:t>
            </a:r>
            <a:r>
              <a:rPr lang="en-US" dirty="0">
                <a:latin typeface="Garamond" charset="0"/>
                <a:ea typeface="Garamond" charset="0"/>
                <a:cs typeface="Garamond" charset="0"/>
              </a:rPr>
              <a:t>process with a specific purpose of working with identified groups of people, whether they are connected by geographic location, special interest, or affiliation or identify to address issues affecting their well-being.</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027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Form of community engagement</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sz="2800" dirty="0">
                <a:latin typeface="Times New Roman" pitchFamily="18" charset="0"/>
                <a:cs typeface="Times New Roman" pitchFamily="18" charset="0"/>
              </a:rPr>
              <a:t>Informing the community of policy directions of the government.</a:t>
            </a:r>
          </a:p>
          <a:p>
            <a:r>
              <a:rPr lang="en-US" sz="2800" dirty="0">
                <a:latin typeface="Times New Roman" pitchFamily="18" charset="0"/>
                <a:cs typeface="Times New Roman" pitchFamily="18" charset="0"/>
              </a:rPr>
              <a:t>Consulting the community as part of a process to develop government policy, or build community awareness and understanding.</a:t>
            </a:r>
          </a:p>
          <a:p>
            <a:r>
              <a:rPr lang="en-US" sz="2800" dirty="0">
                <a:latin typeface="Times New Roman" pitchFamily="18" charset="0"/>
                <a:cs typeface="Times New Roman" pitchFamily="18" charset="0"/>
              </a:rPr>
              <a:t>Collaborating with the community by developing partnerships to formulate options and provide recommendations.</a:t>
            </a:r>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43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b="1" dirty="0" smtClean="0">
                <a:latin typeface="+mn-lt"/>
                <a:ea typeface="Cambria" charset="0"/>
                <a:cs typeface="Cambria" charset="0"/>
              </a:rPr>
              <a:t>Etiquette (2)</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gn="just"/>
            <a:r>
              <a:rPr lang="en-GB" dirty="0">
                <a:cs typeface="Times New Roman" pitchFamily="18" charset="0"/>
              </a:rPr>
              <a:t>In simpler terms etiquette is good behaviour which distinguishes human beings from animals.</a:t>
            </a:r>
            <a:endParaRPr lang="en-US" dirty="0">
              <a:cs typeface="Times New Roman" pitchFamily="18" charset="0"/>
            </a:endParaRPr>
          </a:p>
          <a:p>
            <a:pPr algn="just"/>
            <a:r>
              <a:rPr lang="en-US" dirty="0">
                <a:cs typeface="Times New Roman" pitchFamily="18" charset="0"/>
              </a:rPr>
              <a:t>Thus, it reflects our cultural norms, generally accepted ethical codes, and the rules of various groups we belong to. </a:t>
            </a:r>
          </a:p>
          <a:p>
            <a:pPr algn="just"/>
            <a:r>
              <a:rPr lang="en-US" dirty="0">
                <a:cs typeface="Times New Roman" pitchFamily="18" charset="0"/>
              </a:rPr>
              <a:t>It helps us show respect and consideration to others and makes others glad that we are with them. </a:t>
            </a:r>
          </a:p>
          <a:p>
            <a:pPr algn="just"/>
            <a:r>
              <a:rPr lang="en-US" dirty="0">
                <a:cs typeface="Times New Roman" pitchFamily="18" charset="0"/>
              </a:rPr>
              <a:t>Without proper manners, the customs of polite society would soon disappear and we would act more like animals and less like people.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111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Garamond" charset="0"/>
                <a:ea typeface="Garamond" charset="0"/>
                <a:cs typeface="Garamond" charset="0"/>
              </a:rPr>
              <a:t>Planning To Engage </a:t>
            </a:r>
            <a:r>
              <a:rPr lang="en-US" dirty="0" smtClean="0">
                <a:latin typeface="Garamond" charset="0"/>
                <a:ea typeface="Garamond" charset="0"/>
                <a:cs typeface="Garamond" charset="0"/>
              </a:rPr>
              <a:t/>
            </a:r>
            <a:br>
              <a:rPr lang="en-US" dirty="0" smtClean="0">
                <a:latin typeface="Garamond" charset="0"/>
                <a:ea typeface="Garamond" charset="0"/>
                <a:cs typeface="Garamond" charset="0"/>
              </a:rPr>
            </a:br>
            <a:r>
              <a:rPr lang="en-US" dirty="0" smtClean="0">
                <a:latin typeface="Garamond" charset="0"/>
                <a:ea typeface="Garamond" charset="0"/>
                <a:cs typeface="Garamond" charset="0"/>
              </a:rPr>
              <a:t>With </a:t>
            </a:r>
            <a:r>
              <a:rPr lang="en-US" dirty="0">
                <a:latin typeface="Garamond" charset="0"/>
                <a:ea typeface="Garamond" charset="0"/>
                <a:cs typeface="Garamond" charset="0"/>
              </a:rPr>
              <a:t>The Community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sz="2800" dirty="0">
                <a:latin typeface="Garamond" charset="0"/>
                <a:ea typeface="Garamond" charset="0"/>
                <a:cs typeface="Garamond" charset="0"/>
              </a:rPr>
              <a:t>Informing the community of policy directions of the government.</a:t>
            </a:r>
          </a:p>
          <a:p>
            <a:r>
              <a:rPr lang="en-US" sz="2800" dirty="0">
                <a:latin typeface="Garamond" charset="0"/>
                <a:ea typeface="Garamond" charset="0"/>
                <a:cs typeface="Garamond" charset="0"/>
              </a:rPr>
              <a:t>Consulting the community as part of a process to develop government policy, or build community awareness and understanding.</a:t>
            </a:r>
          </a:p>
          <a:p>
            <a:r>
              <a:rPr lang="en-US" sz="2800" dirty="0">
                <a:latin typeface="Garamond" charset="0"/>
                <a:ea typeface="Garamond" charset="0"/>
                <a:cs typeface="Garamond" charset="0"/>
              </a:rPr>
              <a:t>Collaborating with the community by developing partnerships to formulate options and provide recommendations.</a:t>
            </a:r>
          </a:p>
          <a:p>
            <a:pPr>
              <a:lnSpc>
                <a:spcPct val="115000"/>
              </a:lnSpc>
            </a:pPr>
            <a:endParaRPr lang="en-US" b="1" dirty="0" smtClean="0"/>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95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Identification of Stakeholders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pPr algn="just"/>
            <a:r>
              <a:rPr lang="en-US" sz="3200" dirty="0">
                <a:latin typeface="Garamond" charset="0"/>
                <a:ea typeface="Garamond" charset="0"/>
                <a:cs typeface="Garamond" charset="0"/>
              </a:rPr>
              <a:t>It will be essential to </a:t>
            </a:r>
            <a:r>
              <a:rPr lang="en-US" sz="3200" dirty="0" err="1">
                <a:latin typeface="Garamond" charset="0"/>
                <a:ea typeface="Garamond" charset="0"/>
                <a:cs typeface="Garamond" charset="0"/>
              </a:rPr>
              <a:t>utilise</a:t>
            </a:r>
            <a:r>
              <a:rPr lang="en-US" sz="3200" dirty="0">
                <a:latin typeface="Garamond" charset="0"/>
                <a:ea typeface="Garamond" charset="0"/>
                <a:cs typeface="Garamond" charset="0"/>
              </a:rPr>
              <a:t> a range of mechanisms and avenues to identify all the relevant stakeholders. </a:t>
            </a:r>
          </a:p>
          <a:p>
            <a:pPr algn="just"/>
            <a:r>
              <a:rPr lang="en-US" sz="3200" dirty="0">
                <a:latin typeface="Garamond" charset="0"/>
                <a:ea typeface="Garamond" charset="0"/>
                <a:cs typeface="Garamond" charset="0"/>
              </a:rPr>
              <a:t>Mechanisms such as </a:t>
            </a:r>
            <a:r>
              <a:rPr lang="en-US" sz="3200" i="1" dirty="0">
                <a:latin typeface="Garamond" charset="0"/>
                <a:ea typeface="Garamond" charset="0"/>
                <a:cs typeface="Garamond" charset="0"/>
              </a:rPr>
              <a:t>Local community development networks </a:t>
            </a:r>
            <a:r>
              <a:rPr lang="en-US" sz="3200" dirty="0">
                <a:latin typeface="Garamond" charset="0"/>
                <a:ea typeface="Garamond" charset="0"/>
                <a:cs typeface="Garamond" charset="0"/>
              </a:rPr>
              <a:t>and </a:t>
            </a:r>
            <a:r>
              <a:rPr lang="en-US" sz="3200" i="1" dirty="0">
                <a:latin typeface="Garamond" charset="0"/>
                <a:ea typeface="Garamond" charset="0"/>
                <a:cs typeface="Garamond" charset="0"/>
              </a:rPr>
              <a:t>support </a:t>
            </a:r>
            <a:r>
              <a:rPr lang="en-US" sz="3200" i="1" dirty="0" err="1">
                <a:latin typeface="Garamond" charset="0"/>
                <a:ea typeface="Garamond" charset="0"/>
                <a:cs typeface="Garamond" charset="0"/>
              </a:rPr>
              <a:t>organisations</a:t>
            </a:r>
            <a:r>
              <a:rPr lang="en-US" sz="3200" dirty="0">
                <a:latin typeface="Garamond" charset="0"/>
                <a:ea typeface="Garamond" charset="0"/>
                <a:cs typeface="Garamond" charset="0"/>
              </a:rPr>
              <a:t> should be involved in identifying community stakeholders, their particular interests and needs and how best to engage with them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047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Garamond" charset="0"/>
                <a:ea typeface="Garamond" charset="0"/>
                <a:cs typeface="Garamond" charset="0"/>
              </a:rPr>
              <a:t>Range of stakeholders</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endParaRPr lang="en-US" sz="3200" dirty="0" smtClean="0">
              <a:latin typeface="Garamond" charset="0"/>
              <a:ea typeface="Garamond" charset="0"/>
              <a:cs typeface="Garamond" charset="0"/>
            </a:endParaRPr>
          </a:p>
          <a:p>
            <a:endParaRPr lang="en-US" sz="3200" dirty="0">
              <a:latin typeface="Garamond" charset="0"/>
              <a:ea typeface="Garamond" charset="0"/>
              <a:cs typeface="Garamond" charset="0"/>
            </a:endParaRPr>
          </a:p>
          <a:p>
            <a:r>
              <a:rPr lang="en-US" sz="3200" dirty="0" smtClean="0">
                <a:latin typeface="Garamond" charset="0"/>
                <a:ea typeface="Garamond" charset="0"/>
                <a:cs typeface="Garamond" charset="0"/>
              </a:rPr>
              <a:t>Local </a:t>
            </a:r>
            <a:r>
              <a:rPr lang="en-US" sz="3200" dirty="0">
                <a:latin typeface="Garamond" charset="0"/>
                <a:ea typeface="Garamond" charset="0"/>
                <a:cs typeface="Garamond" charset="0"/>
              </a:rPr>
              <a:t>Residents</a:t>
            </a:r>
          </a:p>
          <a:p>
            <a:r>
              <a:rPr lang="en-US" sz="3200" dirty="0">
                <a:latin typeface="Garamond" charset="0"/>
                <a:ea typeface="Garamond" charset="0"/>
                <a:cs typeface="Garamond" charset="0"/>
              </a:rPr>
              <a:t>A Community of Interest group</a:t>
            </a:r>
          </a:p>
          <a:p>
            <a:r>
              <a:rPr lang="en-US" sz="3200" dirty="0">
                <a:latin typeface="Garamond" charset="0"/>
                <a:ea typeface="Garamond" charset="0"/>
                <a:cs typeface="Garamond" charset="0"/>
              </a:rPr>
              <a:t>Faith Based Groups </a:t>
            </a:r>
          </a:p>
          <a:p>
            <a:r>
              <a:rPr lang="en-US" sz="3200" dirty="0">
                <a:latin typeface="Garamond" charset="0"/>
                <a:ea typeface="Garamond" charset="0"/>
                <a:cs typeface="Garamond" charset="0"/>
              </a:rPr>
              <a:t>Ethnic and Cultural Groups</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240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Garamond" charset="0"/>
                <a:ea typeface="Garamond" charset="0"/>
                <a:cs typeface="Garamond" charset="0"/>
              </a:rPr>
              <a:t>Principles Of Community 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r>
              <a:rPr lang="en-US" sz="2800" dirty="0">
                <a:latin typeface="Garamond" charset="0"/>
                <a:ea typeface="Garamond" charset="0"/>
                <a:cs typeface="Garamond" charset="0"/>
              </a:rPr>
              <a:t>Be clear about the purposes and scope of the engagement and the populations you want to engage.</a:t>
            </a:r>
          </a:p>
          <a:p>
            <a:r>
              <a:rPr lang="en-US" sz="2800" dirty="0">
                <a:latin typeface="Garamond" charset="0"/>
                <a:ea typeface="Garamond" charset="0"/>
                <a:cs typeface="Garamond" charset="0"/>
              </a:rPr>
              <a:t>Become knowledgeable about the community’s culture, economic conditions, social networks, political and power structures, norms and values, demographic trends, history,.</a:t>
            </a:r>
          </a:p>
          <a:p>
            <a:r>
              <a:rPr lang="en-US" sz="2800" dirty="0">
                <a:latin typeface="Garamond" charset="0"/>
                <a:ea typeface="Garamond" charset="0"/>
                <a:cs typeface="Garamond" charset="0"/>
              </a:rPr>
              <a:t>Learn about the community’s perceptions of those initiating the engagement activities.  </a:t>
            </a:r>
          </a:p>
          <a:p>
            <a:pPr>
              <a:lnSpc>
                <a:spcPct val="115000"/>
              </a:lnSpc>
            </a:pPr>
            <a:endParaRPr lang="en-US" b="1" dirty="0" smtClean="0"/>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772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Garamond" charset="0"/>
                <a:ea typeface="Garamond" charset="0"/>
                <a:cs typeface="Garamond" charset="0"/>
              </a:rPr>
              <a:t>Principles Of Community 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a:bodyPr>
          <a:lstStyle/>
          <a:p>
            <a:r>
              <a:rPr lang="en-US" sz="2800" dirty="0">
                <a:latin typeface="Garamond" charset="0"/>
                <a:ea typeface="Garamond" charset="0"/>
                <a:cs typeface="Garamond" charset="0"/>
              </a:rPr>
              <a:t>Go to the community, establish relationships, build trust, work with the formal and informal leadership, and seek commitment from community organizations and leaders to create processes for mobilizing the community. </a:t>
            </a:r>
          </a:p>
          <a:p>
            <a:r>
              <a:rPr lang="en-US" sz="2800" dirty="0">
                <a:latin typeface="Garamond" charset="0"/>
                <a:ea typeface="Garamond" charset="0"/>
                <a:cs typeface="Garamond" charset="0"/>
              </a:rPr>
              <a:t>Remember and accept that collective self-determination is the responsibility and right of all people in a community. No external entity should assume it can bestow on a community the power to act in its own self-interest.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7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533401"/>
            <a:ext cx="7848600" cy="990600"/>
          </a:xfrm>
        </p:spPr>
        <p:txBody>
          <a:bodyPr>
            <a:normAutofit fontScale="90000"/>
          </a:bodyPr>
          <a:lstStyle/>
          <a:p>
            <a:r>
              <a:rPr lang="en-US" dirty="0">
                <a:latin typeface="Garamond" charset="0"/>
                <a:ea typeface="Garamond" charset="0"/>
                <a:cs typeface="Garamond" charset="0"/>
              </a:rPr>
              <a:t>Principles Of Community 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09600" y="1524001"/>
            <a:ext cx="7848600" cy="4411131"/>
          </a:xfrm>
        </p:spPr>
        <p:txBody>
          <a:bodyPr>
            <a:normAutofit/>
          </a:bodyPr>
          <a:lstStyle/>
          <a:p>
            <a:pPr algn="just"/>
            <a:r>
              <a:rPr lang="en-US" sz="2800" dirty="0">
                <a:cs typeface="Times New Roman" pitchFamily="18" charset="0"/>
              </a:rPr>
              <a:t>Partnering with the community is necessary to create change and improve health </a:t>
            </a:r>
          </a:p>
          <a:p>
            <a:pPr algn="just"/>
            <a:r>
              <a:rPr lang="en-US" sz="2800" dirty="0">
                <a:cs typeface="Times New Roman" pitchFamily="18" charset="0"/>
              </a:rPr>
              <a:t>All aspects of community engagement must recognize and respect the diversity of the community. Awareness of the various cultures of a community and other factors affecting diversity must be paramount in planning, designing, and implementing approaches to engaging a community. </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43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533401"/>
            <a:ext cx="7848600" cy="990600"/>
          </a:xfrm>
        </p:spPr>
        <p:txBody>
          <a:bodyPr>
            <a:normAutofit fontScale="90000"/>
          </a:bodyPr>
          <a:lstStyle/>
          <a:p>
            <a:r>
              <a:rPr lang="en-US" dirty="0">
                <a:latin typeface="Garamond" charset="0"/>
                <a:ea typeface="Garamond" charset="0"/>
                <a:cs typeface="Garamond" charset="0"/>
              </a:rPr>
              <a:t>Principles Of Community 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gn="just"/>
            <a:r>
              <a:rPr lang="en-US" dirty="0">
                <a:latin typeface="Garamond" charset="0"/>
                <a:ea typeface="Garamond" charset="0"/>
                <a:cs typeface="Garamond" charset="0"/>
              </a:rPr>
              <a:t>Community engagement can only be sustained by identifying and mobilizing community assets and strengths and by developing the community’s capacity and resources to make decisions and take action. </a:t>
            </a:r>
          </a:p>
          <a:p>
            <a:pPr algn="just"/>
            <a:r>
              <a:rPr lang="en-US" dirty="0">
                <a:latin typeface="Garamond" charset="0"/>
                <a:ea typeface="Garamond" charset="0"/>
                <a:cs typeface="Garamond" charset="0"/>
              </a:rPr>
              <a:t>Organizations that wish to engage a community as well as individuals seeking to effect change must be prepared to release control of actions or interventions to the community and be flexible enough to meet its changing needs. </a:t>
            </a:r>
          </a:p>
          <a:p>
            <a:pP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533401"/>
            <a:ext cx="7620000" cy="990600"/>
          </a:xfrm>
        </p:spPr>
        <p:txBody>
          <a:bodyPr>
            <a:normAutofit fontScale="90000"/>
          </a:bodyPr>
          <a:lstStyle/>
          <a:p>
            <a:r>
              <a:rPr lang="en-US">
                <a:latin typeface="Garamond" charset="0"/>
                <a:ea typeface="Garamond" charset="0"/>
                <a:cs typeface="Garamond" charset="0"/>
              </a:rPr>
              <a:t>Principles Of Community Engagement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nSpc>
                <a:spcPct val="115000"/>
              </a:lnSpc>
            </a:pPr>
            <a:endParaRPr lang="en-US" b="1" dirty="0" smtClean="0"/>
          </a:p>
          <a:p>
            <a:pPr algn="r">
              <a:lnSpc>
                <a:spcPct val="115000"/>
              </a:lnSpc>
            </a:pPr>
            <a:endParaRPr lang="en-US" b="1" i="1" dirty="0" smtClean="0"/>
          </a:p>
          <a:p>
            <a:pPr marL="0" indent="0">
              <a:lnSpc>
                <a:spcPct val="115000"/>
              </a:lnSpc>
              <a:buNone/>
            </a:pPr>
            <a:r>
              <a:rPr lang="en-US" sz="3200" dirty="0">
                <a:latin typeface="Garamond" charset="0"/>
                <a:ea typeface="Garamond" charset="0"/>
                <a:cs typeface="Garamond" charset="0"/>
              </a:rPr>
              <a:t>Community collaboration requires long-term commitment by the engaging organization and its partners </a:t>
            </a:r>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549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641413"/>
            <a:ext cx="8000999" cy="1822514"/>
          </a:xfrm>
        </p:spPr>
        <p:txBody>
          <a:bodyPr>
            <a:normAutofit/>
          </a:bodyPr>
          <a:lstStyle/>
          <a:p>
            <a:pPr eaLnBrk="1" hangingPunct="1"/>
            <a:r>
              <a:rPr lang="en-GB" altLang="en-US" sz="3600" b="1" dirty="0" smtClean="0">
                <a:latin typeface="Cambria" charset="0"/>
                <a:ea typeface="Cambria" charset="0"/>
                <a:cs typeface="Cambria" charset="0"/>
              </a:rPr>
              <a:t>Participatory Methodologies</a:t>
            </a:r>
            <a:endParaRPr lang="en-GB" altLang="en-US" sz="3600" b="1" dirty="0">
              <a:latin typeface="Cambria" charset="0"/>
              <a:ea typeface="Cambria" charset="0"/>
              <a:cs typeface="Cambria" charset="0"/>
            </a:endParaRPr>
          </a:p>
        </p:txBody>
      </p:sp>
      <p:sp>
        <p:nvSpPr>
          <p:cNvPr id="15362" name="Content Placeholder 2"/>
          <p:cNvSpPr>
            <a:spLocks noGrp="1"/>
          </p:cNvSpPr>
          <p:nvPr>
            <p:ph type="body" idx="1"/>
          </p:nvPr>
        </p:nvSpPr>
        <p:spPr>
          <a:xfrm>
            <a:off x="1278465" y="4571999"/>
            <a:ext cx="6595534" cy="1400175"/>
          </a:xfrm>
        </p:spPr>
        <p:txBody>
          <a:bodyPr>
            <a:normAutofit fontScale="92500" lnSpcReduction="20000"/>
          </a:bodyPr>
          <a:lstStyle/>
          <a:p>
            <a:pPr algn="r">
              <a:lnSpc>
                <a:spcPct val="115000"/>
              </a:lnSpc>
            </a:pPr>
            <a:endParaRPr lang="en-US" altLang="en-US" dirty="0" smtClean="0">
              <a:solidFill>
                <a:srgbClr val="000000"/>
              </a:solidFill>
              <a:latin typeface="Cambria" charset="0"/>
              <a:ea typeface="Cambria" charset="0"/>
              <a:cs typeface="Cambria" charset="0"/>
            </a:endParaRPr>
          </a:p>
          <a:p>
            <a:pPr algn="r">
              <a:lnSpc>
                <a:spcPct val="115000"/>
              </a:lnSpc>
            </a:pPr>
            <a:endParaRPr lang="en-US" altLang="en-US" b="1" dirty="0" smtClean="0">
              <a:solidFill>
                <a:srgbClr val="000000"/>
              </a:solidFill>
              <a:latin typeface="Cambria" charset="0"/>
              <a:ea typeface="Cambria" charset="0"/>
              <a:cs typeface="Cambria" charset="0"/>
            </a:endParaRPr>
          </a:p>
          <a:p>
            <a:pPr algn="r">
              <a:lnSpc>
                <a:spcPct val="115000"/>
              </a:lnSpc>
            </a:pPr>
            <a:r>
              <a:rPr lang="en-US" altLang="en-US" b="1" dirty="0" err="1" smtClean="0">
                <a:solidFill>
                  <a:srgbClr val="000000"/>
                </a:solidFill>
                <a:latin typeface="Cambria" charset="0"/>
                <a:ea typeface="Cambria" charset="0"/>
                <a:cs typeface="Cambria" charset="0"/>
              </a:rPr>
              <a:t>Contributer</a:t>
            </a:r>
            <a:r>
              <a:rPr lang="en-US" altLang="en-US" b="1" dirty="0" smtClean="0">
                <a:solidFill>
                  <a:srgbClr val="000000"/>
                </a:solidFill>
                <a:latin typeface="Cambria" charset="0"/>
                <a:ea typeface="Cambria" charset="0"/>
                <a:cs typeface="Cambria" charset="0"/>
              </a:rPr>
              <a:t>(s): </a:t>
            </a:r>
            <a:r>
              <a:rPr lang="en-AU" b="1" dirty="0"/>
              <a:t>Dr Brigitte </a:t>
            </a:r>
            <a:r>
              <a:rPr lang="en-AU" b="1" dirty="0" err="1"/>
              <a:t>Bagnol</a:t>
            </a: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130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b="1" dirty="0"/>
              <a:t>Participatory Rural Appraisal (PRA) </a:t>
            </a:r>
            <a:r>
              <a:rPr lang="en-US" dirty="0"/>
              <a:t>incorporates the knowledge and opinions of rural people in the planning and management of development projects and </a:t>
            </a:r>
            <a:r>
              <a:rPr lang="en-US" dirty="0" err="1"/>
              <a:t>programmes</a:t>
            </a:r>
            <a:r>
              <a:rPr lang="en-US" dirty="0"/>
              <a:t>.</a:t>
            </a:r>
            <a:endParaRPr lang="en-US" b="1" dirty="0"/>
          </a:p>
          <a:p>
            <a:r>
              <a:rPr lang="en-US" b="1" dirty="0"/>
              <a:t>Participatory Epidemiology (PE) </a:t>
            </a:r>
            <a:r>
              <a:rPr lang="en-US" dirty="0"/>
              <a:t>is the study with the stakeholders of the distribution and patterns of health-events, health-characteristics and their causes.</a:t>
            </a:r>
          </a:p>
          <a:p>
            <a:r>
              <a:rPr lang="en-US" b="1" dirty="0"/>
              <a:t>Participatory Impact Assessment (PIA) </a:t>
            </a:r>
            <a:r>
              <a:rPr lang="en-US" dirty="0"/>
              <a:t>focuses on enabling the poor to voice their views about impact.</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50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Evolving Nature of Etiquette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85000" lnSpcReduction="20000"/>
          </a:bodyPr>
          <a:lstStyle/>
          <a:p>
            <a:pPr algn="just"/>
            <a:r>
              <a:rPr lang="en-US" sz="3000" dirty="0">
                <a:cs typeface="Times New Roman" pitchFamily="18" charset="0"/>
              </a:rPr>
              <a:t>Etiquette is always evolving and changing as society changes.</a:t>
            </a:r>
          </a:p>
          <a:p>
            <a:pPr algn="just"/>
            <a:r>
              <a:rPr lang="en-US" sz="3000" dirty="0">
                <a:cs typeface="Times New Roman" pitchFamily="18" charset="0"/>
              </a:rPr>
              <a:t>E</a:t>
            </a:r>
            <a:r>
              <a:rPr lang="en-US" sz="3000" dirty="0" smtClean="0">
                <a:cs typeface="Times New Roman" pitchFamily="18" charset="0"/>
              </a:rPr>
              <a:t>arlier times (</a:t>
            </a:r>
            <a:r>
              <a:rPr lang="en-US" sz="3000" dirty="0">
                <a:cs typeface="Times New Roman" pitchFamily="18" charset="0"/>
              </a:rPr>
              <a:t>Europe</a:t>
            </a:r>
            <a:r>
              <a:rPr lang="en-US" sz="3000" dirty="0" smtClean="0">
                <a:cs typeface="Times New Roman" pitchFamily="18" charset="0"/>
              </a:rPr>
              <a:t>): </a:t>
            </a:r>
            <a:r>
              <a:rPr lang="en-US" sz="3000" dirty="0">
                <a:cs typeface="Times New Roman" pitchFamily="18" charset="0"/>
              </a:rPr>
              <a:t>the rules of etiquette were used for two purposes: </a:t>
            </a:r>
          </a:p>
          <a:p>
            <a:pPr lvl="1" algn="just"/>
            <a:r>
              <a:rPr lang="en-US" sz="2400" dirty="0">
                <a:cs typeface="Times New Roman" pitchFamily="18" charset="0"/>
              </a:rPr>
              <a:t>to remind people of their own status within society </a:t>
            </a:r>
          </a:p>
          <a:p>
            <a:pPr lvl="1" algn="just"/>
            <a:r>
              <a:rPr lang="en-US" sz="2400" dirty="0">
                <a:cs typeface="Times New Roman" pitchFamily="18" charset="0"/>
              </a:rPr>
              <a:t>to reinforce certain restrictions on individuals within that society.</a:t>
            </a:r>
          </a:p>
          <a:p>
            <a:pPr algn="just"/>
            <a:r>
              <a:rPr lang="en-US" sz="3000" dirty="0" smtClean="0">
                <a:cs typeface="Times New Roman" pitchFamily="18" charset="0"/>
              </a:rPr>
              <a:t>Middle </a:t>
            </a:r>
            <a:r>
              <a:rPr lang="en-US" sz="3000" dirty="0">
                <a:cs typeface="Times New Roman" pitchFamily="18" charset="0"/>
              </a:rPr>
              <a:t>Ages and the </a:t>
            </a:r>
            <a:r>
              <a:rPr lang="en-US" sz="3000" dirty="0" smtClean="0">
                <a:cs typeface="Times New Roman" pitchFamily="18" charset="0"/>
              </a:rPr>
              <a:t>Renaissance: etiquette </a:t>
            </a:r>
            <a:r>
              <a:rPr lang="en-US" sz="3000" dirty="0">
                <a:cs typeface="Times New Roman" pitchFamily="18" charset="0"/>
              </a:rPr>
              <a:t>dictated everything from how low a person of inferior rank had to bow to a person of higher rank</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50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t>Why participatory methods?</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sz="3000" dirty="0"/>
              <a:t>It allows the development of a learning partnership with male and female </a:t>
            </a:r>
            <a:r>
              <a:rPr lang="en-US" sz="3000" dirty="0" smtClean="0"/>
              <a:t>respondents</a:t>
            </a:r>
            <a:endParaRPr lang="en-US" sz="3000" dirty="0"/>
          </a:p>
          <a:p>
            <a:r>
              <a:rPr lang="en-US" sz="3000" dirty="0"/>
              <a:t>It creates space for dialogue to assess the results and discuss how future activities and allocation of resources can be improved.</a:t>
            </a:r>
            <a:endParaRPr lang="en-US" sz="3000"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528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t>Why participatory methods?</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r>
              <a:rPr lang="en-US" sz="2800" dirty="0"/>
              <a:t>It takes into consideration aspects which only can be identified by the </a:t>
            </a:r>
            <a:r>
              <a:rPr lang="en-US" sz="2800" dirty="0" smtClean="0"/>
              <a:t>participants/ stakeholders themselves</a:t>
            </a:r>
          </a:p>
          <a:p>
            <a:r>
              <a:rPr lang="en-US" sz="2800" dirty="0" smtClean="0"/>
              <a:t>The </a:t>
            </a:r>
            <a:r>
              <a:rPr lang="en-US" sz="2800" dirty="0"/>
              <a:t>more discussions around the nature and cause of a problem and possible solutions are carried out by the people, the more they organize themselves to carry out the activity and to analyze the results of their activities.</a:t>
            </a:r>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796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457200"/>
            <a:ext cx="8153400" cy="1066801"/>
          </a:xfrm>
        </p:spPr>
        <p:txBody>
          <a:bodyPr>
            <a:normAutofit fontScale="90000"/>
          </a:bodyPr>
          <a:lstStyle/>
          <a:p>
            <a:pPr eaLnBrk="1" hangingPunct="1"/>
            <a:r>
              <a:rPr lang="en-GB" altLang="en-US" b="1" dirty="0" smtClean="0">
                <a:latin typeface="Cambria" charset="0"/>
                <a:ea typeface="Cambria" charset="0"/>
                <a:cs typeface="Cambria" charset="0"/>
              </a:rPr>
              <a:t>Some qualitative methodologies for community assessments:</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endParaRPr lang="en-GB" dirty="0" smtClean="0"/>
          </a:p>
          <a:p>
            <a:endParaRPr lang="en-GB" dirty="0"/>
          </a:p>
          <a:p>
            <a:pPr marL="0" indent="0" algn="ctr">
              <a:buNone/>
            </a:pPr>
            <a:r>
              <a:rPr lang="en-GB" dirty="0" smtClean="0"/>
              <a:t>Focus </a:t>
            </a:r>
            <a:r>
              <a:rPr lang="en-GB" dirty="0"/>
              <a:t>group </a:t>
            </a:r>
            <a:r>
              <a:rPr lang="en-GB" dirty="0" smtClean="0"/>
              <a:t>discussion (FGD)</a:t>
            </a:r>
            <a:endParaRPr lang="en-GB" dirty="0"/>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513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28600" y="533401"/>
            <a:ext cx="8458200" cy="990600"/>
          </a:xfrm>
        </p:spPr>
        <p:txBody>
          <a:bodyPr>
            <a:normAutofit/>
          </a:bodyPr>
          <a:lstStyle/>
          <a:p>
            <a:pPr eaLnBrk="1" hangingPunct="1"/>
            <a:r>
              <a:rPr lang="en-GB" altLang="en-US" b="1" dirty="0" smtClean="0">
                <a:latin typeface="Cambria" charset="0"/>
                <a:ea typeface="Cambria" charset="0"/>
                <a:cs typeface="Cambria" charset="0"/>
              </a:rPr>
              <a:t>Focus </a:t>
            </a:r>
            <a:r>
              <a:rPr lang="en-GB" altLang="en-US" b="1" smtClean="0">
                <a:latin typeface="Cambria" charset="0"/>
                <a:ea typeface="Cambria" charset="0"/>
                <a:cs typeface="Cambria" charset="0"/>
              </a:rPr>
              <a:t>Group Discussions (FGD)</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marL="0" indent="0" algn="r">
              <a:lnSpc>
                <a:spcPct val="115000"/>
              </a:lnSpc>
              <a:buNone/>
            </a:pPr>
            <a:r>
              <a:rPr lang="en-US" sz="1700" dirty="0"/>
              <a:t>Nancy </a:t>
            </a:r>
            <a:r>
              <a:rPr lang="en-US" sz="1700" dirty="0" err="1" smtClean="0"/>
              <a:t>Grudens-Schuck</a:t>
            </a:r>
            <a:r>
              <a:rPr lang="en-US" sz="1700" dirty="0" smtClean="0"/>
              <a:t> at al, Methodology Brief, Iowa State University, May 2004</a:t>
            </a:r>
            <a:endParaRPr lang="en-US" dirty="0"/>
          </a:p>
          <a:p>
            <a:pPr>
              <a:lnSpc>
                <a:spcPct val="115000"/>
              </a:lnSpc>
            </a:pPr>
            <a:r>
              <a:rPr lang="en-US" dirty="0" smtClean="0"/>
              <a:t>Group interview – social semi-public methodology</a:t>
            </a:r>
          </a:p>
          <a:p>
            <a:pPr>
              <a:lnSpc>
                <a:spcPct val="115000"/>
              </a:lnSpc>
            </a:pPr>
            <a:r>
              <a:rPr lang="en-US" dirty="0"/>
              <a:t>A methodology used to generate valid information important to the advancement of programs, communities, programs and </a:t>
            </a:r>
            <a:r>
              <a:rPr lang="en-US" dirty="0" err="1"/>
              <a:t>organisations</a:t>
            </a:r>
            <a:endParaRPr lang="en-US" dirty="0"/>
          </a:p>
          <a:p>
            <a:pPr>
              <a:lnSpc>
                <a:spcPct val="115000"/>
              </a:lnSpc>
            </a:pPr>
            <a:r>
              <a:rPr lang="en-US" dirty="0" smtClean="0"/>
              <a:t>Social </a:t>
            </a:r>
            <a:r>
              <a:rPr lang="en-US" dirty="0"/>
              <a:t>research </a:t>
            </a:r>
            <a:r>
              <a:rPr lang="en-US" dirty="0" smtClean="0"/>
              <a:t>tool; qualitative </a:t>
            </a:r>
            <a:endParaRPr lang="en-US" dirty="0"/>
          </a:p>
          <a:p>
            <a:pPr>
              <a:lnSpc>
                <a:spcPct val="115000"/>
              </a:lnSpc>
            </a:pPr>
            <a:r>
              <a:rPr lang="en-US" dirty="0" smtClean="0"/>
              <a:t>a </a:t>
            </a:r>
            <a:r>
              <a:rPr lang="en-US" dirty="0"/>
              <a:t>commitment to rigorous collection of high quality data and honest reporting </a:t>
            </a:r>
          </a:p>
          <a:p>
            <a:pPr>
              <a:lnSpc>
                <a:spcPct val="115000"/>
              </a:lnSpc>
            </a:pPr>
            <a:endParaRPr lang="en-US"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166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28600" y="533401"/>
            <a:ext cx="8458200" cy="990600"/>
          </a:xfrm>
        </p:spPr>
        <p:txBody>
          <a:bodyPr>
            <a:normAutofit/>
          </a:bodyPr>
          <a:lstStyle/>
          <a:p>
            <a:pPr eaLnBrk="1" hangingPunct="1"/>
            <a:r>
              <a:rPr lang="en-GB" altLang="en-US" b="1" dirty="0" smtClean="0">
                <a:latin typeface="Cambria" charset="0"/>
                <a:ea typeface="Cambria" charset="0"/>
                <a:cs typeface="Cambria" charset="0"/>
              </a:rPr>
              <a:t>FGD</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marL="0" indent="0">
              <a:lnSpc>
                <a:spcPct val="115000"/>
              </a:lnSpc>
              <a:buNone/>
            </a:pPr>
            <a:r>
              <a:rPr lang="en-US" dirty="0" smtClean="0"/>
              <a:t>Naturalistic</a:t>
            </a:r>
          </a:p>
          <a:p>
            <a:pPr marL="0" indent="0">
              <a:lnSpc>
                <a:spcPct val="115000"/>
              </a:lnSpc>
              <a:buNone/>
            </a:pPr>
            <a:endParaRPr lang="en-US" dirty="0" smtClean="0"/>
          </a:p>
          <a:p>
            <a:pPr>
              <a:lnSpc>
                <a:spcPct val="115000"/>
              </a:lnSpc>
            </a:pPr>
            <a:r>
              <a:rPr lang="en-US" dirty="0" smtClean="0"/>
              <a:t>Participants </a:t>
            </a:r>
            <a:r>
              <a:rPr lang="en-US" dirty="0"/>
              <a:t>generally are allowed to say anything they’d </a:t>
            </a:r>
            <a:r>
              <a:rPr lang="en-US" dirty="0" smtClean="0"/>
              <a:t>like in </a:t>
            </a:r>
            <a:r>
              <a:rPr lang="en-US" dirty="0"/>
              <a:t>focus groups sessions </a:t>
            </a:r>
            <a:endParaRPr lang="en-US" dirty="0" smtClean="0"/>
          </a:p>
          <a:p>
            <a:pPr>
              <a:lnSpc>
                <a:spcPct val="115000"/>
              </a:lnSpc>
            </a:pPr>
            <a:r>
              <a:rPr lang="en-US" dirty="0" smtClean="0"/>
              <a:t>Learn about meaning about the facts: Researcher listens </a:t>
            </a:r>
            <a:r>
              <a:rPr lang="en-US" dirty="0"/>
              <a:t>not only for the content of focus group discussions, but for emotions, ironies, contradictions, and tensions. </a:t>
            </a:r>
          </a:p>
          <a:p>
            <a:pPr>
              <a:lnSpc>
                <a:spcPct val="115000"/>
              </a:lnSpc>
            </a:pPr>
            <a:endParaRPr lang="en-US" dirty="0"/>
          </a:p>
          <a:p>
            <a:pPr>
              <a:lnSpc>
                <a:spcPct val="115000"/>
              </a:lnSpc>
            </a:pPr>
            <a:endParaRPr lang="en-US"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34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Purposes</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nSpc>
                <a:spcPct val="115000"/>
              </a:lnSpc>
            </a:pPr>
            <a:r>
              <a:rPr lang="en-US" sz="2800" dirty="0" smtClean="0"/>
              <a:t>Insight not rules - about human </a:t>
            </a:r>
            <a:r>
              <a:rPr lang="en-US" sz="2800" dirty="0" err="1" smtClean="0"/>
              <a:t>behaviour</a:t>
            </a:r>
            <a:r>
              <a:rPr lang="en-US" sz="2800" dirty="0" smtClean="0"/>
              <a:t>; gives meaning to facts</a:t>
            </a:r>
          </a:p>
          <a:p>
            <a:pPr>
              <a:lnSpc>
                <a:spcPct val="115000"/>
              </a:lnSpc>
            </a:pPr>
            <a:r>
              <a:rPr lang="en-US" sz="2800" dirty="0" smtClean="0"/>
              <a:t>Social not individual – group </a:t>
            </a:r>
            <a:r>
              <a:rPr lang="en-US" sz="2800" dirty="0" err="1" smtClean="0"/>
              <a:t>interivew</a:t>
            </a:r>
            <a:r>
              <a:rPr lang="en-US" sz="2800" dirty="0" smtClean="0"/>
              <a:t>; social, semi-public methodology; portrays combined local perspectives</a:t>
            </a:r>
          </a:p>
          <a:p>
            <a:pPr>
              <a:lnSpc>
                <a:spcPct val="115000"/>
              </a:lnSpc>
            </a:pPr>
            <a:endParaRPr lang="en-US" sz="2800" b="1" dirty="0" smtClean="0"/>
          </a:p>
          <a:p>
            <a:pPr>
              <a:lnSpc>
                <a:spcPct val="115000"/>
              </a:lnSpc>
            </a:pPr>
            <a:endParaRPr lang="en-US" sz="2800" b="1" dirty="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868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Procedures</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a:bodyPr>
          <a:lstStyle/>
          <a:p>
            <a:pPr>
              <a:lnSpc>
                <a:spcPct val="115000"/>
              </a:lnSpc>
            </a:pPr>
            <a:r>
              <a:rPr lang="en-US" sz="2800" b="1" dirty="0" smtClean="0"/>
              <a:t>Homogenous not diverse – elicit many, diverse viewpoints</a:t>
            </a:r>
          </a:p>
          <a:p>
            <a:pPr>
              <a:lnSpc>
                <a:spcPct val="115000"/>
              </a:lnSpc>
            </a:pPr>
            <a:r>
              <a:rPr lang="en-US" sz="2800" b="1" dirty="0" smtClean="0"/>
              <a:t>Group with similar characteristics according to a specific criterion depending on type of community and topic of FGD; group size: </a:t>
            </a:r>
            <a:r>
              <a:rPr lang="en-US" sz="2800" b="1" dirty="0"/>
              <a:t>– min: 10-12; max 20-25;</a:t>
            </a:r>
            <a:endParaRPr lang="en-US" sz="2800" b="1" dirty="0" smtClean="0"/>
          </a:p>
          <a:p>
            <a:pPr>
              <a:lnSpc>
                <a:spcPct val="115000"/>
              </a:lnSpc>
            </a:pPr>
            <a:r>
              <a:rPr lang="en-US" sz="2800" b="1" dirty="0" smtClean="0"/>
              <a:t>Incentives </a:t>
            </a:r>
            <a:r>
              <a:rPr lang="en-US" sz="2800" b="1" dirty="0" err="1" smtClean="0"/>
              <a:t>eg</a:t>
            </a:r>
            <a:r>
              <a:rPr lang="en-US" sz="2800" b="1" dirty="0" smtClean="0"/>
              <a:t> refreshments, transport refund</a:t>
            </a:r>
          </a:p>
          <a:p>
            <a:pPr>
              <a:lnSpc>
                <a:spcPct val="115000"/>
              </a:lnSpc>
            </a:pPr>
            <a:endParaRPr lang="en-US" sz="2800" b="1" dirty="0" smtClean="0"/>
          </a:p>
          <a:p>
            <a:pPr>
              <a:lnSpc>
                <a:spcPct val="115000"/>
              </a:lnSpc>
            </a:pPr>
            <a:endParaRPr lang="en-US" sz="2800" b="1" dirty="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412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Procedures</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85000" lnSpcReduction="10000"/>
          </a:bodyPr>
          <a:lstStyle/>
          <a:p>
            <a:pPr marL="0" indent="0">
              <a:lnSpc>
                <a:spcPct val="115000"/>
              </a:lnSpc>
              <a:buNone/>
            </a:pPr>
            <a:r>
              <a:rPr lang="en-US" sz="2800" b="1" dirty="0" smtClean="0"/>
              <a:t>Flexible not </a:t>
            </a:r>
            <a:r>
              <a:rPr lang="en-US" sz="2800" b="1" dirty="0" err="1" smtClean="0"/>
              <a:t>standardised</a:t>
            </a:r>
            <a:endParaRPr lang="en-US" sz="2800" b="1" dirty="0" smtClean="0"/>
          </a:p>
          <a:p>
            <a:pPr>
              <a:lnSpc>
                <a:spcPct val="115000"/>
              </a:lnSpc>
            </a:pPr>
            <a:r>
              <a:rPr lang="en-US" sz="2800" dirty="0" smtClean="0"/>
              <a:t>Strives to produce good conversation on a given topic; balance between needs of participants and staying focused</a:t>
            </a:r>
          </a:p>
          <a:p>
            <a:pPr>
              <a:lnSpc>
                <a:spcPct val="115000"/>
              </a:lnSpc>
            </a:pPr>
            <a:r>
              <a:rPr lang="en-US" sz="2800" dirty="0" smtClean="0"/>
              <a:t>Usually 2-hr session</a:t>
            </a:r>
          </a:p>
          <a:p>
            <a:pPr>
              <a:lnSpc>
                <a:spcPct val="115000"/>
              </a:lnSpc>
            </a:pPr>
            <a:r>
              <a:rPr lang="en-US" sz="2800" dirty="0" smtClean="0"/>
              <a:t>Uses interview guide – relax, open up, think deeply and consider alternatives – question flow from general to specific for openness and to avoid bias</a:t>
            </a:r>
          </a:p>
          <a:p>
            <a:pPr>
              <a:lnSpc>
                <a:spcPct val="115000"/>
              </a:lnSpc>
            </a:pPr>
            <a:r>
              <a:rPr lang="en-US" sz="2800" dirty="0" smtClean="0"/>
              <a:t>Usually audio taped and transcribed</a:t>
            </a:r>
          </a:p>
          <a:p>
            <a:pPr>
              <a:lnSpc>
                <a:spcPct val="115000"/>
              </a:lnSpc>
            </a:pPr>
            <a:endParaRPr lang="en-US" sz="2800" dirty="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622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Procedures</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marL="0" indent="0">
              <a:lnSpc>
                <a:spcPct val="115000"/>
              </a:lnSpc>
              <a:buNone/>
            </a:pPr>
            <a:r>
              <a:rPr lang="en-US" sz="2800" b="1" dirty="0" smtClean="0"/>
              <a:t>Warm not hot</a:t>
            </a:r>
          </a:p>
          <a:p>
            <a:pPr marL="0" indent="0">
              <a:lnSpc>
                <a:spcPct val="115000"/>
              </a:lnSpc>
              <a:buNone/>
            </a:pPr>
            <a:endParaRPr lang="en-US" sz="2800" b="1" dirty="0" smtClean="0"/>
          </a:p>
          <a:p>
            <a:pPr>
              <a:lnSpc>
                <a:spcPct val="115000"/>
              </a:lnSpc>
            </a:pPr>
            <a:r>
              <a:rPr lang="en-US" sz="2800" dirty="0" smtClean="0"/>
              <a:t>The topic can be warm but not hot to avoid conflict; be aware that people strive to be polite; they are adept at changing the subject away from </a:t>
            </a:r>
            <a:r>
              <a:rPr lang="en-US" sz="2800" dirty="0" err="1" smtClean="0"/>
              <a:t>pvertly</a:t>
            </a:r>
            <a:r>
              <a:rPr lang="en-US" sz="2800" dirty="0" smtClean="0"/>
              <a:t> private matters</a:t>
            </a:r>
            <a:endParaRPr lang="en-US" sz="2800" dirty="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216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Results/ Reporting</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nSpc>
                <a:spcPct val="115000"/>
              </a:lnSpc>
            </a:pPr>
            <a:r>
              <a:rPr lang="en-US" sz="2800" dirty="0" smtClean="0"/>
              <a:t>Relies on words of participants, not numbers – qualitative</a:t>
            </a:r>
          </a:p>
          <a:p>
            <a:pPr>
              <a:lnSpc>
                <a:spcPct val="115000"/>
              </a:lnSpc>
            </a:pPr>
            <a:r>
              <a:rPr lang="en-US" sz="2800" dirty="0" smtClean="0"/>
              <a:t>Features patterns/ themes/ perspectives</a:t>
            </a:r>
          </a:p>
          <a:p>
            <a:pPr>
              <a:lnSpc>
                <a:spcPct val="115000"/>
              </a:lnSpc>
            </a:pPr>
            <a:r>
              <a:rPr lang="en-US" sz="2800" dirty="0" smtClean="0"/>
              <a:t>Use of specific methods to </a:t>
            </a:r>
            <a:r>
              <a:rPr lang="en-US" sz="2800" dirty="0" err="1" smtClean="0"/>
              <a:t>analyse</a:t>
            </a:r>
            <a:r>
              <a:rPr lang="en-US" sz="2800" dirty="0" smtClean="0"/>
              <a:t> patterns in spoken language</a:t>
            </a:r>
          </a:p>
          <a:p>
            <a:pPr>
              <a:lnSpc>
                <a:spcPct val="115000"/>
              </a:lnSpc>
            </a:pPr>
            <a:r>
              <a:rPr lang="en-US" sz="2800" dirty="0" smtClean="0"/>
              <a:t>Reports actual statements from real people</a:t>
            </a:r>
          </a:p>
          <a:p>
            <a:pPr>
              <a:lnSpc>
                <a:spcPct val="115000"/>
              </a:lnSpc>
            </a:pPr>
            <a:endParaRPr lang="en-US" sz="2800" b="1" dirty="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latin typeface="+mn-lt"/>
                <a:cs typeface="Times New Roman" pitchFamily="18" charset="0"/>
              </a:rPr>
              <a:t>Evolution of Etiquette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09600" y="1524001"/>
            <a:ext cx="7848600" cy="4411131"/>
          </a:xfrm>
        </p:spPr>
        <p:txBody>
          <a:bodyPr>
            <a:normAutofit/>
          </a:bodyPr>
          <a:lstStyle/>
          <a:p>
            <a:pPr algn="just"/>
            <a:r>
              <a:rPr lang="en-US" dirty="0">
                <a:cs typeface="Times New Roman" pitchFamily="18" charset="0"/>
              </a:rPr>
              <a:t>These types of rules in earlier society were usually determined by the ruling classes because they served the purpose of making them more secure in their roles as the rulers of society. </a:t>
            </a:r>
          </a:p>
          <a:p>
            <a:pPr algn="just"/>
            <a:r>
              <a:rPr lang="en-US" dirty="0">
                <a:cs typeface="Times New Roman" pitchFamily="18" charset="0"/>
              </a:rPr>
              <a:t> Over the centuries, as society changes, etiquette has become a combination of good manners, common sense, and rules of conduct that reflect cultural norms and the rules of our society.  </a:t>
            </a:r>
          </a:p>
          <a:p>
            <a:pPr algn="just"/>
            <a:r>
              <a:rPr lang="en-US" dirty="0">
                <a:cs typeface="Times New Roman" pitchFamily="18" charset="0"/>
              </a:rPr>
              <a:t>It has less to do with who is in power and more to do with putting others at ease and an ethical code of conduct.</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701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Some Limitations</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fontScale="92500" lnSpcReduction="20000"/>
          </a:bodyPr>
          <a:lstStyle/>
          <a:p>
            <a:pPr>
              <a:lnSpc>
                <a:spcPct val="115000"/>
              </a:lnSpc>
            </a:pPr>
            <a:endParaRPr lang="en-US" sz="2800" b="1" dirty="0" smtClean="0"/>
          </a:p>
          <a:p>
            <a:pPr>
              <a:lnSpc>
                <a:spcPct val="115000"/>
              </a:lnSpc>
            </a:pPr>
            <a:endParaRPr lang="en-US" sz="2800" b="1" dirty="0"/>
          </a:p>
          <a:p>
            <a:pPr>
              <a:lnSpc>
                <a:spcPct val="115000"/>
              </a:lnSpc>
            </a:pPr>
            <a:r>
              <a:rPr lang="en-US" sz="2800" dirty="0" smtClean="0"/>
              <a:t>Comprehensive measurement pf knowledge and perspectives of individuals</a:t>
            </a:r>
          </a:p>
          <a:p>
            <a:pPr>
              <a:lnSpc>
                <a:spcPct val="115000"/>
              </a:lnSpc>
            </a:pPr>
            <a:r>
              <a:rPr lang="en-US" sz="2800" dirty="0" smtClean="0"/>
              <a:t>Sensitive topics that produce strong feelings </a:t>
            </a:r>
            <a:r>
              <a:rPr lang="en-US" sz="2800" dirty="0" err="1" smtClean="0"/>
              <a:t>eg</a:t>
            </a:r>
            <a:r>
              <a:rPr lang="en-US" sz="2800" dirty="0" smtClean="0"/>
              <a:t> sex , domestic violence </a:t>
            </a:r>
            <a:r>
              <a:rPr lang="en-US" sz="2800" dirty="0" err="1" smtClean="0"/>
              <a:t>etc</a:t>
            </a:r>
            <a:r>
              <a:rPr lang="en-US" sz="2800" dirty="0" smtClean="0"/>
              <a:t> and other behavioral issues (which require </a:t>
            </a:r>
            <a:r>
              <a:rPr lang="en-US" sz="2800" dirty="0" err="1" smtClean="0"/>
              <a:t>indiv</a:t>
            </a:r>
            <a:r>
              <a:rPr lang="en-US" sz="2800" dirty="0" smtClean="0"/>
              <a:t> </a:t>
            </a:r>
            <a:r>
              <a:rPr lang="en-US" sz="2800" dirty="0" err="1" smtClean="0"/>
              <a:t>expereinces</a:t>
            </a:r>
            <a:r>
              <a:rPr lang="en-US" sz="2800" dirty="0" smtClean="0"/>
              <a:t>) tend to produce not-so-</a:t>
            </a:r>
            <a:r>
              <a:rPr lang="en-US" sz="2800" dirty="0" err="1" smtClean="0"/>
              <a:t>relaible</a:t>
            </a:r>
            <a:r>
              <a:rPr lang="en-US" sz="2800" dirty="0" smtClean="0"/>
              <a:t> data</a:t>
            </a:r>
          </a:p>
          <a:p>
            <a:pPr>
              <a:lnSpc>
                <a:spcPct val="115000"/>
              </a:lnSpc>
            </a:pPr>
            <a:r>
              <a:rPr lang="en-US" sz="2800" dirty="0" smtClean="0"/>
              <a:t>Representativeness of the expressed views</a:t>
            </a:r>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616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dirty="0" smtClean="0">
                <a:latin typeface="Cambria" charset="0"/>
                <a:ea typeface="Cambria" charset="0"/>
                <a:cs typeface="Cambria" charset="0"/>
              </a:rPr>
              <a:t>Some Limitations</a:t>
            </a:r>
            <a:endParaRPr lang="en-GB" altLang="en-US"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a:bodyPr>
          <a:lstStyle/>
          <a:p>
            <a:pPr>
              <a:lnSpc>
                <a:spcPct val="115000"/>
              </a:lnSpc>
            </a:pPr>
            <a:r>
              <a:rPr lang="en-US" sz="2800" dirty="0" smtClean="0"/>
              <a:t>Not reliable technique for determining an individual’s authentic viewpoint – limited by social norms</a:t>
            </a:r>
          </a:p>
          <a:p>
            <a:pPr>
              <a:lnSpc>
                <a:spcPct val="115000"/>
              </a:lnSpc>
            </a:pPr>
            <a:r>
              <a:rPr lang="en-US" sz="2800" dirty="0" smtClean="0"/>
              <a:t>Noisy social environment</a:t>
            </a:r>
          </a:p>
          <a:p>
            <a:pPr>
              <a:lnSpc>
                <a:spcPct val="115000"/>
              </a:lnSpc>
            </a:pPr>
            <a:r>
              <a:rPr lang="en-US" sz="2800" dirty="0"/>
              <a:t>assess an individual’s understanding of content matter, assess their knowledge in a quiet setting on an individual b </a:t>
            </a:r>
          </a:p>
          <a:p>
            <a:pPr>
              <a:lnSpc>
                <a:spcPct val="115000"/>
              </a:lnSpc>
            </a:pPr>
            <a:endParaRPr lang="en-US" sz="2800" b="1" dirty="0" smtClean="0"/>
          </a:p>
          <a:p>
            <a:pPr>
              <a:lnSpc>
                <a:spcPct val="115000"/>
              </a:lnSpc>
            </a:pPr>
            <a:endParaRPr lang="en-US" sz="2800" b="1" dirty="0" smtClean="0"/>
          </a:p>
          <a:p>
            <a:pPr>
              <a:lnSpc>
                <a:spcPct val="115000"/>
              </a:lnSpc>
            </a:pPr>
            <a:endParaRPr lang="en-US" sz="2800" b="1" dirty="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66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54178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r>
              <a:rPr lang="en-US" dirty="0"/>
              <a:t>Evolution </a:t>
            </a:r>
            <a:endParaRPr lang="en-GB" altLang="en-US" b="1" dirty="0">
              <a:latin typeface="Cambria" charset="0"/>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pPr algn="just"/>
            <a:r>
              <a:rPr lang="en-US" sz="2800" dirty="0">
                <a:cs typeface="Times New Roman" pitchFamily="18" charset="0"/>
              </a:rPr>
              <a:t>Society and our culture are now changing so fast that it is hard for the rules of etiquette to keep up</a:t>
            </a:r>
          </a:p>
          <a:p>
            <a:pPr algn="just"/>
            <a:r>
              <a:rPr lang="en-US" sz="2800" dirty="0">
                <a:cs typeface="Times New Roman" pitchFamily="18" charset="0"/>
              </a:rPr>
              <a:t>Note that etiquette is meant to be a </a:t>
            </a:r>
            <a:r>
              <a:rPr lang="en-US" sz="2800" b="1" dirty="0">
                <a:cs typeface="Times New Roman" pitchFamily="18" charset="0"/>
              </a:rPr>
              <a:t>guideline,</a:t>
            </a:r>
            <a:r>
              <a:rPr lang="en-US" sz="2800" i="1" dirty="0">
                <a:cs typeface="Times New Roman" pitchFamily="18" charset="0"/>
              </a:rPr>
              <a:t> </a:t>
            </a:r>
            <a:r>
              <a:rPr lang="en-US" sz="2800" dirty="0">
                <a:cs typeface="Times New Roman" pitchFamily="18" charset="0"/>
              </a:rPr>
              <a:t>not a set of strict rules carved in stone. </a:t>
            </a:r>
          </a:p>
          <a:p>
            <a:pPr algn="just"/>
            <a:r>
              <a:rPr lang="en-US" sz="2800" dirty="0">
                <a:cs typeface="Times New Roman" pitchFamily="18" charset="0"/>
              </a:rPr>
              <a:t>Those guidelines are developed using common sense, a sense of fairness, politeness, and above all, consideration for others.  </a:t>
            </a:r>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58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fontScale="90000"/>
          </a:bodyPr>
          <a:lstStyle/>
          <a:p>
            <a:r>
              <a:rPr lang="en-US" dirty="0">
                <a:latin typeface="+mn-lt"/>
                <a:cs typeface="Times New Roman" pitchFamily="18" charset="0"/>
              </a:rPr>
              <a:t>Importance of etiquette in </a:t>
            </a:r>
            <a:r>
              <a:rPr lang="en-US" dirty="0" smtClean="0">
                <a:latin typeface="+mn-lt"/>
                <a:cs typeface="Times New Roman" pitchFamily="18" charset="0"/>
              </a:rPr>
              <a:t/>
            </a:r>
            <a:br>
              <a:rPr lang="en-US" dirty="0" smtClean="0">
                <a:latin typeface="+mn-lt"/>
                <a:cs typeface="Times New Roman" pitchFamily="18" charset="0"/>
              </a:rPr>
            </a:br>
            <a:r>
              <a:rPr lang="en-US" dirty="0" smtClean="0">
                <a:latin typeface="+mn-lt"/>
                <a:cs typeface="Times New Roman" pitchFamily="18" charset="0"/>
              </a:rPr>
              <a:t>today’s </a:t>
            </a:r>
            <a:r>
              <a:rPr lang="en-US" dirty="0">
                <a:latin typeface="+mn-lt"/>
                <a:cs typeface="Times New Roman" pitchFamily="18" charset="0"/>
              </a:rPr>
              <a:t>society </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685800" y="1524001"/>
            <a:ext cx="7772400" cy="4411131"/>
          </a:xfrm>
        </p:spPr>
        <p:txBody>
          <a:bodyPr>
            <a:normAutofit fontScale="92500"/>
          </a:bodyPr>
          <a:lstStyle/>
          <a:p>
            <a:pPr lvl="0"/>
            <a:r>
              <a:rPr lang="en-GB" sz="3200" dirty="0">
                <a:cs typeface="Times New Roman" pitchFamily="18" charset="0"/>
              </a:rPr>
              <a:t>Etiquette makes one a cultured individual who leaves his mark wherever one goes. </a:t>
            </a:r>
            <a:endParaRPr lang="en-US" sz="3200" dirty="0">
              <a:cs typeface="Times New Roman" pitchFamily="18" charset="0"/>
            </a:endParaRPr>
          </a:p>
          <a:p>
            <a:pPr lvl="0"/>
            <a:r>
              <a:rPr lang="en-GB" sz="3200" dirty="0">
                <a:cs typeface="Times New Roman" pitchFamily="18" charset="0"/>
              </a:rPr>
              <a:t>Etiquette teaches one the way to talk, walk and most importantly behave in the society. </a:t>
            </a:r>
            <a:endParaRPr lang="en-US" sz="3200" dirty="0">
              <a:cs typeface="Times New Roman" pitchFamily="18" charset="0"/>
            </a:endParaRPr>
          </a:p>
          <a:p>
            <a:pPr lvl="0"/>
            <a:r>
              <a:rPr lang="en-GB" sz="3200" dirty="0">
                <a:cs typeface="Times New Roman" pitchFamily="18" charset="0"/>
              </a:rPr>
              <a:t>Etiquette is essential for an everlasting first impression. The way you interact with your superiors, parents, fellow workers, friends speak a lot about your personality and up- bringing.</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52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76866" y="533401"/>
            <a:ext cx="6798734" cy="990600"/>
          </a:xfrm>
        </p:spPr>
        <p:txBody>
          <a:bodyPr>
            <a:normAutofit/>
          </a:bodyPr>
          <a:lstStyle/>
          <a:p>
            <a:pPr eaLnBrk="1" hangingPunct="1"/>
            <a:r>
              <a:rPr lang="en-GB" altLang="en-US" b="1" dirty="0" smtClean="0">
                <a:latin typeface="+mn-lt"/>
                <a:ea typeface="Cambria" charset="0"/>
                <a:cs typeface="Cambria" charset="0"/>
              </a:rPr>
              <a:t>Importance </a:t>
            </a:r>
            <a:r>
              <a:rPr lang="is-IS" altLang="en-US" b="1" dirty="0" smtClean="0">
                <a:latin typeface="+mn-lt"/>
                <a:ea typeface="Cambria" charset="0"/>
                <a:cs typeface="Cambria" charset="0"/>
              </a:rPr>
              <a:t>…</a:t>
            </a:r>
            <a:endParaRPr lang="en-GB" altLang="en-US" b="1" dirty="0">
              <a:latin typeface="+mn-lt"/>
              <a:ea typeface="Cambria" charset="0"/>
              <a:cs typeface="Cambria" charset="0"/>
            </a:endParaRPr>
          </a:p>
        </p:txBody>
      </p:sp>
      <p:sp>
        <p:nvSpPr>
          <p:cNvPr id="15362" name="Content Placeholder 2"/>
          <p:cNvSpPr>
            <a:spLocks noGrp="1"/>
          </p:cNvSpPr>
          <p:nvPr>
            <p:ph idx="1"/>
          </p:nvPr>
        </p:nvSpPr>
        <p:spPr>
          <a:xfrm>
            <a:off x="1176865" y="1524001"/>
            <a:ext cx="6798736" cy="4411131"/>
          </a:xfrm>
        </p:spPr>
        <p:txBody>
          <a:bodyPr>
            <a:normAutofit lnSpcReduction="10000"/>
          </a:bodyPr>
          <a:lstStyle/>
          <a:p>
            <a:pPr lvl="0"/>
            <a:r>
              <a:rPr lang="en-GB" dirty="0">
                <a:cs typeface="Times New Roman" pitchFamily="18" charset="0"/>
              </a:rPr>
              <a:t>Etiquette enables the individuals to earn respect and appreciation in the society. No one would feel like talking to a person who does not know how to speak or behave in the society. </a:t>
            </a:r>
          </a:p>
          <a:p>
            <a:pPr lvl="0"/>
            <a:r>
              <a:rPr lang="en-GB" dirty="0">
                <a:cs typeface="Times New Roman" pitchFamily="18" charset="0"/>
              </a:rPr>
              <a:t>Etiquette inculcates a feeling of trust and loyalty in the individuals. </a:t>
            </a:r>
            <a:endParaRPr lang="en-US" dirty="0">
              <a:cs typeface="Times New Roman" pitchFamily="18" charset="0"/>
            </a:endParaRPr>
          </a:p>
          <a:p>
            <a:r>
              <a:rPr lang="en-US" dirty="0">
                <a:cs typeface="Times New Roman" pitchFamily="18" charset="0"/>
              </a:rPr>
              <a:t>It makes good first impressions. The first five to seven seconds after you meet someone are crucial. Your first impression lingers in the other person's mind long after you are gone.  If you use proper etiquette, that first impression will be a positive one.</a:t>
            </a:r>
          </a:p>
          <a:p>
            <a:pPr>
              <a:lnSpc>
                <a:spcPct val="115000"/>
              </a:lnSpc>
            </a:pPr>
            <a:endParaRPr lang="en-US" b="1" dirty="0" smtClean="0"/>
          </a:p>
          <a:p>
            <a:pPr algn="r">
              <a:lnSpc>
                <a:spcPct val="115000"/>
              </a:lnSpc>
            </a:pPr>
            <a:endParaRPr lang="en-US" b="1" i="1" dirty="0" smtClean="0"/>
          </a:p>
          <a:p>
            <a:pPr marL="0" indent="0" eaLnBrk="1" hangingPunct="1">
              <a:lnSpc>
                <a:spcPct val="115000"/>
              </a:lnSpc>
              <a:buNone/>
            </a:pPr>
            <a:endParaRPr lang="en-US" altLang="en-US" dirty="0" smtClean="0">
              <a:solidFill>
                <a:srgbClr val="000000"/>
              </a:solidFill>
              <a:latin typeface="Cambria" charset="0"/>
              <a:ea typeface="Cambria" charset="0"/>
              <a:cs typeface="Cambria"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72175"/>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83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2598</Words>
  <Application>Microsoft Macintosh PowerPoint</Application>
  <PresentationFormat>On-screen Show (4:3)</PresentationFormat>
  <Paragraphs>291</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Calibri</vt:lpstr>
      <vt:lpstr>Cambria</vt:lpstr>
      <vt:lpstr>Garamond</vt:lpstr>
      <vt:lpstr>Times New Roman</vt:lpstr>
      <vt:lpstr>Arial</vt:lpstr>
      <vt:lpstr>Organic</vt:lpstr>
      <vt:lpstr>Community Assessment and Infectious Disease Management</vt:lpstr>
      <vt:lpstr>Working with your Team and Other People: Etiquette</vt:lpstr>
      <vt:lpstr>Etiquette </vt:lpstr>
      <vt:lpstr>Etiquette (2)</vt:lpstr>
      <vt:lpstr>Evolving Nature of Etiquette </vt:lpstr>
      <vt:lpstr>Evolution of Etiquette </vt:lpstr>
      <vt:lpstr>Evolution </vt:lpstr>
      <vt:lpstr>Importance of etiquette in  today’s society </vt:lpstr>
      <vt:lpstr>Importance …</vt:lpstr>
      <vt:lpstr>Importance …</vt:lpstr>
      <vt:lpstr>Types of etiquette </vt:lpstr>
      <vt:lpstr>Community Entry, Stay, Exit &amp; Return </vt:lpstr>
      <vt:lpstr>Tool Box or 10 Commandments</vt:lpstr>
      <vt:lpstr>Language Translation</vt:lpstr>
      <vt:lpstr>PowerPoint Presentation</vt:lpstr>
      <vt:lpstr>HALO EFFECT</vt:lpstr>
      <vt:lpstr>Tarmac Road Bias</vt:lpstr>
      <vt:lpstr>Assessment not Diagnosis</vt:lpstr>
      <vt:lpstr>Intervene not interfere</vt:lpstr>
      <vt:lpstr>Community Participation</vt:lpstr>
      <vt:lpstr>Self-fulfilling Prophecy</vt:lpstr>
      <vt:lpstr>Critical Perspective and Consciousness</vt:lpstr>
      <vt:lpstr>Diversity and Uniqueness</vt:lpstr>
      <vt:lpstr>Respect and Responsiveness</vt:lpstr>
      <vt:lpstr>Community Engagement</vt:lpstr>
      <vt:lpstr>What is Engagement? </vt:lpstr>
      <vt:lpstr>What is Engagement? </vt:lpstr>
      <vt:lpstr>Community </vt:lpstr>
      <vt:lpstr>Community </vt:lpstr>
      <vt:lpstr>Issues to understand </vt:lpstr>
      <vt:lpstr>Issues to understand </vt:lpstr>
      <vt:lpstr>Issues to understand </vt:lpstr>
      <vt:lpstr>Issues to understand </vt:lpstr>
      <vt:lpstr>Issues to understand </vt:lpstr>
      <vt:lpstr>Importance of Taking Time to  Understand the Community</vt:lpstr>
      <vt:lpstr>Importance of Taking Time to  Understand the Community</vt:lpstr>
      <vt:lpstr>Importance of Taking Time to  Understand the Community</vt:lpstr>
      <vt:lpstr>Community Engagement</vt:lpstr>
      <vt:lpstr>Form of community engagement</vt:lpstr>
      <vt:lpstr>Planning To Engage  With The Community </vt:lpstr>
      <vt:lpstr>Identification of Stakeholders</vt:lpstr>
      <vt:lpstr>Range of stakeholders</vt:lpstr>
      <vt:lpstr>Principles Of Community Engagement </vt:lpstr>
      <vt:lpstr>Principles Of Community Engagement </vt:lpstr>
      <vt:lpstr>Principles Of Community Engagement </vt:lpstr>
      <vt:lpstr>Principles Of Community Engagement </vt:lpstr>
      <vt:lpstr>Principles Of Community Engagement </vt:lpstr>
      <vt:lpstr>Participatory Methodologies</vt:lpstr>
      <vt:lpstr>PowerPoint Presentation</vt:lpstr>
      <vt:lpstr>Why participatory methods?</vt:lpstr>
      <vt:lpstr>Why participatory methods?</vt:lpstr>
      <vt:lpstr>Some qualitative methodologies for community assessments:</vt:lpstr>
      <vt:lpstr>Focus Group Discussions (FGD)</vt:lpstr>
      <vt:lpstr>FGD</vt:lpstr>
      <vt:lpstr>Purposes</vt:lpstr>
      <vt:lpstr>Procedures</vt:lpstr>
      <vt:lpstr>Procedures</vt:lpstr>
      <vt:lpstr>Procedures</vt:lpstr>
      <vt:lpstr>Results/ Reporting</vt:lpstr>
      <vt:lpstr>Some Limitations</vt:lpstr>
      <vt:lpstr>Some Limitations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74</cp:revision>
  <dcterms:created xsi:type="dcterms:W3CDTF">2019-11-24T14:19:09Z</dcterms:created>
  <dcterms:modified xsi:type="dcterms:W3CDTF">2019-11-29T07:06:32Z</dcterms:modified>
</cp:coreProperties>
</file>