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ppt/tags/tag3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52"/>
  </p:notesMasterIdLst>
  <p:sldIdLst>
    <p:sldId id="373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372" r:id="rId51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320" autoAdjust="0"/>
  </p:normalViewPr>
  <p:slideViewPr>
    <p:cSldViewPr>
      <p:cViewPr varScale="1">
        <p:scale>
          <a:sx n="99" d="100"/>
          <a:sy n="99" d="100"/>
        </p:scale>
        <p:origin x="20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Times"/>
              </a:rPr>
              <a:t>… TO COMPLEX/WICKED PROBLEMS/GRAND CHALLENGES/COMPLEX ISSUES</a:t>
            </a:r>
            <a:endParaRPr lang="en-US">
              <a:latin typeface="Times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70686" indent="-296417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85670" indent="-237134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59939" indent="-237134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134208" indent="-237134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608476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3082744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557012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4031280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eaLnBrk="1" hangingPunct="1">
              <a:defRPr/>
            </a:pPr>
            <a:fld id="{13E44FBF-8995-483B-BE23-5870689FAA56}" type="slidenum">
              <a:rPr lang="en-US" i="0" smtClean="0">
                <a:solidFill>
                  <a:srgbClr val="000000"/>
                </a:solidFill>
                <a:latin typeface="Times" charset="0"/>
              </a:rPr>
              <a:pPr eaLnBrk="1" hangingPunct="1">
                <a:defRPr/>
              </a:pPr>
              <a:t>1</a:t>
            </a:fld>
            <a:endParaRPr lang="en-US" i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9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86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3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13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65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4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0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AA7F7-1F7A-4C76-8EC1-8775512BD32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87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examples of miss-information</a:t>
            </a:r>
          </a:p>
          <a:p>
            <a:pPr marL="224298" indent="-224298">
              <a:buAutoNum type="arabicParenR"/>
            </a:pPr>
            <a:r>
              <a:rPr lang="en-US" dirty="0"/>
              <a:t>Anthrax spread</a:t>
            </a:r>
            <a:r>
              <a:rPr lang="en-US" baseline="0" dirty="0"/>
              <a:t> by hippos cannibalizing each other. Note: Hippos are herbivores!</a:t>
            </a:r>
          </a:p>
          <a:p>
            <a:pPr marL="224298" indent="-224298">
              <a:buAutoNum type="arabicParenR"/>
            </a:pPr>
            <a:r>
              <a:rPr lang="en-US" dirty="0"/>
              <a:t>Fish caught near dead hippos spreads anthrax to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F3E2C-7C90-48AD-B4E0-F76F862ECB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F1D932-8882-43B7-8DFB-5571797334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0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672C0-1CEA-4CBB-B33F-3A555BD102B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6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5CE4E3-C709-4EB5-9CD3-D5C490533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9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B6F0C-9427-4158-A23A-2CEA5355944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5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273AE-8D75-4388-9A2E-5BFC0E5C305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u="sng"/>
              <a:t>KEY MESSAGES – Summary slide</a:t>
            </a:r>
          </a:p>
          <a:p>
            <a:pPr eaLnBrk="1" hangingPunct="1"/>
            <a:endParaRPr lang="en-US" b="1" u="sng"/>
          </a:p>
          <a:p>
            <a:pPr eaLnBrk="1" hangingPunct="1">
              <a:buFontTx/>
              <a:buChar char="•"/>
            </a:pPr>
            <a:r>
              <a:rPr lang="en-US"/>
              <a:t>Incorporate messages from technical, risk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1807088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1B9B5-236F-4963-BFAF-22322D40536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353722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F8EBB-E3D4-46E3-A041-3EC2B70C30E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Insert event specific data…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Examples</a:t>
            </a:r>
          </a:p>
          <a:p>
            <a:pPr eaLnBrk="1" hangingPunct="1"/>
            <a:r>
              <a:rPr lang="en-US" b="1"/>
              <a:t>Must do…</a:t>
            </a:r>
          </a:p>
          <a:p>
            <a:pPr lvl="1" eaLnBrk="1" hangingPunct="1"/>
            <a:r>
              <a:rPr lang="en-US"/>
              <a:t>Report suspected human or animal infections</a:t>
            </a:r>
          </a:p>
          <a:p>
            <a:pPr lvl="1" eaLnBrk="1" hangingPunct="1"/>
            <a:r>
              <a:rPr lang="en-US"/>
              <a:t>Follow government regulations</a:t>
            </a:r>
          </a:p>
          <a:p>
            <a:pPr lvl="2" eaLnBrk="1" hangingPunct="1"/>
            <a:r>
              <a:rPr lang="en-US"/>
              <a:t>Case isolation, travel restrictions, Animal quarantines, animal movement restrictions, animal &amp; livestock vaccination guidelines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 b="1"/>
              <a:t>Should do…</a:t>
            </a:r>
          </a:p>
          <a:p>
            <a:pPr lvl="1" eaLnBrk="1" hangingPunct="1"/>
            <a:r>
              <a:rPr lang="en-US"/>
              <a:t>Protect yourself, your family and your animals</a:t>
            </a:r>
          </a:p>
          <a:p>
            <a:pPr lvl="1" eaLnBrk="1" hangingPunct="1"/>
            <a:r>
              <a:rPr lang="en-US"/>
              <a:t>Follow government recommendations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 b="1"/>
              <a:t>Could do…</a:t>
            </a:r>
          </a:p>
          <a:p>
            <a:pPr lvl="1" eaLnBrk="1" hangingPunct="1"/>
            <a:r>
              <a:rPr lang="en-US"/>
              <a:t>Keep informed / educate yourself &amp; others about the facts</a:t>
            </a:r>
          </a:p>
          <a:p>
            <a:pPr lvl="1" eaLnBrk="1" hangingPunct="1"/>
            <a:r>
              <a:rPr lang="en-US"/>
              <a:t>Assist others directly affected by outbreak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24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9381-5EFC-4ED8-81DA-36C922ECE4B4}" type="slidenum">
              <a:rPr lang="en-US"/>
              <a:pPr/>
              <a:t>43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What we have here is a failure to communicate”  due to lack of clear communications goals</a:t>
            </a:r>
          </a:p>
        </p:txBody>
      </p:sp>
    </p:spTree>
    <p:extLst>
      <p:ext uri="{BB962C8B-B14F-4D97-AF65-F5344CB8AC3E}">
        <p14:creationId xmlns:p14="http://schemas.microsoft.com/office/powerpoint/2010/main" val="1730680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4A334-4EF0-479F-9DDA-7CEB27F7E2A1}" type="slidenum">
              <a:rPr lang="en-US"/>
              <a:pPr/>
              <a:t>44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People in hi state of conerrn their ability to process info effectively and efficiently is severely impaired  this emotional response creates “mental noise”</a:t>
            </a:r>
          </a:p>
        </p:txBody>
      </p:sp>
    </p:spTree>
    <p:extLst>
      <p:ext uri="{BB962C8B-B14F-4D97-AF65-F5344CB8AC3E}">
        <p14:creationId xmlns:p14="http://schemas.microsoft.com/office/powerpoint/2010/main" val="677524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F2870-ECB9-49B5-B89C-C80563C7B089}" type="slidenum">
              <a:rPr lang="en-US"/>
              <a:pPr/>
              <a:t>45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FMD for the farmer vs the veterinarian,  Tb for the patient’s family vs the ER docs</a:t>
            </a:r>
          </a:p>
        </p:txBody>
      </p:sp>
    </p:spTree>
    <p:extLst>
      <p:ext uri="{BB962C8B-B14F-4D97-AF65-F5344CB8AC3E}">
        <p14:creationId xmlns:p14="http://schemas.microsoft.com/office/powerpoint/2010/main" val="395477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r>
              <a:rPr lang="en-US" dirty="0"/>
              <a:t>Use simple, non-technical language (no jargon).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6E7D1-58F5-494C-93D2-24D6C8A4EF9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Involved egs. (egs. public health officials, clinicians, patients, scientists).</a:t>
            </a:r>
          </a:p>
          <a:p>
            <a:pPr eaLnBrk="1" hangingPunct="1"/>
            <a:r>
              <a:rPr lang="en-US"/>
              <a:t>Often involves multiple messages about the nature of risk or expressing concerns, opinions, or reactions to risk messages or to legal and institutional arrangements for risk management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A01FC-6E1E-4CD7-A66D-A5706638DF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6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1AE8C-8403-401D-8183-90926782457C}" type="slidenum">
              <a:rPr lang="en-US"/>
              <a:pPr/>
              <a:t>47</a:t>
            </a:fld>
            <a:endParaRPr lang="en-US"/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NOTE:  your audience’s need are MORE important</a:t>
            </a:r>
            <a:r>
              <a:rPr lang="en-US" baseline="0" dirty="0"/>
              <a:t> than what YOU want them to know!</a:t>
            </a:r>
            <a:endParaRPr lang="en-US" dirty="0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hangingPunct="1"/>
            <a:fld id="{AF1673F6-06CB-4CE6-A61F-A979792A0347}" type="slidenum">
              <a:rPr lang="en-US" sz="1200"/>
              <a:pPr algn="r" eaLnBrk="1" hangingPunct="1"/>
              <a:t>47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856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A757E-68CB-4F62-9B79-150828ED15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1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CAB34-8277-4248-BD60-846021C9D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DE8C95-7808-4EEA-81D5-BCFEFA8812B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dirty="0"/>
              <a:t>Discuss 4 quadrants</a:t>
            </a:r>
          </a:p>
          <a:p>
            <a:pPr eaLnBrk="1" hangingPunct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137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A757E-68CB-4F62-9B79-150828ED15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Needed? If so, </a:t>
            </a:r>
            <a:r>
              <a:rPr lang="en-US" dirty="0" smtClean="0"/>
              <a:t>where Scientists </a:t>
            </a:r>
            <a:r>
              <a:rPr lang="en-US" dirty="0"/>
              <a:t>are trained to provide all the known information about a particular risk. For a risk communicator the goal is to take the information, digest it, translate it into understandable language and tailor specific messages to each audience.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E9C18-695E-4FD7-86FB-097B0B8D4F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43F52-F7C2-4C8A-BA36-7DB3DE74C6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A10F3-693D-4DCA-B1D9-FD382FC1F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1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613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3.png"/><Relationship Id="rId24" Type="http://schemas.openxmlformats.org/officeDocument/2006/relationships/image" Target="../media/image4.png"/><Relationship Id="rId25" Type="http://schemas.openxmlformats.org/officeDocument/2006/relationships/image" Target="../media/image5.png"/><Relationship Id="rId26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  <p:sldLayoutId id="2147483829" r:id="rId20"/>
    <p:sldLayoutId id="2147483830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524000"/>
            <a:ext cx="6172200" cy="1339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No.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89038" y="3962400"/>
            <a:ext cx="73453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</a:br>
            <a:r>
              <a:rPr lang="en-US" sz="2400" kern="0">
                <a:solidFill>
                  <a:srgbClr val="000000"/>
                </a:solidFill>
                <a:latin typeface="Franklin Gothic Book"/>
                <a:ea typeface="+mj-ea"/>
                <a:cs typeface="+mj-cs"/>
              </a:rPr>
              <a:t> 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399"/>
            <a:ext cx="7924800" cy="9144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mtClean="0"/>
              <a:t>Conflicting perceptions about </a:t>
            </a:r>
            <a:r>
              <a:rPr lang="en-US" dirty="0"/>
              <a:t>risk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344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Health Professional / Veterinarian / Scientist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sz="3200" b="1" dirty="0"/>
              <a:t>Risk = Probability x Magnitude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		How likely to happen?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		How bad if it happens?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Policy Makers / Decision Makers / Public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sz="3200" b="1" dirty="0"/>
              <a:t>Risk = Hazard + Outrage</a:t>
            </a:r>
          </a:p>
          <a:p>
            <a:pPr eaLnBrk="1" hangingPunct="1">
              <a:lnSpc>
                <a:spcPct val="150000"/>
              </a:lnSpc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6866" y="533401"/>
            <a:ext cx="6798734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800" dirty="0"/>
              <a:t>Our human reaction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4000" b="1" dirty="0"/>
              <a:t>Risk = Hazard + Outrage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Hazard = something that can go wrong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Outrage = source of fear &amp; / insecurity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800" dirty="0"/>
              <a:t>Peter Sandman  </a:t>
            </a:r>
            <a:r>
              <a:rPr lang="en-US" sz="2800" dirty="0">
                <a:solidFill>
                  <a:schemeClr val="accent6"/>
                </a:solidFill>
              </a:rPr>
              <a:t>http://www.psandman.com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8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838200"/>
          </a:xfrm>
        </p:spPr>
        <p:txBody>
          <a:bodyPr>
            <a:normAutofit/>
          </a:bodyPr>
          <a:lstStyle/>
          <a:p>
            <a:r>
              <a:rPr lang="en-US" dirty="0"/>
              <a:t>Two Key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Instill Confidence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Prevent panic!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Calm and make the public feel comfortable and self assured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Provide information to Public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Educate public in advance, if possible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Provide necessary information</a:t>
            </a:r>
          </a:p>
          <a:p>
            <a:pPr lvl="1">
              <a:lnSpc>
                <a:spcPct val="90000"/>
              </a:lnSpc>
              <a:buNone/>
            </a:pPr>
            <a:r>
              <a:rPr lang="en-US" i="1" dirty="0"/>
              <a:t>Do Not Confuse Them!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0550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204913" algn="l"/>
              </a:tabLst>
            </a:pPr>
            <a:r>
              <a:rPr lang="en-US" dirty="0">
                <a:solidFill>
                  <a:schemeClr val="tx1"/>
                </a:solidFill>
              </a:rPr>
              <a:t>4 types of risk communications!</a:t>
            </a:r>
            <a:endParaRPr lang="en-US" dirty="0">
              <a:solidFill>
                <a:srgbClr val="57B2B9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87575" y="3810000"/>
            <a:ext cx="2987675" cy="174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2000" dirty="0"/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700" dirty="0"/>
              <a:t>Public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700" dirty="0"/>
              <a:t>Relations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187575" y="1981200"/>
            <a:ext cx="2987675" cy="183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700" dirty="0"/>
              <a:t>       </a:t>
            </a:r>
            <a:r>
              <a:rPr lang="en-US" sz="2800" b="1" dirty="0">
                <a:solidFill>
                  <a:srgbClr val="FF0000"/>
                </a:solidFill>
              </a:rPr>
              <a:t>Calm down!! 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 Outrage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700" dirty="0"/>
              <a:t>   Management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187575" y="1981200"/>
            <a:ext cx="59737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187575" y="3810000"/>
            <a:ext cx="5973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2187575" y="5562600"/>
            <a:ext cx="59737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2187575" y="1981200"/>
            <a:ext cx="0" cy="3581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8131175" y="1981200"/>
            <a:ext cx="0" cy="3581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539172" y="6019800"/>
            <a:ext cx="2600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1559D"/>
                </a:solidFill>
                <a:latin typeface="Comic Sans MS" pitchFamily="66" charset="0"/>
              </a:rPr>
              <a:t>Danger </a:t>
            </a:r>
            <a:r>
              <a:rPr lang="en-US" sz="2400">
                <a:solidFill>
                  <a:srgbClr val="01559D"/>
                </a:solidFill>
                <a:latin typeface="Comic Sans MS" pitchFamily="66" charset="0"/>
              </a:rPr>
              <a:t>(Hazard)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250950" y="2314575"/>
            <a:ext cx="860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High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30213" y="3749675"/>
            <a:ext cx="1376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1559D"/>
                </a:solidFill>
                <a:latin typeface="Comic Sans MS" pitchFamily="66" charset="0"/>
              </a:rPr>
              <a:t>Outrage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577975" y="5791200"/>
            <a:ext cx="91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Low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7369175" y="5791200"/>
            <a:ext cx="860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High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5159375" y="3886200"/>
            <a:ext cx="289560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Watch out </a:t>
            </a:r>
            <a:r>
              <a:rPr lang="en-US" sz="2800" dirty="0"/>
              <a:t>Precaution</a:t>
            </a:r>
          </a:p>
          <a:p>
            <a:pPr algn="ctr"/>
            <a:r>
              <a:rPr lang="en-US" sz="2800" dirty="0"/>
              <a:t>Advocacy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006975" y="1905001"/>
            <a:ext cx="3200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endParaRPr lang="en-US" sz="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We’ll get through this together. </a:t>
            </a:r>
          </a:p>
          <a:p>
            <a:pPr algn="ctr">
              <a:defRPr/>
            </a:pPr>
            <a:r>
              <a:rPr lang="en-US" sz="2800" dirty="0"/>
              <a:t>Crisis</a:t>
            </a:r>
          </a:p>
          <a:p>
            <a:pPr algn="ctr">
              <a:defRPr/>
            </a:pPr>
            <a:r>
              <a:rPr lang="en-US" sz="2800" dirty="0"/>
              <a:t>Communication</a:t>
            </a:r>
          </a:p>
          <a:p>
            <a:pPr algn="ctr">
              <a:spcBef>
                <a:spcPct val="50000"/>
              </a:spcBef>
              <a:defRPr/>
            </a:pPr>
            <a:endParaRPr lang="en-US" sz="10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09" name="Line 18"/>
          <p:cNvSpPr>
            <a:spLocks noChangeShapeType="1"/>
          </p:cNvSpPr>
          <p:nvPr/>
        </p:nvSpPr>
        <p:spPr bwMode="auto">
          <a:xfrm>
            <a:off x="5159375" y="1981200"/>
            <a:ext cx="0" cy="3581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19"/>
          <p:cNvSpPr>
            <a:spLocks noChangeShapeType="1"/>
          </p:cNvSpPr>
          <p:nvPr/>
        </p:nvSpPr>
        <p:spPr bwMode="auto">
          <a:xfrm>
            <a:off x="3733800" y="5867400"/>
            <a:ext cx="2824163" cy="0"/>
          </a:xfrm>
          <a:prstGeom prst="line">
            <a:avLst/>
          </a:prstGeom>
          <a:noFill/>
          <a:ln w="60325">
            <a:solidFill>
              <a:srgbClr val="C2283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20"/>
          <p:cNvSpPr>
            <a:spLocks noChangeShapeType="1"/>
          </p:cNvSpPr>
          <p:nvPr/>
        </p:nvSpPr>
        <p:spPr bwMode="auto">
          <a:xfrm flipV="1">
            <a:off x="1882775" y="3200400"/>
            <a:ext cx="0" cy="2362200"/>
          </a:xfrm>
          <a:prstGeom prst="line">
            <a:avLst/>
          </a:prstGeom>
          <a:noFill/>
          <a:ln w="60325">
            <a:solidFill>
              <a:srgbClr val="C2283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Text Box 21"/>
          <p:cNvSpPr txBox="1">
            <a:spLocks noChangeArrowheads="1"/>
          </p:cNvSpPr>
          <p:nvPr/>
        </p:nvSpPr>
        <p:spPr bwMode="auto">
          <a:xfrm>
            <a:off x="152400" y="6200775"/>
            <a:ext cx="274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Peter Sandman</a:t>
            </a:r>
          </a:p>
          <a:p>
            <a:r>
              <a:rPr lang="en-US" sz="1600"/>
              <a:t>http://www.psandman.com/</a:t>
            </a:r>
          </a:p>
        </p:txBody>
      </p:sp>
    </p:spTree>
    <p:extLst>
      <p:ext uri="{BB962C8B-B14F-4D97-AF65-F5344CB8AC3E}">
        <p14:creationId xmlns:p14="http://schemas.microsoft.com/office/powerpoint/2010/main" val="86007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n-US" dirty="0"/>
              <a:t>Risk communication &amp; risk analysis paradigm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Our perception of risk is a combination of facts (objective) and emotion (subjective</a:t>
            </a:r>
            <a:r>
              <a:rPr lang="en-US" dirty="0" smtClean="0"/>
              <a:t>)</a:t>
            </a:r>
            <a:endParaRPr lang="en-US" dirty="0"/>
          </a:p>
          <a:p>
            <a:pPr eaLnBrk="1" hangingPunct="1">
              <a:spcBef>
                <a:spcPts val="1200"/>
              </a:spcBef>
            </a:pPr>
            <a:r>
              <a:rPr lang="en-US" dirty="0"/>
              <a:t>Appreciate the disconnect between science and public perceptions of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006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xfrm>
            <a:off x="1176866" y="533401"/>
            <a:ext cx="6798734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Applied Question #1</a:t>
            </a:r>
            <a:br>
              <a:rPr lang="en-US" dirty="0"/>
            </a:br>
            <a:r>
              <a:rPr lang="en-US" dirty="0"/>
              <a:t>Think, Pair, Share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Moldy maize meal has been put into animal feed.  </a:t>
            </a:r>
          </a:p>
          <a:p>
            <a:pPr>
              <a:defRPr/>
            </a:pPr>
            <a:r>
              <a:rPr lang="en-US" sz="2800" dirty="0"/>
              <a:t>This can cause </a:t>
            </a:r>
            <a:r>
              <a:rPr lang="en-US" sz="2800" dirty="0" err="1"/>
              <a:t>Aflatoxicosis</a:t>
            </a:r>
            <a:r>
              <a:rPr lang="en-US" sz="2800" dirty="0"/>
              <a:t>, a fungal intoxication that will damage the liver.</a:t>
            </a:r>
          </a:p>
          <a:p>
            <a:pPr>
              <a:defRPr/>
            </a:pPr>
            <a:r>
              <a:rPr lang="en-US" sz="2800" dirty="0"/>
              <a:t>Once the animal shows clinical signs such as poor appetite and jaundice, treatment may not help.</a:t>
            </a:r>
          </a:p>
          <a:p>
            <a:pPr>
              <a:defRPr/>
            </a:pPr>
            <a:r>
              <a:rPr lang="en-US" sz="2800" dirty="0"/>
              <a:t>Who are the </a:t>
            </a:r>
            <a:r>
              <a:rPr lang="en-US" sz="2800" b="1" dirty="0"/>
              <a:t>most important audiences </a:t>
            </a:r>
            <a:r>
              <a:rPr lang="en-US" sz="2800" dirty="0"/>
              <a:t>to communicate this danger / risk to? </a:t>
            </a:r>
          </a:p>
          <a:p>
            <a:pPr>
              <a:defRPr/>
            </a:pPr>
            <a:r>
              <a:rPr lang="en-US" sz="2800" dirty="0"/>
              <a:t>What </a:t>
            </a:r>
            <a:r>
              <a:rPr lang="en-US" sz="2800" b="1" dirty="0"/>
              <a:t>communication methods </a:t>
            </a:r>
            <a:r>
              <a:rPr lang="en-US" sz="2800" dirty="0"/>
              <a:t>will you use?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2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RISK COMMUNICATION</a:t>
            </a: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3838" indent="-223838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u="sng" dirty="0"/>
              <a:t>Goal</a:t>
            </a:r>
            <a:r>
              <a:rPr lang="en-US" dirty="0"/>
              <a:t>:</a:t>
            </a:r>
            <a:r>
              <a:rPr lang="en-US" u="sng" dirty="0"/>
              <a:t> </a:t>
            </a:r>
          </a:p>
          <a:p>
            <a:pPr marL="223838" indent="-223838"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dirty="0"/>
              <a:t>Informed support </a:t>
            </a:r>
            <a:br>
              <a:rPr lang="en-US" dirty="0"/>
            </a:br>
            <a:endParaRPr lang="en-US" dirty="0"/>
          </a:p>
          <a:p>
            <a:pPr marL="223838" indent="-223838"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dirty="0" smtClean="0"/>
              <a:t>Resistance</a:t>
            </a:r>
          </a:p>
          <a:p>
            <a:pPr marL="223838" indent="-223838" eaLnBrk="1" hangingPunct="1">
              <a:lnSpc>
                <a:spcPct val="150000"/>
              </a:lnSpc>
              <a:spcAft>
                <a:spcPct val="20000"/>
              </a:spcAft>
              <a:defRPr/>
            </a:pPr>
            <a:endParaRPr lang="en-US" dirty="0"/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High Stress Changes the Rules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4" name="Down Arrow 9"/>
          <p:cNvSpPr>
            <a:spLocks noChangeArrowheads="1"/>
          </p:cNvSpPr>
          <p:nvPr/>
        </p:nvSpPr>
        <p:spPr bwMode="auto">
          <a:xfrm>
            <a:off x="4800600" y="3962400"/>
            <a:ext cx="990600" cy="1295400"/>
          </a:xfrm>
          <a:prstGeom prst="downArrow">
            <a:avLst>
              <a:gd name="adj1" fmla="val 50000"/>
              <a:gd name="adj2" fmla="val 37802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 sz="2400" u="sng">
              <a:latin typeface="Verdana" pitchFamily="34" charset="0"/>
            </a:endParaRPr>
          </a:p>
        </p:txBody>
      </p:sp>
      <p:sp>
        <p:nvSpPr>
          <p:cNvPr id="5" name="Down Arrow 9"/>
          <p:cNvSpPr>
            <a:spLocks noChangeArrowheads="1"/>
          </p:cNvSpPr>
          <p:nvPr/>
        </p:nvSpPr>
        <p:spPr bwMode="auto">
          <a:xfrm rot="10800000">
            <a:off x="4800600" y="1981200"/>
            <a:ext cx="990600" cy="1295400"/>
          </a:xfrm>
          <a:prstGeom prst="downArrow">
            <a:avLst>
              <a:gd name="adj1" fmla="val 50000"/>
              <a:gd name="adj2" fmla="val 37802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 u="sng">
              <a:solidFill>
                <a:srgbClr val="FFFF66"/>
              </a:solidFill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5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High </a:t>
            </a:r>
            <a:r>
              <a:rPr lang="en-US" sz="3600" dirty="0">
                <a:solidFill>
                  <a:schemeClr val="tx1"/>
                </a:solidFill>
              </a:rPr>
              <a:t>Stress Changes the </a:t>
            </a:r>
            <a:r>
              <a:rPr lang="en-US" sz="3600" dirty="0" smtClean="0">
                <a:solidFill>
                  <a:schemeClr val="tx1"/>
                </a:solidFill>
              </a:rPr>
              <a:t>Rules </a:t>
            </a:r>
            <a:r>
              <a:rPr lang="en-US" sz="3600" dirty="0">
                <a:solidFill>
                  <a:schemeClr val="tx1"/>
                </a:solidFill>
              </a:rPr>
              <a:t>of </a:t>
            </a:r>
            <a:r>
              <a:rPr lang="en-US" sz="3600" dirty="0" smtClean="0">
                <a:solidFill>
                  <a:schemeClr val="tx1"/>
                </a:solidFill>
              </a:rPr>
              <a:t>Communication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dirty="0"/>
              <a:t>People want to know that you care before they care </a:t>
            </a:r>
            <a:r>
              <a:rPr lang="en-US" dirty="0" smtClean="0"/>
              <a:t>about what </a:t>
            </a:r>
            <a:r>
              <a:rPr lang="en-US" dirty="0"/>
              <a:t>you </a:t>
            </a:r>
            <a:r>
              <a:rPr lang="en-US" dirty="0" smtClean="0"/>
              <a:t>know.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dirty="0"/>
              <a:t>People have difficulty hearing, understanding and remembering </a:t>
            </a:r>
            <a:r>
              <a:rPr lang="en-US" dirty="0" smtClean="0"/>
              <a:t>information.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dirty="0"/>
              <a:t>People understand information at four grades below their education </a:t>
            </a:r>
            <a:r>
              <a:rPr lang="en-US" dirty="0" smtClean="0"/>
              <a:t>level.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4801"/>
            <a:ext cx="679873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High Stress Changes 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Mental noise reduces the ability to process communication on average 80</a:t>
            </a:r>
            <a:r>
              <a:rPr lang="en-US" dirty="0" smtClean="0"/>
              <a:t>%.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2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Goals </a:t>
            </a:r>
            <a:r>
              <a:rPr lang="en-US" sz="3200" b="1" dirty="0"/>
              <a:t>of Risk Communication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5715000" cy="44957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outrage!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800" dirty="0"/>
              <a:t>Take into account </a:t>
            </a:r>
            <a:r>
              <a:rPr lang="en-US" sz="2800" b="1" dirty="0"/>
              <a:t>emotional response</a:t>
            </a:r>
            <a:r>
              <a:rPr lang="en-US" sz="2800" dirty="0"/>
              <a:t> to event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800" dirty="0"/>
              <a:t>Empower audiences to make </a:t>
            </a:r>
            <a:r>
              <a:rPr lang="en-US" sz="2800" b="1" dirty="0"/>
              <a:t>informed decisions</a:t>
            </a:r>
          </a:p>
          <a:p>
            <a:pPr marL="347472" indent="-347472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dirty="0"/>
              <a:t>Discourage negative behavior</a:t>
            </a:r>
            <a:r>
              <a:rPr lang="en-US" sz="2800" dirty="0"/>
              <a:t> </a:t>
            </a:r>
          </a:p>
          <a:p>
            <a:pPr marL="347472" indent="-347472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dirty="0"/>
              <a:t>Encourage constructive responses</a:t>
            </a:r>
            <a:r>
              <a:rPr lang="en-US" sz="2800" dirty="0"/>
              <a:t> to risk or danger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5856514" y="2133600"/>
            <a:ext cx="2601686" cy="2677656"/>
          </a:xfrm>
          <a:prstGeom prst="rect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Trust - </a:t>
            </a:r>
            <a:r>
              <a:rPr lang="en-US" sz="2400" b="1" dirty="0">
                <a:solidFill>
                  <a:srgbClr val="FF0000"/>
                </a:solidFill>
              </a:rPr>
              <a:t>one of the most important factors in determining the effectiveness of risk communication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805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8"/>
          <p:cNvSpPr>
            <a:spLocks noGrp="1"/>
          </p:cNvSpPr>
          <p:nvPr>
            <p:ph type="title"/>
          </p:nvPr>
        </p:nvSpPr>
        <p:spPr bwMode="auto">
          <a:xfrm>
            <a:off x="1176866" y="609601"/>
            <a:ext cx="679873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Learning Objectives</a:t>
            </a:r>
            <a:br>
              <a:rPr lang="en-US" dirty="0"/>
            </a:b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848600" cy="4983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Introduce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</a:t>
            </a:r>
          </a:p>
          <a:p>
            <a:pPr eaLnBrk="1" hangingPunct="1">
              <a:lnSpc>
                <a:spcPct val="8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Introduce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best practices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Practice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message development</a:t>
            </a:r>
          </a:p>
          <a:p>
            <a:pPr eaLnBrk="1" hangingPunct="1">
              <a:lnSpc>
                <a:spcPct val="8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risk communication skills</a:t>
            </a:r>
            <a:r>
              <a:rPr lang="en-US" dirty="0"/>
              <a:t> through examples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17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3193143" cy="283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743" y="3276600"/>
            <a:ext cx="8077200" cy="2133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+mj-lt"/>
              </a:rPr>
              <a:t>Contemporary Risk Communication</a:t>
            </a:r>
            <a:endParaRPr lang="en-US" sz="2800" dirty="0">
              <a:latin typeface="+mj-lt"/>
            </a:endParaRPr>
          </a:p>
          <a:p>
            <a:pPr indent="3175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tabLst>
                <a:tab pos="346075" algn="l"/>
              </a:tabLst>
              <a:defRPr/>
            </a:pPr>
            <a:r>
              <a:rPr lang="en-US" sz="2800" dirty="0"/>
              <a:t>Risk communication is multi-directional and actively involves audience as </a:t>
            </a:r>
            <a:r>
              <a:rPr lang="en-US" sz="2800" dirty="0" smtClean="0"/>
              <a:t>partners.</a:t>
            </a:r>
            <a:endParaRPr lang="en-US" sz="280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73743" y="457200"/>
            <a:ext cx="4731657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latin typeface="+mj-lt"/>
              </a:rPr>
              <a:t>Older Risk Communication</a:t>
            </a:r>
            <a:endParaRPr lang="en-US" sz="2800" dirty="0">
              <a:latin typeface="+mn-lt"/>
            </a:endParaRPr>
          </a:p>
          <a:p>
            <a:pPr marL="290513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290513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Information flow in one direction, or the “we tell them” approach.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2452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xfrm>
            <a:off x="1176866" y="457201"/>
            <a:ext cx="679873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Risk Communication</a:t>
            </a:r>
            <a:br>
              <a:rPr lang="en-US" dirty="0"/>
            </a:br>
            <a:r>
              <a:rPr lang="en-US" dirty="0"/>
              <a:t>Best Practices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114800"/>
          </a:xfr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Remember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communication is two way street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to your audience and seek understanding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Communicate with empathy and concern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Don’t assume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Be aware of cultural and language differences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6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xfrm>
            <a:off x="1176866" y="457201"/>
            <a:ext cx="6798734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Risk Communication</a:t>
            </a:r>
            <a:br>
              <a:rPr lang="en-US" dirty="0"/>
            </a:br>
            <a:r>
              <a:rPr lang="en-US" dirty="0"/>
              <a:t>Best Practices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267200"/>
          </a:xfr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Use appropriate terminology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Accept uncertainty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Use key messages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Provide resources for more information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Foster partnerships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Remain accessible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2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dirty="0"/>
              <a:t>Myths!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Communicating risk is more likely to harm people versus calm </a:t>
            </a:r>
            <a:r>
              <a:rPr lang="en-US" sz="3600" dirty="0" smtClean="0"/>
              <a:t>them.</a:t>
            </a:r>
            <a:endParaRPr lang="en-US" sz="3600" dirty="0"/>
          </a:p>
        </p:txBody>
      </p:sp>
      <p:pic>
        <p:nvPicPr>
          <p:cNvPr id="53249" name="Picture 1" descr="C:\Users\Personal\Pictures\risknottakingrisks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071105" cy="2743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683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Communicating risk is more likely to harm people versus calm them</a:t>
            </a:r>
          </a:p>
        </p:txBody>
      </p:sp>
      <p:sp>
        <p:nvSpPr>
          <p:cNvPr id="2" name="Oval 1"/>
          <p:cNvSpPr/>
          <p:nvPr/>
        </p:nvSpPr>
        <p:spPr>
          <a:xfrm>
            <a:off x="228599" y="990600"/>
            <a:ext cx="5414963" cy="45720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85800" y="990600"/>
            <a:ext cx="4343400" cy="4343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C:\Users\Personal\Pictures\risknottakingrisks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2971800" cy="286384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19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dirty="0"/>
              <a:t>Myths!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572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Communication is less important than education – if people knew the true risks they would accept </a:t>
            </a:r>
            <a:r>
              <a:rPr lang="en-US" dirty="0" smtClean="0"/>
              <a:t>them.</a:t>
            </a:r>
            <a:endParaRPr lang="en-US" dirty="0"/>
          </a:p>
        </p:txBody>
      </p:sp>
      <p:pic>
        <p:nvPicPr>
          <p:cNvPr id="49153" name="Picture 1" descr="C:\Users\Personal\Pictures\risknottakingrisks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263272" cy="291484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9523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953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Communication is less important than education – if people knew the true risks they would accept them</a:t>
            </a:r>
          </a:p>
        </p:txBody>
      </p:sp>
      <p:sp>
        <p:nvSpPr>
          <p:cNvPr id="2" name="Oval 1"/>
          <p:cNvSpPr/>
          <p:nvPr/>
        </p:nvSpPr>
        <p:spPr>
          <a:xfrm>
            <a:off x="228599" y="990600"/>
            <a:ext cx="5414963" cy="45720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85800" y="990600"/>
            <a:ext cx="4343400" cy="4343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5" name="Picture 1" descr="C:\Users\Personal\Pictures\risknottakingrisks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199" y="1981200"/>
            <a:ext cx="2819401" cy="280392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665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dirty="0"/>
              <a:t>Myths!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Issues arising in crisis are too difficult for the public to understand, so it is better to say nothing or just tell them what to </a:t>
            </a:r>
            <a:r>
              <a:rPr lang="en-US" dirty="0" smtClean="0"/>
              <a:t>do.</a:t>
            </a:r>
            <a:endParaRPr lang="en-US" dirty="0"/>
          </a:p>
        </p:txBody>
      </p:sp>
      <p:pic>
        <p:nvPicPr>
          <p:cNvPr id="45057" name="Picture 1" descr="C:\Users\Personal\Pictures\risknottakingrisks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1371600"/>
            <a:ext cx="3429000" cy="3352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7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2578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Issues arising in crisis are too difficult for the public to understand, so it is better to say nothing or just tell them what to do</a:t>
            </a:r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30432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28599" y="1219200"/>
            <a:ext cx="5414963" cy="45720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33400" y="990600"/>
            <a:ext cx="4495800" cy="4495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83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dirty="0"/>
              <a:t>Myths!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8006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endParaRPr lang="en-US" sz="32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200" dirty="0"/>
              <a:t>Risk communication is someone else’s job / </a:t>
            </a:r>
            <a:r>
              <a:rPr lang="en-US" sz="3200" dirty="0" smtClean="0"/>
              <a:t>problem.</a:t>
            </a:r>
            <a:endParaRPr lang="en-US" sz="3200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19050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8153400" cy="1752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</a:t>
            </a:r>
            <a:r>
              <a:rPr lang="en-US" dirty="0"/>
              <a:t>is an open, two-way exchange of information and opinion about risk that leads to better understanding and better risk management decisions by all </a:t>
            </a:r>
            <a:r>
              <a:rPr lang="en-US" dirty="0" smtClean="0"/>
              <a:t>involved.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685800"/>
            <a:ext cx="7620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 dirty="0">
                <a:latin typeface="+mn-lt"/>
              </a:rPr>
              <a:t>.  </a:t>
            </a:r>
          </a:p>
        </p:txBody>
      </p:sp>
      <p:pic>
        <p:nvPicPr>
          <p:cNvPr id="80897" name="Picture 1" descr="C:\Users\Personal\Pictures\ri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69" y="457200"/>
            <a:ext cx="7356231" cy="3429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4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7244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Risk communication is someone else’s job / problem</a:t>
            </a:r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28908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28599" y="990600"/>
            <a:ext cx="5414963" cy="45720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85800" y="990600"/>
            <a:ext cx="4343400" cy="4343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512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/>
              <a:t>Summary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</a:t>
            </a:r>
            <a:r>
              <a:rPr lang="en-US" sz="3000" dirty="0"/>
              <a:t>is an open, two-way exchange of information and opinion about risk which leads to better understanding and better risk management decisions.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/>
              <a:t>Using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best practices </a:t>
            </a:r>
            <a:r>
              <a:rPr lang="en-US" sz="3000" dirty="0"/>
              <a:t>can help manage risks </a:t>
            </a:r>
            <a:r>
              <a:rPr lang="en-US" sz="3000" dirty="0" smtClean="0"/>
              <a:t>better.</a:t>
            </a:r>
            <a:endParaRPr lang="en-US" sz="300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064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xfrm>
            <a:off x="1176866" y="533401"/>
            <a:ext cx="6798734" cy="88264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Applied Question #1</a:t>
            </a:r>
            <a:br>
              <a:rPr lang="en-US" dirty="0"/>
            </a:br>
            <a:r>
              <a:rPr lang="en-US" dirty="0"/>
              <a:t>Think, Pair, Share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764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800" dirty="0"/>
              <a:t>You are spokesperson for the National Anthrax Taskforce leading government response to an outbreak in wildlife in a national park.</a:t>
            </a:r>
          </a:p>
          <a:p>
            <a:r>
              <a:rPr lang="en-US" sz="2800" dirty="0"/>
              <a:t>Following the initial press release about the outbreak you are </a:t>
            </a:r>
            <a:r>
              <a:rPr lang="en-US" sz="2800" dirty="0" smtClean="0"/>
              <a:t>misquoted </a:t>
            </a:r>
            <a:r>
              <a:rPr lang="en-US" sz="2800" dirty="0"/>
              <a:t>in international media - </a:t>
            </a:r>
            <a:r>
              <a:rPr lang="en-US" sz="2800" dirty="0" smtClean="0"/>
              <a:t>misinformation </a:t>
            </a:r>
            <a:r>
              <a:rPr lang="en-US" sz="2800" dirty="0"/>
              <a:t>which may cause undue concern or alarm (outrage!).</a:t>
            </a:r>
          </a:p>
          <a:p>
            <a:r>
              <a:rPr lang="en-US" sz="2800" dirty="0"/>
              <a:t>As a </a:t>
            </a:r>
            <a:r>
              <a:rPr lang="en-US" sz="2800" dirty="0" smtClean="0"/>
              <a:t>spokesperson, </a:t>
            </a:r>
            <a:r>
              <a:rPr lang="en-US" sz="2800" dirty="0"/>
              <a:t>how should you address inconsistent messages about the outbreak?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10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1066800"/>
          </a:xfrm>
        </p:spPr>
        <p:txBody>
          <a:bodyPr>
            <a:normAutofit/>
          </a:bodyPr>
          <a:lstStyle/>
          <a:p>
            <a:r>
              <a:rPr lang="en-US" b="1" dirty="0"/>
              <a:t>Reducing Outrage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wait until all the answers are in!</a:t>
            </a:r>
          </a:p>
          <a:p>
            <a:r>
              <a:rPr lang="en-US" dirty="0" smtClean="0"/>
              <a:t>Communicate:</a:t>
            </a:r>
            <a:endParaRPr lang="en-US" dirty="0"/>
          </a:p>
          <a:p>
            <a:pPr lvl="1"/>
            <a:r>
              <a:rPr lang="en-US" dirty="0"/>
              <a:t>What you know</a:t>
            </a:r>
          </a:p>
          <a:p>
            <a:pPr lvl="1"/>
            <a:r>
              <a:rPr lang="en-US" dirty="0"/>
              <a:t>What you don’t know </a:t>
            </a:r>
          </a:p>
          <a:p>
            <a:pPr lvl="1"/>
            <a:r>
              <a:rPr lang="en-US" dirty="0"/>
              <a:t>What you are doing to address the situation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72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457200" y="533399"/>
            <a:ext cx="8229600" cy="106464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</a:rPr>
              <a:t>Case Example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‘Strange disease’ </a:t>
            </a: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Northern Uganda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52400" y="2057400"/>
            <a:ext cx="5334000" cy="1066800"/>
          </a:xfrm>
          <a:ln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/>
              <a:t>Nov 2010 – Mid Dec 2010</a:t>
            </a:r>
          </a:p>
          <a:p>
            <a:pPr>
              <a:defRPr/>
            </a:pPr>
            <a:r>
              <a:rPr lang="en-US" sz="2400" dirty="0"/>
              <a:t>97 cases and 31 deaths reported</a:t>
            </a:r>
            <a:endParaRPr lang="en-US" dirty="0"/>
          </a:p>
        </p:txBody>
      </p:sp>
      <p:pic>
        <p:nvPicPr>
          <p:cNvPr id="73732" name="Picture 5" descr="IMGP24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3555"/>
            <a:ext cx="2895600" cy="2171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3733" name="Content Placeholder 4" descr="IMGP247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361281"/>
            <a:ext cx="2895600" cy="2171700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6" descr="Kitg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5469" y="2270987"/>
            <a:ext cx="2955131" cy="221687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08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First cases reported on 10 Nov 2010</a:t>
            </a:r>
          </a:p>
          <a:p>
            <a:pPr>
              <a:defRPr/>
            </a:pPr>
            <a:r>
              <a:rPr lang="en-US" dirty="0"/>
              <a:t>Symptoms</a:t>
            </a:r>
          </a:p>
          <a:p>
            <a:pPr lvl="1">
              <a:defRPr/>
            </a:pPr>
            <a:r>
              <a:rPr lang="en-US" dirty="0">
                <a:solidFill>
                  <a:srgbClr val="01559D"/>
                </a:solidFill>
              </a:rPr>
              <a:t>Severe headache</a:t>
            </a:r>
          </a:p>
          <a:p>
            <a:pPr lvl="1">
              <a:defRPr/>
            </a:pPr>
            <a:r>
              <a:rPr lang="en-US" dirty="0">
                <a:solidFill>
                  <a:srgbClr val="01559D"/>
                </a:solidFill>
              </a:rPr>
              <a:t>Dizziness / General Body Weakness</a:t>
            </a:r>
          </a:p>
          <a:p>
            <a:pPr lvl="1">
              <a:defRPr/>
            </a:pPr>
            <a:r>
              <a:rPr lang="en-US" dirty="0">
                <a:solidFill>
                  <a:srgbClr val="01559D"/>
                </a:solidFill>
              </a:rPr>
              <a:t>Fever</a:t>
            </a:r>
          </a:p>
          <a:p>
            <a:pPr lvl="1">
              <a:defRPr/>
            </a:pPr>
            <a:r>
              <a:rPr lang="en-US" dirty="0">
                <a:solidFill>
                  <a:srgbClr val="01559D"/>
                </a:solidFill>
              </a:rPr>
              <a:t>Abdominal Pain</a:t>
            </a:r>
          </a:p>
          <a:p>
            <a:pPr lvl="1">
              <a:defRPr/>
            </a:pPr>
            <a:r>
              <a:rPr lang="en-US" dirty="0">
                <a:solidFill>
                  <a:srgbClr val="01559D"/>
                </a:solidFill>
              </a:rPr>
              <a:t>Diarrhea (with and without blood)</a:t>
            </a:r>
          </a:p>
          <a:p>
            <a:pPr lvl="1">
              <a:defRPr/>
            </a:pPr>
            <a:r>
              <a:rPr lang="en-US" dirty="0">
                <a:solidFill>
                  <a:srgbClr val="01559D"/>
                </a:solidFill>
              </a:rPr>
              <a:t>Vomiting (with and without blood)</a:t>
            </a:r>
          </a:p>
          <a:p>
            <a:pPr lvl="1">
              <a:defRPr/>
            </a:pPr>
            <a:r>
              <a:rPr lang="en-US" dirty="0">
                <a:solidFill>
                  <a:srgbClr val="01559D"/>
                </a:solidFill>
              </a:rPr>
              <a:t>Bleeding from nose</a:t>
            </a:r>
          </a:p>
          <a:p>
            <a:pPr>
              <a:defRPr/>
            </a:pPr>
            <a:r>
              <a:rPr lang="en-US" dirty="0"/>
              <a:t>Fatal if not treated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06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What we know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Samples sent for laboratory testing negative for;</a:t>
            </a:r>
          </a:p>
          <a:p>
            <a:pPr lvl="1"/>
            <a:r>
              <a:rPr lang="en-US" dirty="0"/>
              <a:t>Ebola</a:t>
            </a:r>
          </a:p>
          <a:p>
            <a:pPr lvl="1"/>
            <a:r>
              <a:rPr lang="en-US" dirty="0"/>
              <a:t>Marburg</a:t>
            </a:r>
          </a:p>
          <a:p>
            <a:pPr lvl="1"/>
            <a:r>
              <a:rPr lang="en-US" dirty="0"/>
              <a:t>Clostridium </a:t>
            </a:r>
            <a:r>
              <a:rPr lang="en-US" dirty="0" err="1"/>
              <a:t>perfringens</a:t>
            </a:r>
            <a:endParaRPr lang="en-US" dirty="0"/>
          </a:p>
          <a:p>
            <a:pPr lvl="1"/>
            <a:r>
              <a:rPr lang="en-US" dirty="0"/>
              <a:t>Others</a:t>
            </a:r>
          </a:p>
          <a:p>
            <a:r>
              <a:rPr lang="en-US" dirty="0"/>
              <a:t>Males more affected than females</a:t>
            </a:r>
          </a:p>
          <a:p>
            <a:r>
              <a:rPr lang="en-US" dirty="0"/>
              <a:t>Epi association with </a:t>
            </a:r>
            <a:r>
              <a:rPr lang="en-US" dirty="0" err="1" smtClean="0"/>
              <a:t>Waragi</a:t>
            </a:r>
            <a:r>
              <a:rPr lang="en-US" dirty="0" smtClean="0"/>
              <a:t> </a:t>
            </a:r>
            <a:r>
              <a:rPr lang="en-US" dirty="0"/>
              <a:t>consumption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28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What we know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343400" y="1371600"/>
            <a:ext cx="44958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dirty="0"/>
              <a:t>Outbreak resolving in </a:t>
            </a:r>
            <a:r>
              <a:rPr lang="en-US" dirty="0" err="1"/>
              <a:t>Abim</a:t>
            </a:r>
            <a:r>
              <a:rPr lang="en-US" dirty="0"/>
              <a:t> and </a:t>
            </a:r>
            <a:r>
              <a:rPr lang="en-US" dirty="0" err="1"/>
              <a:t>Agago</a:t>
            </a:r>
            <a:r>
              <a:rPr lang="en-US" dirty="0"/>
              <a:t> – new cases in </a:t>
            </a:r>
            <a:r>
              <a:rPr lang="en-US" dirty="0" err="1"/>
              <a:t>Kitgum</a:t>
            </a:r>
            <a:endParaRPr lang="en-US" dirty="0"/>
          </a:p>
          <a:p>
            <a:pPr>
              <a:defRPr/>
            </a:pPr>
            <a:r>
              <a:rPr lang="en-US" dirty="0"/>
              <a:t>Use of PPE prevents infection</a:t>
            </a:r>
          </a:p>
          <a:p>
            <a:pPr>
              <a:defRPr/>
            </a:pPr>
            <a:r>
              <a:rPr lang="en-US" dirty="0" err="1"/>
              <a:t>Tx</a:t>
            </a:r>
            <a:r>
              <a:rPr lang="en-US" dirty="0"/>
              <a:t> with IV antibiotics (</a:t>
            </a:r>
            <a:r>
              <a:rPr lang="en-US" dirty="0" err="1"/>
              <a:t>cipro</a:t>
            </a:r>
            <a:r>
              <a:rPr lang="en-US" dirty="0"/>
              <a:t> / </a:t>
            </a:r>
            <a:r>
              <a:rPr lang="en-US" dirty="0" err="1"/>
              <a:t>ceftrixone</a:t>
            </a:r>
            <a:r>
              <a:rPr lang="en-US" dirty="0"/>
              <a:t>) and supportive care</a:t>
            </a:r>
            <a:endParaRPr lang="en-US" u="sng" dirty="0"/>
          </a:p>
          <a:p>
            <a:pPr>
              <a:defRPr/>
            </a:pPr>
            <a:r>
              <a:rPr lang="en-US" dirty="0"/>
              <a:t>Without treatment quickly fatal</a:t>
            </a:r>
          </a:p>
        </p:txBody>
      </p:sp>
      <p:pic>
        <p:nvPicPr>
          <p:cNvPr id="5" name="Picture 2" descr="EpiCurv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733800" cy="4100513"/>
          </a:xfrm>
          <a:ln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79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we DON’T know…</a:t>
            </a:r>
            <a:endParaRPr lang="en-US" b="1" dirty="0">
              <a:solidFill>
                <a:srgbClr val="57B2B9"/>
              </a:solidFill>
            </a:endParaRPr>
          </a:p>
        </p:txBody>
      </p:sp>
      <p:sp>
        <p:nvSpPr>
          <p:cNvPr id="77827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is causing this disease</a:t>
            </a:r>
          </a:p>
          <a:p>
            <a:r>
              <a:rPr lang="en-US" dirty="0"/>
              <a:t>How the disease is spread</a:t>
            </a:r>
          </a:p>
          <a:p>
            <a:r>
              <a:rPr lang="en-US" dirty="0"/>
              <a:t>How many cases / deaths there will be</a:t>
            </a:r>
          </a:p>
          <a:p>
            <a:r>
              <a:rPr lang="en-US" dirty="0"/>
              <a:t>Why men are affected more than women</a:t>
            </a:r>
          </a:p>
          <a:p>
            <a:r>
              <a:rPr lang="en-US" dirty="0"/>
              <a:t>When the disease will be contained and eliminated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8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What is being done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447800"/>
            <a:ext cx="84582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dirty="0"/>
              <a:t>District and national emergency taskforce(s) </a:t>
            </a:r>
            <a:r>
              <a:rPr lang="en-US" sz="2600" dirty="0" smtClean="0"/>
              <a:t>convened.</a:t>
            </a:r>
            <a:endParaRPr lang="en-US" sz="2600" dirty="0"/>
          </a:p>
          <a:p>
            <a:r>
              <a:rPr lang="en-US" sz="2600" dirty="0"/>
              <a:t>Uganda </a:t>
            </a:r>
            <a:r>
              <a:rPr lang="en-US" sz="2600" dirty="0" err="1"/>
              <a:t>MoH</a:t>
            </a:r>
            <a:r>
              <a:rPr lang="en-US" sz="2600" dirty="0"/>
              <a:t> leading and coordinating </a:t>
            </a:r>
            <a:r>
              <a:rPr lang="en-US" sz="2600" dirty="0" smtClean="0"/>
              <a:t>investigation.</a:t>
            </a:r>
            <a:endParaRPr lang="en-US" sz="2600" dirty="0"/>
          </a:p>
          <a:p>
            <a:r>
              <a:rPr lang="en-US" sz="2600" dirty="0"/>
              <a:t>Isolation wards set-up to treat </a:t>
            </a:r>
            <a:r>
              <a:rPr lang="en-US" sz="2600" dirty="0" smtClean="0"/>
              <a:t>cases.</a:t>
            </a:r>
            <a:endParaRPr lang="en-US" sz="2600" dirty="0"/>
          </a:p>
          <a:p>
            <a:r>
              <a:rPr lang="en-US" sz="2600" dirty="0"/>
              <a:t>Surveillance to identify and treat additional </a:t>
            </a:r>
            <a:r>
              <a:rPr lang="en-US" sz="2600" dirty="0" smtClean="0"/>
              <a:t>cases.</a:t>
            </a:r>
            <a:endParaRPr lang="en-US" sz="2600" dirty="0"/>
          </a:p>
          <a:p>
            <a:r>
              <a:rPr lang="en-US" sz="2600" dirty="0"/>
              <a:t>Intergovernmental and non-governmental support for investigation and response </a:t>
            </a:r>
            <a:r>
              <a:rPr lang="en-US" sz="2600" dirty="0" smtClean="0"/>
              <a:t>efforts.</a:t>
            </a:r>
            <a:endParaRPr lang="en-US" sz="2600" dirty="0"/>
          </a:p>
          <a:p>
            <a:r>
              <a:rPr lang="en-US" sz="2600" dirty="0"/>
              <a:t>Human medical, public health, animal health and environmental health experts working </a:t>
            </a:r>
            <a:r>
              <a:rPr lang="en-US" sz="2600" dirty="0" smtClean="0"/>
              <a:t>together.</a:t>
            </a:r>
            <a:endParaRPr lang="en-US" sz="2600" dirty="0"/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Crisis/Disaster Situation?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An external situation which presents a threat to a person or his/her relatives.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It may interrupt the functional, cognitive and historic continuity among  individuals, families, </a:t>
            </a:r>
            <a:r>
              <a:rPr lang="en-US" dirty="0" smtClean="0"/>
              <a:t>groups </a:t>
            </a:r>
            <a:r>
              <a:rPr lang="en-US" dirty="0"/>
              <a:t>and the </a:t>
            </a:r>
            <a:r>
              <a:rPr lang="en-US" dirty="0" smtClean="0"/>
              <a:t>community.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0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dirty="0"/>
              <a:t>Summary: What is known, unknown and what is being done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458200" cy="4800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/>
              <a:t>Deadly disease outbreak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1559D"/>
                </a:solidFill>
              </a:rPr>
              <a:t>Antibiotic treatment saves lives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1559D"/>
                </a:solidFill>
              </a:rPr>
              <a:t>Associated with alcohol consumption </a:t>
            </a:r>
            <a:r>
              <a:rPr lang="en-US" dirty="0" smtClean="0">
                <a:solidFill>
                  <a:srgbClr val="01559D"/>
                </a:solidFill>
              </a:rPr>
              <a:t>(</a:t>
            </a:r>
            <a:r>
              <a:rPr lang="en-US" dirty="0" err="1" smtClean="0">
                <a:solidFill>
                  <a:srgbClr val="01559D"/>
                </a:solidFill>
              </a:rPr>
              <a:t>Waragi</a:t>
            </a:r>
            <a:r>
              <a:rPr lang="en-US" dirty="0" smtClean="0">
                <a:solidFill>
                  <a:srgbClr val="01559D"/>
                </a:solidFill>
              </a:rPr>
              <a:t>)</a:t>
            </a:r>
            <a:endParaRPr lang="en-US" dirty="0">
              <a:solidFill>
                <a:srgbClr val="01559D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1559D"/>
                </a:solidFill>
              </a:rPr>
              <a:t>Primarily affects men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Unknowns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1559D"/>
                </a:solidFill>
              </a:rPr>
              <a:t>What is causing this disease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1559D"/>
                </a:solidFill>
              </a:rPr>
              <a:t>Where the disease came from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1559D"/>
                </a:solidFill>
              </a:rPr>
              <a:t>How long until disease contained / eliminated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Response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1559D"/>
                </a:solidFill>
              </a:rPr>
              <a:t>Contain outbreak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1559D"/>
                </a:solidFill>
              </a:rPr>
              <a:t>Identify cause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1559D"/>
                </a:solidFill>
              </a:rPr>
              <a:t>Eliminate disease </a:t>
            </a:r>
            <a:r>
              <a:rPr lang="en-US" dirty="0">
                <a:solidFill>
                  <a:srgbClr val="01559D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1559D"/>
                </a:solidFill>
              </a:rPr>
              <a:t>Return to normal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8801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28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9905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tabLst>
                <a:tab pos="1204913" algn="l"/>
              </a:tabLst>
            </a:pPr>
            <a:r>
              <a:rPr lang="en-US" sz="3200" b="1" dirty="0">
                <a:solidFill>
                  <a:schemeClr val="tx1"/>
                </a:solidFill>
              </a:rPr>
              <a:t>Goal:</a:t>
            </a:r>
            <a:r>
              <a:rPr lang="en-US" sz="3200" b="1" dirty="0">
                <a:solidFill>
                  <a:srgbClr val="FFFF00"/>
                </a:solidFill>
              </a:rPr>
              <a:t>  </a:t>
            </a:r>
            <a:r>
              <a:rPr lang="en-US" sz="3200" b="1" dirty="0"/>
              <a:t>Acknowledge hazard, validate concern, give individuals ways to respond</a:t>
            </a:r>
            <a:endParaRPr lang="en-US" sz="3200" b="1" dirty="0">
              <a:solidFill>
                <a:srgbClr val="57B2B9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057400" y="3429000"/>
            <a:ext cx="2987675" cy="174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600"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>
                <a:latin typeface="Tahoma" pitchFamily="34" charset="0"/>
              </a:rPr>
              <a:t>Public 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Tahoma" pitchFamily="34" charset="0"/>
              </a:rPr>
              <a:t>Relations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057400" y="1600200"/>
            <a:ext cx="2987675" cy="183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60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endParaRPr lang="en-US" sz="1600"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>
                <a:latin typeface="Tahoma" pitchFamily="34" charset="0"/>
              </a:rPr>
              <a:t> Outrage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Tahoma" pitchFamily="34" charset="0"/>
              </a:rPr>
              <a:t>   Management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057400" y="1600200"/>
            <a:ext cx="59737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66" name="Line 6"/>
          <p:cNvSpPr>
            <a:spLocks noChangeShapeType="1"/>
          </p:cNvSpPr>
          <p:nvPr/>
        </p:nvSpPr>
        <p:spPr bwMode="auto">
          <a:xfrm>
            <a:off x="2057400" y="3429000"/>
            <a:ext cx="5973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057400" y="5181600"/>
            <a:ext cx="59737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2057400" y="1600200"/>
            <a:ext cx="0" cy="3581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H="1">
            <a:off x="8001000" y="2133600"/>
            <a:ext cx="30163" cy="3048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352800" y="5410200"/>
            <a:ext cx="2600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1559D"/>
                </a:solidFill>
                <a:latin typeface="Comic Sans MS" pitchFamily="66" charset="0"/>
              </a:rPr>
              <a:t>Danger </a:t>
            </a:r>
            <a:r>
              <a:rPr lang="en-US" sz="2400">
                <a:solidFill>
                  <a:srgbClr val="01559D"/>
                </a:solidFill>
                <a:latin typeface="Comic Sans MS" pitchFamily="66" charset="0"/>
              </a:rPr>
              <a:t>(Hazard)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120775" y="1933575"/>
            <a:ext cx="860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High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00038" y="3368675"/>
            <a:ext cx="1376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1559D"/>
                </a:solidFill>
                <a:latin typeface="Comic Sans MS" pitchFamily="66" charset="0"/>
              </a:rPr>
              <a:t>Outrage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447800" y="5410200"/>
            <a:ext cx="91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Low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7239000" y="5410200"/>
            <a:ext cx="860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High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5105400" y="3581400"/>
            <a:ext cx="2895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/>
          </a:p>
          <a:p>
            <a:pPr algn="ctr" eaLnBrk="0" hangingPunct="0"/>
            <a:r>
              <a:rPr lang="en-US" sz="2000">
                <a:latin typeface="Tahoma" pitchFamily="34" charset="0"/>
              </a:rPr>
              <a:t>Precaution</a:t>
            </a:r>
          </a:p>
          <a:p>
            <a:pPr algn="ctr" eaLnBrk="0" hangingPunct="0"/>
            <a:r>
              <a:rPr lang="en-US" sz="2000">
                <a:latin typeface="Tahoma" pitchFamily="34" charset="0"/>
              </a:rPr>
              <a:t>Advocacy</a:t>
            </a:r>
          </a:p>
          <a:p>
            <a:pPr algn="ctr" eaLnBrk="0" hangingPunct="0"/>
            <a:endParaRPr lang="en-US" sz="2000">
              <a:latin typeface="Tahoma" pitchFamily="34" charset="0"/>
            </a:endParaRPr>
          </a:p>
        </p:txBody>
      </p:sp>
      <p:sp>
        <p:nvSpPr>
          <p:cNvPr id="82960" name="Rectangle 16" descr="Papyrus"/>
          <p:cNvSpPr>
            <a:spLocks noChangeArrowheads="1"/>
          </p:cNvSpPr>
          <p:nvPr/>
        </p:nvSpPr>
        <p:spPr bwMode="auto">
          <a:xfrm>
            <a:off x="5257800" y="1600200"/>
            <a:ext cx="2986088" cy="183038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Left"/>
            <a:lightRig rig="legacyNormal3" dir="t"/>
          </a:scene3d>
          <a:sp3d extrusionH="887400" prstMaterial="legacyPlastic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>
              <a:spcBef>
                <a:spcPct val="20000"/>
              </a:spcBef>
            </a:pPr>
            <a:endParaRPr lang="en-US" sz="1600">
              <a:solidFill>
                <a:schemeClr val="folHlink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>
                <a:solidFill>
                  <a:schemeClr val="folHlink"/>
                </a:solidFill>
                <a:latin typeface="Tahoma" pitchFamily="34" charset="0"/>
              </a:rPr>
              <a:t> </a:t>
            </a:r>
            <a:endParaRPr lang="en-US" sz="20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501777" name="Text Box 17"/>
          <p:cNvSpPr txBox="1">
            <a:spLocks noChangeArrowheads="1"/>
          </p:cNvSpPr>
          <p:nvPr/>
        </p:nvSpPr>
        <p:spPr bwMode="auto">
          <a:xfrm>
            <a:off x="5181600" y="1600200"/>
            <a:ext cx="3200400" cy="1814513"/>
          </a:xfrm>
          <a:prstGeom prst="rect">
            <a:avLst/>
          </a:prstGeom>
          <a:solidFill>
            <a:srgbClr val="C22834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Crisis/</a:t>
            </a:r>
          </a:p>
          <a:p>
            <a:pPr algn="ctr" eaLnBrk="0" hangingPunct="0">
              <a:defRPr/>
            </a:pPr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Emergency Communication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1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5029200" y="1600200"/>
            <a:ext cx="0" cy="3581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3581400" y="5334000"/>
            <a:ext cx="2824163" cy="0"/>
          </a:xfrm>
          <a:prstGeom prst="line">
            <a:avLst/>
          </a:prstGeom>
          <a:noFill/>
          <a:ln w="60325">
            <a:solidFill>
              <a:srgbClr val="C2283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V="1">
            <a:off x="1752600" y="2819400"/>
            <a:ext cx="0" cy="2362200"/>
          </a:xfrm>
          <a:prstGeom prst="line">
            <a:avLst/>
          </a:prstGeom>
          <a:noFill/>
          <a:ln w="60325">
            <a:solidFill>
              <a:srgbClr val="C2283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40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Give people useful actions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58200" cy="4495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000" b="1" dirty="0"/>
              <a:t>Must do…</a:t>
            </a:r>
          </a:p>
          <a:p>
            <a:pPr lvl="1">
              <a:defRPr/>
            </a:pPr>
            <a:r>
              <a:rPr lang="en-US" sz="2000" dirty="0"/>
              <a:t>Seek immediate treatment if sick</a:t>
            </a:r>
          </a:p>
          <a:p>
            <a:pPr lvl="1">
              <a:defRPr/>
            </a:pPr>
            <a:r>
              <a:rPr lang="en-US" sz="2000" dirty="0"/>
              <a:t>Report suspect cases to health authorities</a:t>
            </a:r>
          </a:p>
          <a:p>
            <a:pPr lvl="1">
              <a:defRPr/>
            </a:pPr>
            <a:r>
              <a:rPr lang="en-US" sz="2000" dirty="0"/>
              <a:t>Stay in treatment until discharged by doctor</a:t>
            </a:r>
          </a:p>
          <a:p>
            <a:pPr lvl="1">
              <a:defRPr/>
            </a:pPr>
            <a:r>
              <a:rPr lang="en-US" sz="2000" dirty="0"/>
              <a:t>Follow government regulations (National, District and Local)</a:t>
            </a:r>
          </a:p>
          <a:p>
            <a:pPr>
              <a:defRPr/>
            </a:pPr>
            <a:r>
              <a:rPr lang="en-US" sz="2000" b="1" dirty="0"/>
              <a:t>Should do…</a:t>
            </a:r>
          </a:p>
          <a:p>
            <a:pPr lvl="1">
              <a:defRPr/>
            </a:pPr>
            <a:r>
              <a:rPr lang="en-US" sz="2000" dirty="0"/>
              <a:t>Wash hands regularly</a:t>
            </a:r>
          </a:p>
          <a:p>
            <a:pPr lvl="1">
              <a:defRPr/>
            </a:pPr>
            <a:r>
              <a:rPr lang="en-US" sz="2000" dirty="0" smtClean="0"/>
              <a:t>Avoid </a:t>
            </a:r>
            <a:r>
              <a:rPr lang="en-US" sz="2000" dirty="0"/>
              <a:t>close contact with sick people</a:t>
            </a:r>
          </a:p>
          <a:p>
            <a:pPr lvl="1">
              <a:defRPr/>
            </a:pPr>
            <a:r>
              <a:rPr lang="en-US" sz="2000" dirty="0"/>
              <a:t>Avoid contact with and meat from sick or dead animals </a:t>
            </a:r>
          </a:p>
          <a:p>
            <a:pPr lvl="1">
              <a:defRPr/>
            </a:pPr>
            <a:r>
              <a:rPr lang="en-US" sz="2000" dirty="0"/>
              <a:t>Early reporting to health centre increases chance of survival</a:t>
            </a:r>
          </a:p>
          <a:p>
            <a:pPr lvl="1">
              <a:defRPr/>
            </a:pPr>
            <a:r>
              <a:rPr lang="en-US" sz="2000" dirty="0"/>
              <a:t>Avoid local alcohol </a:t>
            </a:r>
            <a:r>
              <a:rPr lang="en-US" sz="2000" dirty="0" smtClean="0"/>
              <a:t>(</a:t>
            </a:r>
            <a:r>
              <a:rPr lang="en-US" sz="2000" dirty="0" err="1" smtClean="0"/>
              <a:t>Waragi</a:t>
            </a:r>
            <a:r>
              <a:rPr lang="en-US" sz="2000" dirty="0" smtClean="0"/>
              <a:t>)</a:t>
            </a:r>
            <a:r>
              <a:rPr lang="en-US" sz="2000" dirty="0"/>
              <a:t>	</a:t>
            </a:r>
          </a:p>
          <a:p>
            <a:pPr>
              <a:defRPr/>
            </a:pPr>
            <a:r>
              <a:rPr lang="en-US" sz="2000" b="1" dirty="0"/>
              <a:t>Could do…</a:t>
            </a:r>
          </a:p>
          <a:p>
            <a:pPr lvl="1">
              <a:defRPr/>
            </a:pPr>
            <a:r>
              <a:rPr lang="en-US" sz="2000" dirty="0"/>
              <a:t>Keep informed / educate yourself &amp;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1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33401"/>
            <a:ext cx="6798734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Message Mapping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Helps develop key messages about risk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First adopted following the 2001 anthrax attacks in the United States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Developed by Vincent </a:t>
            </a:r>
            <a:r>
              <a:rPr lang="en-US" dirty="0" err="1"/>
              <a:t>Covello</a:t>
            </a:r>
            <a:r>
              <a:rPr lang="en-US" dirty="0"/>
              <a:t> at Columbia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7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313612" cy="1143000"/>
          </a:xfrm>
        </p:spPr>
        <p:txBody>
          <a:bodyPr/>
          <a:lstStyle/>
          <a:p>
            <a:pPr eaLnBrk="1" hangingPunct="1"/>
            <a:r>
              <a:rPr lang="en-US" sz="4000" dirty="0"/>
              <a:t> </a:t>
            </a:r>
            <a:r>
              <a:rPr lang="en-US" sz="4000" b="1" dirty="0"/>
              <a:t>“Mental Noise”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marL="0" indent="317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/>
              <a:t>When people are stressed, fearful or upset, they have difficulty: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 hearing information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 understanding information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 remembering information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76600" y="64912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7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09601"/>
            <a:ext cx="6798734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Message basics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dirty="0"/>
              <a:t>Know your </a:t>
            </a:r>
            <a:r>
              <a:rPr lang="en-US" dirty="0" smtClean="0"/>
              <a:t>audience.</a:t>
            </a:r>
            <a:endParaRPr lang="en-US" dirty="0"/>
          </a:p>
          <a:p>
            <a:pPr eaLnBrk="1" hangingPunct="1">
              <a:spcBef>
                <a:spcPct val="40000"/>
              </a:spcBef>
            </a:pPr>
            <a:r>
              <a:rPr lang="en-US" dirty="0"/>
              <a:t>Keep messages short and focused (single sentences &amp; headlines</a:t>
            </a:r>
            <a:r>
              <a:rPr lang="en-US" dirty="0" smtClean="0"/>
              <a:t>).</a:t>
            </a:r>
            <a:endParaRPr lang="en-US" dirty="0"/>
          </a:p>
          <a:p>
            <a:pPr eaLnBrk="1" hangingPunct="1">
              <a:spcBef>
                <a:spcPct val="40000"/>
              </a:spcBef>
            </a:pPr>
            <a:r>
              <a:rPr lang="en-US" dirty="0"/>
              <a:t>Save the background information for </a:t>
            </a:r>
            <a:r>
              <a:rPr lang="en-US" dirty="0" smtClean="0"/>
              <a:t>later.</a:t>
            </a:r>
            <a:endParaRPr lang="en-US" dirty="0"/>
          </a:p>
          <a:p>
            <a:pPr eaLnBrk="1" hangingPunct="1">
              <a:spcBef>
                <a:spcPct val="40000"/>
              </a:spcBef>
            </a:pPr>
            <a:r>
              <a:rPr lang="en-US" dirty="0"/>
              <a:t>Give action recommendations in positive terms (“do” rather than “don’t do</a:t>
            </a:r>
            <a:r>
              <a:rPr lang="en-US" dirty="0" smtClean="0"/>
              <a:t>”).</a:t>
            </a: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80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33401"/>
            <a:ext cx="6798734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Message Basics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10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Prioritize messages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First and last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Must do, should do, could do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Use </a:t>
            </a:r>
            <a:r>
              <a:rPr lang="en-US" dirty="0" smtClean="0"/>
              <a:t>visuals </a:t>
            </a:r>
            <a:r>
              <a:rPr lang="en-US" dirty="0"/>
              <a:t>(graphics, demos)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dirty="0"/>
              <a:t>Use non-technical language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dirty="0"/>
              <a:t>Use common figures of speech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dirty="0"/>
              <a:t>Don’t overwhelm with numbers / probabilities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3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b="1" dirty="0"/>
              <a:t>Message Mapping – Key Questions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3500" dirty="0"/>
              <a:t>What are the most important </a:t>
            </a:r>
            <a:r>
              <a:rPr lang="en-US" sz="3500" dirty="0" smtClean="0"/>
              <a:t>things: </a:t>
            </a:r>
            <a:endParaRPr lang="en-US" sz="3500" dirty="0"/>
          </a:p>
          <a:p>
            <a:pPr lvl="1" eaLnBrk="1" hangingPunct="1">
              <a:lnSpc>
                <a:spcPct val="150000"/>
              </a:lnSpc>
            </a:pPr>
            <a:r>
              <a:rPr lang="en-US" sz="3200" b="1" dirty="0"/>
              <a:t>you</a:t>
            </a:r>
            <a:r>
              <a:rPr lang="en-US" sz="3200" dirty="0"/>
              <a:t> would like your audience to know?  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3200" b="1" dirty="0"/>
              <a:t>your audience </a:t>
            </a:r>
            <a:r>
              <a:rPr lang="en-US" sz="3200" dirty="0"/>
              <a:t>would like to know?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3200" b="1" dirty="0"/>
              <a:t>your audience </a:t>
            </a:r>
            <a:r>
              <a:rPr lang="en-US" sz="3200" dirty="0"/>
              <a:t>is most likely to get wrong unless they are emphasized?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03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1176866" y="609601"/>
            <a:ext cx="6798734" cy="87037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A Basic Message Map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479972"/>
            <a:ext cx="5562600" cy="431122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30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4"/>
          <p:cNvSpPr>
            <a:spLocks noGrp="1"/>
          </p:cNvSpPr>
          <p:nvPr>
            <p:ph type="title"/>
          </p:nvPr>
        </p:nvSpPr>
        <p:spPr bwMode="auto">
          <a:xfrm>
            <a:off x="1176866" y="381001"/>
            <a:ext cx="6798734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dirty="0"/>
              <a:t>Applied Question #3</a:t>
            </a:r>
            <a:br>
              <a:rPr lang="en-US" b="1" dirty="0"/>
            </a:br>
            <a:r>
              <a:rPr lang="en-US" b="1" dirty="0"/>
              <a:t>Small group exercise</a:t>
            </a:r>
          </a:p>
        </p:txBody>
      </p:sp>
      <p:sp>
        <p:nvSpPr>
          <p:cNvPr id="97283" name="Content Placeholder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‘Strange disease’ / hemorrhagic fever outbreak in remote </a:t>
            </a:r>
            <a:r>
              <a:rPr lang="en-US" dirty="0" smtClean="0"/>
              <a:t>town</a:t>
            </a:r>
            <a:endParaRPr lang="en-US" dirty="0"/>
          </a:p>
          <a:p>
            <a:r>
              <a:rPr lang="en-US" dirty="0"/>
              <a:t>As a One Health </a:t>
            </a:r>
            <a:r>
              <a:rPr lang="en-US" dirty="0" smtClean="0"/>
              <a:t>leader, </a:t>
            </a:r>
            <a:r>
              <a:rPr lang="en-US" dirty="0"/>
              <a:t>how can you communicate appropriate risk messages?</a:t>
            </a:r>
          </a:p>
          <a:p>
            <a:r>
              <a:rPr lang="en-US" dirty="0"/>
              <a:t>Identify one audience, one to two communication vehicles and develop 3 key points (messages</a:t>
            </a:r>
            <a:r>
              <a:rPr lang="en-US" dirty="0" smtClean="0"/>
              <a:t>),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8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914400"/>
          </a:xfrm>
        </p:spPr>
        <p:txBody>
          <a:bodyPr>
            <a:normAutofit/>
          </a:bodyPr>
          <a:lstStyle/>
          <a:p>
            <a:r>
              <a:rPr lang="en-US" dirty="0"/>
              <a:t>Crisis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Crisis </a:t>
            </a:r>
            <a:r>
              <a:rPr lang="en-US" dirty="0"/>
              <a:t>situations are volatile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Poor or misleading communication about the event can worsen the public’s fears and </a:t>
            </a:r>
            <a:r>
              <a:rPr lang="en-US" i="1" dirty="0"/>
              <a:t>increase</a:t>
            </a:r>
            <a:r>
              <a:rPr lang="en-US" dirty="0"/>
              <a:t> </a:t>
            </a:r>
            <a:r>
              <a:rPr lang="en-US" dirty="0" smtClean="0"/>
              <a:t>panic.</a:t>
            </a:r>
            <a:endParaRPr lang="en-US" dirty="0"/>
          </a:p>
          <a:p>
            <a:endParaRPr lang="en-US" dirty="0"/>
          </a:p>
        </p:txBody>
      </p:sp>
      <p:sp>
        <p:nvSpPr>
          <p:cNvPr id="77826" name="AutoShape 2" descr="Image result for risk communication carto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AutoShape 4" descr="Image result for risk communication carto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29" name="Picture 5" descr="C:\Users\Personal\Pictures\the 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657600"/>
            <a:ext cx="5181600" cy="2514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1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1176865" y="2438400"/>
            <a:ext cx="6798735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</a:t>
            </a:r>
            <a:r>
              <a:rPr lang="en-US" dirty="0"/>
              <a:t>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8600" cy="8382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 truck dumps cattle carcasses in </a:t>
            </a:r>
            <a:r>
              <a:rPr lang="en-US" sz="3200" dirty="0" err="1"/>
              <a:t>Athi</a:t>
            </a:r>
            <a:r>
              <a:rPr lang="en-US" sz="3200" dirty="0"/>
              <a:t> River</a:t>
            </a:r>
          </a:p>
        </p:txBody>
      </p:sp>
      <p:pic>
        <p:nvPicPr>
          <p:cNvPr id="1026" name="Picture 2" descr="Abel Mosingisi |NATION A truck dumps cattle carcasses in Athi River.  Hundreds of cattle have died at the Kenya Meat Commission while awaiting slaughter. Inset: Livestock Development permanent secretary Kenneth Lusaka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2057400"/>
            <a:ext cx="7135813" cy="355154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truck dumps cattle carcasses</a:t>
            </a:r>
          </a:p>
        </p:txBody>
      </p:sp>
      <p:pic>
        <p:nvPicPr>
          <p:cNvPr id="174082" name="Picture 2" descr="C:\Users\HP\Downloads\potw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94351"/>
            <a:ext cx="7010400" cy="43206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8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analysis paradigm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lvl="1" eaLnBrk="1" hangingPunct="1">
              <a:lnSpc>
                <a:spcPct val="200000"/>
              </a:lnSpc>
            </a:pPr>
            <a:r>
              <a:rPr lang="en-US" sz="3200" dirty="0"/>
              <a:t>Everything we do involves risk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3200" dirty="0"/>
              <a:t>Zero risk is unachievable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3200" dirty="0"/>
              <a:t>Options exist for managing every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160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7315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Risk </a:t>
            </a:r>
            <a:r>
              <a:rPr lang="en-US" sz="2800" dirty="0"/>
              <a:t>Analysis Paradigm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152900" y="1371600"/>
            <a:ext cx="48387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1.  Risk </a:t>
            </a:r>
            <a:r>
              <a:rPr lang="en-US" sz="2400" b="1" dirty="0" smtClean="0"/>
              <a:t>Assessment</a:t>
            </a:r>
            <a:r>
              <a:rPr lang="en-US" sz="2400" dirty="0" smtClean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Hazards are identified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Risks are determined</a:t>
            </a:r>
            <a:endParaRPr lang="en-US" sz="24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2.  Risk Management</a:t>
            </a:r>
            <a:r>
              <a:rPr lang="en-US" sz="24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Options are identified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Best option chosen and implemented</a:t>
            </a: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n-US" sz="2400" b="1" dirty="0"/>
              <a:t>Risk Communication: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Open exchange of information resulting in better decisions about risk and its management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4300" y="1447800"/>
            <a:ext cx="4038600" cy="3352800"/>
            <a:chOff x="4572000" y="1600200"/>
            <a:chExt cx="4038600" cy="3352800"/>
          </a:xfrm>
        </p:grpSpPr>
        <p:sp>
          <p:nvSpPr>
            <p:cNvPr id="57350" name="Oval 12"/>
            <p:cNvSpPr>
              <a:spLocks noChangeArrowheads="1"/>
            </p:cNvSpPr>
            <p:nvPr/>
          </p:nvSpPr>
          <p:spPr bwMode="auto">
            <a:xfrm>
              <a:off x="4572000" y="1600200"/>
              <a:ext cx="1905000" cy="16764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351" name="Oval 16"/>
            <p:cNvSpPr>
              <a:spLocks noChangeArrowheads="1"/>
            </p:cNvSpPr>
            <p:nvPr/>
          </p:nvSpPr>
          <p:spPr bwMode="auto">
            <a:xfrm>
              <a:off x="5638800" y="3276600"/>
              <a:ext cx="1905000" cy="16764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352" name="Oval 17"/>
            <p:cNvSpPr>
              <a:spLocks noChangeArrowheads="1"/>
            </p:cNvSpPr>
            <p:nvPr/>
          </p:nvSpPr>
          <p:spPr bwMode="auto">
            <a:xfrm>
              <a:off x="6705600" y="1600200"/>
              <a:ext cx="1905000" cy="1676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353" name="Line 18"/>
            <p:cNvSpPr>
              <a:spLocks noChangeShapeType="1"/>
            </p:cNvSpPr>
            <p:nvPr/>
          </p:nvSpPr>
          <p:spPr bwMode="auto">
            <a:xfrm>
              <a:off x="5867400" y="2971800"/>
              <a:ext cx="3810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19"/>
            <p:cNvSpPr>
              <a:spLocks noChangeShapeType="1"/>
            </p:cNvSpPr>
            <p:nvPr/>
          </p:nvSpPr>
          <p:spPr bwMode="auto">
            <a:xfrm flipH="1">
              <a:off x="6858000" y="2971800"/>
              <a:ext cx="4572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20"/>
            <p:cNvSpPr>
              <a:spLocks noChangeShapeType="1"/>
            </p:cNvSpPr>
            <p:nvPr/>
          </p:nvSpPr>
          <p:spPr bwMode="auto">
            <a:xfrm>
              <a:off x="6248400" y="2438400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Text Box 21"/>
            <p:cNvSpPr txBox="1">
              <a:spLocks noChangeArrowheads="1"/>
            </p:cNvSpPr>
            <p:nvPr/>
          </p:nvSpPr>
          <p:spPr bwMode="auto">
            <a:xfrm>
              <a:off x="4648200" y="2133600"/>
              <a:ext cx="1600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/>
                <a:t>Risk Assessment</a:t>
              </a:r>
            </a:p>
          </p:txBody>
        </p:sp>
        <p:sp>
          <p:nvSpPr>
            <p:cNvPr id="57357" name="Text Box 22"/>
            <p:cNvSpPr txBox="1">
              <a:spLocks noChangeArrowheads="1"/>
            </p:cNvSpPr>
            <p:nvPr/>
          </p:nvSpPr>
          <p:spPr bwMode="auto">
            <a:xfrm>
              <a:off x="5638800" y="3810000"/>
              <a:ext cx="1828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 b="1"/>
                <a:t>Risk Communication</a:t>
              </a:r>
            </a:p>
          </p:txBody>
        </p:sp>
        <p:sp>
          <p:nvSpPr>
            <p:cNvPr id="57358" name="Text Box 23"/>
            <p:cNvSpPr txBox="1">
              <a:spLocks noChangeArrowheads="1"/>
            </p:cNvSpPr>
            <p:nvPr/>
          </p:nvSpPr>
          <p:spPr bwMode="auto">
            <a:xfrm>
              <a:off x="6858000" y="2133600"/>
              <a:ext cx="1600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/>
                <a:t>Risk Management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464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5|13.7|0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1787</Words>
  <Application>Microsoft Macintosh PowerPoint</Application>
  <PresentationFormat>On-screen Show (4:3)</PresentationFormat>
  <Paragraphs>367</Paragraphs>
  <Slides>50</Slides>
  <Notes>30</Notes>
  <HiddenSlides>9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Calibri</vt:lpstr>
      <vt:lpstr>Comic Sans MS</vt:lpstr>
      <vt:lpstr>Franklin Gothic Book</vt:lpstr>
      <vt:lpstr>Garamond</vt:lpstr>
      <vt:lpstr>Tahoma</vt:lpstr>
      <vt:lpstr>Times</vt:lpstr>
      <vt:lpstr>Times New Roman</vt:lpstr>
      <vt:lpstr>Verdana</vt:lpstr>
      <vt:lpstr>Wingdings</vt:lpstr>
      <vt:lpstr>华文细黑</vt:lpstr>
      <vt:lpstr>Arial</vt:lpstr>
      <vt:lpstr>Organic</vt:lpstr>
      <vt:lpstr>Introduction to  Risk Communication    PowerPoint No. 8       </vt:lpstr>
      <vt:lpstr>Learning Objectives </vt:lpstr>
      <vt:lpstr>PowerPoint Presentation</vt:lpstr>
      <vt:lpstr>What is a Crisis/Disaster Situation?</vt:lpstr>
      <vt:lpstr>Crisis </vt:lpstr>
      <vt:lpstr>A truck dumps cattle carcasses in Athi River</vt:lpstr>
      <vt:lpstr>A truck dumps cattle carcasses</vt:lpstr>
      <vt:lpstr>Risk analysis paradigm</vt:lpstr>
      <vt:lpstr> Risk Analysis Paradigm</vt:lpstr>
      <vt:lpstr>Conflicting perceptions about risk</vt:lpstr>
      <vt:lpstr>Our human reaction</vt:lpstr>
      <vt:lpstr>Two Key Issues</vt:lpstr>
      <vt:lpstr>4 types of risk communications!</vt:lpstr>
      <vt:lpstr>Summary</vt:lpstr>
      <vt:lpstr>Applied Question #1 Think, Pair, Share</vt:lpstr>
      <vt:lpstr>RISK COMMUNICATION </vt:lpstr>
      <vt:lpstr> High Stress Changes the Rules of Communication </vt:lpstr>
      <vt:lpstr>High Stress Changes the Rules</vt:lpstr>
      <vt:lpstr> Goals of Risk Communication</vt:lpstr>
      <vt:lpstr>PowerPoint Presentation</vt:lpstr>
      <vt:lpstr>Risk Communication Best Practices (1)</vt:lpstr>
      <vt:lpstr>Risk Communication Best Practices (2)</vt:lpstr>
      <vt:lpstr>Myths! </vt:lpstr>
      <vt:lpstr>Myths! </vt:lpstr>
      <vt:lpstr>Myths! </vt:lpstr>
      <vt:lpstr>Myths! </vt:lpstr>
      <vt:lpstr>Myths! </vt:lpstr>
      <vt:lpstr>Myths! </vt:lpstr>
      <vt:lpstr>Myths! </vt:lpstr>
      <vt:lpstr>Myths! </vt:lpstr>
      <vt:lpstr>Summary</vt:lpstr>
      <vt:lpstr>Applied Question #1 Think, Pair, Share</vt:lpstr>
      <vt:lpstr>Reducing Outrage</vt:lpstr>
      <vt:lpstr>Case Example ‘Strange disease’ in Northern Uganda</vt:lpstr>
      <vt:lpstr>What we know</vt:lpstr>
      <vt:lpstr>What we know</vt:lpstr>
      <vt:lpstr>What we know</vt:lpstr>
      <vt:lpstr>What we DON’T know…</vt:lpstr>
      <vt:lpstr>What is being done</vt:lpstr>
      <vt:lpstr>Summary: What is known, unknown and what is being done</vt:lpstr>
      <vt:lpstr>Goal:  Acknowledge hazard, validate concern, give individuals ways to respond</vt:lpstr>
      <vt:lpstr>Give people useful actions</vt:lpstr>
      <vt:lpstr>Message Mapping</vt:lpstr>
      <vt:lpstr> “Mental Noise”</vt:lpstr>
      <vt:lpstr>Message basics</vt:lpstr>
      <vt:lpstr>Message Basics</vt:lpstr>
      <vt:lpstr>Message Mapping – Key Questions</vt:lpstr>
      <vt:lpstr>A Basic Message Map</vt:lpstr>
      <vt:lpstr>Applied Question #3 Small group exercise</vt:lpstr>
      <vt:lpstr>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30</cp:revision>
  <dcterms:created xsi:type="dcterms:W3CDTF">2019-11-24T14:19:09Z</dcterms:created>
  <dcterms:modified xsi:type="dcterms:W3CDTF">2019-11-29T10:16:21Z</dcterms:modified>
</cp:coreProperties>
</file>