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23"/>
  </p:notesMasterIdLst>
  <p:sldIdLst>
    <p:sldId id="374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72" r:id="rId22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D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B3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78342" autoAdjust="0"/>
  </p:normalViewPr>
  <p:slideViewPr>
    <p:cSldViewPr>
      <p:cViewPr varScale="1">
        <p:scale>
          <a:sx n="46" d="100"/>
          <a:sy n="46" d="100"/>
        </p:scale>
        <p:origin x="13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843" indent="-285709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2836" indent="-228567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599969" indent="-228567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105" indent="-228567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239" indent="-22856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373" indent="-22856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8508" indent="-22856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5642" indent="-22856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eaLnBrk="1" hangingPunct="1"/>
            <a:fld id="{10E21C68-59D3-4CB5-990D-0E2387A13DB0}" type="slidenum">
              <a:rPr lang="en-US" i="0" smtClean="0">
                <a:solidFill>
                  <a:srgbClr val="000000"/>
                </a:solidFill>
                <a:latin typeface="Times" charset="0"/>
              </a:rPr>
              <a:pPr eaLnBrk="1" hangingPunct="1"/>
              <a:t>1</a:t>
            </a:fld>
            <a:endParaRPr lang="en-US" i="0" dirty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7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A41DE-69DD-4F1A-AA00-33B06A2E076F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996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575C522-6225-4FFB-9655-F108EAA2B8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8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9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4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0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8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5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9F85-E2FF-4DDA-92C4-63494FA1BF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8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4BEF-94FD-433B-BADA-515B8423D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649E-CDC6-442F-8104-7C4D46438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24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742C1A4-987F-450E-933A-3F6F75856AE8}"/>
              </a:ext>
            </a:extLst>
          </p:cNvPr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CDA48A9-DDB8-4744-AC74-6BD6B3210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4615494C-CCB6-4570-8AC8-FDB2C6FD8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7B9329E-2310-4A89-92DB-1066002F37B7}"/>
              </a:ext>
            </a:extLst>
          </p:cNvPr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05" r:id="rId18"/>
    <p:sldLayoutId id="214748380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businessdictionary.com/definition/provider.html" TargetMode="External"/><Relationship Id="rId12" Type="http://schemas.openxmlformats.org/officeDocument/2006/relationships/hyperlink" Target="http://www.businessdictionary.com/definition/constructive.html" TargetMode="External"/><Relationship Id="rId13" Type="http://schemas.openxmlformats.org/officeDocument/2006/relationships/hyperlink" Target="http://www.businessdictionary.com/definition/feedback.html" TargetMode="External"/><Relationship Id="rId14" Type="http://schemas.openxmlformats.org/officeDocument/2006/relationships/hyperlink" Target="http://www.businessdictionary.com/definition/conflict.html" TargetMode="External"/><Relationship Id="rId15" Type="http://schemas.openxmlformats.org/officeDocument/2006/relationships/hyperlink" Target="http://www.businessdictionary.com/definition/individual.html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usinessdictionary.com/definition/process.html" TargetMode="External"/><Relationship Id="rId3" Type="http://schemas.openxmlformats.org/officeDocument/2006/relationships/hyperlink" Target="http://www.businessdictionary.com/definition/worker.html" TargetMode="External"/><Relationship Id="rId4" Type="http://schemas.openxmlformats.org/officeDocument/2006/relationships/hyperlink" Target="http://www.businessdictionary.com/definition/group.html" TargetMode="External"/><Relationship Id="rId5" Type="http://schemas.openxmlformats.org/officeDocument/2006/relationships/hyperlink" Target="http://www.businessdictionary.com/definition/order.html" TargetMode="External"/><Relationship Id="rId6" Type="http://schemas.openxmlformats.org/officeDocument/2006/relationships/hyperlink" Target="http://www.businessdictionary.com/definition/achieve.html" TargetMode="External"/><Relationship Id="rId7" Type="http://schemas.openxmlformats.org/officeDocument/2006/relationships/hyperlink" Target="http://www.businessdictionary.com/definition/goal.html" TargetMode="External"/><Relationship Id="rId8" Type="http://schemas.openxmlformats.org/officeDocument/2006/relationships/hyperlink" Target="http://www.businessdictionary.com/definition/mean.html" TargetMode="External"/><Relationship Id="rId9" Type="http://schemas.openxmlformats.org/officeDocument/2006/relationships/hyperlink" Target="http://www.businessdictionary.com/definition/user.html" TargetMode="External"/><Relationship Id="rId10" Type="http://schemas.openxmlformats.org/officeDocument/2006/relationships/hyperlink" Target="http://www.businessdictionary.com/definition/skill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1287319"/>
            <a:ext cx="6248400" cy="253110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6000" b="1" dirty="0" smtClean="0"/>
              <a:t>Team-building </a:t>
            </a:r>
            <a:r>
              <a:rPr lang="en-US" sz="6000" b="1" dirty="0" smtClean="0"/>
              <a:t>and Teamwork </a:t>
            </a:r>
            <a:r>
              <a:rPr lang="en-US" sz="6000" dirty="0">
                <a:solidFill>
                  <a:schemeClr val="accent6"/>
                </a:solidFill>
              </a:rPr>
              <a:t/>
            </a:r>
            <a:br>
              <a:rPr lang="en-US" sz="6000" dirty="0">
                <a:solidFill>
                  <a:schemeClr val="accent6"/>
                </a:solidFill>
              </a:rPr>
            </a:br>
            <a:r>
              <a:rPr lang="en-US" sz="6000" dirty="0">
                <a:solidFill>
                  <a:schemeClr val="accent6"/>
                </a:solidFill>
              </a:rPr>
              <a:t/>
            </a:r>
            <a:br>
              <a:rPr lang="en-US" sz="6000" dirty="0">
                <a:solidFill>
                  <a:schemeClr val="accent6"/>
                </a:solidFill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PowerPoint No. 9</a:t>
            </a: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0" y="2961863"/>
            <a:ext cx="85344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kern="0" dirty="0">
                <a:solidFill>
                  <a:srgbClr val="800000"/>
                </a:solidFill>
                <a:latin typeface="Franklin Gothic Book"/>
                <a:ea typeface="+mj-ea"/>
                <a:cs typeface="+mj-cs"/>
              </a:rPr>
              <a:t/>
            </a:r>
            <a:br>
              <a:rPr lang="en-US" sz="3200" b="1" kern="0" dirty="0">
                <a:solidFill>
                  <a:srgbClr val="800000"/>
                </a:solidFill>
                <a:latin typeface="Franklin Gothic Book"/>
                <a:ea typeface="+mj-ea"/>
                <a:cs typeface="+mj-cs"/>
              </a:rPr>
            </a:br>
            <a:r>
              <a:rPr lang="en-US" sz="2400" kern="0" dirty="0">
                <a:solidFill>
                  <a:srgbClr val="000000"/>
                </a:solidFill>
                <a:latin typeface="Franklin Gothic Book"/>
                <a:ea typeface="+mj-ea"/>
                <a:cs typeface="+mj-cs"/>
              </a:rPr>
              <a:t> </a:t>
            </a:r>
            <a:r>
              <a:rPr lang="en-US" sz="4400" b="1" kern="0" dirty="0">
                <a:solidFill>
                  <a:srgbClr val="800000"/>
                </a:solidFill>
                <a:latin typeface="Franklin Gothic Book"/>
                <a:ea typeface="+mj-ea"/>
                <a:cs typeface="+mj-cs"/>
              </a:rPr>
              <a:t/>
            </a:r>
            <a:br>
              <a:rPr lang="en-US" sz="4400" b="1" kern="0" dirty="0">
                <a:solidFill>
                  <a:srgbClr val="800000"/>
                </a:solidFill>
                <a:latin typeface="Franklin Gothic Book"/>
                <a:ea typeface="+mj-ea"/>
                <a:cs typeface="+mj-cs"/>
              </a:rPr>
            </a:br>
            <a:r>
              <a:rPr lang="en-US" sz="4400" b="1" kern="0" dirty="0">
                <a:solidFill>
                  <a:srgbClr val="800000"/>
                </a:solidFill>
                <a:latin typeface="Franklin Gothic Book"/>
                <a:ea typeface="+mj-ea"/>
                <a:cs typeface="+mj-cs"/>
              </a:rPr>
              <a:t/>
            </a:r>
            <a:br>
              <a:rPr lang="en-US" sz="4400" b="1" kern="0" dirty="0">
                <a:solidFill>
                  <a:srgbClr val="800000"/>
                </a:solidFill>
                <a:latin typeface="Franklin Gothic Book"/>
                <a:ea typeface="+mj-ea"/>
                <a:cs typeface="+mj-cs"/>
              </a:rPr>
            </a:br>
            <a:r>
              <a:rPr lang="en-US" sz="2000" b="1" kern="0" dirty="0">
                <a:solidFill>
                  <a:schemeClr val="accent3">
                    <a:lumMod val="50000"/>
                  </a:schemeClr>
                </a:solidFill>
                <a:latin typeface="Franklin Gothic Book"/>
                <a:ea typeface="+mj-ea"/>
                <a:cs typeface="+mj-cs"/>
              </a:rPr>
              <a:t/>
            </a:r>
            <a:br>
              <a:rPr lang="en-US" sz="2000" b="1" kern="0" dirty="0">
                <a:solidFill>
                  <a:schemeClr val="accent3">
                    <a:lumMod val="50000"/>
                  </a:schemeClr>
                </a:solidFill>
                <a:latin typeface="Franklin Gothic Book"/>
                <a:ea typeface="+mj-ea"/>
                <a:cs typeface="+mj-cs"/>
              </a:rPr>
            </a:br>
            <a:r>
              <a:rPr lang="en-US" sz="2000" b="1" kern="0" dirty="0">
                <a:solidFill>
                  <a:schemeClr val="accent3">
                    <a:lumMod val="50000"/>
                  </a:schemeClr>
                </a:solidFill>
                <a:latin typeface="Franklin Gothic Book"/>
                <a:ea typeface="+mj-ea"/>
                <a:cs typeface="+mj-cs"/>
              </a:rPr>
              <a:t>-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" y="608203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8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57201"/>
            <a:ext cx="6798734" cy="10668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Team members have:</a:t>
            </a:r>
          </a:p>
          <a:p>
            <a:pPr lvl="1">
              <a:lnSpc>
                <a:spcPct val="90000"/>
              </a:lnSpc>
              <a:buClr>
                <a:srgbClr val="800080"/>
              </a:buClr>
              <a:buFont typeface="Wingdings" pitchFamily="2" charset="2"/>
              <a:buChar char="ü"/>
            </a:pPr>
            <a:r>
              <a:rPr lang="en-US" altLang="en-US" dirty="0"/>
              <a:t>gained insight into personal and team processes</a:t>
            </a:r>
          </a:p>
          <a:p>
            <a:pPr lvl="1">
              <a:lnSpc>
                <a:spcPct val="90000"/>
              </a:lnSpc>
              <a:buClr>
                <a:srgbClr val="800080"/>
              </a:buClr>
              <a:buFont typeface="Wingdings" pitchFamily="2" charset="2"/>
              <a:buChar char="ü"/>
            </a:pPr>
            <a:r>
              <a:rPr lang="en-US" altLang="en-US" dirty="0"/>
              <a:t>a better understanding of each other’s strengths and weaknesses</a:t>
            </a:r>
          </a:p>
          <a:p>
            <a:pPr lvl="1">
              <a:lnSpc>
                <a:spcPct val="90000"/>
              </a:lnSpc>
              <a:buClr>
                <a:srgbClr val="800080"/>
              </a:buClr>
              <a:buFont typeface="Wingdings" pitchFamily="2" charset="2"/>
              <a:buChar char="ü"/>
            </a:pPr>
            <a:r>
              <a:rPr lang="en-US" altLang="en-US" dirty="0"/>
              <a:t>gained the ability to prevent or work through group conflict and resolve differences</a:t>
            </a:r>
          </a:p>
          <a:p>
            <a:pPr lvl="1">
              <a:lnSpc>
                <a:spcPct val="90000"/>
              </a:lnSpc>
              <a:buClr>
                <a:srgbClr val="800080"/>
              </a:buClr>
              <a:buFont typeface="Wingdings" pitchFamily="2" charset="2"/>
              <a:buChar char="ü"/>
            </a:pPr>
            <a:r>
              <a:rPr lang="en-US" altLang="en-US" dirty="0"/>
              <a:t>developed a close attachment to the team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953125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5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   </a:t>
            </a:r>
            <a:r>
              <a:rPr lang="en-GB" sz="4400" b="1" dirty="0">
                <a:solidFill>
                  <a:schemeClr val="tx1"/>
                </a:solidFill>
              </a:rPr>
              <a:t>Facilitating Team Collaboration </a:t>
            </a:r>
          </a:p>
        </p:txBody>
      </p:sp>
      <p:pic>
        <p:nvPicPr>
          <p:cNvPr id="16386" name="Picture 2" descr="http://www.yourpeoplefirst.com/images/page16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638800" cy="3352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953125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0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476251"/>
            <a:ext cx="6798734" cy="906463"/>
          </a:xfrm>
        </p:spPr>
        <p:txBody>
          <a:bodyPr>
            <a:noAutofit/>
          </a:bodyPr>
          <a:lstStyle/>
          <a:p>
            <a:r>
              <a:rPr lang="en-GB" sz="3900" dirty="0" err="1">
                <a:solidFill>
                  <a:schemeClr val="tx2"/>
                </a:solidFill>
              </a:rPr>
              <a:t>Tuckman’s</a:t>
            </a:r>
            <a:r>
              <a:rPr lang="en-GB" sz="3900" dirty="0">
                <a:solidFill>
                  <a:schemeClr val="tx2"/>
                </a:solidFill>
              </a:rPr>
              <a:t> Model of Team Development</a:t>
            </a:r>
            <a:endParaRPr lang="en-US" sz="3900" dirty="0">
              <a:solidFill>
                <a:schemeClr val="tx2"/>
              </a:solidFill>
            </a:endParaRPr>
          </a:p>
        </p:txBody>
      </p:sp>
      <p:sp>
        <p:nvSpPr>
          <p:cNvPr id="387077" name="Line 5"/>
          <p:cNvSpPr>
            <a:spLocks noChangeShapeType="1"/>
          </p:cNvSpPr>
          <p:nvPr/>
        </p:nvSpPr>
        <p:spPr bwMode="auto">
          <a:xfrm>
            <a:off x="1676400" y="2057400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078" name="Line 6"/>
          <p:cNvSpPr>
            <a:spLocks noChangeShapeType="1"/>
          </p:cNvSpPr>
          <p:nvPr/>
        </p:nvSpPr>
        <p:spPr bwMode="auto">
          <a:xfrm>
            <a:off x="1692275" y="5949950"/>
            <a:ext cx="6624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079" name="Line 7"/>
          <p:cNvSpPr>
            <a:spLocks noChangeShapeType="1"/>
          </p:cNvSpPr>
          <p:nvPr/>
        </p:nvSpPr>
        <p:spPr bwMode="auto">
          <a:xfrm>
            <a:off x="1692275" y="4724400"/>
            <a:ext cx="1439863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080" name="Line 8"/>
          <p:cNvSpPr>
            <a:spLocks noChangeShapeType="1"/>
          </p:cNvSpPr>
          <p:nvPr/>
        </p:nvSpPr>
        <p:spPr bwMode="auto">
          <a:xfrm flipV="1">
            <a:off x="4751388" y="1844675"/>
            <a:ext cx="4392612" cy="3024188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081" name="Rectangle 9"/>
          <p:cNvSpPr>
            <a:spLocks noChangeArrowheads="1"/>
          </p:cNvSpPr>
          <p:nvPr/>
        </p:nvSpPr>
        <p:spPr bwMode="auto">
          <a:xfrm>
            <a:off x="6588125" y="1989138"/>
            <a:ext cx="11525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/>
              <a:t>Performing</a:t>
            </a:r>
            <a:endParaRPr lang="en-US" sz="1800"/>
          </a:p>
        </p:txBody>
      </p:sp>
      <p:sp>
        <p:nvSpPr>
          <p:cNvPr id="387083" name="Rectangle 11"/>
          <p:cNvSpPr>
            <a:spLocks noChangeArrowheads="1"/>
          </p:cNvSpPr>
          <p:nvPr/>
        </p:nvSpPr>
        <p:spPr bwMode="auto">
          <a:xfrm>
            <a:off x="3635375" y="1989138"/>
            <a:ext cx="1152525" cy="6477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/>
              <a:t>Storming</a:t>
            </a:r>
            <a:endParaRPr lang="en-US" sz="1800"/>
          </a:p>
        </p:txBody>
      </p:sp>
      <p:sp>
        <p:nvSpPr>
          <p:cNvPr id="387084" name="Rectangle 12"/>
          <p:cNvSpPr>
            <a:spLocks noChangeArrowheads="1"/>
          </p:cNvSpPr>
          <p:nvPr/>
        </p:nvSpPr>
        <p:spPr bwMode="auto">
          <a:xfrm>
            <a:off x="1979613" y="1989138"/>
            <a:ext cx="1152525" cy="647700"/>
          </a:xfrm>
          <a:prstGeom prst="rect">
            <a:avLst/>
          </a:prstGeom>
          <a:solidFill>
            <a:srgbClr val="7BF17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/>
              <a:t>Forming</a:t>
            </a:r>
            <a:endParaRPr lang="en-US" sz="1800"/>
          </a:p>
        </p:txBody>
      </p:sp>
      <p:sp>
        <p:nvSpPr>
          <p:cNvPr id="387085" name="Rectangle 13"/>
          <p:cNvSpPr>
            <a:spLocks noChangeArrowheads="1"/>
          </p:cNvSpPr>
          <p:nvPr/>
        </p:nvSpPr>
        <p:spPr bwMode="auto">
          <a:xfrm>
            <a:off x="5076825" y="1989138"/>
            <a:ext cx="1152525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/>
              <a:t>Norming</a:t>
            </a:r>
            <a:endParaRPr lang="en-US" sz="1800"/>
          </a:p>
        </p:txBody>
      </p:sp>
      <p:sp>
        <p:nvSpPr>
          <p:cNvPr id="387086" name="Line 14"/>
          <p:cNvSpPr>
            <a:spLocks noChangeShapeType="1"/>
          </p:cNvSpPr>
          <p:nvPr/>
        </p:nvSpPr>
        <p:spPr bwMode="auto">
          <a:xfrm>
            <a:off x="3059113" y="4724400"/>
            <a:ext cx="1657350" cy="144463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087" name="Text Box 15"/>
          <p:cNvSpPr txBox="1">
            <a:spLocks noChangeArrowheads="1"/>
          </p:cNvSpPr>
          <p:nvPr/>
        </p:nvSpPr>
        <p:spPr bwMode="auto">
          <a:xfrm>
            <a:off x="1692275" y="38608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/>
              <a:t>Dependence</a:t>
            </a:r>
            <a:endParaRPr lang="en-US" sz="1400" dirty="0"/>
          </a:p>
        </p:txBody>
      </p:sp>
      <p:sp>
        <p:nvSpPr>
          <p:cNvPr id="387088" name="Text Box 16"/>
          <p:cNvSpPr txBox="1">
            <a:spLocks noChangeArrowheads="1"/>
          </p:cNvSpPr>
          <p:nvPr/>
        </p:nvSpPr>
        <p:spPr bwMode="auto">
          <a:xfrm>
            <a:off x="3340100" y="4149725"/>
            <a:ext cx="1300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Counter –</a:t>
            </a:r>
          </a:p>
          <a:p>
            <a:r>
              <a:rPr lang="en-GB" sz="1600"/>
              <a:t>dependence</a:t>
            </a:r>
            <a:endParaRPr lang="en-US" sz="1600"/>
          </a:p>
        </p:txBody>
      </p:sp>
      <p:sp>
        <p:nvSpPr>
          <p:cNvPr id="387089" name="Text Box 17"/>
          <p:cNvSpPr txBox="1">
            <a:spLocks noChangeArrowheads="1"/>
          </p:cNvSpPr>
          <p:nvPr/>
        </p:nvSpPr>
        <p:spPr bwMode="auto">
          <a:xfrm>
            <a:off x="755650" y="2205038"/>
            <a:ext cx="395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P</a:t>
            </a:r>
          </a:p>
          <a:p>
            <a:r>
              <a:rPr lang="en-GB" sz="2000"/>
              <a:t>E</a:t>
            </a:r>
          </a:p>
          <a:p>
            <a:r>
              <a:rPr lang="en-GB" sz="2000"/>
              <a:t>R</a:t>
            </a:r>
          </a:p>
          <a:p>
            <a:r>
              <a:rPr lang="en-GB" sz="2000"/>
              <a:t>F</a:t>
            </a:r>
          </a:p>
          <a:p>
            <a:r>
              <a:rPr lang="en-GB" sz="2000"/>
              <a:t>O</a:t>
            </a:r>
          </a:p>
          <a:p>
            <a:r>
              <a:rPr lang="en-GB" sz="2000"/>
              <a:t>R</a:t>
            </a:r>
          </a:p>
          <a:p>
            <a:r>
              <a:rPr lang="en-GB" sz="2000"/>
              <a:t>M</a:t>
            </a:r>
          </a:p>
          <a:p>
            <a:r>
              <a:rPr lang="en-GB" sz="2000"/>
              <a:t>A</a:t>
            </a:r>
          </a:p>
          <a:p>
            <a:r>
              <a:rPr lang="en-GB" sz="2000"/>
              <a:t>N</a:t>
            </a:r>
          </a:p>
          <a:p>
            <a:r>
              <a:rPr lang="en-GB" sz="2000"/>
              <a:t>C</a:t>
            </a:r>
          </a:p>
          <a:p>
            <a:r>
              <a:rPr lang="en-GB" sz="2000"/>
              <a:t>E</a:t>
            </a:r>
          </a:p>
          <a:p>
            <a:endParaRPr lang="en-US" sz="2000"/>
          </a:p>
        </p:txBody>
      </p:sp>
      <p:sp>
        <p:nvSpPr>
          <p:cNvPr id="387090" name="Text Box 18"/>
          <p:cNvSpPr txBox="1">
            <a:spLocks noChangeArrowheads="1"/>
          </p:cNvSpPr>
          <p:nvPr/>
        </p:nvSpPr>
        <p:spPr bwMode="auto">
          <a:xfrm>
            <a:off x="3673475" y="6015038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TIME</a:t>
            </a:r>
            <a:endParaRPr lang="en-US" sz="2000"/>
          </a:p>
        </p:txBody>
      </p:sp>
      <p:sp>
        <p:nvSpPr>
          <p:cNvPr id="387091" name="Line 19"/>
          <p:cNvSpPr>
            <a:spLocks noChangeShapeType="1"/>
          </p:cNvSpPr>
          <p:nvPr/>
        </p:nvSpPr>
        <p:spPr bwMode="auto">
          <a:xfrm>
            <a:off x="3132138" y="47974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092" name="Line 20"/>
          <p:cNvSpPr>
            <a:spLocks noChangeShapeType="1"/>
          </p:cNvSpPr>
          <p:nvPr/>
        </p:nvSpPr>
        <p:spPr bwMode="auto">
          <a:xfrm>
            <a:off x="4716463" y="494188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093" name="Line 21"/>
          <p:cNvSpPr>
            <a:spLocks noChangeShapeType="1"/>
          </p:cNvSpPr>
          <p:nvPr/>
        </p:nvSpPr>
        <p:spPr bwMode="auto">
          <a:xfrm>
            <a:off x="6443663" y="3789363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095" name="Text Box 23"/>
          <p:cNvSpPr txBox="1">
            <a:spLocks noChangeArrowheads="1"/>
          </p:cNvSpPr>
          <p:nvPr/>
        </p:nvSpPr>
        <p:spPr bwMode="auto">
          <a:xfrm>
            <a:off x="4643438" y="3644900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/>
              <a:t>Independence</a:t>
            </a:r>
            <a:endParaRPr lang="en-US" sz="1600"/>
          </a:p>
        </p:txBody>
      </p:sp>
      <p:sp>
        <p:nvSpPr>
          <p:cNvPr id="387096" name="Text Box 24"/>
          <p:cNvSpPr txBox="1">
            <a:spLocks noChangeArrowheads="1"/>
          </p:cNvSpPr>
          <p:nvPr/>
        </p:nvSpPr>
        <p:spPr bwMode="auto">
          <a:xfrm>
            <a:off x="6300788" y="3213100"/>
            <a:ext cx="176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Inter dependence</a:t>
            </a:r>
            <a:endParaRPr lang="en-US" sz="16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411913"/>
            <a:ext cx="8801100" cy="347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9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7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7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8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81" grpId="0" animBg="1"/>
      <p:bldP spid="387083" grpId="0" animBg="1"/>
      <p:bldP spid="387084" grpId="0" animBg="1"/>
      <p:bldP spid="387085" grpId="0" animBg="1"/>
      <p:bldP spid="3870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305" y="274638"/>
            <a:ext cx="7499350" cy="1143000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Tuckman’s Model of Team Development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87077" name="Line 5"/>
          <p:cNvSpPr>
            <a:spLocks noChangeShapeType="1"/>
          </p:cNvSpPr>
          <p:nvPr/>
        </p:nvSpPr>
        <p:spPr bwMode="auto">
          <a:xfrm>
            <a:off x="1676400" y="2057400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87078" name="Line 6"/>
          <p:cNvSpPr>
            <a:spLocks noChangeShapeType="1"/>
          </p:cNvSpPr>
          <p:nvPr/>
        </p:nvSpPr>
        <p:spPr bwMode="auto">
          <a:xfrm>
            <a:off x="1692275" y="5949950"/>
            <a:ext cx="6624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87079" name="Line 7"/>
          <p:cNvSpPr>
            <a:spLocks noChangeShapeType="1"/>
          </p:cNvSpPr>
          <p:nvPr/>
        </p:nvSpPr>
        <p:spPr bwMode="auto">
          <a:xfrm>
            <a:off x="1692275" y="4724400"/>
            <a:ext cx="1439863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87080" name="Line 8"/>
          <p:cNvSpPr>
            <a:spLocks noChangeShapeType="1"/>
          </p:cNvSpPr>
          <p:nvPr/>
        </p:nvSpPr>
        <p:spPr bwMode="auto">
          <a:xfrm flipV="1">
            <a:off x="4751388" y="1844675"/>
            <a:ext cx="4392612" cy="3024188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87081" name="Rectangle 9"/>
          <p:cNvSpPr>
            <a:spLocks noChangeArrowheads="1"/>
          </p:cNvSpPr>
          <p:nvPr/>
        </p:nvSpPr>
        <p:spPr bwMode="auto">
          <a:xfrm>
            <a:off x="6588125" y="1989138"/>
            <a:ext cx="1655989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dirty="0"/>
              <a:t>Performing</a:t>
            </a:r>
            <a:endParaRPr lang="en-US" sz="1800" dirty="0"/>
          </a:p>
        </p:txBody>
      </p:sp>
      <p:sp>
        <p:nvSpPr>
          <p:cNvPr id="387083" name="Rectangle 11"/>
          <p:cNvSpPr>
            <a:spLocks noChangeArrowheads="1"/>
          </p:cNvSpPr>
          <p:nvPr/>
        </p:nvSpPr>
        <p:spPr bwMode="auto">
          <a:xfrm>
            <a:off x="3635375" y="1989138"/>
            <a:ext cx="1152525" cy="6477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dirty="0"/>
              <a:t>Storming</a:t>
            </a:r>
            <a:endParaRPr lang="en-US" sz="1800" dirty="0"/>
          </a:p>
        </p:txBody>
      </p:sp>
      <p:sp>
        <p:nvSpPr>
          <p:cNvPr id="387084" name="Rectangle 12"/>
          <p:cNvSpPr>
            <a:spLocks noChangeArrowheads="1"/>
          </p:cNvSpPr>
          <p:nvPr/>
        </p:nvSpPr>
        <p:spPr bwMode="auto">
          <a:xfrm>
            <a:off x="1979613" y="1989138"/>
            <a:ext cx="1152525" cy="647700"/>
          </a:xfrm>
          <a:prstGeom prst="rect">
            <a:avLst/>
          </a:prstGeom>
          <a:solidFill>
            <a:srgbClr val="7BF17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dirty="0"/>
              <a:t>Forming</a:t>
            </a:r>
            <a:endParaRPr lang="en-US" sz="1800" dirty="0"/>
          </a:p>
        </p:txBody>
      </p:sp>
      <p:sp>
        <p:nvSpPr>
          <p:cNvPr id="387085" name="Rectangle 13"/>
          <p:cNvSpPr>
            <a:spLocks noChangeArrowheads="1"/>
          </p:cNvSpPr>
          <p:nvPr/>
        </p:nvSpPr>
        <p:spPr bwMode="auto">
          <a:xfrm>
            <a:off x="5076825" y="1989138"/>
            <a:ext cx="1152525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dirty="0"/>
              <a:t>Norming</a:t>
            </a:r>
            <a:endParaRPr lang="en-US" sz="1800" dirty="0"/>
          </a:p>
        </p:txBody>
      </p:sp>
      <p:sp>
        <p:nvSpPr>
          <p:cNvPr id="387086" name="Line 14"/>
          <p:cNvSpPr>
            <a:spLocks noChangeShapeType="1"/>
          </p:cNvSpPr>
          <p:nvPr/>
        </p:nvSpPr>
        <p:spPr bwMode="auto">
          <a:xfrm>
            <a:off x="3059113" y="4724400"/>
            <a:ext cx="1657350" cy="144463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87087" name="Text Box 15"/>
          <p:cNvSpPr txBox="1">
            <a:spLocks noChangeArrowheads="1"/>
          </p:cNvSpPr>
          <p:nvPr/>
        </p:nvSpPr>
        <p:spPr bwMode="auto">
          <a:xfrm>
            <a:off x="1537530" y="3874868"/>
            <a:ext cx="1560042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</a:pPr>
            <a:r>
              <a:rPr lang="en-GB" b="1" dirty="0"/>
              <a:t>Dependence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dirty="0"/>
              <a:t>Impersonal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dirty="0"/>
              <a:t>Guarded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dirty="0"/>
              <a:t>Polite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dirty="0"/>
              <a:t>Watchful</a:t>
            </a:r>
          </a:p>
          <a:p>
            <a:endParaRPr lang="en-US" dirty="0"/>
          </a:p>
        </p:txBody>
      </p:sp>
      <p:sp>
        <p:nvSpPr>
          <p:cNvPr id="387088" name="Text Box 16"/>
          <p:cNvSpPr txBox="1">
            <a:spLocks noChangeArrowheads="1"/>
          </p:cNvSpPr>
          <p:nvPr/>
        </p:nvSpPr>
        <p:spPr bwMode="auto">
          <a:xfrm>
            <a:off x="3227559" y="3319731"/>
            <a:ext cx="2507418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/>
              <a:t>Counter –Dependence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sz="1600" dirty="0"/>
              <a:t> Losing team members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sz="1600" dirty="0"/>
              <a:t>Difficulties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sz="1600" dirty="0"/>
              <a:t>Opting out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sz="1600" dirty="0"/>
              <a:t>Confronting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sz="1600" dirty="0"/>
              <a:t>Managing conflicts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sz="1600" dirty="0"/>
              <a:t>Feeling stuck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US" sz="1600" dirty="0"/>
          </a:p>
        </p:txBody>
      </p:sp>
      <p:sp>
        <p:nvSpPr>
          <p:cNvPr id="387089" name="Text Box 17"/>
          <p:cNvSpPr txBox="1">
            <a:spLocks noChangeArrowheads="1"/>
          </p:cNvSpPr>
          <p:nvPr/>
        </p:nvSpPr>
        <p:spPr bwMode="auto">
          <a:xfrm>
            <a:off x="755650" y="2205038"/>
            <a:ext cx="395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/>
              <a:t>P</a:t>
            </a:r>
          </a:p>
          <a:p>
            <a:r>
              <a:rPr lang="en-GB" sz="2000" dirty="0"/>
              <a:t>E</a:t>
            </a:r>
          </a:p>
          <a:p>
            <a:r>
              <a:rPr lang="en-GB" sz="2000" dirty="0"/>
              <a:t>R</a:t>
            </a:r>
          </a:p>
          <a:p>
            <a:r>
              <a:rPr lang="en-GB" sz="2000" dirty="0"/>
              <a:t>F</a:t>
            </a:r>
          </a:p>
          <a:p>
            <a:r>
              <a:rPr lang="en-GB" sz="2000" dirty="0"/>
              <a:t>O</a:t>
            </a:r>
          </a:p>
          <a:p>
            <a:r>
              <a:rPr lang="en-GB" sz="2000" dirty="0"/>
              <a:t>R</a:t>
            </a:r>
          </a:p>
          <a:p>
            <a:r>
              <a:rPr lang="en-GB" sz="2000" dirty="0"/>
              <a:t>M</a:t>
            </a:r>
          </a:p>
          <a:p>
            <a:r>
              <a:rPr lang="en-GB" sz="2000" dirty="0"/>
              <a:t>A</a:t>
            </a:r>
          </a:p>
          <a:p>
            <a:r>
              <a:rPr lang="en-GB" sz="2000" dirty="0"/>
              <a:t>N</a:t>
            </a:r>
          </a:p>
          <a:p>
            <a:r>
              <a:rPr lang="en-GB" sz="2000" dirty="0"/>
              <a:t>C</a:t>
            </a:r>
          </a:p>
          <a:p>
            <a:r>
              <a:rPr lang="en-GB" sz="2000" dirty="0"/>
              <a:t>E</a:t>
            </a:r>
          </a:p>
          <a:p>
            <a:endParaRPr lang="en-US" sz="2000" dirty="0"/>
          </a:p>
        </p:txBody>
      </p:sp>
      <p:sp>
        <p:nvSpPr>
          <p:cNvPr id="387090" name="Text Box 18"/>
          <p:cNvSpPr txBox="1">
            <a:spLocks noChangeArrowheads="1"/>
          </p:cNvSpPr>
          <p:nvPr/>
        </p:nvSpPr>
        <p:spPr bwMode="auto">
          <a:xfrm>
            <a:off x="3673475" y="6015038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/>
              <a:t>TIME</a:t>
            </a:r>
            <a:endParaRPr lang="en-US" sz="2000" dirty="0"/>
          </a:p>
        </p:txBody>
      </p:sp>
      <p:sp>
        <p:nvSpPr>
          <p:cNvPr id="387091" name="Line 19"/>
          <p:cNvSpPr>
            <a:spLocks noChangeShapeType="1"/>
          </p:cNvSpPr>
          <p:nvPr/>
        </p:nvSpPr>
        <p:spPr bwMode="auto">
          <a:xfrm>
            <a:off x="3132138" y="47974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87092" name="Line 20"/>
          <p:cNvSpPr>
            <a:spLocks noChangeShapeType="1"/>
          </p:cNvSpPr>
          <p:nvPr/>
        </p:nvSpPr>
        <p:spPr bwMode="auto">
          <a:xfrm>
            <a:off x="4716463" y="494188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87093" name="Line 21"/>
          <p:cNvSpPr>
            <a:spLocks noChangeShapeType="1"/>
          </p:cNvSpPr>
          <p:nvPr/>
        </p:nvSpPr>
        <p:spPr bwMode="auto">
          <a:xfrm>
            <a:off x="6809423" y="3704957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87095" name="Text Box 23"/>
          <p:cNvSpPr txBox="1">
            <a:spLocks noChangeArrowheads="1"/>
          </p:cNvSpPr>
          <p:nvPr/>
        </p:nvSpPr>
        <p:spPr bwMode="auto">
          <a:xfrm>
            <a:off x="5445298" y="4142573"/>
            <a:ext cx="2953114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</a:pPr>
            <a:r>
              <a:rPr lang="en-GB" sz="1600" b="1" dirty="0"/>
              <a:t>Independence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</a:pPr>
            <a:r>
              <a:rPr lang="en-GB" sz="1600" dirty="0"/>
              <a:t>- Developing skills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sz="1600" dirty="0"/>
              <a:t>Getting organised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sz="1600" dirty="0"/>
              <a:t>Systems established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sz="1600" dirty="0"/>
              <a:t>Task focus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sz="1600" dirty="0"/>
              <a:t>Confronting issues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sz="1600" dirty="0"/>
              <a:t>Agreed procedures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US" sz="1600" dirty="0"/>
          </a:p>
        </p:txBody>
      </p:sp>
      <p:sp>
        <p:nvSpPr>
          <p:cNvPr id="387096" name="Text Box 24"/>
          <p:cNvSpPr txBox="1">
            <a:spLocks noChangeArrowheads="1"/>
          </p:cNvSpPr>
          <p:nvPr/>
        </p:nvSpPr>
        <p:spPr bwMode="auto">
          <a:xfrm>
            <a:off x="7222610" y="2634539"/>
            <a:ext cx="1939955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</a:pPr>
            <a:r>
              <a:rPr lang="en-GB" sz="1600" b="1" dirty="0"/>
              <a:t>Inter dependence 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</a:pPr>
            <a:r>
              <a:rPr lang="en-GB" sz="1600" b="1" dirty="0"/>
              <a:t>- </a:t>
            </a:r>
            <a:r>
              <a:rPr lang="en-GB" sz="1600" dirty="0"/>
              <a:t>Tolerance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sz="1600" dirty="0"/>
              <a:t>Open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sz="1600" dirty="0"/>
              <a:t>Flexible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sz="1600" dirty="0"/>
              <a:t>Maturity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sz="1600" dirty="0"/>
              <a:t>Sharing</a:t>
            </a:r>
          </a:p>
          <a:p>
            <a:pPr marL="231775" indent="-231775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Courier New" pitchFamily="49" charset="0"/>
              <a:buChar char="-"/>
            </a:pPr>
            <a:r>
              <a:rPr lang="en-GB" sz="1600" dirty="0"/>
              <a:t>Energy</a:t>
            </a:r>
          </a:p>
          <a:p>
            <a:endParaRPr lang="en-US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476999"/>
            <a:ext cx="8801100" cy="282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902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7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7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7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7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7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7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7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8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87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87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87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87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87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8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7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87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87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87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870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870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81" grpId="0" animBg="1"/>
      <p:bldP spid="387083" grpId="0" animBg="1"/>
      <p:bldP spid="387084" grpId="0" animBg="1"/>
      <p:bldP spid="387085" grpId="0" animBg="1"/>
      <p:bldP spid="3870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6092" y="304800"/>
            <a:ext cx="7344508" cy="1143000"/>
          </a:xfrm>
          <a:noFill/>
          <a:ln/>
        </p:spPr>
        <p:txBody>
          <a:bodyPr lIns="90488" tIns="44450" rIns="90488" bIns="44450" anchor="b">
            <a:no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The Challenge of Team Development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>
            <a:normAutofit fontScale="85000" lnSpcReduction="10000"/>
          </a:bodyPr>
          <a:lstStyle/>
          <a:p>
            <a:r>
              <a:rPr lang="en-GB" sz="2400" b="1" dirty="0" smtClean="0">
                <a:solidFill>
                  <a:srgbClr val="00FF00"/>
                </a:solidFill>
              </a:rPr>
              <a:t>FORMING </a:t>
            </a:r>
            <a:r>
              <a:rPr lang="en-GB" sz="2400" dirty="0" smtClean="0"/>
              <a:t>- establishing </a:t>
            </a:r>
            <a:r>
              <a:rPr lang="en-GB" sz="2400" dirty="0"/>
              <a:t>task and its demands; anxiety and uncertainty generate unhealthy stress</a:t>
            </a:r>
          </a:p>
          <a:p>
            <a:r>
              <a:rPr lang="en-GB" sz="2400" b="1" dirty="0" smtClean="0">
                <a:solidFill>
                  <a:srgbClr val="FF0066"/>
                </a:solidFill>
              </a:rPr>
              <a:t>STORMING </a:t>
            </a:r>
            <a:r>
              <a:rPr lang="en-GB" sz="2400" dirty="0" smtClean="0"/>
              <a:t>- difference </a:t>
            </a:r>
            <a:r>
              <a:rPr lang="en-GB" sz="2400" dirty="0"/>
              <a:t>of opinion and method become apparent &amp; often lead to conflict. Over stress is often experienced but can be best time for learning to work together if differences are faced, accepted and </a:t>
            </a:r>
            <a:r>
              <a:rPr lang="en-GB" sz="2400" dirty="0" smtClean="0"/>
              <a:t>valued.</a:t>
            </a:r>
            <a:endParaRPr lang="en-GB" sz="2400" dirty="0"/>
          </a:p>
          <a:p>
            <a:r>
              <a:rPr lang="en-GB" sz="2400" b="1" dirty="0" smtClean="0">
                <a:solidFill>
                  <a:srgbClr val="FFFF00"/>
                </a:solidFill>
              </a:rPr>
              <a:t>NORMING </a:t>
            </a:r>
            <a:r>
              <a:rPr lang="en-GB" sz="2400" dirty="0" smtClean="0"/>
              <a:t>- people </a:t>
            </a:r>
            <a:r>
              <a:rPr lang="en-GB" sz="2400" dirty="0"/>
              <a:t>agree way of working together on tasks. Usually healthy stress is generated.</a:t>
            </a:r>
          </a:p>
          <a:p>
            <a:r>
              <a:rPr lang="en-GB" sz="2400" b="1" dirty="0" smtClean="0">
                <a:solidFill>
                  <a:srgbClr val="6699FF"/>
                </a:solidFill>
              </a:rPr>
              <a:t>PERFORMING </a:t>
            </a:r>
            <a:r>
              <a:rPr lang="en-GB" sz="2400" dirty="0" smtClean="0"/>
              <a:t>- </a:t>
            </a:r>
            <a:r>
              <a:rPr lang="en-GB" sz="2400" dirty="0"/>
              <a:t>builds on previous stages. Team members are likely to be in the “Peaks</a:t>
            </a:r>
            <a:r>
              <a:rPr lang="en-GB" sz="2400" dirty="0" smtClean="0"/>
              <a:t>”, </a:t>
            </a:r>
            <a:r>
              <a:rPr lang="en-GB" sz="2400" dirty="0"/>
              <a:t>producing work of a high </a:t>
            </a:r>
            <a:r>
              <a:rPr lang="en-GB" sz="2400" dirty="0" smtClean="0"/>
              <a:t>quality.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953125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5773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58798"/>
            <a:ext cx="7854949" cy="885827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chemeClr val="tx2"/>
                </a:solidFill>
              </a:rPr>
              <a:t>Where was your team </a:t>
            </a:r>
            <a:r>
              <a:rPr lang="en-GB" sz="3200" b="1" dirty="0" smtClean="0">
                <a:solidFill>
                  <a:schemeClr val="tx2"/>
                </a:solidFill>
              </a:rPr>
              <a:t>during </a:t>
            </a:r>
            <a:r>
              <a:rPr lang="en-GB" sz="3200" b="1" dirty="0">
                <a:solidFill>
                  <a:schemeClr val="tx2"/>
                </a:solidFill>
              </a:rPr>
              <a:t>the exercise?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87077" name="Line 5"/>
          <p:cNvSpPr>
            <a:spLocks noChangeShapeType="1"/>
          </p:cNvSpPr>
          <p:nvPr/>
        </p:nvSpPr>
        <p:spPr bwMode="auto">
          <a:xfrm>
            <a:off x="1676400" y="2057400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078" name="Line 6"/>
          <p:cNvSpPr>
            <a:spLocks noChangeShapeType="1"/>
          </p:cNvSpPr>
          <p:nvPr/>
        </p:nvSpPr>
        <p:spPr bwMode="auto">
          <a:xfrm>
            <a:off x="1692275" y="5949950"/>
            <a:ext cx="6624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079" name="Line 7"/>
          <p:cNvSpPr>
            <a:spLocks noChangeShapeType="1"/>
          </p:cNvSpPr>
          <p:nvPr/>
        </p:nvSpPr>
        <p:spPr bwMode="auto">
          <a:xfrm>
            <a:off x="1692275" y="4724400"/>
            <a:ext cx="1439863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080" name="Line 8"/>
          <p:cNvSpPr>
            <a:spLocks noChangeShapeType="1"/>
          </p:cNvSpPr>
          <p:nvPr/>
        </p:nvSpPr>
        <p:spPr bwMode="auto">
          <a:xfrm flipV="1">
            <a:off x="4751388" y="1844675"/>
            <a:ext cx="4392612" cy="3024188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081" name="Rectangle 9"/>
          <p:cNvSpPr>
            <a:spLocks noChangeArrowheads="1"/>
          </p:cNvSpPr>
          <p:nvPr/>
        </p:nvSpPr>
        <p:spPr bwMode="auto">
          <a:xfrm>
            <a:off x="6588125" y="1989138"/>
            <a:ext cx="11525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/>
              <a:t>Performing</a:t>
            </a:r>
            <a:endParaRPr lang="en-US" sz="1800"/>
          </a:p>
        </p:txBody>
      </p:sp>
      <p:sp>
        <p:nvSpPr>
          <p:cNvPr id="387083" name="Rectangle 11"/>
          <p:cNvSpPr>
            <a:spLocks noChangeArrowheads="1"/>
          </p:cNvSpPr>
          <p:nvPr/>
        </p:nvSpPr>
        <p:spPr bwMode="auto">
          <a:xfrm>
            <a:off x="3635375" y="1989138"/>
            <a:ext cx="1152525" cy="6477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/>
              <a:t>Storming</a:t>
            </a:r>
            <a:endParaRPr lang="en-US" sz="1800"/>
          </a:p>
        </p:txBody>
      </p:sp>
      <p:sp>
        <p:nvSpPr>
          <p:cNvPr id="387084" name="Rectangle 12"/>
          <p:cNvSpPr>
            <a:spLocks noChangeArrowheads="1"/>
          </p:cNvSpPr>
          <p:nvPr/>
        </p:nvSpPr>
        <p:spPr bwMode="auto">
          <a:xfrm>
            <a:off x="1979613" y="1989138"/>
            <a:ext cx="1152525" cy="647700"/>
          </a:xfrm>
          <a:prstGeom prst="rect">
            <a:avLst/>
          </a:prstGeom>
          <a:solidFill>
            <a:srgbClr val="7BF17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/>
              <a:t>Forming</a:t>
            </a:r>
            <a:endParaRPr lang="en-US" sz="1800"/>
          </a:p>
        </p:txBody>
      </p:sp>
      <p:sp>
        <p:nvSpPr>
          <p:cNvPr id="387085" name="Rectangle 13"/>
          <p:cNvSpPr>
            <a:spLocks noChangeArrowheads="1"/>
          </p:cNvSpPr>
          <p:nvPr/>
        </p:nvSpPr>
        <p:spPr bwMode="auto">
          <a:xfrm>
            <a:off x="5076825" y="1989138"/>
            <a:ext cx="1152525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/>
              <a:t>Norming</a:t>
            </a:r>
            <a:endParaRPr lang="en-US" sz="1800"/>
          </a:p>
        </p:txBody>
      </p:sp>
      <p:sp>
        <p:nvSpPr>
          <p:cNvPr id="387086" name="Line 14"/>
          <p:cNvSpPr>
            <a:spLocks noChangeShapeType="1"/>
          </p:cNvSpPr>
          <p:nvPr/>
        </p:nvSpPr>
        <p:spPr bwMode="auto">
          <a:xfrm>
            <a:off x="3059113" y="4724400"/>
            <a:ext cx="1657350" cy="144463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087" name="Text Box 15"/>
          <p:cNvSpPr txBox="1">
            <a:spLocks noChangeArrowheads="1"/>
          </p:cNvSpPr>
          <p:nvPr/>
        </p:nvSpPr>
        <p:spPr bwMode="auto">
          <a:xfrm>
            <a:off x="1692275" y="38608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Dependence</a:t>
            </a:r>
            <a:endParaRPr lang="en-US" sz="1400"/>
          </a:p>
        </p:txBody>
      </p:sp>
      <p:sp>
        <p:nvSpPr>
          <p:cNvPr id="387088" name="Text Box 16"/>
          <p:cNvSpPr txBox="1">
            <a:spLocks noChangeArrowheads="1"/>
          </p:cNvSpPr>
          <p:nvPr/>
        </p:nvSpPr>
        <p:spPr bwMode="auto">
          <a:xfrm>
            <a:off x="3340100" y="4149725"/>
            <a:ext cx="1300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Counter –</a:t>
            </a:r>
          </a:p>
          <a:p>
            <a:r>
              <a:rPr lang="en-GB" sz="1600"/>
              <a:t>dependence</a:t>
            </a:r>
            <a:endParaRPr lang="en-US" sz="1600"/>
          </a:p>
        </p:txBody>
      </p:sp>
      <p:sp>
        <p:nvSpPr>
          <p:cNvPr id="387089" name="Text Box 17"/>
          <p:cNvSpPr txBox="1">
            <a:spLocks noChangeArrowheads="1"/>
          </p:cNvSpPr>
          <p:nvPr/>
        </p:nvSpPr>
        <p:spPr bwMode="auto">
          <a:xfrm>
            <a:off x="755650" y="2205038"/>
            <a:ext cx="395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P</a:t>
            </a:r>
          </a:p>
          <a:p>
            <a:r>
              <a:rPr lang="en-GB" sz="2000"/>
              <a:t>E</a:t>
            </a:r>
          </a:p>
          <a:p>
            <a:r>
              <a:rPr lang="en-GB" sz="2000"/>
              <a:t>R</a:t>
            </a:r>
          </a:p>
          <a:p>
            <a:r>
              <a:rPr lang="en-GB" sz="2000"/>
              <a:t>F</a:t>
            </a:r>
          </a:p>
          <a:p>
            <a:r>
              <a:rPr lang="en-GB" sz="2000"/>
              <a:t>O</a:t>
            </a:r>
          </a:p>
          <a:p>
            <a:r>
              <a:rPr lang="en-GB" sz="2000"/>
              <a:t>R</a:t>
            </a:r>
          </a:p>
          <a:p>
            <a:r>
              <a:rPr lang="en-GB" sz="2000"/>
              <a:t>M</a:t>
            </a:r>
          </a:p>
          <a:p>
            <a:r>
              <a:rPr lang="en-GB" sz="2000"/>
              <a:t>A</a:t>
            </a:r>
          </a:p>
          <a:p>
            <a:r>
              <a:rPr lang="en-GB" sz="2000"/>
              <a:t>N</a:t>
            </a:r>
          </a:p>
          <a:p>
            <a:r>
              <a:rPr lang="en-GB" sz="2000"/>
              <a:t>C</a:t>
            </a:r>
          </a:p>
          <a:p>
            <a:r>
              <a:rPr lang="en-GB" sz="2000"/>
              <a:t>E</a:t>
            </a:r>
          </a:p>
          <a:p>
            <a:endParaRPr lang="en-US" sz="2000"/>
          </a:p>
        </p:txBody>
      </p:sp>
      <p:sp>
        <p:nvSpPr>
          <p:cNvPr id="387090" name="Text Box 18"/>
          <p:cNvSpPr txBox="1">
            <a:spLocks noChangeArrowheads="1"/>
          </p:cNvSpPr>
          <p:nvPr/>
        </p:nvSpPr>
        <p:spPr bwMode="auto">
          <a:xfrm>
            <a:off x="3673475" y="6015038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TIME</a:t>
            </a:r>
            <a:endParaRPr lang="en-US" sz="2000"/>
          </a:p>
        </p:txBody>
      </p:sp>
      <p:sp>
        <p:nvSpPr>
          <p:cNvPr id="387091" name="Line 19"/>
          <p:cNvSpPr>
            <a:spLocks noChangeShapeType="1"/>
          </p:cNvSpPr>
          <p:nvPr/>
        </p:nvSpPr>
        <p:spPr bwMode="auto">
          <a:xfrm>
            <a:off x="3132138" y="47974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092" name="Line 20"/>
          <p:cNvSpPr>
            <a:spLocks noChangeShapeType="1"/>
          </p:cNvSpPr>
          <p:nvPr/>
        </p:nvSpPr>
        <p:spPr bwMode="auto">
          <a:xfrm>
            <a:off x="4716463" y="494188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093" name="Line 21"/>
          <p:cNvSpPr>
            <a:spLocks noChangeShapeType="1"/>
          </p:cNvSpPr>
          <p:nvPr/>
        </p:nvSpPr>
        <p:spPr bwMode="auto">
          <a:xfrm>
            <a:off x="6443663" y="3789363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7095" name="Text Box 23"/>
          <p:cNvSpPr txBox="1">
            <a:spLocks noChangeArrowheads="1"/>
          </p:cNvSpPr>
          <p:nvPr/>
        </p:nvSpPr>
        <p:spPr bwMode="auto">
          <a:xfrm>
            <a:off x="4643438" y="3644900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/>
              <a:t>Independence</a:t>
            </a:r>
            <a:endParaRPr lang="en-US" sz="1600"/>
          </a:p>
        </p:txBody>
      </p:sp>
      <p:sp>
        <p:nvSpPr>
          <p:cNvPr id="387096" name="Text Box 24"/>
          <p:cNvSpPr txBox="1">
            <a:spLocks noChangeArrowheads="1"/>
          </p:cNvSpPr>
          <p:nvPr/>
        </p:nvSpPr>
        <p:spPr bwMode="auto">
          <a:xfrm>
            <a:off x="6300788" y="3213100"/>
            <a:ext cx="176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Inter dependence</a:t>
            </a:r>
            <a:endParaRPr lang="en-US" sz="16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432549"/>
            <a:ext cx="8801100" cy="327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30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7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7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8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81" grpId="0" animBg="1"/>
      <p:bldP spid="387083" grpId="0" animBg="1"/>
      <p:bldP spid="387084" grpId="0" animBg="1"/>
      <p:bldP spid="387085" grpId="0" animBg="1"/>
      <p:bldP spid="3870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457200"/>
            <a:ext cx="6798734" cy="914399"/>
          </a:xfrm>
        </p:spPr>
        <p:txBody>
          <a:bodyPr>
            <a:normAutofit/>
          </a:bodyPr>
          <a:lstStyle/>
          <a:p>
            <a:r>
              <a:rPr lang="en-GB" sz="3900" b="1" dirty="0">
                <a:solidFill>
                  <a:schemeClr val="accent6"/>
                </a:solidFill>
              </a:rPr>
              <a:t>Important Observations</a:t>
            </a:r>
            <a:endParaRPr lang="en-US" sz="3900" b="1" dirty="0">
              <a:solidFill>
                <a:schemeClr val="accent6"/>
              </a:solidFill>
            </a:endParaRP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4228" y="1371600"/>
            <a:ext cx="7316372" cy="42973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en-GB" sz="1800" dirty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GB" sz="1800" dirty="0"/>
              <a:t>A team will not be fully effective unless it reaches the stage of performing/interdependence.</a:t>
            </a:r>
          </a:p>
          <a:p>
            <a:pPr>
              <a:lnSpc>
                <a:spcPct val="80000"/>
              </a:lnSpc>
              <a:buNone/>
            </a:pPr>
            <a:endParaRPr lang="en-GB" sz="1800" dirty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GB" sz="1800" dirty="0"/>
              <a:t>Many teams accept storming as a normal way of operating, while a number of teams may never get beyond forming.</a:t>
            </a:r>
          </a:p>
          <a:p>
            <a:pPr>
              <a:lnSpc>
                <a:spcPct val="80000"/>
              </a:lnSpc>
              <a:buNone/>
            </a:pPr>
            <a:endParaRPr lang="en-GB" sz="1800" dirty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GB" sz="1800" dirty="0"/>
              <a:t>Unless the process of </a:t>
            </a:r>
            <a:r>
              <a:rPr lang="en-GB" sz="1800" dirty="0" err="1"/>
              <a:t>norming</a:t>
            </a:r>
            <a:r>
              <a:rPr lang="en-GB" sz="1800" dirty="0"/>
              <a:t> is fully completed, teams may degenerate into storming.</a:t>
            </a:r>
          </a:p>
          <a:p>
            <a:pPr>
              <a:lnSpc>
                <a:spcPct val="80000"/>
              </a:lnSpc>
              <a:buNone/>
            </a:pPr>
            <a:endParaRPr lang="en-GB" sz="1800" dirty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GB" sz="1800" dirty="0"/>
              <a:t>The amount of time taken to complete the cycle will vary tremendously between teams.</a:t>
            </a:r>
          </a:p>
          <a:p>
            <a:pPr>
              <a:lnSpc>
                <a:spcPct val="80000"/>
              </a:lnSpc>
              <a:buNone/>
            </a:pPr>
            <a:endParaRPr lang="en-GB" sz="1800" dirty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GB" sz="1800" dirty="0"/>
              <a:t>Many factors determine how quickly a team will evolve towards effectiveness including: its size, geographical spread, frequency and duration of meetings, synergy of team types, stability of team membership, external influences and time pressures and the nature of its activities.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 dirty="0">
                <a:solidFill>
                  <a:schemeClr val="hlink"/>
                </a:solidFill>
              </a:rPr>
              <a:t>               Effective Communication is key!!</a:t>
            </a:r>
            <a:endParaRPr lang="en-US" sz="2800" dirty="0">
              <a:solidFill>
                <a:schemeClr val="hlin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953125"/>
            <a:ext cx="8801100" cy="806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70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16340-22BE-4660-B1B0-3531C773E47A}" type="datetime1">
              <a:rPr lang="en-US" smtClean="0"/>
              <a:pPr>
                <a:defRPr/>
              </a:pPr>
              <a:t>11/29/19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" y="612447"/>
          <a:ext cx="9143999" cy="562774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25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1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05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46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515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/>
                        <a:t> </a:t>
                      </a:r>
                      <a:endParaRPr lang="en-GB" sz="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Forming</a:t>
                      </a:r>
                      <a:endParaRPr lang="en-GB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Storming</a:t>
                      </a:r>
                      <a:endParaRPr lang="en-GB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Norming</a:t>
                      </a:r>
                      <a:endParaRPr lang="en-GB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Performing</a:t>
                      </a:r>
                      <a:endParaRPr lang="en-GB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G</a:t>
                      </a:r>
                      <a:r>
                        <a:rPr lang="en-US" sz="1800" dirty="0"/>
                        <a:t>eneral Observations</a:t>
                      </a:r>
                      <a:endParaRPr lang="en-GB" sz="1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Uncertainty about roles, looking outside for guidance.</a:t>
                      </a:r>
                      <a:endParaRPr lang="en-GB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Growing confidence in team, rejecting outside authority.</a:t>
                      </a:r>
                      <a:endParaRPr lang="en-GB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Concern about being different, wanting to be part of team.</a:t>
                      </a:r>
                      <a:endParaRPr lang="en-GB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Concern with getting the job done. </a:t>
                      </a:r>
                      <a:endParaRPr lang="en-GB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i="1" dirty="0"/>
                        <a:t>Content Issues</a:t>
                      </a:r>
                      <a:endParaRPr lang="en-GB" sz="1800" i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Some attempt to define the job to be done.</a:t>
                      </a:r>
                      <a:endParaRPr lang="en-GB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Team members resist the task demands.</a:t>
                      </a:r>
                      <a:endParaRPr lang="en-GB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There is an open exchange of views about the team’s problems.</a:t>
                      </a:r>
                      <a:endParaRPr lang="en-GB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Resources are allocated efficiently and processes are in place to ensure that the final objective is achieved.</a:t>
                      </a:r>
                      <a:endParaRPr lang="en-GB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8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i="1" dirty="0"/>
                        <a:t>Process Issues</a:t>
                      </a:r>
                      <a:endParaRPr lang="en-GB" sz="1800" i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Team members look outside for guidance and direction.</a:t>
                      </a:r>
                      <a:endParaRPr lang="en-GB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Team members deny the task and look for the reasons not to do it.</a:t>
                      </a:r>
                      <a:endParaRPr lang="en-GB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The team starts to set up the procedures to deal with the task.</a:t>
                      </a:r>
                      <a:endParaRPr lang="en-GB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The team is able to solve problems.</a:t>
                      </a:r>
                      <a:endParaRPr lang="en-GB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18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i="1" dirty="0"/>
                        <a:t>Feelings Issues</a:t>
                      </a:r>
                      <a:endParaRPr lang="en-GB" sz="1800" i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People feel anxious and are unsure of their roles. Most look to a leader or coordinator for guidance.</a:t>
                      </a:r>
                      <a:endParaRPr lang="en-GB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People still feel uncertain and try to express their individuality. Concerns arise about the team hierarchy.</a:t>
                      </a:r>
                      <a:endParaRPr lang="en-GB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People ignore individual differences and team members are more accepting of one another.</a:t>
                      </a:r>
                      <a:endParaRPr lang="en-GB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People share a common focus, communicate effectively and become more efficient and flexible as a result.</a:t>
                      </a:r>
                      <a:endParaRPr lang="en-GB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8264" marR="18264" marT="18264" marB="1826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257417"/>
            <a:ext cx="8801100" cy="5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67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1"/>
            <a:ext cx="7848600" cy="990600"/>
          </a:xfrm>
        </p:spPr>
        <p:txBody>
          <a:bodyPr>
            <a:noAutofit/>
          </a:bodyPr>
          <a:lstStyle/>
          <a:p>
            <a:pPr lvl="1"/>
            <a:r>
              <a:rPr lang="en-GB" sz="3900" dirty="0">
                <a:solidFill>
                  <a:schemeClr val="accent6"/>
                </a:solidFill>
              </a:rPr>
              <a:t/>
            </a:r>
            <a:br>
              <a:rPr lang="en-GB" sz="3900" dirty="0">
                <a:solidFill>
                  <a:schemeClr val="accent6"/>
                </a:solidFill>
              </a:rPr>
            </a:br>
            <a:r>
              <a:rPr lang="en-GB" sz="3900" dirty="0">
                <a:solidFill>
                  <a:schemeClr val="accent6"/>
                </a:solidFill>
              </a:rPr>
              <a:t/>
            </a:r>
            <a:br>
              <a:rPr lang="en-GB" sz="3900" dirty="0">
                <a:solidFill>
                  <a:schemeClr val="accent6"/>
                </a:solidFill>
              </a:rPr>
            </a:br>
            <a:r>
              <a:rPr lang="en-GB" sz="3200" b="1" dirty="0">
                <a:solidFill>
                  <a:schemeClr val="accent6"/>
                </a:solidFill>
              </a:rPr>
              <a:t>What are the benefits of </a:t>
            </a:r>
            <a:r>
              <a:rPr lang="en-GB" sz="3200" b="1" dirty="0" smtClean="0">
                <a:solidFill>
                  <a:schemeClr val="accent6"/>
                </a:solidFill>
              </a:rPr>
              <a:t>ground rules?</a:t>
            </a:r>
            <a:r>
              <a:rPr lang="en-GB" sz="3200" dirty="0">
                <a:solidFill>
                  <a:schemeClr val="accent6"/>
                </a:solidFill>
              </a:rPr>
              <a:t/>
            </a:r>
            <a:br>
              <a:rPr lang="en-GB" sz="3200" dirty="0">
                <a:solidFill>
                  <a:schemeClr val="accent6"/>
                </a:solidFill>
              </a:rPr>
            </a:br>
            <a:r>
              <a:rPr lang="en-GB" b="1" dirty="0"/>
              <a:t/>
            </a:r>
            <a:br>
              <a:rPr lang="en-GB" b="1" dirty="0"/>
            </a:br>
            <a:r>
              <a:rPr lang="en-GB" sz="3900" dirty="0">
                <a:solidFill>
                  <a:schemeClr val="accent6"/>
                </a:solidFill>
              </a:rPr>
              <a:t/>
            </a:r>
            <a:br>
              <a:rPr lang="en-GB" sz="3900" dirty="0">
                <a:solidFill>
                  <a:schemeClr val="accent6"/>
                </a:solidFill>
              </a:rPr>
            </a:br>
            <a:endParaRPr lang="en-GB" sz="39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524001"/>
            <a:ext cx="6798736" cy="4411131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q"/>
            </a:pPr>
            <a:endParaRPr lang="en-GB" sz="2800" dirty="0"/>
          </a:p>
          <a:p>
            <a:pPr lvl="1">
              <a:buFont typeface="Wingdings" pitchFamily="2" charset="2"/>
              <a:buChar char="q"/>
            </a:pPr>
            <a:r>
              <a:rPr lang="en-GB" sz="2800" dirty="0"/>
              <a:t>Sets the tone for the engagement</a:t>
            </a:r>
          </a:p>
          <a:p>
            <a:pPr lvl="1">
              <a:buNone/>
            </a:pPr>
            <a:endParaRPr lang="en-GB" sz="2800" dirty="0"/>
          </a:p>
          <a:p>
            <a:pPr lvl="1">
              <a:buFont typeface="Wingdings" pitchFamily="2" charset="2"/>
              <a:buChar char="q"/>
            </a:pPr>
            <a:r>
              <a:rPr lang="en-GB" sz="2800" dirty="0"/>
              <a:t>Can prevent future trouble</a:t>
            </a:r>
          </a:p>
          <a:p>
            <a:pPr lvl="1">
              <a:buNone/>
            </a:pPr>
            <a:endParaRPr lang="en-GB" sz="2800" dirty="0"/>
          </a:p>
          <a:p>
            <a:pPr lvl="1">
              <a:buFont typeface="Wingdings" pitchFamily="2" charset="2"/>
              <a:buChar char="q"/>
            </a:pPr>
            <a:r>
              <a:rPr lang="en-GB" sz="2800" dirty="0"/>
              <a:t>Establishes norms and expectations for behaviours</a:t>
            </a:r>
          </a:p>
          <a:p>
            <a:pPr lvl="1">
              <a:buFont typeface="Wingdings" pitchFamily="2" charset="2"/>
              <a:buChar char="q"/>
            </a:pPr>
            <a:r>
              <a:rPr lang="en-GB" sz="2800" dirty="0"/>
              <a:t>Fast track through conflict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953125"/>
            <a:ext cx="8801100" cy="806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6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81001"/>
            <a:ext cx="6798734" cy="1066800"/>
          </a:xfrm>
        </p:spPr>
        <p:txBody>
          <a:bodyPr>
            <a:normAutofit/>
          </a:bodyPr>
          <a:lstStyle/>
          <a:p>
            <a:r>
              <a:rPr lang="en-GB" sz="3900" b="1" dirty="0">
                <a:solidFill>
                  <a:schemeClr val="accent6"/>
                </a:solidFill>
              </a:rPr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b="1" dirty="0"/>
              <a:t>Respect </a:t>
            </a:r>
            <a:r>
              <a:rPr lang="en-GB" dirty="0"/>
              <a:t>– for people and process</a:t>
            </a:r>
          </a:p>
          <a:p>
            <a:pPr>
              <a:buFont typeface="Wingdings" pitchFamily="2" charset="2"/>
              <a:buChar char="q"/>
            </a:pPr>
            <a:r>
              <a:rPr lang="en-GB" b="1" dirty="0"/>
              <a:t>Fairness</a:t>
            </a:r>
            <a:r>
              <a:rPr lang="en-GB" dirty="0"/>
              <a:t> – equal time for speakers</a:t>
            </a:r>
          </a:p>
          <a:p>
            <a:pPr>
              <a:buFont typeface="Wingdings" pitchFamily="2" charset="2"/>
              <a:buChar char="q"/>
            </a:pPr>
            <a:r>
              <a:rPr lang="en-GB" b="1" dirty="0"/>
              <a:t>Listening</a:t>
            </a:r>
            <a:r>
              <a:rPr lang="en-GB" dirty="0"/>
              <a:t> – listen to understand</a:t>
            </a:r>
          </a:p>
          <a:p>
            <a:pPr>
              <a:buFont typeface="Wingdings" pitchFamily="2" charset="2"/>
              <a:buChar char="q"/>
            </a:pPr>
            <a:r>
              <a:rPr lang="en-GB" b="1" dirty="0"/>
              <a:t>Openness</a:t>
            </a:r>
            <a:r>
              <a:rPr lang="en-GB" dirty="0"/>
              <a:t> – to other points of view and outcomes</a:t>
            </a:r>
          </a:p>
          <a:p>
            <a:pPr>
              <a:buFont typeface="Wingdings" pitchFamily="2" charset="2"/>
              <a:buChar char="q"/>
            </a:pPr>
            <a:r>
              <a:rPr lang="en-GB" b="1" dirty="0"/>
              <a:t>Privacy</a:t>
            </a:r>
            <a:r>
              <a:rPr lang="en-GB" dirty="0"/>
              <a:t> – confidentiality</a:t>
            </a:r>
          </a:p>
          <a:p>
            <a:pPr>
              <a:buFont typeface="Wingdings" pitchFamily="2" charset="2"/>
              <a:buChar char="q"/>
            </a:pPr>
            <a:r>
              <a:rPr lang="en-GB" b="1" dirty="0"/>
              <a:t>Commitment</a:t>
            </a:r>
            <a:r>
              <a:rPr lang="en-GB" dirty="0"/>
              <a:t> – to be fully present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953125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0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81001"/>
            <a:ext cx="6798734" cy="1143000"/>
          </a:xfrm>
        </p:spPr>
        <p:txBody>
          <a:bodyPr>
            <a:normAutofit/>
          </a:bodyPr>
          <a:lstStyle/>
          <a:p>
            <a:r>
              <a:rPr lang="en-US" b="1" dirty="0"/>
              <a:t>Overall Module </a:t>
            </a:r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dirty="0"/>
              <a:t>By the end of the module, </a:t>
            </a:r>
            <a:r>
              <a:rPr lang="en-US" dirty="0" smtClean="0"/>
              <a:t>the </a:t>
            </a:r>
            <a:r>
              <a:rPr lang="en-US" dirty="0"/>
              <a:t>participant </a:t>
            </a:r>
            <a:r>
              <a:rPr lang="en-US" dirty="0" smtClean="0"/>
              <a:t>should </a:t>
            </a:r>
            <a:r>
              <a:rPr lang="en-US" dirty="0"/>
              <a:t>be able </a:t>
            </a:r>
            <a:r>
              <a:rPr lang="en-US" dirty="0" smtClean="0"/>
              <a:t>to: </a:t>
            </a:r>
            <a:endParaRPr lang="en-US" dirty="0"/>
          </a:p>
          <a:p>
            <a:r>
              <a:rPr lang="en-US" dirty="0"/>
              <a:t>understand and demonstrate skills in teambuilding and teamwork. </a:t>
            </a:r>
          </a:p>
          <a:p>
            <a:r>
              <a:rPr lang="en-US" dirty="0"/>
              <a:t>effectively participate and contribute to the purpose of a multidisciplinary team.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3C84B-EC7C-4678-987C-17EA437097B5}" type="datetime1">
              <a:rPr lang="en-US" smtClean="0"/>
              <a:pPr>
                <a:defRPr/>
              </a:pPr>
              <a:t>11/29/19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953125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44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5400" dirty="0"/>
          </a:p>
          <a:p>
            <a:pPr>
              <a:buNone/>
            </a:pPr>
            <a:r>
              <a:rPr lang="en-US" sz="5400" dirty="0"/>
              <a:t>Exercise on team  work (lost in the Mara)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953125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5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xfrm>
            <a:off x="1176865" y="2438400"/>
            <a:ext cx="6798735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</a:t>
            </a:r>
            <a:r>
              <a:rPr lang="en-US" dirty="0"/>
              <a:t>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81001"/>
            <a:ext cx="6798734" cy="1295400"/>
          </a:xfrm>
        </p:spPr>
        <p:txBody>
          <a:bodyPr/>
          <a:lstStyle/>
          <a:p>
            <a:r>
              <a:rPr lang="en-US" b="1" dirty="0"/>
              <a:t>What is teamwork?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09" y="1447800"/>
            <a:ext cx="8102991" cy="48006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process</a:t>
            </a:r>
            <a:r>
              <a:rPr lang="en-US" dirty="0"/>
              <a:t> of </a:t>
            </a:r>
            <a:r>
              <a:rPr lang="en-US" dirty="0">
                <a:hlinkClick r:id="rId3"/>
              </a:rPr>
              <a:t>working</a:t>
            </a:r>
            <a:r>
              <a:rPr lang="en-US" dirty="0"/>
              <a:t> collaboratively with a </a:t>
            </a:r>
            <a:r>
              <a:rPr lang="en-US" dirty="0">
                <a:hlinkClick r:id="rId4"/>
              </a:rPr>
              <a:t>group</a:t>
            </a:r>
            <a:r>
              <a:rPr lang="en-US" dirty="0"/>
              <a:t> of people in </a:t>
            </a:r>
            <a:r>
              <a:rPr lang="en-US" dirty="0">
                <a:hlinkClick r:id="rId5"/>
              </a:rPr>
              <a:t>order</a:t>
            </a:r>
            <a:r>
              <a:rPr lang="en-US" dirty="0"/>
              <a:t> to </a:t>
            </a:r>
            <a:r>
              <a:rPr lang="en-US" dirty="0">
                <a:hlinkClick r:id="rId6"/>
              </a:rPr>
              <a:t>achieve</a:t>
            </a:r>
            <a:r>
              <a:rPr lang="en-US" dirty="0"/>
              <a:t> a </a:t>
            </a:r>
            <a:r>
              <a:rPr lang="en-US" dirty="0">
                <a:hlinkClick r:id="rId7"/>
              </a:rPr>
              <a:t>goal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Teamwork </a:t>
            </a:r>
            <a:r>
              <a:rPr lang="en-US" dirty="0">
                <a:hlinkClick r:id="rId8"/>
              </a:rPr>
              <a:t>means</a:t>
            </a:r>
            <a:r>
              <a:rPr lang="en-US" dirty="0"/>
              <a:t> that people will try to cooperate, </a:t>
            </a:r>
            <a:r>
              <a:rPr lang="en-US" dirty="0">
                <a:hlinkClick r:id="rId9"/>
              </a:rPr>
              <a:t>using</a:t>
            </a:r>
            <a:r>
              <a:rPr lang="en-US" dirty="0"/>
              <a:t> their individual </a:t>
            </a:r>
            <a:r>
              <a:rPr lang="en-US" dirty="0">
                <a:hlinkClick r:id="rId10"/>
              </a:rPr>
              <a:t>skills</a:t>
            </a:r>
            <a:r>
              <a:rPr lang="en-US" dirty="0"/>
              <a:t> and </a:t>
            </a:r>
            <a:r>
              <a:rPr lang="en-US" dirty="0">
                <a:hlinkClick r:id="rId11"/>
              </a:rPr>
              <a:t>providing</a:t>
            </a:r>
            <a:r>
              <a:rPr lang="en-US" dirty="0"/>
              <a:t> </a:t>
            </a:r>
            <a:r>
              <a:rPr lang="en-US" dirty="0">
                <a:hlinkClick r:id="rId12"/>
              </a:rPr>
              <a:t>constructive</a:t>
            </a:r>
            <a:r>
              <a:rPr lang="en-US" dirty="0"/>
              <a:t> </a:t>
            </a:r>
            <a:r>
              <a:rPr lang="en-US" dirty="0">
                <a:hlinkClick r:id="rId13"/>
              </a:rPr>
              <a:t>feedback</a:t>
            </a:r>
            <a:r>
              <a:rPr lang="en-US" dirty="0"/>
              <a:t>, despite any personal </a:t>
            </a:r>
            <a:r>
              <a:rPr lang="en-US" dirty="0">
                <a:hlinkClick r:id="rId14"/>
              </a:rPr>
              <a:t>conflict</a:t>
            </a:r>
            <a:r>
              <a:rPr lang="en-US" dirty="0"/>
              <a:t> between </a:t>
            </a:r>
            <a:r>
              <a:rPr lang="en-US" dirty="0" smtClean="0">
                <a:hlinkClick r:id="rId15"/>
              </a:rPr>
              <a:t>individuals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F6024A-DA4C-4C69-887B-E6BF544C6CF7}" type="datetime1">
              <a:rPr lang="en-US" smtClean="0"/>
              <a:pPr>
                <a:defRPr/>
              </a:pPr>
              <a:t>11/29/19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953125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0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57200"/>
            <a:ext cx="6798734" cy="816678"/>
          </a:xfrm>
        </p:spPr>
        <p:txBody>
          <a:bodyPr>
            <a:normAutofit/>
          </a:bodyPr>
          <a:lstStyle/>
          <a:p>
            <a:r>
              <a:rPr lang="en-US" b="1" dirty="0"/>
              <a:t>Different people and skill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2" descr="C:\Users\HP\Downloads\team-build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085" y="1325851"/>
            <a:ext cx="5112709" cy="496605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291907"/>
            <a:ext cx="8801100" cy="4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team </a:t>
            </a:r>
            <a:r>
              <a:rPr lang="en-US" b="1" dirty="0" smtClean="0"/>
              <a:t>building?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Team building</a:t>
            </a:r>
            <a:r>
              <a:rPr lang="en-US" dirty="0"/>
              <a:t> is an ongoing process that helps a work group evolve into a cohesive unit.</a:t>
            </a:r>
          </a:p>
          <a:p>
            <a:r>
              <a:rPr lang="en-US" b="1" dirty="0"/>
              <a:t>Goal setting: </a:t>
            </a:r>
            <a:r>
              <a:rPr lang="en-US" dirty="0"/>
              <a:t>Aligning around goals</a:t>
            </a:r>
          </a:p>
          <a:p>
            <a:r>
              <a:rPr lang="en-US" b="1" dirty="0"/>
              <a:t>Interpersonal-relationship management: </a:t>
            </a:r>
            <a:r>
              <a:rPr lang="en-US" dirty="0"/>
              <a:t>Building effective working relationships</a:t>
            </a:r>
          </a:p>
          <a:p>
            <a:r>
              <a:rPr lang="en-US" b="1" dirty="0"/>
              <a:t>Role clarification: </a:t>
            </a:r>
            <a:r>
              <a:rPr lang="en-US" dirty="0"/>
              <a:t>Reducing team members’ role ambiguity</a:t>
            </a:r>
          </a:p>
          <a:p>
            <a:r>
              <a:rPr lang="en-US" b="1" dirty="0"/>
              <a:t>Problem solving: </a:t>
            </a:r>
            <a:r>
              <a:rPr lang="en-US" dirty="0"/>
              <a:t>Finding solutions to team problems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953125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447800"/>
          </a:xfrm>
        </p:spPr>
        <p:txBody>
          <a:bodyPr/>
          <a:lstStyle/>
          <a:p>
            <a:r>
              <a:rPr lang="en-US" b="1" dirty="0"/>
              <a:t>Steps in </a:t>
            </a:r>
            <a:r>
              <a:rPr lang="en-US" b="1" dirty="0" smtClean="0"/>
              <a:t>team-building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953125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9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81001"/>
            <a:ext cx="6798734" cy="10668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993300"/>
                </a:solidFill>
              </a:rPr>
              <a:t> </a:t>
            </a:r>
            <a:r>
              <a:rPr lang="en-US" altLang="en-US" b="1" dirty="0">
                <a:solidFill>
                  <a:srgbClr val="993300"/>
                </a:solidFill>
              </a:rPr>
              <a:t>FORMING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1447800"/>
            <a:ext cx="8159262" cy="48006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buClr>
                <a:schemeClr val="bg2"/>
              </a:buClr>
              <a:buFont typeface="Wingdings" pitchFamily="2" charset="2"/>
              <a:buChar char="q"/>
            </a:pPr>
            <a:r>
              <a:rPr lang="en-US" b="1" dirty="0" smtClean="0"/>
              <a:t>Defines </a:t>
            </a:r>
            <a:r>
              <a:rPr lang="en-US" b="1" dirty="0"/>
              <a:t>the problem</a:t>
            </a:r>
          </a:p>
          <a:p>
            <a:pPr>
              <a:lnSpc>
                <a:spcPct val="75000"/>
              </a:lnSpc>
              <a:buClr>
                <a:srgbClr val="006600"/>
              </a:buClr>
              <a:buFont typeface="Wingdings" pitchFamily="2" charset="2"/>
              <a:buChar char="q"/>
            </a:pPr>
            <a:endParaRPr lang="en-US" b="1" dirty="0"/>
          </a:p>
          <a:p>
            <a:pPr>
              <a:lnSpc>
                <a:spcPct val="75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en-US" b="1" dirty="0" smtClean="0"/>
              <a:t>Agrees </a:t>
            </a:r>
            <a:r>
              <a:rPr lang="en-US" b="1" dirty="0"/>
              <a:t>on goals and formulates strategies for tackling the </a:t>
            </a:r>
            <a:r>
              <a:rPr lang="en-US" b="1" dirty="0" smtClean="0"/>
              <a:t>tasks</a:t>
            </a:r>
          </a:p>
          <a:p>
            <a:pPr>
              <a:lnSpc>
                <a:spcPct val="75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en-US" b="1" dirty="0" smtClean="0"/>
              <a:t>Determines the challenges and identifies information needed</a:t>
            </a:r>
          </a:p>
          <a:p>
            <a:pPr>
              <a:lnSpc>
                <a:spcPct val="75000"/>
              </a:lnSpc>
              <a:buClr>
                <a:srgbClr val="006600"/>
              </a:buClr>
              <a:buFont typeface="Wingdings" pitchFamily="2" charset="2"/>
              <a:buChar char="q"/>
            </a:pPr>
            <a:endParaRPr lang="en-US" altLang="en-US" b="1" dirty="0"/>
          </a:p>
          <a:p>
            <a:pPr>
              <a:lnSpc>
                <a:spcPct val="75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en-US" altLang="en-US" b="1" dirty="0" smtClean="0"/>
              <a:t>Individuals </a:t>
            </a:r>
            <a:r>
              <a:rPr lang="en-US" altLang="en-US" b="1" dirty="0"/>
              <a:t>take on certain roles</a:t>
            </a:r>
          </a:p>
          <a:p>
            <a:pPr>
              <a:lnSpc>
                <a:spcPct val="75000"/>
              </a:lnSpc>
              <a:buClr>
                <a:srgbClr val="006600"/>
              </a:buClr>
              <a:buFont typeface="Wingdings" pitchFamily="2" charset="2"/>
              <a:buChar char="q"/>
            </a:pPr>
            <a:endParaRPr lang="en-US" altLang="en-US" b="1" dirty="0"/>
          </a:p>
          <a:p>
            <a:pPr>
              <a:lnSpc>
                <a:spcPct val="75000"/>
              </a:lnSpc>
              <a:buClr>
                <a:srgbClr val="006600"/>
              </a:buClr>
              <a:buFont typeface="Wingdings" pitchFamily="2" charset="2"/>
              <a:buChar char="q"/>
            </a:pPr>
            <a:r>
              <a:rPr lang="en-US" altLang="en-US" b="1" dirty="0" smtClean="0"/>
              <a:t>Develops </a:t>
            </a:r>
            <a:r>
              <a:rPr lang="en-US" altLang="en-US" b="1" dirty="0"/>
              <a:t>trust and communication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02586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993300"/>
                </a:solidFill>
              </a:rPr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019799"/>
            <a:ext cx="8801100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57201"/>
            <a:ext cx="6798734" cy="9906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800080"/>
                </a:solidFill>
                <a:latin typeface="Forte" pitchFamily="66" charset="0"/>
              </a:rPr>
              <a:t>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rgbClr val="663300"/>
                </a:solidFill>
              </a:rPr>
              <a:t>During the </a:t>
            </a:r>
            <a:r>
              <a:rPr lang="en-US" altLang="en-US" sz="3600" dirty="0">
                <a:solidFill>
                  <a:srgbClr val="800080"/>
                </a:solidFill>
                <a:latin typeface="Forte" pitchFamily="66" charset="0"/>
              </a:rPr>
              <a:t>Storming</a:t>
            </a:r>
            <a:r>
              <a:rPr lang="en-US" altLang="en-US" dirty="0">
                <a:solidFill>
                  <a:srgbClr val="663300"/>
                </a:solidFill>
              </a:rPr>
              <a:t> </a:t>
            </a:r>
            <a:r>
              <a:rPr lang="en-US" altLang="en-US" dirty="0" smtClean="0">
                <a:solidFill>
                  <a:srgbClr val="663300"/>
                </a:solidFill>
              </a:rPr>
              <a:t>stage, </a:t>
            </a:r>
            <a:r>
              <a:rPr lang="en-US" altLang="en-US" dirty="0">
                <a:solidFill>
                  <a:srgbClr val="663300"/>
                </a:solidFill>
              </a:rPr>
              <a:t>team members:</a:t>
            </a:r>
          </a:p>
          <a:p>
            <a:pPr lvl="1">
              <a:buClr>
                <a:srgbClr val="CC3300"/>
              </a:buClr>
              <a:buFont typeface="Wingdings" pitchFamily="2" charset="2"/>
              <a:buChar char="l"/>
            </a:pPr>
            <a:r>
              <a:rPr lang="en-US" altLang="en-US" b="1" dirty="0"/>
              <a:t>realize that the task is more difficult than they imagined</a:t>
            </a:r>
          </a:p>
          <a:p>
            <a:pPr lvl="1">
              <a:buClr>
                <a:srgbClr val="CC3300"/>
              </a:buClr>
              <a:buFont typeface="Wingdings" pitchFamily="2" charset="2"/>
              <a:buChar char="l"/>
            </a:pPr>
            <a:r>
              <a:rPr lang="en-US" altLang="en-US" b="1" dirty="0"/>
              <a:t>have fluctuations in attitude about chances of success </a:t>
            </a:r>
          </a:p>
          <a:p>
            <a:pPr lvl="1">
              <a:buClr>
                <a:srgbClr val="CC3300"/>
              </a:buClr>
              <a:buFont typeface="Wingdings" pitchFamily="2" charset="2"/>
              <a:buChar char="l"/>
            </a:pPr>
            <a:r>
              <a:rPr lang="en-US" altLang="en-US" b="1" dirty="0"/>
              <a:t>may be resistant to the task</a:t>
            </a:r>
          </a:p>
          <a:p>
            <a:pPr lvl="1">
              <a:buClr>
                <a:srgbClr val="CC3300"/>
              </a:buClr>
              <a:buFont typeface="Wingdings" pitchFamily="2" charset="2"/>
              <a:buChar char="l"/>
            </a:pPr>
            <a:r>
              <a:rPr lang="en-US" altLang="en-US" b="1" dirty="0"/>
              <a:t>have poor collaboration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953125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0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9906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During this </a:t>
            </a:r>
            <a:r>
              <a:rPr lang="en-US" altLang="en-US" dirty="0" smtClean="0"/>
              <a:t>stage, </a:t>
            </a:r>
            <a:r>
              <a:rPr lang="en-US" altLang="en-US" dirty="0"/>
              <a:t>members accept: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their team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team rules and procedures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their roles in the team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individuality of fellow members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Team members realize that they are not going to crash-and-burn and start helping each </a:t>
            </a:r>
            <a:r>
              <a:rPr lang="en-US" altLang="en-US" dirty="0" smtClean="0"/>
              <a:t>other.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953125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75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9.9|0.8|0.8|1|1.3|0.8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0.9|0.7|0.5|0.4|0.3|0.4|0.4|0.4|0.9|0.6|0.5|0.4|0.3|0.4|0.2|0.3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5|0.3|0.3|0.4|0.3|0.4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7|0.5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946</Words>
  <Application>Microsoft Macintosh PowerPoint</Application>
  <PresentationFormat>On-screen Show (4:3)</PresentationFormat>
  <Paragraphs>221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Calibri</vt:lpstr>
      <vt:lpstr>Courier New</vt:lpstr>
      <vt:lpstr>Forte</vt:lpstr>
      <vt:lpstr>Franklin Gothic Book</vt:lpstr>
      <vt:lpstr>Garamond</vt:lpstr>
      <vt:lpstr>SimSun</vt:lpstr>
      <vt:lpstr>Times</vt:lpstr>
      <vt:lpstr>Times New Roman</vt:lpstr>
      <vt:lpstr>Wingdings</vt:lpstr>
      <vt:lpstr>华文细黑</vt:lpstr>
      <vt:lpstr>宋体</vt:lpstr>
      <vt:lpstr>Arial</vt:lpstr>
      <vt:lpstr>Organic</vt:lpstr>
      <vt:lpstr>Team-building and Teamwork     PowerPoint No. 9      </vt:lpstr>
      <vt:lpstr>Overall Module Goals</vt:lpstr>
      <vt:lpstr>What is teamwork?</vt:lpstr>
      <vt:lpstr>Different people and skill</vt:lpstr>
      <vt:lpstr>What is team building? </vt:lpstr>
      <vt:lpstr>Steps in team-building</vt:lpstr>
      <vt:lpstr> FORMING</vt:lpstr>
      <vt:lpstr>Storming</vt:lpstr>
      <vt:lpstr> NORMING</vt:lpstr>
      <vt:lpstr>PERFORMING</vt:lpstr>
      <vt:lpstr>   Facilitating Team Collaboration </vt:lpstr>
      <vt:lpstr>Tuckman’s Model of Team Development</vt:lpstr>
      <vt:lpstr>Tuckman’s Model of Team Development</vt:lpstr>
      <vt:lpstr>The Challenge of Team Development</vt:lpstr>
      <vt:lpstr>Where was your team during the exercise? </vt:lpstr>
      <vt:lpstr>Important Observations</vt:lpstr>
      <vt:lpstr>PowerPoint Presentation</vt:lpstr>
      <vt:lpstr>  What are the benefits of ground rules?   </vt:lpstr>
      <vt:lpstr>An Example</vt:lpstr>
      <vt:lpstr>PowerPoint Presentation</vt:lpstr>
      <vt:lpstr>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change module</dc:title>
  <dc:creator>Amuguni, Janetrix Hellen M.</dc:creator>
  <cp:lastModifiedBy>Winnie Bikaako</cp:lastModifiedBy>
  <cp:revision>24</cp:revision>
  <dcterms:created xsi:type="dcterms:W3CDTF">2019-11-24T14:19:09Z</dcterms:created>
  <dcterms:modified xsi:type="dcterms:W3CDTF">2019-11-29T10:24:31Z</dcterms:modified>
</cp:coreProperties>
</file>