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3"/>
  </p:notesMasterIdLst>
  <p:sldIdLst>
    <p:sldId id="256" r:id="rId2"/>
    <p:sldId id="290" r:id="rId3"/>
    <p:sldId id="291" r:id="rId4"/>
    <p:sldId id="292" r:id="rId5"/>
    <p:sldId id="293" r:id="rId6"/>
    <p:sldId id="294" r:id="rId7"/>
    <p:sldId id="296" r:id="rId8"/>
    <p:sldId id="295" r:id="rId9"/>
    <p:sldId id="297" r:id="rId10"/>
    <p:sldId id="298" r:id="rId11"/>
    <p:sldId id="299" r:id="rId12"/>
    <p:sldId id="300" r:id="rId13"/>
    <p:sldId id="301" r:id="rId14"/>
    <p:sldId id="302" r:id="rId15"/>
    <p:sldId id="265" r:id="rId16"/>
    <p:sldId id="317" r:id="rId17"/>
    <p:sldId id="318" r:id="rId18"/>
    <p:sldId id="322" r:id="rId19"/>
    <p:sldId id="303" r:id="rId20"/>
    <p:sldId id="323" r:id="rId21"/>
    <p:sldId id="268" r:id="rId22"/>
    <p:sldId id="320" r:id="rId23"/>
    <p:sldId id="321" r:id="rId24"/>
    <p:sldId id="310" r:id="rId25"/>
    <p:sldId id="312" r:id="rId26"/>
    <p:sldId id="314" r:id="rId27"/>
    <p:sldId id="313" r:id="rId28"/>
    <p:sldId id="306" r:id="rId29"/>
    <p:sldId id="304" r:id="rId30"/>
    <p:sldId id="305" r:id="rId31"/>
    <p:sldId id="307" r:id="rId32"/>
    <p:sldId id="308" r:id="rId33"/>
    <p:sldId id="324" r:id="rId34"/>
    <p:sldId id="269" r:id="rId35"/>
    <p:sldId id="270" r:id="rId36"/>
    <p:sldId id="271" r:id="rId37"/>
    <p:sldId id="272" r:id="rId38"/>
    <p:sldId id="273" r:id="rId39"/>
    <p:sldId id="309" r:id="rId40"/>
    <p:sldId id="274" r:id="rId41"/>
    <p:sldId id="27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K" initials="S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71"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7C552-CF4B-46FA-A0A6-CD22A870E475}" type="datetimeFigureOut">
              <a:rPr lang="en-US" smtClean="0"/>
              <a:pPr/>
              <a:t>11/22/2019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F1923-936C-4DB1-A3DF-3AE596C99154}" type="slidenum">
              <a:rPr lang="en-US" smtClean="0"/>
              <a:pPr/>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pPr/>
              <a:t>2</a:t>
            </a:fld>
            <a:endParaRPr lang="en-US"/>
          </a:p>
        </p:txBody>
      </p:sp>
    </p:spTree>
    <p:extLst>
      <p:ext uri="{BB962C8B-B14F-4D97-AF65-F5344CB8AC3E}">
        <p14:creationId xmlns:p14="http://schemas.microsoft.com/office/powerpoint/2010/main" val="114134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C91AFF3C-926C-4408-8D7F-CD9C6529DA2A}"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4403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1FB0AA8-1D04-43B4-AF83-CEABAD664092}" type="slidenum">
              <a:rPr lang="en-US" altLang="en-US">
                <a:latin typeface="Arial" panose="020B0604020202020204" pitchFamily="34" charset="0"/>
              </a:rPr>
              <a:pPr algn="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378289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743604-56EC-40B8-8C1F-8C7325228939}" type="slidenum">
              <a:rPr lang="en-US" altLang="en-US" smtClean="0">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4581"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D16F638-B609-44B4-99C1-E7F7A1AE6F76}" type="slidenum">
              <a:rPr lang="en-US" altLang="en-US">
                <a:latin typeface="Arial" panose="020B0604020202020204" pitchFamily="34" charset="0"/>
              </a:rPr>
              <a:pPr algn="r" eaLnBrk="1" hangingPunct="1">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32154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F8C797F-FAF0-4E71-B3F0-76EB9306BA42}" type="slidenum">
              <a:rPr lang="en-US" altLang="en-US" smtClean="0">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a:latin typeface="Arial" panose="020B0604020202020204" pitchFamily="34" charset="0"/>
                <a:ea typeface="ＭＳ Ｐゴシック" panose="020B0600070205080204" pitchFamily="34" charset="-128"/>
              </a:rPr>
              <a:t>o till now we have develpoped a tool to knockdown the expression of the three NMEEs together in the parasites, and seen that knocking down these NMEEs ex vivo debilitate worm’s ability to cleave ATP. Now we wanted to ask the question what happens to the worms if their ability cleave ATP is debiiated in the host ..</a:t>
            </a:r>
          </a:p>
        </p:txBody>
      </p:sp>
      <p:sp>
        <p:nvSpPr>
          <p:cNvPr id="2662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76F6189D-531A-413D-9794-E3C864B49DF8}" type="slidenum">
              <a:rPr lang="en-US" altLang="en-US">
                <a:latin typeface="Arial" panose="020B0604020202020204" pitchFamily="34" charset="0"/>
              </a:rPr>
              <a:pPr algn="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269796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2182922-6E17-4E1F-BC3C-2FDE5D9DE9F1}" type="slidenum">
              <a:rPr lang="en-US" altLang="en-US" smtClean="0">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a:latin typeface="Arial" panose="020B0604020202020204" pitchFamily="34" charset="0"/>
                <a:ea typeface="ＭＳ Ｐゴシック" panose="020B0600070205080204" pitchFamily="34" charset="-128"/>
              </a:rPr>
              <a:t>o till now we have </a:t>
            </a:r>
            <a:r>
              <a:rPr lang="en-US" altLang="en-US" dirty="0" err="1">
                <a:latin typeface="Arial" panose="020B0604020202020204" pitchFamily="34" charset="0"/>
                <a:ea typeface="ＭＳ Ｐゴシック" panose="020B0600070205080204" pitchFamily="34" charset="-128"/>
              </a:rPr>
              <a:t>develpoped</a:t>
            </a:r>
            <a:r>
              <a:rPr lang="en-US" altLang="en-US" dirty="0">
                <a:latin typeface="Arial" panose="020B0604020202020204" pitchFamily="34" charset="0"/>
                <a:ea typeface="ＭＳ Ｐゴシック" panose="020B0600070205080204" pitchFamily="34" charset="-128"/>
              </a:rPr>
              <a:t> a tool to knockdown the expression of the three NMEEs together in the parasites, and seen that knocking down these NMEEs ex vivo debilitate worm’s ability to cleave ATP. Now we wanted to ask the question what happens to the worms if their ability cleave ATP is </a:t>
            </a:r>
            <a:r>
              <a:rPr lang="en-US" altLang="en-US" dirty="0" err="1">
                <a:latin typeface="Arial" panose="020B0604020202020204" pitchFamily="34" charset="0"/>
                <a:ea typeface="ＭＳ Ｐゴシック" panose="020B0600070205080204" pitchFamily="34" charset="-128"/>
              </a:rPr>
              <a:t>debiiated</a:t>
            </a:r>
            <a:r>
              <a:rPr lang="en-US" altLang="en-US" dirty="0">
                <a:latin typeface="Arial" panose="020B0604020202020204" pitchFamily="34" charset="0"/>
                <a:ea typeface="ＭＳ Ｐゴシック" panose="020B0600070205080204" pitchFamily="34" charset="-128"/>
              </a:rPr>
              <a:t> in the host ..</a:t>
            </a:r>
          </a:p>
        </p:txBody>
      </p:sp>
      <p:sp>
        <p:nvSpPr>
          <p:cNvPr id="2867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6069A4A6-602E-46FB-B52A-9911E0F1C09E}" type="slidenum">
              <a:rPr lang="en-US" altLang="en-US">
                <a:latin typeface="Arial" panose="020B0604020202020204" pitchFamily="34" charset="0"/>
              </a:rPr>
              <a:pPr algn="r" eaLnBrk="1" hangingPunct="1">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324042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Day Title Templat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0"/>
            <a:ext cx="9144000" cy="6858000"/>
          </a:xfrm>
          <a:prstGeom prst="roundRect">
            <a:avLst>
              <a:gd name="adj" fmla="val 1735"/>
            </a:avLst>
          </a:prstGeom>
          <a:blipFill>
            <a:blip r:embed="rId2" cstate="print"/>
            <a:tile tx="0" ty="0" sx="100000" sy="100000" flip="none" algn="tl"/>
          </a:bli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rgbClr val="996633"/>
                </a:solidFill>
                <a:latin typeface="+mj-lt"/>
                <a:ea typeface="+mj-ea"/>
                <a:cs typeface="+mj-cs"/>
              </a:defRPr>
            </a:lvl1pPr>
          </a:lstStyle>
          <a:p>
            <a:r>
              <a:rPr lang="en-US" dirty="0"/>
              <a:t>Click to edit Master title style</a:t>
            </a:r>
          </a:p>
        </p:txBody>
      </p:sp>
      <p:sp>
        <p:nvSpPr>
          <p:cNvPr id="15" name="Rectangle 14"/>
          <p:cNvSpPr/>
          <p:nvPr/>
        </p:nvSpPr>
        <p:spPr>
          <a:xfrm>
            <a:off x="675496" y="4541520"/>
            <a:ext cx="7818120" cy="664367"/>
          </a:xfrm>
          <a:prstGeom prst="rect">
            <a:avLst/>
          </a:prstGeom>
          <a:solidFill>
            <a:schemeClr val="bg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 name="Text Placeholder 2"/>
          <p:cNvSpPr>
            <a:spLocks noGrp="1"/>
          </p:cNvSpPr>
          <p:nvPr>
            <p:ph type="body" idx="1" hasCustomPrompt="1"/>
          </p:nvPr>
        </p:nvSpPr>
        <p:spPr>
          <a:xfrm>
            <a:off x="736456" y="4607510"/>
            <a:ext cx="7696200" cy="523783"/>
          </a:xfrm>
        </p:spPr>
        <p:txBody>
          <a:bodyPr anchor="ctr">
            <a:normAutofit/>
          </a:bodyPr>
          <a:lstStyle>
            <a:lvl1pPr marL="0" indent="0" algn="ctr">
              <a:buNone/>
              <a:defRPr sz="2000" cap="all" spc="25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Gender and emerging pandemic threats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15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Templat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7200" y="1447800"/>
            <a:ext cx="8229600"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172200"/>
            <a:ext cx="8229600"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xfrm>
            <a:off x="84138" y="6242050"/>
            <a:ext cx="587375" cy="488950"/>
          </a:xfrm>
          <a:prstGeom prst="rect">
            <a:avLst/>
          </a:prstGeom>
          <a:ln/>
        </p:spPr>
        <p:txBody>
          <a:bodyPr/>
          <a:lstStyle>
            <a:lvl1pPr>
              <a:defRPr/>
            </a:lvl1pPr>
          </a:lstStyle>
          <a:p>
            <a:fld id="{E5E90235-6DCD-44F6-B1BA-663EDFEFA009}" type="slidenum">
              <a:rPr lang="en-US" altLang="en-US"/>
              <a:pPr/>
              <a:t>‹#›</a:t>
            </a:fld>
            <a:endParaRPr lang="en-US" altLang="en-US"/>
          </a:p>
        </p:txBody>
      </p:sp>
    </p:spTree>
    <p:extLst>
      <p:ext uri="{BB962C8B-B14F-4D97-AF65-F5344CB8AC3E}">
        <p14:creationId xmlns:p14="http://schemas.microsoft.com/office/powerpoint/2010/main" val="4359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xfrm>
            <a:off x="84138" y="6242050"/>
            <a:ext cx="587375" cy="488950"/>
          </a:xfrm>
          <a:prstGeom prst="rect">
            <a:avLst/>
          </a:prstGeom>
          <a:ln/>
        </p:spPr>
        <p:txBody>
          <a:bodyPr/>
          <a:lstStyle>
            <a:lvl1pPr>
              <a:defRPr/>
            </a:lvl1pPr>
          </a:lstStyle>
          <a:p>
            <a:pPr>
              <a:defRPr/>
            </a:pPr>
            <a:fld id="{DA8F2472-B061-48AA-BFFC-2BF182EAF26F}" type="slidenum">
              <a:rPr lang="en-US" altLang="en-US"/>
              <a:pPr>
                <a:defRPr/>
              </a:pPr>
              <a:t>‹#›</a:t>
            </a:fld>
            <a:endParaRPr lang="en-US" altLang="en-US"/>
          </a:p>
        </p:txBody>
      </p:sp>
    </p:spTree>
    <p:extLst>
      <p:ext uri="{BB962C8B-B14F-4D97-AF65-F5344CB8AC3E}">
        <p14:creationId xmlns:p14="http://schemas.microsoft.com/office/powerpoint/2010/main" val="297595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4" r:id="rId1"/>
    <p:sldLayoutId id="2147483805" r:id="rId2"/>
    <p:sldLayoutId id="2147483796" r:id="rId3"/>
    <p:sldLayoutId id="2147483806" r:id="rId4"/>
    <p:sldLayoutId id="2147483807" r:id="rId5"/>
    <p:sldLayoutId id="2147483808" r:id="rId6"/>
  </p:sldLayoutIdLst>
  <p:txStyles>
    <p:titleStyle>
      <a:lvl1pPr algn="ctr" defTabSz="914400" rtl="0" eaLnBrk="1" latinLnBrk="0" hangingPunct="1">
        <a:spcBef>
          <a:spcPct val="0"/>
        </a:spcBef>
        <a:buNone/>
        <a:defRPr sz="3500" kern="1200" cap="all" baseline="0">
          <a:solidFill>
            <a:srgbClr val="996633"/>
          </a:solidFill>
          <a:latin typeface="+mj-lt"/>
          <a:ea typeface="+mj-ea"/>
          <a:cs typeface="+mj-cs"/>
        </a:defRPr>
      </a:lvl1pPr>
    </p:titleStyle>
    <p:bodyStyle>
      <a:lvl1pPr marL="342900" indent="-228600" algn="l" defTabSz="914400" rtl="0" eaLnBrk="1" latinLnBrk="0" hangingPunct="1">
        <a:lnSpc>
          <a:spcPct val="112000"/>
        </a:lnSpc>
        <a:spcBef>
          <a:spcPct val="20000"/>
        </a:spcBef>
        <a:spcAft>
          <a:spcPts val="600"/>
        </a:spcAft>
        <a:buClr>
          <a:schemeClr val="bg2">
            <a:lumMod val="50000"/>
          </a:schemeClr>
        </a:buClr>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640080" indent="-228600" algn="l" defTabSz="914400" rtl="0" eaLnBrk="1" latinLnBrk="0" hangingPunct="1">
        <a:lnSpc>
          <a:spcPct val="112000"/>
        </a:lnSpc>
        <a:spcBef>
          <a:spcPct val="20000"/>
        </a:spcBef>
        <a:spcAft>
          <a:spcPts val="600"/>
        </a:spcAft>
        <a:buClr>
          <a:schemeClr val="bg2">
            <a:lumMod val="50000"/>
          </a:schemeClr>
        </a:buClr>
        <a:buFont typeface="Century Gothic" panose="020B0502020202020204" pitchFamily="34" charset="0"/>
        <a:buChar char="―"/>
        <a:defRPr sz="20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112000"/>
        </a:lnSpc>
        <a:spcBef>
          <a:spcPct val="20000"/>
        </a:spcBef>
        <a:spcAft>
          <a:spcPts val="600"/>
        </a:spcAft>
        <a:buClr>
          <a:schemeClr val="bg2">
            <a:lumMod val="50000"/>
          </a:schemeClr>
        </a:buClr>
        <a:buFont typeface="Century Gothic" panose="020B0502020202020204" pitchFamily="34" charset="0"/>
        <a:buChar char="―"/>
        <a:defRPr sz="1800" kern="1200">
          <a:solidFill>
            <a:schemeClr val="tx1">
              <a:lumMod val="75000"/>
              <a:lumOff val="25000"/>
            </a:schemeClr>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lumMod val="75000"/>
              <a:lumOff val="25000"/>
            </a:schemeClr>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lumMod val="75000"/>
              <a:lumOff val="25000"/>
            </a:schemeClr>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Gender, ONE HEALTH and infectious disease management</a:t>
            </a:r>
          </a:p>
        </p:txBody>
      </p:sp>
      <p:sp>
        <p:nvSpPr>
          <p:cNvPr id="3" name="Text Placeholder 2"/>
          <p:cNvSpPr>
            <a:spLocks noGrp="1"/>
          </p:cNvSpPr>
          <p:nvPr>
            <p:ph type="body" idx="1"/>
          </p:nvPr>
        </p:nvSpPr>
        <p:spPr/>
        <p:txBody>
          <a:bodyPr>
            <a:normAutofit fontScale="55000" lnSpcReduction="20000"/>
          </a:bodyPr>
          <a:lstStyle/>
          <a:p>
            <a:r>
              <a:rPr lang="en-US" dirty="0"/>
              <a:t>Introduction to basic gender terms</a:t>
            </a:r>
          </a:p>
          <a:p>
            <a:r>
              <a:rPr lang="en-US" dirty="0" err="1" smtClean="0"/>
              <a:t>Powerpoint</a:t>
            </a:r>
            <a:r>
              <a:rPr lang="en-US" dirty="0" smtClean="0"/>
              <a:t> No1</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discrimination</a:t>
            </a:r>
          </a:p>
        </p:txBody>
      </p:sp>
      <p:sp>
        <p:nvSpPr>
          <p:cNvPr id="3" name="Text Placeholder 2"/>
          <p:cNvSpPr>
            <a:spLocks noGrp="1"/>
          </p:cNvSpPr>
          <p:nvPr>
            <p:ph type="body" sz="quarter" idx="10"/>
          </p:nvPr>
        </p:nvSpPr>
        <p:spPr>
          <a:xfrm>
            <a:off x="457200" y="1676400"/>
            <a:ext cx="3962400" cy="3886200"/>
          </a:xfrm>
        </p:spPr>
        <p:txBody>
          <a:bodyPr/>
          <a:lstStyle/>
          <a:p>
            <a:r>
              <a:rPr lang="en-US" dirty="0"/>
              <a:t>Refers to any distinction, exclusion or restriction made on the basis of socially constructed gender roles and norms that prevent someone from enjoying full human </a:t>
            </a:r>
            <a:r>
              <a:rPr lang="en-US" dirty="0" smtClean="0"/>
              <a:t>rights.</a:t>
            </a:r>
            <a:endParaRPr lang="en-US" dirty="0"/>
          </a:p>
        </p:txBody>
      </p:sp>
      <p:pic>
        <p:nvPicPr>
          <p:cNvPr id="5" name="Picture 4"/>
          <p:cNvPicPr>
            <a:picLocks noChangeAspect="1"/>
          </p:cNvPicPr>
          <p:nvPr/>
        </p:nvPicPr>
        <p:blipFill>
          <a:blip r:embed="rId2" cstate="print"/>
          <a:stretch>
            <a:fillRect/>
          </a:stretch>
        </p:blipFill>
        <p:spPr>
          <a:xfrm>
            <a:off x="5334000" y="1781175"/>
            <a:ext cx="2886075" cy="36766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64690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out</a:t>
            </a:r>
          </a:p>
        </p:txBody>
      </p:sp>
      <p:sp>
        <p:nvSpPr>
          <p:cNvPr id="3" name="Text Placeholder 2"/>
          <p:cNvSpPr>
            <a:spLocks noGrp="1"/>
          </p:cNvSpPr>
          <p:nvPr>
            <p:ph type="body" sz="quarter" idx="10"/>
          </p:nvPr>
        </p:nvSpPr>
        <p:spPr/>
        <p:txBody>
          <a:bodyPr/>
          <a:lstStyle/>
          <a:p>
            <a:r>
              <a:rPr lang="en-US" dirty="0"/>
              <a:t>Gender roles are </a:t>
            </a:r>
            <a:r>
              <a:rPr lang="en-US" dirty="0" smtClean="0"/>
              <a:t>learnt.</a:t>
            </a:r>
            <a:endParaRPr lang="en-US" dirty="0"/>
          </a:p>
          <a:p>
            <a:r>
              <a:rPr lang="en-US" dirty="0"/>
              <a:t>Socialization into gender roles begins early in </a:t>
            </a:r>
            <a:r>
              <a:rPr lang="en-US" dirty="0" smtClean="0"/>
              <a:t>life.</a:t>
            </a:r>
            <a:endParaRPr lang="en-US" dirty="0"/>
          </a:p>
          <a:p>
            <a:r>
              <a:rPr lang="en-US" dirty="0"/>
              <a:t>Learning to be different in terms of appearance and dress, activity and pastimes, behavior, emotions, responsibilities, intellectual </a:t>
            </a:r>
            <a:r>
              <a:rPr lang="en-US" dirty="0" smtClean="0"/>
              <a:t>pursuits.</a:t>
            </a:r>
            <a:endParaRPr lang="en-US" dirty="0"/>
          </a:p>
          <a:p>
            <a:r>
              <a:rPr lang="en-US" dirty="0"/>
              <a:t>Gender roles are not </a:t>
            </a:r>
            <a:r>
              <a:rPr lang="en-US" dirty="0" smtClean="0"/>
              <a:t>unchangeable - </a:t>
            </a:r>
            <a:r>
              <a:rPr lang="en-US" dirty="0"/>
              <a:t>they can be </a:t>
            </a:r>
            <a:r>
              <a:rPr lang="en-US" dirty="0" smtClean="0"/>
              <a:t>unlearnt.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4482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Society</a:t>
            </a:r>
          </a:p>
        </p:txBody>
      </p:sp>
      <p:sp>
        <p:nvSpPr>
          <p:cNvPr id="3" name="Text Placeholder 2"/>
          <p:cNvSpPr>
            <a:spLocks noGrp="1"/>
          </p:cNvSpPr>
          <p:nvPr>
            <p:ph type="body" sz="quarter" idx="10"/>
          </p:nvPr>
        </p:nvSpPr>
        <p:spPr>
          <a:xfrm>
            <a:off x="457200" y="1447799"/>
            <a:ext cx="8458200" cy="5029201"/>
          </a:xfrm>
        </p:spPr>
        <p:txBody>
          <a:bodyPr>
            <a:normAutofit fontScale="85000" lnSpcReduction="10000"/>
          </a:bodyPr>
          <a:lstStyle/>
          <a:p>
            <a:r>
              <a:rPr lang="en-US" dirty="0"/>
              <a:t>Role of family, other social institutions and women </a:t>
            </a:r>
            <a:r>
              <a:rPr lang="en-US" dirty="0" smtClean="0"/>
              <a:t>themselves - </a:t>
            </a:r>
            <a:r>
              <a:rPr lang="en-US" dirty="0"/>
              <a:t>women play as significant a role on socializing girls and </a:t>
            </a:r>
            <a:r>
              <a:rPr lang="en-US" dirty="0" smtClean="0"/>
              <a:t>boys (the </a:t>
            </a:r>
            <a:r>
              <a:rPr lang="en-US" dirty="0"/>
              <a:t>girl with unshaved legs at the hair salon</a:t>
            </a:r>
            <a:r>
              <a:rPr lang="en-US" dirty="0" smtClean="0"/>
              <a:t>).</a:t>
            </a:r>
            <a:endParaRPr lang="en-US" dirty="0"/>
          </a:p>
          <a:p>
            <a:r>
              <a:rPr lang="en-US" dirty="0"/>
              <a:t>Society generally values women less than </a:t>
            </a:r>
            <a:r>
              <a:rPr lang="en-US" dirty="0" smtClean="0"/>
              <a:t>men (</a:t>
            </a:r>
            <a:r>
              <a:rPr lang="en-US" dirty="0"/>
              <a:t>First </a:t>
            </a:r>
            <a:r>
              <a:rPr lang="en-US" dirty="0" smtClean="0"/>
              <a:t>Lady -</a:t>
            </a:r>
            <a:r>
              <a:rPr lang="en-US" dirty="0"/>
              <a:t>Michelle Obama and fashion</a:t>
            </a:r>
            <a:r>
              <a:rPr lang="en-US" dirty="0" smtClean="0"/>
              <a:t>).</a:t>
            </a:r>
            <a:endParaRPr lang="en-US" dirty="0"/>
          </a:p>
          <a:p>
            <a:r>
              <a:rPr lang="en-US" dirty="0"/>
              <a:t>It is difficult to put pressure on the family to </a:t>
            </a:r>
            <a:r>
              <a:rPr lang="en-US" dirty="0" smtClean="0"/>
              <a:t>change - private sphere - absolute </a:t>
            </a:r>
            <a:r>
              <a:rPr lang="en-US" dirty="0"/>
              <a:t>power to male heads of </a:t>
            </a:r>
            <a:r>
              <a:rPr lang="en-US" dirty="0" smtClean="0"/>
              <a:t>households.</a:t>
            </a:r>
            <a:endParaRPr lang="en-US" dirty="0"/>
          </a:p>
          <a:p>
            <a:r>
              <a:rPr lang="en-US" dirty="0"/>
              <a:t>Gender based inequality is often written in laws and </a:t>
            </a:r>
            <a:r>
              <a:rPr lang="en-US" dirty="0" smtClean="0"/>
              <a:t>policies (Kenya </a:t>
            </a:r>
            <a:r>
              <a:rPr lang="en-US" dirty="0"/>
              <a:t>– polygamy law</a:t>
            </a:r>
            <a:r>
              <a:rPr lang="en-US" dirty="0" smtClean="0"/>
              <a:t>).</a:t>
            </a:r>
            <a:endParaRPr lang="en-US" dirty="0"/>
          </a:p>
          <a:p>
            <a:r>
              <a:rPr lang="en-US" dirty="0"/>
              <a:t>Men are also constrained by construction of </a:t>
            </a:r>
            <a:r>
              <a:rPr lang="en-US" dirty="0" smtClean="0"/>
              <a:t>masculinity.</a:t>
            </a:r>
            <a:endParaRPr lang="en-US" dirty="0"/>
          </a:p>
          <a:p>
            <a:r>
              <a:rPr lang="en-US" dirty="0"/>
              <a:t>Fighting gender inequality is about challenging an </a:t>
            </a:r>
            <a:r>
              <a:rPr lang="en-US" dirty="0" smtClean="0"/>
              <a:t>ideology - an </a:t>
            </a:r>
            <a:r>
              <a:rPr lang="en-US" dirty="0"/>
              <a:t>ideology that is perpetuated by both men and </a:t>
            </a:r>
            <a:r>
              <a:rPr lang="en-US" dirty="0" smtClean="0"/>
              <a:t>women - </a:t>
            </a:r>
            <a:r>
              <a:rPr lang="en-US" dirty="0"/>
              <a:t>and vests great </a:t>
            </a:r>
            <a:r>
              <a:rPr lang="en-US" dirty="0" smtClean="0"/>
              <a:t>power.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39852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24 </a:t>
            </a:r>
            <a:r>
              <a:rPr lang="en-US" dirty="0" err="1"/>
              <a:t>hr</a:t>
            </a:r>
            <a:r>
              <a:rPr lang="en-US" dirty="0"/>
              <a:t> calendar</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20583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hour </a:t>
            </a:r>
            <a:r>
              <a:rPr lang="en-US" dirty="0" err="1"/>
              <a:t>CalendAr</a:t>
            </a:r>
            <a:endParaRPr lang="en-US" dirty="0"/>
          </a:p>
        </p:txBody>
      </p:sp>
      <p:sp>
        <p:nvSpPr>
          <p:cNvPr id="3" name="Text Placeholder 2"/>
          <p:cNvSpPr>
            <a:spLocks noGrp="1"/>
          </p:cNvSpPr>
          <p:nvPr>
            <p:ph type="body" sz="quarter" idx="10"/>
          </p:nvPr>
        </p:nvSpPr>
        <p:spPr>
          <a:xfrm>
            <a:off x="457200" y="1676400"/>
            <a:ext cx="8153400" cy="4267200"/>
          </a:xfrm>
        </p:spPr>
        <p:txBody>
          <a:bodyPr>
            <a:normAutofit lnSpcReduction="10000"/>
          </a:bodyPr>
          <a:lstStyle/>
          <a:p>
            <a:r>
              <a:rPr lang="en-US" dirty="0"/>
              <a:t>Daily activity clock for household with sick </a:t>
            </a:r>
            <a:r>
              <a:rPr lang="en-US" dirty="0" smtClean="0"/>
              <a:t>child </a:t>
            </a:r>
            <a:r>
              <a:rPr lang="en-US" dirty="0"/>
              <a:t>and community with Ebola outbreak</a:t>
            </a:r>
          </a:p>
          <a:p>
            <a:r>
              <a:rPr lang="en-US" dirty="0"/>
              <a:t>Brainstorm activities involved  in caring for sick child</a:t>
            </a:r>
          </a:p>
          <a:p>
            <a:r>
              <a:rPr lang="en-US" dirty="0"/>
              <a:t>Record responses on flip chart</a:t>
            </a:r>
          </a:p>
          <a:p>
            <a:r>
              <a:rPr lang="en-US" dirty="0"/>
              <a:t>Create 24 hour calendar </a:t>
            </a:r>
            <a:r>
              <a:rPr lang="en-US" dirty="0" smtClean="0"/>
              <a:t>for </a:t>
            </a:r>
            <a:r>
              <a:rPr lang="en-US" dirty="0"/>
              <a:t>family with sick </a:t>
            </a:r>
            <a:r>
              <a:rPr lang="en-US" dirty="0" smtClean="0"/>
              <a:t>child (Ebola community)</a:t>
            </a:r>
            <a:endParaRPr lang="en-US" dirty="0"/>
          </a:p>
          <a:p>
            <a:r>
              <a:rPr lang="en-US" dirty="0"/>
              <a:t>Create 24 hour calendar for normal </a:t>
            </a:r>
            <a:r>
              <a:rPr lang="en-US" dirty="0" smtClean="0"/>
              <a:t>family (no disease - </a:t>
            </a:r>
            <a:r>
              <a:rPr lang="en-US" dirty="0"/>
              <a:t>normal daily </a:t>
            </a:r>
            <a:r>
              <a:rPr lang="en-US" dirty="0" smtClean="0"/>
              <a:t>activities)</a:t>
            </a:r>
            <a:endParaRPr lang="en-US" dirty="0"/>
          </a:p>
          <a:p>
            <a:r>
              <a:rPr lang="en-US" dirty="0"/>
              <a:t>Include sleeping and leisure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71829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Create a 24-hour activity clock</a:t>
            </a:r>
          </a:p>
        </p:txBody>
      </p:sp>
      <p:sp>
        <p:nvSpPr>
          <p:cNvPr id="3" name="Text Placeholder 2"/>
          <p:cNvSpPr>
            <a:spLocks noGrp="1"/>
          </p:cNvSpPr>
          <p:nvPr>
            <p:ph type="body" sz="quarter" idx="10"/>
          </p:nvPr>
        </p:nvSpPr>
        <p:spPr>
          <a:xfrm>
            <a:off x="457200" y="1524000"/>
            <a:ext cx="6781800" cy="3886200"/>
          </a:xfrm>
        </p:spPr>
        <p:txBody>
          <a:bodyPr>
            <a:normAutofit/>
          </a:bodyPr>
          <a:lstStyle/>
          <a:p>
            <a:pPr marL="114300" indent="0">
              <a:buNone/>
            </a:pPr>
            <a:r>
              <a:rPr lang="en-US" sz="2200" dirty="0"/>
              <a:t> Record the different activities </a:t>
            </a:r>
            <a:r>
              <a:rPr lang="en-US" sz="2200" dirty="0" smtClean="0"/>
              <a:t>that </a:t>
            </a:r>
            <a:r>
              <a:rPr lang="en-US" sz="2200" dirty="0"/>
              <a:t>men, boys, women, and girls do over a 24-hour period.</a:t>
            </a:r>
          </a:p>
        </p:txBody>
      </p:sp>
      <p:graphicFrame>
        <p:nvGraphicFramePr>
          <p:cNvPr id="4" name="Table 3"/>
          <p:cNvGraphicFramePr>
            <a:graphicFrameLocks noGrp="1"/>
          </p:cNvGraphicFramePr>
          <p:nvPr>
            <p:extLst>
              <p:ext uri="{D42A27DB-BD31-4B8C-83A1-F6EECF244321}">
                <p14:modId xmlns:p14="http://schemas.microsoft.com/office/powerpoint/2010/main" val="4039342570"/>
              </p:ext>
            </p:extLst>
          </p:nvPr>
        </p:nvGraphicFramePr>
        <p:xfrm>
          <a:off x="533400" y="3270504"/>
          <a:ext cx="8077200" cy="2379726"/>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1836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539496">
                <a:tc>
                  <a:txBody>
                    <a:bodyPr/>
                    <a:lstStyle/>
                    <a:p>
                      <a:pPr marL="0" marR="0" algn="ctr">
                        <a:lnSpc>
                          <a:spcPct val="115000"/>
                        </a:lnSpc>
                        <a:spcBef>
                          <a:spcPts val="0"/>
                        </a:spcBef>
                        <a:spcAft>
                          <a:spcPts val="0"/>
                        </a:spcAft>
                      </a:pPr>
                      <a:r>
                        <a:rPr lang="en-US" sz="2000" dirty="0">
                          <a:solidFill>
                            <a:schemeClr val="tx1"/>
                          </a:solidFill>
                          <a:effectLst/>
                        </a:rPr>
                        <a:t>Time</a:t>
                      </a:r>
                      <a:endParaRPr lang="en-US" sz="2000" dirty="0">
                        <a:solidFill>
                          <a:schemeClr val="tx1"/>
                        </a:solidFill>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solidFill>
                      <a:srgbClr val="ECD9C6"/>
                    </a:solidFill>
                  </a:tcPr>
                </a:tc>
                <a:tc>
                  <a:txBody>
                    <a:bodyPr/>
                    <a:lstStyle/>
                    <a:p>
                      <a:pPr marL="0" marR="0" algn="ctr">
                        <a:lnSpc>
                          <a:spcPct val="115000"/>
                        </a:lnSpc>
                        <a:spcBef>
                          <a:spcPts val="0"/>
                        </a:spcBef>
                        <a:spcAft>
                          <a:spcPts val="0"/>
                        </a:spcAft>
                      </a:pPr>
                      <a:r>
                        <a:rPr lang="en-US" sz="2000" dirty="0">
                          <a:solidFill>
                            <a:schemeClr val="tx1"/>
                          </a:solidFill>
                          <a:effectLst/>
                        </a:rPr>
                        <a:t>Adult Men </a:t>
                      </a:r>
                      <a:endParaRPr lang="en-US" sz="2000" dirty="0">
                        <a:solidFill>
                          <a:schemeClr val="tx1"/>
                        </a:solidFill>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solidFill>
                      <a:srgbClr val="ECD9C6"/>
                    </a:solidFill>
                  </a:tcPr>
                </a:tc>
                <a:tc>
                  <a:txBody>
                    <a:bodyPr/>
                    <a:lstStyle/>
                    <a:p>
                      <a:pPr marL="0" marR="0" algn="ctr">
                        <a:lnSpc>
                          <a:spcPct val="115000"/>
                        </a:lnSpc>
                        <a:spcBef>
                          <a:spcPts val="0"/>
                        </a:spcBef>
                        <a:spcAft>
                          <a:spcPts val="0"/>
                        </a:spcAft>
                      </a:pPr>
                      <a:r>
                        <a:rPr lang="en-US" sz="2000" dirty="0">
                          <a:solidFill>
                            <a:schemeClr val="tx1"/>
                          </a:solidFill>
                          <a:effectLst/>
                        </a:rPr>
                        <a:t>Boys</a:t>
                      </a:r>
                      <a:endParaRPr lang="en-US" sz="2000" dirty="0">
                        <a:solidFill>
                          <a:schemeClr val="tx1"/>
                        </a:solidFill>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solidFill>
                      <a:srgbClr val="ECD9C6"/>
                    </a:solidFill>
                  </a:tcPr>
                </a:tc>
                <a:tc>
                  <a:txBody>
                    <a:bodyPr/>
                    <a:lstStyle/>
                    <a:p>
                      <a:pPr marL="0" marR="0" algn="ctr">
                        <a:lnSpc>
                          <a:spcPct val="115000"/>
                        </a:lnSpc>
                        <a:spcBef>
                          <a:spcPts val="0"/>
                        </a:spcBef>
                        <a:spcAft>
                          <a:spcPts val="0"/>
                        </a:spcAft>
                      </a:pPr>
                      <a:r>
                        <a:rPr lang="en-US" sz="2000" dirty="0">
                          <a:solidFill>
                            <a:schemeClr val="tx1"/>
                          </a:solidFill>
                          <a:effectLst/>
                        </a:rPr>
                        <a:t>Adult  Women </a:t>
                      </a:r>
                      <a:endParaRPr lang="en-US" sz="2000" dirty="0">
                        <a:solidFill>
                          <a:schemeClr val="tx1"/>
                        </a:solidFill>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solidFill>
                      <a:srgbClr val="ECD9C6"/>
                    </a:solidFill>
                  </a:tcPr>
                </a:tc>
                <a:tc>
                  <a:txBody>
                    <a:bodyPr/>
                    <a:lstStyle/>
                    <a:p>
                      <a:pPr marL="0" marR="0" algn="ctr">
                        <a:lnSpc>
                          <a:spcPct val="115000"/>
                        </a:lnSpc>
                        <a:spcBef>
                          <a:spcPts val="0"/>
                        </a:spcBef>
                        <a:spcAft>
                          <a:spcPts val="0"/>
                        </a:spcAft>
                      </a:pPr>
                      <a:r>
                        <a:rPr lang="en-US" sz="2000" dirty="0">
                          <a:solidFill>
                            <a:schemeClr val="tx1"/>
                          </a:solidFill>
                          <a:effectLst/>
                        </a:rPr>
                        <a:t>Girls</a:t>
                      </a:r>
                      <a:endParaRPr lang="en-US" sz="2000" dirty="0">
                        <a:solidFill>
                          <a:schemeClr val="tx1"/>
                        </a:solidFill>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solidFill>
                      <a:srgbClr val="ECD9C6"/>
                    </a:solidFill>
                  </a:tcPr>
                </a:tc>
                <a:extLst>
                  <a:ext uri="{0D108BD9-81ED-4DB2-BD59-A6C34878D82A}">
                    <a16:rowId xmlns:a16="http://schemas.microsoft.com/office/drawing/2014/main" val="10000"/>
                  </a:ext>
                </a:extLst>
              </a:tr>
              <a:tr h="495300">
                <a:tc>
                  <a:txBody>
                    <a:bodyPr/>
                    <a:lstStyle/>
                    <a:p>
                      <a:pPr marL="0" marR="0">
                        <a:lnSpc>
                          <a:spcPct val="115000"/>
                        </a:lnSpc>
                        <a:spcBef>
                          <a:spcPts val="0"/>
                        </a:spcBef>
                        <a:spcAft>
                          <a:spcPts val="1000"/>
                        </a:spcAft>
                      </a:pPr>
                      <a:r>
                        <a:rPr lang="en-US" sz="1500" b="0" dirty="0">
                          <a:solidFill>
                            <a:schemeClr val="tx1"/>
                          </a:solidFill>
                          <a:effectLst/>
                          <a:latin typeface="Lucida Handwriting"/>
                          <a:ea typeface="Calibri"/>
                          <a:cs typeface="Calibri"/>
                        </a:rPr>
                        <a:t>05:30 am</a:t>
                      </a:r>
                      <a:endParaRPr lang="en-US" sz="1500" b="0" dirty="0">
                        <a:solidFill>
                          <a:schemeClr val="tx1"/>
                        </a:solidFill>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500" dirty="0">
                          <a:effectLst/>
                          <a:latin typeface="Lucida Handwriting"/>
                          <a:ea typeface="Calibri"/>
                          <a:cs typeface="Calibri"/>
                        </a:rPr>
                        <a:t>Waking up getting ready to go to work</a:t>
                      </a: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500" dirty="0">
                          <a:effectLst/>
                          <a:latin typeface="Lucida Handwriting"/>
                          <a:ea typeface="Calibri"/>
                          <a:cs typeface="Calibri"/>
                        </a:rPr>
                        <a:t> Sleeping</a:t>
                      </a: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500" dirty="0">
                          <a:effectLst/>
                          <a:latin typeface="Lucida Handwriting"/>
                          <a:ea typeface="Calibri"/>
                          <a:cs typeface="Calibri"/>
                        </a:rPr>
                        <a:t>Giving the sick child medicine and tea</a:t>
                      </a: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500" dirty="0">
                          <a:effectLst/>
                          <a:latin typeface="Lucida Handwriting"/>
                          <a:ea typeface="Calibri"/>
                          <a:cs typeface="Calibri"/>
                        </a:rPr>
                        <a:t> </a:t>
                      </a:r>
                      <a:r>
                        <a:rPr lang="en-US" sz="1500" dirty="0" smtClean="0">
                          <a:effectLst/>
                          <a:latin typeface="Lucida Handwriting"/>
                          <a:ea typeface="Calibri"/>
                          <a:cs typeface="Calibri"/>
                        </a:rPr>
                        <a:t>On</a:t>
                      </a:r>
                      <a:r>
                        <a:rPr lang="en-US" sz="1500" baseline="0" dirty="0" smtClean="0">
                          <a:effectLst/>
                          <a:latin typeface="Lucida Handwriting"/>
                          <a:ea typeface="Calibri"/>
                          <a:cs typeface="Calibri"/>
                        </a:rPr>
                        <a:t> </a:t>
                      </a:r>
                      <a:r>
                        <a:rPr lang="en-US" sz="1500" baseline="0" dirty="0">
                          <a:effectLst/>
                          <a:latin typeface="Lucida Handwriting"/>
                          <a:ea typeface="Calibri"/>
                          <a:cs typeface="Calibri"/>
                        </a:rPr>
                        <a:t>the phone with her friends</a:t>
                      </a: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extLst>
                  <a:ext uri="{0D108BD9-81ED-4DB2-BD59-A6C34878D82A}">
                    <a16:rowId xmlns:a16="http://schemas.microsoft.com/office/drawing/2014/main" val="10001"/>
                  </a:ext>
                </a:extLst>
              </a:tr>
              <a:tr h="495300">
                <a:tc>
                  <a:txBody>
                    <a:bodyPr/>
                    <a:lstStyle/>
                    <a:p>
                      <a:pPr marL="0" marR="0">
                        <a:lnSpc>
                          <a:spcPct val="115000"/>
                        </a:lnSpc>
                        <a:spcBef>
                          <a:spcPts val="0"/>
                        </a:spcBef>
                        <a:spcAft>
                          <a:spcPts val="0"/>
                        </a:spcAft>
                      </a:pPr>
                      <a:r>
                        <a:rPr lang="en-US" sz="1500" b="0" dirty="0">
                          <a:solidFill>
                            <a:schemeClr val="tx1"/>
                          </a:solidFill>
                          <a:effectLst/>
                          <a:latin typeface="Lucida Handwriting"/>
                          <a:ea typeface="Calibri"/>
                          <a:cs typeface="Calibri"/>
                        </a:rPr>
                        <a:t>06:00</a:t>
                      </a:r>
                      <a:endParaRPr lang="en-US" sz="1500" b="0" dirty="0">
                        <a:solidFill>
                          <a:schemeClr val="tx1"/>
                        </a:solidFill>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dirty="0">
                          <a:effectLst/>
                          <a:latin typeface="Lucida Handwriting"/>
                          <a:ea typeface="Calibri"/>
                          <a:cs typeface="Calibri"/>
                        </a:rPr>
                        <a:t>Preparing bath and breakfast tea</a:t>
                      </a: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latin typeface="Lucida Handwriting"/>
                          <a:ea typeface="Calibri"/>
                          <a:cs typeface="Calibri"/>
                        </a:rPr>
                        <a:t>Sleeping</a:t>
                      </a: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latin typeface="Lucida Handwriting"/>
                          <a:ea typeface="Calibri"/>
                          <a:cs typeface="Calibri"/>
                        </a:rPr>
                        <a:t>Preparing bath and breakfast tea</a:t>
                      </a: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68580" marR="68580" marT="0" marB="0">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p:cNvPicPr/>
          <p:nvPr/>
        </p:nvPicPr>
        <p:blipFill>
          <a:blip r:embed="rId2" cstate="print"/>
          <a:stretch>
            <a:fillRect/>
          </a:stretch>
        </p:blipFill>
        <p:spPr>
          <a:xfrm>
            <a:off x="7315200" y="1447800"/>
            <a:ext cx="1114425" cy="1219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26567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Text Placeholder 2"/>
          <p:cNvSpPr>
            <a:spLocks noGrp="1"/>
          </p:cNvSpPr>
          <p:nvPr>
            <p:ph type="body" sz="quarter" idx="10"/>
          </p:nvPr>
        </p:nvSpPr>
        <p:spPr/>
        <p:txBody>
          <a:bodyPr/>
          <a:lstStyle/>
          <a:p>
            <a:r>
              <a:rPr lang="en-US" dirty="0"/>
              <a:t>What are the main activities?</a:t>
            </a:r>
          </a:p>
          <a:p>
            <a:r>
              <a:rPr lang="en-US" dirty="0"/>
              <a:t>What are the similarities and differences in the activities performed by men and women?</a:t>
            </a:r>
          </a:p>
          <a:p>
            <a:r>
              <a:rPr lang="en-US" dirty="0"/>
              <a:t>How do you think each activity impacts:</a:t>
            </a:r>
          </a:p>
          <a:p>
            <a:pPr lvl="1"/>
            <a:r>
              <a:rPr lang="en-US" dirty="0"/>
              <a:t>Differences in exposure to the illness?</a:t>
            </a:r>
          </a:p>
          <a:p>
            <a:pPr lvl="1"/>
            <a:r>
              <a:rPr lang="en-US" dirty="0"/>
              <a:t>Difference in contact with people outside the home?</a:t>
            </a:r>
          </a:p>
          <a:p>
            <a:endParaRPr lang="en-US" dirty="0"/>
          </a:p>
          <a:p>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0281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Text Placeholder 2"/>
          <p:cNvSpPr>
            <a:spLocks noGrp="1"/>
          </p:cNvSpPr>
          <p:nvPr>
            <p:ph type="body" sz="quarter" idx="10"/>
          </p:nvPr>
        </p:nvSpPr>
        <p:spPr/>
        <p:txBody>
          <a:bodyPr>
            <a:normAutofit fontScale="92500"/>
          </a:bodyPr>
          <a:lstStyle/>
          <a:p>
            <a:pPr marL="445770" indent="-285750">
              <a:lnSpc>
                <a:spcPct val="115000"/>
              </a:lnSpc>
              <a:spcBef>
                <a:spcPts val="0"/>
              </a:spcBef>
              <a:spcAft>
                <a:spcPts val="1200"/>
              </a:spcAft>
              <a:buSzPts val="1400"/>
            </a:pPr>
            <a:r>
              <a:rPr lang="en-US" dirty="0"/>
              <a:t>What were areas of agreement/disagreement among your team as you created the activity clock?</a:t>
            </a:r>
          </a:p>
          <a:p>
            <a:pPr marL="445770" indent="-285750">
              <a:lnSpc>
                <a:spcPct val="115000"/>
              </a:lnSpc>
              <a:spcBef>
                <a:spcPts val="0"/>
              </a:spcBef>
              <a:spcAft>
                <a:spcPts val="1200"/>
              </a:spcAft>
              <a:buSzPts val="1400"/>
            </a:pPr>
            <a:r>
              <a:rPr lang="en-US" dirty="0"/>
              <a:t>Surprises</a:t>
            </a:r>
          </a:p>
          <a:p>
            <a:pPr marL="445770" indent="-285750">
              <a:lnSpc>
                <a:spcPct val="115000"/>
              </a:lnSpc>
              <a:spcBef>
                <a:spcPts val="0"/>
              </a:spcBef>
              <a:spcAft>
                <a:spcPts val="1200"/>
              </a:spcAft>
              <a:buSzPts val="1400"/>
              <a:tabLst>
                <a:tab pos="442595" algn="l"/>
              </a:tabLst>
            </a:pPr>
            <a:r>
              <a:rPr lang="en-US" dirty="0"/>
              <a:t>What do the differences among the activities performed by men, boys, women and girls mean to you as someone involved in managing disease?</a:t>
            </a:r>
          </a:p>
          <a:p>
            <a:pPr marL="445770" indent="-285750">
              <a:lnSpc>
                <a:spcPct val="115000"/>
              </a:lnSpc>
              <a:spcBef>
                <a:spcPts val="0"/>
              </a:spcBef>
              <a:spcAft>
                <a:spcPts val="1200"/>
              </a:spcAft>
              <a:buSzPts val="1400"/>
              <a:tabLst>
                <a:tab pos="442595" algn="l"/>
              </a:tabLst>
            </a:pPr>
            <a:r>
              <a:rPr lang="en-US" dirty="0"/>
              <a:t>Why do these differences exist and why are they maintained?</a:t>
            </a:r>
            <a:endParaRPr lang="en-US" dirty="0">
              <a:latin typeface="Calibri"/>
              <a:ea typeface="Calibri"/>
              <a:cs typeface="Times New Roman"/>
            </a:endParaRPr>
          </a:p>
          <a:p>
            <a:endParaRPr lang="en-US" dirty="0"/>
          </a:p>
          <a:p>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2727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Observations from 24 </a:t>
            </a:r>
            <a:r>
              <a:rPr lang="en-US" dirty="0" err="1"/>
              <a:t>hr</a:t>
            </a:r>
            <a:r>
              <a:rPr lang="en-US" dirty="0"/>
              <a:t> time line</a:t>
            </a:r>
          </a:p>
        </p:txBody>
      </p:sp>
      <p:sp>
        <p:nvSpPr>
          <p:cNvPr id="3" name="Text Placeholder 2"/>
          <p:cNvSpPr>
            <a:spLocks noGrp="1"/>
          </p:cNvSpPr>
          <p:nvPr>
            <p:ph type="body" sz="quarter" idx="10"/>
          </p:nvPr>
        </p:nvSpPr>
        <p:spPr>
          <a:xfrm>
            <a:off x="457200" y="1676400"/>
            <a:ext cx="8382000" cy="4495800"/>
          </a:xfrm>
        </p:spPr>
        <p:txBody>
          <a:bodyPr>
            <a:normAutofit lnSpcReduction="10000"/>
          </a:bodyPr>
          <a:lstStyle/>
          <a:p>
            <a:r>
              <a:rPr lang="en-US" dirty="0"/>
              <a:t>Women and men have different </a:t>
            </a:r>
            <a:r>
              <a:rPr lang="en-US" dirty="0" smtClean="0"/>
              <a:t>responsibilities.</a:t>
            </a:r>
            <a:endParaRPr lang="en-US" dirty="0"/>
          </a:p>
          <a:p>
            <a:r>
              <a:rPr lang="en-US" dirty="0"/>
              <a:t>Women work a longer day than </a:t>
            </a:r>
            <a:r>
              <a:rPr lang="en-US" dirty="0" smtClean="0"/>
              <a:t>men.</a:t>
            </a:r>
            <a:endParaRPr lang="en-US" dirty="0"/>
          </a:p>
          <a:p>
            <a:r>
              <a:rPr lang="en-US" dirty="0"/>
              <a:t>Women’s days are often fragmented as they go along while men’s days are more likely to be characterized by blocks of  time allocated to separate </a:t>
            </a:r>
            <a:r>
              <a:rPr lang="en-US" dirty="0" smtClean="0"/>
              <a:t>activities.</a:t>
            </a:r>
            <a:endParaRPr lang="en-US" dirty="0"/>
          </a:p>
          <a:p>
            <a:r>
              <a:rPr lang="en-US" dirty="0"/>
              <a:t>Men seem to get longer rest hours than women</a:t>
            </a:r>
          </a:p>
          <a:p>
            <a:r>
              <a:rPr lang="en-US" dirty="0"/>
              <a:t>Men travel farther distances to </a:t>
            </a:r>
            <a:r>
              <a:rPr lang="en-US" dirty="0" smtClean="0"/>
              <a:t>work.</a:t>
            </a:r>
            <a:endParaRPr lang="en-US" dirty="0"/>
          </a:p>
          <a:p>
            <a:r>
              <a:rPr lang="en-US" dirty="0"/>
              <a:t>Women undertake productive work close to </a:t>
            </a:r>
            <a:r>
              <a:rPr lang="en-US" dirty="0" smtClean="0"/>
              <a:t>home.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932427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p>
        </p:txBody>
      </p:sp>
      <p:sp>
        <p:nvSpPr>
          <p:cNvPr id="3" name="Text Placeholder 2"/>
          <p:cNvSpPr>
            <a:spLocks noGrp="1"/>
          </p:cNvSpPr>
          <p:nvPr>
            <p:ph type="body" sz="quarter" idx="10"/>
          </p:nvPr>
        </p:nvSpPr>
        <p:spPr/>
        <p:txBody>
          <a:bodyPr/>
          <a:lstStyle/>
          <a:p>
            <a:r>
              <a:rPr lang="en-US" dirty="0"/>
              <a:t>Do you feel women’s roles are less valued than men? If </a:t>
            </a:r>
            <a:r>
              <a:rPr lang="en-US" dirty="0" err="1" smtClean="0"/>
              <a:t>yesb</a:t>
            </a:r>
            <a:r>
              <a:rPr lang="en-US" dirty="0" smtClean="0"/>
              <a:t>- </a:t>
            </a:r>
            <a:r>
              <a:rPr lang="en-US" dirty="0"/>
              <a:t>why? If not, why not?</a:t>
            </a:r>
          </a:p>
          <a:p>
            <a:r>
              <a:rPr lang="en-US" dirty="0"/>
              <a:t>Do you feel that men are becoming marginalized? If yes why? If no, why not?</a:t>
            </a:r>
          </a:p>
          <a:p>
            <a:pPr marL="11430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22366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beginning</a:t>
            </a:r>
          </a:p>
        </p:txBody>
      </p:sp>
      <p:sp>
        <p:nvSpPr>
          <p:cNvPr id="3" name="Text Placeholder 2"/>
          <p:cNvSpPr>
            <a:spLocks noGrp="1"/>
          </p:cNvSpPr>
          <p:nvPr>
            <p:ph type="body" sz="quarter" idx="10"/>
          </p:nvPr>
        </p:nvSpPr>
        <p:spPr/>
        <p:txBody>
          <a:bodyPr/>
          <a:lstStyle/>
          <a:p>
            <a:pPr marL="342900" lvl="1">
              <a:buFont typeface="Wingdings" panose="05000000000000000000" pitchFamily="2" charset="2"/>
              <a:buChar char="§"/>
            </a:pPr>
            <a:endParaRPr lang="en-US" dirty="0"/>
          </a:p>
          <a:p>
            <a:pPr marL="342900" lvl="1">
              <a:buFont typeface="Wingdings" panose="05000000000000000000" pitchFamily="2" charset="2"/>
              <a:buChar char="§"/>
            </a:pPr>
            <a:r>
              <a:rPr lang="en-US" dirty="0"/>
              <a:t>Think as far back as possible </a:t>
            </a:r>
            <a:r>
              <a:rPr lang="en-US" dirty="0" smtClean="0"/>
              <a:t>and </a:t>
            </a:r>
            <a:r>
              <a:rPr lang="en-US" dirty="0"/>
              <a:t>write down your first experience of realizing you were different  from members of the opposite sex / were expected to act differently/were treated differently</a:t>
            </a:r>
          </a:p>
          <a:p>
            <a:pPr marL="342900" lvl="1">
              <a:buFont typeface="Wingdings" panose="05000000000000000000" pitchFamily="2" charset="2"/>
              <a:buChar char="§"/>
            </a:pPr>
            <a:endParaRPr lang="en-US" dirty="0"/>
          </a:p>
          <a:p>
            <a:pPr marL="114300" lvl="1" indent="0">
              <a:buNone/>
            </a:pPr>
            <a:endParaRPr lang="en-US" dirty="0"/>
          </a:p>
          <a:p>
            <a:pPr marL="342900" lvl="1">
              <a:buFont typeface="Wingdings" panose="05000000000000000000" pitchFamily="2" charset="2"/>
              <a:buChar char="§"/>
            </a:pPr>
            <a:r>
              <a:rPr lang="en-US" dirty="0"/>
              <a:t>A story about an experience that made you aware of the difference between men and </a:t>
            </a:r>
            <a:r>
              <a:rPr lang="en-US" dirty="0" smtClean="0"/>
              <a:t>women.</a:t>
            </a:r>
            <a:endParaRPr lang="en-US" dirty="0"/>
          </a:p>
          <a:p>
            <a:pPr marL="342900" lvl="1">
              <a:buFont typeface="Wingdings" panose="05000000000000000000" pitchFamily="2" charset="2"/>
              <a:buChar char="§"/>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190204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82890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Consequences of gender roles</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652975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are flowers of the world</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25229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56" y="2133601"/>
            <a:ext cx="7696200" cy="2362200"/>
          </a:xfrm>
        </p:spPr>
        <p:txBody>
          <a:bodyPr/>
          <a:lstStyle/>
          <a:p>
            <a:r>
              <a:rPr lang="en-US" sz="2400" dirty="0"/>
              <a:t>Men are the </a:t>
            </a:r>
            <a:r>
              <a:rPr lang="en-US" sz="2400" dirty="0" smtClean="0"/>
              <a:t>elephant’s </a:t>
            </a:r>
            <a:r>
              <a:rPr lang="en-US" sz="2400" dirty="0"/>
              <a:t>front legs and women are its hind legs</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77845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of incidence</a:t>
            </a:r>
          </a:p>
        </p:txBody>
      </p:sp>
      <p:sp>
        <p:nvSpPr>
          <p:cNvPr id="3" name="Text Placeholder 2"/>
          <p:cNvSpPr>
            <a:spLocks noGrp="1"/>
          </p:cNvSpPr>
          <p:nvPr>
            <p:ph type="body" sz="quarter" idx="10"/>
          </p:nvPr>
        </p:nvSpPr>
        <p:spPr/>
        <p:txBody>
          <a:bodyPr>
            <a:normAutofit/>
          </a:bodyPr>
          <a:lstStyle/>
          <a:p>
            <a:r>
              <a:rPr lang="en-US" dirty="0"/>
              <a:t>Division of labor: chores girls do/compared to boys	</a:t>
            </a:r>
            <a:r>
              <a:rPr lang="en-US" dirty="0" smtClean="0"/>
              <a:t>- </a:t>
            </a:r>
            <a:r>
              <a:rPr lang="en-US" sz="1800" dirty="0" smtClean="0"/>
              <a:t>Affected </a:t>
            </a:r>
            <a:r>
              <a:rPr lang="en-US" sz="1800" dirty="0"/>
              <a:t>by culture, economic </a:t>
            </a:r>
            <a:r>
              <a:rPr lang="en-US" sz="1800" dirty="0" smtClean="0"/>
              <a:t>status, education</a:t>
            </a:r>
            <a:endParaRPr lang="en-US" sz="1800" dirty="0"/>
          </a:p>
          <a:p>
            <a:r>
              <a:rPr lang="en-US" dirty="0"/>
              <a:t>Dress codes</a:t>
            </a:r>
          </a:p>
          <a:p>
            <a:r>
              <a:rPr lang="en-US" dirty="0"/>
              <a:t>Physical segregation of boys and girls</a:t>
            </a:r>
          </a:p>
          <a:p>
            <a:r>
              <a:rPr lang="en-US" dirty="0"/>
              <a:t>The kind of games girls and boys play</a:t>
            </a:r>
          </a:p>
          <a:p>
            <a:r>
              <a:rPr lang="en-US" dirty="0"/>
              <a:t>Emotional responses</a:t>
            </a:r>
          </a:p>
          <a:p>
            <a:r>
              <a:rPr lang="en-US" dirty="0"/>
              <a:t>Intellectual </a:t>
            </a:r>
            <a:r>
              <a:rPr lang="en-US" dirty="0" smtClean="0"/>
              <a:t>responses - Japan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38213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457200" y="1676400"/>
            <a:ext cx="8153400" cy="4191000"/>
          </a:xfrm>
        </p:spPr>
        <p:txBody>
          <a:bodyPr>
            <a:normAutofit fontScale="85000" lnSpcReduction="20000"/>
          </a:bodyPr>
          <a:lstStyle/>
          <a:p>
            <a:r>
              <a:rPr lang="en-US" dirty="0"/>
              <a:t>Did any of you challenge that? </a:t>
            </a:r>
            <a:r>
              <a:rPr lang="en-US" dirty="0" smtClean="0"/>
              <a:t>Or </a:t>
            </a:r>
            <a:r>
              <a:rPr lang="en-US" dirty="0"/>
              <a:t>do you know others who challenged it </a:t>
            </a:r>
            <a:r>
              <a:rPr lang="en-US" dirty="0" smtClean="0"/>
              <a:t>and </a:t>
            </a:r>
            <a:r>
              <a:rPr lang="en-US" dirty="0"/>
              <a:t>what happened?</a:t>
            </a:r>
          </a:p>
          <a:p>
            <a:r>
              <a:rPr lang="en-US" dirty="0"/>
              <a:t>If </a:t>
            </a:r>
            <a:r>
              <a:rPr lang="en-US" dirty="0" smtClean="0"/>
              <a:t>not, </a:t>
            </a:r>
            <a:r>
              <a:rPr lang="en-US" dirty="0"/>
              <a:t>why not?</a:t>
            </a:r>
          </a:p>
          <a:p>
            <a:r>
              <a:rPr lang="en-US" dirty="0"/>
              <a:t>To which institution/system did the people who introduced you to or reinforce gender norms belong to? </a:t>
            </a:r>
          </a:p>
          <a:p>
            <a:r>
              <a:rPr lang="en-US" dirty="0"/>
              <a:t>Did anyone you know get labelled when they challenged a norm/ or even get thrown out of the social structure/ostracized/ treated violently?</a:t>
            </a:r>
          </a:p>
          <a:p>
            <a:r>
              <a:rPr lang="en-US" dirty="0"/>
              <a:t>This aggression may be amplified by race, ethnicity, national </a:t>
            </a:r>
            <a:r>
              <a:rPr lang="en-US" dirty="0" smtClean="0"/>
              <a:t>status.</a:t>
            </a:r>
            <a:endParaRPr lang="en-US" dirty="0"/>
          </a:p>
          <a:p>
            <a:r>
              <a:rPr lang="en-US" dirty="0"/>
              <a:t>Depending on where you are seeking remedy </a:t>
            </a:r>
            <a:r>
              <a:rPr lang="en-US" dirty="0" smtClean="0"/>
              <a:t>,may </a:t>
            </a:r>
            <a:r>
              <a:rPr lang="en-US" dirty="0"/>
              <a:t>be very different or </a:t>
            </a:r>
            <a:r>
              <a:rPr lang="en-US" dirty="0" smtClean="0"/>
              <a:t>impossible.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5419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and policies</a:t>
            </a:r>
          </a:p>
        </p:txBody>
      </p:sp>
      <p:sp>
        <p:nvSpPr>
          <p:cNvPr id="3" name="Text Placeholder 2"/>
          <p:cNvSpPr>
            <a:spLocks noGrp="1"/>
          </p:cNvSpPr>
          <p:nvPr>
            <p:ph type="body" sz="quarter" idx="10"/>
          </p:nvPr>
        </p:nvSpPr>
        <p:spPr/>
        <p:txBody>
          <a:bodyPr/>
          <a:lstStyle/>
          <a:p>
            <a:r>
              <a:rPr lang="en-US" dirty="0"/>
              <a:t>Gender norms have often been formalized in law and </a:t>
            </a:r>
            <a:r>
              <a:rPr lang="en-US" dirty="0" smtClean="0"/>
              <a:t>policy.</a:t>
            </a:r>
            <a:endParaRPr lang="en-US" dirty="0"/>
          </a:p>
          <a:p>
            <a:r>
              <a:rPr lang="en-US" dirty="0"/>
              <a:t>Laws of inheritance often favor </a:t>
            </a:r>
            <a:r>
              <a:rPr lang="en-US" dirty="0" smtClean="0"/>
              <a:t>males.</a:t>
            </a:r>
            <a:endParaRPr lang="en-US" dirty="0"/>
          </a:p>
          <a:p>
            <a:r>
              <a:rPr lang="en-US" dirty="0"/>
              <a:t>Marriage and divorce laws in many countries</a:t>
            </a:r>
          </a:p>
          <a:p>
            <a:r>
              <a:rPr lang="en-US" dirty="0"/>
              <a:t>Resource ownership</a:t>
            </a:r>
          </a:p>
          <a:p>
            <a:r>
              <a:rPr lang="en-US" dirty="0"/>
              <a:t>For </a:t>
            </a:r>
            <a:r>
              <a:rPr lang="en-US" dirty="0" smtClean="0"/>
              <a:t>a long time, </a:t>
            </a:r>
            <a:r>
              <a:rPr lang="en-US" dirty="0"/>
              <a:t>domestic violence was considered in the personal sphere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72032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Institutions of gender socialization</a:t>
            </a:r>
          </a:p>
        </p:txBody>
      </p:sp>
      <p:sp>
        <p:nvSpPr>
          <p:cNvPr id="3" name="Text Placeholder 2"/>
          <p:cNvSpPr>
            <a:spLocks noGrp="1"/>
          </p:cNvSpPr>
          <p:nvPr>
            <p:ph type="body" sz="quarter" idx="10"/>
          </p:nvPr>
        </p:nvSpPr>
        <p:spPr/>
        <p:txBody>
          <a:bodyPr/>
          <a:lstStyle/>
          <a:p>
            <a:r>
              <a:rPr lang="en-US" dirty="0"/>
              <a:t>Behind the institutions that introduce and reinforce gender norms are a range of social institutions:</a:t>
            </a:r>
          </a:p>
          <a:p>
            <a:pPr>
              <a:buFontTx/>
              <a:buChar char="-"/>
            </a:pPr>
            <a:r>
              <a:rPr lang="en-US" dirty="0" smtClean="0"/>
              <a:t>the </a:t>
            </a:r>
            <a:r>
              <a:rPr lang="en-US" dirty="0"/>
              <a:t>family, religious institutions, communities, schools, the media, and the </a:t>
            </a:r>
            <a:r>
              <a:rPr lang="en-US" dirty="0" smtClean="0"/>
              <a:t>state</a:t>
            </a:r>
          </a:p>
          <a:p>
            <a:pPr>
              <a:buFontTx/>
              <a:buChar char="-"/>
            </a:pPr>
            <a:r>
              <a:rPr lang="en-US" dirty="0" smtClean="0"/>
              <a:t>List </a:t>
            </a:r>
            <a:r>
              <a:rPr lang="en-US" dirty="0"/>
              <a:t>the three you think play the most </a:t>
            </a:r>
            <a:r>
              <a:rPr lang="en-US" dirty="0" smtClean="0"/>
              <a:t>role?</a:t>
            </a:r>
          </a:p>
          <a:p>
            <a:pPr>
              <a:buFontTx/>
              <a:buChar char="-"/>
            </a:pPr>
            <a:r>
              <a:rPr lang="en-US" dirty="0" smtClean="0"/>
              <a:t>Family</a:t>
            </a:r>
            <a:r>
              <a:rPr lang="en-US" dirty="0"/>
              <a:t>, media, religion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6061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roles</a:t>
            </a:r>
          </a:p>
        </p:txBody>
      </p:sp>
      <p:sp>
        <p:nvSpPr>
          <p:cNvPr id="3" name="Text Placeholder 2"/>
          <p:cNvSpPr>
            <a:spLocks noGrp="1"/>
          </p:cNvSpPr>
          <p:nvPr>
            <p:ph type="body" sz="quarter" idx="10"/>
          </p:nvPr>
        </p:nvSpPr>
        <p:spPr>
          <a:xfrm>
            <a:off x="457200" y="1676400"/>
            <a:ext cx="8153400" cy="4419600"/>
          </a:xfrm>
        </p:spPr>
        <p:txBody>
          <a:bodyPr>
            <a:normAutofit fontScale="92500" lnSpcReduction="20000"/>
          </a:bodyPr>
          <a:lstStyle/>
          <a:p>
            <a:r>
              <a:rPr lang="en-US" dirty="0"/>
              <a:t>Women considered “caring</a:t>
            </a:r>
            <a:r>
              <a:rPr lang="en-US" dirty="0" smtClean="0"/>
              <a:t>”.</a:t>
            </a:r>
            <a:endParaRPr lang="en-US" dirty="0"/>
          </a:p>
          <a:p>
            <a:r>
              <a:rPr lang="en-US" dirty="0"/>
              <a:t>Care for sick - most likely to become </a:t>
            </a:r>
            <a:r>
              <a:rPr lang="en-US" dirty="0" smtClean="0"/>
              <a:t>infected.</a:t>
            </a:r>
            <a:endParaRPr lang="en-US" dirty="0"/>
          </a:p>
          <a:p>
            <a:r>
              <a:rPr lang="en-US" dirty="0"/>
              <a:t>Women spend a great deal of their time in the caring activities which involve feeding, cleaning, washing, preparing food. </a:t>
            </a:r>
          </a:p>
          <a:p>
            <a:r>
              <a:rPr lang="en-US" dirty="0"/>
              <a:t>As a consequence, often women and young girls are less likely to be involved in political, educational, and professional </a:t>
            </a:r>
            <a:r>
              <a:rPr lang="en-US" dirty="0" smtClean="0"/>
              <a:t>activities.</a:t>
            </a:r>
            <a:endParaRPr lang="en-US" dirty="0"/>
          </a:p>
          <a:p>
            <a:r>
              <a:rPr lang="en-US" dirty="0"/>
              <a:t>Because they are less educated and informed, their knowledge about the disease is often less than what men </a:t>
            </a:r>
            <a:r>
              <a:rPr lang="en-US" dirty="0" smtClean="0"/>
              <a:t>have.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07790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23555"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3556" name="Rectangle 32"/>
          <p:cNvSpPr>
            <a:spLocks noChangeArrowheads="1"/>
          </p:cNvSpPr>
          <p:nvPr/>
        </p:nvSpPr>
        <p:spPr bwMode="auto">
          <a:xfrm>
            <a:off x="-76200" y="9906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2400"/>
              <a:t>Institutional gender policies</a:t>
            </a:r>
            <a:endParaRPr lang="en-US" altLang="en-US" sz="2400" b="1">
              <a:latin typeface="Times New Roman" panose="02020603050405020304" pitchFamily="18" charset="0"/>
            </a:endParaRPr>
          </a:p>
        </p:txBody>
      </p:sp>
      <p:sp>
        <p:nvSpPr>
          <p:cNvPr id="29704" name="Rectangle 3"/>
          <p:cNvSpPr txBox="1">
            <a:spLocks noChangeArrowheads="1"/>
          </p:cNvSpPr>
          <p:nvPr/>
        </p:nvSpPr>
        <p:spPr bwMode="auto">
          <a:xfrm>
            <a:off x="457200" y="2057400"/>
            <a:ext cx="82296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defRPr/>
            </a:pPr>
            <a:r>
              <a:rPr lang="en-GB" dirty="0"/>
              <a:t>Three categories of gender policies:</a:t>
            </a:r>
          </a:p>
          <a:p>
            <a:pPr eaLnBrk="1" hangingPunct="1">
              <a:spcBef>
                <a:spcPct val="20000"/>
              </a:spcBef>
              <a:buFontTx/>
              <a:buChar char="•"/>
              <a:defRPr/>
            </a:pPr>
            <a:endParaRPr lang="en-GB" dirty="0"/>
          </a:p>
          <a:p>
            <a:pPr lvl="1" eaLnBrk="1" hangingPunct="1">
              <a:spcBef>
                <a:spcPct val="20000"/>
              </a:spcBef>
              <a:buFontTx/>
              <a:buChar char="–"/>
              <a:defRPr/>
            </a:pPr>
            <a:r>
              <a:rPr lang="en-GB" dirty="0"/>
              <a:t>Gender- blind</a:t>
            </a:r>
          </a:p>
          <a:p>
            <a:pPr marL="457200" lvl="1" indent="0" eaLnBrk="1" hangingPunct="1">
              <a:spcBef>
                <a:spcPct val="20000"/>
              </a:spcBef>
              <a:defRPr/>
            </a:pPr>
            <a:endParaRPr lang="en-GB" dirty="0"/>
          </a:p>
          <a:p>
            <a:pPr lvl="1" eaLnBrk="1" hangingPunct="1">
              <a:spcBef>
                <a:spcPct val="20000"/>
              </a:spcBef>
              <a:buFontTx/>
              <a:buChar char="–"/>
              <a:defRPr/>
            </a:pPr>
            <a:r>
              <a:rPr lang="en-GB" dirty="0"/>
              <a:t>Gender-aware</a:t>
            </a:r>
          </a:p>
          <a:p>
            <a:pPr lvl="2" eaLnBrk="1" hangingPunct="1">
              <a:spcBef>
                <a:spcPct val="20000"/>
              </a:spcBef>
              <a:buFontTx/>
              <a:buChar char="•"/>
              <a:defRPr/>
            </a:pPr>
            <a:r>
              <a:rPr lang="en-GB" dirty="0"/>
              <a:t>Gender-neutral</a:t>
            </a:r>
          </a:p>
          <a:p>
            <a:pPr lvl="2" eaLnBrk="1" hangingPunct="1">
              <a:spcBef>
                <a:spcPct val="20000"/>
              </a:spcBef>
              <a:buFontTx/>
              <a:buChar char="•"/>
              <a:defRPr/>
            </a:pPr>
            <a:r>
              <a:rPr lang="en-GB" dirty="0"/>
              <a:t>Gender-specific practical</a:t>
            </a:r>
          </a:p>
          <a:p>
            <a:pPr marL="914400" lvl="2" indent="0" eaLnBrk="1" hangingPunct="1">
              <a:spcBef>
                <a:spcPct val="20000"/>
              </a:spcBef>
              <a:defRPr/>
            </a:pPr>
            <a:endParaRPr lang="en-GB" dirty="0"/>
          </a:p>
          <a:p>
            <a:pPr lvl="1" eaLnBrk="1" hangingPunct="1">
              <a:spcBef>
                <a:spcPct val="20000"/>
              </a:spcBef>
              <a:buFontTx/>
              <a:buChar char="–"/>
              <a:defRPr/>
            </a:pPr>
            <a:r>
              <a:rPr lang="en-GB" dirty="0"/>
              <a:t>Gender-redistributive: strategic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413549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a:t>
            </a:r>
          </a:p>
        </p:txBody>
      </p:sp>
      <p:sp>
        <p:nvSpPr>
          <p:cNvPr id="3" name="Text Placeholder 2"/>
          <p:cNvSpPr>
            <a:spLocks noGrp="1"/>
          </p:cNvSpPr>
          <p:nvPr>
            <p:ph type="body" sz="quarter" idx="10"/>
          </p:nvPr>
        </p:nvSpPr>
        <p:spPr>
          <a:xfrm>
            <a:off x="457200" y="1600200"/>
            <a:ext cx="8153400" cy="3962400"/>
          </a:xfrm>
        </p:spPr>
        <p:txBody>
          <a:bodyPr>
            <a:normAutofit lnSpcReduction="10000"/>
          </a:bodyPr>
          <a:lstStyle/>
          <a:p>
            <a:r>
              <a:rPr lang="en-US" dirty="0"/>
              <a:t>How old were you?</a:t>
            </a:r>
          </a:p>
          <a:p>
            <a:r>
              <a:rPr lang="en-US" dirty="0"/>
              <a:t>Who was involved?</a:t>
            </a:r>
          </a:p>
          <a:p>
            <a:r>
              <a:rPr lang="en-US" dirty="0"/>
              <a:t>Where </a:t>
            </a:r>
            <a:r>
              <a:rPr lang="en-US" dirty="0" smtClean="0"/>
              <a:t>did the incident take </a:t>
            </a:r>
            <a:r>
              <a:rPr lang="en-US" dirty="0"/>
              <a:t>place?</a:t>
            </a:r>
          </a:p>
          <a:p>
            <a:r>
              <a:rPr lang="en-US" dirty="0" smtClean="0"/>
              <a:t>What was the incident?</a:t>
            </a:r>
            <a:endParaRPr lang="en-US" dirty="0"/>
          </a:p>
          <a:p>
            <a:r>
              <a:rPr lang="en-US" dirty="0"/>
              <a:t>How did you feel?</a:t>
            </a:r>
          </a:p>
          <a:p>
            <a:r>
              <a:rPr lang="en-US" dirty="0"/>
              <a:t>How </a:t>
            </a:r>
            <a:r>
              <a:rPr lang="en-US" dirty="0" smtClean="0"/>
              <a:t>did other </a:t>
            </a:r>
            <a:r>
              <a:rPr lang="en-US" dirty="0"/>
              <a:t>aspects of your </a:t>
            </a:r>
            <a:r>
              <a:rPr lang="en-US" dirty="0" smtClean="0"/>
              <a:t>identity  (race</a:t>
            </a:r>
            <a:r>
              <a:rPr lang="en-US" dirty="0"/>
              <a:t>, </a:t>
            </a:r>
            <a:r>
              <a:rPr lang="en-US" dirty="0" smtClean="0"/>
              <a:t>religion, </a:t>
            </a:r>
            <a:r>
              <a:rPr lang="en-US" dirty="0"/>
              <a:t>nationality, social status, ethnicity) </a:t>
            </a:r>
            <a:r>
              <a:rPr lang="en-US" dirty="0" smtClean="0"/>
              <a:t>come </a:t>
            </a:r>
            <a:r>
              <a:rPr lang="en-US" dirty="0"/>
              <a:t>into </a:t>
            </a:r>
            <a:r>
              <a:rPr lang="en-US" dirty="0" smtClean="0"/>
              <a:t>play?</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2324433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25603"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5604" name="Rectangle 32"/>
          <p:cNvSpPr>
            <a:spLocks noChangeArrowheads="1"/>
          </p:cNvSpPr>
          <p:nvPr/>
        </p:nvSpPr>
        <p:spPr bwMode="auto">
          <a:xfrm>
            <a:off x="0" y="3810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2400" b="1">
              <a:latin typeface="Times New Roman" panose="02020603050405020304" pitchFamily="18" charset="0"/>
            </a:endParaRPr>
          </a:p>
        </p:txBody>
      </p:sp>
      <p:pic>
        <p:nvPicPr>
          <p:cNvPr id="25605" name="Picture 5" descr="gend_poli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534400" cy="601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455503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7652" name="Rectangle 32"/>
          <p:cNvSpPr>
            <a:spLocks noChangeArrowheads="1"/>
          </p:cNvSpPr>
          <p:nvPr/>
        </p:nvSpPr>
        <p:spPr bwMode="auto">
          <a:xfrm>
            <a:off x="0" y="3810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2400" b="1">
              <a:latin typeface="Times New Roman" panose="02020603050405020304" pitchFamily="18" charset="0"/>
            </a:endParaRPr>
          </a:p>
        </p:txBody>
      </p:sp>
      <p:grpSp>
        <p:nvGrpSpPr>
          <p:cNvPr id="27653" name="Group 3"/>
          <p:cNvGrpSpPr>
            <a:grpSpLocks noChangeAspect="1"/>
          </p:cNvGrpSpPr>
          <p:nvPr/>
        </p:nvGrpSpPr>
        <p:grpSpPr bwMode="auto">
          <a:xfrm>
            <a:off x="609600" y="152400"/>
            <a:ext cx="7848600" cy="6324600"/>
            <a:chOff x="2077" y="2190"/>
            <a:chExt cx="8550" cy="6479"/>
          </a:xfrm>
        </p:grpSpPr>
        <p:sp>
          <p:nvSpPr>
            <p:cNvPr id="27654" name="AutoShape 4"/>
            <p:cNvSpPr>
              <a:spLocks noChangeAspect="1" noChangeArrowheads="1"/>
            </p:cNvSpPr>
            <p:nvPr/>
          </p:nvSpPr>
          <p:spPr bwMode="auto">
            <a:xfrm>
              <a:off x="2077" y="2190"/>
              <a:ext cx="8550" cy="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7655" name="Oval 5"/>
            <p:cNvSpPr>
              <a:spLocks noChangeArrowheads="1"/>
            </p:cNvSpPr>
            <p:nvPr/>
          </p:nvSpPr>
          <p:spPr bwMode="auto">
            <a:xfrm>
              <a:off x="5227" y="2653"/>
              <a:ext cx="2100" cy="925"/>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a:t>Gender friendly Innovations</a:t>
              </a:r>
              <a:endParaRPr lang="en-US" altLang="en-US" sz="1800"/>
            </a:p>
          </p:txBody>
        </p:sp>
        <p:sp>
          <p:nvSpPr>
            <p:cNvPr id="27656" name="Rectangle 6"/>
            <p:cNvSpPr>
              <a:spLocks noChangeArrowheads="1"/>
            </p:cNvSpPr>
            <p:nvPr/>
          </p:nvSpPr>
          <p:spPr bwMode="auto">
            <a:xfrm>
              <a:off x="3127" y="3578"/>
              <a:ext cx="1350" cy="926"/>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Innovation in production practices</a:t>
              </a:r>
              <a:endParaRPr lang="en-US" altLang="en-US" sz="1800"/>
            </a:p>
          </p:txBody>
        </p:sp>
        <p:sp>
          <p:nvSpPr>
            <p:cNvPr id="27657" name="Rectangle 7"/>
            <p:cNvSpPr>
              <a:spLocks noChangeArrowheads="1"/>
            </p:cNvSpPr>
            <p:nvPr/>
          </p:nvSpPr>
          <p:spPr bwMode="auto">
            <a:xfrm>
              <a:off x="5527" y="3887"/>
              <a:ext cx="1500" cy="616"/>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a:t>Innovation in infrastructure</a:t>
              </a:r>
              <a:endParaRPr lang="en-US" altLang="en-US" sz="1800"/>
            </a:p>
          </p:txBody>
        </p:sp>
        <p:sp>
          <p:nvSpPr>
            <p:cNvPr id="27658" name="Rectangle 8"/>
            <p:cNvSpPr>
              <a:spLocks noChangeArrowheads="1"/>
            </p:cNvSpPr>
            <p:nvPr/>
          </p:nvSpPr>
          <p:spPr bwMode="auto">
            <a:xfrm>
              <a:off x="7927" y="3579"/>
              <a:ext cx="1200" cy="61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Innovation in delivery system</a:t>
              </a:r>
              <a:endParaRPr lang="en-US" altLang="en-US" sz="1800"/>
            </a:p>
          </p:txBody>
        </p:sp>
        <p:sp>
          <p:nvSpPr>
            <p:cNvPr id="27659" name="Line 9"/>
            <p:cNvSpPr>
              <a:spLocks noChangeShapeType="1"/>
            </p:cNvSpPr>
            <p:nvPr/>
          </p:nvSpPr>
          <p:spPr bwMode="auto">
            <a:xfrm flipH="1">
              <a:off x="4477" y="3155"/>
              <a:ext cx="750" cy="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0"/>
            <p:cNvSpPr>
              <a:spLocks noChangeShapeType="1"/>
            </p:cNvSpPr>
            <p:nvPr/>
          </p:nvSpPr>
          <p:spPr bwMode="auto">
            <a:xfrm>
              <a:off x="7327" y="3116"/>
              <a:ext cx="600" cy="4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Oval 11"/>
            <p:cNvSpPr>
              <a:spLocks noChangeArrowheads="1"/>
            </p:cNvSpPr>
            <p:nvPr/>
          </p:nvSpPr>
          <p:spPr bwMode="auto">
            <a:xfrm>
              <a:off x="3277" y="4812"/>
              <a:ext cx="1800" cy="773"/>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Agriculture techniques</a:t>
              </a:r>
              <a:endParaRPr lang="en-US" altLang="en-US" sz="1800"/>
            </a:p>
          </p:txBody>
        </p:sp>
        <p:sp>
          <p:nvSpPr>
            <p:cNvPr id="27662" name="Oval 12"/>
            <p:cNvSpPr>
              <a:spLocks noChangeArrowheads="1"/>
            </p:cNvSpPr>
            <p:nvPr/>
          </p:nvSpPr>
          <p:spPr bwMode="auto">
            <a:xfrm>
              <a:off x="3277" y="6818"/>
              <a:ext cx="2250" cy="771"/>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Allied livelihood options</a:t>
              </a:r>
              <a:endParaRPr lang="en-US" altLang="en-US" sz="1800"/>
            </a:p>
          </p:txBody>
        </p:sp>
        <p:sp>
          <p:nvSpPr>
            <p:cNvPr id="27663" name="Oval 13"/>
            <p:cNvSpPr>
              <a:spLocks noChangeArrowheads="1"/>
            </p:cNvSpPr>
            <p:nvPr/>
          </p:nvSpPr>
          <p:spPr bwMode="auto">
            <a:xfrm>
              <a:off x="3277" y="5738"/>
              <a:ext cx="1800" cy="926"/>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Collective farming</a:t>
              </a:r>
              <a:endParaRPr lang="en-US" altLang="en-US" sz="1800"/>
            </a:p>
          </p:txBody>
        </p:sp>
        <p:sp>
          <p:nvSpPr>
            <p:cNvPr id="27664" name="Line 14"/>
            <p:cNvSpPr>
              <a:spLocks noChangeShapeType="1"/>
            </p:cNvSpPr>
            <p:nvPr/>
          </p:nvSpPr>
          <p:spPr bwMode="auto">
            <a:xfrm>
              <a:off x="3127" y="4504"/>
              <a:ext cx="0" cy="27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5"/>
            <p:cNvSpPr>
              <a:spLocks noChangeShapeType="1"/>
            </p:cNvSpPr>
            <p:nvPr/>
          </p:nvSpPr>
          <p:spPr bwMode="auto">
            <a:xfrm>
              <a:off x="3127" y="512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6" name="Line 16"/>
            <p:cNvSpPr>
              <a:spLocks noChangeShapeType="1"/>
            </p:cNvSpPr>
            <p:nvPr/>
          </p:nvSpPr>
          <p:spPr bwMode="auto">
            <a:xfrm>
              <a:off x="3127" y="620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Line 17"/>
            <p:cNvSpPr>
              <a:spLocks noChangeShapeType="1"/>
            </p:cNvSpPr>
            <p:nvPr/>
          </p:nvSpPr>
          <p:spPr bwMode="auto">
            <a:xfrm>
              <a:off x="3127" y="728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8" name="Oval 18"/>
            <p:cNvSpPr>
              <a:spLocks noChangeArrowheads="1"/>
            </p:cNvSpPr>
            <p:nvPr/>
          </p:nvSpPr>
          <p:spPr bwMode="auto">
            <a:xfrm>
              <a:off x="5677" y="4658"/>
              <a:ext cx="2400" cy="771"/>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Land dev. / water cons. exercises</a:t>
              </a:r>
              <a:endParaRPr lang="en-US" altLang="en-US" sz="1800"/>
            </a:p>
          </p:txBody>
        </p:sp>
        <p:sp>
          <p:nvSpPr>
            <p:cNvPr id="27669" name="Oval 19"/>
            <p:cNvSpPr>
              <a:spLocks noChangeArrowheads="1"/>
            </p:cNvSpPr>
            <p:nvPr/>
          </p:nvSpPr>
          <p:spPr bwMode="auto">
            <a:xfrm>
              <a:off x="8377" y="5275"/>
              <a:ext cx="1650" cy="464"/>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Marketing</a:t>
              </a:r>
              <a:endParaRPr lang="en-US" altLang="en-US" sz="1800"/>
            </a:p>
          </p:txBody>
        </p:sp>
        <p:sp>
          <p:nvSpPr>
            <p:cNvPr id="27670" name="Oval 20"/>
            <p:cNvSpPr>
              <a:spLocks noChangeArrowheads="1"/>
            </p:cNvSpPr>
            <p:nvPr/>
          </p:nvSpPr>
          <p:spPr bwMode="auto">
            <a:xfrm>
              <a:off x="8377" y="4504"/>
              <a:ext cx="1350" cy="463"/>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Insurance</a:t>
              </a:r>
              <a:endParaRPr lang="en-US" altLang="en-US" sz="1800"/>
            </a:p>
          </p:txBody>
        </p:sp>
        <p:sp>
          <p:nvSpPr>
            <p:cNvPr id="27671" name="Oval 21"/>
            <p:cNvSpPr>
              <a:spLocks noChangeArrowheads="1"/>
            </p:cNvSpPr>
            <p:nvPr/>
          </p:nvSpPr>
          <p:spPr bwMode="auto">
            <a:xfrm>
              <a:off x="5827" y="5584"/>
              <a:ext cx="2100" cy="1080"/>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Activism for infrastructure access and use</a:t>
              </a:r>
              <a:endParaRPr lang="en-US" altLang="en-US" sz="1800"/>
            </a:p>
          </p:txBody>
        </p:sp>
        <p:sp>
          <p:nvSpPr>
            <p:cNvPr id="27672" name="Line 22"/>
            <p:cNvSpPr>
              <a:spLocks noChangeShapeType="1"/>
            </p:cNvSpPr>
            <p:nvPr/>
          </p:nvSpPr>
          <p:spPr bwMode="auto">
            <a:xfrm>
              <a:off x="5527" y="4504"/>
              <a:ext cx="0" cy="16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3"/>
            <p:cNvSpPr>
              <a:spLocks noChangeShapeType="1"/>
            </p:cNvSpPr>
            <p:nvPr/>
          </p:nvSpPr>
          <p:spPr bwMode="auto">
            <a:xfrm>
              <a:off x="5527" y="512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4" name="Line 24"/>
            <p:cNvSpPr>
              <a:spLocks noChangeShapeType="1"/>
            </p:cNvSpPr>
            <p:nvPr/>
          </p:nvSpPr>
          <p:spPr bwMode="auto">
            <a:xfrm>
              <a:off x="5527" y="6201"/>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5" name="Line 25"/>
            <p:cNvSpPr>
              <a:spLocks noChangeShapeType="1"/>
            </p:cNvSpPr>
            <p:nvPr/>
          </p:nvSpPr>
          <p:spPr bwMode="auto">
            <a:xfrm>
              <a:off x="6277" y="3578"/>
              <a:ext cx="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6" name="Oval 26"/>
            <p:cNvSpPr>
              <a:spLocks noChangeArrowheads="1"/>
            </p:cNvSpPr>
            <p:nvPr/>
          </p:nvSpPr>
          <p:spPr bwMode="auto">
            <a:xfrm>
              <a:off x="7927" y="6047"/>
              <a:ext cx="2550" cy="1078"/>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Service delivery leading to women’s empowement</a:t>
              </a:r>
              <a:endParaRPr lang="en-US" altLang="en-US" sz="1800"/>
            </a:p>
          </p:txBody>
        </p:sp>
        <p:sp>
          <p:nvSpPr>
            <p:cNvPr id="27677" name="Line 27"/>
            <p:cNvSpPr>
              <a:spLocks noChangeShapeType="1"/>
            </p:cNvSpPr>
            <p:nvPr/>
          </p:nvSpPr>
          <p:spPr bwMode="auto">
            <a:xfrm flipV="1">
              <a:off x="8227" y="4195"/>
              <a:ext cx="0" cy="20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Line 28"/>
            <p:cNvSpPr>
              <a:spLocks noChangeShapeType="1"/>
            </p:cNvSpPr>
            <p:nvPr/>
          </p:nvSpPr>
          <p:spPr bwMode="auto">
            <a:xfrm>
              <a:off x="8227" y="4812"/>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9" name="Line 29"/>
            <p:cNvSpPr>
              <a:spLocks noChangeShapeType="1"/>
            </p:cNvSpPr>
            <p:nvPr/>
          </p:nvSpPr>
          <p:spPr bwMode="auto">
            <a:xfrm>
              <a:off x="8227" y="5584"/>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0" name="Line 30"/>
            <p:cNvSpPr>
              <a:spLocks noChangeShapeType="1"/>
            </p:cNvSpPr>
            <p:nvPr/>
          </p:nvSpPr>
          <p:spPr bwMode="auto">
            <a:xfrm>
              <a:off x="8227" y="6201"/>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479555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0" y="304800"/>
            <a:ext cx="7924800" cy="1447800"/>
          </a:xfrm>
        </p:spPr>
        <p:txBody>
          <a:bodyPr>
            <a:normAutofit fontScale="90000"/>
          </a:bodyPr>
          <a:lstStyle/>
          <a:p>
            <a:r>
              <a:rPr lang="en-US" altLang="en-US" sz="2800">
                <a:ea typeface="ＭＳ Ｐゴシック" panose="020B0600070205080204" pitchFamily="34" charset="-128"/>
              </a:rPr>
              <a:t>Understanding reasons for differences and Impacts of these differences  in roles men and women play</a:t>
            </a:r>
          </a:p>
        </p:txBody>
      </p:sp>
      <p:sp>
        <p:nvSpPr>
          <p:cNvPr id="29699" name="Content Placeholder 2"/>
          <p:cNvSpPr>
            <a:spLocks noGrp="1"/>
          </p:cNvSpPr>
          <p:nvPr>
            <p:ph idx="1"/>
          </p:nvPr>
        </p:nvSpPr>
        <p:spPr>
          <a:xfrm>
            <a:off x="3810000" y="1676400"/>
            <a:ext cx="5105400" cy="4648200"/>
          </a:xfrm>
        </p:spPr>
        <p:txBody>
          <a:bodyPr>
            <a:normAutofit fontScale="92500" lnSpcReduction="20000"/>
          </a:bodyPr>
          <a:lstStyle/>
          <a:p>
            <a:pPr marL="0" indent="0">
              <a:buFont typeface="Wingdings" panose="05000000000000000000" pitchFamily="2" charset="2"/>
              <a:buNone/>
            </a:pPr>
            <a:r>
              <a:rPr lang="en-US" altLang="en-US" sz="2400" dirty="0">
                <a:ea typeface="ＭＳ Ｐゴシック" panose="020B0600070205080204" pitchFamily="34" charset="-128"/>
              </a:rPr>
              <a:t>Root: </a:t>
            </a:r>
            <a:r>
              <a:rPr lang="en-US" altLang="en-US" sz="2400" b="1" dirty="0" smtClean="0">
                <a:ea typeface="ＭＳ Ｐゴシック" panose="020B0600070205080204" pitchFamily="34" charset="-128"/>
              </a:rPr>
              <a:t>Why</a:t>
            </a:r>
            <a:r>
              <a:rPr lang="en-US" altLang="en-US" sz="2400" dirty="0" smtClean="0">
                <a:ea typeface="ＭＳ Ｐゴシック" panose="020B0600070205080204" pitchFamily="34" charset="-128"/>
              </a:rPr>
              <a:t> </a:t>
            </a:r>
            <a:r>
              <a:rPr lang="en-US" altLang="en-US" sz="2400" dirty="0">
                <a:ea typeface="ＭＳ Ｐゴシック" panose="020B0600070205080204" pitchFamily="34" charset="-128"/>
              </a:rPr>
              <a:t>are there gender role differences? Culture, stereotypes, religion, legal system, political </a:t>
            </a:r>
            <a:r>
              <a:rPr lang="en-US" altLang="en-US" sz="2400" dirty="0" smtClean="0">
                <a:ea typeface="ＭＳ Ｐゴシック" panose="020B0600070205080204" pitchFamily="34" charset="-128"/>
              </a:rPr>
              <a:t>system</a:t>
            </a:r>
            <a:endParaRPr lang="en-US" altLang="en-US" sz="2400" dirty="0">
              <a:ea typeface="ＭＳ Ｐゴシック" panose="020B0600070205080204" pitchFamily="34" charset="-128"/>
            </a:endParaRPr>
          </a:p>
          <a:p>
            <a:pPr marL="0" indent="0">
              <a:buFont typeface="Wingdings" panose="05000000000000000000" pitchFamily="2" charset="2"/>
              <a:buNone/>
            </a:pPr>
            <a:r>
              <a:rPr lang="en-US" altLang="en-US" sz="2400" dirty="0">
                <a:ea typeface="ＭＳ Ｐゴシック" panose="020B0600070205080204" pitchFamily="34" charset="-128"/>
              </a:rPr>
              <a:t>Trunk: </a:t>
            </a:r>
            <a:r>
              <a:rPr lang="en-US" altLang="en-US" sz="2400" b="1" dirty="0" smtClean="0">
                <a:ea typeface="ＭＳ Ｐゴシック" panose="020B0600070205080204" pitchFamily="34" charset="-128"/>
              </a:rPr>
              <a:t>What</a:t>
            </a:r>
            <a:r>
              <a:rPr lang="en-US" altLang="en-US" sz="2400" dirty="0" smtClean="0">
                <a:ea typeface="ＭＳ Ｐゴシック" panose="020B0600070205080204" pitchFamily="34" charset="-128"/>
              </a:rPr>
              <a:t> </a:t>
            </a:r>
            <a:r>
              <a:rPr lang="en-US" altLang="en-US" sz="2400" dirty="0">
                <a:ea typeface="ＭＳ Ｐゴシック" panose="020B0600070205080204" pitchFamily="34" charset="-128"/>
              </a:rPr>
              <a:t>are the gender role differences seen? When we did the calendar</a:t>
            </a:r>
          </a:p>
          <a:p>
            <a:pPr marL="0" indent="0">
              <a:buFont typeface="Wingdings" panose="05000000000000000000" pitchFamily="2" charset="2"/>
              <a:buNone/>
            </a:pPr>
            <a:r>
              <a:rPr lang="en-US" altLang="en-US" sz="2400" dirty="0">
                <a:ea typeface="ＭＳ Ｐゴシック" panose="020B0600070205080204" pitchFamily="34" charset="-128"/>
              </a:rPr>
              <a:t>Branches: </a:t>
            </a:r>
            <a:r>
              <a:rPr lang="en-US" altLang="en-US" sz="2400" b="1" dirty="0" smtClean="0">
                <a:ea typeface="ＭＳ Ｐゴシック" panose="020B0600070205080204" pitchFamily="34" charset="-128"/>
              </a:rPr>
              <a:t>What</a:t>
            </a:r>
            <a:r>
              <a:rPr lang="en-US" altLang="en-US" sz="2400" dirty="0" smtClean="0">
                <a:ea typeface="ＭＳ Ｐゴシック" panose="020B0600070205080204" pitchFamily="34" charset="-128"/>
              </a:rPr>
              <a:t> </a:t>
            </a:r>
            <a:r>
              <a:rPr lang="en-US" altLang="en-US" sz="2400" b="1" dirty="0">
                <a:ea typeface="ＭＳ Ｐゴシック" panose="020B0600070205080204" pitchFamily="34" charset="-128"/>
              </a:rPr>
              <a:t>creates</a:t>
            </a:r>
            <a:r>
              <a:rPr lang="en-US" altLang="en-US" sz="2400" dirty="0">
                <a:ea typeface="ＭＳ Ｐゴシック" panose="020B0600070205080204" pitchFamily="34" charset="-128"/>
              </a:rPr>
              <a:t> and </a:t>
            </a:r>
            <a:r>
              <a:rPr lang="en-US" altLang="en-US" sz="2400" b="1" dirty="0">
                <a:ea typeface="ＭＳ Ｐゴシック" panose="020B0600070205080204" pitchFamily="34" charset="-128"/>
              </a:rPr>
              <a:t>maintains</a:t>
            </a:r>
            <a:r>
              <a:rPr lang="en-US" altLang="en-US" sz="2400" dirty="0">
                <a:ea typeface="ＭＳ Ｐゴシック" panose="020B0600070205080204" pitchFamily="34" charset="-128"/>
              </a:rPr>
              <a:t> those differences? e.g. policies, institutions, legislation</a:t>
            </a:r>
          </a:p>
          <a:p>
            <a:pPr marL="0" indent="0">
              <a:buFont typeface="Wingdings" panose="05000000000000000000" pitchFamily="2" charset="2"/>
              <a:buNone/>
            </a:pPr>
            <a:r>
              <a:rPr lang="en-US" altLang="en-US" sz="2400" dirty="0">
                <a:ea typeface="ＭＳ Ｐゴシック" panose="020B0600070205080204" pitchFamily="34" charset="-128"/>
              </a:rPr>
              <a:t>Leaves: </a:t>
            </a:r>
            <a:r>
              <a:rPr lang="en-US" altLang="en-US" sz="2400" b="1" dirty="0" smtClean="0">
                <a:ea typeface="ＭＳ Ｐゴシック" panose="020B0600070205080204" pitchFamily="34" charset="-128"/>
              </a:rPr>
              <a:t>Consequences</a:t>
            </a:r>
            <a:r>
              <a:rPr lang="en-US" altLang="en-US" sz="2400" b="1" dirty="0">
                <a:ea typeface="ＭＳ Ｐゴシック" panose="020B0600070205080204" pitchFamily="34" charset="-128"/>
              </a:rPr>
              <a:t>: </a:t>
            </a:r>
            <a:r>
              <a:rPr lang="en-US" altLang="en-US" sz="2400" dirty="0">
                <a:ea typeface="ＭＳ Ｐゴシック" panose="020B0600070205080204" pitchFamily="34" charset="-128"/>
              </a:rPr>
              <a:t>disease , food insecurity, poverty, lack of access to resources like education</a:t>
            </a:r>
          </a:p>
        </p:txBody>
      </p:sp>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438400"/>
            <a:ext cx="3124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657689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85800"/>
            <a:ext cx="7772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516480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414751"/>
            <a:ext cx="4793899" cy="46050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67000" y="805151"/>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10243"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0600" y="4578421"/>
            <a:ext cx="1169867" cy="96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0" y="5675474"/>
            <a:ext cx="2514600" cy="261610"/>
          </a:xfrm>
          <a:prstGeom prst="rect">
            <a:avLst/>
          </a:prstGeom>
          <a:noFill/>
        </p:spPr>
        <p:txBody>
          <a:bodyPr wrap="square" rtlCol="0">
            <a:spAutoFit/>
          </a:bodyPr>
          <a:lstStyle/>
          <a:p>
            <a:r>
              <a:rPr lang="en-US" sz="1100" dirty="0"/>
              <a:t>Source:  mycutegraphics.com</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537564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83959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486319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5" name="TextBox 4"/>
          <p:cNvSpPr txBox="1"/>
          <p:nvPr/>
        </p:nvSpPr>
        <p:spPr>
          <a:xfrm>
            <a:off x="1219199" y="3440668"/>
            <a:ext cx="4114801" cy="369332"/>
          </a:xfrm>
          <a:prstGeom prst="rect">
            <a:avLst/>
          </a:prstGeom>
          <a:noFill/>
        </p:spPr>
        <p:txBody>
          <a:bodyPr wrap="square" rtlCol="0">
            <a:spAutoFit/>
          </a:bodyPr>
          <a:lstStyle/>
          <a:p>
            <a:r>
              <a:rPr lang="en-US" dirty="0"/>
              <a:t>Branches – Create and Maintain  </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021244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5" name="TextBox 4"/>
          <p:cNvSpPr txBox="1"/>
          <p:nvPr/>
        </p:nvSpPr>
        <p:spPr>
          <a:xfrm>
            <a:off x="1219199" y="3440668"/>
            <a:ext cx="4114801" cy="369332"/>
          </a:xfrm>
          <a:prstGeom prst="rect">
            <a:avLst/>
          </a:prstGeom>
          <a:noFill/>
        </p:spPr>
        <p:txBody>
          <a:bodyPr wrap="square" rtlCol="0">
            <a:spAutoFit/>
          </a:bodyPr>
          <a:lstStyle/>
          <a:p>
            <a:r>
              <a:rPr lang="en-US" dirty="0"/>
              <a:t>Branches – Create and Maintain  </a:t>
            </a:r>
          </a:p>
        </p:txBody>
      </p:sp>
      <p:sp>
        <p:nvSpPr>
          <p:cNvPr id="6" name="TextBox 5"/>
          <p:cNvSpPr txBox="1"/>
          <p:nvPr/>
        </p:nvSpPr>
        <p:spPr>
          <a:xfrm>
            <a:off x="1219199" y="1981200"/>
            <a:ext cx="3352800" cy="369332"/>
          </a:xfrm>
          <a:prstGeom prst="rect">
            <a:avLst/>
          </a:prstGeom>
          <a:noFill/>
        </p:spPr>
        <p:txBody>
          <a:bodyPr wrap="square" rtlCol="0">
            <a:spAutoFit/>
          </a:bodyPr>
          <a:lstStyle/>
          <a:p>
            <a:r>
              <a:rPr lang="en-US" dirty="0"/>
              <a:t>Leaves - Consequences</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4099315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Women in the </a:t>
            </a:r>
            <a:r>
              <a:rPr lang="en-US" dirty="0" smtClean="0"/>
              <a:t>workplace </a:t>
            </a:r>
            <a:r>
              <a:rPr lang="en-US" dirty="0"/>
              <a:t>in this country</a:t>
            </a:r>
          </a:p>
          <a:p>
            <a:pPr marL="0" indent="0">
              <a:buFont typeface="Wingdings" panose="05000000000000000000" pitchFamily="2" charset="2"/>
              <a:buNone/>
              <a:defRPr/>
            </a:pPr>
            <a:endParaRPr lang="en-US" dirty="0"/>
          </a:p>
          <a:p>
            <a:pPr>
              <a:defRPr/>
            </a:pPr>
            <a:r>
              <a:rPr lang="en-US" dirty="0"/>
              <a:t>Women in politics</a:t>
            </a:r>
          </a:p>
          <a:p>
            <a:pP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16790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a:t>1 </a:t>
            </a:r>
          </a:p>
        </p:txBody>
      </p:sp>
      <p:sp>
        <p:nvSpPr>
          <p:cNvPr id="3" name="Text Placeholder 2"/>
          <p:cNvSpPr>
            <a:spLocks noGrp="1"/>
          </p:cNvSpPr>
          <p:nvPr>
            <p:ph type="body" idx="1"/>
          </p:nvPr>
        </p:nvSpPr>
        <p:spPr/>
        <p:txBody>
          <a:bodyPr/>
          <a:lstStyle/>
          <a:p>
            <a:r>
              <a:rPr lang="en-US" dirty="0"/>
              <a:t>What is sex and Gender?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1406575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51409" y="2704572"/>
            <a:ext cx="2396950" cy="2743200"/>
            <a:chOff x="2057400" y="1414751"/>
            <a:chExt cx="4793899" cy="4605049"/>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414751"/>
              <a:ext cx="4793899" cy="460504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0600" y="4578421"/>
              <a:ext cx="1169867" cy="96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6096000" y="5675474"/>
            <a:ext cx="2514600" cy="261610"/>
          </a:xfrm>
          <a:prstGeom prst="rect">
            <a:avLst/>
          </a:prstGeom>
          <a:noFill/>
        </p:spPr>
        <p:txBody>
          <a:bodyPr wrap="square" rtlCol="0">
            <a:spAutoFit/>
          </a:bodyPr>
          <a:lstStyle/>
          <a:p>
            <a:r>
              <a:rPr lang="en-US" sz="1100" dirty="0"/>
              <a:t>Source:  mycutegraphics.com</a:t>
            </a:r>
          </a:p>
        </p:txBody>
      </p:sp>
      <p:sp>
        <p:nvSpPr>
          <p:cNvPr id="2" name="Title 1"/>
          <p:cNvSpPr>
            <a:spLocks noGrp="1"/>
          </p:cNvSpPr>
          <p:nvPr>
            <p:ph type="title"/>
          </p:nvPr>
        </p:nvSpPr>
        <p:spPr>
          <a:xfrm>
            <a:off x="457200" y="533400"/>
            <a:ext cx="8260672" cy="1039427"/>
          </a:xfrm>
        </p:spPr>
        <p:txBody>
          <a:bodyPr/>
          <a:lstStyle/>
          <a:p>
            <a:r>
              <a:rPr lang="en-US" dirty="0"/>
              <a:t>Discovery activity</a:t>
            </a:r>
          </a:p>
        </p:txBody>
      </p:sp>
      <p:sp>
        <p:nvSpPr>
          <p:cNvPr id="4" name="Text Placeholder 3"/>
          <p:cNvSpPr>
            <a:spLocks noGrp="1"/>
          </p:cNvSpPr>
          <p:nvPr>
            <p:ph type="body" sz="quarter" idx="10"/>
          </p:nvPr>
        </p:nvSpPr>
        <p:spPr>
          <a:xfrm>
            <a:off x="457200" y="1676400"/>
            <a:ext cx="5410200" cy="3886200"/>
          </a:xfrm>
        </p:spPr>
        <p:txBody>
          <a:bodyPr/>
          <a:lstStyle/>
          <a:p>
            <a:pPr marL="114300" indent="0">
              <a:buNone/>
            </a:pPr>
            <a:r>
              <a:rPr lang="en-US" dirty="0"/>
              <a:t>Draw your tree describing:</a:t>
            </a:r>
          </a:p>
          <a:p>
            <a:pPr lvl="0" indent="-342900">
              <a:lnSpc>
                <a:spcPct val="115000"/>
              </a:lnSpc>
              <a:spcBef>
                <a:spcPts val="0"/>
              </a:spcBef>
              <a:spcAft>
                <a:spcPts val="0"/>
              </a:spcAft>
            </a:pPr>
            <a:r>
              <a:rPr lang="en-US" sz="2000" dirty="0"/>
              <a:t>Why there are role differences between men and women (ROOTS)</a:t>
            </a:r>
          </a:p>
          <a:p>
            <a:pPr lvl="0" indent="-342900">
              <a:lnSpc>
                <a:spcPct val="115000"/>
              </a:lnSpc>
              <a:spcBef>
                <a:spcPts val="0"/>
              </a:spcBef>
              <a:spcAft>
                <a:spcPts val="0"/>
              </a:spcAft>
            </a:pPr>
            <a:r>
              <a:rPr lang="en-US" sz="2000" dirty="0"/>
              <a:t>The different roles men and women </a:t>
            </a:r>
            <a:r>
              <a:rPr lang="en-US" sz="2000" dirty="0" smtClean="0"/>
              <a:t>play (TRUNK</a:t>
            </a:r>
            <a:r>
              <a:rPr lang="en-US" sz="2000" dirty="0"/>
              <a:t>)</a:t>
            </a:r>
          </a:p>
          <a:p>
            <a:pPr lvl="0" indent="-342900">
              <a:lnSpc>
                <a:spcPct val="115000"/>
              </a:lnSpc>
              <a:spcBef>
                <a:spcPts val="0"/>
              </a:spcBef>
              <a:spcAft>
                <a:spcPts val="0"/>
              </a:spcAft>
            </a:pPr>
            <a:r>
              <a:rPr lang="en-US" sz="2000" dirty="0"/>
              <a:t>What institutions, legislation policies create and maintain gender differences (BRANCHES)</a:t>
            </a:r>
          </a:p>
          <a:p>
            <a:pPr lvl="0" indent="-342900">
              <a:lnSpc>
                <a:spcPct val="115000"/>
              </a:lnSpc>
              <a:spcBef>
                <a:spcPts val="0"/>
              </a:spcBef>
              <a:spcAft>
                <a:spcPts val="1000"/>
              </a:spcAft>
            </a:pPr>
            <a:r>
              <a:rPr lang="en-US" sz="2000" dirty="0"/>
              <a:t>The consequences of institutionalized gender differences (LEAVES)</a:t>
            </a:r>
            <a:endParaRPr lang="en-US" sz="2000" dirty="0">
              <a:latin typeface="Calibri"/>
              <a:ea typeface="Calibri"/>
              <a:cs typeface="Times New Roman"/>
            </a:endParaRPr>
          </a:p>
          <a:p>
            <a:pPr marL="114300" indent="0">
              <a:buNone/>
            </a:pPr>
            <a:endParaRPr lang="en-US" dirty="0"/>
          </a:p>
          <a:p>
            <a:pPr marL="114300" indent="0">
              <a:buNone/>
            </a:pP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72950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Text Placeholder 2"/>
          <p:cNvSpPr>
            <a:spLocks noGrp="1"/>
          </p:cNvSpPr>
          <p:nvPr>
            <p:ph type="body" sz="quarter" idx="10"/>
          </p:nvPr>
        </p:nvSpPr>
        <p:spPr/>
        <p:txBody>
          <a:bodyPr/>
          <a:lstStyle/>
          <a:p>
            <a:r>
              <a:rPr lang="en-US" dirty="0"/>
              <a:t>Which part of the tree would you target for long-term, systemic intervention in order to manage disease sustainably?</a:t>
            </a:r>
          </a:p>
          <a:p>
            <a:r>
              <a:rPr lang="en-US" dirty="0"/>
              <a:t>What would you do?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407976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and gender</a:t>
            </a:r>
          </a:p>
        </p:txBody>
      </p:sp>
      <p:sp>
        <p:nvSpPr>
          <p:cNvPr id="3" name="Text Placeholder 2"/>
          <p:cNvSpPr>
            <a:spLocks noGrp="1"/>
          </p:cNvSpPr>
          <p:nvPr>
            <p:ph type="body" sz="quarter" idx="10"/>
          </p:nvPr>
        </p:nvSpPr>
        <p:spPr>
          <a:xfrm>
            <a:off x="457200" y="1447799"/>
            <a:ext cx="5410200" cy="4800601"/>
          </a:xfrm>
        </p:spPr>
        <p:txBody>
          <a:bodyPr>
            <a:normAutofit fontScale="70000" lnSpcReduction="20000"/>
          </a:bodyPr>
          <a:lstStyle/>
          <a:p>
            <a:r>
              <a:rPr lang="en-US" b="1" dirty="0"/>
              <a:t>Sex </a:t>
            </a:r>
            <a:r>
              <a:rPr lang="en-US" dirty="0"/>
              <a:t>refers to the biological and physiological factors that define males and females.</a:t>
            </a:r>
          </a:p>
          <a:p>
            <a:endParaRPr lang="en-US" dirty="0"/>
          </a:p>
          <a:p>
            <a:r>
              <a:rPr lang="en-US" b="1" dirty="0"/>
              <a:t>Gender </a:t>
            </a:r>
            <a:r>
              <a:rPr lang="en-US" dirty="0"/>
              <a:t>refers to the </a:t>
            </a:r>
            <a:r>
              <a:rPr lang="en-US" i="1" dirty="0"/>
              <a:t>socially constructed </a:t>
            </a:r>
            <a:r>
              <a:rPr lang="en-US" dirty="0"/>
              <a:t>roles, behaviors, activities, and attributes that a given society </a:t>
            </a:r>
            <a:r>
              <a:rPr lang="en-US" i="1" dirty="0"/>
              <a:t>considers appropriate </a:t>
            </a:r>
            <a:r>
              <a:rPr lang="en-US" dirty="0"/>
              <a:t>for males and females. Gender differences include both socio-cultural factors as well as male-female differences in access and control over </a:t>
            </a:r>
            <a:r>
              <a:rPr lang="en-US" dirty="0" smtClean="0"/>
              <a:t>resources.</a:t>
            </a:r>
            <a:endParaRPr lang="en-US" dirty="0"/>
          </a:p>
          <a:p>
            <a:pPr marL="82296" indent="0">
              <a:buNone/>
            </a:pPr>
            <a:endParaRPr lang="en-US" dirty="0"/>
          </a:p>
          <a:p>
            <a:r>
              <a:rPr lang="en-US" dirty="0"/>
              <a:t>In many countries, gender influences access to economic </a:t>
            </a:r>
            <a:r>
              <a:rPr lang="en-US" dirty="0" smtClean="0"/>
              <a:t>resources. The </a:t>
            </a:r>
            <a:r>
              <a:rPr lang="en-US" dirty="0"/>
              <a:t>lack of access to economic resources is sometimes a barrier to prompt and effective health care for </a:t>
            </a:r>
            <a:r>
              <a:rPr lang="en-US" dirty="0" smtClean="0"/>
              <a:t>women.</a:t>
            </a:r>
            <a:endParaRPr lang="en-US" dirty="0"/>
          </a:p>
          <a:p>
            <a:pPr marL="82296" indent="0">
              <a:buNone/>
            </a:pPr>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447800"/>
            <a:ext cx="261425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37836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EQUALITY</a:t>
            </a:r>
          </a:p>
        </p:txBody>
      </p:sp>
      <p:sp>
        <p:nvSpPr>
          <p:cNvPr id="3" name="Text Placeholder 2"/>
          <p:cNvSpPr>
            <a:spLocks noGrp="1"/>
          </p:cNvSpPr>
          <p:nvPr>
            <p:ph type="body" sz="quarter" idx="10"/>
          </p:nvPr>
        </p:nvSpPr>
        <p:spPr>
          <a:xfrm>
            <a:off x="457199" y="1676400"/>
            <a:ext cx="4648199" cy="3886200"/>
          </a:xfrm>
        </p:spPr>
        <p:txBody>
          <a:bodyPr/>
          <a:lstStyle/>
          <a:p>
            <a:r>
              <a:rPr lang="en-US" dirty="0"/>
              <a:t>Equal treatment of men and women in laws and </a:t>
            </a:r>
            <a:r>
              <a:rPr lang="en-US" dirty="0" smtClean="0"/>
              <a:t>policies.</a:t>
            </a:r>
            <a:endParaRPr lang="en-US" dirty="0"/>
          </a:p>
          <a:p>
            <a:r>
              <a:rPr lang="en-US" dirty="0" smtClean="0"/>
              <a:t>Equal </a:t>
            </a:r>
            <a:r>
              <a:rPr lang="en-US" dirty="0"/>
              <a:t>access to resources and services within families, communities and societies at </a:t>
            </a:r>
            <a:r>
              <a:rPr lang="en-US" dirty="0" smtClean="0"/>
              <a:t>large.</a:t>
            </a:r>
            <a:endParaRPr lang="en-US" dirty="0"/>
          </a:p>
        </p:txBody>
      </p:sp>
      <p:pic>
        <p:nvPicPr>
          <p:cNvPr id="4" name="Picture 3"/>
          <p:cNvPicPr>
            <a:picLocks noChangeAspect="1"/>
          </p:cNvPicPr>
          <p:nvPr/>
        </p:nvPicPr>
        <p:blipFill>
          <a:blip r:embed="rId2" cstate="print"/>
          <a:stretch>
            <a:fillRect/>
          </a:stretch>
        </p:blipFill>
        <p:spPr>
          <a:xfrm>
            <a:off x="5105399" y="1676400"/>
            <a:ext cx="3821373" cy="34766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176058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10243"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10244" name="Rectangle 32"/>
          <p:cNvSpPr>
            <a:spLocks noChangeArrowheads="1"/>
          </p:cNvSpPr>
          <p:nvPr/>
        </p:nvSpPr>
        <p:spPr bwMode="auto">
          <a:xfrm>
            <a:off x="1676400" y="-762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latin typeface="Times New Roman" panose="02020603050405020304" pitchFamily="18" charset="0"/>
              </a:rPr>
              <a:t>Equal opportunities?</a:t>
            </a:r>
          </a:p>
        </p:txBody>
      </p:sp>
      <p:pic>
        <p:nvPicPr>
          <p:cNvPr id="10245" name="Picture 3" descr="Eq-opp"/>
          <p:cNvPicPr>
            <a:picLocks noChangeAspect="1" noChangeArrowheads="1"/>
          </p:cNvPicPr>
          <p:nvPr/>
        </p:nvPicPr>
        <p:blipFill>
          <a:blip r:embed="rId3" cstate="print">
            <a:extLst>
              <a:ext uri="{28A0092B-C50C-407E-A947-70E740481C1C}">
                <a14:useLocalDpi xmlns:a14="http://schemas.microsoft.com/office/drawing/2010/main" val="0"/>
              </a:ext>
            </a:extLst>
          </a:blip>
          <a:srcRect l="1318" t="2011" r="1581" b="2011"/>
          <a:stretch>
            <a:fillRect/>
          </a:stretch>
        </p:blipFill>
        <p:spPr bwMode="auto">
          <a:xfrm>
            <a:off x="14288" y="590550"/>
            <a:ext cx="8901112"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332386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equity</a:t>
            </a:r>
          </a:p>
        </p:txBody>
      </p:sp>
      <p:sp>
        <p:nvSpPr>
          <p:cNvPr id="3" name="Text Placeholder 2"/>
          <p:cNvSpPr>
            <a:spLocks noGrp="1"/>
          </p:cNvSpPr>
          <p:nvPr>
            <p:ph type="body" sz="quarter" idx="10"/>
          </p:nvPr>
        </p:nvSpPr>
        <p:spPr/>
        <p:txBody>
          <a:bodyPr/>
          <a:lstStyle/>
          <a:p>
            <a:r>
              <a:rPr lang="en-US" dirty="0"/>
              <a:t>Fairness and justice in the distribution of benefits and responsibilities between men and </a:t>
            </a:r>
            <a:r>
              <a:rPr lang="en-US" dirty="0" smtClean="0"/>
              <a:t>women.</a:t>
            </a:r>
            <a:endParaRPr lang="en-US" dirty="0"/>
          </a:p>
          <a:p>
            <a:r>
              <a:rPr lang="en-US" dirty="0"/>
              <a:t>Often requires women specific programs to end </a:t>
            </a:r>
            <a:r>
              <a:rPr lang="en-US" dirty="0" smtClean="0"/>
              <a:t>inequities.</a:t>
            </a:r>
            <a:endParaRPr lang="en-US" dirty="0"/>
          </a:p>
          <a:p>
            <a:r>
              <a:rPr lang="en-US" dirty="0"/>
              <a:t>Reproductive roles acknowledged as </a:t>
            </a:r>
            <a:r>
              <a:rPr lang="en-US" dirty="0" smtClean="0"/>
              <a:t>work.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283937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400"/>
              <a:t>DIR - F03</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06D2010-ED49-48A0-8C8B-1660971CCD7B}" type="slidenum">
              <a:rPr lang="en-GB" altLang="en-US" sz="1400"/>
              <a:pPr>
                <a:spcBef>
                  <a:spcPct val="0"/>
                </a:spcBef>
                <a:buClrTx/>
                <a:buSzTx/>
                <a:buFontTx/>
                <a:buNone/>
              </a:pPr>
              <a:t>9</a:t>
            </a:fld>
            <a:endParaRPr lang="en-GB" altLang="en-US" sz="1400"/>
          </a:p>
        </p:txBody>
      </p:sp>
      <p:pic>
        <p:nvPicPr>
          <p:cNvPr id="28676" name="Picture 4" descr="work"/>
          <p:cNvPicPr>
            <a:picLocks noChangeAspect="1" noChangeArrowheads="1"/>
          </p:cNvPicPr>
          <p:nvPr/>
        </p:nvPicPr>
        <p:blipFill>
          <a:blip r:embed="rId2" cstate="print">
            <a:extLst>
              <a:ext uri="{28A0092B-C50C-407E-A947-70E740481C1C}">
                <a14:useLocalDpi xmlns:a14="http://schemas.microsoft.com/office/drawing/2010/main" val="0"/>
              </a:ext>
            </a:extLst>
          </a:blip>
          <a:srcRect l="2878" t="3165" r="2878" b="3798"/>
          <a:stretch>
            <a:fillRect/>
          </a:stretch>
        </p:blipFill>
        <p:spPr bwMode="auto">
          <a:xfrm>
            <a:off x="0" y="19050"/>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095860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923C"/>
      </a:hlink>
      <a:folHlink>
        <a:srgbClr val="C3D69B"/>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663</TotalTime>
  <Words>1561</Words>
  <Application>Microsoft Office PowerPoint</Application>
  <PresentationFormat>On-screen Show (4:3)</PresentationFormat>
  <Paragraphs>195</Paragraphs>
  <Slides>41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MS PGothic</vt:lpstr>
      <vt:lpstr>Arial</vt:lpstr>
      <vt:lpstr>Book Antiqua</vt:lpstr>
      <vt:lpstr>Calibri</vt:lpstr>
      <vt:lpstr>Century Gothic</vt:lpstr>
      <vt:lpstr>Lucida Handwriting</vt:lpstr>
      <vt:lpstr>Times New Roman</vt:lpstr>
      <vt:lpstr>Wingdings</vt:lpstr>
      <vt:lpstr>Apothecary</vt:lpstr>
      <vt:lpstr>Gender, ONE HEALTH and infectious disease management</vt:lpstr>
      <vt:lpstr>At the beginning</vt:lpstr>
      <vt:lpstr>RECORD</vt:lpstr>
      <vt:lpstr>SESSION 1 </vt:lpstr>
      <vt:lpstr>Sex and gender</vt:lpstr>
      <vt:lpstr>Gender EQUALITY</vt:lpstr>
      <vt:lpstr>PowerPoint Presentation</vt:lpstr>
      <vt:lpstr>Gender equity</vt:lpstr>
      <vt:lpstr>PowerPoint Presentation</vt:lpstr>
      <vt:lpstr>Gender discrimination</vt:lpstr>
      <vt:lpstr>Close out</vt:lpstr>
      <vt:lpstr>Society</vt:lpstr>
      <vt:lpstr>Creating  a 24 hr calendar</vt:lpstr>
      <vt:lpstr>24 hour CalendAr</vt:lpstr>
      <vt:lpstr>Create a 24-hour activity clock</vt:lpstr>
      <vt:lpstr>What do you think?</vt:lpstr>
      <vt:lpstr>What do you think?</vt:lpstr>
      <vt:lpstr>Observations from 24 hr time line</vt:lpstr>
      <vt:lpstr>reflections</vt:lpstr>
      <vt:lpstr>PowerPoint Presentation</vt:lpstr>
      <vt:lpstr>Consequences of gender roles</vt:lpstr>
      <vt:lpstr>Women are flowers of the world</vt:lpstr>
      <vt:lpstr>Men are the elephant’s front legs and women are its hind legs</vt:lpstr>
      <vt:lpstr>Discussion of incidence</vt:lpstr>
      <vt:lpstr>PowerPoint Presentation</vt:lpstr>
      <vt:lpstr>Laws and policies</vt:lpstr>
      <vt:lpstr>Institutions of gender socialization</vt:lpstr>
      <vt:lpstr>Gender roles</vt:lpstr>
      <vt:lpstr>PowerPoint Presentation</vt:lpstr>
      <vt:lpstr>PowerPoint Presentation</vt:lpstr>
      <vt:lpstr>PowerPoint Presentation</vt:lpstr>
      <vt:lpstr>Understanding reasons for differences and Impacts of these differences  in roles men and women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Discovery activity</vt:lpstr>
      <vt:lpstr>What do you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Sarah Mirembe</cp:lastModifiedBy>
  <cp:revision>206</cp:revision>
  <dcterms:created xsi:type="dcterms:W3CDTF">2013-09-10T04:44:55Z</dcterms:created>
  <dcterms:modified xsi:type="dcterms:W3CDTF">2019-11-22T11:56:25Z</dcterms:modified>
</cp:coreProperties>
</file>