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7"/>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K" initials="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7C552-CF4B-46FA-A0A6-CD22A870E475}" type="datetimeFigureOut">
              <a:rPr lang="en-US" smtClean="0"/>
              <a:pPr/>
              <a:t>11/22/2019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F1923-936C-4DB1-A3DF-3AE596C99154}" type="slidenum">
              <a:rPr lang="en-US" smtClean="0"/>
              <a:pPr/>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8745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0596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9811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Hellen to present</a:t>
            </a:r>
          </a:p>
          <a:p>
            <a:pPr marL="171450" indent="-171450">
              <a:buFontTx/>
              <a:buChar char="-"/>
              <a:defRPr/>
            </a:pPr>
            <a:r>
              <a:rPr lang="en-US" dirty="0"/>
              <a:t>One Health is about collaboration, not creating a new silo </a:t>
            </a:r>
          </a:p>
          <a:p>
            <a:pPr marL="171450" indent="-171450">
              <a:buFontTx/>
              <a:buChar char="-"/>
              <a:defRPr/>
            </a:pPr>
            <a:r>
              <a:rPr lang="en-US" dirty="0"/>
              <a:t>This is only a sampling of issues within One Health that are commonly funded or otherwise experts say are in need of investment and focus from One Health </a:t>
            </a:r>
          </a:p>
          <a:p>
            <a:pPr marL="171450" indent="-171450">
              <a:buFontTx/>
              <a:buChar char="-"/>
              <a:defRPr/>
            </a:pPr>
            <a:r>
              <a:rPr lang="en-US" dirty="0"/>
              <a:t>Question for today is how do we foster collaboration together?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18DBBF-E3A2-47B4-BCB9-0883218E1EE5}"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3829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Sidney </a:t>
            </a:r>
          </a:p>
          <a:p>
            <a:pPr marL="171450" indent="-171450">
              <a:buFontTx/>
              <a:buChar char="-"/>
              <a:defRPr/>
            </a:pPr>
            <a:r>
              <a:rPr lang="en-US" dirty="0"/>
              <a:t>Medical professionals rarely interact with vets or environmental scientists</a:t>
            </a:r>
          </a:p>
          <a:p>
            <a:pPr marL="171450" indent="-171450">
              <a:buFontTx/>
              <a:buChar char="-"/>
              <a:defRPr/>
            </a:pPr>
            <a:r>
              <a:rPr lang="en-US" dirty="0"/>
              <a:t>However, they think OH is important to their work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A3FB3B2-FDCD-4491-B3EF-BFBE67A3A347}"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3977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41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90570C4-1D3B-44A7-8F68-9EE1E1F0F152}" type="slidenum">
              <a:rPr lang="en-US" altLang="en-US" smtClean="0"/>
              <a:pPr/>
              <a:t>32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1950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72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1232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77349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4481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536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6476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693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4974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Day Title Templat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0"/>
            <a:ext cx="9144000" cy="6858000"/>
          </a:xfrm>
          <a:prstGeom prst="roundRect">
            <a:avLst>
              <a:gd name="adj" fmla="val 1735"/>
            </a:avLst>
          </a:prstGeom>
          <a:blipFill>
            <a:blip r:embed="rId2" cstate="print"/>
            <a:tile tx="0" ty="0" sx="100000" sy="100000" flip="none" algn="tl"/>
          </a:bli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rgbClr val="996633"/>
                </a:solidFill>
                <a:latin typeface="+mj-lt"/>
                <a:ea typeface="+mj-ea"/>
                <a:cs typeface="+mj-cs"/>
              </a:defRPr>
            </a:lvl1pPr>
          </a:lstStyle>
          <a:p>
            <a:r>
              <a:rPr lang="en-US" dirty="0"/>
              <a:t>Click to edit Master title style</a:t>
            </a:r>
          </a:p>
        </p:txBody>
      </p:sp>
      <p:sp>
        <p:nvSpPr>
          <p:cNvPr id="15" name="Rectangle 14"/>
          <p:cNvSpPr/>
          <p:nvPr/>
        </p:nvSpPr>
        <p:spPr>
          <a:xfrm>
            <a:off x="675496" y="4541520"/>
            <a:ext cx="7818120" cy="664367"/>
          </a:xfrm>
          <a:prstGeom prst="rect">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sp>
        <p:nvSpPr>
          <p:cNvPr id="3" name="Text Placeholder 2"/>
          <p:cNvSpPr>
            <a:spLocks noGrp="1"/>
          </p:cNvSpPr>
          <p:nvPr>
            <p:ph type="body" idx="1" hasCustomPrompt="1"/>
          </p:nvPr>
        </p:nvSpPr>
        <p:spPr>
          <a:xfrm>
            <a:off x="736456" y="4607510"/>
            <a:ext cx="7696200" cy="523783"/>
          </a:xfrm>
        </p:spPr>
        <p:txBody>
          <a:bodyPr anchor="ctr">
            <a:normAutofit/>
          </a:bodyPr>
          <a:lstStyle>
            <a:lvl1pPr marL="0" indent="0" algn="ctr">
              <a:buNone/>
              <a:defRPr sz="2000" cap="all" spc="25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Gender and emerging pandemic threats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1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Templat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7200" y="1447800"/>
            <a:ext cx="8229600"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172200"/>
            <a:ext cx="8229600"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en-US" altLang="en-US">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en-US" altLang="en-US">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a:p>
          </p:txBody>
        </p:sp>
      </p:grpSp>
      <p:sp>
        <p:nvSpPr>
          <p:cNvPr id="3532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532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Date Placeholder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Footer Placeholder 10"/>
          <p:cNvSpPr>
            <a:spLocks noGrp="1" noChangeArrowheads="1"/>
          </p:cNvSpPr>
          <p:nvPr>
            <p:ph type="ftr" sz="quarter" idx="11"/>
          </p:nvPr>
        </p:nvSpPr>
        <p:spPr/>
        <p:txBody>
          <a:bodyPr/>
          <a:lstStyle>
            <a:lvl1pPr algn="r">
              <a:defRPr/>
            </a:lvl1pPr>
          </a:lstStyle>
          <a:p>
            <a:pPr>
              <a:defRPr/>
            </a:pPr>
            <a:endParaRPr lang="en-US"/>
          </a:p>
        </p:txBody>
      </p:sp>
      <p:sp>
        <p:nvSpPr>
          <p:cNvPr id="12" name="Slide Number Placeholder 11"/>
          <p:cNvSpPr>
            <a:spLocks noGrp="1" noChangeArrowheads="1"/>
          </p:cNvSpPr>
          <p:nvPr>
            <p:ph type="sldNum" sz="quarter" idx="12"/>
          </p:nvPr>
        </p:nvSpPr>
        <p:spPr>
          <a:xfrm>
            <a:off x="76200" y="6248400"/>
            <a:ext cx="587375" cy="488950"/>
          </a:xfrm>
        </p:spPr>
        <p:txBody>
          <a:bodyPr anchorCtr="0"/>
          <a:lstStyle>
            <a:lvl1pPr>
              <a:defRPr/>
            </a:lvl1pPr>
          </a:lstStyle>
          <a:p>
            <a:pPr>
              <a:defRPr/>
            </a:pPr>
            <a:fld id="{1575C522-6225-4FFB-9655-F108EAA2B8F8}" type="slidenum">
              <a:rPr lang="en-US" altLang="en-US"/>
              <a:pPr>
                <a:defRPr/>
              </a:pPr>
              <a:t>‹#›</a:t>
            </a:fld>
            <a:endParaRPr lang="en-US" altLang="en-US"/>
          </a:p>
        </p:txBody>
      </p:sp>
    </p:spTree>
    <p:extLst>
      <p:ext uri="{BB962C8B-B14F-4D97-AF65-F5344CB8AC3E}">
        <p14:creationId xmlns:p14="http://schemas.microsoft.com/office/powerpoint/2010/main" val="333246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E019F85-E2FF-4DDA-92C4-63494FA1BF27}" type="slidenum">
              <a:rPr lang="en-US" altLang="en-US"/>
              <a:pPr>
                <a:defRPr/>
              </a:pPr>
              <a:t>‹#›</a:t>
            </a:fld>
            <a:endParaRPr lang="en-US" altLang="en-US"/>
          </a:p>
        </p:txBody>
      </p:sp>
    </p:spTree>
    <p:extLst>
      <p:ext uri="{BB962C8B-B14F-4D97-AF65-F5344CB8AC3E}">
        <p14:creationId xmlns:p14="http://schemas.microsoft.com/office/powerpoint/2010/main" val="220925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F86649E-CDC6-442F-8104-7C4D4643842E}" type="slidenum">
              <a:rPr lang="en-US" altLang="en-US"/>
              <a:pPr>
                <a:defRPr/>
              </a:pPr>
              <a:t>‹#›</a:t>
            </a:fld>
            <a:endParaRPr lang="en-US" altLang="en-US"/>
          </a:p>
        </p:txBody>
      </p:sp>
    </p:spTree>
    <p:extLst>
      <p:ext uri="{BB962C8B-B14F-4D97-AF65-F5344CB8AC3E}">
        <p14:creationId xmlns:p14="http://schemas.microsoft.com/office/powerpoint/2010/main" val="109173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A244BEF-94FD-433B-BADA-515B8423D0DB}" type="slidenum">
              <a:rPr lang="en-US" altLang="en-US"/>
              <a:pPr>
                <a:defRPr/>
              </a:pPr>
              <a:t>‹#›</a:t>
            </a:fld>
            <a:endParaRPr lang="en-US" altLang="en-US"/>
          </a:p>
        </p:txBody>
      </p:sp>
    </p:spTree>
    <p:extLst>
      <p:ext uri="{BB962C8B-B14F-4D97-AF65-F5344CB8AC3E}">
        <p14:creationId xmlns:p14="http://schemas.microsoft.com/office/powerpoint/2010/main" val="316504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4" r:id="rId1"/>
    <p:sldLayoutId id="2147483805" r:id="rId2"/>
    <p:sldLayoutId id="2147483796" r:id="rId3"/>
    <p:sldLayoutId id="2147483806" r:id="rId4"/>
    <p:sldLayoutId id="2147483807" r:id="rId5"/>
    <p:sldLayoutId id="2147483808" r:id="rId6"/>
    <p:sldLayoutId id="2147483809" r:id="rId7"/>
    <p:sldLayoutId id="2147483810" r:id="rId8"/>
  </p:sldLayoutIdLst>
  <p:txStyles>
    <p:titleStyle>
      <a:lvl1pPr algn="ctr" defTabSz="914400" rtl="0" eaLnBrk="1" latinLnBrk="0" hangingPunct="1">
        <a:spcBef>
          <a:spcPct val="0"/>
        </a:spcBef>
        <a:buNone/>
        <a:defRPr sz="3500" kern="1200" cap="all" baseline="0">
          <a:solidFill>
            <a:srgbClr val="996633"/>
          </a:solidFill>
          <a:latin typeface="+mj-lt"/>
          <a:ea typeface="+mj-ea"/>
          <a:cs typeface="+mj-cs"/>
        </a:defRPr>
      </a:lvl1pPr>
    </p:titleStyle>
    <p:bodyStyle>
      <a:lvl1pPr marL="342900" indent="-228600" algn="l" defTabSz="914400" rtl="0" eaLnBrk="1" latinLnBrk="0" hangingPunct="1">
        <a:lnSpc>
          <a:spcPct val="112000"/>
        </a:lnSpc>
        <a:spcBef>
          <a:spcPct val="20000"/>
        </a:spcBef>
        <a:spcAft>
          <a:spcPts val="600"/>
        </a:spcAft>
        <a:buClr>
          <a:schemeClr val="bg2">
            <a:lumMod val="50000"/>
          </a:schemeClr>
        </a:buClr>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640080" indent="-228600" algn="l" defTabSz="914400" rtl="0" eaLnBrk="1" latinLnBrk="0" hangingPunct="1">
        <a:lnSpc>
          <a:spcPct val="112000"/>
        </a:lnSpc>
        <a:spcBef>
          <a:spcPct val="20000"/>
        </a:spcBef>
        <a:spcAft>
          <a:spcPts val="600"/>
        </a:spcAft>
        <a:buClr>
          <a:schemeClr val="bg2">
            <a:lumMod val="50000"/>
          </a:schemeClr>
        </a:buClr>
        <a:buFont typeface="Century Gothic" panose="020B0502020202020204" pitchFamily="34" charset="0"/>
        <a:buChar char="―"/>
        <a:defRPr sz="20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112000"/>
        </a:lnSpc>
        <a:spcBef>
          <a:spcPct val="20000"/>
        </a:spcBef>
        <a:spcAft>
          <a:spcPts val="600"/>
        </a:spcAft>
        <a:buClr>
          <a:schemeClr val="bg2">
            <a:lumMod val="50000"/>
          </a:schemeClr>
        </a:buClr>
        <a:buFont typeface="Century Gothic" panose="020B0502020202020204" pitchFamily="34" charset="0"/>
        <a:buChar char="―"/>
        <a:defRPr sz="1800" kern="1200">
          <a:solidFill>
            <a:schemeClr val="tx1">
              <a:lumMod val="75000"/>
              <a:lumOff val="25000"/>
            </a:schemeClr>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75000"/>
              <a:lumOff val="25000"/>
            </a:schemeClr>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lumMod val="75000"/>
              <a:lumOff val="25000"/>
            </a:schemeClr>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Gender one health and infectious disease management</a:t>
            </a:r>
          </a:p>
        </p:txBody>
      </p:sp>
      <p:sp>
        <p:nvSpPr>
          <p:cNvPr id="3" name="Text Placeholder 2"/>
          <p:cNvSpPr>
            <a:spLocks noGrp="1"/>
          </p:cNvSpPr>
          <p:nvPr>
            <p:ph type="body" idx="1"/>
          </p:nvPr>
        </p:nvSpPr>
        <p:spPr/>
        <p:txBody>
          <a:bodyPr>
            <a:normAutofit fontScale="40000" lnSpcReduction="20000"/>
          </a:bodyPr>
          <a:lstStyle/>
          <a:p>
            <a:r>
              <a:rPr lang="en-US" sz="3300" b="1" dirty="0"/>
              <a:t>One health and the drivers of disease emergence</a:t>
            </a:r>
          </a:p>
          <a:p>
            <a:r>
              <a:rPr lang="en-US" dirty="0"/>
              <a:t>Power point </a:t>
            </a:r>
            <a:r>
              <a:rPr lang="en-US" dirty="0" smtClean="0"/>
              <a:t>no2</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8458200" cy="1139825"/>
          </a:xfrm>
        </p:spPr>
        <p:txBody>
          <a:bodyPr/>
          <a:lstStyle/>
          <a:p>
            <a:pPr algn="r" eaLnBrk="1" hangingPunct="1"/>
            <a:r>
              <a:rPr lang="en-US" altLang="en-US" sz="400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5883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8458200" cy="1139825"/>
          </a:xfrm>
        </p:spPr>
        <p:txBody>
          <a:bodyPr/>
          <a:lstStyle/>
          <a:p>
            <a:pPr algn="r" eaLnBrk="1" hangingPunct="1"/>
            <a:r>
              <a:rPr lang="en-US" altLang="en-US" sz="400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99" y="1981200"/>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901"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9812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0836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8458200" cy="1447800"/>
          </a:xfrm>
        </p:spPr>
        <p:txBody>
          <a:bodyPr/>
          <a:lstStyle/>
          <a:p>
            <a:pPr algn="r" eaLnBrk="1" hangingPunct="1"/>
            <a:r>
              <a:rPr lang="en-US" altLang="en-US" sz="320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954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8458200" cy="1139825"/>
          </a:xfrm>
        </p:spPr>
        <p:txBody>
          <a:bodyPr/>
          <a:lstStyle/>
          <a:p>
            <a:pPr algn="r" eaLnBrk="1" hangingPunct="1"/>
            <a:r>
              <a:rPr lang="en-US" altLang="en-US" sz="4000">
                <a:ea typeface="ＭＳ Ｐゴシック" panose="020B0600070205080204" pitchFamily="34" charset="-128"/>
              </a:rPr>
              <a:t>Human behavior</a:t>
            </a:r>
          </a:p>
        </p:txBody>
      </p:sp>
      <p:pic>
        <p:nvPicPr>
          <p:cNvPr id="2765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a:t>
            </a:r>
            <a:r>
              <a:rPr lang="en-US" sz="1600" dirty="0" smtClean="0"/>
              <a:t>dropped.</a:t>
            </a:r>
            <a:endParaRPr lang="en-US" sz="1600" dirty="0"/>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a:t>
            </a:r>
            <a:r>
              <a:rPr lang="en-US" sz="1600" dirty="0" smtClean="0"/>
              <a:t>UK.</a:t>
            </a:r>
            <a:endParaRPr lang="en-US" sz="1600" dirty="0"/>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a:t>
            </a:r>
            <a:r>
              <a:rPr lang="en-US" sz="1600" dirty="0" smtClean="0"/>
              <a:t>C.</a:t>
            </a:r>
            <a:endParaRPr lang="en-US" sz="1600" dirty="0"/>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a:t>
            </a:r>
            <a:r>
              <a:rPr lang="en-US" sz="1600" dirty="0" smtClean="0"/>
              <a:t>viruses.</a:t>
            </a:r>
            <a:endParaRPr lang="en-US" sz="1600" dirty="0"/>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49399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899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32839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69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lnSpcReduction="10000"/>
          </a:bodyPr>
          <a:lstStyle/>
          <a:p>
            <a:pPr>
              <a:buFont typeface="Wingdings" panose="05000000000000000000" pitchFamily="2" charset="2"/>
              <a:buChar char="Ø"/>
              <a:defRPr/>
            </a:pPr>
            <a:r>
              <a:rPr lang="en-US" dirty="0" smtClean="0"/>
              <a:t> Prevent </a:t>
            </a:r>
            <a:r>
              <a:rPr lang="en-US" dirty="0"/>
              <a:t>and </a:t>
            </a:r>
            <a:r>
              <a:rPr lang="en-US" dirty="0" smtClean="0"/>
              <a:t>respond </a:t>
            </a:r>
            <a:r>
              <a:rPr lang="en-US" dirty="0"/>
              <a:t>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smtClean="0"/>
              <a:t> Reduce </a:t>
            </a:r>
            <a:r>
              <a:rPr lang="en-US" dirty="0"/>
              <a:t>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smtClean="0"/>
              <a:t> Recognize </a:t>
            </a:r>
            <a:r>
              <a:rPr lang="en-US" dirty="0"/>
              <a:t>and </a:t>
            </a:r>
            <a:r>
              <a:rPr lang="en-US" dirty="0" smtClean="0"/>
              <a:t>identify </a:t>
            </a:r>
            <a:r>
              <a:rPr lang="en-US" dirty="0"/>
              <a:t>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smtClean="0"/>
              <a:t> ONE </a:t>
            </a:r>
            <a:r>
              <a:rPr lang="en-US" dirty="0"/>
              <a:t>world: ONE health</a:t>
            </a:r>
          </a:p>
        </p:txBody>
      </p:sp>
      <p:pic>
        <p:nvPicPr>
          <p:cNvPr id="317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3053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8614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70886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a:t>
            </a:r>
            <a:r>
              <a:rPr lang="en-US" altLang="en-US" dirty="0" smtClean="0">
                <a:ea typeface="ＭＳ Ｐゴシック" panose="020B0600070205080204" pitchFamily="34" charset="-128"/>
              </a:rPr>
              <a:t>it is </a:t>
            </a:r>
            <a:r>
              <a:rPr lang="en-US" altLang="en-US" dirty="0">
                <a:ea typeface="ＭＳ Ｐゴシック" panose="020B0600070205080204" pitchFamily="34" charset="-128"/>
              </a:rPr>
              <a:t>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42533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cstate="print">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28786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ea typeface="ＭＳ Ｐゴシック" panose="020B0600070205080204" pitchFamily="34" charset="-128"/>
              </a:rPr>
              <a:t>Building bridges</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sz="2400" dirty="0"/>
              <a:t>People understand </a:t>
            </a:r>
            <a:r>
              <a:rPr lang="en-US" sz="2400" dirty="0" smtClean="0"/>
              <a:t>bridges — they </a:t>
            </a:r>
            <a:r>
              <a:rPr lang="en-US" sz="2400" dirty="0"/>
              <a:t>get you where you’re going, erase divides and create connections.</a:t>
            </a:r>
          </a:p>
          <a:p>
            <a:pPr>
              <a:defRPr/>
            </a:pPr>
            <a:endParaRPr lang="en-US" dirty="0"/>
          </a:p>
        </p:txBody>
      </p:sp>
      <p:pic>
        <p:nvPicPr>
          <p:cNvPr id="71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811" y="2590800"/>
            <a:ext cx="2667000"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1392" y="2595562"/>
            <a:ext cx="2695575"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677" y="2895600"/>
            <a:ext cx="2038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4124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13" y="787400"/>
            <a:ext cx="8153400"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62084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r"/>
            <a:r>
              <a:rPr lang="en-US" altLang="en-US">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fontScale="85000" lnSpcReduction="10000"/>
          </a:bodyPr>
          <a:lstStyle/>
          <a:p>
            <a:pPr>
              <a:defRPr/>
            </a:pPr>
            <a:r>
              <a:rPr lang="en-US" sz="2400" dirty="0" smtClean="0"/>
              <a:t>Human, livestock </a:t>
            </a:r>
            <a:r>
              <a:rPr lang="en-US" sz="2400" dirty="0"/>
              <a:t>or wildlife health cannot be discussed in isolation </a:t>
            </a:r>
            <a:r>
              <a:rPr lang="en-US" sz="2400" dirty="0" smtClean="0"/>
              <a:t>anymore.</a:t>
            </a:r>
            <a:endParaRPr lang="en-US" sz="2400" dirty="0"/>
          </a:p>
          <a:p>
            <a:pPr marL="0" indent="0">
              <a:buFont typeface="Wingdings" panose="05000000000000000000" pitchFamily="2" charset="2"/>
              <a:buNone/>
              <a:defRPr/>
            </a:pPr>
            <a:endParaRPr lang="en-US" sz="2400" i="1" dirty="0"/>
          </a:p>
          <a:p>
            <a:pPr>
              <a:defRPr/>
            </a:pPr>
            <a:r>
              <a:rPr lang="en-US" sz="2400" dirty="0" smtClean="0"/>
              <a:t>Public </a:t>
            </a:r>
            <a:r>
              <a:rPr lang="en-US" sz="2400" dirty="0"/>
              <a:t>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OH approach is to create </a:t>
            </a:r>
            <a:r>
              <a:rPr lang="en-US" sz="2400" dirty="0" smtClean="0"/>
              <a:t>stronger, </a:t>
            </a:r>
            <a:r>
              <a:rPr lang="en-US" sz="2400" dirty="0"/>
              <a:t>more </a:t>
            </a:r>
            <a:r>
              <a:rPr lang="en-US" sz="2400" dirty="0" smtClean="0"/>
              <a:t>efficient, </a:t>
            </a:r>
            <a:r>
              <a:rPr lang="en-US" sz="2400" dirty="0"/>
              <a:t>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965271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r"/>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85000" lnSpcReduction="10000"/>
          </a:bodyPr>
          <a:lstStyle/>
          <a:p>
            <a:pPr marL="0" indent="0">
              <a:buFont typeface="Wingdings" panose="05000000000000000000" pitchFamily="2" charset="2"/>
              <a:buNone/>
              <a:defRPr/>
            </a:pPr>
            <a:r>
              <a:rPr lang="en-US" sz="2000" dirty="0" smtClean="0"/>
              <a:t>Combating </a:t>
            </a:r>
            <a:r>
              <a:rPr lang="en-US" sz="2000" dirty="0"/>
              <a:t>existing and emerging diseases and zoonosis, biomedical research and clinical medicine, conservation medicine, </a:t>
            </a:r>
            <a:r>
              <a:rPr lang="en-US" sz="2000" dirty="0" smtClean="0"/>
              <a:t>diagnosis, surveillance</a:t>
            </a:r>
            <a:r>
              <a:rPr lang="en-US" sz="2000" dirty="0"/>
              <a:t>, </a:t>
            </a:r>
            <a:r>
              <a:rPr lang="en-US" sz="2000" dirty="0" smtClean="0"/>
              <a:t>control, </a:t>
            </a:r>
            <a:r>
              <a:rPr lang="en-US" sz="2000" dirty="0"/>
              <a:t>response and recovery directed at natural and or intentional threats that are chemical , toxicological or radiological in nature, ethics, </a:t>
            </a:r>
            <a:r>
              <a:rPr lang="en-US" sz="2000" dirty="0" smtClean="0"/>
              <a:t>entomology, </a:t>
            </a:r>
            <a:r>
              <a:rPr lang="en-US" sz="2000" dirty="0"/>
              <a:t>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a:t>
            </a:r>
            <a:r>
              <a:rPr lang="en-US" sz="2000" dirty="0" smtClean="0"/>
              <a:t>health, </a:t>
            </a:r>
            <a:r>
              <a:rPr lang="en-US" sz="2000" dirty="0"/>
              <a:t>awareness and communication, support of biodiversity, wildlife  promotion and </a:t>
            </a:r>
            <a:r>
              <a:rPr lang="en-US" sz="2000" dirty="0" smtClean="0"/>
              <a:t>conservation.</a:t>
            </a:r>
            <a:endParaRPr lang="en-US" sz="2000" dirty="0"/>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097516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a:xfrm>
            <a:off x="1454150" y="903288"/>
            <a:ext cx="6126163" cy="5930900"/>
          </a:xfrm>
          <a:prstGeom prst="ellipse">
            <a:avLst/>
          </a:prstGeom>
          <a:solidFill>
            <a:schemeClr val="accent3">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1922463" y="1346200"/>
            <a:ext cx="5199062" cy="4994275"/>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Oval 61"/>
          <p:cNvSpPr/>
          <p:nvPr/>
        </p:nvSpPr>
        <p:spPr>
          <a:xfrm>
            <a:off x="3749675" y="3675063"/>
            <a:ext cx="1611313" cy="1587500"/>
          </a:xfrm>
          <a:prstGeom prst="ellipse">
            <a:avLst/>
          </a:prstGeom>
          <a:solidFill>
            <a:schemeClr val="accent2">
              <a:alpha val="5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p:cNvSpPr/>
          <p:nvPr/>
        </p:nvSpPr>
        <p:spPr>
          <a:xfrm>
            <a:off x="4376738" y="2636838"/>
            <a:ext cx="1611312" cy="1589087"/>
          </a:xfrm>
          <a:prstGeom prst="ellipse">
            <a:avLst/>
          </a:prstGeom>
          <a:solidFill>
            <a:schemeClr val="accent2">
              <a:alpha val="4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942" name="Title 1"/>
          <p:cNvSpPr>
            <a:spLocks noGrp="1"/>
          </p:cNvSpPr>
          <p:nvPr>
            <p:ph type="title"/>
          </p:nvPr>
        </p:nvSpPr>
        <p:spPr>
          <a:xfrm>
            <a:off x="1168400" y="119856"/>
            <a:ext cx="6508750" cy="741363"/>
          </a:xfrm>
        </p:spPr>
        <p:txBody>
          <a:bodyPr>
            <a:normAutofit fontScale="90000"/>
          </a:bodyPr>
          <a:lstStyle/>
          <a:p>
            <a:r>
              <a:rPr lang="en-US" altLang="en-US" sz="2000" dirty="0">
                <a:ea typeface="ＭＳ Ｐゴシック" panose="020B0600070205080204" pitchFamily="34" charset="-128"/>
              </a:rPr>
              <a:t>Animal science, human health, and environmental science are at the core of One Health </a:t>
            </a:r>
          </a:p>
        </p:txBody>
      </p:sp>
      <p:sp>
        <p:nvSpPr>
          <p:cNvPr id="8" name="Oval 7"/>
          <p:cNvSpPr/>
          <p:nvPr/>
        </p:nvSpPr>
        <p:spPr>
          <a:xfrm>
            <a:off x="3068638" y="2624138"/>
            <a:ext cx="1611312" cy="1589087"/>
          </a:xfrm>
          <a:prstGeom prst="ellipse">
            <a:avLst/>
          </a:prstGeom>
          <a:solidFill>
            <a:schemeClr val="accent2">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703763" y="3216275"/>
            <a:ext cx="992187" cy="4619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Animal health</a:t>
            </a:r>
          </a:p>
        </p:txBody>
      </p:sp>
      <p:sp>
        <p:nvSpPr>
          <p:cNvPr id="24" name="Rectangle 23"/>
          <p:cNvSpPr/>
          <p:nvPr/>
        </p:nvSpPr>
        <p:spPr>
          <a:xfrm>
            <a:off x="3375025" y="3216275"/>
            <a:ext cx="992188" cy="4619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Human health</a:t>
            </a:r>
          </a:p>
        </p:txBody>
      </p:sp>
      <p:sp>
        <p:nvSpPr>
          <p:cNvPr id="26" name="Rectangle 25"/>
          <p:cNvSpPr/>
          <p:nvPr/>
        </p:nvSpPr>
        <p:spPr>
          <a:xfrm>
            <a:off x="3640138" y="4327525"/>
            <a:ext cx="1785937" cy="4603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Environmental</a:t>
            </a:r>
          </a:p>
          <a:p>
            <a:pPr algn="ctr">
              <a:defRPr/>
            </a:pPr>
            <a:r>
              <a:rPr lang="en-US" dirty="0"/>
              <a:t>health</a:t>
            </a:r>
          </a:p>
        </p:txBody>
      </p:sp>
      <p:sp>
        <p:nvSpPr>
          <p:cNvPr id="39947" name="TextBox 26"/>
          <p:cNvSpPr txBox="1">
            <a:spLocks noChangeArrowheads="1"/>
          </p:cNvSpPr>
          <p:nvPr/>
        </p:nvSpPr>
        <p:spPr bwMode="auto">
          <a:xfrm>
            <a:off x="1757363" y="3176588"/>
            <a:ext cx="14144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Water </a:t>
            </a:r>
          </a:p>
          <a:p>
            <a:pPr algn="ctr">
              <a:spcBef>
                <a:spcPct val="0"/>
              </a:spcBef>
              <a:buClrTx/>
              <a:buSzTx/>
              <a:buFontTx/>
              <a:buNone/>
            </a:pPr>
            <a:r>
              <a:rPr lang="en-US" altLang="en-US" sz="1300"/>
              <a:t>sanitation &amp; hygiene</a:t>
            </a:r>
          </a:p>
        </p:txBody>
      </p:sp>
      <p:sp>
        <p:nvSpPr>
          <p:cNvPr id="39948" name="TextBox 28"/>
          <p:cNvSpPr txBox="1">
            <a:spLocks noChangeArrowheads="1"/>
          </p:cNvSpPr>
          <p:nvPr/>
        </p:nvSpPr>
        <p:spPr bwMode="auto">
          <a:xfrm>
            <a:off x="2081213" y="2486025"/>
            <a:ext cx="1425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Food safety &amp; security </a:t>
            </a:r>
          </a:p>
        </p:txBody>
      </p:sp>
      <p:sp>
        <p:nvSpPr>
          <p:cNvPr id="39949" name="TextBox 29"/>
          <p:cNvSpPr txBox="1">
            <a:spLocks noChangeArrowheads="1"/>
          </p:cNvSpPr>
          <p:nvPr/>
        </p:nvSpPr>
        <p:spPr bwMode="auto">
          <a:xfrm>
            <a:off x="3241675" y="5653088"/>
            <a:ext cx="1423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Sustainable Agriculture</a:t>
            </a:r>
          </a:p>
        </p:txBody>
      </p:sp>
      <p:sp>
        <p:nvSpPr>
          <p:cNvPr id="39950" name="TextBox 30"/>
          <p:cNvSpPr txBox="1">
            <a:spLocks noChangeArrowheads="1"/>
          </p:cNvSpPr>
          <p:nvPr/>
        </p:nvSpPr>
        <p:spPr bwMode="auto">
          <a:xfrm>
            <a:off x="2481263" y="5391150"/>
            <a:ext cx="14255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Policy </a:t>
            </a:r>
          </a:p>
        </p:txBody>
      </p:sp>
      <p:sp>
        <p:nvSpPr>
          <p:cNvPr id="39951" name="TextBox 31"/>
          <p:cNvSpPr txBox="1">
            <a:spLocks noChangeArrowheads="1"/>
          </p:cNvSpPr>
          <p:nvPr/>
        </p:nvSpPr>
        <p:spPr bwMode="auto">
          <a:xfrm>
            <a:off x="5237163" y="4787900"/>
            <a:ext cx="142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Climate change </a:t>
            </a:r>
          </a:p>
        </p:txBody>
      </p:sp>
      <p:sp>
        <p:nvSpPr>
          <p:cNvPr id="39952" name="TextBox 34"/>
          <p:cNvSpPr txBox="1">
            <a:spLocks noChangeArrowheads="1"/>
          </p:cNvSpPr>
          <p:nvPr/>
        </p:nvSpPr>
        <p:spPr bwMode="auto">
          <a:xfrm>
            <a:off x="2212975" y="4783138"/>
            <a:ext cx="1425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Clean energy</a:t>
            </a:r>
          </a:p>
          <a:p>
            <a:pPr algn="ctr">
              <a:spcBef>
                <a:spcPct val="0"/>
              </a:spcBef>
              <a:buClrTx/>
              <a:buSzTx/>
              <a:buFontTx/>
              <a:buNone/>
            </a:pPr>
            <a:r>
              <a:rPr lang="en-US" altLang="en-US" sz="1300"/>
              <a:t>solutions </a:t>
            </a:r>
          </a:p>
        </p:txBody>
      </p:sp>
      <p:sp>
        <p:nvSpPr>
          <p:cNvPr id="39953" name="TextBox 35"/>
          <p:cNvSpPr txBox="1">
            <a:spLocks noChangeArrowheads="1"/>
          </p:cNvSpPr>
          <p:nvPr/>
        </p:nvSpPr>
        <p:spPr bwMode="auto">
          <a:xfrm>
            <a:off x="1841500" y="4081463"/>
            <a:ext cx="142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Urbanization</a:t>
            </a:r>
          </a:p>
        </p:txBody>
      </p:sp>
      <p:sp>
        <p:nvSpPr>
          <p:cNvPr id="39954" name="TextBox 36"/>
          <p:cNvSpPr txBox="1">
            <a:spLocks noChangeArrowheads="1"/>
          </p:cNvSpPr>
          <p:nvPr/>
        </p:nvSpPr>
        <p:spPr bwMode="auto">
          <a:xfrm>
            <a:off x="4406900" y="1724025"/>
            <a:ext cx="1425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Occupational health</a:t>
            </a:r>
          </a:p>
        </p:txBody>
      </p:sp>
      <p:sp>
        <p:nvSpPr>
          <p:cNvPr id="39955" name="TextBox 38"/>
          <p:cNvSpPr txBox="1">
            <a:spLocks noChangeArrowheads="1"/>
          </p:cNvSpPr>
          <p:nvPr/>
        </p:nvSpPr>
        <p:spPr bwMode="auto">
          <a:xfrm>
            <a:off x="5695950" y="3868738"/>
            <a:ext cx="142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Biotechnology</a:t>
            </a:r>
          </a:p>
        </p:txBody>
      </p:sp>
      <p:sp>
        <p:nvSpPr>
          <p:cNvPr id="39956" name="TextBox 39"/>
          <p:cNvSpPr txBox="1">
            <a:spLocks noChangeArrowheads="1"/>
          </p:cNvSpPr>
          <p:nvPr/>
        </p:nvSpPr>
        <p:spPr bwMode="auto">
          <a:xfrm>
            <a:off x="5149850" y="2181225"/>
            <a:ext cx="1425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Disease surveillance</a:t>
            </a:r>
          </a:p>
        </p:txBody>
      </p:sp>
      <p:sp>
        <p:nvSpPr>
          <p:cNvPr id="39957" name="TextBox 40"/>
          <p:cNvSpPr txBox="1">
            <a:spLocks noChangeArrowheads="1"/>
          </p:cNvSpPr>
          <p:nvPr/>
        </p:nvSpPr>
        <p:spPr bwMode="auto">
          <a:xfrm>
            <a:off x="5780088" y="2816225"/>
            <a:ext cx="14255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Zoonotic </a:t>
            </a:r>
          </a:p>
          <a:p>
            <a:pPr algn="ctr">
              <a:spcBef>
                <a:spcPct val="0"/>
              </a:spcBef>
              <a:buClrTx/>
              <a:buSzTx/>
              <a:buFontTx/>
              <a:buNone/>
            </a:pPr>
            <a:r>
              <a:rPr lang="en-US" altLang="en-US" sz="1300"/>
              <a:t>disease management </a:t>
            </a:r>
          </a:p>
        </p:txBody>
      </p:sp>
      <p:sp>
        <p:nvSpPr>
          <p:cNvPr id="39958" name="TextBox 41"/>
          <p:cNvSpPr txBox="1">
            <a:spLocks noChangeArrowheads="1"/>
          </p:cNvSpPr>
          <p:nvPr/>
        </p:nvSpPr>
        <p:spPr bwMode="auto">
          <a:xfrm>
            <a:off x="2827338" y="1798638"/>
            <a:ext cx="16684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Vector born disease and entomology</a:t>
            </a:r>
          </a:p>
        </p:txBody>
      </p:sp>
      <p:sp>
        <p:nvSpPr>
          <p:cNvPr id="39959" name="TextBox 67"/>
          <p:cNvSpPr txBox="1">
            <a:spLocks noChangeArrowheads="1"/>
          </p:cNvSpPr>
          <p:nvPr/>
        </p:nvSpPr>
        <p:spPr bwMode="auto">
          <a:xfrm rot="3870230">
            <a:off x="6015038" y="2514600"/>
            <a:ext cx="1970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Education</a:t>
            </a:r>
          </a:p>
        </p:txBody>
      </p:sp>
      <p:sp>
        <p:nvSpPr>
          <p:cNvPr id="39960" name="TextBox 68"/>
          <p:cNvSpPr txBox="1">
            <a:spLocks noChangeArrowheads="1"/>
          </p:cNvSpPr>
          <p:nvPr/>
        </p:nvSpPr>
        <p:spPr bwMode="auto">
          <a:xfrm rot="-2448283">
            <a:off x="1757363" y="1454150"/>
            <a:ext cx="1966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Workforce Development</a:t>
            </a:r>
          </a:p>
        </p:txBody>
      </p:sp>
      <p:sp>
        <p:nvSpPr>
          <p:cNvPr id="39961" name="TextBox 69"/>
          <p:cNvSpPr txBox="1">
            <a:spLocks noChangeArrowheads="1"/>
          </p:cNvSpPr>
          <p:nvPr/>
        </p:nvSpPr>
        <p:spPr bwMode="auto">
          <a:xfrm rot="3364124">
            <a:off x="1234282" y="5199856"/>
            <a:ext cx="1970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Research</a:t>
            </a:r>
          </a:p>
        </p:txBody>
      </p:sp>
      <p:sp>
        <p:nvSpPr>
          <p:cNvPr id="39962" name="TextBox 27"/>
          <p:cNvSpPr txBox="1">
            <a:spLocks noChangeArrowheads="1"/>
          </p:cNvSpPr>
          <p:nvPr/>
        </p:nvSpPr>
        <p:spPr bwMode="auto">
          <a:xfrm rot="-2555266">
            <a:off x="5384800" y="5632450"/>
            <a:ext cx="1966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Community </a:t>
            </a:r>
          </a:p>
        </p:txBody>
      </p:sp>
      <p:sp>
        <p:nvSpPr>
          <p:cNvPr id="33" name="Rectangle 32"/>
          <p:cNvSpPr/>
          <p:nvPr/>
        </p:nvSpPr>
        <p:spPr>
          <a:xfrm>
            <a:off x="120650" y="5216525"/>
            <a:ext cx="1647825" cy="3810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How we enter One Health  </a:t>
            </a:r>
          </a:p>
        </p:txBody>
      </p:sp>
      <p:sp>
        <p:nvSpPr>
          <p:cNvPr id="34" name="Rectangle 33"/>
          <p:cNvSpPr/>
          <p:nvPr/>
        </p:nvSpPr>
        <p:spPr>
          <a:xfrm>
            <a:off x="120650" y="5727700"/>
            <a:ext cx="1647825" cy="381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rPr>
              <a:t>Areas of focus within One health</a:t>
            </a:r>
          </a:p>
        </p:txBody>
      </p:sp>
      <p:sp>
        <p:nvSpPr>
          <p:cNvPr id="38" name="Rectangle 37"/>
          <p:cNvSpPr/>
          <p:nvPr/>
        </p:nvSpPr>
        <p:spPr>
          <a:xfrm>
            <a:off x="120650" y="6237288"/>
            <a:ext cx="1647825" cy="381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Who is involved</a:t>
            </a:r>
          </a:p>
        </p:txBody>
      </p:sp>
      <p:sp>
        <p:nvSpPr>
          <p:cNvPr id="39966" name="TextBox 43"/>
          <p:cNvSpPr txBox="1">
            <a:spLocks noChangeArrowheads="1"/>
          </p:cNvSpPr>
          <p:nvPr/>
        </p:nvSpPr>
        <p:spPr bwMode="auto">
          <a:xfrm>
            <a:off x="5200650" y="5254625"/>
            <a:ext cx="14255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Biosecurity</a:t>
            </a:r>
          </a:p>
        </p:txBody>
      </p:sp>
      <p:sp>
        <p:nvSpPr>
          <p:cNvPr id="39967" name="TextBox 44"/>
          <p:cNvSpPr txBox="1">
            <a:spLocks noChangeArrowheads="1"/>
          </p:cNvSpPr>
          <p:nvPr/>
        </p:nvSpPr>
        <p:spPr bwMode="auto">
          <a:xfrm>
            <a:off x="4422775" y="5570538"/>
            <a:ext cx="1425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Anti-microbial resistance</a:t>
            </a:r>
          </a:p>
        </p:txBody>
      </p:sp>
      <p:sp>
        <p:nvSpPr>
          <p:cNvPr id="3" name="Rectangular Callout 2"/>
          <p:cNvSpPr/>
          <p:nvPr/>
        </p:nvSpPr>
        <p:spPr>
          <a:xfrm>
            <a:off x="5984875" y="717550"/>
            <a:ext cx="2808288" cy="1331913"/>
          </a:xfrm>
          <a:prstGeom prst="wedgeRectCallout">
            <a:avLst>
              <a:gd name="adj1" fmla="val -42848"/>
              <a:gd name="adj2" fmla="val 8723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b="1" dirty="0">
                <a:solidFill>
                  <a:schemeClr val="tx1"/>
                </a:solidFill>
              </a:rPr>
              <a:t>Drivers of One Health include</a:t>
            </a:r>
            <a:r>
              <a:rPr lang="en-US" sz="1300" dirty="0">
                <a:solidFill>
                  <a:schemeClr val="tx1"/>
                </a:solidFill>
              </a:rPr>
              <a:t>…</a:t>
            </a:r>
          </a:p>
          <a:p>
            <a:pPr marL="285750" indent="-285750">
              <a:buFont typeface="Arial" panose="020B0604020202020204" pitchFamily="34" charset="0"/>
              <a:buChar char="•"/>
              <a:defRPr/>
            </a:pPr>
            <a:r>
              <a:rPr lang="en-US" sz="1300" dirty="0">
                <a:solidFill>
                  <a:schemeClr val="tx1"/>
                </a:solidFill>
              </a:rPr>
              <a:t>Land Use</a:t>
            </a:r>
          </a:p>
          <a:p>
            <a:pPr marL="285750" indent="-285750">
              <a:buFont typeface="Arial" panose="020B0604020202020204" pitchFamily="34" charset="0"/>
              <a:buChar char="•"/>
              <a:defRPr/>
            </a:pPr>
            <a:r>
              <a:rPr lang="en-US" sz="1300" dirty="0">
                <a:solidFill>
                  <a:schemeClr val="tx1"/>
                </a:solidFill>
              </a:rPr>
              <a:t>Economic Development</a:t>
            </a:r>
          </a:p>
          <a:p>
            <a:pPr marL="285750" indent="-285750">
              <a:buFont typeface="Arial" panose="020B0604020202020204" pitchFamily="34" charset="0"/>
              <a:buChar char="•"/>
              <a:defRPr/>
            </a:pPr>
            <a:r>
              <a:rPr lang="en-US" sz="1300" dirty="0">
                <a:solidFill>
                  <a:schemeClr val="tx1"/>
                </a:solidFill>
              </a:rPr>
              <a:t>Globalization</a:t>
            </a:r>
          </a:p>
          <a:p>
            <a:pPr marL="285750" indent="-285750">
              <a:buFont typeface="Arial" panose="020B0604020202020204" pitchFamily="34" charset="0"/>
              <a:buChar char="•"/>
              <a:defRPr/>
            </a:pPr>
            <a:r>
              <a:rPr lang="en-US" sz="1300" dirty="0">
                <a:solidFill>
                  <a:schemeClr val="tx1"/>
                </a:solidFill>
              </a:rPr>
              <a:t>Energy Use</a:t>
            </a:r>
          </a:p>
          <a:p>
            <a:pPr marL="285750" indent="-285750">
              <a:buFont typeface="Arial" panose="020B0604020202020204" pitchFamily="34" charset="0"/>
              <a:buChar char="•"/>
              <a:defRPr/>
            </a:pPr>
            <a:r>
              <a:rPr lang="en-US" sz="1300" dirty="0">
                <a:solidFill>
                  <a:schemeClr val="tx1"/>
                </a:solidFill>
              </a:rPr>
              <a:t>Migration </a:t>
            </a:r>
            <a:endParaRPr lang="en-US" sz="1400" dirty="0"/>
          </a:p>
        </p:txBody>
      </p:sp>
      <p:sp>
        <p:nvSpPr>
          <p:cNvPr id="47" name="Rectangular Callout 46"/>
          <p:cNvSpPr/>
          <p:nvPr/>
        </p:nvSpPr>
        <p:spPr>
          <a:xfrm>
            <a:off x="80963" y="1074738"/>
            <a:ext cx="2030412" cy="1585912"/>
          </a:xfrm>
          <a:prstGeom prst="wedgeRectCallout">
            <a:avLst>
              <a:gd name="adj1" fmla="val 41431"/>
              <a:gd name="adj2" fmla="val 6355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b="1" dirty="0">
                <a:solidFill>
                  <a:schemeClr val="tx1"/>
                </a:solidFill>
              </a:rPr>
              <a:t>Influences of One Health include</a:t>
            </a:r>
            <a:r>
              <a:rPr lang="en-US" sz="1300" dirty="0">
                <a:solidFill>
                  <a:schemeClr val="tx1"/>
                </a:solidFill>
              </a:rPr>
              <a:t>…</a:t>
            </a:r>
          </a:p>
          <a:p>
            <a:pPr marL="285750" indent="-285750">
              <a:buFont typeface="Arial" panose="020B0604020202020204" pitchFamily="34" charset="0"/>
              <a:buChar char="•"/>
              <a:defRPr/>
            </a:pPr>
            <a:r>
              <a:rPr lang="en-US" sz="1300" dirty="0">
                <a:solidFill>
                  <a:schemeClr val="tx1"/>
                </a:solidFill>
              </a:rPr>
              <a:t>Culture</a:t>
            </a:r>
          </a:p>
          <a:p>
            <a:pPr marL="285750" indent="-285750">
              <a:buFont typeface="Arial" panose="020B0604020202020204" pitchFamily="34" charset="0"/>
              <a:buChar char="•"/>
              <a:defRPr/>
            </a:pPr>
            <a:r>
              <a:rPr lang="en-US" sz="1300" dirty="0">
                <a:solidFill>
                  <a:schemeClr val="tx1"/>
                </a:solidFill>
              </a:rPr>
              <a:t>Economics</a:t>
            </a:r>
          </a:p>
          <a:p>
            <a:pPr marL="285750" indent="-285750">
              <a:buFont typeface="Arial" panose="020B0604020202020204" pitchFamily="34" charset="0"/>
              <a:buChar char="•"/>
              <a:defRPr/>
            </a:pPr>
            <a:r>
              <a:rPr lang="en-US" sz="1300" dirty="0">
                <a:solidFill>
                  <a:schemeClr val="tx1"/>
                </a:solidFill>
              </a:rPr>
              <a:t>Policy</a:t>
            </a:r>
          </a:p>
          <a:p>
            <a:pPr marL="285750" indent="-285750">
              <a:buFont typeface="Arial" panose="020B0604020202020204" pitchFamily="34" charset="0"/>
              <a:buChar char="•"/>
              <a:defRPr/>
            </a:pPr>
            <a:r>
              <a:rPr lang="en-US" sz="1300" dirty="0">
                <a:solidFill>
                  <a:schemeClr val="tx1"/>
                </a:solidFill>
              </a:rPr>
              <a:t>Behavior</a:t>
            </a:r>
          </a:p>
          <a:p>
            <a:pPr marL="285750" indent="-285750">
              <a:buFont typeface="Arial" panose="020B0604020202020204" pitchFamily="34" charset="0"/>
              <a:buChar char="•"/>
              <a:defRPr/>
            </a:pPr>
            <a:r>
              <a:rPr lang="en-US" sz="1300" dirty="0">
                <a:solidFill>
                  <a:schemeClr val="tx1"/>
                </a:solidFill>
              </a:rPr>
              <a:t>Education </a:t>
            </a:r>
            <a:endParaRPr lang="en-US" sz="1400" dirty="0"/>
          </a:p>
        </p:txBody>
      </p:sp>
      <p:sp>
        <p:nvSpPr>
          <p:cNvPr id="48" name="Rectangular Callout 47"/>
          <p:cNvSpPr/>
          <p:nvPr/>
        </p:nvSpPr>
        <p:spPr>
          <a:xfrm>
            <a:off x="6945313" y="4213225"/>
            <a:ext cx="2089150" cy="2490788"/>
          </a:xfrm>
          <a:prstGeom prst="wedgeRectCallout">
            <a:avLst>
              <a:gd name="adj1" fmla="val -109317"/>
              <a:gd name="adj2" fmla="val -5572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b="1" dirty="0">
                <a:solidFill>
                  <a:schemeClr val="tx1"/>
                </a:solidFill>
              </a:rPr>
              <a:t>A number of fields are involved within and beyond health</a:t>
            </a:r>
            <a:r>
              <a:rPr lang="en-US" sz="1300" dirty="0">
                <a:solidFill>
                  <a:schemeClr val="tx1"/>
                </a:solidFill>
              </a:rPr>
              <a:t>…</a:t>
            </a:r>
          </a:p>
          <a:p>
            <a:pPr marL="285750" indent="-285750">
              <a:buFont typeface="Arial" panose="020B0604020202020204" pitchFamily="34" charset="0"/>
              <a:buChar char="•"/>
              <a:defRPr/>
            </a:pPr>
            <a:r>
              <a:rPr lang="en-US" sz="1300" dirty="0">
                <a:solidFill>
                  <a:schemeClr val="tx1"/>
                </a:solidFill>
              </a:rPr>
              <a:t>Comparative medicine</a:t>
            </a:r>
          </a:p>
          <a:p>
            <a:pPr marL="285750" indent="-285750">
              <a:buFont typeface="Arial" panose="020B0604020202020204" pitchFamily="34" charset="0"/>
              <a:buChar char="•"/>
              <a:defRPr/>
            </a:pPr>
            <a:r>
              <a:rPr lang="en-US" sz="1300" dirty="0">
                <a:solidFill>
                  <a:schemeClr val="tx1"/>
                </a:solidFill>
              </a:rPr>
              <a:t>Social science</a:t>
            </a:r>
          </a:p>
          <a:p>
            <a:pPr marL="285750" indent="-285750">
              <a:buFont typeface="Arial" panose="020B0604020202020204" pitchFamily="34" charset="0"/>
              <a:buChar char="•"/>
              <a:defRPr/>
            </a:pPr>
            <a:r>
              <a:rPr lang="en-US" sz="1300" dirty="0">
                <a:solidFill>
                  <a:schemeClr val="tx1"/>
                </a:solidFill>
              </a:rPr>
              <a:t>Ecology</a:t>
            </a:r>
          </a:p>
          <a:p>
            <a:pPr marL="285750" indent="-285750">
              <a:buFont typeface="Arial" panose="020B0604020202020204" pitchFamily="34" charset="0"/>
              <a:buChar char="•"/>
              <a:defRPr/>
            </a:pPr>
            <a:r>
              <a:rPr lang="en-US" sz="1300" dirty="0">
                <a:solidFill>
                  <a:schemeClr val="tx1"/>
                </a:solidFill>
              </a:rPr>
              <a:t>Engineering</a:t>
            </a:r>
          </a:p>
          <a:p>
            <a:pPr marL="285750" indent="-285750">
              <a:buFont typeface="Arial" panose="020B0604020202020204" pitchFamily="34" charset="0"/>
              <a:buChar char="•"/>
              <a:defRPr/>
            </a:pPr>
            <a:r>
              <a:rPr lang="en-US" sz="1300" dirty="0">
                <a:solidFill>
                  <a:schemeClr val="tx1"/>
                </a:solidFill>
              </a:rPr>
              <a:t>Earth science</a:t>
            </a:r>
          </a:p>
          <a:p>
            <a:pPr marL="285750" indent="-285750">
              <a:buFont typeface="Arial" panose="020B0604020202020204" pitchFamily="34" charset="0"/>
              <a:buChar char="•"/>
              <a:defRPr/>
            </a:pPr>
            <a:r>
              <a:rPr lang="en-US" sz="1300" dirty="0">
                <a:solidFill>
                  <a:schemeClr val="tx1"/>
                </a:solidFill>
              </a:rPr>
              <a:t>Private sector </a:t>
            </a:r>
          </a:p>
          <a:p>
            <a:pPr marL="285750" indent="-285750">
              <a:buFont typeface="Arial" panose="020B0604020202020204" pitchFamily="34" charset="0"/>
              <a:buChar char="•"/>
              <a:defRPr/>
            </a:pPr>
            <a:r>
              <a:rPr lang="en-US" sz="1300" dirty="0">
                <a:solidFill>
                  <a:schemeClr val="tx1"/>
                </a:solidFill>
              </a:rPr>
              <a:t>Politics</a:t>
            </a:r>
          </a:p>
          <a:p>
            <a:pPr marL="285750" indent="-285750">
              <a:buFont typeface="Arial" panose="020B0604020202020204" pitchFamily="34" charset="0"/>
              <a:buChar char="•"/>
              <a:defRPr/>
            </a:pPr>
            <a:r>
              <a:rPr lang="en-US" sz="1300" dirty="0">
                <a:solidFill>
                  <a:schemeClr val="tx1"/>
                </a:solidFill>
              </a:rPr>
              <a:t>Many more… </a:t>
            </a:r>
            <a:endParaRPr lang="en-US" sz="1400" dirty="0"/>
          </a:p>
        </p:txBody>
      </p:sp>
    </p:spTree>
    <p:extLst>
      <p:ext uri="{BB962C8B-B14F-4D97-AF65-F5344CB8AC3E}">
        <p14:creationId xmlns:p14="http://schemas.microsoft.com/office/powerpoint/2010/main" val="57116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96838"/>
            <a:ext cx="9121775" cy="1143000"/>
          </a:xfrm>
        </p:spPr>
        <p:txBody>
          <a:bodyPr/>
          <a:lstStyle/>
          <a:p>
            <a:r>
              <a:rPr lang="en-US" altLang="en-US" sz="2000">
                <a:ea typeface="ＭＳ Ｐゴシック" panose="020B0600070205080204" pitchFamily="34" charset="-128"/>
              </a:rPr>
              <a:t>There is a need for interdisciplinary training as only about 50% of human clinicians surveyed interacted with an animal or environmental professional</a:t>
            </a:r>
          </a:p>
        </p:txBody>
      </p:sp>
      <p:sp>
        <p:nvSpPr>
          <p:cNvPr id="41987" name="Rectangle 10"/>
          <p:cNvSpPr>
            <a:spLocks noChangeArrowheads="1"/>
          </p:cNvSpPr>
          <p:nvPr/>
        </p:nvSpPr>
        <p:spPr bwMode="auto">
          <a:xfrm>
            <a:off x="5095875" y="1431925"/>
            <a:ext cx="404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i="1">
                <a:solidFill>
                  <a:srgbClr val="000000"/>
                </a:solidFill>
                <a:latin typeface="Roboto"/>
              </a:rPr>
              <a:t>Based on what you know today, how important do you think One Health is to your work?</a:t>
            </a:r>
            <a:endParaRPr lang="en-US" altLang="en-US" sz="1200" i="1"/>
          </a:p>
        </p:txBody>
      </p:sp>
      <p:sp>
        <p:nvSpPr>
          <p:cNvPr id="41988" name="Rectangle 11"/>
          <p:cNvSpPr>
            <a:spLocks noChangeArrowheads="1"/>
          </p:cNvSpPr>
          <p:nvPr/>
        </p:nvSpPr>
        <p:spPr bwMode="auto">
          <a:xfrm>
            <a:off x="138113" y="14271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i="1">
                <a:solidFill>
                  <a:srgbClr val="000000"/>
                </a:solidFill>
                <a:latin typeface="Roboto"/>
              </a:rPr>
              <a:t>In your daily work, how often have you interacted with experts in veterinary medicine and ecological science?</a:t>
            </a:r>
            <a:endParaRPr lang="en-US" altLang="en-US" sz="1200" i="1"/>
          </a:p>
        </p:txBody>
      </p:sp>
      <p:pic>
        <p:nvPicPr>
          <p:cNvPr id="41989" name="Picture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0650" y="1889126"/>
            <a:ext cx="5002213" cy="39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211763" y="1966913"/>
            <a:ext cx="3744912" cy="3973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91" name="TextBox 13"/>
          <p:cNvSpPr txBox="1">
            <a:spLocks noChangeArrowheads="1"/>
          </p:cNvSpPr>
          <p:nvPr/>
        </p:nvSpPr>
        <p:spPr bwMode="auto">
          <a:xfrm>
            <a:off x="304800" y="5694363"/>
            <a:ext cx="7288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00" dirty="0"/>
              <a:t>Sources: UGHE One Health clinician survey at IMB. N = 15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22190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a:ea typeface="ＭＳ Ｐゴシック" panose="020B0600070205080204" pitchFamily="34" charset="-128"/>
              </a:rPr>
              <a:t>One Health</a:t>
            </a:r>
          </a:p>
        </p:txBody>
      </p:sp>
      <p:sp>
        <p:nvSpPr>
          <p:cNvPr id="3" name="Content Placeholder 2"/>
          <p:cNvSpPr>
            <a:spLocks noGrp="1"/>
          </p:cNvSpPr>
          <p:nvPr>
            <p:ph idx="1"/>
          </p:nvPr>
        </p:nvSpPr>
        <p:spPr>
          <a:xfrm>
            <a:off x="1326472" y="2416175"/>
            <a:ext cx="7315200" cy="3648075"/>
          </a:xfrm>
        </p:spPr>
        <p:txBody>
          <a:bodyPr>
            <a:normAutofit lnSpcReduction="10000"/>
          </a:bodyPr>
          <a:lstStyle/>
          <a:p>
            <a:pPr eaLnBrk="1" hangingPunct="1"/>
            <a:r>
              <a:rPr lang="en-US" altLang="en-US" dirty="0">
                <a:ea typeface="ＭＳ Ｐゴシック" panose="020B0600070205080204" pitchFamily="34" charset="-128"/>
              </a:rPr>
              <a:t>What is it?</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Recognition that </a:t>
            </a:r>
          </a:p>
          <a:p>
            <a:pPr eaLnBrk="1" hangingPunct="1">
              <a:buFontTx/>
              <a:buNone/>
            </a:pPr>
            <a:r>
              <a:rPr lang="en-US" altLang="en-US" dirty="0">
                <a:ea typeface="ＭＳ Ｐゴシック" panose="020B0600070205080204" pitchFamily="34" charset="-128"/>
              </a:rPr>
              <a:t>		human health,</a:t>
            </a:r>
          </a:p>
          <a:p>
            <a:pPr eaLnBrk="1" hangingPunct="1">
              <a:buFontTx/>
              <a:buNone/>
            </a:pPr>
            <a:r>
              <a:rPr lang="en-US" altLang="en-US" dirty="0">
                <a:ea typeface="ＭＳ Ｐゴシック" panose="020B0600070205080204" pitchFamily="34" charset="-128"/>
              </a:rPr>
              <a:t>			animal health and </a:t>
            </a:r>
          </a:p>
          <a:p>
            <a:pPr eaLnBrk="1" hangingPunct="1">
              <a:buFontTx/>
              <a:buNone/>
            </a:pPr>
            <a:r>
              <a:rPr lang="en-US" altLang="en-US" i="1" dirty="0">
                <a:ea typeface="ＭＳ Ｐゴシック" panose="020B0600070205080204" pitchFamily="34" charset="-128"/>
              </a:rPr>
              <a:t>				ecosystem health </a:t>
            </a:r>
          </a:p>
          <a:p>
            <a:pPr eaLnBrk="1" hangingPunct="1">
              <a:buFontTx/>
              <a:buNone/>
            </a:pPr>
            <a:r>
              <a:rPr lang="en-US" altLang="en-US" dirty="0">
                <a:ea typeface="ＭＳ Ｐゴシック" panose="020B0600070205080204" pitchFamily="34" charset="-128"/>
              </a:rPr>
              <a:t>					are inextricably linked</a:t>
            </a:r>
          </a:p>
        </p:txBody>
      </p:sp>
      <p:cxnSp>
        <p:nvCxnSpPr>
          <p:cNvPr id="9" name="Curved Connector 8"/>
          <p:cNvCxnSpPr/>
          <p:nvPr/>
        </p:nvCxnSpPr>
        <p:spPr>
          <a:xfrm>
            <a:off x="1371600" y="3714750"/>
            <a:ext cx="1143000" cy="609600"/>
          </a:xfrm>
          <a:prstGeom prst="curvedConnector3">
            <a:avLst>
              <a:gd name="adj1" fmla="val -45484"/>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1143000" y="3668713"/>
            <a:ext cx="2133600" cy="1143000"/>
          </a:xfrm>
          <a:prstGeom prst="curvedConnector3">
            <a:avLst>
              <a:gd name="adj1" fmla="val -34332"/>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3124200" y="4800600"/>
            <a:ext cx="1143000" cy="533400"/>
          </a:xfrm>
          <a:prstGeom prst="curvedConnector3">
            <a:avLst>
              <a:gd name="adj1" fmla="val -82903"/>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a:off x="4800600" y="3657600"/>
            <a:ext cx="1828800" cy="533400"/>
          </a:xfrm>
          <a:prstGeom prst="curvedConnector3">
            <a:avLst>
              <a:gd name="adj1" fmla="val -37903"/>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5029200" y="3700463"/>
            <a:ext cx="1752600" cy="1143000"/>
          </a:xfrm>
          <a:prstGeom prst="curvedConnector3">
            <a:avLst>
              <a:gd name="adj1" fmla="val -86325"/>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0800000">
            <a:off x="5791200" y="4191000"/>
            <a:ext cx="762000" cy="609600"/>
          </a:xfrm>
          <a:prstGeom prst="curvedConnector3">
            <a:avLst>
              <a:gd name="adj1" fmla="val -120323"/>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4042" name="Picture 5" descr="MCj043805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685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11137" y="1532568"/>
            <a:ext cx="582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dirty="0">
                <a:solidFill>
                  <a:srgbClr val="C00000"/>
                </a:solidFill>
                <a:latin typeface="Palatino Linotype" panose="02040502050505030304" pitchFamily="18" charset="0"/>
              </a:rPr>
              <a:t>What do we DO with this recognition?.....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541885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r"/>
            <a:r>
              <a:rPr lang="en-US" altLang="en-US">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fontScale="92500" lnSpcReduction="10000"/>
          </a:bodyPr>
          <a:lstStyle/>
          <a:p>
            <a:pPr>
              <a:defRPr/>
            </a:pPr>
            <a:r>
              <a:rPr lang="en-US" sz="2400" dirty="0"/>
              <a:t>Use of holistic systems approach in the management of health </a:t>
            </a:r>
            <a:r>
              <a:rPr lang="en-US" sz="2400" dirty="0" smtClean="0"/>
              <a:t>challenges:</a:t>
            </a:r>
            <a:endParaRPr lang="en-US" sz="2400" dirty="0"/>
          </a:p>
          <a:p>
            <a:pPr marL="0" indent="0">
              <a:buNone/>
              <a:defRPr/>
            </a:pPr>
            <a:r>
              <a:rPr lang="en-US" sz="2400" dirty="0"/>
              <a:t>	-</a:t>
            </a:r>
            <a:r>
              <a:rPr lang="en-US" sz="2000" dirty="0"/>
              <a:t>Multidisciplinary and/or inter-</a:t>
            </a:r>
            <a:r>
              <a:rPr lang="en-US" sz="2000" dirty="0" err="1"/>
              <a:t>sectoral</a:t>
            </a:r>
            <a:r>
              <a:rPr lang="en-US" sz="2000" dirty="0"/>
              <a:t> collaboration</a:t>
            </a:r>
          </a:p>
          <a:p>
            <a:pPr marL="0" indent="0">
              <a:buNone/>
              <a:defRPr/>
            </a:pPr>
            <a:r>
              <a:rPr lang="en-US" sz="2000" dirty="0"/>
              <a:t>	-Sharing of resources: technical, information, structural, 			human, etc.</a:t>
            </a:r>
          </a:p>
          <a:p>
            <a:pPr marL="0" indent="0">
              <a:buNone/>
              <a:defRPr/>
            </a:pPr>
            <a:r>
              <a:rPr lang="en-US" sz="2000" dirty="0"/>
              <a:t>	- Promotion of transparent communication and sharing </a:t>
            </a:r>
            <a:r>
              <a:rPr lang="en-US" sz="2000" dirty="0" smtClean="0"/>
              <a:t>	of information </a:t>
            </a:r>
            <a:r>
              <a:rPr lang="en-US" sz="2000" dirty="0"/>
              <a:t>between stakeholders</a:t>
            </a:r>
          </a:p>
          <a:p>
            <a:pPr marL="0" indent="0">
              <a:buNone/>
              <a:defRPr/>
            </a:pPr>
            <a:r>
              <a:rPr lang="en-US" sz="2000" dirty="0"/>
              <a:t>	- Cooperation between the public and private sectors</a:t>
            </a:r>
          </a:p>
          <a:p>
            <a:pPr marL="0" indent="0">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01052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fontScale="92500" lnSpcReduction="2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dirty="0">
                <a:cs typeface="Calibri" pitchFamily="34" charset="0"/>
              </a:rPr>
              <a:t>E</a:t>
            </a:r>
            <a:r>
              <a:rPr lang="en-US" b="1" dirty="0">
                <a:cs typeface="Calibri" pitchFamily="34" charset="0"/>
              </a:rPr>
              <a:t>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5704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752600" y="6858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628650" y="1799208"/>
            <a:ext cx="3581400" cy="4144962"/>
          </a:xfrm>
        </p:spPr>
        <p:txBody>
          <a:bodyPr>
            <a:normAutofit fontScale="700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smtClean="0"/>
              <a:t>Inertia:</a:t>
            </a:r>
            <a:endParaRPr lang="en-US" dirty="0"/>
          </a:p>
          <a:p>
            <a:pPr>
              <a:buFont typeface="Wingdings" panose="05000000000000000000" pitchFamily="2" charset="2"/>
              <a:buNone/>
              <a:defRPr/>
            </a:pPr>
            <a:r>
              <a:rPr lang="en-US" dirty="0"/>
              <a:t>	-organizational</a:t>
            </a:r>
          </a:p>
          <a:p>
            <a:pPr>
              <a:buFont typeface="Wingdings" panose="05000000000000000000" pitchFamily="2" charset="2"/>
              <a:buNone/>
              <a:defRPr/>
            </a:pPr>
            <a:r>
              <a:rPr lang="en-US" dirty="0"/>
              <a:t>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855" y="1357089"/>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184753"/>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2445" y="3962400"/>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1150" y="3962400"/>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11805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a:solidFill>
                  <a:srgbClr val="800000"/>
                </a:solidFill>
              </a:rPr>
              <a:t>One way flow of information</a:t>
            </a:r>
          </a:p>
          <a:p>
            <a:pPr algn="ctr">
              <a:spcBef>
                <a:spcPct val="0"/>
              </a:spcBef>
              <a:buClrTx/>
              <a:buSzTx/>
              <a:buFontTx/>
              <a:buNone/>
            </a:pPr>
            <a:r>
              <a:rPr lang="en-US" altLang="en-US" sz="2200">
                <a:solidFill>
                  <a:srgbClr val="800000"/>
                </a:solidFill>
              </a:rPr>
              <a:t>Limited feedback</a:t>
            </a:r>
          </a:p>
          <a:p>
            <a:pPr algn="ctr">
              <a:spcBef>
                <a:spcPct val="0"/>
              </a:spcBef>
              <a:buClrTx/>
              <a:buSzTx/>
              <a:buFontTx/>
              <a:buNone/>
            </a:pPr>
            <a:r>
              <a:rPr lang="en-US" altLang="en-US" sz="220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347216"/>
            <a:ext cx="8382000" cy="504865"/>
          </a:xfrm>
          <a:prstGeom prst="rect">
            <a:avLst/>
          </a:prstGeom>
        </p:spPr>
      </p:pic>
    </p:spTree>
    <p:extLst>
      <p:ext uri="{BB962C8B-B14F-4D97-AF65-F5344CB8AC3E}">
        <p14:creationId xmlns:p14="http://schemas.microsoft.com/office/powerpoint/2010/main" val="259673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fontScale="90000"/>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99530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276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44" y="6425852"/>
            <a:ext cx="8382000" cy="504865"/>
          </a:xfrm>
          <a:prstGeom prst="rect">
            <a:avLst/>
          </a:prstGeom>
        </p:spPr>
      </p:pic>
    </p:spTree>
    <p:extLst>
      <p:ext uri="{BB962C8B-B14F-4D97-AF65-F5344CB8AC3E}">
        <p14:creationId xmlns:p14="http://schemas.microsoft.com/office/powerpoint/2010/main" val="3281263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lgn="r"/>
            <a:r>
              <a:rPr lang="en-US" altLang="en-US" sz="320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70300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52227" name="Picture 4" descr="venn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199" y="1931194"/>
            <a:ext cx="2667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5"/>
          <p:cNvSpPr>
            <a:spLocks noChangeShapeType="1"/>
          </p:cNvSpPr>
          <p:nvPr/>
        </p:nvSpPr>
        <p:spPr bwMode="auto">
          <a:xfrm flipV="1">
            <a:off x="4419600" y="3505200"/>
            <a:ext cx="685800" cy="3810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29" name="Line 6"/>
          <p:cNvSpPr>
            <a:spLocks noChangeShapeType="1"/>
          </p:cNvSpPr>
          <p:nvPr/>
        </p:nvSpPr>
        <p:spPr bwMode="auto">
          <a:xfrm>
            <a:off x="3429000" y="3429000"/>
            <a:ext cx="609600" cy="457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0" name="Line 7"/>
          <p:cNvSpPr>
            <a:spLocks noChangeShapeType="1"/>
          </p:cNvSpPr>
          <p:nvPr/>
        </p:nvSpPr>
        <p:spPr bwMode="auto">
          <a:xfrm flipV="1">
            <a:off x="4267200" y="4114800"/>
            <a:ext cx="0" cy="838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1" name="Text Box 8"/>
          <p:cNvSpPr txBox="1">
            <a:spLocks noChangeArrowheads="1"/>
          </p:cNvSpPr>
          <p:nvPr/>
        </p:nvSpPr>
        <p:spPr bwMode="auto">
          <a:xfrm>
            <a:off x="1190625" y="1143000"/>
            <a:ext cx="706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a:solidFill>
                  <a:srgbClr val="663300"/>
                </a:solidFill>
                <a:latin typeface="Verdana" panose="020B0604030504040204" pitchFamily="34" charset="0"/>
              </a:rPr>
              <a:t>We don’t all have the same priorities…</a:t>
            </a:r>
          </a:p>
        </p:txBody>
      </p:sp>
      <p:sp>
        <p:nvSpPr>
          <p:cNvPr id="52232" name="Rectangle 9"/>
          <p:cNvSpPr>
            <a:spLocks noChangeArrowheads="1"/>
          </p:cNvSpPr>
          <p:nvPr/>
        </p:nvSpPr>
        <p:spPr bwMode="auto">
          <a:xfrm>
            <a:off x="7543800" y="5257800"/>
            <a:ext cx="12954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pic>
        <p:nvPicPr>
          <p:cNvPr id="522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5481637"/>
            <a:ext cx="5962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514600"/>
            <a:ext cx="190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2692400"/>
            <a:ext cx="2209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6315096"/>
            <a:ext cx="8382000" cy="504865"/>
          </a:xfrm>
          <a:prstGeom prst="rect">
            <a:avLst/>
          </a:prstGeom>
        </p:spPr>
      </p:pic>
    </p:spTree>
    <p:extLst>
      <p:ext uri="{BB962C8B-B14F-4D97-AF65-F5344CB8AC3E}">
        <p14:creationId xmlns:p14="http://schemas.microsoft.com/office/powerpoint/2010/main" val="339377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1319213" y="889000"/>
            <a:ext cx="533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a:t>The Stone Soup Fable</a:t>
            </a:r>
          </a:p>
        </p:txBody>
      </p:sp>
      <p:sp>
        <p:nvSpPr>
          <p:cNvPr id="54275" name="TextBox 3"/>
          <p:cNvSpPr txBox="1">
            <a:spLocks noChangeArrowheads="1"/>
          </p:cNvSpPr>
          <p:nvPr/>
        </p:nvSpPr>
        <p:spPr bwMode="auto">
          <a:xfrm>
            <a:off x="1333500" y="5562600"/>
            <a:ext cx="7239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a:t>The whole is bigger than the sum of the part</a:t>
            </a:r>
          </a:p>
          <a:p>
            <a:pPr>
              <a:spcBef>
                <a:spcPct val="0"/>
              </a:spcBef>
              <a:buClrTx/>
              <a:buSzTx/>
              <a:buFontTx/>
              <a:buNone/>
            </a:pPr>
            <a:endParaRPr lang="en-US" altLang="en-US"/>
          </a:p>
        </p:txBody>
      </p:sp>
      <p:pic>
        <p:nvPicPr>
          <p:cNvPr id="542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74788"/>
            <a:ext cx="45720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916832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752600"/>
            <a:ext cx="4419600" cy="4114800"/>
          </a:xfrm>
        </p:spPr>
        <p:txBody>
          <a:bodyPr>
            <a:normAutofit fontScale="85000" lnSpcReduction="10000"/>
          </a:bodyPr>
          <a:lstStyle/>
          <a:p>
            <a:pPr>
              <a:spcAft>
                <a:spcPts val="600"/>
              </a:spcAft>
              <a:defRPr/>
            </a:pPr>
            <a:r>
              <a:rPr lang="en-US" dirty="0">
                <a:latin typeface="Calibri" pitchFamily="34"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Calibri" pitchFamily="34" charset="0"/>
              <a:cs typeface="Calibri" pitchFamily="34" charset="0"/>
            </a:endParaRPr>
          </a:p>
          <a:p>
            <a:pPr>
              <a:spcAft>
                <a:spcPts val="600"/>
              </a:spcAft>
              <a:defRPr/>
            </a:pPr>
            <a:r>
              <a:rPr lang="en-US" dirty="0">
                <a:latin typeface="Calibri" pitchFamily="34"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Calibri" pitchFamily="34" charset="0"/>
              <a:cs typeface="Calibri" pitchFamily="34" charset="0"/>
            </a:endParaRPr>
          </a:p>
          <a:p>
            <a:pPr>
              <a:spcAft>
                <a:spcPts val="600"/>
              </a:spcAft>
              <a:defRPr/>
            </a:pPr>
            <a:r>
              <a:rPr lang="en-US" dirty="0">
                <a:latin typeface="Calibri" pitchFamily="34"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4178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19136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algn="r" eaLnBrk="1" hangingPunct="1"/>
            <a:r>
              <a:rPr lang="en-US" altLang="en-US" sz="3200">
                <a:ea typeface="ＭＳ Ｐゴシック" panose="020B0600070205080204" pitchFamily="34" charset="-128"/>
              </a:rPr>
              <a:t>Emerging infectious diseases</a:t>
            </a:r>
          </a:p>
        </p:txBody>
      </p:sp>
      <p:sp>
        <p:nvSpPr>
          <p:cNvPr id="10243" name="Rectangle 3"/>
          <p:cNvSpPr>
            <a:spLocks noGrp="1" noChangeArrowheads="1"/>
          </p:cNvSpPr>
          <p:nvPr>
            <p:ph type="body" idx="1"/>
          </p:nvPr>
        </p:nvSpPr>
        <p:spPr>
          <a:xfrm>
            <a:off x="914400" y="2590800"/>
            <a:ext cx="7772400" cy="3962400"/>
          </a:xfrm>
        </p:spPr>
        <p:txBody>
          <a:bodyPr>
            <a:normAutofit fontScale="92500" lnSpcReduction="10000"/>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0620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a:t>
            </a:r>
            <a:r>
              <a:rPr lang="en-US" altLang="en-US" dirty="0" smtClean="0">
                <a:ea typeface="ＭＳ Ｐゴシック" panose="020B0600070205080204" pitchFamily="34" charset="-128"/>
              </a:rPr>
              <a:t>:How many </a:t>
            </a:r>
            <a:r>
              <a:rPr lang="en-US" altLang="en-US" dirty="0">
                <a:ea typeface="ＭＳ Ｐゴシック" panose="020B0600070205080204" pitchFamily="34" charset="-128"/>
              </a:rPr>
              <a:t>birds ?</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5791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96858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257800" y="3048000"/>
            <a:ext cx="3886200" cy="3048000"/>
          </a:xfrm>
        </p:spPr>
      </p:pic>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362200"/>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12386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600200"/>
            <a:ext cx="51831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150" y="3774510"/>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7457" y="3254864"/>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1676400"/>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25270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14400"/>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8458200" cy="1139825"/>
          </a:xfrm>
        </p:spPr>
        <p:txBody>
          <a:bodyPr/>
          <a:lstStyle/>
          <a:p>
            <a:pPr algn="r" eaLnBrk="1" hangingPunct="1"/>
            <a:r>
              <a:rPr lang="en-US" altLang="en-US" sz="4000">
                <a:ea typeface="ＭＳ Ｐゴシック" panose="020B0600070205080204" pitchFamily="34" charset="-128"/>
              </a:rPr>
              <a:t>Loss of biodiversity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945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8458200" cy="1139825"/>
          </a:xfrm>
        </p:spPr>
        <p:txBody>
          <a:bodyPr/>
          <a:lstStyle/>
          <a:p>
            <a:pPr algn="r" eaLnBrk="1" hangingPunct="1"/>
            <a:r>
              <a:rPr lang="en-US" altLang="en-US" sz="280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172200"/>
            <a:ext cx="8382000" cy="504865"/>
          </a:xfrm>
          <a:prstGeom prst="rect">
            <a:avLst/>
          </a:prstGeom>
        </p:spPr>
      </p:pic>
    </p:spTree>
    <p:extLst>
      <p:ext uri="{BB962C8B-B14F-4D97-AF65-F5344CB8AC3E}">
        <p14:creationId xmlns:p14="http://schemas.microsoft.com/office/powerpoint/2010/main" val="3245182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Qgjk50sGUR1BPoUJefjrmZvXTslgZuoHzhAvS/O5+jCQLytyZn7BLGEBIwkT75WwD5kK1SnnWC0/lh/tEb1BQ8tyKn58Y3Gk0TTTw3mDGFfzq+pLYi0HHkILbp3iF/ORMGkUuex6c1szJOL0xvtHziFZNuo6GmALthYnCwmDCdIB6GDWdvkbqbIyqfcvn4mvA28+nx2n1jL5abvdQBpKFwH5nEGSs+N1fu6LFmYGdXpmK46N3PgLK/JW3q+2bUr1D7q3P0bzzSaEhwh/7N2zNNe8rysy5Ia5u6tNX+k2WfSxIY+dioQjDOnzpKqwD4KBqbec7lSAHbuDNsjVMhpxmlBH5m7HHw1pkk9Rfp71uBYUz+4io4VHmg6Whh7qJ30JkzzdrG4zE8VLMki+aaRe0lJ2W8RibVpe7FmVy8jNaZQkKJ7pxTJPj0Dyry/b7nqgg9bnNbevvWe9k19Jcs+cus5PhM9zt3RYyT3l2twuMyJhdNgGDaewK6iWYDdUIFYNP95WhRt13j7+igEhzF34dK+sWUcP/54qwO3e6Pg785K1xsi+IH4t/88e8kndgDc1U8uydHq5Bpq6+PxKiJ5acG7qRWs4AcwLA6H7c6zMHWjqSrnUrlAHSNMzlCgVydrvuLHC1TN+/vxw6OgmjeaX7CAXDklIvXWXCfcnJj44ssNqX/2SzLGwTqBA5HALVqm4b/fI/ag6WzaEhpWF101MEt2JoCef9JS0I0jDKf0Xp+XAs7Yf33YiYn6eUIFS1sNho5ns+ycYfKjj/POVtgCSRDSeARfdsV6zFfF05da7sLBP+Thk4BNDiT/TFYCLQu0hF7n/bXaVPoFximEeHDPRsA0Nyd7KIDLRm6Igd5LLsyeMNGWOZ44WueZjBF9WkFoCpCz7O6Atbu5n2LGRUVwRFdLpzP3D71XPuBTw1fJVmSGQKHQWvS8wna6DJpre3B1F4jvSiUr/nUTrDGN+r3CYka0nWxuNkKQq3lI4SmhyZmUWTKawKkSwAzgL+Dz1LwW1XCM403uM1os354PvI2w8pK1SsynsU+IvrT4rreaBg22W8Q05NHsUa7AMXZCaDEYHYoz0sZOtgyK8DIKpZcYZbtpIdisRnBi+JQHHdNMVnz8UfnuyMEvKI+NV0TnvbwjN4aIJlrJ1NeSLtO2USFqcA9jw+gL+aEYzHJArmV2QpfEDJEsjBkDjE1Rg7v3Ol9O8KbBmwBYFneBprWl9/vprCsDAUVepcTdPHY9KGx8kz7zcWVccda8RPKqZSCUdYt00eWSOjYmGFstiA/C1glQOisotqgUt4ZK0L3Q4ei9x/wrmiIL1cegt7mqBlaNarTVzWFcpfv+s6gIsNZLV5ROx3sM73S1JyDx4daLgSNF/wO21wUWieG6JklXKdFJp4w+8hzvfb3r3ud24X/KqdKL1el3GfKqOlMznutl5Sdx6IqQqC8HDom1+DgH/BotBvm7I7qvYQnuWU/7EzWsXJW3Lgrabpwn4b1gw6HF5mPTt23mD0EQpIFMd+x7IF2sauo/ODbCr0Hby7QHBb1BmOa66pfOdXLbeuVgjEaemKaM2go1+M+urS8lp3hpVZJU4zxoQLxu3RpqAuUhJ6XLdDpmJPf8goHk1/eEpK+ur4ysdS2vrrQHKVNfrejwVXR0rnp0+Lf/ttgu34CLLgxEEAiErs31uATqPCYYwaT0EoRI1oXVbS2qpDIAzx+MozXpYFlDEnqK6Z4pbJBT0EwWqE3E8QYe/ndd/D1j3bqpwYI0piL5DSR+0+grU5ac0zzWeCF8edpYTjpbCHAAmaDcNrcvXYcLOXbwDTpRFeHG3o+0Wl7w3v1O13GsoaGNyYC0scjajVtkBP67+fHWeZTA6YJw7OfZanJDW25LRquTjbBVbXvLJ3iToNl508bOD8BRaK0X7g0JNzM0TOq26UYXwd2NqbjeIxT6JJyRxu01ToX5vT1uSEE3SjBRGR7SNsVwC6WroWjlBPEcT8zKBBIdMyEtig2AEJ4gyNG7pKJz9ilHfrRrIaBqt/9Fzh3g4sd2XzzAQMbFaYxavRvYHhggPCKCjSJ5Z9M0OMnJ3CT+UTV2c1pS7FdzW1nO1BqcXgKg27O2c9KE3w+IYe0IRRJIQKSEjRmw0KJDpYNA5MLUM8wO/iMLmhEmq/cmbS2FmhGqD7pWyVa48NKFnqu4hRr+40UlnHd2ybmuxOirC0GrLXu1LeWG1716xbhV44oL3gHpmQt26xwSw7jAkthWVbIkqEGHqFGEO8V1nqOTA2zVusQ5PkucWfMeWlWclnYT7+4FfeMpD7o91DHTBC2lFjvzFGWVkMIXRzbmIBp29ukGiuQAzEEjFOiIgoYI+zDJpBhDKzoi3ojIix2KLvRnlQhjnyZLIzgzySceXXyMWV2+MCg4VKaJD+LeDAblRiC9lRAWr+zE5NaucmTZaeItb6+feNU1SsE5o0KTGwtsro0n4wuPNc2uvMrbFM9VeiT45yYpySA3QmNBE0z7qNxdtEbtR0skaxcI2CSp/r9TdeUfo/eFSNuCJ82eavqUU8TmZUpk8Ngmq1W9icB5MSKksEAO4QmTGyUq9DfsQXSAIPDkZ9tHRZAXwi7akwQjfbkdWKWSxf77KQydUnVFUFJUMPHX+8SE4L7y5CsOZoLZSjdG2ioupKsPxB3qh+Zi2u/IM+n3HaSAgwyGxzCWoLRzoYaKnjC68d8JWdyxVpJFocNcgXl8clRD8FTLeHQUb+KKGd5QJ9nMSMRw/Y1sg5hf6O74pSYjhFQOGrmG74BUeNoOasEDbIk71tIbGSP6M2n3wSroReDiPbXLy9AQeQNg6fOoZ87g8tg5Q4vIp8JAvoDiNfxnEooAh8k4JUp9LzoRKxBa1y9q8CYtlKyTPhsPxI5t0A/XsIRXmcFhLj3DhtxCIm4rjjb+ljR4Ux6UDWJF9dZvmP9bmb30ivQfM92xPkEwiaxPxKub216/nUXd+5giL4w7IV5Q+EkSFLoTSDSlvm/m4BWhL58uRl7C86XmVu6ZokQ5qDoEvTRu5C0yJGJwNTrJVu2djXjhHxaJE4skVcdvxnjU8JPh9wILDMSYKvzqHvQs/keA0j+vWvShSuHPkQpiHORR2v2tbQPdpEp8/vuJHFvYMR8mxOqoEzX3TTPQ1M4jE5UL1esTOy0AgTDwa7ct+ZEESDmwSQ7o+HSaVjJGHxWYnpXkSqpzksZe0ju4FjuqrnSzXBRiIkyDMlfW41zNlBilPabLFeoCmOkS9lC7MYiRq2tqsyj029kka06jyTQmJLcQQ7/sqOXaEru0duDRcZxakJnjfFTi4Ry5JJnq+cjZE53B+jBSrmFjKYW1xtFbkP8C/jeYOLh75LtDYdfN//guPLC1odvNlgZh8dvLGYe8b1gAVClH5aJ42Lhs6j/CWQtXp+hjxEMLap9gEKbky3CNfgCCsFK/RWkOa77wOZXOoq8W3apDnFOasRFp8OyhBudfhOIT0KfifMCT4CRCL+1le+3+2iT8hY1o/tf6Dwvp8EK5cKAzTWhqNpINAPnNiX2bruFx9cdBUR69L3IeexrxNw/uskIYbc3BzpHPN774Z8BfykRVWRrqnPi//m6ygDdxYMSGmfGL1V99mTWHVIU3nmqPJG8cfqjWobo6nw+xSgLNd/mieIrZoustfgdo9Juqj7czfTMxn1rAu9Fu8QMYmz0WQv2Iu0i4FYL5Vvjv0bERF0nNRRKuB+W0t9FGeQ3BbRnoIgL7/IW0XW4yU5k8ZFC3HXhe7knMABe2kRzBxGwSJKrtGDK2exBc4CfenCraMsAXq/FTuOk863jPasirjaXSc2LJBpPbcBCbgrUDxOqKtNsE3UEhvhMxdwbdwq9LuAXdsV2ec1VKNG+2f0lRljXVXlwQcziFk6t0ZzUlvQ8n2ryTsS8buWnmvKNsIWjAibJSmgUPRik/dF0uwLj/AAYs1WHYTaddpCTiL2IZ6pKCf72OW7zqm8/91BXHzhYPPmQoDOPgPWfFEUScbKa/qg7BXA1PZcXSU2QCVsImn0f2qfZ0Mh7QaHwX50xguWJpHsibfyG6GhxjDvGqwoItLtsbaGuSNNg8+NiWJFtCE3Se7gvPABQUYM+7fXtk+i8GW5sCUx4gZeVMfK7Geh/gFb0pcAruXqexMke4aeMbSOr7qwel5OeC59zkmcZ2DgqTRxN8L3jONFUKBuR4lVLbT/X0Msvi9MLJW2F1ymu/JGNbcdoj/QcfgNvVd+n7gAfpf+NkAR6fdXrXO2qZNXZk66F14puIAZJPOidgsk3oW62XWR1jbLltKomAWn2a4lqXiJnxNlRASVOIlJPc4bf3wy4Ym4oYNp1jN5h0yvs6EKz5iDAVdQwj6zWZRxyGCI2IQHKj3nuEn9YB0mBZadj3zXNv+i2ETmr8M3ioAihvvEuFaePqzUzujCQyIg3uz56+ldHxYwKzRlVPTcN1GEqvfRs1AeyavqtFT0GgDidfEh39XeRICC8WbqkCmUS7oXa005p5ev95SMA6SJfxz66KBvWmXhdjBv1NH3QLUPTQTf9MXGpVr8r4fCSvTEgXF/t36rwpop72i5scinJBz/noHHvQisd6DA5k53xFHojVdEwSb1kjQtrQb3ybC9gwOJSeyOs/vf2OO5tS1qodmzPnE0OPPe88lLEUc8lS/R3Pko9PdJ+MisrmGBZDr2wVzqRnoJL0IhKrIOvd1/vau1AdIEiNo/EXkVi2qupIZeHubdOmDkW4w/kUmj9qT5g89sTBl8tMyE5T0OOLYcT0mbIbzd+sMAJfr0iVWyjccday/IDz4VhbSeAAVJg+fQBt7Bf7fI3ED368KWi83yrb6uZLyoYE9G0etzY49v2tbl2qnZn2fp4Eiy3SpI1B9mVRk4xkSWZ7WbQyLMZ/V7D1+/3bsd69pIvjVF43kQIymAnagyBZ9H+N3JGgST5K8vTEVjpFRYgo9fgUPUfeRuT3MRrysamURPTxjqDMHmXbGAyYyTpp5maWtlqCk/h30gQ8ueDvMGyOOSxsg5wbj/CFR9eWnpX06eZhACJChxJl5wSOOyymZZoogdp8xKJxpUFxmCTwcgb35Ek4KmZ4iR6JXazwbJBuWTwUefO1bLdZpon0SHsLDfrbCV6g8rXc7CJiGwwo4tKFvKLLlKthXjDqgSjBbblDSHHqa4TIOLmgnQxySrs2WIHwnCf4vB9MZ1177juzWVScIqfYpp5RXDP8RoTJIHn5zxhneatB/niPPzFgp2rlZP3upiomTrlyBLpu3t8b7PjIe4ez1wpRZ2Q093JnDdTKeWhS+n3VWDPjs2YOlrnhAflfQOK9XCf50Z4RMHOe/dtvRNOMZC9314lLekrhsl4RD4fAi8QC2FPRgfl3/PuhXFddOaGDmnGshZbg+HhzcYt1xwvqTLngERKu4YJAfMKWv8GpC7M+lBXJ17Sek9a0/oK0XbOTAJwzaVdkkft1kXFUUR3V+DiQqd+vSQd6KhXDJ3hlEuNoc1/BR9oM8ED7gUqthnSEX+e8qLRGTw93/YH1KZUlS8S/5O28vD8Exz9eQFgkCnPQ9vYm3mqBWxtjEoDJ3CWSqdXMknmo2HoQbK1GLgrArqxmzc/krc5WMyxuEnMi+G/Ax9w4Uoab+SRckEf/70xp/3Cr8PEYBld0Vl1hVq34WGWPXk508AEH5EksjV1fs+J1r1EXQHJUnXMyzkaamXlkxZ4gwK0j5sPCXjAcrGWYxVC3i4DloiGZS3OkQHDuEo24FqEM/rd5loVrSKmcBK04/3TxWa3R/GIlOTcc92COtNyQgW0NH5DrsRcurh5iD/qyYYWK77FUGBN0Pn0FRyMmC4sj0voUpq7JNA+aiCQ6B0jqs8aI03M1uQAO5p/6dSrHw0m19EHuoJu+CtfmgMdR3kONzWZm/PpPhWK6+BH3ax1sOaqhOo8nNvHFuNhk5xqvkrXbGIaLtoxYxidzAc0Gh1/lUp+Tss0qkCqKwWlQmoTMk/U3gKjt8Vy4wJ8l3AL4pexPdd7KudzWx0TsjxZaJ5fpI+hG5tBgABQhKNIbix7zja7JvI/Q8fV+nvKDvJgSB7lHE0uz4M92n2LNsvaz65BSY9sgVVMAvmua3iopGXkp6vFIT38VXK3iZ0g9RJCDj2HEdsZde8uj36NeMmmRXzwbdhX6hg0YzS29EBgTRMSFqLxLXUaSP0a4uS8e/LRCXBRAMU6qGWRMhSu5sOvWZFBCR73mJyzde4z4r5OFp3H5kC0NuDoAeynBzwyhCAbDuJbOJZPnEpWim1oJb6g4AyaRaLhoTFL8xuabJLkdY2G+qiEpVoDJVedqBFxiZItWtEJgVirYDCcNqoIGRagI7tI4reU4xaeEjJMKgaVJ1jvBZTD+IwlM9lX8Ldy/ZyJuUgxvRERiY8VGc4Q4vP/xAyFH90riAoffzERZsTR+KipvPJ8xlFj2e7NtczJ/BgKdrJo3i7HKN1v1SwK5qC/rzDQYMeoXmsUdRA3Oh62l1AOYexcGCxPuNwjfqgc+74VP2gJstj3IHlDReS4woAlh8bGGPnwVXJhVIEP5sDFvnkzFRUVVI9hH+E9YcMlJog0HWuD4HqggqQZHFFn2CJ79Vxsttu6TXpn0CMZ8LGARjiGcZeRLEZ4gVoTCkopM1OOsVy1pZko6nzIvtslK3RfXfppSFHrF0gawIsmCigZPHFh46Ar66GsS8YjuEvmupuFN2SSl/u6YnZlow38UaeDDmIphvzPCc9uHuVF1Jjuw3v7BC364pGX1M0XOEuZWvsLyKLx5nxP70KKqM8qe3/lwBOq7p/UBgfpI2gVfTf36Mc2NYqy5G3a3nt94eSCzA2Hn8DHbPLFwV35zwiYd5ihkTINsd6XB2017LfnKZ79zFKQOMc7W3ndYQHsK58HCZMrgAUZIq/JTd9/3u1z5EZBZ0VlF6OkfbYzICOSUJ6xV7vNlZc1yAeGZIwxzvkYKwZsPYxfC3P5BFalU9IkJbFWxH/T5mmiEniRuG+QIlD3LE+hawv/e4ikEU10A5VbOZNzE+FGs53BhWxk+CO+sQi2l/gp1wsWJPWVJJG6ChgSQsuOZj/GzwTZ4s2nrJIxrxO9hWsJevDNSAH1n/PWXvfeVEHtWlFMM5Lrgorv+Pp2CoeulwSOWEicIxKWlxl4RkpPUjAytwiHcC+Ou3CGVEibJ2hwGrIt+iFgN9L4lBdP+hiDWoNw3VuukN6BFrsW6o66QDuc/yYFqcp5nGMOkjHlOizuYNXHuH3bAklDQXpBkDWinIHkCNXS3ECWGsOs/DosPS4ht33CWd7eaoGu8rpkT1Gya6lc4M4f11/hLHtdmzYDDC2YkkhmnAvSpy9BYbwIY4yHPP2xDddLXiLuJtr1urddlX3tkF1SOSbilYyOqcms1uKNPN6OaQWxxbXmKYqj/3yd9C38vKsu7/a7FKxgW1BWLlekZd8f02R9nEKJHeAfGfGGMCSUbTdvmtXMMDH637eH212VLYXyKLmZL2GINtX1u+M7NtOY/03Q8J4kW66roOqJg8ULoZtk2/8sihObzmxVN8AmmVk0biEtEow7j4z9Yi/eoTfFn90e1M6ESSZ4thhY0JsOR+Lv1G5yycDvfHGTPkbc0sRhUMN2v6BcC6xXNSrnOeh3QnW6axQeMJjYO5xkv2S0kXxgzzm/TVj5ltHWWdLghrkFJEe751s+33SIHJ2faZEL2qHaMRpD3atWvsM6JteFA7ODWhIfAlnLzi9U04qAESuN3LHU1GIl/zXwazd/lWLDXEbo83XkkLPlMaXWK4a4UewTLm7wCK3tSZxu8WESI6gM2gU/o4W7O0+sAE8InmZsOwK1texEOV7l3QyPhxVmYLbK7x0iKt5eqcUqo2hZDJCsXmaQwBJqlMosOY7UuMao6323K+VUQoQ5P/yUpeWdfSMOMKm1WrlD8RsqLeC0uPnF/8yu1iy5M0IbJz+HkYtGq6NID9K2bPknwIZ99jU9ZNIfE5c5+i8dePomGOJ7sLL0rYSW/YmwUN929QQPJKfHRlkDa09c9za0UZKBNyfJZsVe0u3bZYN02/ubIamiEPucNepJ2hYUfGgEW0vCD73cWQJUtmkd0+WYC619gpcCi6YpMbRZcaaoB60sDwC0hpWaFAgv1cE2ZtOyT4o87GNZoyiSGFQRzXJAowUe/Cvp73Ulc0si0TRR9FjQVrO09E+FRTQ8ACvWDp6aQVgrP6VeAJNlPtciavXKE0EQVH9aC/NZ4gjsMt9MC5mN6ocdPSlHzqei+lLV6Xe3EcHdpOiFOvRXve5Sk73xnHnhXH23vmEwviGy3GcPFF2TmmDICv9a9xlXqc6upNWYz5O5zPDLpl8N9nBWvstveBiBOsUCTBo+cDntJtNfZRLDuFCD6hOZyczvFMLkGOk6w/QUX4dYVTFV4i42RU5wNn9XBNSHoeZbgPutCQVos6v52HsB6ed/AmBU/eelINw/n5BuzMPbI32gq+KQ3WMDEr+aiUDkgyzqLtXssPrRFI7gfLvvQsN7FdJjP2nyq/EhWpeW/mp2GUJfR53I65VrOpKQ3AhOuDqpOvBWykfRAKWQ0UjeIyNxHZRbd2wxW0s7/yb1sEdjovJ7YU0Sjcnh1DD8p5LdGFf8e8F4ZoT9l9IDJGCYIS7gjxm92A9h2alBP/fHvB8cZeUVIqIWzYv5m5tIJcgtcOAOU6N7i0jNPC6AzLvhzPZnDHRMkSaoItDCV/ykn/+KN4WlRBnYt9U9jHWsXLrCHt/ceymoEfiJ062kyLnPMsXv1hdy9HO/bdhEb5FE/6713wlt6qA6lPFO9ZEKuRFil8o7Ao2ooS2Xs6PmAr+RFt7gJYmPK8ryg3oID5hiarNanG3rSkMxkUjznKZ9OkQ8JbivEINiFHnSShprQclYqCr/NuUyN7mTPnriHpmIG8sKbe9FKK5UcXHfHCURCnbuWBaSaFVgjkG/Rrksph6ehrf5OAtxBDHnFVZ9J5f2j5ta+GxKZGh0dMRqdAcHB0evIuja67OSzlxkQRif+NtMJO+KokL3Uu1AfPuHEk3ckradR4fAj44avqT7ikDJ9Jwqxqqb/nIAlbRZ/daVyLTr8cKKn2/Nl7Qp3bxgdH/s1ebixZXGfU0nmbH5afjkVNdF+fSxKk9GvcxfgBxkAr5WMFDlhco/rGv0Afhiot4kx39edkpsCKYRquZcDHCA6tA3qkPVQrM4/y0rD5C2KGekMQlqQDv88jgSlZ5Z3AIJbGXaxhKkpPOO2vz5DF8855exuMBKsRR+40oxP+5x0TNKYkUW0qx6N/VTS5eWQd46s4hlPSu43R69GRus3JoNNE2B/e+o8XqaRkMHn8Lz7APS0H1LPkJlQigrBgU4EZgDGb3SEPgR9iGN07UmL+durZxXPOkbURo96IctANGYBCl2bu93lN/Cmwh5FfvqLlBjyVuXvKOO5R06eewGQILRDsfZZZCgzJam076hdVD/U7jQ4uJYWTA+e2dsqvH5Wo5H8IMqa+Q0dtpsw42LfgaMNtk3Zse52SuCa2OmGqpXELpJ8iXFZFe4PkFTLV3zGDqfgd+Eq23rU3Vt28g3ahPf/KIH3pt4VnU+W76432s0idx84jv/TwpJEorpy5LlaEPhTbohUHhsFNoYcl2Psy5kZ6YIRjv02YNGk5aWDbc5FeWhegL4+aN72RVO6Wou8Gcz0pq7EklniNM2zxKjqbT2Z/HxTEfibGFhfeSGVJsjJGIlhLG81nPyVL+fHtR0HUAu0UZOSuwPMm7HZo8qi+I4l0QEPonR90pGOESJ6FFoWp/Egpjae3v1daepcfh1feEGAf57NYJNPgC866pqnwQbS9n7nRm+bmn4XAlLtVFJE3xGWB/wQNZ4gS5OkhatvaPe89/m+RpOHJEEDd+2zM79ryhU/nm1xu6eVhgdWMokf4PAFRrJ1iC0aN44Fj7dv10TPz8lV8FIewGDCuJUmitcjirwNQMK4WAC44e0k6a5sEK2qqL1KGkk4v8CW8T8rUFRgPpVthZtypb56k+SCJ+DSvb/HTHw/r4z6hCXo1WPr+IfoVa1bea0o1GiVsisGS5HJbsyXR9k36fYuvegEWSe26sEMXlFyjcVk/99+iS6+8TkUCWimy/QRWj0OFdBXFw8ULVJpbeG42vmst8z1WjCA5JxjEWEjYKb9t0xIMq2wV5FVKG59oC81d5KvAuHurOKYa9hYF7x6xw0G2Y9Z0rQM3+ROUJglAot8atf2mYavosUVTCEkFE+0QNDaBmUlqNXyHw16XKPH6NjOlIzzMJHTDTvhVi3Gp0/lD3yeI4Tm4sv8jLsrmJ5hRWKPafS1vjIWH2LSONf7SeUUyjvHtiJPdLK9FGL63/7eMX2xFGiHUGBXOy1ZEyajAU9YxIvMeyAnkfk+XJMPUSWObTXEHEHCOOIocJbHhKL9xi26eNfsNGwOwNMd0TD4ORVz0c9aehGchqNvX194Y+nfj0oI418gEkvvEyII1LY70ObwvEfFHZBqVIR6j0osr3hZdlJ1msvZbo4R9DE/t0ANDHe+9UybyIFfM0lIvIAoiUVG5yqOg0pE3hF6dT01q5MnjH426Q00EsmVGs3GZhAiM2BvEp6lxm5pFMaa/Gf1RRMHo9mpJINrZoY6BpxwM286vazUaqUS1+GiUdtXSaWWr9PTpilTZEVkIoht+0w+xD7Db6nemrh32YpcZd6RGeu0Xv5aDf3Ue96QNmNE/wp0AmCdp2rJQFi/uCB4wpXjjkh1UBP6L5LoAH9AhiIMWna9UxaH18HRQmcqXONqbfquCecoa8XCgFifUiAEa83ZTjzRbghfJjSCKx+V2yBf9qP4YPofr22qSlNuSk2F0G17JmnxBv0AOmRwQaMdTqw3jsskxDjSFCJjHPIbBCW2vBI4hYQ15MN2ZgCedpxC2z16vR5keOpBgk1Bvysfgo6qVM3vv5Z3arKThAYp/wCZZOvTafXAXSJ4E+a81tEVym7E0Nx4Kl3ATwg6t5/qS/5FOJzdvMpaQthcXu/g+8dNyx3sLMnQ5dCNXSFjsW8C3msh+xOowA95f1lYKhi4Rm5qGz1DMA/lK4a0/rIc0FTYxebN4AqWZ7vDuNVE6lkWTTCpL96GDhHq10PUt2cDI8c+KPCqK7fT1XEWJm3JA6vuGgocdRf7SG+/pmeDG64kNpd6E8gTUb1qUgTI2XuAd2nWZ2KefdrnO2GOylOHLRrFTnba5TYVn8jrqAcyi7ClCkQBvVfZowiEygzw6dmU7uhB1GR78VeyoRNfP3iR16ojFMjxLcC8uu9MhA7Po2qEDecFwQpWLwKOSpYO/LBL2laTzHj1SX5cA51diBQy4onor2m6Hdy1VpItaYFuIc4uRtpt3Ox68DM3A28QU5GNeFQbr+O6y4nnttMguxUdGPrpWFNtQT5ch9uMMEn6iiwqs6Us3300Vn43Q+HCUTSg+Apng2qWMjLiYck6hmpQi4Ej/YRj4imYqmLPmjSmMMo0LHEOAm0tTO5eIJW3n3XNcpN4+bjR2nVai6U4SXiSOMqAT4Y/RGxAUWaqCB+YRfq8LYR8Po4oyUrrtI4YgBmW+KlgwDuIwqxe9yJCcdP14/iZ72AHce4FBtTRO5soaptiwxenQWRUVLHeArezdFWG1PfyDJQ69DfrwYTRR7h0A8lk+2WNLs98HVndmLcgEDeFRrDk6QeCnfc7wpuVvvNXvTbh46aIxmWwX9kLCama3bYZLXEIlBFrTb0gW3YDKzutxp0Hijur/M3c1bwEUVA+sEx2F8IIn4BnbCXSEy3WcaLgjsZ0RuWK7Zt0rR2D+CMehsuUQZC+q0FetlAasgkzj4Hhya5qhvbmTdsgdgalCJb/SE2cVtVTMDNcp+xIqKJVqf9w1fSTWw0YcTlL9uE8wQ2KHHsH3Xv7FF5WAgbWl148Cxq7HNruGt9Qag9pbo6UJlo7aH3HP91X8+mpVNx3+/7RNW2qaLGcOAy/FB33ilWXTO6iy1oCPlHhb140VfTER6pLSdYK/xmRTJI9dEMgfiWc1jzXH8Lnx/fpBgbjv1s7jxBuHCchgA5BPKh0rfHf2mgkyGq2wWb9lY9wZejPb4fA0CatQS9ojohPMklbdq8q4RhUHF5tJ1aBmO/oE8RRrm3cOYyqr5l8DcmwFhCya62C1Di3FMX2wux9XoZGsrBhp04jVhXLJww1sQxaGKdG7HGxKz5W6U09T1Djj5/N4HIlJ9TOmg6/MJ5kvIyTgH8BBZZ0/rDtpylpvuIOiagNODEs1yFQvDl7t+olY3owmG6iEwnyGSmqAqL5Fbx/rlixd7COmIVzOlVaEcPn+ZbH1elGSoqTh6jXDQx2QAY5tw7QqARIkceKFr9iibCofSNgVKLHykN3r3NKhbQx6Dy1w/nZV6KSCQZyQzxWrtxDc2oQ29R/mwFm7qZfBqtPsV3BFdHNvbTMrk/dL2tVs/wU92SneWGCBwmUQT4N7mMXGd0uN1an4G99Lu2YmxzpQ3+qTxm0ghhH5ioC8DuE749pBKYLDeRzgxddVQPfz+Ci/vpYfCQpHUrrD9+pcVcofyURPN2IBX6z2SQBOW4/5c3m6XtmlCMCEq4N2Zgs6FNod/grahyT8E3R04QMw0om0XvnP1/hA+hmnUwoFVgYqTTKyYEyTZJPIjb1Z7w613qkxc3WCJd9osf/6g35PVDTSBgr046aCq+OJjvaFbRuhuCKfFNdz/qgQzSjRfPCCXzLJaYylkjGMf1PU3czK05NGvM/DpcsLHNQmdCl+oteTnftxrP+xSxw5t0G9A7hN8HyCFyHe2IuYXQX6h/W6Df6e4QOcgUV8arEIpukFRHACiH2JiiHhXFvbd1LWBnxSlRQNb6GLOpBodSgqBQbWgP+tSFnVg9VgA6QVqKR8FlUWsY6ZfwupJPKzL0pslpdPyWZ2wQgTTA6+oPP/H1JAY4YCKlv3pWatnN/Xp+zbpxMfKMm9AgUfX7vbDTWlz1Dj8VULMW4hKGVMnhKDtSAUt4KpAR0bt/uJ4DcdfqKHLdeWFqslZztc6do1UxlUT3VMEyvvKPhkEy7IeJnR1WHTDQKrVuWLX/8CmXGBg9IM9Gf8eL2eM3fAuY7MYiw+5EqsWGCtdcwqxP42YZJXv16Ol+13Cey2bGP8T86rY7Hybm0MiAAcuD49aiF46d6+/NOKNSfRD7AvEn5MtFc4KOvV4X5qXfTQNBPgreIWwdXtyKd1Uid/Fe8FqMaNmTAtVloRVH98jsBvae7CsglcTBDTu0Vdrpncf3GozQHjHndvAD2G1omsDvAQi9vOJFJIkQ3G7WIkN4tPyxH8bY+D8bZVCvAIQC/+jEJZwblxiaUFTP2RyQQY/SBlkSmSbsNJwc7BGgVBoCPvhgwvaj6YGjRyU0xvEqGCtt9q8/5O660LmITFsR17AvAQFuxQVr91Qp6SeCvMRgALDctXMefplcusRhjKoJ9iQAVTgCJIkHPfCWKnQYsfyyZGyKbD0xOl08RwpCZceE51115qOqY5VevOtTi0zVG+i6FVdXBeHXnDFWJdfO2yd887h9ODOo+IL3KchsF+9igh1otlsMy4Q/FEdAJXR7Bs0AsxgzWUOOcdwSufteZmllHCzyBB8YxtIyWD5BL2f9naurMEtUQvaFnHnb5NDP0vldD1oYMZcMK+HwRouggt2lCVldYumr5HRSwlxa1dzOgnUpmbIvKsXyC+CZhKauYMI0bpafMUmsYzh1M+/u1pUUrZUKC9ZW9UXBVfpArAStNfC6Ptj2KwWqluYcz8w7YTSuB4OPxYZvzCH+O6CRA/+xtA5jB/dIZMFaU6gk6v9sSBbiknOwApvuXntUF/bwiVnc3C55ffMgu5a/L9fVmMivBWHxzMCoAxmwoobyk4TnC2RsJiNaQb1qkHjnx0sUtOx678rXLCABljjRIazTYE4OFbH1180ADYCq3bvz4M6jn7D2FZEmhXwy1KqthNq0BbtMOxoZNMiMP5tz4tN87CRYiskQz/fiNSR5a3n1qLZ6gLEgeTjP59mYYp0uUTkoLZX/P7jd4bxPN5D+KUNdEyyzQm4UzAgo1+n+syTorTw9+VT4JJ5GrD+4S9iE9TSOgmAby/k6AaZxC+bIMR5y8MG/hr+Mzm5l7zBY/nhEe7flA0jHf6WV90/YRWJQRFWIeY5ts39c82cwAt0ZBLZ3zmu6OEMJQIRLLHqK/HU0UhpbrtXh/BHpRJGTgQfRns0oFNmtLXdvzbnU4WajfuAL+CRzRQPTqscmHjrQikgjfdcqOHO5lqGIaHisOqPlgOYD0IiQzEeB7G4yefOnS2isRofL7MdHaHoMlT23HwyGSqfPJLYIR9Bm4/gKzwxTr5d3nPaJ+EU3e/ZvJBCRCFNNEhLf5w8mVpz0cksWLp/3IIdkuLeHKY9qJa7hFB0HOXmAr9ehWuFIilpl6qmE5UfV1HzUSrmXujVdgNCJokCWP4zgs38JnejARNQlBL879aYrG8cialOoEpb+2zuc/rmVTQLeLzxnPr+U3eSA5OBl22U/5TIVSFCDZanNuebLdzNwzKFTY8L9xUEc5M+kSKx1sIbudPsI9kOuoYUHKoZUjpzbaglNp4Y6t3/Od0/eW1wstguuKMNF3aLGPkZAc4nEv1OOv6HDxt81VBiccZ//Eetku9f1tMNSD1H4w2e8CREIaz2qdJIIUHYAWk9uxxTPK1aW2mprdiyTr1rAuZahJp8PNF58EXs6J5I0/5EjrCHAubGT9uPDzsKzhIc6fq8tti7rG5ov8VRpuKhPKyLUzTzAYYFF/Y7mRHzdDAQ2lY5dPEqA+5VYtuC6FxQIPfWd0LuHEeisp8j+RfydfF+CixBoZZW8fZMDmD0XlUexwSSaC4YpppaICCa9pOdUg3sLz+UJr8BjCLyJxIVs78MSjzJxAqdIIQ+my5R3ncjgfXUmyCXMijDq8BwpUm0YWKcNi9c4mvB7+7f7SRKcxprtWiH+krLCJZqG2W4C73MVXH0FjBlPdvQ9/e1E5ghtDNmnDTU+Ji22ieh6cifp9RkReLUbwzm81ZvdeVOfvpXGlF50NweMOncI1/0QLwGgnlhXk10/ffkRrvwy8wbM001DKoPePWANdcADocjzRPPyu2UKrucVXhTZA8rTBsm7mMVmN6GJUgiulHiszbTjWbSEQNoivSsH70C+1xTMlbylwl6iu+9L8Niuawn8mTQueG5+SjRCDAs/viGYc3z7chXJ3G0BnRd+ycRTY+9DWpq1sbDCJiIyt3iKk+9V7cXSF4nmLmKVKDeMHUD2ErbVX5M7ZcUCCKlpnagwwnMcKtNBL9FX/sg1v9+tevrfb4Ny8g16d63TNw23JE3jTbQkcfMPUYA+cP6JL/B0xg4Asd+h677ctncYcFWOQmOqCyc15hJujlPP1ZeuN1DTt+mSXpdzRXNT3fDQOXK7TwAKUXjrPfpE7BhPQpsfL1R0Eh5haq1mWlC+EBS1+kFyMarslJqd9etYClcJQtuyFrPku4v3EKx9taJIK8K7vZ0zmD7oZ7FtKRyDB8jJnZX4+hn/JDu1DJsh/wh6znjxWvFZzXLrOLHGs7kNXBVKIovICZ0kO176vJsywMXDj5Yh2/AuuHXub5YB7sI3BIvBiFZVvqcXoOa8U4XZ5XDKAkZ+NOqUkS2TomSG2pCul2MdopAnoF/gainG+8eUM6yNvZs4VDsbmcarFPqgGUm2pJT++5s4tL2M2yhkJWDdIUsdL1KXj9ZMJFcfkNYDjxu5r0ueDyxvUYcBLEJHdv+ni6eoQV4hIADzxk+yrjca8BTNOnAq+DVJ9/Pv17uPggXAk8fDnOSpDSq6TML0VI9kQWIJkBuxDOmeZ51qjyzyrLDzVvmDn3FHLHHGHji9RD7NFwSIxcdhV4ol5UAqKXVXHWhyBpHSZZHB6FtB0MajN3mMuKIKHnBSppYCd1GbzG+oB9NOZNp9GMMlNbwQ5Q57k0gwps+S7WO0D2VaT7c8RTe/l8lOF/oVaJyXkOC6XuL1riNIb72hBc76uDOwPlRmz5Dp3hb8Ndntk8lOshJ45M0/BaPsKQ6GWN69kc0Xc6gkzBJJNCvdxnbYgz+bh3eU0OlsEM9G3jT+6qmiWFZ3s1wiW93nKdwMKelKevuWwSp+G0fA97hq/7byHUbS+jdkVYhCF3ilI5+NNXVLmiwS3giUS6qG8iSx16sqwdoLTB9zY2O0+rfAABgjIP1Z861t6Juy50THgwuY2blCqgsDlL+x4bi0bVgKwwqi/hgAjZnRyUhUoW1ijOFjNIoCEMTcZ28ADkmt/WojEasl9fk/EAOO/lrQsKgBxrN3l1nHUMcT/ql3vdtPfN8fzX6fnRxxmEN9dCQOb1B2Gfl7aS/7Qh1RnQDhF2UxdZr6dGcBKpvka591IKfc2a1xEnPw7ORZGlRLCZIdTHd6T9SeLuRQSZsx2Hu1LrATBXqptWdgLZCTEZb+7b7kot1+MyLPcbzdKTHemBjv06aIT4Ae0N+02xKo6v/nIV4TqqUQEbA7aBylK+J55ToXtxf3PcIUAo90aB1ilcWPf2vYXVpGCWfhZlWwTl5clRDFuOMB41b0gcUojANEP76lQNkvt4eDclLU72iUDmoDosLMLp+Lgs7BmwWDqp8jyIi72367w0/4Rey9tMZ1XEKNPi6LcD2SwnUHGzx6uA0ci/h1xy0itFecWkTIIb31njjgDRM5I4OAA2LtD30qAGMWj9NTVN6E6cdXFb//6dOIMAC1nZF2E7v1PqWn5sHKfry2+kazIoBfRhQFvhnWNiga/+KBfhPKN50INo4jhSoO+hRjA7zOlyQbv1bPD37ZcHTTvScf9kAM4c2rmUZ8pinFP8BoU2u5Ik183XVHh/x8polC9rfF+kkDnReDboL4kYNo5qkWUo6/S48mZ9gM7RAANtyiD668ZrPlGldDzs96bBdlZLa6zqVGpi3qDT4TjFRvcnKY2IqTyfnpFRNkIoKYqvyj5foFC51ZMZH27+m1VBaLa6RC7lKAFVNZ8nMWMng9bOteiYIUt7Vd73gkapY13cbNoQWw/vX0xFiWjjiIJdg0c7izj2gaa2yPoKCopYGe+enGxuw7VaMERNX3XnYVfEA7AFP7U4ciI3pN7bSFODfDqevNpPQbps9mVfvk4Iu/Xun62GSYlx6fCIof+mBIcUwKoDNcyPFXYom99xxPQIy7c7E45Zafs1FmElfBB0nAJeyoehlm5rXI3ur+rbg40F/6pLLxBdeoMNBaJfwyePLeQlIssNFA7/hpwcILbhA9Ao2gebEBtOmuh5d6Vbw63LfJF0Fo6G/iBUqPbrASL0wySMtAegZXPKNTYyec1iatgGOF0Ap31WZRMMPPFN4hyK9IqN93ExmhfE2BJ9PGlwF+iRvDQLhI0bKB4GzK7ZKGcwAix2irfG1o/314E/fs6+T/Afu9Wv3/d3usVR5KOYeZJhPCYRy56pGPrwSXGGjAPSB+1rmQh9VfHKzHvJou3YGanJUw+DQlrrs0qqo7DR89rEm/w+m1Ps9koPn4LwYu1SkAmYSSyia2ym2VvDjsUrNPexuVdo8qL6Tje9VU3/CbyAMvK9fyI3t/gfsOmdUgfB9PB8okZJJZeeP2R+0fE2feIEALXiI4W3ckudHQ0azBSokX8xRtTiYdvwJypPMzg4GqQ4uyVOGC15rE3LmuWgFXynxBy3+LPX8VaFeazXqmVTwUj5ZSqHkEFWvW7LA8FUR8Yue/RnsVU8ZniadclDwmAqYxhJ2pSkRaQPb8wzfE25k+tGZ5TlkK9oqz4Yfd8FeClgVNB97wavABCYbISGu2ecsLZlBmD9pNKIvI8MxIEE59VM9+BiFFfdroJVbxF2v9vfOWYdkqqzSQaXhfzxA2wKalybX5Z0hWCB9ONxsOV2lht9u3STRG8anQZL+0lA5E14qI1NL1ttfojqLgJhvzxOAUFdj8GPU9TwM5GsM6ugt8oKZZs4zFeC9YEez00yuG5Gb8D6hQ9Q63j7Y5iY5kLgrw1fpBGoMBHb96MUD8TVQeSaq1hFCWX5auBUZC+06vVb12KBQ2hzv7T/V9XwwMvbW1lHTOfICL5iYwP9Dmv3eaM7Dns63YSogdfxWN18NIspHGBdEzR2quk27h1j8WPOYEPU4IYqh2jvbk8KvUCDP/0+DqpE1E79ybC40yas0MRdATFyXqWArJufaqPblDzaC/rKP7/o8nsyMT2E1slHgXb6Z9WP06G9Xw3TJBwiiRcwZ/VoZgGLauO9BsBNsgS0dz3vk9IE2/6MT"/>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Qgjk50sGUR1BPoUJefjrmZvXTslgZuoHzhAvS/O5+jCQLytyZn7BLGEBIwkT75WwD5kK1SnnWC0/lh/tEb1BQ8tyKn58Y3Gk0TTTw3mDGFfzq+pLYi0HHkILbp3iF/ORMGkUuex6c1szJOL0xvtHziFZNuo6GmALthYnCwmDCdIB6GDWdvkbqbIyqfcvn4mvA28+nx2n1jL5abvdQBpKFwH5nEGSs+N1fu6LFmYGdXpmK46N3PgLK/JW3q+2bUr1D7q3P0bzzSaEhwh/7N2zNNe8rysy5Ia5u6tNX+k2WfSxIY+dioQjDOnzpKqwD4KCWbWLr9Ma/BSZ+FXJyz5pHKqLMz1Q8fZow6pkWrLrU7pgkxObtnBI/ZXrYxVJplAflBm3xLlXzkUSoCwnyM2Goo2HJBqn5BVd7FH/mGSw+NYJpoPm28CcpSUXdRhNhKomii6jO/PNNwpywIf+Z5l61lo/wKFsgdm88oUo9r4PemU5njzkGMVZV+gnvnO89LZ5ys7G6UMNEOC2dJtbMRZ55JP2ybcXvTqJOIJqXGKUd9rdbfVbzfMOchlBZdWbdDJTJ0WDY6LZD4140nezLejY1tmxeWI+0L71s72amLuwppxfMfBtjZftZwJKLpQxgk0Kcyutk6os29pwTyHUai3ZaTtkUEHc6kXN4ciFeIyJAr4ut4IatP64+LgzVYga2JBQhSgUyXJkwkPF1xPPDVn3rE9f/Ayg/Y1HSnQoSlCwb7D89kWUFKOjqNdL0OKXbW+IC2k9sYCQgyLFrMry96EabfPFYegI+bcqeiEUPcOdIPVEJrcVI7bS2jsNfB7yhCkwmR9n5nyac0Kapzzw8P1rIuncLCixl424/JNcSduqNloTX5wwS6+3YmYjXvQBxpGRzc1YKs5YmzkIn0y8U4bMboyVwybabvqsaw8puY8kgyvzCgSRxN51B9Oa4dnDNbB1C1lkY36SRQS62rJI8FZp/nyf7qVtuyMiQux1lSJtunDE7UKr+oGJSXHa87Yeu18epIWOnAScPSpfpwwfWD66Qg2VVtnlbGYPBXICEQwJMSBNjDVushjjN9f7BnD5xtmYGEIKf94+/El2dAYXht0Q2NJtTFC1ve4Stwp07koFX+6HgtPAn22vnti1L6AIUCrsTnAI9iUMD52x5HVTglwu7oUtJSGP+bC+Ravgqas4eLGVLCzv+fTdB12nVmbl/T1w8jSZhBPC9IFGXWodEmxBwZbeLwFu8QazLqCLPXZTQ7lu0OoxdtdxDPPMSLfQBV6u62y+SISPjmLlMtphJziN4niuHbALDtUPSYyLbcx8ZcM5kW4qc9j+EE3N1tGMBFD5vL2Ad5UlvwX5Ejpynm/io/4XHuHjqnSpjT98AdwatcLAIJi01Bc3Q144j6X9SSARFfWaucrciR+gCTHhoap9A7Fp7Bhp/iQ+5fbFmCpzw3dC9bGQREstb1NAanzbtKNYHKEgxoApBixSRwOBbhNO4lswAxma1xsMsBVfUH+pHS2AsAqNCk0+30tJ2T0ZMjH8dm60CTWup30nhUyDXQBy6wMk+EOLen8UmyuhTc4mgfIwig4Ks1UVa5xmNmqTPsYToNSYj0EpYRKKycTHvFyIqhY2iWNDQ6aMxdf8iYqg9V0D03QYHrgtr7iPBIukYrCid0hjsCVtPhgI+trsY4aE5MqOax1njLXaj2dT0wJYrAZGhLRNl5AULesZBYKwhk4Q1b/zWUplrfF48uEj5/6spWnxUow2XTX+6X6/PcijCxExBZpbGr+ZMwk13McxX/DZFil/Di61dtAxocuUqgvmAtcemV5CM8GjZVoJgJa0eKgal3ymqYEg9dvq67T1DQZMapK4p7zx8HBTDFzBjTKUhm4Xg3egWkeMcR481/e5a4VbzJUbA67GW4xAPeDu236pX/9Egorc/uDV7Owp9mtfSBckLEI92qnX4NJYxBQhQv7RBNPAdnii/ITZWOvR0/OC1zL8vNmqcRidTmxlils9wVQwjPd+dz27Ow1pf6yMF992XhaG0hbrXAvmN8j9ONtp+QUJXbvJIx1HkVn29nPoDt+lNTYtS6wTnV4d9P4Dy24kg2x+UTJQMa7G8bZIbVcX8HoHwP+h2dZEj6BiyltW0zQmpe3rKrP1Xljx1RneGdAbdQhdgp4UkpKqis3NRpXIIVMh5NtlGQTT1Da4ApIeQUvS+jKoOg8WsHQ1QoQ0R/1IBpz+RWbiCg6p77bt1X/ocFpdErGsAc3y1PlGowh7EMUqzQb9LhR8GvdUvG3NWoBviFL66x0PD5AjmMNpi+KtIIOxeD+zwGsCAYisFM0Gg+h9jTQ74wEzcCacZSDE/iI8nP4PbFbok/IkQhi3bJPVsTFShZcuL56VU6GQuZKu4k/av9Po8IXFh91L8QZVt0zttXp6OJmKQ494IhhWiCOhOtEBNPVWNNh+9l+PdgKF2lIgERBSxfabD+BlzXVWQ521osieN/XYkMKKr8px8hl0gMLQIdIsNP2gkBt+4T5x1JR+cgvqdC3Hx+K/xLm2OQNpSiXO/b90F6AebX/HjiT0/jFXaMt+wcbgZ8ILea0gt4Du1fbblA1FCptj/VPXrOJ/hEnrJr1sFgbYzLZJEvuV9laWRJD7CnPgdoxi4M62/LFXf1KW2nJvd55t7UQWaZtXUuvpW++n3VHWxbzSTkob+LkMWcaBTdFB4fWguNSFpWZk8gztwC1LoZOl1hmpquUfd1FA5OMjrsVlif2kGgo3su4CQQT+EXeCXsqeBm8qz6+BpE+UAtChZtNAw1GNDh/oUFJNOSZ/DcGGHY74yb+9/ZBnZ3HasrAFIiYk7frhJZWr3zcl81doVAEfgToIbcwIemqOHv0ObXr3PXHdxRB/q0lu8Fqhcajxp0V2xNxU67/YUKARJRdsaQuLkRw7C1zCxfBcouYzpM9nfI76KcEwOTgwfgtI4ZzVbmXBVDxleYK8yVlPnoCJ4reNfKbHomc7D7f/BcFHcGiXWTTvS0YIPHLruaJ1E0pD7QLbsMD18c/vrGGdmNY8Nnhmi/OXa+kPe/1Vd3+AaRHgmPOBkVz3T4ooDPu+3JxCMrueWwYJ0cuzbpiBJqBlgSYrK51vwhw7H//V89QLNAVnxGQQ9Azhidpgpp44ogVxWbHEq+0sR/J1/er+8o8fj7Zz97rnOOy0l9U2zM3JTMFtG0F0mxA6OR7C4sTc3acMa/CTjtNlQopvyMuynetHptOu7ItEfd9UKsgf5t+ON77rtk26pftjNEcGBl4XZmDqaE0vyKzjh/+NMLNdDNkLiXSeqPmR6MxP9OB2SbCxokxqJDRBtqhlLdI8ZctldA+Xq8TWpvPfU7Sa12oPWp4hvGW9SnOxkRnUbnEvw8MvYu8UujfGvuJJ/NQ78fC51b2GgG8XDCvXLBzrBdDszlEC+LcLm1U1azgL1BFBjBzmfY9TvcuepKfi0OfKkkxAws1LR6C5JEkla1fe7uyqgi+sPBpFUgBbwDXYOlSt+RfH+i3khEzkqFFue5i2m/U28/8ouOci4TreESiO7Jr1w6FVn8ND/njg4bEXaFaLgo4f2EHS6qUf6MMsm1mcDs4BBb9Xqd7OEi/ZlxBPCaL7v9rTyfE9/KHOgqK9vdI6u1gW9/sRVJxAnMRFP4JOKAh8igSybjDGTd6X68XPJ5urg89seYOUK+/YmogrMGKN81YWmeOhUEg18Jz7McZZxwqvHpYlzaY+wTjKXGiEXA4vRfQHyCQ5qhZhy28wpAF9DmGcaXa49b17PnLRI24UODr7RuCNU0csd1n8nxwoFmAZbjun+tMnAprDnOtD+EgcYUaymqvckLavffSDSLbN9Swlc9//ufGd2Wsl4W5vnzl1Ho9PbYcuuYz+VAhgq21QqA70oSWkX75Da3zrQ3B8vnfVm0GX/9fUW0Dy6A9AVi8uZu2+yS+GPapdmLkn29nhYMZ2OlzJzEqbPylxfXZvIoM5OFjGuN5M2yaqiXyNK2at73YovPrkYVcLAipol3TJP+2NI08+Uz3LUslYqqEsPpCDXhUl3wLb+mniy05D0mB7GqT1803SiG5eoPwCzdxeXjXE6RRbktzRXz2ictG3F8kfl6zxUIpVNi8TDkVe40qkYdn0H3LvkTbcovvo9BIDG1yM3IIr62QY+YewMLpzIRLeRbnZKdbg/84NHF2yvtN9DPQiSSjREyvZMQmuAEqXCGPg8jMyXz3s33XbreLx0rGtl0xeuNDMNBVTRom2z5kjoVeZKonBNJckihxUdPHEWYN367hh2Wwnm1yKLexEaNLFK6LRoxYxOTx+XS3JmVdsnwrVhPwLF84B0Wk7YwqNPFadKVF+Gze1AhEDHaMwdw1zBFD1IHoYgLS0ZjNghLmR3MZmsd+b5tr7DidDTU7AgpdNisLqcFPOWKWl+zqmEJJQwF6ykAMXyO9UlUJj9s7aRVCiJe1vtqyGV5cfe+812Env6Jl9Sbcn3P0qL4XzXS2dBEG4/wRK1DjsCwgE5g7JMZHnQSMaUGEvF3e0zJXGKye7dXohyS0bTIlXJ6Q6w+51m9hr1fHFqEKMQyo6tWHXRR2KKMOMsDBqehuc4E43u4IhbhR30EbEiTAWZ8X5cStDZy/Z5S3oueSmhs9g0VdalttZ5BZUGiPwBY2zLOwQQUl90G+cCkgHQg++xRekeUmblYFERXeDyGqUwYd8T81qJBQT0WYexYD5RqzRYcarI4nEOmwWRPkKMeGwJwjHmyPGaW12kT7rUObBNe97/gV7IxRBpK5j9+qepRi5+uSZDeeN8ErQ5Q1d7PkvXyVfU3Y4+UYo7XHdAou1UX5KegndkO9XE5oekdAWoXq2uHFaOPQxyzuj3iumAwrtCGi9mAyo6Pj5H9m9GOmTSlIz//APPGrKUbZVUMzUqKXzlqFp3e+gY07sFcbwY+6fEpSeKgnb6Anw60NF4IHppH6LvNpa0onIVuXVh1NLpcdzrtFWJmVJiI7IbxSoW4SEXEetg4qzP1PKsBNdLNb2JjiC0hHozxGvfvYHxl0qQUlpLrEnNdtp6Sabj++nM2M2Ojx5WnbBHjlU7QgASvPetwe404wBPJlY78qXBdENLg8f5+DQuPJBwxSHTSdrLTdWhzqxzIvG12hj7UW66xFkUJ36Ovy72jUq0xarsrcuh2m3bkbnghpdwciIXw+Vl3Ou/TACWbcp0HIkB2z+ojrhNu719eS2akCysyGrgSIPaJqR605ixcxF1CBE10oPwEQ6N6o3oOmg1CME+F5Di9oUrkJ1obDScnsXLsY4AiRYp82umXBa/eDmEuq5gWJ7E/8tddxbwE/mcRcfaljtdO0ClqHmfKk50R2NQMxK1uRfeeQj50jebnnQqE1iP5z9WD+n0pBySMXm+LIPQckcaoQNb5N2uGAYIa6XeVnQf6wruPmA2Ka0eMpMbQ2UecnxeyUxGOvkrKSGrjVwLsdi9taWFvHA2KZdOTGCcnJdfqChEuWVr4M6Kxes6JHrVKbem2J2bKKVnEHD6tedHeyQopEoPS15Stx7htUzWa7CYSd4Bhi2Oe5EDRy5eZ1qKdB6T7xiuhKZsc8K3qHICJKhONJ0eFOjHWKOXEy6fqOZuCFL1CZxaRGobwuk8NOgLgNlrX1CjuzjcwTWY3ic0IAzjddk1rQGAOgypxQrnkkNifZ1F728eTXUmXEuqoRRCSTfH4aNQW24cCbBtJDLZ0zRZ40+stslvuy9lZrWuMglWptj8yky5iRi827xVdbppfjTgNZYeR9DzVR7eyyGh+lJGYU6GN9WjjkA1/ybPB5bZXjQoYRFKatfPoL5pt+1Soxz1T/5H0jpv0SQJWBU0xoSG1wJaaf6xQyRyNRNnHMoc7QRmcgTGKE5jAzqXVwEIxNwSqBZlmAGeJwbxLlhBZCSOp6hM3D5pI9ruc8YV6QEXCTvL/nCozRozz4qqHqnImtfjJGY14YymAalDl+TXvMRup9ATh0CuRkDU4S60BaF8YhSTKPrlTF19iAhZUvc98+jUtoBpp7IV39v1Qq24D1rSkVA/SMt1v2KBKHAGZY2RXPb5aZMGqHs4EudkH8Np972nwDvJdhAKiWy2MreorAt6DC4MrUY1x9AGbokmCp6pa4kwZAoAG1qjrSdOhRk8YwNhAETAKBzhtcwcx41uxOOu9honUm0qAcndIjl1Soo9zaqRLlN7eAU4MwNxtkzmuLDNBVyFv031G23rnD/p31O5oHDusuDqO0nhtQJHRjWrIP2jllt74V9gB7MxbYPNH9p5WREYcxpVXjrQ0IV206GgqoLy4+HGLClZb9aa0OWFtfEL0P/wK6Y/hv4KrK8UcmA3P4jqcc/fBD5hOV6NuM3OVJWXCE7t10JqHZSOiDStZgCd9f7KmFynRKT3Zasq3YVxQsJzqjbgUTBwkWgv67/tPt+QA+aBlvCtgxA9X3SJL9s6Zej4n4qzYi5dXxRIg7KRIBzGKfaO9tse524VMP4lFcR1Y5Gfxn8xypTc1nifrcoS4txLg1v8NiWV2VHruFiIY/gIZX+z9YK+qA2Zbk/Lhpko0GgSd00Cdz+BQSz1xnB5E+s1icrUHwPVSvWsMO3CB9jcYMAv0JDfm+cfHitjEaVsG04qa4ymKpW5RtJ4gytiZw9vkSGO/2YHxlEwTQ+yGIOon6EOPm8dXMHl2oY8zxp9ziurBvooEhIXiYpiVW9BudSU3Iyh0gEw9meeQebko6lG5XNXDvvqe8GhztNBdoIduBKAVmh/+0d06fJpsdSDhEMs0fcNOIKKVEmGdyd4n4zKd/ukj7YK1MDiWcpyPyigsdy7p+N7p4A6EBZ0Iw3L8K6elmLHgTT8CwpBK+25kNSksiEZBKUiSUSpARuP1DXmdPZ2JEyURcTcKzMO0O6zjdajLRuHBNVT67MvKuSUvd95tmC5DV1EIMCcQTPeLNEBySRus1dyAFLRmjNrsoPngIl7VUto08e9aAAsWqW3h2cis6lcQszIkTUA4AVn9wJv3MvQptcclztKolZ4KyfuDPsXvJpc2fnU96STQyqWMtoxFGGx1zicwJrdl6XCi0Rl2DpNfHpGe1ZknaCXkhe0nct+vrIiAYSr0pBKQb+JjJ4jleD2Vnh9RCN3GZ+5cPKto+wUCoSqNaWD8YKdfY36cSi/FWzk4DCxve1Jwz2meWWza0q17tjjqKfecWCFHibU/46EsqJA9qBfhmch1vH+jmm9En/4GDw7nLNZ5JMEbUXX/ltVzT3+3simejnkRplg5k7csMlbWieEC/prZl/HwS4+Y71FWOLOr+6GZ9EJ0sjhdYxNpkTKJrUuGDFsq0tw6tmwI+Sr5H/gm0t6XrcIyb7R54jj7VP70uNFjk2A1ONCHdavbxGf2HpxawoUf2EffNWT3lrR7IiPdYxneoV2c5E5ZBf/pZDhEOtpgYlWIxWvtcYr9lPI/pJxE9Xtn8fE1Tk0jNZ7CAa9DdCWInVAdx2UM0o7FghqjqmJ1/9XddZwE9QTuv1G3iqgrT+LeVynbM+UWdw3UKB7nhTzE4rZo/z0BP8LLGazXZM1KE7OEba+AvqFUoCSt0PSDzquPyGenli2rBejm4m/6LkRMgJnZSKKkV9xOymNMaXEgEO3ARfW6CZmZ4jw0VDhG5YcBNse1y/piwuysLkKNfve+l3PlFzPeJuk4NOFRVu2L1KPA7FA2c6hfjahWuY/pSuX3UoPhhYHVarU8qd8fOUbcLD6O4GIRMGDi/+iX91pAIyX2H1KeQJDgeX2gM6enpSR2QW0Y31j2bOC0mbr4lguKThHLr3Dgc3N5pVDJnPmyErQ4mHzOvVrLZUeUTIytBV7ZyOskgOUA8GXmRTNOn2dhjMXtaVhAkKXbUtdwluSEb+iZNvl+W9a8rc58j0HO9hWG5zNPEp4D71c38egW6txWwVzu1W595RDIrDkwdvCG0B2HufXlrVPw9LjeBGfs+kDygliz+MEDLslaX8reoBBdGPxpxRx0u+BBwk3oiBPjKR4Mgao99kjH9bTEzOPA91OAU7SwOLHFM7kXgt0F1ZNrCOeslRbPRs74/PHh90PdPx5aYsGJXgjDm5ZYWa37dirwQxSHIbAzrkN15j/dPL5uKAs65Wv3n0bG/svuVoqp6hJXt09t2x1YCz2IcbgV6UOPJ4cJKszXPTDa9Vg5MJxF6PI35mZQWm4x4UITcknjwXkN2QcJHZVkAhzm4tDc/LpNgMSJA3T6WdiovPrgdDlc0HswIpsRRpbEmHwSh7CuKJIazHX95uoS05a4dk/JUew0qFu0WSEIS6mKwyeWn284DV8kD8/Cfx0zGXHk73CH14EbrytTikYmqkSZ6vji8VHrvK2t5Nq1Eae2xTNsld8N2IrFKjt557CBMTjmfUlY3mQ1BMZta5EabgYe7iYionFd3h5zn+AmgUzJYc+uXljMIPh/uhT3BVwnH2wdIph7oViKHRMPIa3Alk1G3gIaHs6O8MoTtcMoT2vnVfWYP/JAY0AjVyf79ikau0CQJs1/oHLlT20QHYkWJeNmJd/ryYwvbDt+Tywsw3UiShcxVzscfh1VcQA1YfPvDhW7pxoiYBcIhM/umPVv9CmK4Jl/xrmAoweA0n2+8i7n/dfmWSVZ/7ugzGQLwR0JrBNpzFu3Mt7uP5Ytv1M1ryh2pAAGyz/XlAys+aF9NwDtM1uEcJS5ys941qfdS334A0I3xzAGmsjVGe0IC4eiZVJ+wHA8bR6cjiJL6YaqQwSJz3QnuZ4cdbdBcOD27GtnfYj0AoFNmlhdDZ/1fwYd5Kz2VHOLTMjNhKAgGo5cufKvdtelib8nVp6FezPZ8abd8eWsfdlsc4EvQ+aYKhKHdS974yiH7regu7AtWsKukHWzqzBDSDbtoK2trxh2eTuu0xEWSPKA+2HNzlOZrYUeot6KliQ1KYNzs6mneHXbNG18p869xTGkjuRTKllkMB4xj0L1wMnyyQRn6idvnSSLaW9Ec9lK4byxIR2ju8PmfKQg7i4ZtOPsMX+Aj8db0fvdwWHhSjEdx/D1JWC5OPHQh2uoZZVEGgxOz7owQ0c8YLDyjW4B5SjmoQJj+gu7nNNpyX4cokSZhokWLzFCDyXIYeD/CL3Hiyw6nnSDfKayXU8beJYTF25GXzKThudpZ1c4NNusm6zTgvnXoZXB2MUsZhLU1e6QBEoYl9FirijfInJYWl8Vnc4tTU8nUFeCvqlxJXIvIMOY/WE88aFUWSAWNEgq6cs/uv1NA6k5JgtaXVl8CywcVv8OgvJ6i1x5HonIaZq4QwE4xaHHUXCmDJLZJ5pBP1G4wBniJbagmwQYLu10BoeOi2GWW6NfwF/t5F8N/6dOKVIg6LC+0AA7jdfIVAIpn4SPCv1cwaKAuhUOGuy6dDN6wmF+nXOhBrfbNO3y6L/ptUwFnbqh4iC9/FMat3cPXgHv0XRnpvIRozl+1McQ099ddBLzBdwV0rqk4qn+xuGWLjnttQgoI9aIfK3AZWp6MCdjaa6twdNqQ9iSMSv8lLuHLJMba0GEOw+oh0ZhfBEnMIugGiOu8NEUWmdhJrusOELVvfbGJfCMAzGYD1w5MuzYx6/CbUUXempoDoaTLE1VctWV1OAzxmOG1i51qcQ8WF1auQ34qW8UBfHlhajHTXDwp5hPOMfZG+6Y7alOx2nJBMtyYosHLsprfDOcRpzI6MprphISf1qiLyVevgpcpLTinLLlRzckQCjGnNR2gKfEIyJKPpogO+hZ7dMGW7DR70JwprZaOQSR1/Jkn5EYnd6WgPqeBKdJiLh8DIMC8YN84Am61BaorGP8e2DTyRuHvrhFk4UTspetbvD4yUpvZIxynQttA2w15l4lLW2Zmc8A9mOpvDd41xetQ/e4f0B78Y2keCBxspRksnaDxD+Sxh8ESbs2stvMZGrQj8SlshcvPIyBO1OranPGZQNrs27KW3TZuJOTsQVOUk8D9SZKh3rd5bnLQVsOsxB1k/7opt6uk1GA4mZe+Pu6wxbc8WKm+sKVr0wqt39/OqTP7na8WKqeAurVjOlmWsqU8FPc2yA3pRVfPM/JabhXjnl2TnrVq6KJhTlYd6rPD5AUloyNuYWpxvObS+NqEs7RtIGLLLYkUyXpIroj/LQzR1y4cDmvamRMTxm7kveL1GPbOlK1rLXp5zB8ugX3f6fE2xQ8mggW3hzn32XDgbtRki9yut8kQd5VywsiRfvMIePWIT7b7uwVr40+I4YFeL3o189olgw5Ro32jsIfqdktiWhWRXxgmWajXP8AkkLYB5cn8F4nI8ZYV98X2zjrFe9bbAbpMKJuq7aYzoGPbrVbO9dt+wrpZU4c7gEnyBl1sTuE/UrnzpAcbaHmNXnL6NXydoKs44guf3kCBp82b3CKCL0QNyGMobGm5xHuafTmk/sIllYKW5cxE071Hn2vbi0DrolmYNpiWu2MyzooVXgXCDdQfX+OO8LynHHcsLIfaAjTFtrF69HRZY6JhH4uf1LjXq/MIiAJkhEMvJD591/pkpTImVAVeuxGPuRzpLQVbOLIDvU/GqSjH8FPbx+vkT8U0cwYsuE/lwO1Qg1hQHWMwB59l2uVfD0ov+AAUFdA6G5BMWsGEzAmMqdj8YgE/cAtpu5XBY3dBnFkuXACB9yK38x2JkTY40GEbr1i8HwpuPPSrPQS5CNDL1yrmqZeHMPzE1xOZA8cNOzQeYzWqah652mHeMsyev02M3oao2GFOkqILGQH/+cLaF8a5De9nmFAKh/lvY/M7dEvrH4HakDkqP7H9WbeO477yKNpOA58vIEXKJ02bmGTG3QhzXjjJXviJ9sDCeLtKP8K/LuyoVPWuUmKJKo6sP6l67vwNI+lHmAlsI6l/UJcgnq1D1PhxlO/fd/Is3JIZT+uBfpItJLYQfPc/dx1mHDRh3VovztDzv7CXUEOBBP3RSHIcbQv+SVSKpv6mDA+/L3Xtcga6SGSd20SFfsUkUohC6ZWVLxQx5NBMw71ieBv3WnUUS1owT669JLSXvCKd3sdiXDak+351lrEfzmdvS7o/1OLVjZCq3DlGS4c5BHmy6+J7rlCAjYTlogAqthlaTzFldZDF3CshHRk8uyvzCAhg/lbG4lL5Wy7oGozcfn3QacdXaiE/yXN3ajSUknUlG947NnpaxoOQTPbNT8Tnj4xy/Z4jjTZsvanLSnuI3pw8YWEsTqivHDVqKDAeEwt0CD3ycIHlTUsO9jaiJJQAsXqmYlbDF2n4AaVYMQ878DKlCGW/ySGnhUZHgWY7dvk5yOOcZA0qWi6YsmbzkbRQbCtKxVQPj4HvplwgdmBZoOpd+aqpxkXBLXkiCAVLvyHJcEyIEijhnm76hsfkoqLNWH+Y6wOV1JJf55IJH+7+T+BTz3SAvcth3NgIUpA6QrAyB39TSzxtKuz9Ajl3n9nRF+3e1sEwAH17S+zCdbg9pxPb14t5ES3d2P19ZHRIxnh3XXfi9v2UidKnkKOgvR9G50LKX+iR1pX5gdOlLBt2zHhpQBeQyrlmp+H8YRtVN2Ed8dQKOhit7MmpNdHDAZkghk41ipwXMyf2c/tYGg3SR/DShsnmJP722eo+F1Zpe9A+tIf8YAXV3ZymJDRzmgA2mDiI3fbKP1KMHkfYocV1duMkvvrtgbG6qtIx3tFbha/c0rmjsyugNlZxexmytKDCsAwCU75UqDTxgUMmlGxtCicxiJm/RL70oBEi1M8kPX9vtYbEFW+CS9EQ1mCPbLKcUmwbwb3kL4qKRuDMULEZyOyB9TFYqeCsgO34KgAmq0fzyfOx/dbz5VjPJvIZ74M3r9tKvCJRKvKlkkCLo1SjdEkfyKGA2I5K9kshZWBjnbyCyvC69K0VOq2JXsjPEBdQT31xnwb4udwmeWMmPXxt1a8iksHLklUAJ6gGVC+iyAw1BgMvYgLwPeFQknJLfTFTA3RlAegDXj3zO/+t/ssnTgXXbRPVqHPaPJUpjsjNVX55jI8ztEdi23TdwsIHl9pMrk1D8chuUMcv804eY02hDL/O0StEoZwF6S/0sHH+6fr8qkGevhIR3cTB7rny8n3JX/9zSS4/PNctITmy03oFvbLvpfDTCnaD8BcKwjCCyRiD/GSKfaSBMTVhDyr0nBKPh5wzqIJFuXDxNboCrcjWiXua9wSid/vxTU4AJt6OL5q9at5z2lSNpyTjdUycnMCYqACt0Q+CUxwc8BnEHgo5q06A8oR3X39ngk48TZTDDeiHHK2fH6MIWnne3eIJZNJw+wtdpW2xK7f141tNb2WHk31EdxTpaI5OWKHn9UntJXXwB3LeWrEMyiQOQzGyb7O8LtdTubGxHR0YzMeIKuaT9oYpBdQ3u5MU1cW6pR0EEUzd3K6apSW8ovSXI8iix2Xhx5uqnToWF7Jf2x4zMkt1eCJir1XHrjeoUsIYBtjmFa8na8ixkt0yfy+VN6+Eoj6YafCnK/fK2aguEqBX0OqUP08MWH2aUJhvlwf1M6VGvYXdRETHFXev+7jxSl690xZW8ojkvBKXWFb0SmYuBKdZhoL7jYKy5YLExlJWhTCZ9Ppfffce7LJgoC0qYH3NoVK8SZBFCeisL+NnT9Qv/dxdnmrH37FuXRXPUwTzz9lNB7uxNv1QKdLz/0UvSkQSgi/5tBwLTFWb/5Z1QzBXmIsUFf6UdiT+qe//c+xlhEKTTyoH58zeRhY2xAzx0F229sOhkkGxv49uf6umvPId4aNQfJmTGHC6qmomVLPWvGgnxXydTnwGkgQdjAiQ8A+o3wuh7EZRmEnOgVuvMN3JG0FBBQXkkNRdyurafVn2qb93doESzSoxT552lN8XqKe+ktY4MQUgqTRHO93V2Fj9WJot6Gvj5k6uCjw08PoOqwCtivMJAYpV0xEC2A6+iMr2fHMa9ZokktrIsc8jICg2ioZXCpbkCgT0OsAzRFofi2iYcLhpU9a7mNzY4+SzdfeiRbwbXiTKLDRpA5kG8lMcvUVaP0H+PMtEBPPymrrR8ve0gYxa3q9lPSOxO10O8X2ECgYaKIfwSB8RrXePoXL2m8433zrn4+g4TkeqrHBY+pL4RN3oRo7QE4cmLMyBgXVKRbhor/fhBBNwPBDUJUegXzy1IDcPzOl4yFJ3wAmZ26mOfmuySGYZj4BQko/J1mYhd4qW4hJ3Y5Bty713adTgf3tf7SpWnkRLYRM9fB7zHeJPn2h/LT7YAgTOCCooNewDk5hLQ+/j8YYf3UbmutXE0mLacjviJSPoPK9+vqLM0cSD+y5KSd+KoxvtwnHhTnlCfhX7tZITCXYFFaSJmZLcoS1ETN04zukUHJWzGQdqdJ+uF5Khi6hqqSzV+nWqOhpPt89vCtyofh3zVNVBNre5SWzEUmNBWVyfKFg50jMrzM7BEr/Q+11YrDNc66K1/3tPoeM1HBU2ScFh+jk7ta3FfZRFSOW4aA9kOWNx7C04hGur+ZLCzLgIxihCFHrUrMKBHV0moPAFTEOAgQKZdqd+XoqkyDW/EEdFcVKwwSxCyKW6243dStRAubd5ZbyOGA895sOxZxX5BlRTz1B9HhgUF+tgsZHzcaOzmq43ElsEt0cAocjfCLJkEsLciJfujVUZ/FjWiN9d470rtKQY00wBqo6NXJW3etUE+UaiqhYqwcqQf9NjBqEL3y0YG6rzcGLzJgo+coUe+kgiPv/rtPOk2gUJOOQe9nzMSYkoiQAvE2bUatgtcxnIS7+nQG9EO2YPUrQ5kocc6gqIznqKkR41HXCSPdH426ZoFsG5UJKP2lCsGRYuOTXrWvGocg7Wgvr6fndTefV/lUbbUbo5wbdmjsAi9GHVsf2iuLTuFK4NznBBrU1gr9hJLPSsfj/WsFPV+H0zqmYntJuHwC/I1aen55G7XLCw5FbBFwkV8eaCPgboiUy7MvcGoNTfLPjCfQ6u/JKsLT9jfiiXE0gFFfDTSf/9nxRQC3d/m7HcRVPoBhXvmNEwo7W3to5m1Fmeb2lcvF17QfeTVUWuGc1aWGuwf20iG32WYOXMtsvtHbRyv8qYx3T03/MCYoWeYPKwCBjh0W8CWiX1M7JdBCaKZ0ZOeR8nWeOZ/aAX6EB0AKPwZM36ZmDiONHNdR0KAklKSq/geuJyd1V5zs/MwqXNfj18rJLusD9lJ4KZBHr/plcJ+FLDGFo4/evBinl4UVLpxXdg/QO5rxrIxppgyRrq6SK44wXxvu/yLc4a/CxSmFH42cUYrxmXOg/WodZf8NymDEOWNE29JDaBpeUXfzptNDoydHxqv1y808VyRaqWaubiikB5iXQkm7q0cmyloGsL8LHu9mtTcUAZTPI0p317P31vEKXbxKhZ3LrQMX42VB1i371kP91kczNx5DFNNG09NQpZnFLkbWw4pKmbz0FNiOTwSiR6GNchd8lo/CJPGaIpJF4cSy4qoJZzlP32oipeiPUAZ6bKsLT284tWRH9BGNVsoL9nZ+mtDCL/H/GB2d6K1JERBqbpiPRqQsuwJWPILHCT3GpKk9BIFIovsSI3paxajvhFysGHgYayUD5wk7o7j/amiMaLJZL1n9MA5EISyGrt26hSGfgAL7q4kRyX6ThMwM3UNZK1NlkMI+GmmMuhmEM0DX8tAaGTJQg+LyQHnMjcPf0mDNfaw8PWHQLOvBCm42GWp069RUMUpxbOIJuGUq1vzq6y3uyvuO8snTuhAGUcmOq9nS7ybWzL/N0QDeDqhmaQrhaWcg8KYmgWJndr83JuLq3k4Q7iXuz0UWpBDP6h8F2psFi/QZwIhEiaCMrQ0mPZcCx11dhnE3Ynds8IP2/BogSK687GWGfuFgjl9HSPuoD53uJUyFdaI/NTYWpjzIMLlCgwRJ3wT0HZ+zTjV5vNTRWnZy29rtmpoQeZL95p3tzqMlwbo4e9+vXmFRmGoQ7urswGBXqE/+JJzpsCZ3veHmRhvfKBwNSiKb04Jpou3SyPcm3HZThXoKEzfJNV2Y5yu60ViimpyODt98Ou0S+gdwHD5noHuKa0U/KkBCA29wY8dZO4cY6N/oHxyBkSNWRnOS9KShn2oe6QvFVJyNp3m/iNLmPhTgaK/F0YIYRnQjLNKuHTcBDHsNcfjJQakwy/yHyfrvQiDAgfklcvaD6r6zCZJ0dzPKsLZhbd3FU3I2uzwXbKQ7Mjlvjci0qOXOMtJanuvymF8emMUKL9AtWPSHrHy4XUS9ideMWUBqrJ/B1P1qscCxsrH+QlEHcuek5E2lTbvBFIwboBMLtNV9A896TZSoy1byw2NHddOKW4j1SGneY7XUkfedviHPBqA3e14r0X4QzUlCpwodVJKGcRn+PUImYl1ieVAWO+GHJs/XPMswcrdjjxcYMEbQHM5k0PoSdw2JZ8IW8O3RDl0laSfUDY58b2uZoxNqVsLsMKViQ2FadCmyCq8buLAyJJuNKmAGDZHnrFMRIOAsj4A9t8zmsKs3eGN/VtXaguwNtzWFe+EGjI2s6Kzs5doyvNchgyFk80HOPWHiZ7mD41lwL+7169FYHp9RmgK1zbojGkY0iB/tb9eiPvJYylNvMAunycTT4vmh3gp10kO2Tu42rQKMM3rMOPfqXEwICl96ZUbZRJj0LyMB/uW3NpZ6q/KJoVLnXuIvsfbMJqXX9OHt+AHhwDQKf3yK1rTKW6pgc+F3DyzMp5i2CNS3PvX4CGVaU7LShHHmCMoXx5oBHhb96KJIFWUR8ndAhVNvDhP/xUCcqgEKHSUQVhy/N2VdkUoByZ12+cPipt3B3ZTMMpQMlHbxPIU+e5UkilZd+lEZo7I4h6+5pcjE0pAMXKAjlcGxka8z5CN6trTw0Cllw27z3/KMDlvG+nbQvwkb4VACSzCGqRK3CxqcA1MWK02swqC+jvlKX0Hg6g0Ry39qwN4A6Mh7pbXiHYgN2l/4WIxPCjrhocGp20HJCsGfBIbzVhEQ7crvsNPTPyAtf/Ldzc+2Bysy0tJC/CCU2k+sF1pqOCzUQWrmIBAYah+lQlSPXtaxM7OUEcDve1MINb5vmxS/5W9Pp19O3g2/0xdt9iTvTb2LVW92YHcHNbnzs2Ek1hN+iBbYOVThpc6WFmiWNKeRHiIadbEge0mAxIDOIfteNOU/cFi7gmDq6DQY9myvOd+Ty/7Pn3+WQ9vs0SXHqn2lus5Lw7HiAHIAxB7wGtw9LSS+Uvh5Plv7gXoS8kPEtosy4PqX5peWDqKTW0CcgGK86Gu8W3iaWguTMkbIPp+GZmk5ZUoJsGpKJ2qTRzsurXYvwI/vft7PDTDM4dtd247t+1/r5P3wnJq1mJ95VauV5796STkQW/w5ooqHXuBxhfe9OuU1Xeo50i4maAFcsJObsM1UUdXVwzhXkurm17bLlSOgSybnCZXsHMlk8KIdGiuH3sddrFB6B9hFZWIA8ecOBDrs4JSpWua0ZS6KF5P0+JuCEQXOaEEtRzbfAfquLNmHeRXlhljsJ/sLbwCa3ZPDaJgdKbfLReaqB5gCOqWpKkdJt0XakTDNpLXDWKXzdrK1+ezlXsOEQqXwjZq98klnSyguJeyhv/a1PfB5eZ3LDWxBT9fLB1DCUfvfu+bQk9n0Oq7XWZ1D/W8OWQw8Pcyx0bfrztX+EJabn6L1f7jcrmtvwlJagLBCWRQi9Gf9QKN6NOjWhuFEOAw34pHj9b/YBvz20pHVi0xThL/iCf/E4bhEy5q5bV9Pv8WJ1IxFXGxim8ET8VNrgEma+jffgbKjoY0RXRuhv8Ypkijw2habm4yxqvR6dodnniq2+cskHY3B0BhzA1UrKMgAfVCLCSIP2gZtu9M3GSi7eidmwQsOyCwZv/jmtWyJhIcM"/>
  <p:tag name="MEKKOXMLTAGS"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C3D69B"/>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374</TotalTime>
  <Words>915</Words>
  <Application>Microsoft Office PowerPoint</Application>
  <PresentationFormat>On-screen Show (4:3)</PresentationFormat>
  <Paragraphs>204</Paragraphs>
  <Slides>35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Arial</vt:lpstr>
      <vt:lpstr>Book Antiqua</vt:lpstr>
      <vt:lpstr>Calibri</vt:lpstr>
      <vt:lpstr>Century Gothic</vt:lpstr>
      <vt:lpstr>Palatino Linotype</vt:lpstr>
      <vt:lpstr>Roboto</vt:lpstr>
      <vt:lpstr>Times New Roman</vt:lpstr>
      <vt:lpstr>Verdana</vt:lpstr>
      <vt:lpstr>Wingdings</vt:lpstr>
      <vt:lpstr>Apothecary</vt:lpstr>
      <vt:lpstr>Gender one health and infectious disease management</vt:lpstr>
      <vt:lpstr>Building bridges</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PowerPoint Presentation</vt:lpstr>
      <vt:lpstr>Why?</vt:lpstr>
      <vt:lpstr>PowerPoint Presentation</vt:lpstr>
      <vt:lpstr>One Health</vt:lpstr>
      <vt:lpstr>PowerPoint Presentation</vt:lpstr>
      <vt:lpstr>PowerPoint Presentation</vt:lpstr>
      <vt:lpstr>One health</vt:lpstr>
      <vt:lpstr>Scope of one health</vt:lpstr>
      <vt:lpstr>Animal science, human health, and environmental science are at the core of One Health </vt:lpstr>
      <vt:lpstr>There is a need for interdisciplinary training as only about 50% of human clinicians surveyed interacted with an animal or environmental professional</vt:lpstr>
      <vt:lpstr>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Sarah Mirembe</cp:lastModifiedBy>
  <cp:revision>43</cp:revision>
  <dcterms:created xsi:type="dcterms:W3CDTF">2013-09-10T04:44:55Z</dcterms:created>
  <dcterms:modified xsi:type="dcterms:W3CDTF">2019-11-22T11:57:36Z</dcterms:modified>
</cp:coreProperties>
</file>