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0" r:id="rId6"/>
    <p:sldId id="262" r:id="rId7"/>
    <p:sldId id="268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K" initials="S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9C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85DE3-0021-42C3-8AE3-A327B4CA71AA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8D91-42B7-4A8D-A936-1A69832DE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58D91-42B7-4A8D-A936-1A69832DEA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Kilosa</a:t>
            </a:r>
            <a:r>
              <a:rPr lang="en-US" dirty="0"/>
              <a:t> demonstration site </a:t>
            </a:r>
            <a:r>
              <a:rPr lang="en-US" dirty="0" err="1"/>
              <a:t>wordle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58D91-42B7-4A8D-A936-1A69832DEA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7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OHCEA network and its participating 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58D91-42B7-4A8D-A936-1A69832DEA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competencies compared to South East Asia and Africa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58D91-42B7-4A8D-A936-1A69832DEA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9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competencies identified by OHCEA as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58D91-42B7-4A8D-A936-1A69832DEA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7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competencies identified by OHCEA as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58D91-42B7-4A8D-A936-1A69832DEA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y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35"/>
            </a:avLst>
          </a:prstGeom>
          <a:blipFill>
            <a:blip r:embed="rId2" cstate="print"/>
            <a:tile tx="0" ty="0" sx="100000" sy="100000" flip="none" algn="tl"/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Gender and emerging pandemic threats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418"/>
            <a:ext cx="8229600" cy="1828800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2505076"/>
            <a:ext cx="8229600" cy="2854442"/>
          </a:xfrm>
        </p:spPr>
        <p:txBody>
          <a:bodyPr/>
          <a:lstStyle>
            <a:lvl1pPr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08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791200" y="62055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RESPOND Workgroup May 2012</a:t>
            </a:r>
          </a:p>
        </p:txBody>
      </p:sp>
    </p:spTree>
    <p:extLst>
      <p:ext uri="{BB962C8B-B14F-4D97-AF65-F5344CB8AC3E}">
        <p14:creationId xmlns:p14="http://schemas.microsoft.com/office/powerpoint/2010/main" val="402648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0" tIns="0" rIns="0" anchor="t"/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4038599"/>
          </a:xfrm>
          <a:prstGeom prst="rect">
            <a:avLst/>
          </a:prstGeo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91200" y="62055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RESPOND Workgroup May 2012</a:t>
            </a:r>
          </a:p>
        </p:txBody>
      </p:sp>
    </p:spTree>
    <p:extLst>
      <p:ext uri="{BB962C8B-B14F-4D97-AF65-F5344CB8AC3E}">
        <p14:creationId xmlns:p14="http://schemas.microsoft.com/office/powerpoint/2010/main" val="317019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796" r:id="rId3"/>
    <p:sldLayoutId id="2147483806" r:id="rId4"/>
    <p:sldLayoutId id="2147483807" r:id="rId5"/>
    <p:sldLayoutId id="2147483808" r:id="rId6"/>
    <p:sldLayoutId id="214748380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rgbClr val="996633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one health and infectious diseases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4400" dirty="0"/>
              <a:t>One health core </a:t>
            </a:r>
            <a:r>
              <a:rPr lang="en-US" sz="4400" dirty="0" smtClean="0"/>
              <a:t>competencies</a:t>
            </a:r>
          </a:p>
          <a:p>
            <a:r>
              <a:rPr lang="en-US" dirty="0" err="1" smtClean="0"/>
              <a:t>powerpoint</a:t>
            </a:r>
            <a:r>
              <a:rPr lang="en-US" dirty="0" smtClean="0"/>
              <a:t> no.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732790"/>
              </p:ext>
            </p:extLst>
          </p:nvPr>
        </p:nvGraphicFramePr>
        <p:xfrm>
          <a:off x="304800" y="556622"/>
          <a:ext cx="8610600" cy="5334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5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9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Domain</a:t>
                      </a:r>
                      <a:endParaRPr lang="en-US" sz="16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Definition</a:t>
                      </a:r>
                      <a:endParaRPr lang="en-US" sz="16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Management</a:t>
                      </a:r>
                      <a:endParaRPr lang="en-US" sz="16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process of planning, designing,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implementing, organizing, monitoring, and evaluating One Health programs in order to maximize the effectiveness of OH action and desired health outcomes.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Communication</a:t>
                      </a:r>
                      <a:endParaRPr lang="en-US" sz="16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cquisition, synthesis, and exchange</a:t>
                      </a:r>
                      <a:r>
                        <a:rPr 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across sectors, disciplines, and stakeholders to enhance</a:t>
                      </a:r>
                      <a:r>
                        <a:rPr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promote a common understanding of OH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4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Values and Ethics</a:t>
                      </a:r>
                      <a:endParaRPr lang="en-US" sz="16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demonstration of integrity, honesty, trust, fairness, adaptability, and respect in OH action in diverse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contexts. 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Leadership</a:t>
                      </a:r>
                      <a:endParaRPr lang="en-US" sz="16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Initiate a shared vision;</a:t>
                      </a:r>
                      <a:r>
                        <a:rPr lang="en-US" sz="16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create, inspire, and motivate teams across sectors; execute a role; and manage OH </a:t>
                      </a:r>
                      <a:r>
                        <a:rPr lang="en-US" sz="16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actions.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4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Collaboration and Partnership</a:t>
                      </a:r>
                      <a:endParaRPr lang="en-US" sz="16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Identify, foster, and sustain equitable relationships with stakeholders while advancing OH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actions.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165393"/>
            <a:ext cx="750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OHCEA Regional OHCC Domains and Definitions – Tanzania, September 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635712"/>
              </p:ext>
            </p:extLst>
          </p:nvPr>
        </p:nvGraphicFramePr>
        <p:xfrm>
          <a:off x="304800" y="972230"/>
          <a:ext cx="8610600" cy="4841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5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Malgun Gothic"/>
                          <a:cs typeface="Times New Roman"/>
                        </a:rPr>
                        <a:t>Domain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Systems</a:t>
                      </a:r>
                      <a:r>
                        <a:rPr lang="en-US" sz="1800" b="1" baseline="0" dirty="0">
                          <a:effectLst/>
                        </a:rPr>
                        <a:t> Thinking</a:t>
                      </a:r>
                      <a:endParaRPr lang="en-US" sz="18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Comprehensive approach that recognizes and appreciates how the dynamic interactions and interdependencies among entities within an ecosystem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affect the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functioning of the </a:t>
                      </a:r>
                      <a:r>
                        <a:rPr lang="en-US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system.</a:t>
                      </a:r>
                      <a:endParaRPr lang="en-US" sz="1800" b="0" i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Gender, Culture,</a:t>
                      </a:r>
                      <a:r>
                        <a:rPr lang="en-US" sz="1800" b="1" baseline="0" dirty="0">
                          <a:effectLst/>
                        </a:rPr>
                        <a:t> and Belief</a:t>
                      </a:r>
                      <a:endParaRPr lang="en-US" sz="18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diverse</a:t>
                      </a:r>
                      <a:r>
                        <a:rPr lang="en-US" sz="1800" b="0" i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en-US" sz="18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norms, values, roles, and practices among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individuals</a:t>
                      </a:r>
                      <a:r>
                        <a:rPr lang="en-US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within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communities and 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agencies.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Policy and Advocacy</a:t>
                      </a:r>
                      <a:endParaRPr lang="en-US" sz="18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Legal frameworks and other legitimate factors supporting and promoting implementation of OH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approaches.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3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Research</a:t>
                      </a:r>
                      <a:endParaRPr lang="en-US" sz="1800" b="1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Systematic investigation through multidisciplinary and intersectoral approaches to generate, validate, disseminate, and use OH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knowledge.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296" marR="82296" marT="41148" marB="41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81744"/>
            <a:ext cx="750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OHCEA Regional OHCC Domains and Definitions – Tanzania, September 2012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08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445477"/>
            <a:ext cx="7280031" cy="479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418"/>
            <a:ext cx="8229600" cy="1449582"/>
          </a:xfrm>
        </p:spPr>
        <p:txBody>
          <a:bodyPr>
            <a:normAutofit/>
          </a:bodyPr>
          <a:lstStyle/>
          <a:p>
            <a:r>
              <a:rPr lang="en-US" sz="2800" dirty="0"/>
              <a:t>Review of the One Health Core Competency Work to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OHCEA</a:t>
            </a:r>
          </a:p>
          <a:p>
            <a:r>
              <a:rPr lang="en-US" dirty="0"/>
              <a:t>SEAOHUN</a:t>
            </a:r>
          </a:p>
          <a:p>
            <a:r>
              <a:rPr lang="en-US" dirty="0"/>
              <a:t>Global</a:t>
            </a:r>
          </a:p>
          <a:p>
            <a:r>
              <a:rPr lang="en-US" b="1" dirty="0"/>
              <a:t>Some Information provided by Professor Ray Hyatt</a:t>
            </a:r>
          </a:p>
          <a:p>
            <a:r>
              <a:rPr lang="en-US" b="1" dirty="0"/>
              <a:t>School of Public Health, Tufts University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551" y="56546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SEAOHUN </a:t>
            </a:r>
            <a:r>
              <a:rPr lang="en-US" dirty="0" err="1"/>
              <a:t>wordle</a:t>
            </a:r>
            <a:endParaRPr lang="en-US" dirty="0"/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43828B-2595-0C4B-85BE-27C75F0DF47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40963" name="Picture 5" descr="Vietnam Word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5867400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SEAOHUN </a:t>
            </a:r>
            <a:r>
              <a:rPr lang="en-US" dirty="0" err="1"/>
              <a:t>wordle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0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23520" r="19625" b="9233"/>
          <a:stretch/>
        </p:blipFill>
        <p:spPr bwMode="auto">
          <a:xfrm rot="5400000">
            <a:off x="-732696" y="732693"/>
            <a:ext cx="6096002" cy="463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95" y="3910706"/>
            <a:ext cx="4032739" cy="2185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24" y="0"/>
            <a:ext cx="4032738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3201962" cy="2145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0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1824"/>
          </a:xfrm>
        </p:spPr>
        <p:txBody>
          <a:bodyPr>
            <a:normAutofit/>
          </a:bodyPr>
          <a:lstStyle/>
          <a:p>
            <a:r>
              <a:rPr lang="en-US" sz="2800" dirty="0"/>
              <a:t>How we Define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308"/>
            <a:ext cx="8229600" cy="44474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Knowledge, skills, and behaviors that can be measured, whether for a worker or for a learner;  </a:t>
            </a:r>
            <a:r>
              <a:rPr lang="en-US" dirty="0">
                <a:solidFill>
                  <a:srgbClr val="FF0000"/>
                </a:solidFill>
              </a:rPr>
              <a:t>Core Competencies</a:t>
            </a:r>
            <a:r>
              <a:rPr lang="en-US" dirty="0"/>
              <a:t> are essential for the success of an organization (e.g. an academic or government institution)  </a:t>
            </a:r>
          </a:p>
          <a:p>
            <a:r>
              <a:rPr lang="en-US" dirty="0"/>
              <a:t>For this project, competencies were identified locally using a participatory approach, based on institutional and national need</a:t>
            </a:r>
          </a:p>
          <a:p>
            <a:r>
              <a:rPr lang="en-US" dirty="0"/>
              <a:t>One Health Core Competencies versus Discipline-Specific Professional Competencies (core within a discipline)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4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What are the OHCC used for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4591050"/>
          </a:xfrm>
        </p:spPr>
        <p:txBody>
          <a:bodyPr>
            <a:normAutofit/>
          </a:bodyPr>
          <a:lstStyle/>
          <a:p>
            <a:r>
              <a:rPr lang="en-US" sz="2400" dirty="0"/>
              <a:t>The Core Competencies  are used to work closely with universities and governments in the region to </a:t>
            </a:r>
            <a:r>
              <a:rPr lang="en-US" sz="2400" dirty="0">
                <a:solidFill>
                  <a:srgbClr val="FF0000"/>
                </a:solidFill>
              </a:rPr>
              <a:t>map</a:t>
            </a:r>
            <a:r>
              <a:rPr lang="en-US" sz="2400" dirty="0"/>
              <a:t> and identify current gaps in curricula, to discuss opportunities to fill those gaps and to develop acceptable strategies to produce the future OH leaders in our </a:t>
            </a:r>
            <a:r>
              <a:rPr lang="en-US" sz="2400" dirty="0" smtClean="0"/>
              <a:t>communities.</a:t>
            </a:r>
            <a:endParaRPr lang="en-US" sz="2400" dirty="0"/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0033CC"/>
                </a:solidFill>
              </a:rPr>
              <a:t>The goal is to prepare individuals with the skills to effectively and efficiently work together to protect human, animal and environmental </a:t>
            </a:r>
            <a:r>
              <a:rPr lang="en-US" sz="2400" dirty="0" smtClean="0">
                <a:solidFill>
                  <a:srgbClr val="0033CC"/>
                </a:solidFill>
              </a:rPr>
              <a:t>health.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9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05088" cy="1341120"/>
          </a:xfrm>
        </p:spPr>
        <p:txBody>
          <a:bodyPr>
            <a:noAutofit/>
          </a:bodyPr>
          <a:lstStyle/>
          <a:p>
            <a:r>
              <a:rPr lang="en-US" sz="2000" dirty="0"/>
              <a:t>Example: Tufts University: MPH domains and core competencies: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Describe in conceptual terms what a Tufts MPH graduate can do.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072129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en-US" b="1" dirty="0"/>
              <a:t>Competency Domains</a:t>
            </a:r>
          </a:p>
          <a:p>
            <a:pPr marL="82296" indent="0">
              <a:buNone/>
            </a:pP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Core Subject Competencies </a:t>
            </a:r>
          </a:p>
          <a:p>
            <a:r>
              <a:rPr lang="en-US" dirty="0"/>
              <a:t>Epidemiology and Biostatistics </a:t>
            </a:r>
          </a:p>
          <a:p>
            <a:r>
              <a:rPr lang="en-US" dirty="0"/>
              <a:t>Health Policy  </a:t>
            </a:r>
          </a:p>
          <a:p>
            <a:r>
              <a:rPr lang="en-US" dirty="0"/>
              <a:t>Health Organization and Systems Management  </a:t>
            </a:r>
          </a:p>
          <a:p>
            <a:r>
              <a:rPr lang="en-US" dirty="0"/>
              <a:t>Social &amp; Behavioral Sciences  </a:t>
            </a:r>
          </a:p>
          <a:p>
            <a:r>
              <a:rPr lang="en-US" dirty="0"/>
              <a:t>Environmental and Occupational Health Sciences and Policy </a:t>
            </a:r>
          </a:p>
          <a:p>
            <a:r>
              <a:rPr lang="en-US" dirty="0"/>
              <a:t>Biology 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981200"/>
            <a:ext cx="3657600" cy="420624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Cross-cutting Competencies </a:t>
            </a:r>
          </a:p>
          <a:p>
            <a:r>
              <a:rPr lang="en-US" dirty="0"/>
              <a:t>Planning and Evaluation  </a:t>
            </a:r>
          </a:p>
          <a:p>
            <a:r>
              <a:rPr lang="en-US" dirty="0"/>
              <a:t>Professionalism and Ethics </a:t>
            </a:r>
          </a:p>
          <a:p>
            <a:r>
              <a:rPr lang="en-US" dirty="0"/>
              <a:t>Public Health Practice  </a:t>
            </a:r>
          </a:p>
          <a:p>
            <a:r>
              <a:rPr lang="en-US" dirty="0"/>
              <a:t>Communication  </a:t>
            </a:r>
          </a:p>
          <a:p>
            <a:r>
              <a:rPr lang="en-US" dirty="0"/>
              <a:t>Diversity  </a:t>
            </a:r>
          </a:p>
          <a:p>
            <a:r>
              <a:rPr lang="en-US" dirty="0"/>
              <a:t>Leadership and Advocacy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OHCEA Participating Institutions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89148" y="685800"/>
            <a:ext cx="8702597" cy="5257800"/>
            <a:chOff x="289148" y="1204684"/>
            <a:chExt cx="8702597" cy="4519653"/>
          </a:xfrm>
        </p:grpSpPr>
        <p:pic>
          <p:nvPicPr>
            <p:cNvPr id="42" name="Picture 4" descr="blue-do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98" y="4353787"/>
              <a:ext cx="228600" cy="226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3" name="Rectangle 5"/>
            <p:cNvSpPr>
              <a:spLocks/>
            </p:cNvSpPr>
            <p:nvPr/>
          </p:nvSpPr>
          <p:spPr bwMode="auto">
            <a:xfrm>
              <a:off x="634602" y="4359545"/>
              <a:ext cx="36576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 dirty="0">
                  <a:sym typeface="Arial" pitchFamily="34" charset="0"/>
                </a:rPr>
                <a:t>University of Kinshasa School of Public Health </a:t>
              </a:r>
              <a:endParaRPr lang="en-US" sz="1400" b="1" dirty="0"/>
            </a:p>
          </p:txBody>
        </p:sp>
        <p:pic>
          <p:nvPicPr>
            <p:cNvPr id="44" name="Picture 6" descr="blue-do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8" y="4638668"/>
              <a:ext cx="228600" cy="228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5" name="Rectangle 7"/>
            <p:cNvSpPr>
              <a:spLocks/>
            </p:cNvSpPr>
            <p:nvPr/>
          </p:nvSpPr>
          <p:spPr bwMode="auto">
            <a:xfrm>
              <a:off x="634602" y="4640919"/>
              <a:ext cx="36576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University de Lumbashi</a:t>
              </a:r>
              <a:endParaRPr lang="en-US" sz="1400" b="1"/>
            </a:p>
          </p:txBody>
        </p:sp>
        <p:pic>
          <p:nvPicPr>
            <p:cNvPr id="46" name="Picture 8" descr="blue-do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8" y="4925189"/>
              <a:ext cx="228600" cy="227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7" name="Rectangle 9"/>
            <p:cNvSpPr>
              <a:spLocks/>
            </p:cNvSpPr>
            <p:nvPr/>
          </p:nvSpPr>
          <p:spPr bwMode="auto">
            <a:xfrm>
              <a:off x="634602" y="4928051"/>
              <a:ext cx="36576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 dirty="0">
                  <a:sym typeface="Arial" pitchFamily="34" charset="0"/>
                </a:rPr>
                <a:t>Ministry of Higher Education (DRC)</a:t>
              </a:r>
              <a:endParaRPr lang="en-US" sz="1400" b="1" dirty="0"/>
            </a:p>
          </p:txBody>
        </p:sp>
        <p:pic>
          <p:nvPicPr>
            <p:cNvPr id="48" name="Picture 10" descr="blue-do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98" y="5210878"/>
              <a:ext cx="228600" cy="226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9" name="Rectangle 11"/>
            <p:cNvSpPr>
              <a:spLocks/>
            </p:cNvSpPr>
            <p:nvPr/>
          </p:nvSpPr>
          <p:spPr bwMode="auto">
            <a:xfrm>
              <a:off x="634602" y="5215183"/>
              <a:ext cx="36576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Ministry of Agriculture (DRC)</a:t>
              </a:r>
              <a:endParaRPr lang="en-US" sz="1400" b="1"/>
            </a:p>
          </p:txBody>
        </p:sp>
        <p:pic>
          <p:nvPicPr>
            <p:cNvPr id="80" name="Picture 42" descr="ltblue-do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148" y="5495737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1" name="Rectangle 43"/>
            <p:cNvSpPr>
              <a:spLocks/>
            </p:cNvSpPr>
            <p:nvPr/>
          </p:nvSpPr>
          <p:spPr bwMode="auto">
            <a:xfrm>
              <a:off x="634602" y="5502315"/>
              <a:ext cx="36576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 dirty="0">
                  <a:sym typeface="Arial" pitchFamily="34" charset="0"/>
                </a:rPr>
                <a:t>Ministry of Livestock and Fisheries (TZ)</a:t>
              </a:r>
              <a:endParaRPr lang="en-US" sz="1400" b="1" dirty="0"/>
            </a:p>
          </p:txBody>
        </p:sp>
        <p:pic>
          <p:nvPicPr>
            <p:cNvPr id="50" name="Picture 12" descr="yellow-do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2062502"/>
              <a:ext cx="228600" cy="22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1" name="Rectangle 13"/>
            <p:cNvSpPr>
              <a:spLocks/>
            </p:cNvSpPr>
            <p:nvPr/>
          </p:nvSpPr>
          <p:spPr bwMode="auto">
            <a:xfrm>
              <a:off x="5151265" y="2068326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Makerere University</a:t>
              </a:r>
              <a:endParaRPr lang="en-US" sz="1400" b="1"/>
            </a:p>
          </p:txBody>
        </p:sp>
        <p:pic>
          <p:nvPicPr>
            <p:cNvPr id="52" name="Picture 14" descr="yellow-do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2349275"/>
              <a:ext cx="228600" cy="227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3" name="Rectangle 15"/>
            <p:cNvSpPr>
              <a:spLocks/>
            </p:cNvSpPr>
            <p:nvPr/>
          </p:nvSpPr>
          <p:spPr bwMode="auto">
            <a:xfrm>
              <a:off x="5151265" y="2354153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Ministry of Health (UG)</a:t>
              </a:r>
              <a:endParaRPr lang="en-US" sz="1400" b="1"/>
            </a:p>
          </p:txBody>
        </p:sp>
        <p:pic>
          <p:nvPicPr>
            <p:cNvPr id="54" name="Picture 16" descr="yellow-do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2634380"/>
              <a:ext cx="228600" cy="227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5" name="Rectangle 17"/>
            <p:cNvSpPr>
              <a:spLocks/>
            </p:cNvSpPr>
            <p:nvPr/>
          </p:nvSpPr>
          <p:spPr bwMode="auto">
            <a:xfrm>
              <a:off x="5151265" y="2639980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Ministry of Agriculture (UG)</a:t>
              </a:r>
              <a:endParaRPr lang="en-US" sz="1400" b="1"/>
            </a:p>
          </p:txBody>
        </p:sp>
        <p:pic>
          <p:nvPicPr>
            <p:cNvPr id="56" name="Picture 18" descr="green-dot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1204684"/>
              <a:ext cx="228600" cy="227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7" name="Rectangle 19"/>
            <p:cNvSpPr>
              <a:spLocks/>
            </p:cNvSpPr>
            <p:nvPr/>
          </p:nvSpPr>
          <p:spPr bwMode="auto">
            <a:xfrm>
              <a:off x="5151265" y="1210845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 dirty="0" err="1">
                  <a:sym typeface="Arial" pitchFamily="34" charset="0"/>
                </a:rPr>
                <a:t>Jimma</a:t>
              </a:r>
              <a:r>
                <a:rPr lang="en-US" sz="1400" b="1" dirty="0">
                  <a:sym typeface="Arial" pitchFamily="34" charset="0"/>
                </a:rPr>
                <a:t> University, Health and Medical</a:t>
              </a:r>
              <a:endParaRPr lang="en-US" sz="1400" b="1" dirty="0"/>
            </a:p>
          </p:txBody>
        </p:sp>
        <p:pic>
          <p:nvPicPr>
            <p:cNvPr id="58" name="Picture 20" descr="green-dot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1489789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9" name="Rectangle 21"/>
            <p:cNvSpPr>
              <a:spLocks/>
            </p:cNvSpPr>
            <p:nvPr/>
          </p:nvSpPr>
          <p:spPr bwMode="auto">
            <a:xfrm>
              <a:off x="5151265" y="1496672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Mekelle University, Veterinary Medicine</a:t>
              </a:r>
              <a:endParaRPr lang="en-US" sz="1400" b="1"/>
            </a:p>
          </p:txBody>
        </p:sp>
        <p:pic>
          <p:nvPicPr>
            <p:cNvPr id="60" name="Picture 22" descr="green-dot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1775728"/>
              <a:ext cx="228600" cy="229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1" name="Rectangle 23"/>
            <p:cNvSpPr>
              <a:spLocks/>
            </p:cNvSpPr>
            <p:nvPr/>
          </p:nvSpPr>
          <p:spPr bwMode="auto">
            <a:xfrm>
              <a:off x="5151265" y="1782499"/>
              <a:ext cx="38404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 dirty="0">
                  <a:sym typeface="Arial" pitchFamily="34" charset="0"/>
                </a:rPr>
                <a:t>Ethiopian Health and Nutrition Research Institute</a:t>
              </a:r>
            </a:p>
            <a:p>
              <a:pPr algn="l" defTabSz="649288"/>
              <a:endParaRPr lang="en-US" sz="1400" b="1" dirty="0"/>
            </a:p>
          </p:txBody>
        </p:sp>
        <p:pic>
          <p:nvPicPr>
            <p:cNvPr id="62" name="Picture 24" descr="pink-dot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2919484"/>
              <a:ext cx="228600" cy="229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3" name="Rectangle 25"/>
            <p:cNvSpPr>
              <a:spLocks/>
            </p:cNvSpPr>
            <p:nvPr/>
          </p:nvSpPr>
          <p:spPr bwMode="auto">
            <a:xfrm>
              <a:off x="5151265" y="2925807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 dirty="0">
                  <a:sym typeface="Arial" pitchFamily="34" charset="0"/>
                </a:rPr>
                <a:t>Nat. University Rwanda, Public Health</a:t>
              </a:r>
              <a:endParaRPr lang="en-US" sz="1400" b="1" dirty="0"/>
            </a:p>
          </p:txBody>
        </p:sp>
        <p:pic>
          <p:nvPicPr>
            <p:cNvPr id="64" name="Picture 26" descr="pink-dot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3206257"/>
              <a:ext cx="228600" cy="227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5" name="Rectangle 27"/>
            <p:cNvSpPr>
              <a:spLocks/>
            </p:cNvSpPr>
            <p:nvPr/>
          </p:nvSpPr>
          <p:spPr bwMode="auto">
            <a:xfrm>
              <a:off x="5151265" y="3211634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Umatura Polytech, Veterinary Medicine</a:t>
              </a:r>
              <a:endParaRPr lang="en-US" sz="1400" b="1"/>
            </a:p>
          </p:txBody>
        </p:sp>
        <p:pic>
          <p:nvPicPr>
            <p:cNvPr id="66" name="Picture 28" descr="pink-dot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3491361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7" name="Rectangle 29"/>
            <p:cNvSpPr>
              <a:spLocks/>
            </p:cNvSpPr>
            <p:nvPr/>
          </p:nvSpPr>
          <p:spPr bwMode="auto">
            <a:xfrm>
              <a:off x="5151265" y="3497461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Rwanda Animal Resources Development Authority</a:t>
              </a:r>
              <a:endParaRPr lang="en-US" sz="1400" b="1"/>
            </a:p>
          </p:txBody>
        </p:sp>
        <p:pic>
          <p:nvPicPr>
            <p:cNvPr id="68" name="Picture 30" descr="pink-dot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3777300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9" name="Rectangle 31"/>
            <p:cNvSpPr>
              <a:spLocks/>
            </p:cNvSpPr>
            <p:nvPr/>
          </p:nvSpPr>
          <p:spPr bwMode="auto">
            <a:xfrm>
              <a:off x="5151265" y="3783288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Ministry of Health (RW)</a:t>
              </a:r>
              <a:endParaRPr lang="en-US" sz="1400" b="1"/>
            </a:p>
          </p:txBody>
        </p:sp>
        <p:pic>
          <p:nvPicPr>
            <p:cNvPr id="70" name="Picture 32" descr="red-do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4063239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1" name="Rectangle 33"/>
            <p:cNvSpPr>
              <a:spLocks/>
            </p:cNvSpPr>
            <p:nvPr/>
          </p:nvSpPr>
          <p:spPr bwMode="auto">
            <a:xfrm>
              <a:off x="5151265" y="4069115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University of Nairobi</a:t>
              </a:r>
              <a:endParaRPr lang="en-US" sz="1400" b="1"/>
            </a:p>
          </p:txBody>
        </p:sp>
        <p:pic>
          <p:nvPicPr>
            <p:cNvPr id="72" name="Picture 34" descr="red-do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4349178"/>
              <a:ext cx="228600" cy="227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3" name="Rectangle 35"/>
            <p:cNvSpPr>
              <a:spLocks/>
            </p:cNvSpPr>
            <p:nvPr/>
          </p:nvSpPr>
          <p:spPr bwMode="auto">
            <a:xfrm>
              <a:off x="5151265" y="4354942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 dirty="0" err="1">
                  <a:sym typeface="Arial" pitchFamily="34" charset="0"/>
                </a:rPr>
                <a:t>Moi</a:t>
              </a:r>
              <a:r>
                <a:rPr lang="en-US" sz="1400" b="1" dirty="0">
                  <a:sym typeface="Arial" pitchFamily="34" charset="0"/>
                </a:rPr>
                <a:t> University</a:t>
              </a:r>
              <a:endParaRPr lang="en-US" sz="1400" b="1" dirty="0"/>
            </a:p>
          </p:txBody>
        </p:sp>
        <p:sp>
          <p:nvSpPr>
            <p:cNvPr id="74" name="Rectangle 36"/>
            <p:cNvSpPr>
              <a:spLocks/>
            </p:cNvSpPr>
            <p:nvPr/>
          </p:nvSpPr>
          <p:spPr bwMode="auto">
            <a:xfrm>
              <a:off x="5151265" y="4640769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>
                  <a:sym typeface="Arial" pitchFamily="34" charset="0"/>
                </a:rPr>
                <a:t>Zoonotic Disease Unit (KY)</a:t>
              </a:r>
              <a:endParaRPr lang="en-US" sz="1400" b="1"/>
            </a:p>
          </p:txBody>
        </p:sp>
        <p:pic>
          <p:nvPicPr>
            <p:cNvPr id="75" name="Picture 37" descr="red-do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4634282"/>
              <a:ext cx="228600" cy="227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6" name="Picture 38" descr="ltblue-do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4919387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7" name="Rectangle 39"/>
            <p:cNvSpPr>
              <a:spLocks/>
            </p:cNvSpPr>
            <p:nvPr/>
          </p:nvSpPr>
          <p:spPr bwMode="auto">
            <a:xfrm>
              <a:off x="5151265" y="4926596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 dirty="0" err="1">
                  <a:sym typeface="Arial" pitchFamily="34" charset="0"/>
                </a:rPr>
                <a:t>Muhimbili</a:t>
              </a:r>
              <a:r>
                <a:rPr lang="en-US" sz="1400" b="1" dirty="0">
                  <a:sym typeface="Arial" pitchFamily="34" charset="0"/>
                </a:rPr>
                <a:t> University</a:t>
              </a:r>
              <a:endParaRPr lang="en-US" sz="1400" b="1" dirty="0"/>
            </a:p>
          </p:txBody>
        </p:sp>
        <p:pic>
          <p:nvPicPr>
            <p:cNvPr id="78" name="Picture 40" descr="ltblue-do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5205326"/>
              <a:ext cx="2286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9" name="Rectangle 41"/>
            <p:cNvSpPr>
              <a:spLocks/>
            </p:cNvSpPr>
            <p:nvPr/>
          </p:nvSpPr>
          <p:spPr bwMode="auto">
            <a:xfrm>
              <a:off x="5151265" y="5212423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 dirty="0" err="1">
                  <a:sym typeface="Arial" pitchFamily="34" charset="0"/>
                </a:rPr>
                <a:t>Sokoine</a:t>
              </a:r>
              <a:r>
                <a:rPr lang="en-US" sz="1400" b="1" dirty="0">
                  <a:sym typeface="Arial" pitchFamily="34" charset="0"/>
                </a:rPr>
                <a:t> University</a:t>
              </a:r>
              <a:endParaRPr lang="en-US" sz="1400" b="1" dirty="0"/>
            </a:p>
          </p:txBody>
        </p:sp>
        <p:pic>
          <p:nvPicPr>
            <p:cNvPr id="82" name="Picture 44" descr="ltblue-do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023" y="5491262"/>
              <a:ext cx="228600" cy="229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3" name="Rectangle 45"/>
            <p:cNvSpPr>
              <a:spLocks/>
            </p:cNvSpPr>
            <p:nvPr/>
          </p:nvSpPr>
          <p:spPr bwMode="auto">
            <a:xfrm>
              <a:off x="5151265" y="5498257"/>
              <a:ext cx="384048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l" defTabSz="649288"/>
              <a:r>
                <a:rPr lang="en-US" sz="1400" b="1" dirty="0">
                  <a:sym typeface="Arial" pitchFamily="34" charset="0"/>
                </a:rPr>
                <a:t>Ministry of Health and Social Welfare</a:t>
              </a:r>
              <a:endParaRPr lang="en-US" sz="1400" b="1" dirty="0"/>
            </a:p>
          </p:txBody>
        </p:sp>
      </p:grpSp>
      <p:pic>
        <p:nvPicPr>
          <p:cNvPr id="86" name="Picture 3" descr="OHCEA Map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9" y="809479"/>
            <a:ext cx="3749040" cy="303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13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RESPOND OHCC Results to Date</a:t>
            </a:r>
          </a:p>
        </p:txBody>
      </p:sp>
      <p:graphicFrame>
        <p:nvGraphicFramePr>
          <p:cNvPr id="4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94697"/>
              </p:ext>
            </p:extLst>
          </p:nvPr>
        </p:nvGraphicFramePr>
        <p:xfrm>
          <a:off x="228600" y="1068388"/>
          <a:ext cx="8686800" cy="4399308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GLOBAL</a:t>
                      </a:r>
                    </a:p>
                  </a:txBody>
                  <a:tcPr marL="63500" marR="63500" marT="63507" marB="635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SEAOHUN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OHCEA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Management</a:t>
                      </a:r>
                    </a:p>
                  </a:txBody>
                  <a:tcPr marL="63500" marR="63500" marT="63507" marB="635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Management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Management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Communication and Informatics</a:t>
                      </a:r>
                    </a:p>
                  </a:txBody>
                  <a:tcPr marL="63500" marR="63500" marT="63507" marB="635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Communication and Informatics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Communication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Culture and Beliefs</a:t>
                      </a:r>
                    </a:p>
                  </a:txBody>
                  <a:tcPr marL="63500" marR="63500" marT="63507" marB="635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Culture and Beliefs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 Gender,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Culture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and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Belief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pitchFamily="1" charset="0"/>
                        <a:ea typeface="MS PGothic" pitchFamily="34" charset="-128"/>
                        <a:sym typeface="Helvetica Light" pitchFamily="1" charset="0"/>
                      </a:endParaRP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Leadership</a:t>
                      </a:r>
                    </a:p>
                  </a:txBody>
                  <a:tcPr marL="63500" marR="63500" marT="63507" marB="635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Leadership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Leadership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Collaboration and Partnership</a:t>
                      </a:r>
                    </a:p>
                  </a:txBody>
                  <a:tcPr marL="63500" marR="63500" marT="63507" marB="635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Collaboration and Partnership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Collaboration and Partnership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Values and Ethics</a:t>
                      </a:r>
                    </a:p>
                  </a:txBody>
                  <a:tcPr marL="63500" marR="63500" marT="63507" marB="635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Values and Ethics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Values and Ethics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Systems Thinking</a:t>
                      </a:r>
                    </a:p>
                  </a:txBody>
                  <a:tcPr marL="63500" marR="63500" marT="63507" marB="635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Systems Thinking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Systems Thinking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pitchFamily="1" charset="0"/>
                        <a:ea typeface="MS PGothic" pitchFamily="34" charset="-128"/>
                        <a:sym typeface="Helvetica Light" pitchFamily="1" charset="0"/>
                      </a:endParaRPr>
                    </a:p>
                  </a:txBody>
                  <a:tcPr marL="63500" marR="63500" marT="63507" marB="635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pitchFamily="1" charset="0"/>
                        <a:ea typeface="MS PGothic" pitchFamily="34" charset="-128"/>
                        <a:sym typeface="Helvetica Light" pitchFamily="1" charset="0"/>
                      </a:endParaRP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Policy and Advocacy</a:t>
                      </a: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pitchFamily="1" charset="0"/>
                        <a:ea typeface="MS PGothic" pitchFamily="34" charset="-128"/>
                        <a:sym typeface="Helvetica Light" pitchFamily="1" charset="0"/>
                      </a:endParaRPr>
                    </a:p>
                  </a:txBody>
                  <a:tcPr marL="63500" marR="63500" marT="63507" marB="63507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pitchFamily="1" charset="0"/>
                        <a:ea typeface="MS PGothic" pitchFamily="34" charset="-128"/>
                        <a:sym typeface="Helvetica Light" pitchFamily="1" charset="0"/>
                      </a:endParaRP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Light" pitchFamily="1" charset="0"/>
                          <a:ea typeface="MS PGothic" pitchFamily="34" charset="-128"/>
                          <a:sym typeface="Helvetica Light" pitchFamily="1" charset="0"/>
                        </a:rPr>
                        <a:t>Research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Light" pitchFamily="1" charset="0"/>
                        <a:ea typeface="MS PGothic" pitchFamily="34" charset="-128"/>
                        <a:sym typeface="Helvetica Light" pitchFamily="1" charset="0"/>
                      </a:endParaRPr>
                    </a:p>
                  </a:txBody>
                  <a:tcPr marL="63500" marR="63500" marT="63507" marB="635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200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55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C3D69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169</TotalTime>
  <Words>700</Words>
  <Application>Microsoft Office PowerPoint</Application>
  <PresentationFormat>On-screen Show (4:3)</PresentationFormat>
  <Paragraphs>122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Malgun Gothic</vt:lpstr>
      <vt:lpstr>MS PGothic</vt:lpstr>
      <vt:lpstr>MS PGothic</vt:lpstr>
      <vt:lpstr>Arial</vt:lpstr>
      <vt:lpstr>Book Antiqua</vt:lpstr>
      <vt:lpstr>Calibri</vt:lpstr>
      <vt:lpstr>Century Gothic</vt:lpstr>
      <vt:lpstr>Helvetica Light</vt:lpstr>
      <vt:lpstr>Times New Roman</vt:lpstr>
      <vt:lpstr>Wingdings</vt:lpstr>
      <vt:lpstr>Apothecary</vt:lpstr>
      <vt:lpstr>Gender one health and infectious diseases</vt:lpstr>
      <vt:lpstr>Review of the One Health Core Competency Work to Date</vt:lpstr>
      <vt:lpstr>PowerPoint Presentation</vt:lpstr>
      <vt:lpstr>PowerPoint Presentation</vt:lpstr>
      <vt:lpstr>How we Define Competencies</vt:lpstr>
      <vt:lpstr>What are the OHCC used for?</vt:lpstr>
      <vt:lpstr>Example: Tufts University: MPH domains and core competencies: Describe in conceptual terms what a Tufts MPH graduate can do.  </vt:lpstr>
      <vt:lpstr>OHCEA Participating Institutions</vt:lpstr>
      <vt:lpstr>RESPOND OHCC Results to Date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Professional-Directed to Patient-Centered Behavior Change</dc:title>
  <dc:creator>Kimberly Kennedy</dc:creator>
  <cp:lastModifiedBy>Sarah Mirembe</cp:lastModifiedBy>
  <cp:revision>28</cp:revision>
  <dcterms:created xsi:type="dcterms:W3CDTF">2013-09-10T04:44:55Z</dcterms:created>
  <dcterms:modified xsi:type="dcterms:W3CDTF">2019-11-22T11:58:06Z</dcterms:modified>
</cp:coreProperties>
</file>