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FFB3"/>
    <a:srgbClr val="ECD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7C552-CF4B-46FA-A0A6-CD22A870E475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F1923-936C-4DB1-A3DF-3AE596C991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0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contrary, it will demonstrate that understanding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interaction between gender roles and infectious disease can lead to important insights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transmission patterns and to strategies for outbreak prevention and control, thereby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reducing disease transmission and increasing cooperation with public health interventions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uptake of health promotion and protection measures.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FAB0A-0813-4063-8D84-6D976C7EAB6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29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transmission model begins with a population into which an infectious pathogen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introduced. For an outbreak to occur, some individuals must be exposed to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pathogen and a proportion of exposed individuals must become ill ( Figure 1). Health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interventions can take place at any time before, during, and after an outbreak. In general,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interventions aim to: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 the vulnerability (and increase resistance) of people to the effects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infectious pathogens;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 exposure to infectious pathogens; and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 people who become infected.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FAB0A-0813-4063-8D84-6D976C7EAB6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0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ay Tit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735"/>
            </a:avLst>
          </a:prstGeom>
          <a:blipFill>
            <a:blip r:embed="rId2" cstate="print"/>
            <a:tile tx="0" ty="0" sx="100000" sy="100000" flip="none" algn="tl"/>
          </a:blip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rgbClr val="9966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Gender and emerging pandemic threats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15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153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40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 Phot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" y="609600"/>
            <a:ext cx="8305800" cy="5562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975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0065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457200" y="61722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796" r:id="rId3"/>
    <p:sldLayoutId id="2147483806" r:id="rId4"/>
    <p:sldLayoutId id="2147483808" r:id="rId5"/>
    <p:sldLayoutId id="2147483809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rgbClr val="996633"/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lnSpc>
          <a:spcPct val="112000"/>
        </a:lnSpc>
        <a:spcBef>
          <a:spcPct val="20000"/>
        </a:spcBef>
        <a:spcAft>
          <a:spcPts val="600"/>
        </a:spcAft>
        <a:buClr>
          <a:schemeClr val="bg2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lnSpc>
          <a:spcPct val="112000"/>
        </a:lnSpc>
        <a:spcBef>
          <a:spcPct val="20000"/>
        </a:spcBef>
        <a:spcAft>
          <a:spcPts val="600"/>
        </a:spcAft>
        <a:buClr>
          <a:schemeClr val="bg2">
            <a:lumMod val="50000"/>
          </a:schemeClr>
        </a:buClr>
        <a:buFont typeface="Century Gothic" panose="020B0502020202020204" pitchFamily="34" charset="0"/>
        <a:buChar char="―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12000"/>
        </a:lnSpc>
        <a:spcBef>
          <a:spcPct val="20000"/>
        </a:spcBef>
        <a:spcAft>
          <a:spcPts val="600"/>
        </a:spcAft>
        <a:buClr>
          <a:schemeClr val="bg2">
            <a:lumMod val="50000"/>
          </a:schemeClr>
        </a:buClr>
        <a:buFont typeface="Century Gothic" panose="020B0502020202020204" pitchFamily="34" charset="0"/>
        <a:buChar char="―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Gender ONE HEALTH and infectious disease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3600" dirty="0"/>
              <a:t>Epidemiology and gender </a:t>
            </a:r>
            <a:r>
              <a:rPr lang="en-US" sz="3600" dirty="0" smtClean="0"/>
              <a:t>gaps</a:t>
            </a:r>
          </a:p>
          <a:p>
            <a:r>
              <a:rPr lang="en-US" dirty="0" err="1" smtClean="0"/>
              <a:t>powerpoint</a:t>
            </a:r>
            <a:r>
              <a:rPr lang="en-US" dirty="0" smtClean="0"/>
              <a:t>  4A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6096000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95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152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Transmission model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75322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53135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29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How gender differences</a:t>
            </a:r>
            <a:br>
              <a:rPr lang="en-US" sz="2800" dirty="0"/>
            </a:br>
            <a:r>
              <a:rPr lang="en-US" sz="2800" dirty="0"/>
              <a:t>influence emerging infectious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4355592" cy="466344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Vulnerability</a:t>
            </a:r>
          </a:p>
          <a:p>
            <a:r>
              <a:rPr lang="en-US" dirty="0"/>
              <a:t>Exposure</a:t>
            </a:r>
          </a:p>
          <a:p>
            <a:r>
              <a:rPr lang="en-US" dirty="0"/>
              <a:t>Response to infection</a:t>
            </a:r>
          </a:p>
          <a:p>
            <a:r>
              <a:rPr lang="en-US" dirty="0"/>
              <a:t>Public health interventions</a:t>
            </a:r>
          </a:p>
          <a:p>
            <a:r>
              <a:rPr lang="en-US" dirty="0" smtClean="0"/>
              <a:t>Gender </a:t>
            </a:r>
            <a:r>
              <a:rPr lang="en-US" dirty="0"/>
              <a:t>differences vary from country to country</a:t>
            </a:r>
          </a:p>
          <a:p>
            <a:r>
              <a:rPr lang="en-US" dirty="0"/>
              <a:t>Gender differences also vary within countries according to a host of socio-economic variables</a:t>
            </a:r>
          </a:p>
        </p:txBody>
      </p:sp>
      <p:pic>
        <p:nvPicPr>
          <p:cNvPr id="5" name="Picture 2" descr="http://www.fao.org/docrep/V8180T/v8180T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289" y="4267200"/>
            <a:ext cx="2981325" cy="214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oxfamamericablogs.s3.amazonaws.com/wp-content/uploads/2009/01/borena-wo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289" y="1600200"/>
            <a:ext cx="2971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53135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80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15200" cy="457200"/>
          </a:xfrm>
        </p:spPr>
        <p:txBody>
          <a:bodyPr>
            <a:noAutofit/>
          </a:bodyPr>
          <a:lstStyle/>
          <a:p>
            <a:r>
              <a:rPr lang="en-US" sz="2800" dirty="0"/>
              <a:t>Vulnerability to infectious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4724400" cy="4983163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endParaRPr lang="en-US" dirty="0"/>
          </a:p>
          <a:p>
            <a:r>
              <a:rPr lang="en-US" dirty="0"/>
              <a:t>First contact</a:t>
            </a:r>
          </a:p>
          <a:p>
            <a:pPr lvl="1"/>
            <a:r>
              <a:rPr lang="en-US" dirty="0"/>
              <a:t>Ebola, TB, anthrax</a:t>
            </a:r>
          </a:p>
          <a:p>
            <a:pPr marL="402336" lvl="1" indent="0">
              <a:buNone/>
            </a:pPr>
            <a:endParaRPr lang="en-US" dirty="0"/>
          </a:p>
          <a:p>
            <a:r>
              <a:rPr lang="en-US" dirty="0"/>
              <a:t>Gender related norms</a:t>
            </a:r>
          </a:p>
          <a:p>
            <a:pPr lvl="1"/>
            <a:r>
              <a:rPr lang="en-US" dirty="0"/>
              <a:t>Value of males against females</a:t>
            </a:r>
          </a:p>
          <a:p>
            <a:pPr lvl="1"/>
            <a:r>
              <a:rPr lang="en-US" dirty="0"/>
              <a:t>Vaccination rates </a:t>
            </a:r>
          </a:p>
          <a:p>
            <a:pPr lvl="1"/>
            <a:r>
              <a:rPr lang="en-US" dirty="0"/>
              <a:t>Risk factors: pastoralist communities and cholera outbreak</a:t>
            </a:r>
          </a:p>
          <a:p>
            <a:pPr marL="402336" lvl="1" indent="0">
              <a:buNone/>
            </a:pPr>
            <a:endParaRPr lang="en-US" dirty="0"/>
          </a:p>
          <a:p>
            <a:r>
              <a:rPr lang="en-US" dirty="0"/>
              <a:t>Gender roles and responsibilities</a:t>
            </a:r>
          </a:p>
          <a:p>
            <a:pPr lvl="1"/>
            <a:r>
              <a:rPr lang="en-US" dirty="0"/>
              <a:t>Schistosomiasis</a:t>
            </a:r>
          </a:p>
          <a:p>
            <a:pPr lvl="1"/>
            <a:r>
              <a:rPr lang="en-US" dirty="0"/>
              <a:t> Guinea worm</a:t>
            </a:r>
          </a:p>
          <a:p>
            <a:pPr marL="402336" lvl="1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641" y="3932815"/>
            <a:ext cx="2819400" cy="269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91" y="1371600"/>
            <a:ext cx="28765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53135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0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15200" cy="457200"/>
          </a:xfrm>
        </p:spPr>
        <p:txBody>
          <a:bodyPr>
            <a:noAutofit/>
          </a:bodyPr>
          <a:lstStyle/>
          <a:p>
            <a:r>
              <a:rPr lang="en-US" sz="2800" dirty="0"/>
              <a:t>Exposure to Pathogens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5029200" cy="5334000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endParaRPr lang="en-US" dirty="0"/>
          </a:p>
          <a:p>
            <a:r>
              <a:rPr lang="en-US" dirty="0"/>
              <a:t>Occupational exposure</a:t>
            </a:r>
          </a:p>
          <a:p>
            <a:pPr lvl="1"/>
            <a:r>
              <a:rPr lang="en-US" sz="2400" dirty="0"/>
              <a:t>Hunters, gatherers, preparing meals</a:t>
            </a:r>
          </a:p>
          <a:p>
            <a:pPr lvl="1"/>
            <a:r>
              <a:rPr lang="en-US" sz="2400" dirty="0"/>
              <a:t>Outdoor activities and rabies in Ethiopia</a:t>
            </a:r>
          </a:p>
          <a:p>
            <a:pPr lvl="1"/>
            <a:r>
              <a:rPr lang="en-US" sz="2400" dirty="0"/>
              <a:t>Raw milk and TB among the Somali community</a:t>
            </a:r>
          </a:p>
          <a:p>
            <a:pPr marL="402336" lvl="1" indent="0">
              <a:buNone/>
            </a:pPr>
            <a:endParaRPr lang="en-US" sz="2400" dirty="0"/>
          </a:p>
          <a:p>
            <a:r>
              <a:rPr lang="en-US" sz="2800" dirty="0"/>
              <a:t>Caring for sick/dead family members</a:t>
            </a:r>
          </a:p>
          <a:p>
            <a:pPr marL="82296" indent="0">
              <a:buNone/>
            </a:pPr>
            <a:endParaRPr lang="en-US" sz="2800" dirty="0"/>
          </a:p>
          <a:p>
            <a:r>
              <a:rPr lang="en-US" sz="2800" dirty="0"/>
              <a:t>Child care and care takers</a:t>
            </a:r>
          </a:p>
          <a:p>
            <a:pPr marL="82296" indent="0">
              <a:buNone/>
            </a:pPr>
            <a:endParaRPr lang="en-US" sz="2800" dirty="0"/>
          </a:p>
          <a:p>
            <a:r>
              <a:rPr lang="en-US" sz="2800" dirty="0"/>
              <a:t>Exposure in health care setting</a:t>
            </a:r>
          </a:p>
          <a:p>
            <a:pPr marL="82296" indent="0">
              <a:buNone/>
            </a:pPr>
            <a:endParaRPr lang="en-US" sz="2800" dirty="0"/>
          </a:p>
          <a:p>
            <a:r>
              <a:rPr lang="en-US" sz="2800" dirty="0"/>
              <a:t>Exposure to livestock</a:t>
            </a:r>
          </a:p>
          <a:p>
            <a:pPr lvl="1"/>
            <a:r>
              <a:rPr lang="en-US" dirty="0"/>
              <a:t>Slaughter and marketing</a:t>
            </a:r>
          </a:p>
          <a:p>
            <a:pPr marL="402336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30480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53135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3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15200" cy="457200"/>
          </a:xfrm>
        </p:spPr>
        <p:txBody>
          <a:bodyPr>
            <a:noAutofit/>
          </a:bodyPr>
          <a:lstStyle/>
          <a:p>
            <a:r>
              <a:rPr lang="en-US" sz="2800" dirty="0"/>
              <a:t>Response to infections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5029200" cy="5334000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endParaRPr lang="en-US" dirty="0"/>
          </a:p>
          <a:p>
            <a:r>
              <a:rPr lang="en-US" dirty="0"/>
              <a:t>Prompt treatment</a:t>
            </a:r>
          </a:p>
          <a:p>
            <a:pPr lvl="1"/>
            <a:r>
              <a:rPr lang="en-US" dirty="0"/>
              <a:t>Role of culture</a:t>
            </a:r>
          </a:p>
          <a:p>
            <a:pPr lvl="1"/>
            <a:r>
              <a:rPr lang="en-US" dirty="0"/>
              <a:t>Access to information</a:t>
            </a:r>
          </a:p>
          <a:p>
            <a:pPr lvl="1"/>
            <a:r>
              <a:rPr lang="en-US" dirty="0"/>
              <a:t>Access to resources</a:t>
            </a:r>
          </a:p>
          <a:p>
            <a:r>
              <a:rPr lang="en-US" dirty="0"/>
              <a:t>Use of informal health services</a:t>
            </a:r>
          </a:p>
          <a:p>
            <a:pPr marL="82296" indent="0">
              <a:buNone/>
            </a:pPr>
            <a:endParaRPr lang="en-US" dirty="0"/>
          </a:p>
          <a:p>
            <a:r>
              <a:rPr lang="en-US" dirty="0"/>
              <a:t>Cheaper health care</a:t>
            </a:r>
          </a:p>
          <a:p>
            <a:pPr lvl="1"/>
            <a:r>
              <a:rPr lang="en-US" dirty="0"/>
              <a:t>TB treatment in Ethiopia</a:t>
            </a:r>
          </a:p>
          <a:p>
            <a:pPr marL="402336" lvl="1" indent="0">
              <a:buNone/>
            </a:pPr>
            <a:endParaRPr lang="en-US" dirty="0"/>
          </a:p>
          <a:p>
            <a:r>
              <a:rPr lang="en-US" dirty="0"/>
              <a:t>Adherence to treatment</a:t>
            </a:r>
          </a:p>
          <a:p>
            <a:pPr lvl="1"/>
            <a:r>
              <a:rPr lang="en-US" dirty="0"/>
              <a:t>MDR TB</a:t>
            </a:r>
          </a:p>
          <a:p>
            <a:pPr lvl="1"/>
            <a:r>
              <a:rPr lang="en-US" dirty="0"/>
              <a:t>Time constraints</a:t>
            </a:r>
          </a:p>
          <a:p>
            <a:pPr marL="82296" indent="0">
              <a:buNone/>
            </a:pPr>
            <a:endParaRPr lang="en-US" dirty="0"/>
          </a:p>
          <a:p>
            <a:pPr marL="402336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304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53135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6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15200" cy="457200"/>
          </a:xfrm>
        </p:spPr>
        <p:txBody>
          <a:bodyPr>
            <a:noAutofit/>
          </a:bodyPr>
          <a:lstStyle/>
          <a:p>
            <a:r>
              <a:rPr lang="en-US" sz="2800" dirty="0"/>
              <a:t>Effectiveness of Health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5334000" cy="5334000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endParaRPr lang="en-US" dirty="0"/>
          </a:p>
          <a:p>
            <a:r>
              <a:rPr lang="en-US" dirty="0"/>
              <a:t>The gendered structure of societies</a:t>
            </a:r>
          </a:p>
          <a:p>
            <a:pPr marL="82296" indent="0">
              <a:buNone/>
            </a:pPr>
            <a:endParaRPr lang="en-US" dirty="0"/>
          </a:p>
          <a:p>
            <a:r>
              <a:rPr lang="en-US" dirty="0"/>
              <a:t>Interventions need to take gender/culture into consideration</a:t>
            </a:r>
          </a:p>
          <a:p>
            <a:pPr lvl="1"/>
            <a:r>
              <a:rPr lang="en-US" dirty="0"/>
              <a:t>Vector control activities: malaria</a:t>
            </a:r>
          </a:p>
          <a:p>
            <a:pPr marL="82296" indent="0">
              <a:buNone/>
            </a:pPr>
            <a:endParaRPr lang="en-US" dirty="0"/>
          </a:p>
          <a:p>
            <a:r>
              <a:rPr lang="en-US" dirty="0"/>
              <a:t>Gender sensitive communication</a:t>
            </a:r>
          </a:p>
          <a:p>
            <a:pPr lvl="1"/>
            <a:r>
              <a:rPr lang="en-US" dirty="0"/>
              <a:t>Risk communication during outbreaks</a:t>
            </a:r>
          </a:p>
          <a:p>
            <a:pPr lvl="1"/>
            <a:r>
              <a:rPr lang="en-US" dirty="0"/>
              <a:t>Women not as active in public sphere</a:t>
            </a:r>
          </a:p>
          <a:p>
            <a:pPr lvl="1"/>
            <a:r>
              <a:rPr lang="en-US" dirty="0"/>
              <a:t>Ebola outbreak</a:t>
            </a:r>
          </a:p>
          <a:p>
            <a:pPr lvl="1"/>
            <a:r>
              <a:rPr lang="en-US" dirty="0"/>
              <a:t>Avian influenza extension workers</a:t>
            </a:r>
          </a:p>
          <a:p>
            <a:r>
              <a:rPr lang="en-US" dirty="0" smtClean="0"/>
              <a:t>Interventions </a:t>
            </a:r>
            <a:r>
              <a:rPr lang="en-US" dirty="0"/>
              <a:t>in animal health</a:t>
            </a:r>
          </a:p>
          <a:p>
            <a:pPr marL="82296" indent="0">
              <a:buNone/>
            </a:pPr>
            <a:endParaRPr lang="en-US" dirty="0"/>
          </a:p>
          <a:p>
            <a:pPr marL="402336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371600"/>
            <a:ext cx="1885950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505200"/>
            <a:ext cx="18859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53135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7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Gender and diseases of zoonotic origin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7068" y="1339241"/>
            <a:ext cx="4736592" cy="4648200"/>
          </a:xfrm>
        </p:spPr>
        <p:txBody>
          <a:bodyPr>
            <a:noAutofit/>
          </a:bodyPr>
          <a:lstStyle/>
          <a:p>
            <a:r>
              <a:rPr lang="en-US" sz="2000" dirty="0"/>
              <a:t>75% of all emerging pathogens</a:t>
            </a:r>
          </a:p>
          <a:p>
            <a:r>
              <a:rPr lang="en-US" sz="2000" dirty="0"/>
              <a:t>More than half of all human pathogens</a:t>
            </a:r>
          </a:p>
          <a:p>
            <a:r>
              <a:rPr lang="en-US" sz="2000" dirty="0"/>
              <a:t>Gender division of labor</a:t>
            </a:r>
          </a:p>
          <a:p>
            <a:pPr lvl="1"/>
            <a:r>
              <a:rPr lang="en-US" sz="1800" dirty="0"/>
              <a:t>Care and marketing </a:t>
            </a:r>
          </a:p>
          <a:p>
            <a:r>
              <a:rPr lang="en-US" sz="1800" dirty="0"/>
              <a:t>Extension services focus more on larger enterprises than backyard farms</a:t>
            </a:r>
          </a:p>
          <a:p>
            <a:r>
              <a:rPr lang="en-US" sz="1800" dirty="0"/>
              <a:t>Reduces access to information, medical veterinary services</a:t>
            </a:r>
          </a:p>
          <a:p>
            <a:r>
              <a:rPr lang="en-US" sz="1800" dirty="0"/>
              <a:t>Not actual owners of farms: Avian</a:t>
            </a:r>
          </a:p>
          <a:p>
            <a:pPr marL="82296" indent="0">
              <a:buNone/>
            </a:pPr>
            <a:r>
              <a:rPr lang="en-US" sz="2000" dirty="0"/>
              <a:t>influenza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239324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357" y="3810000"/>
            <a:ext cx="23717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53135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5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Avian influenza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371600"/>
            <a:ext cx="4279392" cy="481584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Small poultry farms run by women were excluded from extension</a:t>
            </a:r>
          </a:p>
          <a:p>
            <a:pPr marL="82296" indent="0">
              <a:buNone/>
            </a:pPr>
            <a:endParaRPr lang="en-US" sz="2400" dirty="0"/>
          </a:p>
          <a:p>
            <a:r>
              <a:rPr lang="en-US" sz="2400" dirty="0"/>
              <a:t>Excluded from compensation</a:t>
            </a:r>
          </a:p>
          <a:p>
            <a:pPr marL="82296" indent="0">
              <a:buNone/>
            </a:pPr>
            <a:endParaRPr lang="en-US" sz="2400" dirty="0"/>
          </a:p>
          <a:p>
            <a:r>
              <a:rPr lang="en-US" sz="2400" dirty="0"/>
              <a:t>Risk of exposure was very high</a:t>
            </a:r>
          </a:p>
          <a:p>
            <a:pPr marL="82296" indent="0">
              <a:buNone/>
            </a:pPr>
            <a:endParaRPr lang="en-US" sz="2400" dirty="0"/>
          </a:p>
          <a:p>
            <a:r>
              <a:rPr lang="en-US" sz="2400" dirty="0"/>
              <a:t>Little or no biosecurity</a:t>
            </a:r>
          </a:p>
          <a:p>
            <a:pPr marL="82296" indent="0">
              <a:buNone/>
            </a:pPr>
            <a:endParaRPr lang="en-US" sz="2400" dirty="0"/>
          </a:p>
          <a:p>
            <a:r>
              <a:rPr lang="en-US" sz="2400" dirty="0"/>
              <a:t>If there is no compensation, people sell their birds</a:t>
            </a:r>
          </a:p>
          <a:p>
            <a:pPr marL="82296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27527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14800"/>
            <a:ext cx="29083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53135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89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Gender and disease surveillance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371600"/>
            <a:ext cx="4355592" cy="5105400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endParaRPr lang="en-US" dirty="0"/>
          </a:p>
          <a:p>
            <a:r>
              <a:rPr lang="en-US" dirty="0"/>
              <a:t>Need for disaggregated data by sex</a:t>
            </a:r>
          </a:p>
          <a:p>
            <a:pPr lvl="1"/>
            <a:r>
              <a:rPr lang="en-US" dirty="0"/>
              <a:t>Assumption that sex and gender not crucial</a:t>
            </a:r>
          </a:p>
          <a:p>
            <a:r>
              <a:rPr lang="en-US" dirty="0"/>
              <a:t>Need for data on pregnancy status</a:t>
            </a:r>
          </a:p>
          <a:p>
            <a:r>
              <a:rPr lang="en-US" dirty="0"/>
              <a:t>Gender biases in surveillance data</a:t>
            </a:r>
          </a:p>
          <a:p>
            <a:pPr lvl="1"/>
            <a:r>
              <a:rPr lang="en-US" dirty="0"/>
              <a:t>undercount the relative importance of symptoms that can only affect one sex</a:t>
            </a:r>
          </a:p>
          <a:p>
            <a:pPr lvl="1"/>
            <a:r>
              <a:rPr lang="en-US" dirty="0"/>
              <a:t>TB diagnosis cough/sputum</a:t>
            </a:r>
          </a:p>
          <a:p>
            <a:pPr lvl="1"/>
            <a:r>
              <a:rPr lang="en-US" dirty="0"/>
              <a:t>Tuberculin test negative for women</a:t>
            </a:r>
          </a:p>
          <a:p>
            <a:r>
              <a:rPr lang="en-US" dirty="0"/>
              <a:t>Gender issues in analysis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239324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23717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53135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47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152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1"/>
            <a:ext cx="80010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Gender differences in behaviors, activities, and access to resources and decision-making affect disease transmission and outcome. </a:t>
            </a:r>
          </a:p>
          <a:p>
            <a:pPr marL="82296" indent="0">
              <a:buNone/>
            </a:pPr>
            <a:endParaRPr lang="en-US" sz="2800" dirty="0"/>
          </a:p>
          <a:p>
            <a:r>
              <a:rPr lang="en-US" sz="2800" dirty="0"/>
              <a:t>There is an urgent need to disaggregate data by age and sex.</a:t>
            </a:r>
          </a:p>
          <a:p>
            <a:pPr marL="82296" indent="0">
              <a:buNone/>
            </a:pPr>
            <a:endParaRPr lang="en-US" sz="2800" dirty="0"/>
          </a:p>
          <a:p>
            <a:r>
              <a:rPr lang="en-US" sz="2800" dirty="0"/>
              <a:t>Gaps in knowledge </a:t>
            </a:r>
            <a:r>
              <a:rPr lang="en-US" sz="2800" dirty="0" smtClean="0"/>
              <a:t>still </a:t>
            </a:r>
            <a:r>
              <a:rPr lang="en-US" sz="2800" dirty="0"/>
              <a:t>exist but should not detract from the fact that much is already known about the importance of including a gender </a:t>
            </a:r>
            <a:r>
              <a:rPr lang="en-US" sz="2800" dirty="0" smtClean="0"/>
              <a:t>perspective.</a:t>
            </a:r>
            <a:endParaRPr lang="en-US" sz="2800" dirty="0"/>
          </a:p>
          <a:p>
            <a:pPr marL="82296" indent="0">
              <a:buNone/>
            </a:pPr>
            <a:endParaRPr lang="en-US" sz="2800" dirty="0"/>
          </a:p>
          <a:p>
            <a:r>
              <a:rPr lang="en-US" sz="2800" dirty="0"/>
              <a:t>Multidisciplinary </a:t>
            </a:r>
            <a:r>
              <a:rPr lang="en-US" sz="2800" dirty="0" smtClean="0"/>
              <a:t>approach.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53135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5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152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gender?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371600"/>
            <a:ext cx="7086600" cy="4983163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  <a:defRPr/>
            </a:pPr>
            <a:r>
              <a:rPr lang="en-US" sz="2800" dirty="0"/>
              <a:t>Need for greater global health security</a:t>
            </a:r>
          </a:p>
          <a:p>
            <a:pPr marL="82296" indent="0">
              <a:spcAft>
                <a:spcPts val="1200"/>
              </a:spcAft>
              <a:buNone/>
              <a:defRPr/>
            </a:pPr>
            <a:endParaRPr lang="en-US" sz="2800" dirty="0"/>
          </a:p>
          <a:p>
            <a:r>
              <a:rPr lang="en-US" sz="2800" dirty="0"/>
              <a:t>Challenge presented by the emergence of new epidemic-prone infectious diseases</a:t>
            </a:r>
          </a:p>
          <a:p>
            <a:pPr marL="82296" indent="0">
              <a:buNone/>
            </a:pPr>
            <a:endParaRPr lang="en-US" sz="2800" dirty="0"/>
          </a:p>
          <a:p>
            <a:r>
              <a:rPr lang="en-US" sz="2800" dirty="0"/>
              <a:t>Important role of gender for understanding and controlling the transmission of infectious diseases</a:t>
            </a:r>
          </a:p>
          <a:p>
            <a:pPr marL="82296" indent="0">
              <a:buNone/>
            </a:pPr>
            <a:endParaRPr lang="en-US" sz="2800" dirty="0"/>
          </a:p>
          <a:p>
            <a:r>
              <a:rPr lang="en-US" sz="2800" dirty="0"/>
              <a:t>Reducing the threat of emerging diseases.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53135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4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2" descr="http://www.wondercomments.com/thank_you/thank_you_comment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4762500" cy="2819400"/>
          </a:xfrm>
          <a:prstGeom prst="rect">
            <a:avLst/>
          </a:prstGeom>
          <a:noFill/>
        </p:spPr>
      </p:pic>
      <p:pic>
        <p:nvPicPr>
          <p:cNvPr id="320516" name="Picture 4" descr="http://www.sense.nl/uploads?&amp;func=download&amp;fileId=3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981200"/>
            <a:ext cx="2057400" cy="30861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38400" y="2819400"/>
            <a:ext cx="1481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Bradley Hand ITC" pitchFamily="66" charset="0"/>
              </a:rPr>
              <a:t>Merci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0" y="6155808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0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152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Ebola outbreak in West Africa</a:t>
            </a:r>
          </a:p>
        </p:txBody>
      </p:sp>
      <p:pic>
        <p:nvPicPr>
          <p:cNvPr id="6" name="Picture 2" descr="http://i.usatoday.net/communitymanager/_photos/on-deadline/2012/07/31/ebolax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526381"/>
            <a:ext cx="6121400" cy="434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53135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7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152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Tuberculosis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06" y="751643"/>
            <a:ext cx="6013522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57400" y="52578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Accessibility to training in Ethiopia</a:t>
            </a:r>
          </a:p>
          <a:p>
            <a:r>
              <a:rPr lang="en-US" dirty="0"/>
              <a:t>DANIDA-access to clean water</a:t>
            </a:r>
          </a:p>
          <a:p>
            <a:r>
              <a:rPr lang="en-US" dirty="0"/>
              <a:t>Brucellosis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53135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83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152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HIV and Anti-Retrovirals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371600"/>
            <a:ext cx="7086600" cy="4983163"/>
          </a:xfrm>
        </p:spPr>
        <p:txBody>
          <a:bodyPr>
            <a:normAutofit/>
          </a:bodyPr>
          <a:lstStyle/>
          <a:p>
            <a:pPr marL="82296" indent="0">
              <a:spcAft>
                <a:spcPts val="1200"/>
              </a:spcAft>
              <a:buNone/>
              <a:defRPr/>
            </a:pPr>
            <a:r>
              <a:rPr lang="en-US" sz="2800" dirty="0"/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105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1" y="4179163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countries with limited resources, women are generally less </a:t>
            </a:r>
          </a:p>
          <a:p>
            <a:r>
              <a:rPr lang="en-US" dirty="0"/>
              <a:t>immune-depressed than men at the start of antiretroviral treatment (ARV).</a:t>
            </a:r>
          </a:p>
          <a:p>
            <a:r>
              <a:rPr lang="en-US" dirty="0"/>
              <a:t>The gap is decisive for explaining the differential in immune reconstitution </a:t>
            </a:r>
          </a:p>
          <a:p>
            <a:r>
              <a:rPr lang="en-US" dirty="0"/>
              <a:t>or mortality between men and women undergoing ARV treatment in favor </a:t>
            </a:r>
          </a:p>
          <a:p>
            <a:r>
              <a:rPr lang="en-US" dirty="0"/>
              <a:t>of women.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53135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1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152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371600"/>
            <a:ext cx="4572000" cy="4983163"/>
          </a:xfrm>
        </p:spPr>
        <p:txBody>
          <a:bodyPr>
            <a:normAutofit fontScale="62500" lnSpcReduction="20000"/>
          </a:bodyPr>
          <a:lstStyle/>
          <a:p>
            <a:r>
              <a:rPr lang="en-US" sz="2600" b="1" dirty="0"/>
              <a:t>Sex </a:t>
            </a:r>
            <a:r>
              <a:rPr lang="en-US" sz="2600" dirty="0"/>
              <a:t>refers to the biological and physiological factors that define males and females.</a:t>
            </a:r>
          </a:p>
          <a:p>
            <a:endParaRPr lang="en-US" sz="2600" dirty="0"/>
          </a:p>
          <a:p>
            <a:r>
              <a:rPr lang="en-US" sz="2600" b="1" dirty="0"/>
              <a:t>Gender </a:t>
            </a:r>
            <a:r>
              <a:rPr lang="en-US" sz="2600" dirty="0"/>
              <a:t>refers to the </a:t>
            </a:r>
            <a:r>
              <a:rPr lang="en-US" sz="2600" i="1" dirty="0"/>
              <a:t>socially constructed </a:t>
            </a:r>
            <a:r>
              <a:rPr lang="en-US" sz="2600" dirty="0"/>
              <a:t>roles, behaviors, activities, and attributes that a given society </a:t>
            </a:r>
            <a:r>
              <a:rPr lang="en-US" sz="2600" i="1" dirty="0"/>
              <a:t>considers appropriate </a:t>
            </a:r>
            <a:r>
              <a:rPr lang="en-US" sz="2600" dirty="0"/>
              <a:t>for males and females. Gender differences include both socio-cultural factors as well as male-female differences in access and control over </a:t>
            </a:r>
            <a:r>
              <a:rPr lang="en-US" sz="2600" dirty="0" smtClean="0"/>
              <a:t>resources.</a:t>
            </a:r>
            <a:endParaRPr lang="en-US" sz="2600" dirty="0"/>
          </a:p>
          <a:p>
            <a:pPr marL="82296" indent="0">
              <a:buNone/>
            </a:pPr>
            <a:endParaRPr lang="en-US" sz="2600" dirty="0"/>
          </a:p>
          <a:p>
            <a:r>
              <a:rPr lang="en-US" sz="2600" dirty="0"/>
              <a:t>In many countries, gender influences access to economic resources and the lack of access to economic resources is sometimes a barrier to prompt and effective health care for </a:t>
            </a:r>
            <a:r>
              <a:rPr lang="en-US" sz="2600" dirty="0" smtClean="0"/>
              <a:t>women.</a:t>
            </a:r>
            <a:endParaRPr lang="en-US" sz="2600" dirty="0"/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7800"/>
            <a:ext cx="261425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53135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0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152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 belief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371600"/>
            <a:ext cx="7086600" cy="49831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800" dirty="0"/>
              <a:t>Little attention on sex, gender and infectious </a:t>
            </a:r>
            <a:r>
              <a:rPr lang="en-US" sz="2800" dirty="0" smtClean="0"/>
              <a:t>diseases</a:t>
            </a:r>
            <a:endParaRPr lang="en-US" sz="2800" dirty="0"/>
          </a:p>
          <a:p>
            <a:pPr>
              <a:spcAft>
                <a:spcPts val="1200"/>
              </a:spcAft>
              <a:defRPr/>
            </a:pPr>
            <a:r>
              <a:rPr lang="en-US" sz="2800" dirty="0"/>
              <a:t>Infectious </a:t>
            </a:r>
            <a:r>
              <a:rPr lang="en-US" sz="2800" dirty="0" smtClean="0"/>
              <a:t>diseases </a:t>
            </a:r>
            <a:r>
              <a:rPr lang="en-US" sz="2800" dirty="0"/>
              <a:t>affect both male and female equally</a:t>
            </a:r>
          </a:p>
          <a:p>
            <a:r>
              <a:rPr lang="en-US" sz="2800" dirty="0"/>
              <a:t>Focus public health attention during an outbreak control and treatment</a:t>
            </a:r>
          </a:p>
          <a:p>
            <a:pPr>
              <a:spcAft>
                <a:spcPts val="1200"/>
              </a:spcAft>
              <a:defRPr/>
            </a:pPr>
            <a:r>
              <a:rPr lang="en-US" sz="2800" dirty="0" smtClean="0"/>
              <a:t>Leave </a:t>
            </a:r>
            <a:r>
              <a:rPr lang="en-US" sz="2800" dirty="0"/>
              <a:t>it to the social scientists to address the “social issues”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53135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8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152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371600"/>
            <a:ext cx="7086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Outlines </a:t>
            </a:r>
            <a:r>
              <a:rPr lang="en-US" sz="2800" dirty="0"/>
              <a:t>the pathways by which a person’s sex and gender affect:</a:t>
            </a:r>
          </a:p>
          <a:p>
            <a:pPr lvl="1"/>
            <a:r>
              <a:rPr lang="en-US" sz="2400" dirty="0"/>
              <a:t> incidence, duration, severity, and mortality from emerging infectious diseases:</a:t>
            </a:r>
          </a:p>
          <a:p>
            <a:r>
              <a:rPr lang="en-US" sz="2800" dirty="0"/>
              <a:t>directly through:</a:t>
            </a:r>
          </a:p>
          <a:p>
            <a:pPr lvl="1"/>
            <a:r>
              <a:rPr lang="en-US" dirty="0"/>
              <a:t> </a:t>
            </a:r>
            <a:r>
              <a:rPr lang="en-US" sz="2000" dirty="0"/>
              <a:t>effects on vulnerability of men and women to infectious diseases</a:t>
            </a:r>
          </a:p>
          <a:p>
            <a:pPr lvl="1"/>
            <a:r>
              <a:rPr lang="en-US" sz="2000" dirty="0"/>
              <a:t>exposures to infectious pathogens</a:t>
            </a:r>
          </a:p>
          <a:p>
            <a:pPr lvl="1"/>
            <a:r>
              <a:rPr lang="en-US" sz="2000" dirty="0"/>
              <a:t>responses to illness</a:t>
            </a:r>
          </a:p>
          <a:p>
            <a:r>
              <a:rPr lang="en-US" sz="2400" dirty="0"/>
              <a:t>Indirectly through effects on disease prevention and control programmes.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53135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152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Three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371600"/>
            <a:ext cx="7086600" cy="4983163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Gender influences the risk of acquiring infections during health care encounters</a:t>
            </a:r>
          </a:p>
          <a:p>
            <a:pPr marL="82296" indent="0">
              <a:buNone/>
            </a:pPr>
            <a:endParaRPr lang="en-US" sz="2800" dirty="0"/>
          </a:p>
          <a:p>
            <a:r>
              <a:rPr lang="en-US" sz="2800" dirty="0"/>
              <a:t>Gender roles and access to resources affect exposure to animals and the risk of acquiring diseases from animals</a:t>
            </a:r>
          </a:p>
          <a:p>
            <a:endParaRPr lang="en-US" sz="2800" dirty="0" smtClean="0"/>
          </a:p>
          <a:p>
            <a:r>
              <a:rPr lang="en-US" sz="2800" dirty="0" smtClean="0"/>
              <a:t>Implications </a:t>
            </a:r>
            <a:r>
              <a:rPr lang="en-US" sz="2800" dirty="0"/>
              <a:t>of sex and gender for surveillance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53135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5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C3D69B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566</TotalTime>
  <Words>899</Words>
  <Application>Microsoft Office PowerPoint</Application>
  <PresentationFormat>On-screen Show (4:3)</PresentationFormat>
  <Paragraphs>167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Book Antiqua</vt:lpstr>
      <vt:lpstr>Bradley Hand ITC</vt:lpstr>
      <vt:lpstr>Calibri</vt:lpstr>
      <vt:lpstr>Century Gothic</vt:lpstr>
      <vt:lpstr>Wingdings</vt:lpstr>
      <vt:lpstr>Apothecary</vt:lpstr>
      <vt:lpstr>Gender ONE HEALTH and infectious disease management</vt:lpstr>
      <vt:lpstr>Why gender?</vt:lpstr>
      <vt:lpstr>Ebola outbreak in West Africa</vt:lpstr>
      <vt:lpstr>Tuberculosis</vt:lpstr>
      <vt:lpstr>HIV and Anti-Retrovirals</vt:lpstr>
      <vt:lpstr>definitions</vt:lpstr>
      <vt:lpstr>General belief</vt:lpstr>
      <vt:lpstr>Framework</vt:lpstr>
      <vt:lpstr>Three areas</vt:lpstr>
      <vt:lpstr>Transmission model</vt:lpstr>
      <vt:lpstr>How gender differences influence emerging infectious diseases</vt:lpstr>
      <vt:lpstr>Vulnerability to infectious diseases</vt:lpstr>
      <vt:lpstr>Exposure to Pathogens </vt:lpstr>
      <vt:lpstr>Response to infections</vt:lpstr>
      <vt:lpstr>Effectiveness of Health Interventions</vt:lpstr>
      <vt:lpstr>Gender and diseases of zoonotic origin </vt:lpstr>
      <vt:lpstr>Avian influenza </vt:lpstr>
      <vt:lpstr>Gender and disease surveillance 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from Professional-Directed to Patient-Centered Behavior Change</dc:title>
  <dc:creator>Kimberly Kennedy</dc:creator>
  <cp:lastModifiedBy>Sarah Mirembe</cp:lastModifiedBy>
  <cp:revision>73</cp:revision>
  <dcterms:created xsi:type="dcterms:W3CDTF">2013-09-10T04:44:55Z</dcterms:created>
  <dcterms:modified xsi:type="dcterms:W3CDTF">2019-11-22T11:58:31Z</dcterms:modified>
</cp:coreProperties>
</file>