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 id="2147483810" r:id="rId2"/>
  </p:sldMasterIdLst>
  <p:notesMasterIdLst>
    <p:notesMasterId r:id="rId14"/>
  </p:notesMasterIdLst>
  <p:sldIdLst>
    <p:sldId id="271" r:id="rId3"/>
    <p:sldId id="272" r:id="rId4"/>
    <p:sldId id="273" r:id="rId5"/>
    <p:sldId id="274" r:id="rId6"/>
    <p:sldId id="275" r:id="rId7"/>
    <p:sldId id="276" r:id="rId8"/>
    <p:sldId id="277" r:id="rId9"/>
    <p:sldId id="278" r:id="rId10"/>
    <p:sldId id="279" r:id="rId11"/>
    <p:sldId id="280" r:id="rId12"/>
    <p:sldId id="28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rah K" initials="SK"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6633"/>
    <a:srgbClr val="ECD9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34"/>
      </p:cViewPr>
      <p:guideLst>
        <p:guide orient="horz" pos="2160"/>
        <p:guide pos="2880"/>
      </p:guideLst>
    </p:cSldViewPr>
  </p:slideViewPr>
  <p:notesTextViewPr>
    <p:cViewPr>
      <p:scale>
        <a:sx n="1" d="1"/>
        <a:sy n="1" d="1"/>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9-01-31T09:19:33.890" idx="2">
    <p:pos x="1824" y="3435"/>
    <p:text>Where?</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17C552-CF4B-46FA-A0A6-CD22A870E475}" type="datetimeFigureOut">
              <a:rPr lang="en-US" smtClean="0"/>
              <a:pPr/>
              <a:t>11/22/2019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FF1923-936C-4DB1-A3DF-3AE596C99154}" type="slidenum">
              <a:rPr lang="en-US" smtClean="0"/>
              <a:pPr/>
              <a:t>‹#›</a:t>
            </a:fld>
            <a:endParaRPr lang="en-US"/>
          </a:p>
        </p:txBody>
      </p:sp>
    </p:spTree>
    <p:extLst>
      <p:ext uri="{BB962C8B-B14F-4D97-AF65-F5344CB8AC3E}">
        <p14:creationId xmlns:p14="http://schemas.microsoft.com/office/powerpoint/2010/main" val="1285001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BB3B1CA4-A3E1-4FD4-9F37-DD70E9E1DE75}" type="slidenum">
              <a:rPr lang="en-GB" altLang="en-US" smtClean="0"/>
              <a:pPr/>
              <a:t>1</a:t>
            </a:fld>
            <a:endParaRPr lang="en-GB" altLang="en-US"/>
          </a:p>
        </p:txBody>
      </p:sp>
    </p:spTree>
    <p:extLst>
      <p:ext uri="{BB962C8B-B14F-4D97-AF65-F5344CB8AC3E}">
        <p14:creationId xmlns:p14="http://schemas.microsoft.com/office/powerpoint/2010/main" val="36776924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r>
              <a:rPr lang="en-GB" altLang="en-US" dirty="0"/>
              <a:t>Participants will be given learning objectives of the course</a:t>
            </a:r>
          </a:p>
          <a:p>
            <a:pPr eaLnBrk="1" hangingPunct="1">
              <a:spcBef>
                <a:spcPct val="0"/>
              </a:spcBef>
              <a:buFontTx/>
              <a:buChar char="•"/>
            </a:pPr>
            <a:r>
              <a:rPr lang="en-GB" altLang="en-US" dirty="0"/>
              <a:t>They will be introduced to the historical background of the disease</a:t>
            </a:r>
          </a:p>
          <a:p>
            <a:pPr eaLnBrk="1" hangingPunct="1">
              <a:spcBef>
                <a:spcPct val="0"/>
              </a:spcBef>
              <a:buFontTx/>
              <a:buChar char="•"/>
            </a:pPr>
            <a:r>
              <a:rPr lang="en-GB" altLang="en-US" dirty="0"/>
              <a:t>Participants will be given 2-5 minutes to express themselves on what they know about the disease</a:t>
            </a:r>
          </a:p>
          <a:p>
            <a:pPr eaLnBrk="1" hangingPunct="1">
              <a:spcBef>
                <a:spcPct val="0"/>
              </a:spcBef>
            </a:pPr>
            <a:endParaRPr lang="en-GB" altLang="en-US" dirty="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46EF989C-B5FE-4A61-A134-B07FA08C23BA}" type="slidenum">
              <a:rPr lang="en-GB" altLang="en-US" smtClean="0"/>
              <a:pPr/>
              <a:t>2</a:t>
            </a:fld>
            <a:endParaRPr lang="en-GB" altLang="en-US" dirty="0"/>
          </a:p>
        </p:txBody>
      </p:sp>
    </p:spTree>
    <p:extLst>
      <p:ext uri="{BB962C8B-B14F-4D97-AF65-F5344CB8AC3E}">
        <p14:creationId xmlns:p14="http://schemas.microsoft.com/office/powerpoint/2010/main" val="15259406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r>
              <a:rPr lang="en-US" altLang="en-US" dirty="0"/>
              <a:t>Participants will be introduced to the </a:t>
            </a:r>
            <a:r>
              <a:rPr lang="en-US" altLang="en-US" dirty="0" err="1"/>
              <a:t>aetiology</a:t>
            </a:r>
            <a:r>
              <a:rPr lang="en-US" altLang="en-US" dirty="0"/>
              <a:t> of Ebola </a:t>
            </a:r>
            <a:r>
              <a:rPr lang="en-US" altLang="en-US" dirty="0" err="1"/>
              <a:t>haemorrhagic</a:t>
            </a:r>
            <a:r>
              <a:rPr lang="en-US" altLang="en-US" dirty="0"/>
              <a:t> fever (EHF)</a:t>
            </a:r>
          </a:p>
          <a:p>
            <a:pPr>
              <a:buFontTx/>
              <a:buChar char="•"/>
            </a:pPr>
            <a:r>
              <a:rPr lang="en-US" altLang="en-US" dirty="0"/>
              <a:t>They will be asked whether they have ever heard or affected directly or indirectly by the disease. This is aimed at gauging their level of knowledge of Ebola, and encourage them ask questions </a:t>
            </a:r>
          </a:p>
          <a:p>
            <a:pPr>
              <a:buFontTx/>
              <a:buChar char="•"/>
            </a:pPr>
            <a:r>
              <a:rPr lang="en-US" altLang="en-US" dirty="0"/>
              <a:t>After the discussion, the facilitator will discuss the transmission of Ebola as detailed in the hand out</a:t>
            </a:r>
          </a:p>
          <a:p>
            <a:endParaRPr lang="en-US" altLang="en-US" dirty="0"/>
          </a:p>
          <a:p>
            <a:endParaRPr lang="en-US" altLang="en-US" dirty="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E3E1F6A5-4866-4F5C-9E13-582E6BA45C0B}" type="slidenum">
              <a:rPr lang="en-GB" altLang="en-US" smtClean="0"/>
              <a:pPr/>
              <a:t>4</a:t>
            </a:fld>
            <a:endParaRPr lang="en-GB" altLang="en-US"/>
          </a:p>
        </p:txBody>
      </p:sp>
    </p:spTree>
    <p:extLst>
      <p:ext uri="{BB962C8B-B14F-4D97-AF65-F5344CB8AC3E}">
        <p14:creationId xmlns:p14="http://schemas.microsoft.com/office/powerpoint/2010/main" val="987637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r>
              <a:rPr lang="en-US" altLang="en-US" dirty="0"/>
              <a:t>Participants will be asked to discuss whether there are any differences in Ebola disease occurrence between men and women and why?</a:t>
            </a:r>
          </a:p>
          <a:p>
            <a:pPr>
              <a:buFontTx/>
              <a:buChar char="•"/>
            </a:pPr>
            <a:r>
              <a:rPr lang="en-US" altLang="en-US" dirty="0"/>
              <a:t>They will be encouraged to give examples of what they have heard and experienced</a:t>
            </a:r>
          </a:p>
          <a:p>
            <a:pPr>
              <a:buFontTx/>
              <a:buChar char="•"/>
            </a:pPr>
            <a:r>
              <a:rPr lang="en-US" altLang="en-US" dirty="0"/>
              <a:t>Later, the facilitator will give a brief presentation on the gender dynamics in exposure, infection rates, and mortalities (as in handout</a:t>
            </a:r>
          </a:p>
          <a:p>
            <a:pPr>
              <a:buFontTx/>
              <a:buChar char="•"/>
            </a:pPr>
            <a:endParaRPr lang="en-US" altLang="en-US" dirty="0"/>
          </a:p>
          <a:p>
            <a:pPr>
              <a:buFontTx/>
              <a:buChar char="•"/>
            </a:pPr>
            <a:endParaRPr lang="en-US" altLang="en-US" dirty="0"/>
          </a:p>
          <a:p>
            <a:endParaRPr lang="en-US" altLang="en-US" dirty="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C9A74CF1-67F1-4E5F-8C6B-32A5E4F18D38}" type="slidenum">
              <a:rPr lang="en-GB" altLang="en-US" smtClean="0"/>
              <a:pPr/>
              <a:t>6</a:t>
            </a:fld>
            <a:endParaRPr lang="en-GB" altLang="en-US"/>
          </a:p>
        </p:txBody>
      </p:sp>
    </p:spTree>
    <p:extLst>
      <p:ext uri="{BB962C8B-B14F-4D97-AF65-F5344CB8AC3E}">
        <p14:creationId xmlns:p14="http://schemas.microsoft.com/office/powerpoint/2010/main" val="246529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r>
              <a:rPr lang="en-US" altLang="en-US"/>
              <a:t>Participants should be asked to discuss the relationship between EHF occurrence and health care workers</a:t>
            </a:r>
          </a:p>
          <a:p>
            <a:pPr>
              <a:buFontTx/>
              <a:buChar char="•"/>
            </a:pPr>
            <a:r>
              <a:rPr lang="en-US" altLang="en-US"/>
              <a:t>Any relationship between care giving and gender dynamics?</a:t>
            </a:r>
          </a:p>
          <a:p>
            <a:endParaRPr lang="en-US" altLang="en-US"/>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B51B6A9F-401B-477A-8277-B668A962FF29}" type="slidenum">
              <a:rPr lang="en-GB" altLang="en-US" smtClean="0"/>
              <a:pPr/>
              <a:t>7</a:t>
            </a:fld>
            <a:endParaRPr lang="en-GB" altLang="en-US"/>
          </a:p>
        </p:txBody>
      </p:sp>
    </p:spTree>
    <p:extLst>
      <p:ext uri="{BB962C8B-B14F-4D97-AF65-F5344CB8AC3E}">
        <p14:creationId xmlns:p14="http://schemas.microsoft.com/office/powerpoint/2010/main" val="2266082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84FAB20C-4C94-40B4-B475-07E2B4076220}" type="slidenum">
              <a:rPr lang="en-GB" altLang="en-US" smtClean="0"/>
              <a:pPr/>
              <a:t>10</a:t>
            </a:fld>
            <a:endParaRPr lang="en-GB" altLang="en-US"/>
          </a:p>
        </p:txBody>
      </p:sp>
    </p:spTree>
    <p:extLst>
      <p:ext uri="{BB962C8B-B14F-4D97-AF65-F5344CB8AC3E}">
        <p14:creationId xmlns:p14="http://schemas.microsoft.com/office/powerpoint/2010/main" val="17776854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secHead" preserve="1">
  <p:cSld name="Day Title Templat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0" y="0"/>
            <a:ext cx="9144000" cy="6858000"/>
          </a:xfrm>
          <a:prstGeom prst="roundRect">
            <a:avLst>
              <a:gd name="adj" fmla="val 1735"/>
            </a:avLst>
          </a:prstGeom>
          <a:blipFill>
            <a:blip r:embed="rId2" cstate="print"/>
            <a:tile tx="0" ty="0" sx="100000" sy="100000" flip="none" algn="tl"/>
          </a:blip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rgbClr val="996633"/>
                </a:solidFill>
                <a:latin typeface="+mj-lt"/>
                <a:ea typeface="+mj-ea"/>
                <a:cs typeface="+mj-cs"/>
              </a:defRPr>
            </a:lvl1pPr>
          </a:lstStyle>
          <a:p>
            <a:r>
              <a:rPr lang="en-US" dirty="0"/>
              <a:t>Click to edit Master title style</a:t>
            </a:r>
          </a:p>
        </p:txBody>
      </p:sp>
      <p:sp>
        <p:nvSpPr>
          <p:cNvPr id="15" name="Rectangle 14"/>
          <p:cNvSpPr/>
          <p:nvPr/>
        </p:nvSpPr>
        <p:spPr>
          <a:xfrm>
            <a:off x="675496" y="4541520"/>
            <a:ext cx="7818120" cy="664367"/>
          </a:xfrm>
          <a:prstGeom prst="rect">
            <a:avLst/>
          </a:prstGeom>
          <a:solidFill>
            <a:schemeClr val="bg2">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90000"/>
                </a:schemeClr>
              </a:solidFill>
            </a:endParaRPr>
          </a:p>
        </p:txBody>
      </p:sp>
      <p:sp>
        <p:nvSpPr>
          <p:cNvPr id="3" name="Text Placeholder 2"/>
          <p:cNvSpPr>
            <a:spLocks noGrp="1"/>
          </p:cNvSpPr>
          <p:nvPr>
            <p:ph type="body" idx="1" hasCustomPrompt="1"/>
          </p:nvPr>
        </p:nvSpPr>
        <p:spPr>
          <a:xfrm>
            <a:off x="736456" y="4607510"/>
            <a:ext cx="7696200" cy="523783"/>
          </a:xfrm>
        </p:spPr>
        <p:txBody>
          <a:bodyPr anchor="ctr">
            <a:normAutofit/>
          </a:bodyPr>
          <a:lstStyle>
            <a:lvl1pPr marL="0" indent="0" algn="ctr">
              <a:buNone/>
              <a:defRPr sz="2000" cap="all" spc="25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Gender and emerging pandemic threats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50000"/>
                </a:schemeClr>
              </a:solidFill>
            </a:endParaRPr>
          </a:p>
        </p:txBody>
      </p:sp>
      <p:pic>
        <p:nvPicPr>
          <p:cNvPr id="17"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57200" y="6324600"/>
            <a:ext cx="1136588" cy="2451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 name="Picture 3"/>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5210083" y="6273426"/>
            <a:ext cx="3543300" cy="342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71150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A94F997-A317-45F3-AC83-9A804EBE2383}" type="datetimeFigureOut">
              <a:rPr lang="en-US" smtClean="0"/>
              <a:pPr/>
              <a:t>11/22/2019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431AEE-028F-4500-A53F-AD5C3D4B1ADB}" type="slidenum">
              <a:rPr lang="en-US" smtClean="0"/>
              <a:pPr/>
              <a:t>‹#›</a:t>
            </a:fld>
            <a:endParaRPr lang="en-US"/>
          </a:p>
        </p:txBody>
      </p:sp>
    </p:spTree>
    <p:extLst>
      <p:ext uri="{BB962C8B-B14F-4D97-AF65-F5344CB8AC3E}">
        <p14:creationId xmlns:p14="http://schemas.microsoft.com/office/powerpoint/2010/main" val="215398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A94F997-A317-45F3-AC83-9A804EBE2383}" type="datetimeFigureOut">
              <a:rPr lang="en-US" smtClean="0"/>
              <a:pPr/>
              <a:t>11/22/2019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431AEE-028F-4500-A53F-AD5C3D4B1ADB}" type="slidenum">
              <a:rPr lang="en-US" smtClean="0"/>
              <a:pPr/>
              <a:t>‹#›</a:t>
            </a:fld>
            <a:endParaRPr lang="en-US"/>
          </a:p>
        </p:txBody>
      </p:sp>
    </p:spTree>
    <p:extLst>
      <p:ext uri="{BB962C8B-B14F-4D97-AF65-F5344CB8AC3E}">
        <p14:creationId xmlns:p14="http://schemas.microsoft.com/office/powerpoint/2010/main" val="29788719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94F997-A317-45F3-AC83-9A804EBE2383}" type="datetimeFigureOut">
              <a:rPr lang="en-US" smtClean="0"/>
              <a:pPr/>
              <a:t>11/22/2019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431AEE-028F-4500-A53F-AD5C3D4B1ADB}" type="slidenum">
              <a:rPr lang="en-US" smtClean="0"/>
              <a:pPr/>
              <a:t>‹#›</a:t>
            </a:fld>
            <a:endParaRPr lang="en-US"/>
          </a:p>
        </p:txBody>
      </p:sp>
    </p:spTree>
    <p:extLst>
      <p:ext uri="{BB962C8B-B14F-4D97-AF65-F5344CB8AC3E}">
        <p14:creationId xmlns:p14="http://schemas.microsoft.com/office/powerpoint/2010/main" val="22683935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A94F997-A317-45F3-AC83-9A804EBE2383}" type="datetimeFigureOut">
              <a:rPr lang="en-US" smtClean="0"/>
              <a:pPr/>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431AEE-028F-4500-A53F-AD5C3D4B1ADB}" type="slidenum">
              <a:rPr lang="en-US" smtClean="0"/>
              <a:pPr/>
              <a:t>‹#›</a:t>
            </a:fld>
            <a:endParaRPr lang="en-US"/>
          </a:p>
        </p:txBody>
      </p:sp>
    </p:spTree>
    <p:extLst>
      <p:ext uri="{BB962C8B-B14F-4D97-AF65-F5344CB8AC3E}">
        <p14:creationId xmlns:p14="http://schemas.microsoft.com/office/powerpoint/2010/main" val="29635093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A94F997-A317-45F3-AC83-9A804EBE2383}" type="datetimeFigureOut">
              <a:rPr lang="en-US" smtClean="0"/>
              <a:pPr/>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431AEE-028F-4500-A53F-AD5C3D4B1ADB}" type="slidenum">
              <a:rPr lang="en-US" smtClean="0"/>
              <a:pPr/>
              <a:t>‹#›</a:t>
            </a:fld>
            <a:endParaRPr lang="en-US"/>
          </a:p>
        </p:txBody>
      </p:sp>
    </p:spTree>
    <p:extLst>
      <p:ext uri="{BB962C8B-B14F-4D97-AF65-F5344CB8AC3E}">
        <p14:creationId xmlns:p14="http://schemas.microsoft.com/office/powerpoint/2010/main" val="5209948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94F997-A317-45F3-AC83-9A804EBE2383}" type="datetimeFigureOut">
              <a:rPr lang="en-US" smtClean="0"/>
              <a:pPr/>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431AEE-028F-4500-A53F-AD5C3D4B1ADB}" type="slidenum">
              <a:rPr lang="en-US" smtClean="0"/>
              <a:pPr/>
              <a:t>‹#›</a:t>
            </a:fld>
            <a:endParaRPr lang="en-US"/>
          </a:p>
        </p:txBody>
      </p:sp>
    </p:spTree>
    <p:extLst>
      <p:ext uri="{BB962C8B-B14F-4D97-AF65-F5344CB8AC3E}">
        <p14:creationId xmlns:p14="http://schemas.microsoft.com/office/powerpoint/2010/main" val="40171091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94F997-A317-45F3-AC83-9A804EBE2383}" type="datetimeFigureOut">
              <a:rPr lang="en-US" smtClean="0"/>
              <a:pPr/>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431AEE-028F-4500-A53F-AD5C3D4B1ADB}" type="slidenum">
              <a:rPr lang="en-US" smtClean="0"/>
              <a:pPr/>
              <a:t>‹#›</a:t>
            </a:fld>
            <a:endParaRPr lang="en-US"/>
          </a:p>
        </p:txBody>
      </p:sp>
    </p:spTree>
    <p:extLst>
      <p:ext uri="{BB962C8B-B14F-4D97-AF65-F5344CB8AC3E}">
        <p14:creationId xmlns:p14="http://schemas.microsoft.com/office/powerpoint/2010/main" val="3498113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and Bullet Templa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cxnSp>
        <p:nvCxnSpPr>
          <p:cNvPr id="3" name="Straight Connector 2"/>
          <p:cNvCxnSpPr/>
          <p:nvPr userDrawn="1"/>
        </p:nvCxnSpPr>
        <p:spPr>
          <a:xfrm>
            <a:off x="457200" y="1447800"/>
            <a:ext cx="8296183" cy="0"/>
          </a:xfrm>
          <a:prstGeom prst="line">
            <a:avLst/>
          </a:prstGeom>
          <a:ln w="12700">
            <a:solidFill>
              <a:srgbClr val="ECD9C6"/>
            </a:solidFill>
          </a:ln>
        </p:spPr>
        <p:style>
          <a:lnRef idx="1">
            <a:schemeClr val="accent1"/>
          </a:lnRef>
          <a:fillRef idx="0">
            <a:schemeClr val="accent1"/>
          </a:fillRef>
          <a:effectRef idx="0">
            <a:schemeClr val="accent1"/>
          </a:effectRef>
          <a:fontRef idx="minor">
            <a:schemeClr val="tx1"/>
          </a:fontRef>
        </p:style>
      </p:cxnSp>
      <p:sp>
        <p:nvSpPr>
          <p:cNvPr id="6" name="Text Placeholder 5"/>
          <p:cNvSpPr>
            <a:spLocks noGrp="1"/>
          </p:cNvSpPr>
          <p:nvPr>
            <p:ph type="body" sz="quarter" idx="10"/>
          </p:nvPr>
        </p:nvSpPr>
        <p:spPr>
          <a:xfrm>
            <a:off x="457200" y="1676400"/>
            <a:ext cx="8153400" cy="3886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42404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lumn Content Template">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a:t>Click to edit Master title style</a:t>
            </a:r>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8" name="Straight Connector 7"/>
          <p:cNvCxnSpPr/>
          <p:nvPr userDrawn="1"/>
        </p:nvCxnSpPr>
        <p:spPr>
          <a:xfrm>
            <a:off x="457200" y="1447800"/>
            <a:ext cx="8229600" cy="0"/>
          </a:xfrm>
          <a:prstGeom prst="line">
            <a:avLst/>
          </a:prstGeom>
          <a:ln w="12700">
            <a:solidFill>
              <a:srgbClr val="ECD9C6"/>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457200" y="6172200"/>
            <a:ext cx="8229600" cy="0"/>
          </a:xfrm>
          <a:prstGeom prst="line">
            <a:avLst/>
          </a:prstGeom>
          <a:ln w="12700">
            <a:solidFill>
              <a:srgbClr val="ECD9C6"/>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or Photo Template">
    <p:spTree>
      <p:nvGrpSpPr>
        <p:cNvPr id="1" name=""/>
        <p:cNvGrpSpPr/>
        <p:nvPr/>
      </p:nvGrpSpPr>
      <p:grpSpPr>
        <a:xfrm>
          <a:off x="0" y="0"/>
          <a:ext cx="0" cy="0"/>
          <a:chOff x="0" y="0"/>
          <a:chExt cx="0" cy="0"/>
        </a:xfrm>
      </p:grpSpPr>
      <p:sp>
        <p:nvSpPr>
          <p:cNvPr id="3" name="Rectangle 2"/>
          <p:cNvSpPr/>
          <p:nvPr userDrawn="1"/>
        </p:nvSpPr>
        <p:spPr>
          <a:xfrm>
            <a:off x="457200" y="609600"/>
            <a:ext cx="8305800" cy="5562600"/>
          </a:xfrm>
          <a:prstGeom prst="rect">
            <a:avLst/>
          </a:prstGeom>
          <a:blipFill>
            <a:blip r:embed="rId2" cstate="print"/>
            <a:tile tx="0" ty="0" sx="100000" sy="100000" flip="none" algn="tl"/>
          </a:blip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197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455418"/>
            <a:ext cx="8229600" cy="1828800"/>
          </a:xfrm>
        </p:spPr>
        <p:txBody>
          <a:bodyPr>
            <a:normAutofit/>
          </a:bodyPr>
          <a:lstStyle>
            <a:lvl1pPr algn="ctr">
              <a:defRPr sz="4400"/>
            </a:lvl1pPr>
          </a:lstStyle>
          <a:p>
            <a:r>
              <a:rPr lang="en-US" dirty="0"/>
              <a:t>Click to edit Master title style</a:t>
            </a:r>
          </a:p>
        </p:txBody>
      </p:sp>
      <p:sp>
        <p:nvSpPr>
          <p:cNvPr id="6" name="Text Placeholder 5"/>
          <p:cNvSpPr>
            <a:spLocks noGrp="1"/>
          </p:cNvSpPr>
          <p:nvPr>
            <p:ph type="body" sz="quarter" idx="10"/>
          </p:nvPr>
        </p:nvSpPr>
        <p:spPr>
          <a:xfrm>
            <a:off x="457200" y="2505076"/>
            <a:ext cx="8229600" cy="2854442"/>
          </a:xfrm>
        </p:spPr>
        <p:txBody>
          <a:bodyPr/>
          <a:lstStyle>
            <a:lvl1pPr algn="ctr">
              <a:buNone/>
              <a:defRPr>
                <a:solidFill>
                  <a:schemeClr val="tx1">
                    <a:lumMod val="65000"/>
                    <a:lumOff val="35000"/>
                  </a:schemeClr>
                </a:solidFill>
              </a:defRPr>
            </a:lvl1pPr>
          </a:lstStyle>
          <a:p>
            <a:pPr lvl="0"/>
            <a:r>
              <a:rPr lang="en-US"/>
              <a:t>Click to edit Master text styles</a:t>
            </a:r>
          </a:p>
        </p:txBody>
      </p:sp>
    </p:spTree>
    <p:extLst>
      <p:ext uri="{BB962C8B-B14F-4D97-AF65-F5344CB8AC3E}">
        <p14:creationId xmlns:p14="http://schemas.microsoft.com/office/powerpoint/2010/main" val="686369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A94F997-A317-45F3-AC83-9A804EBE2383}" type="datetimeFigureOut">
              <a:rPr lang="en-US" smtClean="0"/>
              <a:pPr/>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431AEE-028F-4500-A53F-AD5C3D4B1ADB}" type="slidenum">
              <a:rPr lang="en-US" smtClean="0"/>
              <a:pPr/>
              <a:t>‹#›</a:t>
            </a:fld>
            <a:endParaRPr lang="en-US"/>
          </a:p>
        </p:txBody>
      </p:sp>
    </p:spTree>
    <p:extLst>
      <p:ext uri="{BB962C8B-B14F-4D97-AF65-F5344CB8AC3E}">
        <p14:creationId xmlns:p14="http://schemas.microsoft.com/office/powerpoint/2010/main" val="2900635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94F997-A317-45F3-AC83-9A804EBE2383}" type="datetimeFigureOut">
              <a:rPr lang="en-US" smtClean="0"/>
              <a:pPr/>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431AEE-028F-4500-A53F-AD5C3D4B1ADB}" type="slidenum">
              <a:rPr lang="en-US" smtClean="0"/>
              <a:pPr/>
              <a:t>‹#›</a:t>
            </a:fld>
            <a:endParaRPr lang="en-US"/>
          </a:p>
        </p:txBody>
      </p:sp>
    </p:spTree>
    <p:extLst>
      <p:ext uri="{BB962C8B-B14F-4D97-AF65-F5344CB8AC3E}">
        <p14:creationId xmlns:p14="http://schemas.microsoft.com/office/powerpoint/2010/main" val="327999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94F997-A317-45F3-AC83-9A804EBE2383}" type="datetimeFigureOut">
              <a:rPr lang="en-US" smtClean="0"/>
              <a:pPr/>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431AEE-028F-4500-A53F-AD5C3D4B1ADB}" type="slidenum">
              <a:rPr lang="en-US" smtClean="0"/>
              <a:pPr/>
              <a:t>‹#›</a:t>
            </a:fld>
            <a:endParaRPr lang="en-US"/>
          </a:p>
        </p:txBody>
      </p:sp>
    </p:spTree>
    <p:extLst>
      <p:ext uri="{BB962C8B-B14F-4D97-AF65-F5344CB8AC3E}">
        <p14:creationId xmlns:p14="http://schemas.microsoft.com/office/powerpoint/2010/main" val="2324699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A94F997-A317-45F3-AC83-9A804EBE2383}" type="datetimeFigureOut">
              <a:rPr lang="en-US" smtClean="0"/>
              <a:pPr/>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431AEE-028F-4500-A53F-AD5C3D4B1ADB}" type="slidenum">
              <a:rPr lang="en-US" smtClean="0"/>
              <a:pPr/>
              <a:t>‹#›</a:t>
            </a:fld>
            <a:endParaRPr lang="en-US"/>
          </a:p>
        </p:txBody>
      </p:sp>
    </p:spTree>
    <p:extLst>
      <p:ext uri="{BB962C8B-B14F-4D97-AF65-F5344CB8AC3E}">
        <p14:creationId xmlns:p14="http://schemas.microsoft.com/office/powerpoint/2010/main" val="546561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2.pn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a:ln>
            <a:noFill/>
          </a:ln>
        </p:spPr>
        <p:txBody>
          <a:bodyPr vert="horz" lIns="91440" tIns="45720" rIns="91440" bIns="45720" rtlCol="0" anchor="ctr">
            <a:normAutofit/>
          </a:bodyPr>
          <a:lstStyle/>
          <a:p>
            <a:r>
              <a:rPr lang="en-US" dirty="0"/>
              <a:t>Click to edit Master title style</a:t>
            </a:r>
          </a:p>
        </p:txBody>
      </p:sp>
      <p:pic>
        <p:nvPicPr>
          <p:cNvPr id="1026" name="Picture 2"/>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457200" y="6324600"/>
            <a:ext cx="1136588" cy="2451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5210083" y="6273426"/>
            <a:ext cx="3543300" cy="342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5" name="Straight Connector 14"/>
          <p:cNvCxnSpPr/>
          <p:nvPr userDrawn="1"/>
        </p:nvCxnSpPr>
        <p:spPr>
          <a:xfrm>
            <a:off x="457200" y="6172200"/>
            <a:ext cx="8296183" cy="0"/>
          </a:xfrm>
          <a:prstGeom prst="line">
            <a:avLst/>
          </a:prstGeom>
          <a:ln w="12700">
            <a:solidFill>
              <a:srgbClr val="ECD9C6"/>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04" r:id="rId1"/>
    <p:sldLayoutId id="2147483805" r:id="rId2"/>
    <p:sldLayoutId id="2147483796" r:id="rId3"/>
    <p:sldLayoutId id="2147483806" r:id="rId4"/>
    <p:sldLayoutId id="2147483807" r:id="rId5"/>
  </p:sldLayoutIdLst>
  <p:txStyles>
    <p:titleStyle>
      <a:lvl1pPr algn="ctr" defTabSz="914400" rtl="0" eaLnBrk="1" latinLnBrk="0" hangingPunct="1">
        <a:spcBef>
          <a:spcPct val="0"/>
        </a:spcBef>
        <a:buNone/>
        <a:defRPr sz="3500" kern="1200" cap="all" baseline="0">
          <a:solidFill>
            <a:srgbClr val="996633"/>
          </a:solidFill>
          <a:latin typeface="+mj-lt"/>
          <a:ea typeface="+mj-ea"/>
          <a:cs typeface="+mj-cs"/>
        </a:defRPr>
      </a:lvl1pPr>
    </p:titleStyle>
    <p:bodyStyle>
      <a:lvl1pPr marL="342900" indent="-228600" algn="l" defTabSz="914400" rtl="0" eaLnBrk="1" latinLnBrk="0" hangingPunct="1">
        <a:lnSpc>
          <a:spcPct val="112000"/>
        </a:lnSpc>
        <a:spcBef>
          <a:spcPct val="20000"/>
        </a:spcBef>
        <a:spcAft>
          <a:spcPts val="600"/>
        </a:spcAft>
        <a:buClr>
          <a:schemeClr val="bg2">
            <a:lumMod val="50000"/>
          </a:schemeClr>
        </a:buClr>
        <a:buFont typeface="Wingdings" panose="05000000000000000000" pitchFamily="2" charset="2"/>
        <a:buChar char="§"/>
        <a:defRPr sz="2400" kern="1200">
          <a:solidFill>
            <a:schemeClr val="tx1">
              <a:lumMod val="75000"/>
              <a:lumOff val="25000"/>
            </a:schemeClr>
          </a:solidFill>
          <a:latin typeface="+mn-lt"/>
          <a:ea typeface="+mn-ea"/>
          <a:cs typeface="+mn-cs"/>
        </a:defRPr>
      </a:lvl1pPr>
      <a:lvl2pPr marL="640080" indent="-228600" algn="l" defTabSz="914400" rtl="0" eaLnBrk="1" latinLnBrk="0" hangingPunct="1">
        <a:lnSpc>
          <a:spcPct val="112000"/>
        </a:lnSpc>
        <a:spcBef>
          <a:spcPct val="20000"/>
        </a:spcBef>
        <a:spcAft>
          <a:spcPts val="600"/>
        </a:spcAft>
        <a:buClr>
          <a:schemeClr val="bg2">
            <a:lumMod val="50000"/>
          </a:schemeClr>
        </a:buClr>
        <a:buFont typeface="Century Gothic" panose="020B0502020202020204" pitchFamily="34" charset="0"/>
        <a:buChar char="―"/>
        <a:defRPr sz="2000" kern="1200">
          <a:solidFill>
            <a:schemeClr val="tx1">
              <a:lumMod val="75000"/>
              <a:lumOff val="25000"/>
            </a:schemeClr>
          </a:solidFill>
          <a:latin typeface="+mn-lt"/>
          <a:ea typeface="+mn-ea"/>
          <a:cs typeface="+mn-cs"/>
        </a:defRPr>
      </a:lvl2pPr>
      <a:lvl3pPr marL="914400" indent="-228600" algn="l" defTabSz="914400" rtl="0" eaLnBrk="1" latinLnBrk="0" hangingPunct="1">
        <a:lnSpc>
          <a:spcPct val="112000"/>
        </a:lnSpc>
        <a:spcBef>
          <a:spcPct val="20000"/>
        </a:spcBef>
        <a:spcAft>
          <a:spcPts val="600"/>
        </a:spcAft>
        <a:buClr>
          <a:schemeClr val="bg2">
            <a:lumMod val="50000"/>
          </a:schemeClr>
        </a:buClr>
        <a:buFont typeface="Century Gothic" panose="020B0502020202020204" pitchFamily="34" charset="0"/>
        <a:buChar char="―"/>
        <a:defRPr sz="1800" kern="1200">
          <a:solidFill>
            <a:schemeClr val="tx1">
              <a:lumMod val="75000"/>
              <a:lumOff val="25000"/>
            </a:schemeClr>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lumMod val="75000"/>
              <a:lumOff val="25000"/>
            </a:schemeClr>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1">
              <a:lumMod val="75000"/>
              <a:lumOff val="25000"/>
            </a:schemeClr>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94F997-A317-45F3-AC83-9A804EBE2383}" type="datetimeFigureOut">
              <a:rPr lang="en-US" smtClean="0"/>
              <a:pPr/>
              <a:t>11/22/2019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431AEE-028F-4500-A53F-AD5C3D4B1ADB}" type="slidenum">
              <a:rPr lang="en-US" smtClean="0"/>
              <a:pPr/>
              <a:t>‹#›</a:t>
            </a:fld>
            <a:endParaRPr lang="en-US"/>
          </a:p>
        </p:txBody>
      </p:sp>
      <p:pic>
        <p:nvPicPr>
          <p:cNvPr id="7"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57200" y="6324600"/>
            <a:ext cx="1136588" cy="2451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210083" y="6273426"/>
            <a:ext cx="3543300" cy="342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63571927"/>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txStyles>
    <p:titleStyle>
      <a:lvl1pPr algn="ctr" defTabSz="914400" rtl="0" eaLnBrk="1" latinLnBrk="0" hangingPunct="1">
        <a:spcBef>
          <a:spcPct val="0"/>
        </a:spcBef>
        <a:buNone/>
        <a:defRPr lang="en-US" sz="3500" kern="1200" cap="all" baseline="0" dirty="0">
          <a:solidFill>
            <a:srgbClr val="996633"/>
          </a:solidFill>
          <a:latin typeface="Book Antiqua"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723900" y="3124200"/>
            <a:ext cx="7696200" cy="1295401"/>
          </a:xfrm>
        </p:spPr>
        <p:txBody>
          <a:bodyPr>
            <a:normAutofit/>
          </a:bodyPr>
          <a:lstStyle/>
          <a:p>
            <a:pPr>
              <a:defRPr/>
            </a:pPr>
            <a:r>
              <a:rPr lang="en-US" sz="2800" dirty="0"/>
              <a:t>Gender, one health and infectious disease management </a:t>
            </a:r>
            <a:endParaRPr lang="en-GB" sz="2800" dirty="0">
              <a:effectLst/>
            </a:endParaRPr>
          </a:p>
        </p:txBody>
      </p:sp>
      <p:sp>
        <p:nvSpPr>
          <p:cNvPr id="2051" name="Rectangle 3"/>
          <p:cNvSpPr>
            <a:spLocks noGrp="1" noChangeArrowheads="1"/>
          </p:cNvSpPr>
          <p:nvPr>
            <p:ph type="body" idx="1"/>
          </p:nvPr>
        </p:nvSpPr>
        <p:spPr>
          <a:prstGeom prst="rect">
            <a:avLst/>
          </a:prstGeom>
        </p:spPr>
        <p:txBody>
          <a:bodyPr>
            <a:normAutofit/>
          </a:bodyPr>
          <a:lstStyle/>
          <a:p>
            <a:pPr eaLnBrk="1" hangingPunct="1">
              <a:defRPr/>
            </a:pPr>
            <a:endParaRPr lang="en-US" dirty="0"/>
          </a:p>
          <a:p>
            <a:pPr eaLnBrk="1" hangingPunct="1">
              <a:defRPr/>
            </a:pPr>
            <a:endParaRPr lang="en-US" dirty="0"/>
          </a:p>
        </p:txBody>
      </p:sp>
      <p:sp>
        <p:nvSpPr>
          <p:cNvPr id="4" name="Text Placeholder 2"/>
          <p:cNvSpPr txBox="1">
            <a:spLocks/>
          </p:cNvSpPr>
          <p:nvPr/>
        </p:nvSpPr>
        <p:spPr>
          <a:xfrm>
            <a:off x="888856" y="4419602"/>
            <a:ext cx="7696200" cy="752382"/>
          </a:xfrm>
          <a:prstGeom prst="rect">
            <a:avLst/>
          </a:prstGeom>
        </p:spPr>
        <p:txBody>
          <a:bodyPr vert="horz" lIns="91440" tIns="45720" rIns="91440" bIns="45720" rtlCol="0" anchor="ctr">
            <a:normAutofit fontScale="70000" lnSpcReduction="20000"/>
          </a:bodyPr>
          <a:lstStyle>
            <a:lvl1pPr marL="0" indent="0" algn="ctr" defTabSz="914400" rtl="0" eaLnBrk="1" latinLnBrk="0" hangingPunct="1">
              <a:lnSpc>
                <a:spcPct val="112000"/>
              </a:lnSpc>
              <a:spcBef>
                <a:spcPct val="20000"/>
              </a:spcBef>
              <a:spcAft>
                <a:spcPts val="600"/>
              </a:spcAft>
              <a:buClr>
                <a:schemeClr val="bg2">
                  <a:lumMod val="50000"/>
                </a:schemeClr>
              </a:buClr>
              <a:buFont typeface="Wingdings" panose="05000000000000000000" pitchFamily="2" charset="2"/>
              <a:buNone/>
              <a:defRPr sz="2000" kern="1200" cap="all" spc="250" baseline="0">
                <a:solidFill>
                  <a:schemeClr val="tx1"/>
                </a:solidFill>
                <a:latin typeface="+mn-lt"/>
                <a:ea typeface="+mn-ea"/>
                <a:cs typeface="+mn-cs"/>
              </a:defRPr>
            </a:lvl1pPr>
            <a:lvl2pPr marL="457200" indent="0" algn="l" defTabSz="914400" rtl="0" eaLnBrk="1" latinLnBrk="0" hangingPunct="1">
              <a:lnSpc>
                <a:spcPct val="112000"/>
              </a:lnSpc>
              <a:spcBef>
                <a:spcPct val="20000"/>
              </a:spcBef>
              <a:spcAft>
                <a:spcPts val="600"/>
              </a:spcAft>
              <a:buClr>
                <a:schemeClr val="bg2">
                  <a:lumMod val="50000"/>
                </a:schemeClr>
              </a:buClr>
              <a:buFont typeface="Century Gothic" panose="020B0502020202020204"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112000"/>
              </a:lnSpc>
              <a:spcBef>
                <a:spcPct val="20000"/>
              </a:spcBef>
              <a:spcAft>
                <a:spcPts val="600"/>
              </a:spcAft>
              <a:buClr>
                <a:schemeClr val="bg2">
                  <a:lumMod val="50000"/>
                </a:schemeClr>
              </a:buClr>
              <a:buFont typeface="Century Gothic" panose="020B0502020202020204"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l" defTabSz="914400" rtl="0" eaLnBrk="1" latinLnBrk="0" hangingPunct="1">
              <a:spcBef>
                <a:spcPct val="20000"/>
              </a:spcBef>
              <a:buClr>
                <a:schemeClr val="accent1"/>
              </a:buClr>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n-US" sz="2400" b="1" dirty="0"/>
              <a:t> epidemiology and gender GAPS focus on </a:t>
            </a:r>
            <a:r>
              <a:rPr lang="en-US" sz="2400" b="1" dirty="0" err="1" smtClean="0"/>
              <a:t>ebola</a:t>
            </a:r>
            <a:r>
              <a:rPr lang="en-US" sz="2400" b="1" dirty="0" smtClean="0"/>
              <a:t> </a:t>
            </a:r>
            <a:endParaRPr lang="en-US" sz="2400" b="1" dirty="0" smtClean="0"/>
          </a:p>
          <a:p>
            <a:r>
              <a:rPr lang="en-US" sz="2400" dirty="0" err="1" smtClean="0"/>
              <a:t>powerpoint</a:t>
            </a:r>
            <a:r>
              <a:rPr lang="en-US" sz="2400" dirty="0" smtClean="0"/>
              <a:t> </a:t>
            </a:r>
            <a:r>
              <a:rPr lang="en-US" sz="2400" dirty="0"/>
              <a:t>4B</a:t>
            </a:r>
          </a:p>
        </p:txBody>
      </p:sp>
    </p:spTree>
    <p:extLst>
      <p:ext uri="{BB962C8B-B14F-4D97-AF65-F5344CB8AC3E}">
        <p14:creationId xmlns:p14="http://schemas.microsoft.com/office/powerpoint/2010/main" val="3290627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Implications for surveillance and response to EHF </a:t>
            </a:r>
            <a:r>
              <a:rPr lang="en-US" sz="2000" dirty="0"/>
              <a:t>(continued)</a:t>
            </a:r>
          </a:p>
        </p:txBody>
      </p:sp>
      <p:sp>
        <p:nvSpPr>
          <p:cNvPr id="18435" name="Rectangle 3"/>
          <p:cNvSpPr>
            <a:spLocks noGrp="1" noChangeArrowheads="1"/>
          </p:cNvSpPr>
          <p:nvPr>
            <p:ph type="body" sz="quarter" idx="10"/>
          </p:nvPr>
        </p:nvSpPr>
        <p:spPr/>
        <p:txBody>
          <a:bodyPr>
            <a:normAutofit fontScale="92500" lnSpcReduction="20000"/>
          </a:bodyPr>
          <a:lstStyle/>
          <a:p>
            <a:pPr>
              <a:defRPr/>
            </a:pPr>
            <a:r>
              <a:rPr lang="en-US" dirty="0"/>
              <a:t>Gender experts should be included in </a:t>
            </a:r>
            <a:r>
              <a:rPr lang="en-US" dirty="0" smtClean="0"/>
              <a:t>surveillance </a:t>
            </a:r>
            <a:r>
              <a:rPr lang="en-US" dirty="0"/>
              <a:t>teams to elucidate gender roles and their impact on </a:t>
            </a:r>
            <a:r>
              <a:rPr lang="en-US" dirty="0" smtClean="0"/>
              <a:t>transmission.</a:t>
            </a:r>
            <a:endParaRPr lang="en-US" dirty="0"/>
          </a:p>
          <a:p>
            <a:pPr>
              <a:defRPr/>
            </a:pPr>
            <a:r>
              <a:rPr lang="en-US" dirty="0"/>
              <a:t>During </a:t>
            </a:r>
            <a:r>
              <a:rPr lang="en-US" dirty="0" smtClean="0"/>
              <a:t>outbreaks, </a:t>
            </a:r>
            <a:r>
              <a:rPr lang="en-US" dirty="0"/>
              <a:t>it is important that women who care for the sick outside health care settings are informed about how to protect themselves from </a:t>
            </a:r>
            <a:r>
              <a:rPr lang="en-US" dirty="0" smtClean="0"/>
              <a:t>EHF.</a:t>
            </a:r>
            <a:endParaRPr lang="en-US" dirty="0"/>
          </a:p>
          <a:p>
            <a:pPr>
              <a:defRPr/>
            </a:pPr>
            <a:r>
              <a:rPr lang="en-US" dirty="0"/>
              <a:t>During the most recent outbreak in the Congo, in October 2003, health education meetings </a:t>
            </a:r>
            <a:r>
              <a:rPr lang="en-US" dirty="0" smtClean="0"/>
              <a:t>targeting women and how they can </a:t>
            </a:r>
            <a:r>
              <a:rPr lang="en-US" dirty="0"/>
              <a:t>protect themselves while caring for the sick were found to be extremely useful in halting </a:t>
            </a:r>
            <a:r>
              <a:rPr lang="en-US" dirty="0" smtClean="0"/>
              <a:t>transmission.</a:t>
            </a:r>
            <a:endParaRPr lang="en-US" dirty="0"/>
          </a:p>
        </p:txBody>
      </p:sp>
    </p:spTree>
    <p:extLst>
      <p:ext uri="{BB962C8B-B14F-4D97-AF65-F5344CB8AC3E}">
        <p14:creationId xmlns:p14="http://schemas.microsoft.com/office/powerpoint/2010/main" val="171023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a:t>Implications for surveillance and response to EHF </a:t>
            </a:r>
            <a:r>
              <a:rPr lang="en-US" sz="1800" dirty="0"/>
              <a:t>(continued)</a:t>
            </a:r>
            <a:endParaRPr lang="en-US" dirty="0"/>
          </a:p>
        </p:txBody>
      </p:sp>
      <p:sp>
        <p:nvSpPr>
          <p:cNvPr id="3" name="Content Placeholder 2"/>
          <p:cNvSpPr>
            <a:spLocks noGrp="1"/>
          </p:cNvSpPr>
          <p:nvPr>
            <p:ph type="body" sz="quarter" idx="10"/>
          </p:nvPr>
        </p:nvSpPr>
        <p:spPr/>
        <p:txBody>
          <a:bodyPr>
            <a:normAutofit fontScale="92500"/>
          </a:bodyPr>
          <a:lstStyle/>
          <a:p>
            <a:pPr>
              <a:defRPr/>
            </a:pPr>
            <a:r>
              <a:rPr lang="en-US" dirty="0"/>
              <a:t>The introduction of barrier-nursing methods (coupled with contact tracing and isolation of patients) has been key to ending EHF outbreaks in several </a:t>
            </a:r>
            <a:r>
              <a:rPr lang="en-US" dirty="0" smtClean="0"/>
              <a:t>settings.</a:t>
            </a:r>
            <a:endParaRPr lang="en-US" dirty="0"/>
          </a:p>
          <a:p>
            <a:pPr>
              <a:defRPr/>
            </a:pPr>
            <a:r>
              <a:rPr lang="en-US" dirty="0"/>
              <a:t>Provide nurses with better training in infection control and to empower them to initiate protective </a:t>
            </a:r>
            <a:r>
              <a:rPr lang="en-US" dirty="0" smtClean="0"/>
              <a:t>measures.</a:t>
            </a:r>
            <a:endParaRPr lang="en-US" dirty="0"/>
          </a:p>
          <a:p>
            <a:pPr>
              <a:defRPr/>
            </a:pPr>
            <a:r>
              <a:rPr lang="en-US" dirty="0"/>
              <a:t>Surveillance of complications of pregnancy suggestive of EHF and of deaths in maternity clinics is important for contact tracing, particularly at the beginning of </a:t>
            </a:r>
            <a:r>
              <a:rPr lang="en-US"/>
              <a:t>an </a:t>
            </a:r>
            <a:r>
              <a:rPr lang="en-US" smtClean="0"/>
              <a:t>outbreak.</a:t>
            </a:r>
            <a:endParaRPr lang="en-US" dirty="0"/>
          </a:p>
        </p:txBody>
      </p:sp>
    </p:spTree>
    <p:extLst>
      <p:ext uri="{BB962C8B-B14F-4D97-AF65-F5344CB8AC3E}">
        <p14:creationId xmlns:p14="http://schemas.microsoft.com/office/powerpoint/2010/main" val="1449252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defRPr/>
            </a:pPr>
            <a:r>
              <a:rPr lang="en-US" dirty="0"/>
              <a:t>Introduction</a:t>
            </a:r>
          </a:p>
        </p:txBody>
      </p:sp>
      <p:sp>
        <p:nvSpPr>
          <p:cNvPr id="70659" name="Rectangle 3"/>
          <p:cNvSpPr>
            <a:spLocks noGrp="1" noChangeArrowheads="1"/>
          </p:cNvSpPr>
          <p:nvPr>
            <p:ph type="body" sz="quarter" idx="10"/>
          </p:nvPr>
        </p:nvSpPr>
        <p:spPr/>
        <p:txBody>
          <a:bodyPr>
            <a:normAutofit/>
          </a:bodyPr>
          <a:lstStyle/>
          <a:p>
            <a:pPr>
              <a:buFontTx/>
              <a:buNone/>
              <a:defRPr/>
            </a:pPr>
            <a:r>
              <a:rPr lang="en-US" i="1" dirty="0">
                <a:solidFill>
                  <a:schemeClr val="tx1"/>
                </a:solidFill>
              </a:rPr>
              <a:t>Learning objective</a:t>
            </a:r>
          </a:p>
          <a:p>
            <a:pPr>
              <a:defRPr/>
            </a:pPr>
            <a:r>
              <a:rPr lang="en-US" dirty="0">
                <a:solidFill>
                  <a:schemeClr val="tx1"/>
                </a:solidFill>
              </a:rPr>
              <a:t>To enable participants identify gender dimensions in the epidemiology of disease epidemics, with a special focus to Ebola.</a:t>
            </a:r>
          </a:p>
          <a:p>
            <a:pPr>
              <a:buFontTx/>
              <a:buNone/>
              <a:defRPr/>
            </a:pPr>
            <a:endParaRPr lang="en-US" dirty="0">
              <a:solidFill>
                <a:schemeClr val="tx1"/>
              </a:solidFill>
            </a:endParaRPr>
          </a:p>
          <a:p>
            <a:pPr>
              <a:buFontTx/>
              <a:buNone/>
              <a:defRPr/>
            </a:pPr>
            <a:endParaRPr lang="en-US" sz="2800" dirty="0">
              <a:solidFill>
                <a:srgbClr val="FFC000"/>
              </a:solidFill>
            </a:endParaRPr>
          </a:p>
        </p:txBody>
      </p:sp>
    </p:spTree>
    <p:extLst>
      <p:ext uri="{BB962C8B-B14F-4D97-AF65-F5344CB8AC3E}">
        <p14:creationId xmlns:p14="http://schemas.microsoft.com/office/powerpoint/2010/main" val="2925196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1995 Ebola outbreak in </a:t>
            </a:r>
            <a:r>
              <a:rPr lang="en-US" dirty="0" err="1"/>
              <a:t>drc</a:t>
            </a:r>
            <a:endParaRPr lang="en-US" dirty="0"/>
          </a:p>
        </p:txBody>
      </p:sp>
      <p:sp>
        <p:nvSpPr>
          <p:cNvPr id="3" name="Content Placeholder 2"/>
          <p:cNvSpPr>
            <a:spLocks noGrp="1"/>
          </p:cNvSpPr>
          <p:nvPr>
            <p:ph type="body" sz="quarter" idx="10"/>
          </p:nvPr>
        </p:nvSpPr>
        <p:spPr>
          <a:xfrm>
            <a:off x="457200" y="1676400"/>
            <a:ext cx="8153400" cy="4419600"/>
          </a:xfrm>
        </p:spPr>
        <p:txBody>
          <a:bodyPr>
            <a:normAutofit fontScale="77500" lnSpcReduction="20000"/>
          </a:bodyPr>
          <a:lstStyle/>
          <a:p>
            <a:pPr>
              <a:defRPr/>
            </a:pPr>
            <a:r>
              <a:rPr lang="en-US" dirty="0">
                <a:solidFill>
                  <a:schemeClr val="tx1"/>
                </a:solidFill>
              </a:rPr>
              <a:t>Ebola is one of the deadliest viruses in the </a:t>
            </a:r>
            <a:r>
              <a:rPr lang="en-US" dirty="0" smtClean="0">
                <a:solidFill>
                  <a:schemeClr val="tx1"/>
                </a:solidFill>
              </a:rPr>
              <a:t>world.</a:t>
            </a:r>
            <a:endParaRPr lang="en-US" dirty="0">
              <a:solidFill>
                <a:schemeClr val="tx1"/>
              </a:solidFill>
            </a:endParaRPr>
          </a:p>
          <a:p>
            <a:pPr>
              <a:defRPr/>
            </a:pPr>
            <a:r>
              <a:rPr lang="en-US" dirty="0">
                <a:solidFill>
                  <a:schemeClr val="tx1"/>
                </a:solidFill>
              </a:rPr>
              <a:t>In April of 1995,  it re-emerged in </a:t>
            </a:r>
            <a:r>
              <a:rPr lang="en-US" dirty="0" smtClean="0">
                <a:solidFill>
                  <a:schemeClr val="tx1"/>
                </a:solidFill>
              </a:rPr>
              <a:t>DRC, infecting </a:t>
            </a:r>
            <a:r>
              <a:rPr lang="en-US" dirty="0">
                <a:solidFill>
                  <a:schemeClr val="tx1"/>
                </a:solidFill>
              </a:rPr>
              <a:t>hundreds of people. </a:t>
            </a:r>
          </a:p>
          <a:p>
            <a:pPr>
              <a:defRPr/>
            </a:pPr>
            <a:r>
              <a:rPr lang="en-US" dirty="0"/>
              <a:t>It left a total of 245 people infected with 80% of the victims dead. </a:t>
            </a:r>
          </a:p>
          <a:p>
            <a:pPr>
              <a:defRPr/>
            </a:pPr>
            <a:r>
              <a:rPr lang="en-US" dirty="0"/>
              <a:t>The virus infection is very </a:t>
            </a:r>
            <a:r>
              <a:rPr lang="en-US" dirty="0" smtClean="0"/>
              <a:t>rare.</a:t>
            </a:r>
            <a:endParaRPr lang="en-US" dirty="0"/>
          </a:p>
          <a:p>
            <a:pPr>
              <a:defRPr/>
            </a:pPr>
            <a:r>
              <a:rPr lang="en-US" dirty="0"/>
              <a:t>Ebola infection causes Ebola hemorrhagic fever (EHF). </a:t>
            </a:r>
          </a:p>
          <a:p>
            <a:pPr>
              <a:defRPr/>
            </a:pPr>
            <a:r>
              <a:rPr lang="en-US" dirty="0" smtClean="0"/>
              <a:t>The disease literally </a:t>
            </a:r>
            <a:r>
              <a:rPr lang="en-US" dirty="0"/>
              <a:t>liquefies internal organs, causing massive internal and external hemorrhages.</a:t>
            </a:r>
          </a:p>
          <a:p>
            <a:pPr>
              <a:defRPr/>
            </a:pPr>
            <a:r>
              <a:rPr lang="en-US" dirty="0"/>
              <a:t>It is so terrifying because so little is known about the disease. </a:t>
            </a:r>
          </a:p>
          <a:p>
            <a:pPr>
              <a:defRPr/>
            </a:pPr>
            <a:r>
              <a:rPr lang="en-US" dirty="0"/>
              <a:t>The 1995 outbreak was the fourth world outbreak, the first one occurred in 1976.</a:t>
            </a:r>
          </a:p>
          <a:p>
            <a:pPr>
              <a:defRPr/>
            </a:pPr>
            <a:endParaRPr lang="en-US" dirty="0"/>
          </a:p>
        </p:txBody>
      </p:sp>
    </p:spTree>
    <p:extLst>
      <p:ext uri="{BB962C8B-B14F-4D97-AF65-F5344CB8AC3E}">
        <p14:creationId xmlns:p14="http://schemas.microsoft.com/office/powerpoint/2010/main" val="630125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The epidemiology of Ebola</a:t>
            </a:r>
          </a:p>
        </p:txBody>
      </p:sp>
      <p:sp>
        <p:nvSpPr>
          <p:cNvPr id="3" name="Content Placeholder 2"/>
          <p:cNvSpPr>
            <a:spLocks noGrp="1"/>
          </p:cNvSpPr>
          <p:nvPr>
            <p:ph type="body" sz="quarter" idx="10"/>
          </p:nvPr>
        </p:nvSpPr>
        <p:spPr/>
        <p:txBody>
          <a:bodyPr>
            <a:normAutofit fontScale="92500" lnSpcReduction="10000"/>
          </a:bodyPr>
          <a:lstStyle/>
          <a:p>
            <a:pPr>
              <a:defRPr/>
            </a:pPr>
            <a:r>
              <a:rPr lang="en-US" dirty="0"/>
              <a:t>Ebola is transmitted to people both by animal-to-human contact and human-to-human contact.</a:t>
            </a:r>
          </a:p>
          <a:p>
            <a:pPr>
              <a:defRPr/>
            </a:pPr>
            <a:r>
              <a:rPr lang="en-US" dirty="0"/>
              <a:t>Human-to-human contact is through infected organs, or through bodily </a:t>
            </a:r>
            <a:r>
              <a:rPr lang="en-US" dirty="0" smtClean="0"/>
              <a:t>secretions.</a:t>
            </a:r>
            <a:endParaRPr lang="en-US" dirty="0"/>
          </a:p>
          <a:p>
            <a:pPr>
              <a:defRPr/>
            </a:pPr>
            <a:r>
              <a:rPr lang="en-US" dirty="0"/>
              <a:t>Contact with infected dead or sick primates is a common way in which EHF is initially introduced into human populations (index cases). </a:t>
            </a:r>
          </a:p>
          <a:p>
            <a:pPr>
              <a:defRPr/>
            </a:pPr>
            <a:r>
              <a:rPr lang="en-US" dirty="0"/>
              <a:t>After introduction into the human population, common transmission is by:</a:t>
            </a:r>
          </a:p>
          <a:p>
            <a:pPr>
              <a:defRPr/>
            </a:pPr>
            <a:endParaRPr lang="en-US" dirty="0"/>
          </a:p>
          <a:p>
            <a:pPr>
              <a:defRPr/>
            </a:pPr>
            <a:endParaRPr lang="en-US" dirty="0"/>
          </a:p>
        </p:txBody>
      </p:sp>
    </p:spTree>
    <p:extLst>
      <p:ext uri="{BB962C8B-B14F-4D97-AF65-F5344CB8AC3E}">
        <p14:creationId xmlns:p14="http://schemas.microsoft.com/office/powerpoint/2010/main" val="1709995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epidemiology of Ebola </a:t>
            </a:r>
            <a:r>
              <a:rPr lang="en-US" sz="1800" dirty="0"/>
              <a:t>(continued)</a:t>
            </a:r>
          </a:p>
        </p:txBody>
      </p:sp>
      <p:sp>
        <p:nvSpPr>
          <p:cNvPr id="3" name="Content Placeholder 2"/>
          <p:cNvSpPr>
            <a:spLocks noGrp="1"/>
          </p:cNvSpPr>
          <p:nvPr>
            <p:ph type="body" sz="quarter" idx="10"/>
          </p:nvPr>
        </p:nvSpPr>
        <p:spPr/>
        <p:txBody>
          <a:bodyPr>
            <a:normAutofit fontScale="92500" lnSpcReduction="10000"/>
          </a:bodyPr>
          <a:lstStyle/>
          <a:p>
            <a:pPr>
              <a:defRPr/>
            </a:pPr>
            <a:r>
              <a:rPr lang="en-US" dirty="0"/>
              <a:t>Spread by contact with:</a:t>
            </a:r>
          </a:p>
          <a:p>
            <a:pPr lvl="1">
              <a:defRPr/>
            </a:pPr>
            <a:r>
              <a:rPr lang="en-US" dirty="0"/>
              <a:t>Infected, dead or sick primates;</a:t>
            </a:r>
          </a:p>
          <a:p>
            <a:pPr lvl="1">
              <a:defRPr/>
            </a:pPr>
            <a:r>
              <a:rPr lang="en-US" dirty="0"/>
              <a:t>Family members while caring for infected relatives;</a:t>
            </a:r>
          </a:p>
          <a:p>
            <a:pPr lvl="1">
              <a:defRPr/>
            </a:pPr>
            <a:r>
              <a:rPr lang="en-US" dirty="0"/>
              <a:t>Dead bodies while preparing them for </a:t>
            </a:r>
            <a:r>
              <a:rPr lang="en-US" dirty="0" smtClean="0"/>
              <a:t>burial.</a:t>
            </a:r>
            <a:endParaRPr lang="en-US" dirty="0"/>
          </a:p>
          <a:p>
            <a:pPr>
              <a:defRPr/>
            </a:pPr>
            <a:r>
              <a:rPr lang="en-US" dirty="0"/>
              <a:t>Amplified in:</a:t>
            </a:r>
          </a:p>
          <a:p>
            <a:pPr lvl="1">
              <a:defRPr/>
            </a:pPr>
            <a:r>
              <a:rPr lang="en-US" dirty="0"/>
              <a:t>Hospitals and health </a:t>
            </a:r>
            <a:r>
              <a:rPr lang="en-US" dirty="0" smtClean="0"/>
              <a:t>centers </a:t>
            </a:r>
            <a:r>
              <a:rPr lang="en-US" dirty="0"/>
              <a:t>(with spread to health care workers and to other patients); and</a:t>
            </a:r>
          </a:p>
          <a:p>
            <a:pPr lvl="1">
              <a:defRPr/>
            </a:pPr>
            <a:r>
              <a:rPr lang="en-US" dirty="0"/>
              <a:t>Other health care settings including traditional healers and </a:t>
            </a:r>
            <a:r>
              <a:rPr lang="en-US" dirty="0" smtClean="0"/>
              <a:t>midwives.</a:t>
            </a:r>
            <a:endParaRPr lang="en-US" dirty="0"/>
          </a:p>
          <a:p>
            <a:pPr>
              <a:defRPr/>
            </a:pPr>
            <a:endParaRPr lang="en-US" dirty="0"/>
          </a:p>
        </p:txBody>
      </p:sp>
    </p:spTree>
    <p:extLst>
      <p:ext uri="{BB962C8B-B14F-4D97-AF65-F5344CB8AC3E}">
        <p14:creationId xmlns:p14="http://schemas.microsoft.com/office/powerpoint/2010/main" val="190972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60672" cy="1039427"/>
          </a:xfrm>
        </p:spPr>
        <p:txBody>
          <a:bodyPr>
            <a:noAutofit/>
          </a:bodyPr>
          <a:lstStyle/>
          <a:p>
            <a:pPr>
              <a:defRPr/>
            </a:pPr>
            <a:r>
              <a:rPr lang="en-US" sz="2400" dirty="0"/>
              <a:t>Differences in exposure, infection rates and mortality between men and women</a:t>
            </a:r>
          </a:p>
        </p:txBody>
      </p:sp>
      <p:sp>
        <p:nvSpPr>
          <p:cNvPr id="3" name="Content Placeholder 2"/>
          <p:cNvSpPr>
            <a:spLocks noGrp="1"/>
          </p:cNvSpPr>
          <p:nvPr>
            <p:ph type="body" sz="quarter" idx="10"/>
          </p:nvPr>
        </p:nvSpPr>
        <p:spPr/>
        <p:txBody>
          <a:bodyPr/>
          <a:lstStyle/>
          <a:p>
            <a:pPr>
              <a:defRPr/>
            </a:pPr>
            <a:r>
              <a:rPr lang="en-US" dirty="0"/>
              <a:t>The index cases in several outbreaks have been shown to have had contact with forest </a:t>
            </a:r>
            <a:r>
              <a:rPr lang="en-US" dirty="0" smtClean="0"/>
              <a:t>animals.</a:t>
            </a:r>
            <a:endParaRPr lang="en-US" dirty="0"/>
          </a:p>
          <a:p>
            <a:pPr>
              <a:defRPr/>
            </a:pPr>
            <a:r>
              <a:rPr lang="en-US" dirty="0"/>
              <a:t>This suggests that men, who are more likely than women to go regularly into the forest for hunting are the first </a:t>
            </a:r>
            <a:r>
              <a:rPr lang="en-US" dirty="0" smtClean="0"/>
              <a:t>contacts.</a:t>
            </a:r>
            <a:endParaRPr lang="en-US" dirty="0"/>
          </a:p>
          <a:p>
            <a:pPr>
              <a:defRPr/>
            </a:pPr>
            <a:r>
              <a:rPr lang="en-US" dirty="0"/>
              <a:t>This is as a consequence of their gendered </a:t>
            </a:r>
            <a:r>
              <a:rPr lang="en-US" dirty="0" smtClean="0"/>
              <a:t>roles.</a:t>
            </a:r>
            <a:endParaRPr lang="en-US" dirty="0"/>
          </a:p>
          <a:p>
            <a:pPr>
              <a:defRPr/>
            </a:pPr>
            <a:r>
              <a:rPr lang="en-US" dirty="0"/>
              <a:t>However, as an EHF outbreak progresses, women infection rates are often higher than those of </a:t>
            </a:r>
            <a:r>
              <a:rPr lang="en-US" dirty="0" smtClean="0"/>
              <a:t>men.</a:t>
            </a:r>
            <a:endParaRPr lang="en-US" dirty="0"/>
          </a:p>
        </p:txBody>
      </p:sp>
    </p:spTree>
    <p:extLst>
      <p:ext uri="{BB962C8B-B14F-4D97-AF65-F5344CB8AC3E}">
        <p14:creationId xmlns:p14="http://schemas.microsoft.com/office/powerpoint/2010/main" val="3946255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a:t/>
            </a:r>
            <a:br>
              <a:rPr lang="en-US" dirty="0"/>
            </a:br>
            <a:r>
              <a:rPr lang="en-US" dirty="0"/>
              <a:t>Health care workers and EHF</a:t>
            </a:r>
            <a:br>
              <a:rPr lang="en-US" dirty="0"/>
            </a:br>
            <a:endParaRPr lang="en-US" dirty="0"/>
          </a:p>
        </p:txBody>
      </p:sp>
      <p:sp>
        <p:nvSpPr>
          <p:cNvPr id="3" name="Content Placeholder 2"/>
          <p:cNvSpPr>
            <a:spLocks noGrp="1"/>
          </p:cNvSpPr>
          <p:nvPr>
            <p:ph type="body" sz="quarter" idx="10"/>
          </p:nvPr>
        </p:nvSpPr>
        <p:spPr/>
        <p:txBody>
          <a:bodyPr>
            <a:normAutofit fontScale="92500" lnSpcReduction="20000"/>
          </a:bodyPr>
          <a:lstStyle/>
          <a:p>
            <a:pPr>
              <a:defRPr/>
            </a:pPr>
            <a:r>
              <a:rPr lang="en-US" dirty="0"/>
              <a:t>Many of the larger epidemics of EHF were amplified in health care </a:t>
            </a:r>
            <a:r>
              <a:rPr lang="en-US" dirty="0" smtClean="0"/>
              <a:t>settings.</a:t>
            </a:r>
            <a:endParaRPr lang="en-US" dirty="0"/>
          </a:p>
          <a:p>
            <a:pPr>
              <a:defRPr/>
            </a:pPr>
            <a:r>
              <a:rPr lang="en-US" dirty="0"/>
              <a:t>Leading to a relatively high proportion of health care workers being </a:t>
            </a:r>
            <a:r>
              <a:rPr lang="en-US" dirty="0" smtClean="0"/>
              <a:t>affected.</a:t>
            </a:r>
            <a:endParaRPr lang="en-US" dirty="0"/>
          </a:p>
          <a:p>
            <a:pPr>
              <a:defRPr/>
            </a:pPr>
            <a:r>
              <a:rPr lang="en-US" dirty="0"/>
              <a:t>Nursing staff generally tend to be the health care workers who come in direct contact with patients in the greatest </a:t>
            </a:r>
            <a:r>
              <a:rPr lang="en-US" dirty="0" smtClean="0"/>
              <a:t>numbers.</a:t>
            </a:r>
            <a:endParaRPr lang="en-US" dirty="0"/>
          </a:p>
          <a:p>
            <a:pPr>
              <a:defRPr/>
            </a:pPr>
            <a:r>
              <a:rPr lang="en-US" dirty="0"/>
              <a:t>Because nurses in almost every country tend to be predominantly female, </a:t>
            </a:r>
            <a:r>
              <a:rPr lang="en-US" dirty="0" smtClean="0"/>
              <a:t>their </a:t>
            </a:r>
            <a:r>
              <a:rPr lang="en-US" dirty="0"/>
              <a:t>occupational exposure </a:t>
            </a:r>
            <a:r>
              <a:rPr lang="en-US" dirty="0" smtClean="0"/>
              <a:t>can </a:t>
            </a:r>
            <a:r>
              <a:rPr lang="en-US" dirty="0"/>
              <a:t>be considered a gender related </a:t>
            </a:r>
            <a:r>
              <a:rPr lang="en-US" dirty="0" smtClean="0"/>
              <a:t>exposure.</a:t>
            </a:r>
            <a:endParaRPr lang="en-US" dirty="0"/>
          </a:p>
          <a:p>
            <a:pPr>
              <a:defRPr/>
            </a:pPr>
            <a:endParaRPr lang="en-US" dirty="0"/>
          </a:p>
        </p:txBody>
      </p:sp>
    </p:spTree>
    <p:extLst>
      <p:ext uri="{BB962C8B-B14F-4D97-AF65-F5344CB8AC3E}">
        <p14:creationId xmlns:p14="http://schemas.microsoft.com/office/powerpoint/2010/main" val="2811892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a:t>The impact of EHF on the lives of male and female survivors</a:t>
            </a:r>
          </a:p>
        </p:txBody>
      </p:sp>
      <p:sp>
        <p:nvSpPr>
          <p:cNvPr id="3" name="Content Placeholder 2"/>
          <p:cNvSpPr>
            <a:spLocks noGrp="1"/>
          </p:cNvSpPr>
          <p:nvPr>
            <p:ph type="body" sz="quarter" idx="10"/>
          </p:nvPr>
        </p:nvSpPr>
        <p:spPr/>
        <p:txBody>
          <a:bodyPr>
            <a:normAutofit fontScale="92500" lnSpcReduction="10000"/>
          </a:bodyPr>
          <a:lstStyle/>
          <a:p>
            <a:pPr>
              <a:defRPr/>
            </a:pPr>
            <a:r>
              <a:rPr lang="en-US" dirty="0"/>
              <a:t>Because of the fear engendered by outbreaks of EHF, many survivors experience difficulties in reintegrating into their families and the community after </a:t>
            </a:r>
            <a:r>
              <a:rPr lang="en-US" dirty="0" smtClean="0"/>
              <a:t>recovery.</a:t>
            </a:r>
            <a:endParaRPr lang="en-US" dirty="0"/>
          </a:p>
          <a:p>
            <a:pPr>
              <a:defRPr/>
            </a:pPr>
            <a:r>
              <a:rPr lang="en-US" dirty="0"/>
              <a:t>There is stigmatization.</a:t>
            </a:r>
          </a:p>
          <a:p>
            <a:pPr>
              <a:defRPr/>
            </a:pPr>
            <a:r>
              <a:rPr lang="en-US" dirty="0"/>
              <a:t>Women report stigmatization somewhat more frequently than </a:t>
            </a:r>
            <a:r>
              <a:rPr lang="en-US" dirty="0" smtClean="0"/>
              <a:t>men.</a:t>
            </a:r>
            <a:endParaRPr lang="en-US" dirty="0"/>
          </a:p>
          <a:p>
            <a:pPr>
              <a:defRPr/>
            </a:pPr>
            <a:r>
              <a:rPr lang="en-US" dirty="0"/>
              <a:t>EHF also affected sexual </a:t>
            </a:r>
            <a:r>
              <a:rPr lang="en-US" dirty="0" smtClean="0"/>
              <a:t>life.</a:t>
            </a:r>
            <a:endParaRPr lang="en-US" dirty="0"/>
          </a:p>
          <a:p>
            <a:pPr>
              <a:defRPr/>
            </a:pPr>
            <a:r>
              <a:rPr lang="en-US" dirty="0"/>
              <a:t>If it is a woman affected, very few men </a:t>
            </a:r>
            <a:r>
              <a:rPr lang="en-US" dirty="0" smtClean="0"/>
              <a:t>are able </a:t>
            </a:r>
            <a:r>
              <a:rPr lang="en-US" dirty="0"/>
              <a:t>to wait for an </a:t>
            </a:r>
            <a:r>
              <a:rPr lang="en-US" dirty="0" smtClean="0"/>
              <a:t>undetermined </a:t>
            </a:r>
            <a:r>
              <a:rPr lang="en-US" dirty="0"/>
              <a:t>period of time of </a:t>
            </a:r>
            <a:r>
              <a:rPr lang="en-US" dirty="0" smtClean="0"/>
              <a:t>recovery.</a:t>
            </a:r>
            <a:endParaRPr lang="en-US" dirty="0"/>
          </a:p>
          <a:p>
            <a:pPr>
              <a:defRPr/>
            </a:pPr>
            <a:endParaRPr lang="en-US" dirty="0"/>
          </a:p>
        </p:txBody>
      </p:sp>
    </p:spTree>
    <p:extLst>
      <p:ext uri="{BB962C8B-B14F-4D97-AF65-F5344CB8AC3E}">
        <p14:creationId xmlns:p14="http://schemas.microsoft.com/office/powerpoint/2010/main" val="616634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en-US" sz="3200" dirty="0"/>
              <a:t>Implications for surveillance and response to EHF</a:t>
            </a:r>
          </a:p>
        </p:txBody>
      </p:sp>
      <p:sp>
        <p:nvSpPr>
          <p:cNvPr id="3" name="Content Placeholder 2"/>
          <p:cNvSpPr>
            <a:spLocks noGrp="1"/>
          </p:cNvSpPr>
          <p:nvPr>
            <p:ph type="body" sz="quarter" idx="10"/>
          </p:nvPr>
        </p:nvSpPr>
        <p:spPr/>
        <p:txBody>
          <a:bodyPr>
            <a:normAutofit fontScale="92500" lnSpcReduction="10000"/>
          </a:bodyPr>
          <a:lstStyle/>
          <a:p>
            <a:pPr>
              <a:defRPr/>
            </a:pPr>
            <a:r>
              <a:rPr lang="en-US" dirty="0"/>
              <a:t>Differences in exposure between males and females have been shown to be important factors in transmission of </a:t>
            </a:r>
            <a:r>
              <a:rPr lang="en-US" dirty="0" smtClean="0"/>
              <a:t>EHF.</a:t>
            </a:r>
            <a:endParaRPr lang="en-US" dirty="0"/>
          </a:p>
          <a:p>
            <a:pPr>
              <a:defRPr/>
            </a:pPr>
            <a:r>
              <a:rPr lang="en-US" dirty="0"/>
              <a:t>Therefore, it is important to understand the gender roles and responsibilities that affect exposure in the local </a:t>
            </a:r>
            <a:r>
              <a:rPr lang="en-US" dirty="0" smtClean="0"/>
              <a:t>area.</a:t>
            </a:r>
            <a:endParaRPr lang="en-US" dirty="0"/>
          </a:p>
          <a:p>
            <a:pPr>
              <a:defRPr/>
            </a:pPr>
            <a:r>
              <a:rPr lang="en-US" dirty="0"/>
              <a:t>Comparison of epidemic curves for men and women can provide information on changes in gender patterns of transmission more quickly and in more detail than the cumulative rates that are now in more general </a:t>
            </a:r>
            <a:r>
              <a:rPr lang="en-US" dirty="0" smtClean="0"/>
              <a:t>use.</a:t>
            </a:r>
            <a:endParaRPr lang="en-US" dirty="0"/>
          </a:p>
        </p:txBody>
      </p:sp>
    </p:spTree>
    <p:extLst>
      <p:ext uri="{BB962C8B-B14F-4D97-AF65-F5344CB8AC3E}">
        <p14:creationId xmlns:p14="http://schemas.microsoft.com/office/powerpoint/2010/main" val="18971363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76923C"/>
      </a:hlink>
      <a:folHlink>
        <a:srgbClr val="C3D69B"/>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261</TotalTime>
  <Words>961</Words>
  <Application>Microsoft Office PowerPoint</Application>
  <PresentationFormat>On-screen Show (4:3)</PresentationFormat>
  <Paragraphs>74</Paragraphs>
  <Slides>11</Slides>
  <Notes>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11</vt:i4>
      </vt:variant>
    </vt:vector>
  </HeadingPairs>
  <TitlesOfParts>
    <vt:vector size="19" baseType="lpstr">
      <vt:lpstr>Arial</vt:lpstr>
      <vt:lpstr>Book Antiqua</vt:lpstr>
      <vt:lpstr>Calibri</vt:lpstr>
      <vt:lpstr>Century Gothic</vt:lpstr>
      <vt:lpstr>Garamond</vt:lpstr>
      <vt:lpstr>Wingdings</vt:lpstr>
      <vt:lpstr>Apothecary</vt:lpstr>
      <vt:lpstr>Custom Design</vt:lpstr>
      <vt:lpstr>Gender, one health and infectious disease management </vt:lpstr>
      <vt:lpstr>Introduction</vt:lpstr>
      <vt:lpstr>1995 Ebola outbreak in drc</vt:lpstr>
      <vt:lpstr>The epidemiology of Ebola</vt:lpstr>
      <vt:lpstr>The epidemiology of Ebola (continued)</vt:lpstr>
      <vt:lpstr>Differences in exposure, infection rates and mortality between men and women</vt:lpstr>
      <vt:lpstr> Health care workers and EHF </vt:lpstr>
      <vt:lpstr>The impact of EHF on the lives of male and female survivors</vt:lpstr>
      <vt:lpstr>Implications for surveillance and response to EHF</vt:lpstr>
      <vt:lpstr>Implications for surveillance and response to EHF (continued)</vt:lpstr>
      <vt:lpstr>Implications for surveillance and response to EHF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Moving from Professional-Directed to Patient-Centered Behavior Change</dc:title>
  <dc:creator>Kimberly Kennedy</dc:creator>
  <cp:lastModifiedBy>Sarah Mirembe</cp:lastModifiedBy>
  <cp:revision>35</cp:revision>
  <dcterms:created xsi:type="dcterms:W3CDTF">2013-09-10T04:44:55Z</dcterms:created>
  <dcterms:modified xsi:type="dcterms:W3CDTF">2019-11-22T11:59:27Z</dcterms:modified>
</cp:coreProperties>
</file>