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47" r:id="rId1"/>
    <p:sldMasterId id="2147484808" r:id="rId2"/>
  </p:sldMasterIdLst>
  <p:notesMasterIdLst>
    <p:notesMasterId r:id="rId18"/>
  </p:notesMasterIdLst>
  <p:handoutMasterIdLst>
    <p:handoutMasterId r:id="rId19"/>
  </p:handoutMasterIdLst>
  <p:sldIdLst>
    <p:sldId id="824" r:id="rId3"/>
    <p:sldId id="839" r:id="rId4"/>
    <p:sldId id="840" r:id="rId5"/>
    <p:sldId id="826" r:id="rId6"/>
    <p:sldId id="827" r:id="rId7"/>
    <p:sldId id="825" r:id="rId8"/>
    <p:sldId id="829" r:id="rId9"/>
    <p:sldId id="830" r:id="rId10"/>
    <p:sldId id="831" r:id="rId11"/>
    <p:sldId id="833" r:id="rId12"/>
    <p:sldId id="834" r:id="rId13"/>
    <p:sldId id="835" r:id="rId14"/>
    <p:sldId id="836" r:id="rId15"/>
    <p:sldId id="837" r:id="rId16"/>
    <p:sldId id="838" r:id="rId17"/>
  </p:sldIdLst>
  <p:sldSz cx="9144000" cy="6858000" type="screen4x3"/>
  <p:notesSz cx="6858000" cy="92964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3357" autoAdjust="0"/>
  </p:normalViewPr>
  <p:slideViewPr>
    <p:cSldViewPr>
      <p:cViewPr varScale="1">
        <p:scale>
          <a:sx n="80" d="100"/>
          <a:sy n="80" d="100"/>
        </p:scale>
        <p:origin x="161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8048"/>
    </p:cViewPr>
  </p:sorterViewPr>
  <p:notesViewPr>
    <p:cSldViewPr>
      <p:cViewPr varScale="1">
        <p:scale>
          <a:sx n="43" d="100"/>
          <a:sy n="43" d="100"/>
        </p:scale>
        <p:origin x="-124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E0C579A6-F477-4C07-9EED-32693D19CF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FE983567-1EDB-4E8C-BA91-F7B5473CC5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B7B95E4E-DCA9-4B18-B0C2-00752E3088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21A11F67-BCE0-4B4B-B633-C6F419D17D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107B557-47FD-467D-82B0-739B1481CF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8BB5C0-363C-4418-B6DD-17211CA022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11526D-0498-4A68-ACDF-529A31BACE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E558279-AA79-4396-8D73-478F91B21DD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87668D3-7A4F-47D6-8FFB-C52765D511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285E0A2-A7FE-4CB6-BF97-43BEC3DF3C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B94FA7-EC15-4A70-A21C-8AA939CB6B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67DC0B8-DEF8-4BE6-927A-5E67A44BC0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D63080-B745-4925-B162-AC77DE0D2BF1}"/>
              </a:ext>
            </a:extLst>
          </p:cNvPr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9A318-D999-44ED-9D0A-7DCDAFDC9C97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6E5082-C048-4991-9261-818873F7DD43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>
            <a:extLst>
              <a:ext uri="{FF2B5EF4-FFF2-40B4-BE49-F238E27FC236}">
                <a16:creationId xmlns:a16="http://schemas.microsoft.com/office/drawing/2014/main" id="{53BE1F34-96F0-4C76-AA02-5180EA244D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13463"/>
            <a:ext cx="243840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CDA570D2-9DE3-4942-A61A-2E2049581E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924550"/>
            <a:ext cx="2546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>
            <a:extLst>
              <a:ext uri="{FF2B5EF4-FFF2-40B4-BE49-F238E27FC236}">
                <a16:creationId xmlns:a16="http://schemas.microsoft.com/office/drawing/2014/main" id="{9D122896-6E7D-4706-9709-A745074679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37013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1146048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2895601"/>
            <a:ext cx="754380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E9E9F48-1AE2-46B1-933E-D092DB80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096000"/>
            <a:ext cx="1854200" cy="728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B964D0A-071D-4C62-8E07-FFBB3310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096000"/>
            <a:ext cx="3616325" cy="728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3DDE380-E504-4C05-81CD-51B81163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096000"/>
            <a:ext cx="2362200" cy="728663"/>
          </a:xfrm>
        </p:spPr>
        <p:txBody>
          <a:bodyPr/>
          <a:lstStyle>
            <a:lvl1pPr>
              <a:defRPr/>
            </a:lvl1pPr>
          </a:lstStyle>
          <a:p>
            <a:fld id="{53CA8A17-957F-453E-B345-B80B41EE4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31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7DC2E-E270-416B-AA04-17C8A09A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E4F6-1E46-40E1-A210-B684B09934AF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32105-FAF5-4A40-AB70-69ADEADE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2912C-828C-48D0-8975-DCAB5A7B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D08A4-37D3-4E37-A03F-A17B2ED0F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36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507364-4532-4B04-8531-5E9B8F71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DAE2-BE13-4D91-A502-92D688C6BA95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0D8B1B-2F30-48E0-9DF4-0C28E1DF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6D08FB-8AE2-47E1-9F7D-7CD8ACC2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26FA2-071F-439B-A17A-76288D205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26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593B77-504F-4306-8554-AF4EE312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9D72-2BCB-472A-A5AF-682BBC3A72FF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60CB01-E210-40C9-977A-9E9DE263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ED4E12-E9B5-4D51-A390-6575AA2E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E3F17-43EE-4F0C-9C6E-898FD521B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51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B265E0-4995-4FF5-BFF7-998E548B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4045-C799-41F2-82BF-67C074B88414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1ED381A-DA21-4CAC-92E9-60BB052D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091333-A5C4-4EBC-8B8F-4BCFDA67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97043-8D6A-4FAF-8515-8C3512525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9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33208B-67AD-4F9F-A309-A566A679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EF46B-8BBB-416E-9A36-200E58C4A4ED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397911-493D-44CD-8547-40EBD1CB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086B33-D1A8-4B46-9985-8138FFF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67A52-76B4-4F3A-BCCC-21B822D74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89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17E73C-D597-4645-A456-E785C4C2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D00A-2461-4320-B989-3FCB50D6F890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26232B-7723-4CC3-A7FC-46CBBC6F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A032D0-BDD1-441E-BA7F-534BDEDF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F15A1-03ED-479C-87CB-5DA9275EA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05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4F9F7F-8951-401E-97A5-D315E1C8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CBBC-8933-4C8B-B8A9-67F330F53F1F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CF77A1-48C4-495B-A5F0-F0D89EFD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2D9C1E-A451-45FE-B1D6-2B9D5796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074E6-CB42-436A-9334-8E335B11C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491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B5654-4B13-49EB-983F-4AE9BB78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B455-3C9F-4632-B922-690DE8A84B5F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2193E-FE23-4619-8CF6-BF596A50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B0DD5-75D5-4CF0-8E01-4AE67BF1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50106-BCA5-4F58-B2EF-D4F08101E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30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ECF38-EFE3-4018-A7D3-431F60B9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6891-B956-4978-A6FE-C88C94B23B10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3D752-0B0B-4E13-8C93-5A549B4A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3A547-CAC7-49C3-838C-3FD4B9F0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39B37-F336-4BBE-95DC-2DAB45E47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47536-61B8-47A0-8E38-E197ECB0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0BD9E-1898-42F4-B170-C871BDC1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DCCFA-856A-49EE-B221-B6FE2603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8E68B-7DF0-49CE-B1C0-E3C47C10C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4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C66BDEA-0FCD-40E9-95F4-1258F909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36A423B-D974-4647-8FBA-2751FBDC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1B237B-41FD-4225-8F04-EF562B2E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4CC29-B6B3-4ADA-B4D8-A03177C49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4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A166AD-B28F-4E00-B4F7-2122E1B52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199A32-EE61-4734-94F2-635F6941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BB5730-CBE1-4383-9797-373AD8B1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34941-4EE6-4B3D-BFE5-34952B2DC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3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24CF5C-FEBE-4FE3-9F0B-7DDB7830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7ADCA1-8078-4AE9-A8D5-3F1A3B65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D91C79-5EBD-456C-8202-72D1A854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0E23A-735F-4396-AEC7-A271CCB5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21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221879-4437-4D0C-87EE-21C0FE91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E0D770E-0EA2-446F-9F9E-4C57B54F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A77721-C1A8-411C-8573-0A91BCED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9A07B-B3C2-438C-9352-8F42DB546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34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48D8B-C841-485D-88BB-F6A4C243A576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14F0D0-24B4-4F76-B4B4-DADF48F9EB88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8B667D4-D2CD-48FC-A2EA-F4914EE9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41657DC-8D0C-4BCC-84DD-E0AF57F5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A50FF215-D472-4E39-9C5F-7B8BA679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7597A-0CD5-4396-95DB-B730C2F3C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2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0F70A-3611-4AF3-99C0-F80D79FA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50E52-450F-4F76-ABB4-8F59C314B764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DDF2A-997C-4D3D-B26A-710966F4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E39DF-FD81-4728-8B00-E6236A53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DDAA3-F09E-4913-9CA7-2D9396A53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95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D704-C298-4DC5-8BEF-9EBD9360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AD606-FCBA-44F3-83E1-178AE6EFC8B0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97A87-BA15-4199-872E-06105576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9AD1-0CA2-4A3C-B7DD-47C2CA98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4271-4DE4-4165-9B50-F67ECC546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6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345264-D5F7-46D0-932D-C7B225CB2408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85409-F7C0-48A4-A6A9-6060276C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1676400"/>
            <a:ext cx="7543800" cy="1447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Insert text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BF19D9C-CD60-4036-8BE2-89C54F92AE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4114800"/>
            <a:ext cx="7543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2B353-08D7-4D71-9848-6FD6B5BB3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24600"/>
            <a:ext cx="2295525" cy="50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91F5D-34FB-42A8-9BFD-56A975C61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8C497-6276-49DE-BB7B-799DF8554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C1C3B9F3-C63F-43AB-9412-4027342D26E9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F4D3B9-3ABE-4A52-B854-6023C4C72ACB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83E9A9E-4BEE-4326-861E-AF676B70284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F410D20C-4715-4561-9CB8-6B2175D95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37013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">
            <a:extLst>
              <a:ext uri="{FF2B5EF4-FFF2-40B4-BE49-F238E27FC236}">
                <a16:creationId xmlns:a16="http://schemas.microsoft.com/office/drawing/2014/main" id="{E045EC62-601D-4296-992B-AD1A660E288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327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5">
            <a:extLst>
              <a:ext uri="{FF2B5EF4-FFF2-40B4-BE49-F238E27FC236}">
                <a16:creationId xmlns:a16="http://schemas.microsoft.com/office/drawing/2014/main" id="{BABA2B5A-F033-4F2E-B9A1-123F866BEB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24384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8" r:id="rId1"/>
    <p:sldLayoutId id="2147485022" r:id="rId2"/>
    <p:sldLayoutId id="2147485023" r:id="rId3"/>
    <p:sldLayoutId id="2147485024" r:id="rId4"/>
    <p:sldLayoutId id="2147485025" r:id="rId5"/>
    <p:sldLayoutId id="2147485026" r:id="rId6"/>
    <p:sldLayoutId id="2147485039" r:id="rId7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937F311-BE65-4FF8-9DFA-9041C3FF7A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FDA193A-17D2-4D00-865B-7524D67B41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011C2-82F1-4E69-9953-AD266F9A9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5DB7410-E271-4344-8CE3-2093C302BB98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44169-8A83-4DB4-B096-1E5EF0FDE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6ADB4-EB08-4997-831A-AB9E7B40E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2D654D-DD6D-4DC9-8E57-AF5646BB93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7" r:id="rId1"/>
    <p:sldLayoutId id="2147485028" r:id="rId2"/>
    <p:sldLayoutId id="2147485029" r:id="rId3"/>
    <p:sldLayoutId id="2147485030" r:id="rId4"/>
    <p:sldLayoutId id="2147485031" r:id="rId5"/>
    <p:sldLayoutId id="2147485032" r:id="rId6"/>
    <p:sldLayoutId id="2147485033" r:id="rId7"/>
    <p:sldLayoutId id="2147485034" r:id="rId8"/>
    <p:sldLayoutId id="2147485035" r:id="rId9"/>
    <p:sldLayoutId id="2147485036" r:id="rId10"/>
    <p:sldLayoutId id="21474850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976A9-620E-41D6-8D24-1B57F024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914400"/>
            <a:ext cx="7864475" cy="2819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/>
              <a:t> </a:t>
            </a:r>
            <a:r>
              <a:rPr lang="en-US" sz="2800" b="1" i="1" dirty="0"/>
              <a:t>Gender and OH Policy and Advocacy </a:t>
            </a:r>
            <a:br>
              <a:rPr lang="en-US" sz="2800" dirty="0"/>
            </a:br>
            <a:br>
              <a:rPr lang="en-US" sz="3200" dirty="0"/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F4D03D8-91FB-4EEF-A0E7-7B5D00C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4114800"/>
            <a:ext cx="7543800" cy="1600200"/>
          </a:xfrm>
        </p:spPr>
        <p:txBody>
          <a:bodyPr/>
          <a:lstStyle/>
          <a:p>
            <a:pPr algn="ctr"/>
            <a:r>
              <a:rPr lang="en-US" altLang="en-US"/>
              <a:t>PowerPoint No. 5</a:t>
            </a: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164814E1-085C-40B5-BF21-2759DD82F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F3939A4-0C9A-4405-8ABD-C7AAE94D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1238250"/>
            <a:ext cx="5943600" cy="457200"/>
          </a:xfrm>
        </p:spPr>
        <p:txBody>
          <a:bodyPr/>
          <a:lstStyle/>
          <a:p>
            <a:pPr>
              <a:defRPr/>
            </a:pPr>
            <a:r>
              <a:rPr lang="en-US" altLang="en-US" sz="2800" b="1" dirty="0"/>
              <a:t>Response to Infections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01D3C-2E35-4949-BB7B-4F6551E02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57400"/>
            <a:ext cx="4876800" cy="4648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Prompt treatment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Role of culture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Access to information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Access to resources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Use of informal health services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Cheaper health care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TB treatment in Ethiopia</a:t>
            </a: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Adherence to treatment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MDR TB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Time constraints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685E826D-3093-44E4-8546-A439125AB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24100"/>
            <a:ext cx="304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>
            <a:extLst>
              <a:ext uri="{FF2B5EF4-FFF2-40B4-BE49-F238E27FC236}">
                <a16:creationId xmlns:a16="http://schemas.microsoft.com/office/drawing/2014/main" id="{2CBD0E35-0019-4DD0-8CB9-96FA6E6B9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1A194371-5B3D-4ED8-AD6E-6F17FCB44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362200"/>
            <a:ext cx="7543800" cy="3200400"/>
          </a:xfrm>
        </p:spPr>
        <p:txBody>
          <a:bodyPr/>
          <a:lstStyle/>
          <a:p>
            <a:pPr algn="just"/>
            <a:r>
              <a:rPr lang="en-US" altLang="en-US" sz="2800"/>
              <a:t>One Health policy may exacerbate gender inequalities when it fails to address the needs of either men or women, and that health systems must address gender equity.</a:t>
            </a:r>
          </a:p>
          <a:p>
            <a:pPr algn="just"/>
            <a:r>
              <a:rPr lang="en-US" altLang="en-US" sz="2800"/>
              <a:t>Gender and OH policy and advocacy is important  in order to reduce the health gap between men and women and to improve efficiency.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A9AAFF6E-6F0D-4953-A07C-29048C835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44BF-9E80-4992-A331-BC2186A0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100" b="1" dirty="0"/>
              <a:t>Policy Approaches to Gender Equality in OH</a:t>
            </a:r>
            <a:br>
              <a:rPr lang="en-US" dirty="0"/>
            </a:br>
            <a:endParaRPr lang="en-US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21248B8-6182-4026-980A-093784F0B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667000"/>
            <a:ext cx="7543800" cy="2895600"/>
          </a:xfrm>
        </p:spPr>
        <p:txBody>
          <a:bodyPr/>
          <a:lstStyle/>
          <a:p>
            <a:r>
              <a:rPr lang="en-US" altLang="en-US"/>
              <a:t>A range of strategies have been used in various countries to address gender equity.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 Regulatory approaches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Organizational approaches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Informational approaches.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 It is important to note that these approaches might need to be combined to address gender equity goals effectively.</a:t>
            </a:r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D6BA4210-30F7-4861-BC4D-7BD79D85C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D93D-D5EA-41F9-A481-82D034A6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1676400"/>
            <a:ext cx="7543800" cy="7620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Regulatory Approaches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2120494-F625-4D28-9B73-7848BF41C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819400"/>
            <a:ext cx="7543800" cy="2743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/>
              <a:t>Include legislation designed to counter discrimination, protect human rights and protect patient rights, and laws that require public-sector authorities to address and counter gender inequalities.</a:t>
            </a:r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F1817FD5-1214-4AD6-A227-BD4D982A1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92DF-7C15-4128-9737-284E439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1676400"/>
            <a:ext cx="7543800" cy="6096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Organizational Approaches 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228F00C-228D-4267-879D-E0F3229CD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667000"/>
            <a:ext cx="7543800" cy="2895600"/>
          </a:xfrm>
        </p:spPr>
        <p:txBody>
          <a:bodyPr/>
          <a:lstStyle/>
          <a:p>
            <a:pPr algn="just"/>
            <a:r>
              <a:rPr lang="en-US" altLang="en-US" sz="2400"/>
              <a:t>Include gender mainstreaming, gender-related budgeting, gender impact assessments, health-outcome targets and gender tools that facilitate the assessment of evidence relating to gender differences. </a:t>
            </a:r>
          </a:p>
          <a:p>
            <a:pPr algn="just"/>
            <a:r>
              <a:rPr lang="en-US" altLang="en-US" sz="2400"/>
              <a:t>These approaches use various tools to identify gender equity issues explicitly in fiscal decision-making, in the drawing up and implementation of policy and in policy outcomes.</a:t>
            </a:r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3CB17FB1-3D24-46DD-A6C4-BBA42C231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A4B4E-D14E-46F7-BC9D-01088817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/>
              <a:t>Informational Approaches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FFCFB17-1508-42F0-908D-C97F41623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3276600"/>
            <a:ext cx="7543800" cy="2286000"/>
          </a:xfrm>
        </p:spPr>
        <p:txBody>
          <a:bodyPr/>
          <a:lstStyle/>
          <a:p>
            <a:r>
              <a:rPr lang="en-US" altLang="en-US"/>
              <a:t>Focus on the need for good information, which is central to effective health stewardship. These include the use of gender sensitive health indicators and gender equity indices.</a:t>
            </a:r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404079E8-D417-4969-AF04-19FB02319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99EF1B2C-F2BC-42D5-A368-CDFD5AD3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B9E819-1F78-4F38-95B1-58D00D81DBF7}" type="slidenum">
              <a:rPr lang="en-US" altLang="en-US">
                <a:solidFill>
                  <a:srgbClr val="FFFFFF"/>
                </a:solidFill>
              </a:rPr>
              <a:pPr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A7347A1-C7CE-4F82-B3C4-9778164DD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Is Gender?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62D520F-6419-4BD9-9323-8B60272B9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Culturally or socially shaped group of attributes and behavior given to a female or male human being in a given ethnic, tribe or religious setting.</a:t>
            </a:r>
          </a:p>
          <a:p>
            <a:pPr eaLnBrk="1" hangingPunct="1"/>
            <a:r>
              <a:rPr lang="en-US" altLang="en-US"/>
              <a:t>Gender is a social-cultural construct.</a:t>
            </a:r>
          </a:p>
        </p:txBody>
      </p:sp>
      <p:pic>
        <p:nvPicPr>
          <p:cNvPr id="8197" name="Picture 4">
            <a:extLst>
              <a:ext uri="{FF2B5EF4-FFF2-40B4-BE49-F238E27FC236}">
                <a16:creationId xmlns:a16="http://schemas.microsoft.com/office/drawing/2014/main" id="{9E704581-4EB9-455E-AA21-109B67CDB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3E990C9-0B14-442C-9C56-F897170E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97CD08B-ACD6-42B7-8296-FEAC65FAD760}" type="slidenum">
              <a:rPr lang="en-US" altLang="en-US">
                <a:solidFill>
                  <a:srgbClr val="FFFFFF"/>
                </a:solidFill>
              </a:rPr>
              <a:pPr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A1D4053-2B52-41A0-8232-CD75CDC0F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Gender is……..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DFFA91D-8A8B-44F0-BDE7-C5BDA9EEA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opportunities, roles, responsibilities, relationships and personal identities a particular society prescribes as proper for men and women.</a:t>
            </a:r>
          </a:p>
          <a:p>
            <a:pPr eaLnBrk="1" hangingPunct="1"/>
            <a:r>
              <a:rPr lang="en-US" altLang="en-US"/>
              <a:t>These attributes are socially constructed and learned both individually and collectively.</a:t>
            </a:r>
          </a:p>
        </p:txBody>
      </p:sp>
      <p:pic>
        <p:nvPicPr>
          <p:cNvPr id="9221" name="Picture 4">
            <a:extLst>
              <a:ext uri="{FF2B5EF4-FFF2-40B4-BE49-F238E27FC236}">
                <a16:creationId xmlns:a16="http://schemas.microsoft.com/office/drawing/2014/main" id="{12CC661E-B7CB-4D64-97E1-353D4F4DA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5C86-AF92-4E92-A4B7-FBF1C5216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1447800"/>
            <a:ext cx="7543800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en-US" sz="3600" b="1" dirty="0"/>
              <a:t>Gender analysis</a:t>
            </a:r>
            <a:endParaRPr lang="en-US" sz="3600" b="1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BC4300A-55B2-4A7E-9C4D-7CE6A8803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667000"/>
            <a:ext cx="7543800" cy="2895600"/>
          </a:xfrm>
        </p:spPr>
        <p:txBody>
          <a:bodyPr/>
          <a:lstStyle/>
          <a:p>
            <a:r>
              <a:rPr lang="en-US" altLang="en-US"/>
              <a:t>We live in societies that are permeated by gender differences and gender inequalities. </a:t>
            </a:r>
          </a:p>
          <a:p>
            <a:r>
              <a:rPr lang="en-US" altLang="en-US" b="1"/>
              <a:t>There is no country in which the outcomes of public policy are equal for men and women.</a:t>
            </a:r>
          </a:p>
          <a:p>
            <a:r>
              <a:rPr lang="en-US" altLang="en-US"/>
              <a:t>Dimensions of these inequalities are often so deeply embedded that they are difficult to perceive.</a:t>
            </a:r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AE223EA7-AE3F-424B-8C71-F511C39DE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F2C7-C007-4018-8DC0-2DDD3FD6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C243D50-CE20-429D-BA02-8799279F6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68488"/>
            <a:ext cx="3703638" cy="4022725"/>
          </a:xfrm>
        </p:spPr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 b="1"/>
              <a:t>Gender analysis</a:t>
            </a:r>
          </a:p>
        </p:txBody>
      </p:sp>
      <p:sp>
        <p:nvSpPr>
          <p:cNvPr id="7172" name="Content Placeholder 3">
            <a:extLst>
              <a:ext uri="{FF2B5EF4-FFF2-40B4-BE49-F238E27FC236}">
                <a16:creationId xmlns:a16="http://schemas.microsoft.com/office/drawing/2014/main" id="{8D996371-E494-4860-ACFD-189C4F3AB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pPr algn="just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Reveals these differences, and the fact that in such a social context any gender interventions that profess to be gender-neutral will in fact reflect and probably reinforce the imbalances that exist.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just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Required to bring these inequalities to the surface and to the attention of people who can make a difference, so that their decisions are taken in a manner that is sensitive to and reflects the outcome of gender analysis.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1269" name="Picture 4">
            <a:extLst>
              <a:ext uri="{FF2B5EF4-FFF2-40B4-BE49-F238E27FC236}">
                <a16:creationId xmlns:a16="http://schemas.microsoft.com/office/drawing/2014/main" id="{62C289B5-E17D-4D62-9C2C-FF5CC2D13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DD386662-CC0C-4F90-B3D0-7752CC885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543800" cy="3733800"/>
          </a:xfrm>
        </p:spPr>
        <p:txBody>
          <a:bodyPr/>
          <a:lstStyle/>
          <a:p>
            <a:pPr algn="just"/>
            <a:r>
              <a:rPr lang="en-US" altLang="en-US"/>
              <a:t>Gender equality and gender equity can be addressed by using various approaches, including legislation, organizational processes and information gathering.</a:t>
            </a: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CC9B9D05-F3C0-4106-A315-5BDFDC3C0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C50765DE-0052-4FD0-BA4D-7FF737C7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19200"/>
            <a:ext cx="79248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sz="2800" b="1" dirty="0"/>
              <a:t>How Gender Differences</a:t>
            </a:r>
            <a:br>
              <a:rPr lang="en-US" altLang="en-US" sz="2800" b="1" dirty="0"/>
            </a:br>
            <a:r>
              <a:rPr lang="en-US" altLang="en-US" sz="2800" b="1" dirty="0"/>
              <a:t>Influence Emerging Infectious Disease</a:t>
            </a:r>
            <a:r>
              <a:rPr lang="en-US" altLang="en-US" sz="2800" dirty="0"/>
              <a:t>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217210EB-E21B-451A-A1FC-757C1D764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65363"/>
            <a:ext cx="4356100" cy="4664075"/>
          </a:xfrm>
        </p:spPr>
        <p:txBody>
          <a:bodyPr/>
          <a:lstStyle/>
          <a:p>
            <a:r>
              <a:rPr lang="en-US" altLang="en-US">
                <a:ea typeface="MS PGothic" panose="020B0600070205080204" pitchFamily="34" charset="-128"/>
              </a:rPr>
              <a:t>Vulnerability</a:t>
            </a:r>
          </a:p>
          <a:p>
            <a:r>
              <a:rPr lang="en-US" altLang="en-US">
                <a:ea typeface="MS PGothic" panose="020B0600070205080204" pitchFamily="34" charset="-128"/>
              </a:rPr>
              <a:t>Exposure</a:t>
            </a:r>
          </a:p>
          <a:p>
            <a:r>
              <a:rPr lang="en-US" altLang="en-US">
                <a:ea typeface="MS PGothic" panose="020B0600070205080204" pitchFamily="34" charset="-128"/>
              </a:rPr>
              <a:t>Response to infection</a:t>
            </a:r>
          </a:p>
          <a:p>
            <a:r>
              <a:rPr lang="en-US" altLang="en-US">
                <a:ea typeface="MS PGothic" panose="020B0600070205080204" pitchFamily="34" charset="-128"/>
              </a:rPr>
              <a:t>Public health interventions</a:t>
            </a:r>
          </a:p>
          <a:p>
            <a:r>
              <a:rPr lang="en-US" altLang="en-US">
                <a:ea typeface="MS PGothic" panose="020B0600070205080204" pitchFamily="34" charset="-128"/>
              </a:rPr>
              <a:t>Gender differences vary from country to country</a:t>
            </a:r>
          </a:p>
          <a:p>
            <a:r>
              <a:rPr lang="en-US" altLang="en-US">
                <a:ea typeface="MS PGothic" panose="020B0600070205080204" pitchFamily="34" charset="-128"/>
              </a:rPr>
              <a:t>Gender differences also vary within countries according to a host of socio-economic variables</a:t>
            </a:r>
          </a:p>
        </p:txBody>
      </p:sp>
      <p:pic>
        <p:nvPicPr>
          <p:cNvPr id="13316" name="Picture 2" descr="http://www.fao.org/docrep/V8180T/v8180T04.jpg">
            <a:extLst>
              <a:ext uri="{FF2B5EF4-FFF2-40B4-BE49-F238E27FC236}">
                <a16:creationId xmlns:a16="http://schemas.microsoft.com/office/drawing/2014/main" id="{8438D3C3-0356-42B8-A7E6-8C236057978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6775" y="4267200"/>
            <a:ext cx="2981325" cy="2143125"/>
          </a:xfrm>
        </p:spPr>
      </p:pic>
      <p:pic>
        <p:nvPicPr>
          <p:cNvPr id="13317" name="Picture 4" descr="http://oxfamamericablogs.s3.amazonaws.com/wp-content/uploads/2009/01/borena-woman.jpg">
            <a:extLst>
              <a:ext uri="{FF2B5EF4-FFF2-40B4-BE49-F238E27FC236}">
                <a16:creationId xmlns:a16="http://schemas.microsoft.com/office/drawing/2014/main" id="{C25BB720-2A0A-4ED1-A8FD-991F00DF6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1905000"/>
            <a:ext cx="26003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>
            <a:extLst>
              <a:ext uri="{FF2B5EF4-FFF2-40B4-BE49-F238E27FC236}">
                <a16:creationId xmlns:a16="http://schemas.microsoft.com/office/drawing/2014/main" id="{E856BD4B-ABB7-47F9-AF45-F756F3628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96E625A-9C0B-4166-A796-91615017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95400"/>
            <a:ext cx="7315200" cy="457200"/>
          </a:xfrm>
        </p:spPr>
        <p:txBody>
          <a:bodyPr/>
          <a:lstStyle/>
          <a:p>
            <a:pPr>
              <a:defRPr/>
            </a:pPr>
            <a:r>
              <a:rPr lang="en-US" altLang="en-US" sz="2800" b="1" dirty="0"/>
              <a:t>Vulnerability to Infectious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D7441-9890-4DF1-9BED-96D21C2DF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133600"/>
            <a:ext cx="4724400" cy="4983163"/>
          </a:xfrm>
        </p:spPr>
        <p:txBody>
          <a:bodyPr>
            <a:normAutofit/>
          </a:bodyPr>
          <a:lstStyle/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First contact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Ebola, TB, anthrax</a:t>
            </a: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Gender related norms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Value of males against females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Vaccination rates 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Risk factors: pastoralist communities and cholera outbreak</a:t>
            </a: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Gender roles and responsibilities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Schistosomiasis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 Guinea worm</a:t>
            </a: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6DB3091D-B5E8-4FEA-A61E-605B224DC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3932238"/>
            <a:ext cx="2819400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>
            <a:extLst>
              <a:ext uri="{FF2B5EF4-FFF2-40B4-BE49-F238E27FC236}">
                <a16:creationId xmlns:a16="http://schemas.microsoft.com/office/drawing/2014/main" id="{A9555C9C-0787-4072-9B46-415A1D5DE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1371600"/>
            <a:ext cx="28765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>
            <a:extLst>
              <a:ext uri="{FF2B5EF4-FFF2-40B4-BE49-F238E27FC236}">
                <a16:creationId xmlns:a16="http://schemas.microsoft.com/office/drawing/2014/main" id="{C12724E3-BB18-474B-99F2-589BFEFAA5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6218D362-758E-409A-8CB6-C1B1B8E26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444625"/>
            <a:ext cx="5029200" cy="457200"/>
          </a:xfrm>
        </p:spPr>
        <p:txBody>
          <a:bodyPr/>
          <a:lstStyle/>
          <a:p>
            <a:pPr>
              <a:defRPr/>
            </a:pPr>
            <a:r>
              <a:rPr lang="en-US" altLang="en-US" sz="2800" b="1" dirty="0"/>
              <a:t>Exposure to Pathogens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4EEB-93BE-41CE-A5E8-B97E020B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92338"/>
            <a:ext cx="5029200" cy="4572000"/>
          </a:xfrm>
        </p:spPr>
        <p:txBody>
          <a:bodyPr>
            <a:normAutofit fontScale="85000" lnSpcReduction="20000"/>
          </a:bodyPr>
          <a:lstStyle/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Occupational exposure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Hunters, gatherers, preparing meals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Outdoor activities and rabies in Ethiopia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Raw milk and TB among the Somali community</a:t>
            </a: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Caring for sick/dead family members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Child care and care takers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Exposure in health care setting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Exposure to livestock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Slaughter and marketing</a:t>
            </a:r>
          </a:p>
          <a:p>
            <a:pPr marL="402336" lvl="1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15364" name="Picture 3">
            <a:extLst>
              <a:ext uri="{FF2B5EF4-FFF2-40B4-BE49-F238E27FC236}">
                <a16:creationId xmlns:a16="http://schemas.microsoft.com/office/drawing/2014/main" id="{A0223656-8D23-415B-8E82-B8B8ED7C9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2349500"/>
            <a:ext cx="30480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>
            <a:extLst>
              <a:ext uri="{FF2B5EF4-FFF2-40B4-BE49-F238E27FC236}">
                <a16:creationId xmlns:a16="http://schemas.microsoft.com/office/drawing/2014/main" id="{B83BC8D1-8C2C-4874-BB33-0D4628B82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44450"/>
            <a:ext cx="8534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ay 1: War and eco-health&amp;quot;&quot;/&gt;&lt;property id=&quot;20307&quot; value=&quot;335&quot;/&gt;&lt;/object&gt;&lt;object type=&quot;3&quot; unique_id=&quot;10008&quot;&gt;&lt;property id=&quot;20148&quot; value=&quot;5&quot;/&gt;&lt;property id=&quot;20300&quot; value=&quot;Slide 8 - &amp;quot;War today&amp;quot;&quot;/&gt;&lt;property id=&quot;20307&quot; value=&quot;339&quot;/&gt;&lt;/object&gt;&lt;object type=&quot;3&quot; unique_id=&quot;10009&quot;&gt;&lt;property id=&quot;20148&quot; value=&quot;5&quot;/&gt;&lt;property id=&quot;20300&quot; value=&quot;Slide 9 - &amp;quot;&amp;#x0D;&amp;#x0A;&amp;#x0D;&amp;#x0A;Poverty associated with gender inequality, environmental degradation, war&amp;quot;&quot;/&gt;&lt;property id=&quot;20307&quot; value=&quot;395&quot;/&gt;&lt;/object&gt;&lt;object type=&quot;3&quot; unique_id=&quot;10010&quot;&gt;&lt;property id=&quot;20148&quot; value=&quot;5&quot;/&gt;&lt;property id=&quot;20300&quot; value=&quot;Slide 10 - &amp;quot;gender inequality&amp;quot;&quot;/&gt;&lt;property id=&quot;20307&quot; value=&quot;397&quot;/&gt;&lt;/object&gt;&lt;object type=&quot;3&quot; unique_id=&quot;10011&quot;&gt;&lt;property id=&quot;20148&quot; value=&quot;5&quot;/&gt;&lt;property id=&quot;20300&quot; value=&quot;Slide 12 - &amp;quot;…associated with armed conflict&amp;quot;&quot;/&gt;&lt;property id=&quot;20307&quot; value=&quot;396&quot;/&gt;&lt;/object&gt;&lt;object type=&quot;3&quot; unique_id=&quot;10013&quot;&gt;&lt;property id=&quot;20148&quot; value=&quot;5&quot;/&gt;&lt;property id=&quot;20300&quot; value=&quot;Slide 16 - &amp;quot;Culture transforming event &amp;#x0D;&amp;#x0A;(Summerfield, 2002) &amp;quot;&quot;/&gt;&lt;property id=&quot;20307&quot; value=&quot;342&quot;/&gt;&lt;/object&gt;&lt;object type=&quot;3&quot; unique_id=&quot;10014&quot;&gt;&lt;property id=&quot;20148&quot; value=&quot;5&quot;/&gt;&lt;property id=&quot;20300&quot; value=&quot;Slide 17 - &amp;quot;Individual, family, community&amp;#x0D;&amp;#x0A;&amp;quot;&quot;/&gt;&lt;property id=&quot;20307&quot; value=&quot;341&quot;/&gt;&lt;/object&gt;&lt;object type=&quot;3&quot; unique_id=&quot;10015&quot;&gt;&lt;property id=&quot;20148&quot; value=&quot;5&quot;/&gt;&lt;property id=&quot;20300&quot; value=&quot;Slide 18 - &amp;quot;…where depression is an infectious disease&amp;quot;&quot;/&gt;&lt;property id=&quot;20307&quot; value=&quot;343&quot;/&gt;&lt;/object&gt;&lt;object type=&quot;3&quot; unique_id=&quot;10068&quot;&gt;&lt;property id=&quot;20148&quot; value=&quot;5&quot;/&gt;&lt;property id=&quot;20300&quot; value=&quot;Slide 15 - &amp;quot;Health indicators next door&amp;quot;&quot;/&gt;&lt;property id=&quot;20307&quot; value=&quot;414&quot;/&gt;&lt;/object&gt;&lt;object type=&quot;3&quot; unique_id=&quot;11628&quot;&gt;&lt;property id=&quot;20148&quot; value=&quot;5&quot;/&gt;&lt;property id=&quot;20300&quot; value=&quot;Slide 13 - &amp;quot;women in war&amp;quot;&quot;/&gt;&lt;property id=&quot;20307&quot; value=&quot;419&quot;/&gt;&lt;/object&gt;&lt;object type=&quot;3&quot; unique_id=&quot;11629&quot;&gt;&lt;property id=&quot;20148&quot; value=&quot;5&quot;/&gt;&lt;property id=&quot;20300&quot; value=&quot;Slide 14 - &amp;quot;women in war &amp;quot;&quot;/&gt;&lt;property id=&quot;20307&quot; value=&quot;420&quot;/&gt;&lt;/object&gt;&lt;object type=&quot;3&quot; unique_id=&quot;11633&quot;&gt;&lt;property id=&quot;20148&quot; value=&quot;5&quot;/&gt;&lt;property id=&quot;20300&quot; value=&quot;Slide 21 - &amp;quot;Comparisons Between &amp;#x0D;&amp;#x0A;Men and Women&amp;quot;&quot;/&gt;&lt;property id=&quot;20307&quot; value=&quot;425&quot;/&gt;&lt;/object&gt;&lt;object type=&quot;3&quot; unique_id=&quot;11634&quot;&gt;&lt;property id=&quot;20148&quot; value=&quot;5&quot;/&gt;&lt;property id=&quot;20300&quot; value=&quot;Slide 22 - &amp;quot;Women and responsibilities for children n=426&amp;quot;&quot;/&gt;&lt;property id=&quot;20307&quot; value=&quot;426&quot;/&gt;&lt;/object&gt;&lt;object type=&quot;3&quot; unique_id=&quot;11635&quot;&gt;&lt;property id=&quot;20148&quot; value=&quot;5&quot;/&gt;&lt;property id=&quot;20300&quot; value=&quot;Slide 23 - &amp;quot;Women and responsibilities for children n=426 &amp;quot;&quot;/&gt;&lt;property id=&quot;20307&quot; value=&quot;427&quot;/&gt;&lt;/object&gt;&lt;object type=&quot;3&quot; unique_id=&quot;11638&quot;&gt;&lt;property id=&quot;20148&quot; value=&quot;5&quot;/&gt;&lt;property id=&quot;20300&quot; value=&quot;Slide 24 - &amp;quot;Results: Men&amp;#x0D;&amp;#x0A;&amp;quot;&quot;/&gt;&lt;property id=&quot;20307&quot; value=&quot;430&quot;/&gt;&lt;/object&gt;&lt;object type=&quot;3&quot; unique_id=&quot;11639&quot;&gt;&lt;property id=&quot;20148&quot; value=&quot;5&quot;/&gt;&lt;property id=&quot;20300&quot; value=&quot;Slide 25 - &amp;quot;Results: Women&amp;#x0D;&amp;#x0A;&amp;quot;&quot;/&gt;&lt;property id=&quot;20307&quot; value=&quot;431&quot;/&gt;&lt;/object&gt;&lt;object type=&quot;3&quot; unique_id=&quot;11640&quot;&gt;&lt;property id=&quot;20148&quot; value=&quot;5&quot;/&gt;&lt;property id=&quot;20300&quot; value=&quot;Slide 26 - &amp;quot;Results: Women&amp;quot;&quot;/&gt;&lt;property id=&quot;20307&quot; value=&quot;432&quot;/&gt;&lt;/object&gt;&lt;object type=&quot;3&quot; unique_id=&quot;11644&quot;&gt;&lt;property id=&quot;20148&quot; value=&quot;5&quot;/&gt;&lt;property id=&quot;20300&quot; value=&quot;Slide 2 - &amp;quot;A little about my background&amp;quot;&quot;/&gt;&lt;property id=&quot;20307&quot; value=&quot;438&quot;/&gt;&lt;/object&gt;&lt;object type=&quot;3&quot; unique_id=&quot;12037&quot;&gt;&lt;property id=&quot;20148&quot; value=&quot;5&quot;/&gt;&lt;property id=&quot;20300&quot; value=&quot;Slide 4 - &amp;quot;Intro: DRC&amp;quot;&quot;/&gt;&lt;property id=&quot;20307&quot; value=&quot;445&quot;/&gt;&lt;/object&gt;&lt;object type=&quot;3&quot; unique_id=&quot;12038&quot;&gt;&lt;property id=&quot;20148&quot; value=&quot;5&quot;/&gt;&lt;property id=&quot;20300&quot; value=&quot;Slide 5 - &amp;quot;The vet in my class&amp;quot;&quot;/&gt;&lt;property id=&quot;20307&quot; value=&quot;444&quot;/&gt;&lt;/object&gt;&lt;object type=&quot;3&quot; unique_id=&quot;12039&quot;&gt;&lt;property id=&quot;20148&quot; value=&quot;5&quot;/&gt;&lt;property id=&quot;20300&quot; value=&quot;Slide 6 - &amp;quot;A tale of two parks&amp;quot;&quot;/&gt;&lt;property id=&quot;20307&quot; value=&quot;439&quot;/&gt;&lt;/object&gt;&lt;object type=&quot;3&quot; unique_id=&quot;12040&quot;&gt;&lt;property id=&quot;20148&quot; value=&quot;5&quot;/&gt;&lt;property id=&quot;20300&quot; value=&quot;Slide 7 - &amp;quot;Where it all intersects&amp;quot;&quot;/&gt;&lt;property id=&quot;20307&quot; value=&quot;440&quot;/&gt;&lt;/object&gt;&lt;object type=&quot;3&quot; unique_id=&quot;12041&quot;&gt;&lt;property id=&quot;20148&quot; value=&quot;5&quot;/&gt;&lt;property id=&quot;20300&quot; value=&quot;Slide 11 - &amp;quot;Environmental degradation&amp;quot;&quot;/&gt;&lt;property id=&quot;20307&quot; value=&quot;441&quot;/&gt;&lt;/object&gt;&lt;object type=&quot;3&quot; unique_id=&quot;12042&quot;&gt;&lt;property id=&quot;20148&quot; value=&quot;5&quot;/&gt;&lt;property id=&quot;20300&quot; value=&quot;Slide 19 - &amp;quot;So what? &amp;quot;&quot;/&gt;&lt;property id=&quot;20307&quot; value=&quot;443&quot;/&gt;&lt;/object&gt;&lt;object type=&quot;3&quot; unique_id=&quot;12043&quot;&gt;&lt;property id=&quot;20148&quot; value=&quot;5&quot;/&gt;&lt;property id=&quot;20300&quot; value=&quot;Slide 20 - &amp;quot;Small group work&amp;quot;&quot;/&gt;&lt;property id=&quot;20307&quot; value=&quot;442&quot;/&gt;&lt;/object&gt;&lt;object type=&quot;3&quot; unique_id=&quot;12214&quot;&gt;&lt;property id=&quot;20148&quot; value=&quot;5&quot;/&gt;&lt;property id=&quot;20300&quot; value=&quot;Slide 3 - &amp;quot;For today&amp;quot;&quot;/&gt;&lt;property id=&quot;20307&quot; value=&quot;44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8765</TotalTime>
  <Words>619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MS PGothic</vt:lpstr>
      <vt:lpstr>Calibri Light</vt:lpstr>
      <vt:lpstr>Calibri</vt:lpstr>
      <vt:lpstr>Times New Roman</vt:lpstr>
      <vt:lpstr>Wingdings</vt:lpstr>
      <vt:lpstr>Retrospect</vt:lpstr>
      <vt:lpstr>Custom Design</vt:lpstr>
      <vt:lpstr>     Gender and OH Policy and Advocacy    </vt:lpstr>
      <vt:lpstr>What Is Gender?</vt:lpstr>
      <vt:lpstr>Gender is……..</vt:lpstr>
      <vt:lpstr>Gender analysis</vt:lpstr>
      <vt:lpstr>PowerPoint Presentation</vt:lpstr>
      <vt:lpstr>PowerPoint Presentation</vt:lpstr>
      <vt:lpstr>How Gender Differences Influence Emerging Infectious Diseases</vt:lpstr>
      <vt:lpstr>Vulnerability to Infectious Diseases</vt:lpstr>
      <vt:lpstr>Exposure to Pathogens </vt:lpstr>
      <vt:lpstr>Response to Infections</vt:lpstr>
      <vt:lpstr>PowerPoint Presentation</vt:lpstr>
      <vt:lpstr>Policy Approaches to Gender Equality in OH </vt:lpstr>
      <vt:lpstr>Regulatory Approaches </vt:lpstr>
      <vt:lpstr>Organizational Approaches </vt:lpstr>
      <vt:lpstr>Informational Approaches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Survival for Bosnian Rural Mothers During the War and Post-war Period By  Cheryl Robertson, RN, MPH</dc:title>
  <dc:creator>Robertson/Zerby</dc:creator>
  <cp:lastModifiedBy>Kenneth Bakaira</cp:lastModifiedBy>
  <cp:revision>954</cp:revision>
  <cp:lastPrinted>1999-12-01T23:58:05Z</cp:lastPrinted>
  <dcterms:created xsi:type="dcterms:W3CDTF">1999-11-12T18:34:01Z</dcterms:created>
  <dcterms:modified xsi:type="dcterms:W3CDTF">2021-01-11T12:56:33Z</dcterms:modified>
</cp:coreProperties>
</file>