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embeddedFontLst>
    <p:embeddedFont>
      <p:font typeface="Book Antiqua" panose="02040602050305030304" pitchFamily="18" charset="0"/>
      <p:regular r:id="rId77"/>
      <p:bold r:id="rId78"/>
      <p:italic r:id="rId79"/>
      <p:boldItalic r:id="rId80"/>
    </p:embeddedFont>
    <p:embeddedFont>
      <p:font typeface="Cambria" panose="02040503050406030204" pitchFamily="18" charset="0"/>
      <p:regular r:id="rId81"/>
      <p:bold r:id="rId82"/>
      <p:italic r:id="rId83"/>
      <p:boldItalic r:id="rId84"/>
    </p:embeddedFont>
    <p:embeddedFont>
      <p:font typeface="Calibri" panose="020F0502020204030204" pitchFamily="34" charset="0"/>
      <p:regular r:id="rId85"/>
      <p:bold r:id="rId86"/>
      <p:italic r:id="rId87"/>
      <p:boldItalic r:id="rId88"/>
    </p:embeddedFont>
    <p:embeddedFont>
      <p:font typeface="Arial Narrow" panose="020B0606020202030204" pitchFamily="34" charset="0"/>
      <p:regular r:id="rId89"/>
      <p:bold r:id="rId90"/>
      <p:italic r:id="rId91"/>
      <p:boldItalic r:id="rId92"/>
    </p:embeddedFont>
    <p:embeddedFont>
      <p:font typeface="Times" panose="02020603050405020304" pitchFamily="18" charset="0"/>
      <p:regular r:id="rId93"/>
      <p:bold r:id="rId94"/>
      <p:italic r:id="rId95"/>
      <p:boldItalic r:id="rId96"/>
    </p:embeddedFont>
    <p:embeddedFont>
      <p:font typeface="Century Gothic" panose="020B0502020202020204" pitchFamily="3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K" initials="S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AC3E011-FE63-4A43-B939-D6AEDCDC1382}">
  <a:tblStyle styleId="{2AC3E011-FE63-4A43-B939-D6AEDCDC1382}"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267"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Gender relations are concerned with how power is distributed between the sexes.  They create and reproduce systemic differences in men’s and women’s position in a given society.  They define the ways in which responsibilities and claims are allocated and the way in which each are given a value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term “gender relations” also refers to the relationships between people and their broader community, if these relationships vary with the sex of the people concerned.  For example, the relationship between members of a village community and their local government entity is a gender relationship if men and women experience different benefits and controls from it.  </a:t>
            </a:r>
            <a:endParaRPr/>
          </a:p>
        </p:txBody>
      </p:sp>
      <p:sp>
        <p:nvSpPr>
          <p:cNvPr id="132" name="Shape 13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None/>
              </a:pPr>
              <a:t>12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fact that reproductive work is the essential basis of productive work is the principal argument for the economic importance of reproductive work, even though most of it is unpaid, and therefore unrecorded in national accounts. Women and girls are mainly responsible for this work which is usually unpaid.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 name="Shape 7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None/>
              </a:pPr>
              <a:t>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Women’s empowerment means developing their ability to collectively and individually take control over their own lives, identify their needs, set their own agendas and demand support from their communities and the state to see that their interests are responded to. In most cases the empowerment of women requires transformation of the division of labour and of society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r" rtl="0">
                <a:spcBef>
                  <a:spcPts val="0"/>
                </a:spcBef>
                <a:spcAft>
                  <a:spcPts val="0"/>
                </a:spcAft>
                <a:buNone/>
              </a:pPr>
              <a:t>21</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pPr marL="0" marR="0" lvl="0" indent="0" algn="r" rtl="0">
                <a:spcBef>
                  <a:spcPts val="0"/>
                </a:spcBef>
                <a:spcAft>
                  <a:spcPts val="0"/>
                </a:spcAft>
                <a:buNone/>
              </a:pPr>
              <a:t>41</a:t>
            </a:fld>
            <a:endParaRPr sz="1200">
              <a:solidFill>
                <a:schemeClr val="dk1"/>
              </a:solidFill>
              <a:latin typeface="Times"/>
              <a:ea typeface="Times"/>
              <a:cs typeface="Times"/>
              <a:sym typeface="Times"/>
            </a:endParaRPr>
          </a:p>
        </p:txBody>
      </p:sp>
      <p:sp>
        <p:nvSpPr>
          <p:cNvPr id="302" name="Shape 302"/>
          <p:cNvSpPr>
            <a:spLocks noGrp="1" noRot="1" noChangeAspect="1"/>
          </p:cNvSpPr>
          <p:nvPr>
            <p:ph type="sldImg" idx="2"/>
          </p:nvPr>
        </p:nvSpPr>
        <p:spPr>
          <a:xfrm>
            <a:off x="1143000" y="684213"/>
            <a:ext cx="4572000" cy="34305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3" name="Shape 303"/>
          <p:cNvSpPr txBox="1">
            <a:spLocks noGrp="1"/>
          </p:cNvSpPr>
          <p:nvPr>
            <p:ph type="body" idx="1"/>
          </p:nvPr>
        </p:nvSpPr>
        <p:spPr>
          <a:xfrm>
            <a:off x="0" y="4191000"/>
            <a:ext cx="6858000" cy="4798414"/>
          </a:xfrm>
          <a:prstGeom prst="rect">
            <a:avLst/>
          </a:prstGeom>
          <a:noFill/>
          <a:ln>
            <a:noFill/>
          </a:ln>
        </p:spPr>
        <p:txBody>
          <a:bodyPr spcFirstLastPara="1" wrap="square" lIns="91425" tIns="45700" rIns="91425" bIns="45700" anchor="t" anchorCtr="0">
            <a:noAutofit/>
          </a:bodyPr>
          <a:lstStyle/>
          <a:p>
            <a:pPr marL="147993" marR="0" lvl="0" indent="-147993" algn="l" rtl="0">
              <a:lnSpc>
                <a:spcPct val="80000"/>
              </a:lnSpc>
              <a:spcBef>
                <a:spcPts val="0"/>
              </a:spcBef>
              <a:spcAft>
                <a:spcPts val="0"/>
              </a:spcAft>
              <a:buNone/>
            </a:pPr>
            <a:r>
              <a:rPr lang="en-US" sz="800" b="0" i="0" u="none" strike="noStrike" cap="none">
                <a:solidFill>
                  <a:schemeClr val="dk1"/>
                </a:solidFill>
                <a:latin typeface="Arial Narrow"/>
                <a:ea typeface="Arial Narrow"/>
                <a:cs typeface="Arial Narrow"/>
                <a:sym typeface="Arial Narrow"/>
              </a:rPr>
              <a:t>Discuss continuum tool</a:t>
            </a:r>
            <a:endParaRPr/>
          </a:p>
          <a:p>
            <a:pPr marL="147993" marR="0" lvl="0" indent="-147993" algn="l" rtl="0">
              <a:lnSpc>
                <a:spcPct val="80000"/>
              </a:lnSpc>
              <a:spcBef>
                <a:spcPts val="0"/>
              </a:spcBef>
              <a:spcAft>
                <a:spcPts val="0"/>
              </a:spcAft>
              <a:buNone/>
            </a:pPr>
            <a:endParaRPr sz="800" b="0" i="0" u="none" strike="noStrike" cap="none">
              <a:solidFill>
                <a:schemeClr val="dk1"/>
              </a:solidFill>
              <a:latin typeface="Arial Narrow"/>
              <a:ea typeface="Arial Narrow"/>
              <a:cs typeface="Arial Narrow"/>
              <a:sym typeface="Arial Narrow"/>
            </a:endParaRPr>
          </a:p>
          <a:p>
            <a:pPr marL="147993" marR="0" lvl="0" indent="-147993" algn="l" rtl="0">
              <a:lnSpc>
                <a:spcPct val="80000"/>
              </a:lnSpc>
              <a:spcBef>
                <a:spcPts val="0"/>
              </a:spcBef>
              <a:spcAft>
                <a:spcPts val="0"/>
              </a:spcAft>
              <a:buNone/>
            </a:pPr>
            <a:r>
              <a:rPr lang="en-US" sz="800" b="0" i="0" u="none" strike="noStrike" cap="none">
                <a:solidFill>
                  <a:schemeClr val="dk1"/>
                </a:solidFill>
                <a:latin typeface="Arial Narrow"/>
                <a:ea typeface="Arial Narrow"/>
                <a:cs typeface="Arial Narrow"/>
                <a:sym typeface="Arial Narrow"/>
              </a:rPr>
              <a:t>AFTER GAME: Discuss where projects fall along the continuum. How to improve?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transmission model begins with a population into which an infectious pathogen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is introduced. For an outbreak to occur, some individuals must be exposed to the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pathogen and a proportion of exposed individuals must become ill ( Figure 1). Health</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interventions can take place at any time before, during, and after an outbreak. In general,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these interventions aim to:</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reduce the vulnerability (and increase resistance) of people to the effects of</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infectious pathogens;</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reduce exposure to infectious pathogens; and</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treat people who become infected.</a:t>
            </a:r>
            <a:endParaRPr/>
          </a:p>
        </p:txBody>
      </p:sp>
      <p:sp>
        <p:nvSpPr>
          <p:cNvPr id="361" name="Shape 36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r" rtl="0">
                <a:spcBef>
                  <a:spcPts val="0"/>
                </a:spcBef>
                <a:spcAft>
                  <a:spcPts val="0"/>
                </a:spcAft>
                <a:buNone/>
              </a:pPr>
              <a:t>46</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Shape 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None/>
              </a:p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9" name="Shape 3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0" name="Shape 4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pPr marL="0" marR="0" lvl="0" indent="0" algn="r" rtl="0">
                <a:spcBef>
                  <a:spcPts val="0"/>
                </a:spcBef>
                <a:spcAft>
                  <a:spcPts val="0"/>
                </a:spcAft>
                <a:buNone/>
              </a:pPr>
              <a:t>51</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cSld name="Day Title Template">
    <p:spTree>
      <p:nvGrpSpPr>
        <p:cNvPr id="1" name="Shape 19"/>
        <p:cNvGrpSpPr/>
        <p:nvPr/>
      </p:nvGrpSpPr>
      <p:grpSpPr>
        <a:xfrm>
          <a:off x="0" y="0"/>
          <a:ext cx="0" cy="0"/>
          <a:chOff x="0" y="0"/>
          <a:chExt cx="0" cy="0"/>
        </a:xfrm>
      </p:grpSpPr>
      <p:sp>
        <p:nvSpPr>
          <p:cNvPr id="20" name="Shape 2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Shape 21"/>
          <p:cNvSpPr/>
          <p:nvPr/>
        </p:nvSpPr>
        <p:spPr>
          <a:xfrm>
            <a:off x="0" y="0"/>
            <a:ext cx="9144000" cy="685800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Shape 22"/>
          <p:cNvSpPr/>
          <p:nvPr/>
        </p:nvSpPr>
        <p:spPr>
          <a:xfrm>
            <a:off x="451976" y="2946400"/>
            <a:ext cx="8265160"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3" name="Shape 23"/>
          <p:cNvSpPr/>
          <p:nvPr/>
        </p:nvSpPr>
        <p:spPr>
          <a:xfrm>
            <a:off x="567656" y="3048000"/>
            <a:ext cx="8033800" cy="2245359"/>
          </a:xfrm>
          <a:prstGeom prst="rect">
            <a:avLst/>
          </a:prstGeom>
          <a:solidFill>
            <a:srgbClr val="FFFFFF"/>
          </a:solidFill>
          <a:ln w="9525" cap="flat" cmpd="dbl">
            <a:solidFill>
              <a:srgbClr val="99663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 name="Shape 24"/>
          <p:cNvSpPr txBox="1">
            <a:spLocks noGrp="1"/>
          </p:cNvSpPr>
          <p:nvPr>
            <p:ph type="title"/>
          </p:nvPr>
        </p:nvSpPr>
        <p:spPr>
          <a:xfrm>
            <a:off x="736456" y="3200399"/>
            <a:ext cx="7696200" cy="1295401"/>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996633"/>
              </a:buClr>
              <a:buSzPts val="4000"/>
              <a:buFont typeface="Book Antiqua"/>
              <a:buNone/>
              <a:defRPr sz="4000" b="0" i="0" u="none" strike="noStrike" cap="none">
                <a:solidFill>
                  <a:srgbClr val="996633"/>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p:nvPr/>
        </p:nvSpPr>
        <p:spPr>
          <a:xfrm>
            <a:off x="675496" y="4541520"/>
            <a:ext cx="7818120" cy="664367"/>
          </a:xfrm>
          <a:prstGeom prst="rect">
            <a:avLst/>
          </a:prstGeom>
          <a:solidFill>
            <a:srgbClr val="C4BD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DD9C3"/>
              </a:solidFill>
              <a:latin typeface="Century Gothic"/>
              <a:ea typeface="Century Gothic"/>
              <a:cs typeface="Century Gothic"/>
              <a:sym typeface="Century Gothic"/>
            </a:endParaRPr>
          </a:p>
        </p:txBody>
      </p:sp>
      <p:sp>
        <p:nvSpPr>
          <p:cNvPr id="26" name="Shape 26"/>
          <p:cNvSpPr txBox="1">
            <a:spLocks noGrp="1"/>
          </p:cNvSpPr>
          <p:nvPr>
            <p:ph type="body" idx="1"/>
          </p:nvPr>
        </p:nvSpPr>
        <p:spPr>
          <a:xfrm>
            <a:off x="736456" y="4607510"/>
            <a:ext cx="7696200" cy="523783"/>
          </a:xfrm>
          <a:prstGeom prst="rect">
            <a:avLst/>
          </a:prstGeom>
          <a:noFill/>
          <a:ln>
            <a:noFill/>
          </a:ln>
        </p:spPr>
        <p:txBody>
          <a:bodyPr spcFirstLastPara="1" wrap="square" lIns="91425" tIns="91425" rIns="91425" bIns="91425" anchor="ctr" anchorCtr="0"/>
          <a:lstStyle>
            <a:lvl1pPr marL="457200" marR="0" lvl="0" indent="-228600" algn="ctr" rtl="0">
              <a:lnSpc>
                <a:spcPct val="112000"/>
              </a:lnSpc>
              <a:spcBef>
                <a:spcPts val="400"/>
              </a:spcBef>
              <a:spcAft>
                <a:spcPts val="0"/>
              </a:spcAft>
              <a:buClr>
                <a:srgbClr val="938953"/>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12000"/>
              </a:lnSpc>
              <a:spcBef>
                <a:spcPts val="600"/>
              </a:spcBef>
              <a:spcAft>
                <a:spcPts val="0"/>
              </a:spcAft>
              <a:buClr>
                <a:srgbClr val="938953"/>
              </a:buClr>
              <a:buSzPts val="1800"/>
              <a:buFont typeface="Century Gothic"/>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12000"/>
              </a:lnSpc>
              <a:spcBef>
                <a:spcPts val="600"/>
              </a:spcBef>
              <a:spcAft>
                <a:spcPts val="0"/>
              </a:spcAft>
              <a:buClr>
                <a:srgbClr val="938953"/>
              </a:buClr>
              <a:buSzPts val="1600"/>
              <a:buFont typeface="Century Gothic"/>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60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280"/>
              </a:spcBef>
              <a:spcAft>
                <a:spcPts val="0"/>
              </a:spcAft>
              <a:buClr>
                <a:schemeClr val="accent5"/>
              </a:buClr>
              <a:buSzPts val="1400"/>
              <a:buFont typeface="Arial"/>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7" name="Shape 27"/>
          <p:cNvSpPr/>
          <p:nvPr/>
        </p:nvSpPr>
        <p:spPr>
          <a:xfrm>
            <a:off x="675757" y="3124200"/>
            <a:ext cx="7817599" cy="2077720"/>
          </a:xfrm>
          <a:prstGeom prst="rect">
            <a:avLst/>
          </a:prstGeom>
          <a:noFill/>
          <a:ln w="9525" cap="flat" cmpd="dbl">
            <a:solidFill>
              <a:srgbClr val="366092"/>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38953"/>
              </a:solidFill>
              <a:latin typeface="Century Gothic"/>
              <a:ea typeface="Century Gothic"/>
              <a:cs typeface="Century Gothic"/>
              <a:sym typeface="Century Gothic"/>
            </a:endParaRPr>
          </a:p>
        </p:txBody>
      </p:sp>
      <p:pic>
        <p:nvPicPr>
          <p:cNvPr id="28" name="Shape 28"/>
          <p:cNvPicPr preferRelativeResize="0"/>
          <p:nvPr/>
        </p:nvPicPr>
        <p:blipFill rotWithShape="1">
          <a:blip r:embed="rId3">
            <a:alphaModFix/>
          </a:blip>
          <a:srcRect/>
          <a:stretch/>
        </p:blipFill>
        <p:spPr>
          <a:xfrm>
            <a:off x="457200" y="6324600"/>
            <a:ext cx="1136588" cy="245146"/>
          </a:xfrm>
          <a:prstGeom prst="rect">
            <a:avLst/>
          </a:prstGeom>
          <a:noFill/>
          <a:ln>
            <a:noFill/>
          </a:ln>
        </p:spPr>
      </p:pic>
      <p:pic>
        <p:nvPicPr>
          <p:cNvPr id="29" name="Shape 29"/>
          <p:cNvPicPr preferRelativeResize="0"/>
          <p:nvPr/>
        </p:nvPicPr>
        <p:blipFill rotWithShape="1">
          <a:blip r:embed="rId4">
            <a:alphaModFix/>
          </a:blip>
          <a:srcRect/>
          <a:stretch/>
        </p:blipFill>
        <p:spPr>
          <a:xfrm>
            <a:off x="5210083" y="6273426"/>
            <a:ext cx="3543300"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30"/>
        <p:cNvGrpSpPr/>
        <p:nvPr/>
      </p:nvGrpSpPr>
      <p:grpSpPr>
        <a:xfrm>
          <a:off x="0" y="0"/>
          <a:ext cx="0" cy="0"/>
          <a:chOff x="0" y="0"/>
          <a:chExt cx="0" cy="0"/>
        </a:xfrm>
      </p:grpSpPr>
      <p:grpSp>
        <p:nvGrpSpPr>
          <p:cNvPr id="31" name="Shape 31"/>
          <p:cNvGrpSpPr/>
          <p:nvPr/>
        </p:nvGrpSpPr>
        <p:grpSpPr>
          <a:xfrm>
            <a:off x="0" y="0"/>
            <a:ext cx="5867400" cy="6858000"/>
            <a:chOff x="0" y="0"/>
            <a:chExt cx="3696" cy="4320"/>
          </a:xfrm>
        </p:grpSpPr>
        <p:sp>
          <p:nvSpPr>
            <p:cNvPr id="32" name="Shape 32"/>
            <p:cNvSpPr/>
            <p:nvPr/>
          </p:nvSpPr>
          <p:spPr>
            <a:xfrm>
              <a:off x="0" y="0"/>
              <a:ext cx="28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3" name="Shape 33"/>
            <p:cNvSpPr/>
            <p:nvPr/>
          </p:nvSpPr>
          <p:spPr>
            <a:xfrm>
              <a:off x="432" y="624"/>
              <a:ext cx="3264" cy="12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grpSp>
        <p:nvGrpSpPr>
          <p:cNvPr id="34" name="Shape 34"/>
          <p:cNvGrpSpPr/>
          <p:nvPr/>
        </p:nvGrpSpPr>
        <p:grpSpPr>
          <a:xfrm>
            <a:off x="3632200" y="4889500"/>
            <a:ext cx="4876800" cy="319088"/>
            <a:chOff x="2288" y="3080"/>
            <a:chExt cx="3072" cy="201"/>
          </a:xfrm>
        </p:grpSpPr>
        <p:sp>
          <p:nvSpPr>
            <p:cNvPr id="35" name="Shape 35"/>
            <p:cNvSpPr/>
            <p:nvPr/>
          </p:nvSpPr>
          <p:spPr>
            <a:xfrm flipH="1">
              <a:off x="2288" y="3080"/>
              <a:ext cx="2914"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 name="Shape 36"/>
            <p:cNvSpPr/>
            <p:nvPr/>
          </p:nvSpPr>
          <p:spPr>
            <a:xfrm>
              <a:off x="5196" y="3080"/>
              <a:ext cx="164"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37" name="Shape 37"/>
          <p:cNvSpPr txBox="1">
            <a:spLocks noGrp="1"/>
          </p:cNvSpPr>
          <p:nvPr>
            <p:ph type="subTitle" idx="1"/>
          </p:nvPr>
        </p:nvSpPr>
        <p:spPr>
          <a:xfrm>
            <a:off x="4673600" y="2927350"/>
            <a:ext cx="4013200" cy="1822450"/>
          </a:xfrm>
          <a:prstGeom prst="rect">
            <a:avLst/>
          </a:prstGeom>
          <a:noFill/>
          <a:ln>
            <a:noFill/>
          </a:ln>
        </p:spPr>
        <p:txBody>
          <a:bodyPr spcFirstLastPara="1" wrap="square" lIns="91425" tIns="91425" rIns="91425" bIns="91425" anchor="b" anchorCtr="0"/>
          <a:lstStyle>
            <a:lvl1pPr marR="0" lvl="0" algn="l" rtl="0">
              <a:lnSpc>
                <a:spcPct val="112000"/>
              </a:lnSpc>
              <a:spcBef>
                <a:spcPts val="480"/>
              </a:spcBef>
              <a:spcAft>
                <a:spcPts val="0"/>
              </a:spcAft>
              <a:buClr>
                <a:srgbClr val="938953"/>
              </a:buClr>
              <a:buSzPts val="2400"/>
              <a:buFont typeface="Noto Sans Symbols"/>
              <a:buNone/>
              <a:defRPr sz="2400" b="0" i="0" u="none" strike="noStrike" cap="none">
                <a:solidFill>
                  <a:schemeClr val="dk2"/>
                </a:solidFill>
                <a:latin typeface="Century Gothic"/>
                <a:ea typeface="Century Gothic"/>
                <a:cs typeface="Century Gothic"/>
                <a:sym typeface="Century Gothic"/>
              </a:defRPr>
            </a:lvl1pPr>
            <a:lvl2pPr marR="0" lvl="1" algn="l" rtl="0">
              <a:lnSpc>
                <a:spcPct val="112000"/>
              </a:lnSpc>
              <a:spcBef>
                <a:spcPts val="600"/>
              </a:spcBef>
              <a:spcAft>
                <a:spcPts val="0"/>
              </a:spcAft>
              <a:buClr>
                <a:srgbClr val="938953"/>
              </a:buClr>
              <a:buSzPts val="2000"/>
              <a:buFont typeface="Century Gothic"/>
              <a:buChar char="―"/>
              <a:defRPr sz="2000" b="0" i="0" u="none" strike="noStrike" cap="none">
                <a:solidFill>
                  <a:srgbClr val="3F3F3F"/>
                </a:solidFill>
                <a:latin typeface="Century Gothic"/>
                <a:ea typeface="Century Gothic"/>
                <a:cs typeface="Century Gothic"/>
                <a:sym typeface="Century Gothic"/>
              </a:defRPr>
            </a:lvl2pPr>
            <a:lvl3pPr marR="0" lvl="2" algn="l" rtl="0">
              <a:lnSpc>
                <a:spcPct val="112000"/>
              </a:lnSpc>
              <a:spcBef>
                <a:spcPts val="600"/>
              </a:spcBef>
              <a:spcAft>
                <a:spcPts val="0"/>
              </a:spcAft>
              <a:buClr>
                <a:srgbClr val="938953"/>
              </a:buClr>
              <a:buSzPts val="1800"/>
              <a:buFont typeface="Century Gothic"/>
              <a:buChar char="―"/>
              <a:defRPr sz="1800" b="0" i="0" u="none" strike="noStrike" cap="none">
                <a:solidFill>
                  <a:srgbClr val="3F3F3F"/>
                </a:solidFill>
                <a:latin typeface="Century Gothic"/>
                <a:ea typeface="Century Gothic"/>
                <a:cs typeface="Century Gothic"/>
                <a:sym typeface="Century Gothic"/>
              </a:defRPr>
            </a:lvl3pPr>
            <a:lvl4pPr marR="0" lvl="3" algn="l" rtl="0">
              <a:spcBef>
                <a:spcPts val="600"/>
              </a:spcBef>
              <a:spcAft>
                <a:spcPts val="0"/>
              </a:spcAft>
              <a:buClr>
                <a:schemeClr val="accent4"/>
              </a:buClr>
              <a:buSzPts val="1600"/>
              <a:buFont typeface="Arial"/>
              <a:buChar char="•"/>
              <a:defRPr sz="1600" b="0" i="0" u="none" strike="noStrike" cap="none">
                <a:solidFill>
                  <a:srgbClr val="3F3F3F"/>
                </a:solidFill>
                <a:latin typeface="Century Gothic"/>
                <a:ea typeface="Century Gothic"/>
                <a:cs typeface="Century Gothic"/>
                <a:sym typeface="Century Gothic"/>
              </a:defRPr>
            </a:lvl4pPr>
            <a:lvl5pPr marR="0" lvl="4" algn="l" rtl="0">
              <a:spcBef>
                <a:spcPts val="320"/>
              </a:spcBef>
              <a:spcAft>
                <a:spcPts val="0"/>
              </a:spcAft>
              <a:buClr>
                <a:schemeClr val="accent5"/>
              </a:buClr>
              <a:buSzPts val="1600"/>
              <a:buFont typeface="Arial"/>
              <a:buChar char="•"/>
              <a:defRPr sz="1600" b="0" i="0" u="none" strike="noStrike" cap="none">
                <a:solidFill>
                  <a:srgbClr val="3F3F3F"/>
                </a:solidFill>
                <a:latin typeface="Century Gothic"/>
                <a:ea typeface="Century Gothic"/>
                <a:cs typeface="Century Gothic"/>
                <a:sym typeface="Century Gothic"/>
              </a:defRPr>
            </a:lvl5pPr>
            <a:lvl6pPr marR="0" lvl="5"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R="0" lvl="6"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R="0" lvl="7"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R="0" lvl="8"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38" name="Shape 38"/>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3500"/>
              <a:buFont typeface="Book Antiqua"/>
              <a:buNone/>
              <a:defRPr sz="3500" b="0" i="0" u="none" strike="noStrike" cap="none">
                <a:solidFill>
                  <a:schemeClr val="dk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76200" y="6248400"/>
            <a:ext cx="587375" cy="4889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996633"/>
              </a:buClr>
              <a:buSzPts val="3500"/>
              <a:buFont typeface="Book Antiqua"/>
              <a:buNone/>
              <a:defRPr sz="3500" b="0" i="0" u="none" strike="noStrike" cap="none">
                <a:solidFill>
                  <a:srgbClr val="996633"/>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457200" y="1752600"/>
            <a:ext cx="8229600" cy="4373563"/>
          </a:xfrm>
          <a:prstGeom prst="rect">
            <a:avLst/>
          </a:prstGeom>
          <a:noFill/>
          <a:ln>
            <a:noFill/>
          </a:ln>
        </p:spPr>
        <p:txBody>
          <a:bodyPr spcFirstLastPara="1" wrap="square" lIns="91425" tIns="91425" rIns="91425" bIns="91425" anchor="t" anchorCtr="0"/>
          <a:lstStyle>
            <a:lvl1pPr marL="457200" marR="0" lvl="0" indent="-381000" algn="l" rtl="0">
              <a:lnSpc>
                <a:spcPct val="112000"/>
              </a:lnSpc>
              <a:spcBef>
                <a:spcPts val="480"/>
              </a:spcBef>
              <a:spcAft>
                <a:spcPts val="0"/>
              </a:spcAft>
              <a:buClr>
                <a:srgbClr val="938953"/>
              </a:buClr>
              <a:buSzPts val="2400"/>
              <a:buFont typeface="Noto Sans Symbols"/>
              <a:buChar char="▪"/>
              <a:defRPr sz="2400" b="0" i="0" u="none" strike="noStrike" cap="none">
                <a:solidFill>
                  <a:srgbClr val="3F3F3F"/>
                </a:solidFill>
                <a:latin typeface="Century Gothic"/>
                <a:ea typeface="Century Gothic"/>
                <a:cs typeface="Century Gothic"/>
                <a:sym typeface="Century Gothic"/>
              </a:defRPr>
            </a:lvl1pPr>
            <a:lvl2pPr marL="914400" marR="0" lvl="1" indent="-355600" algn="l" rtl="0">
              <a:lnSpc>
                <a:spcPct val="112000"/>
              </a:lnSpc>
              <a:spcBef>
                <a:spcPts val="600"/>
              </a:spcBef>
              <a:spcAft>
                <a:spcPts val="0"/>
              </a:spcAft>
              <a:buClr>
                <a:srgbClr val="938953"/>
              </a:buClr>
              <a:buSzPts val="2000"/>
              <a:buFont typeface="Century Gothic"/>
              <a:buChar char="―"/>
              <a:defRPr sz="2000" b="0" i="0" u="none" strike="noStrike" cap="none">
                <a:solidFill>
                  <a:srgbClr val="3F3F3F"/>
                </a:solidFill>
                <a:latin typeface="Century Gothic"/>
                <a:ea typeface="Century Gothic"/>
                <a:cs typeface="Century Gothic"/>
                <a:sym typeface="Century Gothic"/>
              </a:defRPr>
            </a:lvl2pPr>
            <a:lvl3pPr marL="1371600" marR="0" lvl="2" indent="-342900" algn="l" rtl="0">
              <a:lnSpc>
                <a:spcPct val="112000"/>
              </a:lnSpc>
              <a:spcBef>
                <a:spcPts val="600"/>
              </a:spcBef>
              <a:spcAft>
                <a:spcPts val="0"/>
              </a:spcAft>
              <a:buClr>
                <a:srgbClr val="938953"/>
              </a:buClr>
              <a:buSzPts val="1800"/>
              <a:buFont typeface="Century Gothic"/>
              <a:buChar char="―"/>
              <a:defRPr sz="1800" b="0" i="0" u="none" strike="noStrike" cap="none">
                <a:solidFill>
                  <a:srgbClr val="3F3F3F"/>
                </a:solidFill>
                <a:latin typeface="Century Gothic"/>
                <a:ea typeface="Century Gothic"/>
                <a:cs typeface="Century Gothic"/>
                <a:sym typeface="Century Gothic"/>
              </a:defRPr>
            </a:lvl3pPr>
            <a:lvl4pPr marL="1828800" marR="0" lvl="3" indent="-330200" algn="l" rtl="0">
              <a:spcBef>
                <a:spcPts val="600"/>
              </a:spcBef>
              <a:spcAft>
                <a:spcPts val="0"/>
              </a:spcAft>
              <a:buClr>
                <a:schemeClr val="accent4"/>
              </a:buClr>
              <a:buSzPts val="1600"/>
              <a:buFont typeface="Arial"/>
              <a:buChar char="•"/>
              <a:defRPr sz="1600" b="0" i="0" u="none" strike="noStrike" cap="none">
                <a:solidFill>
                  <a:srgbClr val="3F3F3F"/>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rgbClr val="3F3F3F"/>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and Bullet Template">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996633"/>
              </a:buClr>
              <a:buSzPts val="3500"/>
              <a:buFont typeface="Book Antiqua"/>
              <a:buNone/>
              <a:defRPr sz="3500" b="0" i="0" u="none" strike="noStrike" cap="none">
                <a:solidFill>
                  <a:srgbClr val="996633"/>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50" name="Shape 50"/>
          <p:cNvCxnSpPr/>
          <p:nvPr/>
        </p:nvCxnSpPr>
        <p:spPr>
          <a:xfrm>
            <a:off x="457200" y="1447800"/>
            <a:ext cx="8296183" cy="0"/>
          </a:xfrm>
          <a:prstGeom prst="straightConnector1">
            <a:avLst/>
          </a:prstGeom>
          <a:noFill/>
          <a:ln w="12700" cap="flat" cmpd="sng">
            <a:solidFill>
              <a:srgbClr val="ECD9C6"/>
            </a:solidFill>
            <a:prstDash val="solid"/>
            <a:round/>
            <a:headEnd type="none" w="med" len="med"/>
            <a:tailEnd type="none" w="med" len="med"/>
          </a:ln>
        </p:spPr>
      </p:cxnSp>
      <p:sp>
        <p:nvSpPr>
          <p:cNvPr id="51" name="Shape 51"/>
          <p:cNvSpPr txBox="1">
            <a:spLocks noGrp="1"/>
          </p:cNvSpPr>
          <p:nvPr>
            <p:ph type="body" idx="1"/>
          </p:nvPr>
        </p:nvSpPr>
        <p:spPr>
          <a:xfrm>
            <a:off x="457200" y="1676400"/>
            <a:ext cx="8153400" cy="3886200"/>
          </a:xfrm>
          <a:prstGeom prst="rect">
            <a:avLst/>
          </a:prstGeom>
          <a:noFill/>
          <a:ln>
            <a:noFill/>
          </a:ln>
        </p:spPr>
        <p:txBody>
          <a:bodyPr spcFirstLastPara="1" wrap="square" lIns="91425" tIns="91425" rIns="91425" bIns="91425" anchor="t" anchorCtr="0"/>
          <a:lstStyle>
            <a:lvl1pPr marL="457200" marR="0" lvl="0" indent="-381000" algn="l" rtl="0">
              <a:lnSpc>
                <a:spcPct val="112000"/>
              </a:lnSpc>
              <a:spcBef>
                <a:spcPts val="480"/>
              </a:spcBef>
              <a:spcAft>
                <a:spcPts val="0"/>
              </a:spcAft>
              <a:buClr>
                <a:srgbClr val="938953"/>
              </a:buClr>
              <a:buSzPts val="2400"/>
              <a:buFont typeface="Noto Sans Symbols"/>
              <a:buChar char="▪"/>
              <a:defRPr sz="2400" b="0" i="0" u="none" strike="noStrike" cap="none">
                <a:solidFill>
                  <a:srgbClr val="3F3F3F"/>
                </a:solidFill>
                <a:latin typeface="Century Gothic"/>
                <a:ea typeface="Century Gothic"/>
                <a:cs typeface="Century Gothic"/>
                <a:sym typeface="Century Gothic"/>
              </a:defRPr>
            </a:lvl1pPr>
            <a:lvl2pPr marL="914400" marR="0" lvl="1" indent="-355600" algn="l" rtl="0">
              <a:lnSpc>
                <a:spcPct val="112000"/>
              </a:lnSpc>
              <a:spcBef>
                <a:spcPts val="600"/>
              </a:spcBef>
              <a:spcAft>
                <a:spcPts val="0"/>
              </a:spcAft>
              <a:buClr>
                <a:srgbClr val="938953"/>
              </a:buClr>
              <a:buSzPts val="2000"/>
              <a:buFont typeface="Century Gothic"/>
              <a:buChar char="―"/>
              <a:defRPr sz="2000" b="0" i="0" u="none" strike="noStrike" cap="none">
                <a:solidFill>
                  <a:srgbClr val="3F3F3F"/>
                </a:solidFill>
                <a:latin typeface="Century Gothic"/>
                <a:ea typeface="Century Gothic"/>
                <a:cs typeface="Century Gothic"/>
                <a:sym typeface="Century Gothic"/>
              </a:defRPr>
            </a:lvl2pPr>
            <a:lvl3pPr marL="1371600" marR="0" lvl="2" indent="-342900" algn="l" rtl="0">
              <a:lnSpc>
                <a:spcPct val="112000"/>
              </a:lnSpc>
              <a:spcBef>
                <a:spcPts val="600"/>
              </a:spcBef>
              <a:spcAft>
                <a:spcPts val="0"/>
              </a:spcAft>
              <a:buClr>
                <a:srgbClr val="938953"/>
              </a:buClr>
              <a:buSzPts val="1800"/>
              <a:buFont typeface="Century Gothic"/>
              <a:buChar char="―"/>
              <a:defRPr sz="1800" b="0" i="0" u="none" strike="noStrike" cap="none">
                <a:solidFill>
                  <a:srgbClr val="3F3F3F"/>
                </a:solidFill>
                <a:latin typeface="Century Gothic"/>
                <a:ea typeface="Century Gothic"/>
                <a:cs typeface="Century Gothic"/>
                <a:sym typeface="Century Gothic"/>
              </a:defRPr>
            </a:lvl3pPr>
            <a:lvl4pPr marL="1828800" marR="0" lvl="3" indent="-330200" algn="l" rtl="0">
              <a:spcBef>
                <a:spcPts val="600"/>
              </a:spcBef>
              <a:spcAft>
                <a:spcPts val="0"/>
              </a:spcAft>
              <a:buClr>
                <a:schemeClr val="accent4"/>
              </a:buClr>
              <a:buSzPts val="1600"/>
              <a:buFont typeface="Arial"/>
              <a:buChar char="•"/>
              <a:defRPr sz="1600" b="0" i="0" u="none" strike="noStrike" cap="none">
                <a:solidFill>
                  <a:srgbClr val="3F3F3F"/>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rgbClr val="3F3F3F"/>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ftr" idx="11"/>
          </p:nvPr>
        </p:nvSpPr>
        <p:spPr>
          <a:xfrm>
            <a:off x="5791200" y="6205527"/>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lumn Content Template">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996633"/>
              </a:buClr>
              <a:buSzPts val="3500"/>
              <a:buFont typeface="Book Antiqua"/>
              <a:buNone/>
              <a:defRPr sz="3500" b="0" i="0" u="none" strike="noStrike" cap="none">
                <a:solidFill>
                  <a:srgbClr val="996633"/>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426128" y="1719071"/>
            <a:ext cx="4038600" cy="4407408"/>
          </a:xfrm>
          <a:prstGeom prst="rect">
            <a:avLst/>
          </a:prstGeom>
          <a:noFill/>
          <a:ln>
            <a:noFill/>
          </a:ln>
        </p:spPr>
        <p:txBody>
          <a:bodyPr spcFirstLastPara="1" wrap="square" lIns="91425" tIns="91425" rIns="91425" bIns="91425" anchor="t" anchorCtr="0"/>
          <a:lstStyle>
            <a:lvl1pPr marL="457200" marR="0" lvl="0" indent="-406400" algn="l" rtl="0">
              <a:lnSpc>
                <a:spcPct val="112000"/>
              </a:lnSpc>
              <a:spcBef>
                <a:spcPts val="560"/>
              </a:spcBef>
              <a:spcAft>
                <a:spcPts val="0"/>
              </a:spcAft>
              <a:buClr>
                <a:srgbClr val="938953"/>
              </a:buClr>
              <a:buSzPts val="2800"/>
              <a:buFont typeface="Noto Sans Symbols"/>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112000"/>
              </a:lnSpc>
              <a:spcBef>
                <a:spcPts val="600"/>
              </a:spcBef>
              <a:spcAft>
                <a:spcPts val="0"/>
              </a:spcAft>
              <a:buClr>
                <a:srgbClr val="938953"/>
              </a:buClr>
              <a:buSzPts val="2400"/>
              <a:buFont typeface="Century Gothic"/>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112000"/>
              </a:lnSpc>
              <a:spcBef>
                <a:spcPts val="600"/>
              </a:spcBef>
              <a:spcAft>
                <a:spcPts val="0"/>
              </a:spcAft>
              <a:buClr>
                <a:srgbClr val="938953"/>
              </a:buClr>
              <a:buSzPts val="2000"/>
              <a:buFont typeface="Century Gothic"/>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spcBef>
                <a:spcPts val="600"/>
              </a:spcBef>
              <a:spcAft>
                <a:spcPts val="0"/>
              </a:spcAft>
              <a:buClr>
                <a:schemeClr val="accent4"/>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7" name="Shape 57"/>
          <p:cNvSpPr txBox="1">
            <a:spLocks noGrp="1"/>
          </p:cNvSpPr>
          <p:nvPr>
            <p:ph type="body" idx="2"/>
          </p:nvPr>
        </p:nvSpPr>
        <p:spPr>
          <a:xfrm>
            <a:off x="4648200" y="1719071"/>
            <a:ext cx="4038600" cy="4407408"/>
          </a:xfrm>
          <a:prstGeom prst="rect">
            <a:avLst/>
          </a:prstGeom>
          <a:noFill/>
          <a:ln>
            <a:noFill/>
          </a:ln>
        </p:spPr>
        <p:txBody>
          <a:bodyPr spcFirstLastPara="1" wrap="square" lIns="91425" tIns="91425" rIns="91425" bIns="91425" anchor="t" anchorCtr="0"/>
          <a:lstStyle>
            <a:lvl1pPr marL="457200" marR="0" lvl="0" indent="-406400" algn="l" rtl="0">
              <a:lnSpc>
                <a:spcPct val="112000"/>
              </a:lnSpc>
              <a:spcBef>
                <a:spcPts val="560"/>
              </a:spcBef>
              <a:spcAft>
                <a:spcPts val="0"/>
              </a:spcAft>
              <a:buClr>
                <a:srgbClr val="938953"/>
              </a:buClr>
              <a:buSzPts val="2800"/>
              <a:buFont typeface="Noto Sans Symbols"/>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112000"/>
              </a:lnSpc>
              <a:spcBef>
                <a:spcPts val="600"/>
              </a:spcBef>
              <a:spcAft>
                <a:spcPts val="0"/>
              </a:spcAft>
              <a:buClr>
                <a:srgbClr val="938953"/>
              </a:buClr>
              <a:buSzPts val="2400"/>
              <a:buFont typeface="Century Gothic"/>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112000"/>
              </a:lnSpc>
              <a:spcBef>
                <a:spcPts val="600"/>
              </a:spcBef>
              <a:spcAft>
                <a:spcPts val="0"/>
              </a:spcAft>
              <a:buClr>
                <a:srgbClr val="938953"/>
              </a:buClr>
              <a:buSzPts val="2000"/>
              <a:buFont typeface="Century Gothic"/>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spcBef>
                <a:spcPts val="600"/>
              </a:spcBef>
              <a:spcAft>
                <a:spcPts val="0"/>
              </a:spcAft>
              <a:buClr>
                <a:schemeClr val="accent4"/>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9pPr>
          </a:lstStyle>
          <a:p>
            <a:endParaRPr/>
          </a:p>
        </p:txBody>
      </p:sp>
      <p:cxnSp>
        <p:nvCxnSpPr>
          <p:cNvPr id="58" name="Shape 58"/>
          <p:cNvCxnSpPr/>
          <p:nvPr/>
        </p:nvCxnSpPr>
        <p:spPr>
          <a:xfrm>
            <a:off x="457200" y="1447800"/>
            <a:ext cx="8229600" cy="0"/>
          </a:xfrm>
          <a:prstGeom prst="straightConnector1">
            <a:avLst/>
          </a:prstGeom>
          <a:noFill/>
          <a:ln w="12700" cap="flat" cmpd="sng">
            <a:solidFill>
              <a:srgbClr val="ECD9C6"/>
            </a:solidFill>
            <a:prstDash val="solid"/>
            <a:round/>
            <a:headEnd type="none" w="med" len="med"/>
            <a:tailEnd type="none" w="med" len="med"/>
          </a:ln>
        </p:spPr>
      </p:cxnSp>
      <p:cxnSp>
        <p:nvCxnSpPr>
          <p:cNvPr id="59" name="Shape 59"/>
          <p:cNvCxnSpPr/>
          <p:nvPr/>
        </p:nvCxnSpPr>
        <p:spPr>
          <a:xfrm>
            <a:off x="457200" y="6172200"/>
            <a:ext cx="8229600" cy="0"/>
          </a:xfrm>
          <a:prstGeom prst="straightConnector1">
            <a:avLst/>
          </a:prstGeom>
          <a:noFill/>
          <a:ln w="12700" cap="flat" cmpd="sng">
            <a:solidFill>
              <a:srgbClr val="ECD9C6"/>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or Photo Template">
    <p:spTree>
      <p:nvGrpSpPr>
        <p:cNvPr id="1" name="Shape 60"/>
        <p:cNvGrpSpPr/>
        <p:nvPr/>
      </p:nvGrpSpPr>
      <p:grpSpPr>
        <a:xfrm>
          <a:off x="0" y="0"/>
          <a:ext cx="0" cy="0"/>
          <a:chOff x="0" y="0"/>
          <a:chExt cx="0" cy="0"/>
        </a:xfrm>
      </p:grpSpPr>
      <p:sp>
        <p:nvSpPr>
          <p:cNvPr id="61" name="Shape 61"/>
          <p:cNvSpPr/>
          <p:nvPr/>
        </p:nvSpPr>
        <p:spPr>
          <a:xfrm>
            <a:off x="457200" y="609600"/>
            <a:ext cx="8305800" cy="5562600"/>
          </a:xfrm>
          <a:prstGeom prst="rect">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Shape 11"/>
          <p:cNvSpPr txBox="1">
            <a:spLocks noGrp="1"/>
          </p:cNvSpPr>
          <p:nvPr>
            <p:ph type="body" idx="1"/>
          </p:nvPr>
        </p:nvSpPr>
        <p:spPr>
          <a:xfrm>
            <a:off x="457200" y="1752600"/>
            <a:ext cx="8229600" cy="4373563"/>
          </a:xfrm>
          <a:prstGeom prst="rect">
            <a:avLst/>
          </a:prstGeom>
          <a:noFill/>
          <a:ln>
            <a:noFill/>
          </a:ln>
        </p:spPr>
        <p:txBody>
          <a:bodyPr spcFirstLastPara="1" wrap="square" lIns="91425" tIns="91425" rIns="91425" bIns="91425" anchor="t" anchorCtr="0"/>
          <a:lstStyle>
            <a:lvl1pPr marL="457200" marR="0" lvl="0" indent="-381000" algn="l" rtl="0">
              <a:lnSpc>
                <a:spcPct val="112000"/>
              </a:lnSpc>
              <a:spcBef>
                <a:spcPts val="480"/>
              </a:spcBef>
              <a:spcAft>
                <a:spcPts val="0"/>
              </a:spcAft>
              <a:buClr>
                <a:srgbClr val="938953"/>
              </a:buClr>
              <a:buSzPts val="2400"/>
              <a:buFont typeface="Noto Sans Symbols"/>
              <a:buChar char="▪"/>
              <a:defRPr sz="2400" b="0" i="0" u="none" strike="noStrike" cap="none">
                <a:solidFill>
                  <a:srgbClr val="3F3F3F"/>
                </a:solidFill>
                <a:latin typeface="Century Gothic"/>
                <a:ea typeface="Century Gothic"/>
                <a:cs typeface="Century Gothic"/>
                <a:sym typeface="Century Gothic"/>
              </a:defRPr>
            </a:lvl1pPr>
            <a:lvl2pPr marL="914400" marR="0" lvl="1" indent="-355600" algn="l" rtl="0">
              <a:lnSpc>
                <a:spcPct val="112000"/>
              </a:lnSpc>
              <a:spcBef>
                <a:spcPts val="600"/>
              </a:spcBef>
              <a:spcAft>
                <a:spcPts val="0"/>
              </a:spcAft>
              <a:buClr>
                <a:srgbClr val="938953"/>
              </a:buClr>
              <a:buSzPts val="2000"/>
              <a:buFont typeface="Century Gothic"/>
              <a:buChar char="―"/>
              <a:defRPr sz="2000" b="0" i="0" u="none" strike="noStrike" cap="none">
                <a:solidFill>
                  <a:srgbClr val="3F3F3F"/>
                </a:solidFill>
                <a:latin typeface="Century Gothic"/>
                <a:ea typeface="Century Gothic"/>
                <a:cs typeface="Century Gothic"/>
                <a:sym typeface="Century Gothic"/>
              </a:defRPr>
            </a:lvl2pPr>
            <a:lvl3pPr marL="1371600" marR="0" lvl="2" indent="-342900" algn="l" rtl="0">
              <a:lnSpc>
                <a:spcPct val="112000"/>
              </a:lnSpc>
              <a:spcBef>
                <a:spcPts val="600"/>
              </a:spcBef>
              <a:spcAft>
                <a:spcPts val="0"/>
              </a:spcAft>
              <a:buClr>
                <a:srgbClr val="938953"/>
              </a:buClr>
              <a:buSzPts val="1800"/>
              <a:buFont typeface="Century Gothic"/>
              <a:buChar char="―"/>
              <a:defRPr sz="1800" b="0" i="0" u="none" strike="noStrike" cap="none">
                <a:solidFill>
                  <a:srgbClr val="3F3F3F"/>
                </a:solidFill>
                <a:latin typeface="Century Gothic"/>
                <a:ea typeface="Century Gothic"/>
                <a:cs typeface="Century Gothic"/>
                <a:sym typeface="Century Gothic"/>
              </a:defRPr>
            </a:lvl3pPr>
            <a:lvl4pPr marL="1828800" marR="0" lvl="3" indent="-330200" algn="l" rtl="0">
              <a:spcBef>
                <a:spcPts val="600"/>
              </a:spcBef>
              <a:spcAft>
                <a:spcPts val="0"/>
              </a:spcAft>
              <a:buClr>
                <a:schemeClr val="accent4"/>
              </a:buClr>
              <a:buSzPts val="1600"/>
              <a:buFont typeface="Arial"/>
              <a:buChar char="•"/>
              <a:defRPr sz="1600" b="0" i="0" u="none" strike="noStrike" cap="none">
                <a:solidFill>
                  <a:srgbClr val="3F3F3F"/>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rgbClr val="3F3F3F"/>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2" name="Shape 12"/>
          <p:cNvSpPr/>
          <p:nvPr/>
        </p:nvSpPr>
        <p:spPr>
          <a:xfrm>
            <a:off x="274320" y="278166"/>
            <a:ext cx="859536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Shape 13"/>
          <p:cNvSpPr/>
          <p:nvPr/>
        </p:nvSpPr>
        <p:spPr>
          <a:xfrm>
            <a:off x="372863" y="372862"/>
            <a:ext cx="8380520"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Shape 14"/>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996633"/>
              </a:buClr>
              <a:buSzPts val="3500"/>
              <a:buFont typeface="Book Antiqua"/>
              <a:buNone/>
              <a:defRPr sz="3500" b="0" i="0" u="none" strike="noStrike" cap="none">
                <a:solidFill>
                  <a:srgbClr val="996633"/>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5" name="Shape 15"/>
          <p:cNvCxnSpPr/>
          <p:nvPr/>
        </p:nvCxnSpPr>
        <p:spPr>
          <a:xfrm>
            <a:off x="457200" y="1447800"/>
            <a:ext cx="8296183" cy="0"/>
          </a:xfrm>
          <a:prstGeom prst="straightConnector1">
            <a:avLst/>
          </a:prstGeom>
          <a:noFill/>
          <a:ln w="12700" cap="flat" cmpd="sng">
            <a:solidFill>
              <a:srgbClr val="ECD9C6"/>
            </a:solidFill>
            <a:prstDash val="solid"/>
            <a:round/>
            <a:headEnd type="none" w="med" len="med"/>
            <a:tailEnd type="none" w="med" len="med"/>
          </a:ln>
        </p:spPr>
      </p:cxnSp>
      <p:pic>
        <p:nvPicPr>
          <p:cNvPr id="16" name="Shape 16"/>
          <p:cNvPicPr preferRelativeResize="0"/>
          <p:nvPr/>
        </p:nvPicPr>
        <p:blipFill rotWithShape="1">
          <a:blip r:embed="rId10">
            <a:alphaModFix/>
          </a:blip>
          <a:srcRect/>
          <a:stretch/>
        </p:blipFill>
        <p:spPr>
          <a:xfrm>
            <a:off x="457200" y="6324600"/>
            <a:ext cx="1136588" cy="245146"/>
          </a:xfrm>
          <a:prstGeom prst="rect">
            <a:avLst/>
          </a:prstGeom>
          <a:noFill/>
          <a:ln>
            <a:noFill/>
          </a:ln>
        </p:spPr>
      </p:pic>
      <p:pic>
        <p:nvPicPr>
          <p:cNvPr id="17" name="Shape 17"/>
          <p:cNvPicPr preferRelativeResize="0"/>
          <p:nvPr/>
        </p:nvPicPr>
        <p:blipFill rotWithShape="1">
          <a:blip r:embed="rId11">
            <a:alphaModFix/>
          </a:blip>
          <a:srcRect/>
          <a:stretch/>
        </p:blipFill>
        <p:spPr>
          <a:xfrm>
            <a:off x="5210083" y="6273426"/>
            <a:ext cx="3543300" cy="342900"/>
          </a:xfrm>
          <a:prstGeom prst="rect">
            <a:avLst/>
          </a:prstGeom>
          <a:noFill/>
          <a:ln>
            <a:noFill/>
          </a:ln>
        </p:spPr>
      </p:pic>
      <p:cxnSp>
        <p:nvCxnSpPr>
          <p:cNvPr id="18" name="Shape 18"/>
          <p:cNvCxnSpPr/>
          <p:nvPr/>
        </p:nvCxnSpPr>
        <p:spPr>
          <a:xfrm>
            <a:off x="457200" y="6172200"/>
            <a:ext cx="8296183" cy="0"/>
          </a:xfrm>
          <a:prstGeom prst="straightConnector1">
            <a:avLst/>
          </a:prstGeom>
          <a:noFill/>
          <a:ln w="12700" cap="flat" cmpd="sng">
            <a:solidFill>
              <a:srgbClr val="ECD9C6"/>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996633"/>
              </a:buClr>
              <a:buSzPts val="4000"/>
              <a:buFont typeface="Book Antiqua"/>
              <a:buNone/>
            </a:pPr>
            <a:r>
              <a:rPr lang="en-US" sz="4000" b="0" i="0" u="none" strike="noStrike" cap="none">
                <a:solidFill>
                  <a:srgbClr val="996633"/>
                </a:solidFill>
                <a:latin typeface="Book Antiqua"/>
                <a:ea typeface="Book Antiqua"/>
                <a:cs typeface="Book Antiqua"/>
                <a:sym typeface="Book Antiqua"/>
              </a:rPr>
              <a:t>GENDER ONE HEALTH AND INFECTIOUS DISEASES</a:t>
            </a:r>
            <a:endParaRPr/>
          </a:p>
        </p:txBody>
      </p:sp>
      <p:sp>
        <p:nvSpPr>
          <p:cNvPr id="67" name="Shape 67"/>
          <p:cNvSpPr txBox="1">
            <a:spLocks noGrp="1"/>
          </p:cNvSpPr>
          <p:nvPr>
            <p:ph type="body" idx="1"/>
          </p:nvPr>
        </p:nvSpPr>
        <p:spPr>
          <a:xfrm>
            <a:off x="736456" y="4495800"/>
            <a:ext cx="7696200" cy="731520"/>
          </a:xfrm>
          <a:prstGeom prst="rect">
            <a:avLst/>
          </a:prstGeom>
          <a:noFill/>
          <a:ln>
            <a:noFill/>
          </a:ln>
        </p:spPr>
        <p:txBody>
          <a:bodyPr spcFirstLastPara="1" wrap="square" lIns="91425" tIns="45700" rIns="91425" bIns="45700" anchor="ctr" anchorCtr="0">
            <a:noAutofit/>
          </a:bodyPr>
          <a:lstStyle/>
          <a:p>
            <a:pPr marL="0" marR="0" lvl="0" indent="0" algn="ctr" rtl="0">
              <a:lnSpc>
                <a:spcPct val="92000"/>
              </a:lnSpc>
              <a:spcBef>
                <a:spcPts val="0"/>
              </a:spcBef>
              <a:spcAft>
                <a:spcPts val="0"/>
              </a:spcAft>
              <a:buClr>
                <a:srgbClr val="938953"/>
              </a:buClr>
              <a:buSzPts val="1400"/>
              <a:buFont typeface="Noto Sans Symbols"/>
              <a:buNone/>
            </a:pPr>
            <a:r>
              <a:rPr lang="en-US" b="0" i="0" u="none" strike="noStrike" cap="none" dirty="0" smtClean="0">
                <a:solidFill>
                  <a:schemeClr val="dk1"/>
                </a:solidFill>
                <a:latin typeface="Century Gothic"/>
                <a:ea typeface="Century Gothic"/>
                <a:cs typeface="Century Gothic"/>
                <a:sym typeface="Century Gothic"/>
              </a:rPr>
              <a:t>LEARNING AND APPLYING GENDER ANALYSIS TOOLS</a:t>
            </a:r>
          </a:p>
          <a:p>
            <a:pPr marL="0" marR="0" lvl="0" indent="0" algn="ctr" rtl="0">
              <a:lnSpc>
                <a:spcPct val="92000"/>
              </a:lnSpc>
              <a:spcBef>
                <a:spcPts val="0"/>
              </a:spcBef>
              <a:spcAft>
                <a:spcPts val="0"/>
              </a:spcAft>
              <a:buClr>
                <a:srgbClr val="938953"/>
              </a:buClr>
              <a:buSzPts val="1400"/>
              <a:buFont typeface="Noto Sans Symbols"/>
              <a:buNone/>
            </a:pPr>
            <a:r>
              <a:rPr lang="en-US" sz="1400" b="0" i="0" u="none" strike="noStrike" cap="none" smtClean="0">
                <a:solidFill>
                  <a:schemeClr val="dk1"/>
                </a:solidFill>
                <a:latin typeface="Century Gothic"/>
                <a:ea typeface="Century Gothic"/>
                <a:cs typeface="Century Gothic"/>
                <a:sym typeface="Century Gothic"/>
              </a:rPr>
              <a:t> PowerPoint </a:t>
            </a:r>
            <a:r>
              <a:rPr lang="en-US" sz="1400" b="0" i="0" u="none" strike="noStrike" cap="none" dirty="0" smtClean="0">
                <a:solidFill>
                  <a:schemeClr val="dk1"/>
                </a:solidFill>
                <a:latin typeface="Century Gothic"/>
                <a:ea typeface="Century Gothic"/>
                <a:cs typeface="Century Gothic"/>
                <a:sym typeface="Century Gothic"/>
              </a:rPr>
              <a:t>No. 5</a:t>
            </a:r>
            <a:endParaRPr lang="en-US" sz="1400" b="0" i="0" u="none" strike="noStrike" cap="none" dirty="0">
              <a:solidFill>
                <a:schemeClr val="dk1"/>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a:picLocks noGrp="1"/>
          </p:cNvPicPr>
          <p:nvPr>
            <p:ph type="body" idx="1"/>
          </p:nvPr>
        </p:nvPicPr>
        <p:blipFill rotWithShape="1">
          <a:blip r:embed="rId3">
            <a:alphaModFix/>
          </a:blip>
          <a:srcRect t="14570" b="14569"/>
          <a:stretch/>
        </p:blipFill>
        <p:spPr>
          <a:xfrm>
            <a:off x="457200" y="1295400"/>
            <a:ext cx="8229600" cy="4830763"/>
          </a:xfrm>
          <a:prstGeom prst="rect">
            <a:avLst/>
          </a:prstGeom>
          <a:noFill/>
          <a:ln w="9525" cap="flat" cmpd="sng">
            <a:solidFill>
              <a:schemeClr val="dk1"/>
            </a:solidFill>
            <a:prstDash val="solid"/>
            <a:round/>
            <a:headEnd type="none" w="med" len="med"/>
            <a:tailEnd type="none" w="med" len="me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a:stretch/>
        </p:blipFill>
        <p:spPr>
          <a:xfrm>
            <a:off x="152400" y="0"/>
            <a:ext cx="8324850" cy="6096000"/>
          </a:xfrm>
          <a:prstGeom prst="rect">
            <a:avLst/>
          </a:prstGeom>
          <a:noFill/>
          <a:ln>
            <a:noFill/>
          </a:ln>
        </p:spPr>
      </p:pic>
      <p:sp>
        <p:nvSpPr>
          <p:cNvPr id="128" name="Shape 128"/>
          <p:cNvSpPr txBox="1"/>
          <p:nvPr/>
        </p:nvSpPr>
        <p:spPr>
          <a:xfrm>
            <a:off x="2286000" y="6172200"/>
            <a:ext cx="3890963"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b="0" i="0" u="none" strike="noStrike" cap="none" dirty="0">
                <a:solidFill>
                  <a:schemeClr val="dk1"/>
                </a:solidFill>
                <a:latin typeface="Arial"/>
                <a:ea typeface="Arial"/>
                <a:cs typeface="Arial"/>
                <a:sym typeface="Arial"/>
              </a:rPr>
              <a:t>Key components of </a:t>
            </a:r>
            <a:r>
              <a:rPr lang="en-US" sz="1800" b="0" i="0" u="none" strike="noStrike" cap="none" dirty="0" smtClean="0">
                <a:solidFill>
                  <a:schemeClr val="dk1"/>
                </a:solidFill>
                <a:latin typeface="Arial"/>
                <a:ea typeface="Arial"/>
                <a:cs typeface="Arial"/>
                <a:sym typeface="Arial"/>
              </a:rPr>
              <a:t>gender </a:t>
            </a:r>
            <a:r>
              <a:rPr lang="en-US" sz="1800" b="0" i="0" u="none" strike="noStrike" cap="none" dirty="0">
                <a:solidFill>
                  <a:schemeClr val="dk1"/>
                </a:solidFill>
                <a:latin typeface="Arial"/>
                <a:ea typeface="Arial"/>
                <a:cs typeface="Arial"/>
                <a:sym typeface="Arial"/>
              </a:rPr>
              <a:t>analysis</a:t>
            </a:r>
            <a:endParaRPr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 CONCEPTS</a:t>
            </a:r>
            <a:endParaRPr sz="3500" b="0" i="0" u="none" strike="noStrike" cap="none">
              <a:solidFill>
                <a:srgbClr val="996633"/>
              </a:solidFill>
              <a:latin typeface="Book Antiqua"/>
              <a:ea typeface="Book Antiqua"/>
              <a:cs typeface="Book Antiqua"/>
              <a:sym typeface="Book Antiqua"/>
            </a:endParaRPr>
          </a:p>
        </p:txBody>
      </p:sp>
      <p:sp>
        <p:nvSpPr>
          <p:cNvPr id="135" name="Shape 135"/>
          <p:cNvSpPr txBox="1">
            <a:spLocks noGrp="1"/>
          </p:cNvSpPr>
          <p:nvPr>
            <p:ph type="body" idx="1"/>
          </p:nvPr>
        </p:nvSpPr>
        <p:spPr>
          <a:xfrm>
            <a:off x="838200" y="1905000"/>
            <a:ext cx="8001000" cy="49530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1800"/>
              <a:buFont typeface="Noto Sans Symbols"/>
              <a:buChar char="▪"/>
            </a:pPr>
            <a:r>
              <a:rPr lang="en-US" sz="1800" b="0" i="0" u="none" strike="noStrike" cap="none" dirty="0">
                <a:solidFill>
                  <a:srgbClr val="3F3F3F"/>
                </a:solidFill>
                <a:latin typeface="Century Gothic"/>
                <a:ea typeface="Century Gothic"/>
                <a:cs typeface="Century Gothic"/>
                <a:sym typeface="Century Gothic"/>
              </a:rPr>
              <a:t>Sex and </a:t>
            </a:r>
            <a:r>
              <a:rPr lang="en-US" sz="1800" b="0" i="0" u="none" strike="noStrike" cap="none" dirty="0" smtClean="0">
                <a:solidFill>
                  <a:srgbClr val="3F3F3F"/>
                </a:solidFill>
                <a:latin typeface="Century Gothic"/>
                <a:ea typeface="Century Gothic"/>
                <a:cs typeface="Century Gothic"/>
                <a:sym typeface="Century Gothic"/>
              </a:rPr>
              <a:t>gender</a:t>
            </a:r>
            <a:endParaRPr dirty="0"/>
          </a:p>
          <a:p>
            <a:pPr marL="342900" marR="0" lvl="0" indent="-228600" algn="l" rtl="0">
              <a:lnSpc>
                <a:spcPct val="112000"/>
              </a:lnSpc>
              <a:spcBef>
                <a:spcPts val="960"/>
              </a:spcBef>
              <a:spcAft>
                <a:spcPts val="0"/>
              </a:spcAft>
              <a:buClr>
                <a:srgbClr val="938953"/>
              </a:buClr>
              <a:buSzPts val="1800"/>
              <a:buFont typeface="Noto Sans Symbols"/>
              <a:buChar char="▪"/>
            </a:pPr>
            <a:r>
              <a:rPr lang="en-US" sz="1800" b="0" i="0" u="none" strike="noStrike" cap="none" dirty="0">
                <a:solidFill>
                  <a:srgbClr val="3F3F3F"/>
                </a:solidFill>
                <a:latin typeface="Century Gothic"/>
                <a:ea typeface="Century Gothic"/>
                <a:cs typeface="Century Gothic"/>
                <a:sym typeface="Century Gothic"/>
              </a:rPr>
              <a:t>Gender </a:t>
            </a:r>
            <a:r>
              <a:rPr lang="en-US" sz="1800" b="0" i="0" u="none" strike="noStrike" cap="none" dirty="0" smtClean="0">
                <a:solidFill>
                  <a:srgbClr val="3F3F3F"/>
                </a:solidFill>
                <a:latin typeface="Century Gothic"/>
                <a:ea typeface="Century Gothic"/>
                <a:cs typeface="Century Gothic"/>
                <a:sym typeface="Century Gothic"/>
              </a:rPr>
              <a:t>division of labor (</a:t>
            </a:r>
            <a:r>
              <a:rPr lang="en-US" sz="1800" b="0" i="0" u="none" strike="noStrike" cap="none" dirty="0">
                <a:solidFill>
                  <a:srgbClr val="3F3F3F"/>
                </a:solidFill>
                <a:latin typeface="Century Gothic"/>
                <a:ea typeface="Century Gothic"/>
                <a:cs typeface="Century Gothic"/>
                <a:sym typeface="Century Gothic"/>
              </a:rPr>
              <a:t>triple role)</a:t>
            </a:r>
            <a:endParaRPr sz="1800" b="0" i="0" u="none" strike="noStrike" cap="none" dirty="0">
              <a:solidFill>
                <a:srgbClr val="3F3F3F"/>
              </a:solidFill>
              <a:latin typeface="Century Gothic"/>
              <a:ea typeface="Century Gothic"/>
              <a:cs typeface="Century Gothic"/>
              <a:sym typeface="Century Gothic"/>
            </a:endParaRPr>
          </a:p>
          <a:p>
            <a:pPr marL="640080" marR="0" lvl="1" indent="-228600" algn="l" rtl="0">
              <a:lnSpc>
                <a:spcPct val="112000"/>
              </a:lnSpc>
              <a:spcBef>
                <a:spcPts val="880"/>
              </a:spcBef>
              <a:spcAft>
                <a:spcPts val="0"/>
              </a:spcAft>
              <a:buClr>
                <a:srgbClr val="938953"/>
              </a:buClr>
              <a:buSzPts val="1400"/>
              <a:buFont typeface="Century Gothic"/>
              <a:buChar char="―"/>
            </a:pPr>
            <a:r>
              <a:rPr lang="en-US" sz="1400" b="0" i="0" u="none" strike="noStrike" cap="none" dirty="0">
                <a:solidFill>
                  <a:srgbClr val="3F3F3F"/>
                </a:solidFill>
                <a:latin typeface="Century Gothic"/>
                <a:ea typeface="Century Gothic"/>
                <a:cs typeface="Century Gothic"/>
                <a:sym typeface="Century Gothic"/>
              </a:rPr>
              <a:t>Productive work</a:t>
            </a:r>
            <a:endParaRPr dirty="0"/>
          </a:p>
          <a:p>
            <a:pPr marL="640080" marR="0" lvl="1" indent="-228600" algn="l" rtl="0">
              <a:lnSpc>
                <a:spcPct val="112000"/>
              </a:lnSpc>
              <a:spcBef>
                <a:spcPts val="880"/>
              </a:spcBef>
              <a:spcAft>
                <a:spcPts val="0"/>
              </a:spcAft>
              <a:buClr>
                <a:srgbClr val="938953"/>
              </a:buClr>
              <a:buSzPts val="1400"/>
              <a:buFont typeface="Century Gothic"/>
              <a:buChar char="―"/>
            </a:pPr>
            <a:r>
              <a:rPr lang="en-US" sz="1400" b="0" i="0" u="none" strike="noStrike" cap="none" dirty="0">
                <a:solidFill>
                  <a:srgbClr val="3F3F3F"/>
                </a:solidFill>
                <a:latin typeface="Century Gothic"/>
                <a:ea typeface="Century Gothic"/>
                <a:cs typeface="Century Gothic"/>
                <a:sym typeface="Century Gothic"/>
              </a:rPr>
              <a:t>Reproductive work</a:t>
            </a:r>
            <a:endParaRPr dirty="0"/>
          </a:p>
          <a:p>
            <a:pPr marL="640080" marR="0" lvl="1" indent="-228600" algn="l" rtl="0">
              <a:lnSpc>
                <a:spcPct val="112000"/>
              </a:lnSpc>
              <a:spcBef>
                <a:spcPts val="880"/>
              </a:spcBef>
              <a:spcAft>
                <a:spcPts val="0"/>
              </a:spcAft>
              <a:buClr>
                <a:srgbClr val="938953"/>
              </a:buClr>
              <a:buSzPts val="1400"/>
              <a:buFont typeface="Century Gothic"/>
              <a:buChar char="―"/>
            </a:pPr>
            <a:r>
              <a:rPr lang="en-US" sz="1400" b="0" i="0" u="none" strike="noStrike" cap="none" dirty="0">
                <a:solidFill>
                  <a:srgbClr val="3F3F3F"/>
                </a:solidFill>
                <a:latin typeface="Century Gothic"/>
                <a:ea typeface="Century Gothic"/>
                <a:cs typeface="Century Gothic"/>
                <a:sym typeface="Century Gothic"/>
              </a:rPr>
              <a:t>Community work / </a:t>
            </a:r>
            <a:r>
              <a:rPr lang="en-US" sz="1400" b="0" i="0" u="none" strike="noStrike" cap="none" dirty="0" smtClean="0">
                <a:solidFill>
                  <a:srgbClr val="3F3F3F"/>
                </a:solidFill>
                <a:latin typeface="Century Gothic"/>
                <a:ea typeface="Century Gothic"/>
                <a:cs typeface="Century Gothic"/>
                <a:sym typeface="Century Gothic"/>
              </a:rPr>
              <a:t>political </a:t>
            </a:r>
            <a:r>
              <a:rPr lang="en-US" sz="1400" b="0" i="0" u="none" strike="noStrike" cap="none" dirty="0">
                <a:solidFill>
                  <a:srgbClr val="3F3F3F"/>
                </a:solidFill>
                <a:latin typeface="Century Gothic"/>
                <a:ea typeface="Century Gothic"/>
                <a:cs typeface="Century Gothic"/>
                <a:sym typeface="Century Gothic"/>
              </a:rPr>
              <a:t>work</a:t>
            </a:r>
            <a:endParaRPr dirty="0"/>
          </a:p>
          <a:p>
            <a:pPr marL="342900" marR="0" lvl="0" indent="-228600" algn="l" rtl="0">
              <a:lnSpc>
                <a:spcPct val="112000"/>
              </a:lnSpc>
              <a:spcBef>
                <a:spcPts val="960"/>
              </a:spcBef>
              <a:spcAft>
                <a:spcPts val="0"/>
              </a:spcAft>
              <a:buClr>
                <a:srgbClr val="938953"/>
              </a:buClr>
              <a:buSzPts val="1800"/>
              <a:buFont typeface="Noto Sans Symbols"/>
              <a:buChar char="▪"/>
            </a:pPr>
            <a:r>
              <a:rPr lang="en-US" sz="1800" b="0" i="0" u="none" strike="noStrike" cap="none" dirty="0">
                <a:solidFill>
                  <a:srgbClr val="3F3F3F"/>
                </a:solidFill>
                <a:latin typeface="Century Gothic"/>
                <a:ea typeface="Century Gothic"/>
                <a:cs typeface="Century Gothic"/>
                <a:sym typeface="Century Gothic"/>
              </a:rPr>
              <a:t>Differential </a:t>
            </a:r>
            <a:r>
              <a:rPr lang="en-US" sz="1800" b="0" i="0" u="none" strike="noStrike" cap="none" dirty="0" smtClean="0">
                <a:solidFill>
                  <a:srgbClr val="3F3F3F"/>
                </a:solidFill>
                <a:latin typeface="Century Gothic"/>
                <a:ea typeface="Century Gothic"/>
                <a:cs typeface="Century Gothic"/>
                <a:sym typeface="Century Gothic"/>
              </a:rPr>
              <a:t>access </a:t>
            </a:r>
            <a:r>
              <a:rPr lang="en-US" sz="1800" b="0" i="0" u="none" strike="noStrike" cap="none" dirty="0">
                <a:solidFill>
                  <a:srgbClr val="3F3F3F"/>
                </a:solidFill>
                <a:latin typeface="Century Gothic"/>
                <a:ea typeface="Century Gothic"/>
                <a:cs typeface="Century Gothic"/>
                <a:sym typeface="Century Gothic"/>
              </a:rPr>
              <a:t>to and </a:t>
            </a:r>
            <a:r>
              <a:rPr lang="en-US" sz="1800" b="0" i="0" u="none" strike="noStrike" cap="none" dirty="0" smtClean="0">
                <a:solidFill>
                  <a:srgbClr val="3F3F3F"/>
                </a:solidFill>
                <a:latin typeface="Century Gothic"/>
                <a:ea typeface="Century Gothic"/>
                <a:cs typeface="Century Gothic"/>
                <a:sym typeface="Century Gothic"/>
              </a:rPr>
              <a:t>control </a:t>
            </a:r>
            <a:r>
              <a:rPr lang="en-US" sz="1800" b="0" i="0" u="none" strike="noStrike" cap="none" dirty="0">
                <a:solidFill>
                  <a:srgbClr val="3F3F3F"/>
                </a:solidFill>
                <a:latin typeface="Century Gothic"/>
                <a:ea typeface="Century Gothic"/>
                <a:cs typeface="Century Gothic"/>
                <a:sym typeface="Century Gothic"/>
              </a:rPr>
              <a:t>over </a:t>
            </a:r>
            <a:r>
              <a:rPr lang="en-US" sz="1800" b="0" i="0" u="none" strike="noStrike" cap="none" dirty="0" smtClean="0">
                <a:solidFill>
                  <a:srgbClr val="3F3F3F"/>
                </a:solidFill>
                <a:latin typeface="Century Gothic"/>
                <a:ea typeface="Century Gothic"/>
                <a:cs typeface="Century Gothic"/>
                <a:sym typeface="Century Gothic"/>
              </a:rPr>
              <a:t>resources </a:t>
            </a:r>
            <a:r>
              <a:rPr lang="en-US" sz="1800" b="0" i="0" u="none" strike="noStrike" cap="none" dirty="0">
                <a:solidFill>
                  <a:srgbClr val="3F3F3F"/>
                </a:solidFill>
                <a:latin typeface="Century Gothic"/>
                <a:ea typeface="Century Gothic"/>
                <a:cs typeface="Century Gothic"/>
                <a:sym typeface="Century Gothic"/>
              </a:rPr>
              <a:t>and </a:t>
            </a:r>
            <a:r>
              <a:rPr lang="en-US" sz="1800" b="0" i="0" u="none" strike="noStrike" cap="none" dirty="0" smtClean="0">
                <a:solidFill>
                  <a:srgbClr val="3F3F3F"/>
                </a:solidFill>
                <a:latin typeface="Century Gothic"/>
                <a:ea typeface="Century Gothic"/>
                <a:cs typeface="Century Gothic"/>
                <a:sym typeface="Century Gothic"/>
              </a:rPr>
              <a:t>benefits</a:t>
            </a:r>
            <a:endParaRPr dirty="0"/>
          </a:p>
          <a:p>
            <a:pPr marL="342900" marR="0" lvl="0" indent="-228600" algn="l" rtl="0">
              <a:lnSpc>
                <a:spcPct val="112000"/>
              </a:lnSpc>
              <a:spcBef>
                <a:spcPts val="960"/>
              </a:spcBef>
              <a:spcAft>
                <a:spcPts val="0"/>
              </a:spcAft>
              <a:buClr>
                <a:srgbClr val="938953"/>
              </a:buClr>
              <a:buSzPts val="1800"/>
              <a:buFont typeface="Noto Sans Symbols"/>
              <a:buChar char="▪"/>
            </a:pPr>
            <a:r>
              <a:rPr lang="en-US" sz="1800" b="0" i="0" u="none" strike="noStrike" cap="none" dirty="0" err="1">
                <a:solidFill>
                  <a:srgbClr val="3F3F3F"/>
                </a:solidFill>
                <a:latin typeface="Century Gothic"/>
                <a:ea typeface="Century Gothic"/>
                <a:cs typeface="Century Gothic"/>
                <a:sym typeface="Century Gothic"/>
              </a:rPr>
              <a:t>Strategical</a:t>
            </a:r>
            <a:r>
              <a:rPr lang="en-US" sz="1800" b="0" i="0" u="none" strike="noStrike" cap="none" dirty="0">
                <a:solidFill>
                  <a:srgbClr val="3F3F3F"/>
                </a:solidFill>
                <a:latin typeface="Century Gothic"/>
                <a:ea typeface="Century Gothic"/>
                <a:cs typeface="Century Gothic"/>
                <a:sym typeface="Century Gothic"/>
              </a:rPr>
              <a:t> and practical needs</a:t>
            </a:r>
            <a:endParaRPr dirty="0"/>
          </a:p>
          <a:p>
            <a:pPr marL="342900" marR="0" lvl="0" indent="-228600" algn="l" rtl="0">
              <a:lnSpc>
                <a:spcPct val="112000"/>
              </a:lnSpc>
              <a:spcBef>
                <a:spcPts val="960"/>
              </a:spcBef>
              <a:spcAft>
                <a:spcPts val="0"/>
              </a:spcAft>
              <a:buClr>
                <a:srgbClr val="938953"/>
              </a:buClr>
              <a:buSzPts val="1800"/>
              <a:buFont typeface="Noto Sans Symbols"/>
              <a:buChar char="▪"/>
            </a:pPr>
            <a:r>
              <a:rPr lang="en-US" sz="1800" b="0" i="0" u="none" strike="noStrike" cap="none" dirty="0">
                <a:solidFill>
                  <a:srgbClr val="3F3F3F"/>
                </a:solidFill>
                <a:latin typeface="Century Gothic"/>
                <a:ea typeface="Century Gothic"/>
                <a:cs typeface="Century Gothic"/>
                <a:sym typeface="Century Gothic"/>
              </a:rPr>
              <a:t>Position and condition</a:t>
            </a:r>
            <a:endParaRPr dirty="0"/>
          </a:p>
          <a:p>
            <a:pPr marL="342900" marR="0" lvl="0" indent="-114300" algn="l" rtl="0">
              <a:lnSpc>
                <a:spcPct val="112000"/>
              </a:lnSpc>
              <a:spcBef>
                <a:spcPts val="960"/>
              </a:spcBef>
              <a:spcAft>
                <a:spcPts val="0"/>
              </a:spcAft>
              <a:buClr>
                <a:srgbClr val="938953"/>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342900" marR="0" lvl="0" indent="-114300" algn="l" rtl="0">
              <a:lnSpc>
                <a:spcPct val="112000"/>
              </a:lnSpc>
              <a:spcBef>
                <a:spcPts val="960"/>
              </a:spcBef>
              <a:spcAft>
                <a:spcPts val="0"/>
              </a:spcAft>
              <a:buClr>
                <a:srgbClr val="938953"/>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342900" marR="0" lvl="0" indent="-76200" algn="l" rtl="0">
              <a:lnSpc>
                <a:spcPct val="11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dirty="0">
                <a:solidFill>
                  <a:srgbClr val="996633"/>
                </a:solidFill>
                <a:latin typeface="Book Antiqua"/>
                <a:ea typeface="Book Antiqua"/>
                <a:cs typeface="Book Antiqua"/>
                <a:sym typeface="Book Antiqua"/>
              </a:rPr>
              <a:t>GENDER ROLES</a:t>
            </a:r>
            <a:endParaRPr sz="3500" b="0" i="0" u="none" strike="noStrike" cap="none" dirty="0">
              <a:solidFill>
                <a:srgbClr val="996633"/>
              </a:solidFill>
              <a:latin typeface="Book Antiqua"/>
              <a:ea typeface="Book Antiqua"/>
              <a:cs typeface="Book Antiqua"/>
              <a:sym typeface="Book Antiqua"/>
            </a:endParaRPr>
          </a:p>
        </p:txBody>
      </p:sp>
      <p:sp>
        <p:nvSpPr>
          <p:cNvPr id="142" name="Shape 142"/>
          <p:cNvSpPr txBox="1">
            <a:spLocks noGrp="1"/>
          </p:cNvSpPr>
          <p:nvPr>
            <p:ph type="body" idx="1"/>
          </p:nvPr>
        </p:nvSpPr>
        <p:spPr>
          <a:xfrm>
            <a:off x="0" y="1524000"/>
            <a:ext cx="9144000" cy="4876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Productive work: </a:t>
            </a:r>
            <a:r>
              <a:rPr lang="en-US" sz="1500" b="0" i="0" u="none" strike="noStrike" cap="none" dirty="0">
                <a:solidFill>
                  <a:srgbClr val="3F3F3F"/>
                </a:solidFill>
                <a:latin typeface="Century Gothic"/>
                <a:ea typeface="Century Gothic"/>
                <a:cs typeface="Century Gothic"/>
                <a:sym typeface="Century Gothic"/>
              </a:rPr>
              <a:t>This is work that produces goods and services for exchange in the market place (for income). Both men and women contribute to family income with various forms of productive work, although men predominate in productive work, especially at the higher echelons of remuneration.</a:t>
            </a:r>
            <a:endParaRPr dirty="0"/>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Reproductive </a:t>
            </a:r>
            <a:r>
              <a:rPr lang="en-US" sz="1500" b="1" i="0" u="none" strike="noStrike" cap="none" dirty="0" smtClean="0">
                <a:solidFill>
                  <a:srgbClr val="3F3F3F"/>
                </a:solidFill>
                <a:latin typeface="Century Gothic"/>
                <a:ea typeface="Century Gothic"/>
                <a:cs typeface="Century Gothic"/>
                <a:sym typeface="Century Gothic"/>
              </a:rPr>
              <a:t>work/unpaid </a:t>
            </a:r>
            <a:r>
              <a:rPr lang="en-US" sz="1500" b="1" i="0" u="none" strike="noStrike" cap="none" dirty="0">
                <a:solidFill>
                  <a:srgbClr val="3F3F3F"/>
                </a:solidFill>
                <a:latin typeface="Century Gothic"/>
                <a:ea typeface="Century Gothic"/>
                <a:cs typeface="Century Gothic"/>
                <a:sym typeface="Century Gothic"/>
              </a:rPr>
              <a:t>work:</a:t>
            </a:r>
            <a:r>
              <a:rPr lang="en-US" sz="1500" b="0" i="0" u="none" strike="noStrike" cap="none" dirty="0">
                <a:solidFill>
                  <a:srgbClr val="3F3F3F"/>
                </a:solidFill>
                <a:latin typeface="Century Gothic"/>
                <a:ea typeface="Century Gothic"/>
                <a:cs typeface="Century Gothic"/>
                <a:sym typeface="Century Gothic"/>
              </a:rPr>
              <a:t> This work involves all the tasks associated with supporting and servicing the current and future workforce – those who undertake or will undertake productive work. It includes child-bearing and nurture, but is not limited to these tasks. Socially reproductive activities include childcare, food preparation, care for the sick, and socialization of the young, attention to ritual and cultural activities through which the society’s work ethic is transmitted, and the community sharing and support which is essential to the survival of economic stress. </a:t>
            </a: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Community managing role: </a:t>
            </a:r>
            <a:r>
              <a:rPr lang="en-US" sz="1500" b="0" i="0" u="none" strike="noStrike" cap="none" dirty="0">
                <a:solidFill>
                  <a:srgbClr val="3F3F3F"/>
                </a:solidFill>
                <a:latin typeface="Century Gothic"/>
                <a:ea typeface="Century Gothic"/>
                <a:cs typeface="Century Gothic"/>
                <a:sym typeface="Century Gothic"/>
              </a:rPr>
              <a:t>Activities undertaken primarily by women at the community level, as an extension of their reproductive role, to ensure the provision and maintenance of scarce resources of collective consumption, such as water, health care and education. This is voluntary unpaid work, undertaken in "free" time.</a:t>
            </a:r>
            <a:endParaRPr dirty="0"/>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Community politics role: </a:t>
            </a:r>
            <a:r>
              <a:rPr lang="en-US" sz="1500" b="0" i="0" u="none" strike="noStrike" cap="none" dirty="0">
                <a:solidFill>
                  <a:srgbClr val="3F3F3F"/>
                </a:solidFill>
                <a:latin typeface="Century Gothic"/>
                <a:ea typeface="Century Gothic"/>
                <a:cs typeface="Century Gothic"/>
                <a:sym typeface="Century Gothic"/>
              </a:rPr>
              <a:t>Activities undertaken primarily by men at the community level, organizing at the formal political level, often within the framework of national politics. This is usually paid work, either directly or indirectly, through status and power.</a:t>
            </a:r>
            <a:endParaRPr sz="15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a:stretch/>
        </p:blipFill>
        <p:spPr>
          <a:xfrm>
            <a:off x="228600" y="228600"/>
            <a:ext cx="8305800" cy="5696211"/>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85800" y="304800"/>
            <a:ext cx="7924800" cy="7858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dirty="0">
                <a:solidFill>
                  <a:srgbClr val="996633"/>
                </a:solidFill>
                <a:latin typeface="Book Antiqua"/>
                <a:ea typeface="Book Antiqua"/>
                <a:cs typeface="Book Antiqua"/>
                <a:sym typeface="Book Antiqua"/>
              </a:rPr>
              <a:t/>
            </a:r>
            <a:br>
              <a:rPr lang="en-US" sz="3150" b="0" i="0" u="none" strike="noStrike" cap="none" dirty="0">
                <a:solidFill>
                  <a:srgbClr val="996633"/>
                </a:solidFill>
                <a:latin typeface="Book Antiqua"/>
                <a:ea typeface="Book Antiqua"/>
                <a:cs typeface="Book Antiqua"/>
                <a:sym typeface="Book Antiqua"/>
              </a:rPr>
            </a:br>
            <a:r>
              <a:rPr lang="en-US" sz="3150" b="0" i="0" u="none" strike="noStrike" cap="none" dirty="0">
                <a:solidFill>
                  <a:srgbClr val="996633"/>
                </a:solidFill>
                <a:latin typeface="Book Antiqua"/>
                <a:ea typeface="Book Antiqua"/>
                <a:cs typeface="Book Antiqua"/>
                <a:sym typeface="Book Antiqua"/>
              </a:rPr>
              <a:t/>
            </a:r>
            <a:br>
              <a:rPr lang="en-US" sz="3150" b="0" i="0" u="none" strike="noStrike" cap="none" dirty="0">
                <a:solidFill>
                  <a:srgbClr val="996633"/>
                </a:solidFill>
                <a:latin typeface="Book Antiqua"/>
                <a:ea typeface="Book Antiqua"/>
                <a:cs typeface="Book Antiqua"/>
                <a:sym typeface="Book Antiqua"/>
              </a:rPr>
            </a:br>
            <a:r>
              <a:rPr lang="en-US" sz="2160" b="0" i="0" u="none" strike="noStrike" cap="none" dirty="0">
                <a:solidFill>
                  <a:srgbClr val="996633"/>
                </a:solidFill>
                <a:latin typeface="Book Antiqua"/>
                <a:ea typeface="Book Antiqua"/>
                <a:cs typeface="Book Antiqua"/>
                <a:sym typeface="Book Antiqua"/>
              </a:rPr>
              <a:t>DIFFERENTIAL ACCESS TO AND CONTROL OVER RESOURCES AND BENEFITS</a:t>
            </a:r>
            <a:r>
              <a:rPr lang="en-US" sz="3150" b="0" i="0" u="none" strike="noStrike" cap="none" dirty="0">
                <a:solidFill>
                  <a:srgbClr val="996633"/>
                </a:solidFill>
                <a:latin typeface="Book Antiqua"/>
                <a:ea typeface="Book Antiqua"/>
                <a:cs typeface="Book Antiqua"/>
                <a:sym typeface="Book Antiqua"/>
              </a:rPr>
              <a:t/>
            </a:r>
            <a:br>
              <a:rPr lang="en-US" sz="3150" b="0" i="0" u="none" strike="noStrike" cap="none" dirty="0">
                <a:solidFill>
                  <a:srgbClr val="996633"/>
                </a:solidFill>
                <a:latin typeface="Book Antiqua"/>
                <a:ea typeface="Book Antiqua"/>
                <a:cs typeface="Book Antiqua"/>
                <a:sym typeface="Book Antiqua"/>
              </a:rPr>
            </a:br>
            <a:endParaRPr sz="3150" b="0" i="0" u="none" strike="noStrike" cap="none" dirty="0">
              <a:solidFill>
                <a:srgbClr val="996633"/>
              </a:solidFill>
              <a:latin typeface="Book Antiqua"/>
              <a:ea typeface="Book Antiqua"/>
              <a:cs typeface="Book Antiqua"/>
              <a:sym typeface="Book Antiqua"/>
            </a:endParaRPr>
          </a:p>
        </p:txBody>
      </p:sp>
      <p:sp>
        <p:nvSpPr>
          <p:cNvPr id="153" name="Shape 153"/>
          <p:cNvSpPr txBox="1">
            <a:spLocks noGrp="1"/>
          </p:cNvSpPr>
          <p:nvPr>
            <p:ph type="body" idx="1"/>
          </p:nvPr>
        </p:nvSpPr>
        <p:spPr>
          <a:xfrm>
            <a:off x="571500" y="1676400"/>
            <a:ext cx="8153400" cy="4495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2220"/>
              <a:buFont typeface="Noto Sans Symbols"/>
              <a:buChar char="▪"/>
            </a:pPr>
            <a:r>
              <a:rPr lang="en-US" sz="2220" b="1" i="0" u="none" strike="noStrike" cap="none" dirty="0">
                <a:solidFill>
                  <a:srgbClr val="3F3F3F"/>
                </a:solidFill>
                <a:latin typeface="Century Gothic"/>
                <a:ea typeface="Century Gothic"/>
                <a:cs typeface="Century Gothic"/>
                <a:sym typeface="Century Gothic"/>
              </a:rPr>
              <a:t>Access: </a:t>
            </a:r>
            <a:r>
              <a:rPr lang="en-US" sz="2220" b="0" i="0" u="none" strike="noStrike" cap="none" dirty="0" smtClean="0">
                <a:solidFill>
                  <a:srgbClr val="3F3F3F"/>
                </a:solidFill>
                <a:latin typeface="Century Gothic"/>
                <a:ea typeface="Century Gothic"/>
                <a:cs typeface="Century Gothic"/>
                <a:sym typeface="Century Gothic"/>
              </a:rPr>
              <a:t>Gives </a:t>
            </a:r>
            <a:r>
              <a:rPr lang="en-US" sz="2220" b="0" i="0" u="none" strike="noStrike" cap="none" dirty="0">
                <a:solidFill>
                  <a:srgbClr val="3F3F3F"/>
                </a:solidFill>
                <a:latin typeface="Century Gothic"/>
                <a:ea typeface="Century Gothic"/>
                <a:cs typeface="Century Gothic"/>
                <a:sym typeface="Century Gothic"/>
              </a:rPr>
              <a:t>a person the use of a resource e. g. land to grow crops.</a:t>
            </a:r>
            <a:endParaRPr dirty="0"/>
          </a:p>
          <a:p>
            <a:pPr marL="342900" marR="0" lvl="0" indent="-228600" algn="l" rtl="0">
              <a:lnSpc>
                <a:spcPct val="92000"/>
              </a:lnSpc>
              <a:spcBef>
                <a:spcPts val="1044"/>
              </a:spcBef>
              <a:spcAft>
                <a:spcPts val="0"/>
              </a:spcAft>
              <a:buClr>
                <a:srgbClr val="938953"/>
              </a:buClr>
              <a:buSzPts val="2220"/>
              <a:buFont typeface="Noto Sans Symbols"/>
              <a:buChar char="▪"/>
            </a:pPr>
            <a:r>
              <a:rPr lang="en-US" sz="2220" b="1" i="0" u="none" strike="noStrike" cap="none" dirty="0">
                <a:solidFill>
                  <a:srgbClr val="3F3F3F"/>
                </a:solidFill>
                <a:latin typeface="Century Gothic"/>
                <a:ea typeface="Century Gothic"/>
                <a:cs typeface="Century Gothic"/>
                <a:sym typeface="Century Gothic"/>
              </a:rPr>
              <a:t>Control: </a:t>
            </a:r>
            <a:r>
              <a:rPr lang="en-US" sz="2220" b="0" i="0" u="none" strike="noStrike" cap="none" dirty="0" smtClean="0">
                <a:solidFill>
                  <a:srgbClr val="3F3F3F"/>
                </a:solidFill>
                <a:latin typeface="Century Gothic"/>
                <a:ea typeface="Century Gothic"/>
                <a:cs typeface="Century Gothic"/>
                <a:sym typeface="Century Gothic"/>
              </a:rPr>
              <a:t>Allows </a:t>
            </a:r>
            <a:r>
              <a:rPr lang="en-US" sz="2220" b="0" i="0" u="none" strike="noStrike" cap="none" dirty="0">
                <a:solidFill>
                  <a:srgbClr val="3F3F3F"/>
                </a:solidFill>
                <a:latin typeface="Century Gothic"/>
                <a:ea typeface="Century Gothic"/>
                <a:cs typeface="Century Gothic"/>
                <a:sym typeface="Century Gothic"/>
              </a:rPr>
              <a:t>a person to make decisions about who uses the resource or to dispose of the resource e.g. sell land.</a:t>
            </a:r>
            <a:endParaRPr dirty="0"/>
          </a:p>
          <a:p>
            <a:pPr marL="342900" marR="0" lvl="0" indent="-228600" algn="l" rtl="0">
              <a:lnSpc>
                <a:spcPct val="92000"/>
              </a:lnSpc>
              <a:spcBef>
                <a:spcPts val="1044"/>
              </a:spcBef>
              <a:spcAft>
                <a:spcPts val="0"/>
              </a:spcAft>
              <a:buClr>
                <a:srgbClr val="938953"/>
              </a:buClr>
              <a:buSzPts val="2220"/>
              <a:buFont typeface="Noto Sans Symbols"/>
              <a:buChar char="▪"/>
            </a:pPr>
            <a:r>
              <a:rPr lang="en-US" sz="2220" b="1" i="0" u="none" strike="noStrike" cap="none" dirty="0">
                <a:solidFill>
                  <a:srgbClr val="3F3F3F"/>
                </a:solidFill>
                <a:latin typeface="Century Gothic"/>
                <a:ea typeface="Century Gothic"/>
                <a:cs typeface="Century Gothic"/>
                <a:sym typeface="Century Gothic"/>
              </a:rPr>
              <a:t>Economic/Productive/Resources: </a:t>
            </a:r>
            <a:r>
              <a:rPr lang="en-US" sz="2220" b="0" i="0" u="none" strike="noStrike" cap="none" dirty="0" smtClean="0">
                <a:solidFill>
                  <a:srgbClr val="3F3F3F"/>
                </a:solidFill>
                <a:latin typeface="Century Gothic"/>
                <a:ea typeface="Century Gothic"/>
                <a:cs typeface="Century Gothic"/>
                <a:sym typeface="Century Gothic"/>
              </a:rPr>
              <a:t>(Land</a:t>
            </a:r>
            <a:r>
              <a:rPr lang="en-US" sz="2220" b="0" i="0" u="none" strike="noStrike" cap="none" dirty="0">
                <a:solidFill>
                  <a:srgbClr val="3F3F3F"/>
                </a:solidFill>
                <a:latin typeface="Century Gothic"/>
                <a:ea typeface="Century Gothic"/>
                <a:cs typeface="Century Gothic"/>
                <a:sym typeface="Century Gothic"/>
              </a:rPr>
              <a:t>, credit, cash income, employment)</a:t>
            </a:r>
            <a:endParaRPr dirty="0"/>
          </a:p>
          <a:p>
            <a:pPr marL="342900" marR="0" lvl="0" indent="-228600" algn="l" rtl="0">
              <a:lnSpc>
                <a:spcPct val="92000"/>
              </a:lnSpc>
              <a:spcBef>
                <a:spcPts val="1044"/>
              </a:spcBef>
              <a:spcAft>
                <a:spcPts val="0"/>
              </a:spcAft>
              <a:buClr>
                <a:srgbClr val="938953"/>
              </a:buClr>
              <a:buSzPts val="2220"/>
              <a:buFont typeface="Noto Sans Symbols"/>
              <a:buChar char="▪"/>
            </a:pPr>
            <a:r>
              <a:rPr lang="en-US" sz="2220" b="1" i="0" u="none" strike="noStrike" cap="none" dirty="0">
                <a:solidFill>
                  <a:srgbClr val="3F3F3F"/>
                </a:solidFill>
                <a:latin typeface="Century Gothic"/>
                <a:ea typeface="Century Gothic"/>
                <a:cs typeface="Century Gothic"/>
                <a:sym typeface="Century Gothic"/>
              </a:rPr>
              <a:t>Political Resources: </a:t>
            </a:r>
            <a:r>
              <a:rPr lang="en-US" sz="2220" b="0" i="0" u="none" strike="noStrike" cap="none" dirty="0" smtClean="0">
                <a:solidFill>
                  <a:srgbClr val="3F3F3F"/>
                </a:solidFill>
                <a:latin typeface="Century Gothic"/>
                <a:ea typeface="Century Gothic"/>
                <a:cs typeface="Century Gothic"/>
                <a:sym typeface="Century Gothic"/>
              </a:rPr>
              <a:t>(Education</a:t>
            </a:r>
            <a:r>
              <a:rPr lang="en-US" sz="2220" b="0" i="0" u="none" strike="noStrike" cap="none" dirty="0">
                <a:solidFill>
                  <a:srgbClr val="3F3F3F"/>
                </a:solidFill>
                <a:latin typeface="Century Gothic"/>
                <a:ea typeface="Century Gothic"/>
                <a:cs typeface="Century Gothic"/>
                <a:sym typeface="Century Gothic"/>
              </a:rPr>
              <a:t>, political representation, leadership)</a:t>
            </a:r>
            <a:r>
              <a:rPr lang="en-US" sz="2220" b="1" i="0" u="none" strike="noStrike" cap="none" dirty="0">
                <a:solidFill>
                  <a:srgbClr val="3F3F3F"/>
                </a:solidFill>
                <a:latin typeface="Century Gothic"/>
                <a:ea typeface="Century Gothic"/>
                <a:cs typeface="Century Gothic"/>
                <a:sym typeface="Century Gothic"/>
              </a:rPr>
              <a:t>   </a:t>
            </a:r>
            <a:r>
              <a:rPr lang="en-US" sz="2220" b="0" i="0" u="none" strike="noStrike" cap="none" dirty="0">
                <a:solidFill>
                  <a:srgbClr val="3F3F3F"/>
                </a:solidFill>
                <a:latin typeface="Century Gothic"/>
                <a:ea typeface="Century Gothic"/>
                <a:cs typeface="Century Gothic"/>
                <a:sym typeface="Century Gothic"/>
              </a:rPr>
              <a:t> </a:t>
            </a:r>
            <a:endParaRPr dirty="0"/>
          </a:p>
          <a:p>
            <a:pPr marL="342900" marR="0" lvl="0" indent="-228600" algn="l" rtl="0">
              <a:lnSpc>
                <a:spcPct val="92000"/>
              </a:lnSpc>
              <a:spcBef>
                <a:spcPts val="1044"/>
              </a:spcBef>
              <a:spcAft>
                <a:spcPts val="0"/>
              </a:spcAft>
              <a:buClr>
                <a:srgbClr val="938953"/>
              </a:buClr>
              <a:buSzPts val="2220"/>
              <a:buFont typeface="Noto Sans Symbols"/>
              <a:buChar char="▪"/>
            </a:pPr>
            <a:r>
              <a:rPr lang="en-US" sz="2220" b="1" i="0" u="none" strike="noStrike" cap="none" dirty="0">
                <a:solidFill>
                  <a:srgbClr val="3F3F3F"/>
                </a:solidFill>
                <a:latin typeface="Century Gothic"/>
                <a:ea typeface="Century Gothic"/>
                <a:cs typeface="Century Gothic"/>
                <a:sym typeface="Century Gothic"/>
              </a:rPr>
              <a:t>Time:  </a:t>
            </a:r>
            <a:r>
              <a:rPr lang="en-US" sz="2220" b="0" i="0" u="none" strike="noStrike" cap="none" dirty="0" smtClean="0">
                <a:solidFill>
                  <a:srgbClr val="3F3F3F"/>
                </a:solidFill>
                <a:latin typeface="Century Gothic"/>
                <a:ea typeface="Century Gothic"/>
                <a:cs typeface="Century Gothic"/>
                <a:sym typeface="Century Gothic"/>
              </a:rPr>
              <a:t>(A </a:t>
            </a:r>
            <a:r>
              <a:rPr lang="en-US" sz="2220" b="0" i="0" u="none" strike="noStrike" cap="none" dirty="0">
                <a:solidFill>
                  <a:srgbClr val="3F3F3F"/>
                </a:solidFill>
                <a:latin typeface="Century Gothic"/>
                <a:ea typeface="Century Gothic"/>
                <a:cs typeface="Century Gothic"/>
                <a:sym typeface="Century Gothic"/>
              </a:rPr>
              <a:t>critical resource, which increasingly acquires a monetary value).</a:t>
            </a:r>
            <a:endParaRPr dirty="0"/>
          </a:p>
          <a:p>
            <a:pPr marL="342900" marR="0" lvl="0" indent="-87629" algn="l" rtl="0">
              <a:lnSpc>
                <a:spcPct val="9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228600" y="457200"/>
            <a:ext cx="8229600" cy="5668027"/>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1" i="0" u="none" strike="noStrike" cap="none" dirty="0">
                <a:solidFill>
                  <a:srgbClr val="996633"/>
                </a:solidFill>
                <a:latin typeface="Book Antiqua"/>
                <a:ea typeface="Book Antiqua"/>
                <a:cs typeface="Book Antiqua"/>
                <a:sym typeface="Book Antiqua"/>
              </a:rPr>
              <a:t>PRACTICAL AND STRATEGIC </a:t>
            </a:r>
            <a:r>
              <a:rPr lang="en-US" sz="3150" b="1" i="0" u="none" strike="noStrike" cap="none" dirty="0" smtClean="0">
                <a:solidFill>
                  <a:srgbClr val="996633"/>
                </a:solidFill>
                <a:latin typeface="Book Antiqua"/>
                <a:ea typeface="Book Antiqua"/>
                <a:cs typeface="Book Antiqua"/>
                <a:sym typeface="Book Antiqua"/>
              </a:rPr>
              <a:t>NEEDS</a:t>
            </a:r>
            <a:endParaRPr sz="3150" b="0" i="0" u="none" strike="noStrike" cap="none" dirty="0">
              <a:solidFill>
                <a:srgbClr val="996633"/>
              </a:solidFill>
              <a:latin typeface="Book Antiqua"/>
              <a:ea typeface="Book Antiqua"/>
              <a:cs typeface="Book Antiqua"/>
              <a:sym typeface="Book Antiqua"/>
            </a:endParaRPr>
          </a:p>
        </p:txBody>
      </p:sp>
      <p:sp>
        <p:nvSpPr>
          <p:cNvPr id="164" name="Shape 164"/>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040"/>
              <a:buFont typeface="Noto Sans Symbols"/>
              <a:buChar char="▪"/>
            </a:pPr>
            <a:r>
              <a:rPr lang="en-US" sz="2040" b="1" i="0" u="none" strike="noStrike" cap="none" dirty="0">
                <a:solidFill>
                  <a:srgbClr val="3F3F3F"/>
                </a:solidFill>
                <a:latin typeface="Century Gothic"/>
                <a:ea typeface="Century Gothic"/>
                <a:cs typeface="Century Gothic"/>
                <a:sym typeface="Century Gothic"/>
              </a:rPr>
              <a:t>Practical gender needs: </a:t>
            </a:r>
            <a:r>
              <a:rPr lang="en-US" sz="2040" b="0" i="0" u="none" strike="noStrike" cap="none" dirty="0">
                <a:solidFill>
                  <a:srgbClr val="3F3F3F"/>
                </a:solidFill>
                <a:latin typeface="Century Gothic"/>
                <a:ea typeface="Century Gothic"/>
                <a:cs typeface="Century Gothic"/>
                <a:sym typeface="Century Gothic"/>
              </a:rPr>
              <a:t>Women and men can easily identify these needs as they often relate to living conditions. Women may identify safe water, food, health care, cash income, as immediate interests/needs that they must meet. </a:t>
            </a:r>
            <a:r>
              <a:rPr lang="en-US" sz="2040" b="0" i="0" u="none" strike="noStrike" cap="none" dirty="0" smtClean="0">
                <a:solidFill>
                  <a:srgbClr val="3F3F3F"/>
                </a:solidFill>
                <a:latin typeface="Century Gothic"/>
                <a:ea typeface="Century Gothic"/>
                <a:cs typeface="Century Gothic"/>
                <a:sym typeface="Century Gothic"/>
              </a:rPr>
              <a:t>Meeting </a:t>
            </a:r>
            <a:r>
              <a:rPr lang="en-US" sz="2040" b="0" i="0" u="none" strike="noStrike" cap="none" dirty="0">
                <a:solidFill>
                  <a:srgbClr val="3F3F3F"/>
                </a:solidFill>
                <a:latin typeface="Century Gothic"/>
                <a:ea typeface="Century Gothic"/>
                <a:cs typeface="Century Gothic"/>
                <a:sym typeface="Century Gothic"/>
              </a:rPr>
              <a:t>women’s practical gender needs is essential in order to improve living conditions, but in itself it will not change the prevailing disadvantaged (subordinate) position of women. It may in fact reinforce the gender division of labor.</a:t>
            </a:r>
            <a:endParaRPr sz="204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08"/>
              </a:spcBef>
              <a:spcAft>
                <a:spcPts val="0"/>
              </a:spcAft>
              <a:buClr>
                <a:srgbClr val="938953"/>
              </a:buClr>
              <a:buSzPts val="2040"/>
              <a:buFont typeface="Noto Sans Symbols"/>
              <a:buChar char="▪"/>
            </a:pPr>
            <a:r>
              <a:rPr lang="en-US" sz="2040" b="1" i="0" u="none" strike="noStrike" cap="none" dirty="0">
                <a:solidFill>
                  <a:srgbClr val="3F3F3F"/>
                </a:solidFill>
                <a:latin typeface="Century Gothic"/>
                <a:ea typeface="Century Gothic"/>
                <a:cs typeface="Century Gothic"/>
                <a:sym typeface="Century Gothic"/>
              </a:rPr>
              <a:t>Strategic gender interests/needs:</a:t>
            </a:r>
            <a:r>
              <a:rPr lang="en-US" sz="2040" b="0" i="0" u="none" strike="noStrike" cap="none" dirty="0">
                <a:solidFill>
                  <a:srgbClr val="3F3F3F"/>
                </a:solidFill>
                <a:latin typeface="Century Gothic"/>
                <a:ea typeface="Century Gothic"/>
                <a:cs typeface="Century Gothic"/>
                <a:sym typeface="Century Gothic"/>
              </a:rPr>
              <a:t>  Strategic gender interests/needs are those that women themselves identify as due to their subordinate position to men in their society. </a:t>
            </a:r>
            <a:r>
              <a:rPr lang="en-US" sz="2040" b="0" i="0" u="none" strike="noStrike" cap="none" dirty="0" smtClean="0">
                <a:solidFill>
                  <a:srgbClr val="3F3F3F"/>
                </a:solidFill>
                <a:latin typeface="Century Gothic"/>
                <a:ea typeface="Century Gothic"/>
                <a:cs typeface="Century Gothic"/>
                <a:sym typeface="Century Gothic"/>
              </a:rPr>
              <a:t>They </a:t>
            </a:r>
            <a:r>
              <a:rPr lang="en-US" sz="2040" b="0" i="0" u="none" strike="noStrike" cap="none" dirty="0">
                <a:solidFill>
                  <a:srgbClr val="3F3F3F"/>
                </a:solidFill>
                <a:latin typeface="Century Gothic"/>
                <a:ea typeface="Century Gothic"/>
                <a:cs typeface="Century Gothic"/>
                <a:sym typeface="Century Gothic"/>
              </a:rPr>
              <a:t>relate to issues of power and control, and to exploitation under the sexual division of labor.</a:t>
            </a:r>
            <a:endParaRPr sz="2040" b="0" i="0" u="none" strike="noStrike" cap="none" dirty="0">
              <a:solidFill>
                <a:srgbClr val="3F3F3F"/>
              </a:solidFill>
              <a:latin typeface="Century Gothic"/>
              <a:ea typeface="Century Gothic"/>
              <a:cs typeface="Century Gothic"/>
              <a:sym typeface="Century Gothic"/>
            </a:endParaRPr>
          </a:p>
          <a:p>
            <a:pPr marL="342900" marR="0" lvl="0" indent="-99059" algn="l" rtl="0">
              <a:lnSpc>
                <a:spcPct val="102000"/>
              </a:lnSpc>
              <a:spcBef>
                <a:spcPts val="1008"/>
              </a:spcBef>
              <a:spcAft>
                <a:spcPts val="0"/>
              </a:spcAft>
              <a:buClr>
                <a:srgbClr val="938953"/>
              </a:buClr>
              <a:buSzPts val="2040"/>
              <a:buFont typeface="Noto Sans Symbols"/>
              <a:buNone/>
            </a:pPr>
            <a:endParaRPr sz="204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1219200" y="1066800"/>
            <a:ext cx="6858000" cy="4419599"/>
          </a:xfrm>
          <a:prstGeom prst="rect">
            <a:avLst/>
          </a:prstGeom>
          <a:noFill/>
          <a:ln w="9525" cap="flat" cmpd="sng">
            <a:solidFill>
              <a:schemeClr val="dk1"/>
            </a:solidFill>
            <a:prstDash val="solid"/>
            <a:round/>
            <a:headEnd type="none" w="med" len="med"/>
            <a:tailEnd type="none" w="med" len="me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457200" y="1524000"/>
            <a:ext cx="8915400" cy="424731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800"/>
              <a:buFont typeface="Arial"/>
              <a:buChar char="•"/>
            </a:pPr>
            <a:r>
              <a:rPr lang="en-US" sz="2800" b="0" i="0" u="none" strike="noStrike" cap="none" dirty="0" smtClean="0">
                <a:solidFill>
                  <a:schemeClr val="dk1"/>
                </a:solidFill>
                <a:latin typeface="Century Gothic"/>
                <a:ea typeface="Century Gothic"/>
                <a:cs typeface="Century Gothic"/>
                <a:sym typeface="Century Gothic"/>
              </a:rPr>
              <a:t>Physical  resource – forest, wildlife </a:t>
            </a:r>
            <a:r>
              <a:rPr lang="en-US" sz="2800" b="0" i="0" u="none" strike="noStrike" cap="none" dirty="0">
                <a:solidFill>
                  <a:schemeClr val="dk1"/>
                </a:solidFill>
                <a:latin typeface="Century Gothic"/>
                <a:ea typeface="Century Gothic"/>
                <a:cs typeface="Century Gothic"/>
                <a:sym typeface="Century Gothic"/>
              </a:rPr>
              <a:t>and </a:t>
            </a:r>
            <a:r>
              <a:rPr lang="en-US" sz="2800" b="0" i="0" u="none" strike="noStrike" cap="none" dirty="0" smtClean="0">
                <a:solidFill>
                  <a:schemeClr val="dk1"/>
                </a:solidFill>
                <a:latin typeface="Century Gothic"/>
                <a:ea typeface="Century Gothic"/>
                <a:cs typeface="Century Gothic"/>
                <a:sym typeface="Century Gothic"/>
              </a:rPr>
              <a:t>wetland.</a:t>
            </a:r>
            <a:endParaRPr sz="2800" b="0" i="0" u="none" strike="noStrike" cap="none" dirty="0" smtClean="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800"/>
              <a:buFont typeface="Arial"/>
              <a:buChar char="•"/>
            </a:pPr>
            <a:r>
              <a:rPr lang="en-US" sz="2800" b="0" i="0" u="none" strike="noStrike" cap="none" dirty="0" smtClean="0">
                <a:solidFill>
                  <a:schemeClr val="dk1"/>
                </a:solidFill>
                <a:latin typeface="Century Gothic"/>
                <a:ea typeface="Century Gothic"/>
                <a:cs typeface="Century Gothic"/>
                <a:sym typeface="Century Gothic"/>
              </a:rPr>
              <a:t>Social services – hospitals, schools, places of worship, transport</a:t>
            </a:r>
            <a:endParaRPr sz="2800" b="0" i="0" u="none" strike="noStrike" cap="none" dirty="0" smtClean="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800"/>
              <a:buFont typeface="Arial"/>
              <a:buChar char="•"/>
            </a:pPr>
            <a:r>
              <a:rPr lang="en-US" sz="2800" b="0" i="0" u="none" strike="noStrike" cap="none" dirty="0" smtClean="0">
                <a:solidFill>
                  <a:schemeClr val="dk1"/>
                </a:solidFill>
                <a:latin typeface="Century Gothic"/>
                <a:ea typeface="Century Gothic"/>
                <a:cs typeface="Century Gothic"/>
                <a:sym typeface="Century Gothic"/>
              </a:rPr>
              <a:t>Economic </a:t>
            </a:r>
            <a:r>
              <a:rPr lang="en-US" sz="2800" b="0" i="0" u="none" strike="noStrike" cap="none" dirty="0">
                <a:solidFill>
                  <a:schemeClr val="dk1"/>
                </a:solidFill>
                <a:latin typeface="Century Gothic"/>
                <a:ea typeface="Century Gothic"/>
                <a:cs typeface="Century Gothic"/>
                <a:sym typeface="Century Gothic"/>
              </a:rPr>
              <a:t>resources like cattle, agricultural </a:t>
            </a:r>
            <a:r>
              <a:rPr lang="en-US" sz="2800" b="0" i="0" u="none" strike="noStrike" cap="none" dirty="0" smtClean="0">
                <a:solidFill>
                  <a:schemeClr val="dk1"/>
                </a:solidFill>
                <a:latin typeface="Century Gothic"/>
                <a:ea typeface="Century Gothic"/>
                <a:cs typeface="Century Gothic"/>
                <a:sym typeface="Century Gothic"/>
              </a:rPr>
              <a:t>gardens</a:t>
            </a:r>
          </a:p>
          <a:p>
            <a:pPr marL="285750" marR="0" lvl="0" indent="-285750" algn="l" rtl="0">
              <a:spcBef>
                <a:spcPts val="0"/>
              </a:spcBef>
              <a:spcAft>
                <a:spcPts val="0"/>
              </a:spcAft>
              <a:buClr>
                <a:schemeClr val="dk1"/>
              </a:buClr>
              <a:buSzPts val="2800"/>
              <a:buFont typeface="Arial"/>
              <a:buChar char="•"/>
            </a:pPr>
            <a:r>
              <a:rPr lang="en-US" sz="2800" dirty="0" smtClean="0">
                <a:solidFill>
                  <a:schemeClr val="dk1"/>
                </a:solidFill>
                <a:latin typeface="Century Gothic"/>
                <a:ea typeface="Century Gothic"/>
                <a:cs typeface="Century Gothic"/>
                <a:sym typeface="Century Gothic"/>
              </a:rPr>
              <a:t>H</a:t>
            </a:r>
            <a:r>
              <a:rPr lang="en-US" sz="2800" b="0" i="0" u="none" strike="noStrike" cap="none" dirty="0" smtClean="0">
                <a:solidFill>
                  <a:schemeClr val="dk1"/>
                </a:solidFill>
                <a:latin typeface="Century Gothic"/>
                <a:ea typeface="Century Gothic"/>
                <a:cs typeface="Century Gothic"/>
                <a:sym typeface="Century Gothic"/>
              </a:rPr>
              <a:t>uman resources – health workers, </a:t>
            </a:r>
            <a:r>
              <a:rPr lang="en-US" sz="2800" b="0" i="0" u="none" strike="noStrike" cap="none" dirty="0">
                <a:solidFill>
                  <a:schemeClr val="dk1"/>
                </a:solidFill>
                <a:latin typeface="Century Gothic"/>
                <a:ea typeface="Century Gothic"/>
                <a:cs typeface="Century Gothic"/>
                <a:sym typeface="Century Gothic"/>
              </a:rPr>
              <a:t>teachers, household as a </a:t>
            </a:r>
            <a:r>
              <a:rPr lang="en-US" sz="2800" b="0" i="0" u="none" strike="noStrike" cap="none" dirty="0" smtClean="0">
                <a:solidFill>
                  <a:schemeClr val="dk1"/>
                </a:solidFill>
                <a:latin typeface="Century Gothic"/>
                <a:ea typeface="Century Gothic"/>
                <a:cs typeface="Century Gothic"/>
                <a:sym typeface="Century Gothic"/>
              </a:rPr>
              <a:t>unit</a:t>
            </a:r>
            <a:endParaRPr sz="2800" b="0" i="0" u="none" strike="noStrike" cap="none" dirty="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entury Gothic"/>
                <a:ea typeface="Century Gothic"/>
                <a:cs typeface="Century Gothic"/>
                <a:sym typeface="Century Gothic"/>
              </a:rPr>
              <a:t>It is </a:t>
            </a:r>
            <a:r>
              <a:rPr lang="en-US" sz="2800" b="0" i="0" u="none" strike="noStrike" cap="none" dirty="0" smtClean="0">
                <a:solidFill>
                  <a:schemeClr val="dk1"/>
                </a:solidFill>
                <a:latin typeface="Century Gothic"/>
                <a:ea typeface="Century Gothic"/>
                <a:cs typeface="Century Gothic"/>
                <a:sym typeface="Century Gothic"/>
              </a:rPr>
              <a:t>key to </a:t>
            </a:r>
            <a:r>
              <a:rPr lang="en-US" sz="2800" b="0" i="0" u="none" strike="noStrike" cap="none" dirty="0">
                <a:solidFill>
                  <a:schemeClr val="dk1"/>
                </a:solidFill>
                <a:latin typeface="Century Gothic"/>
                <a:ea typeface="Century Gothic"/>
                <a:cs typeface="Century Gothic"/>
                <a:sym typeface="Century Gothic"/>
              </a:rPr>
              <a:t>identify who in the community has access to these resources and who controls them</a:t>
            </a:r>
            <a:endParaRPr sz="2800" b="0"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175" name="Shape 175"/>
          <p:cNvSpPr txBox="1"/>
          <p:nvPr/>
        </p:nvSpPr>
        <p:spPr>
          <a:xfrm>
            <a:off x="762000" y="596557"/>
            <a:ext cx="585429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Century Gothic"/>
                <a:ea typeface="Century Gothic"/>
                <a:cs typeface="Century Gothic"/>
                <a:sym typeface="Century Gothic"/>
              </a:rPr>
              <a:t>The resources may be: </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subTitle" idx="1"/>
          </p:nvPr>
        </p:nvSpPr>
        <p:spPr>
          <a:xfrm>
            <a:off x="4953000" y="2590800"/>
            <a:ext cx="4038600" cy="2209800"/>
          </a:xfrm>
          <a:prstGeom prst="rect">
            <a:avLst/>
          </a:prstGeom>
          <a:noFill/>
          <a:ln>
            <a:noFill/>
          </a:ln>
        </p:spPr>
        <p:txBody>
          <a:bodyPr spcFirstLastPara="1" wrap="square" lIns="91425" tIns="45700" rIns="91425" bIns="45700" anchor="b" anchorCtr="0">
            <a:noAutofit/>
          </a:bodyPr>
          <a:lstStyle/>
          <a:p>
            <a:pPr marL="0" marR="0" lvl="0" indent="0" algn="l" rtl="0">
              <a:lnSpc>
                <a:spcPct val="112000"/>
              </a:lnSpc>
              <a:spcBef>
                <a:spcPts val="0"/>
              </a:spcBef>
              <a:spcAft>
                <a:spcPts val="0"/>
              </a:spcAft>
              <a:buClr>
                <a:srgbClr val="938953"/>
              </a:buClr>
              <a:buSzPts val="2000"/>
              <a:buFont typeface="Noto Sans Symbols"/>
              <a:buNone/>
            </a:pPr>
            <a:endParaRPr sz="2000" b="0" i="0" u="none" strike="noStrike" cap="none">
              <a:solidFill>
                <a:schemeClr val="dk2"/>
              </a:solidFill>
              <a:latin typeface="Century Gothic"/>
              <a:ea typeface="Century Gothic"/>
              <a:cs typeface="Century Gothic"/>
              <a:sym typeface="Century Gothic"/>
            </a:endParaRPr>
          </a:p>
        </p:txBody>
      </p:sp>
      <p:sp>
        <p:nvSpPr>
          <p:cNvPr id="74" name="Shape 74"/>
          <p:cNvSpPr>
            <a:spLocks noGrp="1"/>
          </p:cNvSpPr>
          <p:nvPr>
            <p:ph type="ctrTitle"/>
          </p:nvPr>
        </p:nvSpPr>
        <p:spPr>
          <a:xfrm>
            <a:off x="685800" y="914400"/>
            <a:ext cx="8229600" cy="17526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WHAT IS GENDER ANALYSIS ?</a:t>
            </a:r>
            <a:endParaRPr sz="3500" b="0" i="0" u="none" strike="noStrike" cap="none">
              <a:solidFill>
                <a:schemeClr val="dk1"/>
              </a:solidFill>
              <a:latin typeface="Book Antiqua"/>
              <a:ea typeface="Book Antiqua"/>
              <a:cs typeface="Book Antiqua"/>
              <a:sym typeface="Book Antiqu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a:stretch/>
        </p:blipFill>
        <p:spPr>
          <a:xfrm>
            <a:off x="1295400" y="1143000"/>
            <a:ext cx="7010399" cy="4648200"/>
          </a:xfrm>
          <a:prstGeom prst="rect">
            <a:avLst/>
          </a:prstGeom>
          <a:noFill/>
          <a:ln w="9525" cap="flat" cmpd="sng">
            <a:solidFill>
              <a:schemeClr val="dk1"/>
            </a:solidFill>
            <a:prstDash val="solid"/>
            <a:round/>
            <a:headEnd type="none" w="med" len="med"/>
            <a:tailEnd type="none" w="med" len="me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dirty="0">
                <a:solidFill>
                  <a:srgbClr val="996633"/>
                </a:solidFill>
                <a:latin typeface="Book Antiqua"/>
                <a:ea typeface="Book Antiqua"/>
                <a:cs typeface="Book Antiqua"/>
                <a:sym typeface="Book Antiqua"/>
              </a:rPr>
              <a:t>GENDER ANALYSIS CONCEPTS</a:t>
            </a:r>
            <a:endParaRPr sz="3500" b="0" i="0" u="none" strike="noStrike" cap="none" dirty="0">
              <a:solidFill>
                <a:srgbClr val="996633"/>
              </a:solidFill>
              <a:latin typeface="Book Antiqua"/>
              <a:ea typeface="Book Antiqua"/>
              <a:cs typeface="Book Antiqua"/>
              <a:sym typeface="Book Antiqua"/>
            </a:endParaRPr>
          </a:p>
        </p:txBody>
      </p:sp>
      <p:sp>
        <p:nvSpPr>
          <p:cNvPr id="187" name="Shape 187"/>
          <p:cNvSpPr txBox="1">
            <a:spLocks noGrp="1"/>
          </p:cNvSpPr>
          <p:nvPr>
            <p:ph type="body" idx="1"/>
          </p:nvPr>
        </p:nvSpPr>
        <p:spPr>
          <a:xfrm>
            <a:off x="434266" y="1752600"/>
            <a:ext cx="8305800" cy="4114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Practical </a:t>
            </a:r>
            <a:r>
              <a:rPr lang="en-US" sz="1850" b="0" i="0" u="none" strike="noStrike" cap="none" dirty="0" smtClean="0">
                <a:solidFill>
                  <a:srgbClr val="3F3F3F"/>
                </a:solidFill>
                <a:latin typeface="Century Gothic"/>
                <a:ea typeface="Century Gothic"/>
                <a:cs typeface="Century Gothic"/>
                <a:sym typeface="Century Gothic"/>
              </a:rPr>
              <a:t>needs &amp; and strategic gender Interests</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Condition and </a:t>
            </a:r>
            <a:r>
              <a:rPr lang="en-US" sz="1850" b="0" i="0" u="none" strike="noStrike" cap="none" dirty="0" smtClean="0">
                <a:solidFill>
                  <a:srgbClr val="3F3F3F"/>
                </a:solidFill>
                <a:latin typeface="Century Gothic"/>
                <a:ea typeface="Century Gothic"/>
                <a:cs typeface="Century Gothic"/>
                <a:sym typeface="Century Gothic"/>
              </a:rPr>
              <a:t>position</a:t>
            </a:r>
            <a:r>
              <a:rPr lang="en-US" sz="1850" b="0" i="0" u="none" strike="noStrike" cap="none" dirty="0">
                <a:solidFill>
                  <a:srgbClr val="3F3F3F"/>
                </a:solidFill>
                <a:latin typeface="Century Gothic"/>
                <a:ea typeface="Century Gothic"/>
                <a:cs typeface="Century Gothic"/>
                <a:sym typeface="Century Gothic"/>
              </a:rPr>
              <a:t>: In addition to the specific conditions which women share with men, differential access means women’s position in relation to men must also be assessed when interventions are planned and implemented.</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Transforming </a:t>
            </a:r>
            <a:r>
              <a:rPr lang="en-US" sz="1850" b="0" i="0" u="none" strike="noStrike" cap="none" dirty="0" smtClean="0">
                <a:solidFill>
                  <a:srgbClr val="3F3F3F"/>
                </a:solidFill>
                <a:latin typeface="Century Gothic"/>
                <a:ea typeface="Century Gothic"/>
                <a:cs typeface="Century Gothic"/>
                <a:sym typeface="Century Gothic"/>
              </a:rPr>
              <a:t>gender relations</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Transformatory </a:t>
            </a:r>
            <a:r>
              <a:rPr lang="en-US" sz="1850" b="0" i="0" u="none" strike="noStrike" cap="none" dirty="0" smtClean="0">
                <a:solidFill>
                  <a:srgbClr val="3F3F3F"/>
                </a:solidFill>
                <a:latin typeface="Century Gothic"/>
                <a:ea typeface="Century Gothic"/>
                <a:cs typeface="Century Gothic"/>
                <a:sym typeface="Century Gothic"/>
              </a:rPr>
              <a:t>potential</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Empowerment: Women’s empowerment means developing their ability to collectively and individually take control over their own lives, identify their needs, set their own agendas and demand support from their communities and the state to see that their interests are responded to.</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dirty="0">
                <a:solidFill>
                  <a:srgbClr val="996633"/>
                </a:solidFill>
                <a:latin typeface="Book Antiqua"/>
                <a:ea typeface="Book Antiqua"/>
                <a:cs typeface="Book Antiqua"/>
                <a:sym typeface="Book Antiqua"/>
              </a:rPr>
              <a:t>USAID 5 DOMAINS OF ANALYSIS</a:t>
            </a:r>
            <a:endParaRPr sz="3500" b="0" i="0" u="none" strike="noStrike" cap="none" dirty="0">
              <a:solidFill>
                <a:srgbClr val="996633"/>
              </a:solidFill>
              <a:latin typeface="Book Antiqua"/>
              <a:ea typeface="Book Antiqua"/>
              <a:cs typeface="Book Antiqua"/>
              <a:sym typeface="Book Antiqua"/>
            </a:endParaRPr>
          </a:p>
        </p:txBody>
      </p:sp>
      <p:sp>
        <p:nvSpPr>
          <p:cNvPr id="193" name="Shape 193"/>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Laws, Policies, Regulations and Institutional Practices</a:t>
            </a:r>
            <a:r>
              <a:rPr lang="en-US" sz="1500" b="0" i="0" u="none" strike="noStrike" cap="none" dirty="0">
                <a:solidFill>
                  <a:srgbClr val="3F3F3F"/>
                </a:solidFill>
                <a:latin typeface="Century Gothic"/>
                <a:ea typeface="Century Gothic"/>
                <a:cs typeface="Century Gothic"/>
                <a:sym typeface="Century Gothic"/>
              </a:rPr>
              <a:t>: Are men and women treated equally in legislation, and by official policies and institutions in the country? How could this impact your project or activity?</a:t>
            </a: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Access to and Control over Assets and Resources (including income, employment, and assets such as land):</a:t>
            </a:r>
            <a:r>
              <a:rPr lang="en-US" sz="1500" b="0" i="0" u="none" strike="noStrike" cap="none" dirty="0">
                <a:solidFill>
                  <a:srgbClr val="3F3F3F"/>
                </a:solidFill>
                <a:latin typeface="Century Gothic"/>
                <a:ea typeface="Century Gothic"/>
                <a:cs typeface="Century Gothic"/>
                <a:sym typeface="Century Gothic"/>
              </a:rPr>
              <a:t> Who has access to which resources? Do men and women have equal access to the resources needed to participate in this project?</a:t>
            </a: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Gender Roles, Responsibilities and Time Use:</a:t>
            </a:r>
            <a:r>
              <a:rPr lang="en-US" sz="1500" b="0" i="0" u="none" strike="noStrike" cap="none" dirty="0">
                <a:solidFill>
                  <a:srgbClr val="3F3F3F"/>
                </a:solidFill>
                <a:latin typeface="Century Gothic"/>
                <a:ea typeface="Century Gothic"/>
                <a:cs typeface="Century Gothic"/>
                <a:sym typeface="Century Gothic"/>
              </a:rPr>
              <a:t>  Who does what? How do gender roles and responsibilities impact the likelihood that men and women will participate in this project and in development activities in general?</a:t>
            </a: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Cultural Norms and Beliefs:</a:t>
            </a:r>
            <a:r>
              <a:rPr lang="en-US" sz="1500" b="0" i="0" u="none" strike="noStrike" cap="none" dirty="0">
                <a:solidFill>
                  <a:srgbClr val="3F3F3F"/>
                </a:solidFill>
                <a:latin typeface="Century Gothic"/>
                <a:ea typeface="Century Gothic"/>
                <a:cs typeface="Century Gothic"/>
                <a:sym typeface="Century Gothic"/>
              </a:rPr>
              <a:t> What beliefs and perceptions shape gender identities and norms? Do gender stereotypes function as a facilitator or barrier to men’s or women’s engagement in this activity?</a:t>
            </a: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1" i="0" u="none" strike="noStrike" cap="none" dirty="0">
                <a:solidFill>
                  <a:srgbClr val="3F3F3F"/>
                </a:solidFill>
                <a:latin typeface="Century Gothic"/>
                <a:ea typeface="Century Gothic"/>
                <a:cs typeface="Century Gothic"/>
                <a:sym typeface="Century Gothic"/>
              </a:rPr>
              <a:t>Patterns of Power and Decision-making:</a:t>
            </a:r>
            <a:r>
              <a:rPr lang="en-US" sz="1500" b="0" i="0" u="none" strike="noStrike" cap="none" dirty="0">
                <a:solidFill>
                  <a:srgbClr val="3F3F3F"/>
                </a:solidFill>
                <a:latin typeface="Century Gothic"/>
                <a:ea typeface="Century Gothic"/>
                <a:cs typeface="Century Gothic"/>
                <a:sym typeface="Century Gothic"/>
              </a:rPr>
              <a:t> Will women have control over and benefit from assets they may accrue as a result of participating in the project?</a:t>
            </a:r>
            <a:endParaRPr sz="1500" b="0" i="0" u="none" strike="noStrike" cap="none" dirty="0">
              <a:solidFill>
                <a:srgbClr val="3F3F3F"/>
              </a:solidFill>
              <a:latin typeface="Century Gothic"/>
              <a:ea typeface="Century Gothic"/>
              <a:cs typeface="Century Gothic"/>
              <a:sym typeface="Century Gothic"/>
            </a:endParaRPr>
          </a:p>
          <a:p>
            <a:pPr marL="342900" marR="0" lvl="0" indent="-13335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 TOOLS</a:t>
            </a:r>
            <a:endParaRPr/>
          </a:p>
        </p:txBody>
      </p:sp>
      <p:sp>
        <p:nvSpPr>
          <p:cNvPr id="199" name="Shape 199"/>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Gender </a:t>
            </a:r>
            <a:r>
              <a:rPr lang="en-US" sz="2400" b="0" i="0" u="none" strike="noStrike" cap="none" dirty="0" smtClean="0">
                <a:solidFill>
                  <a:srgbClr val="3F3F3F"/>
                </a:solidFill>
                <a:latin typeface="Century Gothic"/>
                <a:ea typeface="Century Gothic"/>
                <a:cs typeface="Century Gothic"/>
                <a:sym typeface="Century Gothic"/>
              </a:rPr>
              <a:t>Analysis Matrix</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Social network analysis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Access and control over resources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Communication profile </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SWOT analysis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Gender continuum</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 MATRIX</a:t>
            </a:r>
            <a:endParaRPr/>
          </a:p>
        </p:txBody>
      </p:sp>
      <p:sp>
        <p:nvSpPr>
          <p:cNvPr id="205" name="Shape 20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The Gender Analysis Matrix is an analytical tool that uses participatory methodology to facilitate the definition and analysis of gender issues by the communities that are affected by </a:t>
            </a:r>
            <a:r>
              <a:rPr lang="en-US" sz="2000" b="0" i="0" u="none" strike="noStrike" cap="none" dirty="0" smtClean="0">
                <a:solidFill>
                  <a:srgbClr val="3F3F3F"/>
                </a:solidFill>
                <a:latin typeface="Century Gothic"/>
                <a:ea typeface="Century Gothic"/>
                <a:cs typeface="Century Gothic"/>
                <a:sym typeface="Century Gothic"/>
              </a:rPr>
              <a:t>them.</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Using the Gender Analysis Matrix will provide a unique articulation of issues as well as develop gender analysis capacity from the grassroots level up.</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Community based technique: </a:t>
            </a:r>
            <a:r>
              <a:rPr lang="en-US" sz="2000" b="0" i="0" u="none" strike="noStrike" cap="none" dirty="0" smtClean="0">
                <a:solidFill>
                  <a:srgbClr val="3F3F3F"/>
                </a:solidFill>
                <a:latin typeface="Century Gothic"/>
                <a:ea typeface="Century Gothic"/>
                <a:cs typeface="Century Gothic"/>
                <a:sym typeface="Century Gothic"/>
              </a:rPr>
              <a:t>Community </a:t>
            </a:r>
            <a:r>
              <a:rPr lang="en-US" sz="2000" b="0" i="0" u="none" strike="noStrike" cap="none" dirty="0">
                <a:solidFill>
                  <a:srgbClr val="3F3F3F"/>
                </a:solidFill>
                <a:latin typeface="Century Gothic"/>
                <a:ea typeface="Century Gothic"/>
                <a:cs typeface="Century Gothic"/>
                <a:sym typeface="Century Gothic"/>
              </a:rPr>
              <a:t>itself can identify and challenge their assumptions about gender roles in a constructive </a:t>
            </a:r>
            <a:r>
              <a:rPr lang="en-US" sz="2000" b="0" i="0" u="none" strike="noStrike" cap="none" dirty="0" smtClean="0">
                <a:solidFill>
                  <a:srgbClr val="3F3F3F"/>
                </a:solidFill>
                <a:latin typeface="Century Gothic"/>
                <a:ea typeface="Century Gothic"/>
                <a:cs typeface="Century Gothic"/>
                <a:sym typeface="Century Gothic"/>
              </a:rPr>
              <a:t>manner.</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Includes </a:t>
            </a:r>
            <a:r>
              <a:rPr lang="en-US" sz="2000" b="0" i="0" u="none" strike="noStrike" cap="none" dirty="0" smtClean="0">
                <a:solidFill>
                  <a:srgbClr val="3F3F3F"/>
                </a:solidFill>
                <a:latin typeface="Century Gothic"/>
                <a:ea typeface="Century Gothic"/>
                <a:cs typeface="Century Gothic"/>
                <a:sym typeface="Century Gothic"/>
              </a:rPr>
              <a:t>men, </a:t>
            </a:r>
            <a:r>
              <a:rPr lang="en-US" sz="2000" b="0" i="0" u="none" strike="noStrike" cap="none" dirty="0">
                <a:solidFill>
                  <a:srgbClr val="3F3F3F"/>
                </a:solidFill>
                <a:latin typeface="Century Gothic"/>
                <a:ea typeface="Century Gothic"/>
                <a:cs typeface="Century Gothic"/>
                <a:sym typeface="Century Gothic"/>
              </a:rPr>
              <a:t>women </a:t>
            </a:r>
            <a:r>
              <a:rPr lang="en-US" sz="2000" b="0" i="0" u="none" strike="noStrike" cap="none" dirty="0" smtClean="0">
                <a:solidFill>
                  <a:srgbClr val="3F3F3F"/>
                </a:solidFill>
                <a:latin typeface="Century Gothic"/>
                <a:ea typeface="Century Gothic"/>
                <a:cs typeface="Century Gothic"/>
                <a:sym typeface="Century Gothic"/>
              </a:rPr>
              <a:t>and community </a:t>
            </a:r>
            <a:r>
              <a:rPr lang="en-US" sz="2000" b="0" i="0" u="none" strike="noStrike" cap="none" dirty="0">
                <a:solidFill>
                  <a:srgbClr val="3F3F3F"/>
                </a:solidFill>
                <a:latin typeface="Century Gothic"/>
                <a:ea typeface="Century Gothic"/>
                <a:cs typeface="Century Gothic"/>
                <a:sym typeface="Century Gothic"/>
              </a:rPr>
              <a:t>as </a:t>
            </a:r>
            <a:r>
              <a:rPr lang="en-US" sz="2000" b="0" i="0" u="none" strike="noStrike" cap="none" dirty="0" smtClean="0">
                <a:solidFill>
                  <a:srgbClr val="3F3F3F"/>
                </a:solidFill>
                <a:latin typeface="Century Gothic"/>
                <a:ea typeface="Century Gothic"/>
                <a:cs typeface="Century Gothic"/>
                <a:sym typeface="Century Gothic"/>
              </a:rPr>
              <a:t>categories.</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1" i="0" u="none" strike="noStrike" cap="none">
                <a:solidFill>
                  <a:srgbClr val="996633"/>
                </a:solidFill>
                <a:latin typeface="Book Antiqua"/>
                <a:ea typeface="Book Antiqua"/>
                <a:cs typeface="Book Antiqua"/>
                <a:sym typeface="Book Antiqua"/>
              </a:rPr>
              <a:t>SWOT ANALYSIS</a:t>
            </a:r>
            <a:r>
              <a:rPr lang="en-US" sz="3150" b="0" i="0" u="none" strike="noStrike" cap="none">
                <a:solidFill>
                  <a:srgbClr val="996633"/>
                </a:solidFill>
                <a:latin typeface="Book Antiqua"/>
                <a:ea typeface="Book Antiqua"/>
                <a:cs typeface="Book Antiqua"/>
                <a:sym typeface="Book Antiqua"/>
              </a:rPr>
              <a:t/>
            </a:r>
            <a:br>
              <a:rPr lang="en-US" sz="3150" b="0" i="0" u="none" strike="noStrike" cap="none">
                <a:solidFill>
                  <a:srgbClr val="996633"/>
                </a:solidFill>
                <a:latin typeface="Book Antiqua"/>
                <a:ea typeface="Book Antiqua"/>
                <a:cs typeface="Book Antiqua"/>
                <a:sym typeface="Book Antiqua"/>
              </a:rPr>
            </a:br>
            <a:endParaRPr sz="3150" b="0" i="0" u="none" strike="noStrike" cap="none">
              <a:solidFill>
                <a:srgbClr val="996633"/>
              </a:solidFill>
              <a:latin typeface="Book Antiqua"/>
              <a:ea typeface="Book Antiqua"/>
              <a:cs typeface="Book Antiqua"/>
              <a:sym typeface="Book Antiqua"/>
            </a:endParaRPr>
          </a:p>
        </p:txBody>
      </p:sp>
      <p:graphicFrame>
        <p:nvGraphicFramePr>
          <p:cNvPr id="211" name="Shape 211"/>
          <p:cNvGraphicFramePr/>
          <p:nvPr/>
        </p:nvGraphicFramePr>
        <p:xfrm>
          <a:off x="457200" y="1752600"/>
          <a:ext cx="8229600" cy="2523744"/>
        </p:xfrm>
        <a:graphic>
          <a:graphicData uri="http://schemas.openxmlformats.org/drawingml/2006/table">
            <a:tbl>
              <a:tblPr firstRow="1" bandRow="1">
                <a:noFill/>
                <a:tableStyleId>{2AC3E011-FE63-4A43-B939-D6AEDCDC1382}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Strengths</a:t>
                      </a:r>
                      <a:endParaRPr sz="24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 </a:t>
                      </a:r>
                      <a:endParaRPr sz="24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Weaknesses</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70850">
                <a:tc>
                  <a:txBody>
                    <a:bodyPr/>
                    <a:lstStyle/>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Opportunities</a:t>
                      </a:r>
                      <a:endParaRPr sz="24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 </a:t>
                      </a:r>
                      <a:endParaRPr sz="24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 </a:t>
                      </a:r>
                      <a:endParaRPr sz="2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US" sz="2400" u="none" strike="noStrike" cap="none">
                          <a:latin typeface="Cambria"/>
                          <a:ea typeface="Cambria"/>
                          <a:cs typeface="Cambria"/>
                          <a:sym typeface="Cambria"/>
                        </a:rPr>
                        <a:t>Threats</a:t>
                      </a: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1" i="0" u="none" strike="noStrike" cap="none" dirty="0" smtClean="0">
                <a:solidFill>
                  <a:srgbClr val="996633"/>
                </a:solidFill>
                <a:latin typeface="Book Antiqua"/>
                <a:ea typeface="Book Antiqua"/>
                <a:cs typeface="Book Antiqua"/>
                <a:sym typeface="Book Antiqua"/>
              </a:rPr>
              <a:t>SEX-DISAGGREGATED </a:t>
            </a:r>
            <a:r>
              <a:rPr lang="en-US" sz="3150" b="1" i="0" u="none" strike="noStrike" cap="none" dirty="0">
                <a:solidFill>
                  <a:srgbClr val="996633"/>
                </a:solidFill>
                <a:latin typeface="Book Antiqua"/>
                <a:ea typeface="Book Antiqua"/>
                <a:cs typeface="Book Antiqua"/>
                <a:sym typeface="Book Antiqua"/>
              </a:rPr>
              <a:t>DATA AND INDICATORS </a:t>
            </a:r>
            <a:endParaRPr sz="3150" b="0" i="0" u="none" strike="noStrike" cap="none" dirty="0">
              <a:solidFill>
                <a:srgbClr val="996633"/>
              </a:solidFill>
              <a:latin typeface="Book Antiqua"/>
              <a:ea typeface="Book Antiqua"/>
              <a:cs typeface="Book Antiqua"/>
              <a:sym typeface="Book Antiqua"/>
            </a:endParaRPr>
          </a:p>
        </p:txBody>
      </p:sp>
      <p:sp>
        <p:nvSpPr>
          <p:cNvPr id="217" name="Shape 217"/>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114300" marR="0" lvl="0" indent="0" algn="l" rtl="0">
              <a:lnSpc>
                <a:spcPct val="112000"/>
              </a:lnSpc>
              <a:spcBef>
                <a:spcPts val="0"/>
              </a:spcBef>
              <a:spcAft>
                <a:spcPts val="0"/>
              </a:spcAft>
              <a:buClr>
                <a:srgbClr val="938953"/>
              </a:buClr>
              <a:buSzPts val="2400"/>
              <a:buFont typeface="Noto Sans Symbols"/>
              <a:buNone/>
            </a:pPr>
            <a:r>
              <a:rPr lang="en-US" sz="2400" b="0" i="0" u="none" strike="noStrike" cap="none">
                <a:solidFill>
                  <a:srgbClr val="3F3F3F"/>
                </a:solidFill>
                <a:latin typeface="Century Gothic"/>
                <a:ea typeface="Century Gothic"/>
                <a:cs typeface="Century Gothic"/>
                <a:sym typeface="Century Gothic"/>
              </a:rPr>
              <a:t>All activities developed and implemented should include gender and cultural awareness and gender and cultural relevant issues. Monitoring and evaluation of these activities needs to take into consideration the development of quantitative and qualitative indicators to monitor the impact and progress of the project in relation to the inclusion of gender and cultural aspects.  </a:t>
            </a: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ACTIVITY 1 – TRIPLE ROLE</a:t>
            </a:r>
            <a:endParaRPr sz="3500" b="0" i="0" u="none" strike="noStrike" cap="none">
              <a:solidFill>
                <a:srgbClr val="996633"/>
              </a:solidFill>
              <a:latin typeface="Book Antiqua"/>
              <a:ea typeface="Book Antiqua"/>
              <a:cs typeface="Book Antiqua"/>
              <a:sym typeface="Book Antiqua"/>
            </a:endParaRPr>
          </a:p>
        </p:txBody>
      </p:sp>
      <p:sp>
        <p:nvSpPr>
          <p:cNvPr id="223" name="Shape 223"/>
          <p:cNvSpPr txBox="1">
            <a:spLocks noGrp="1"/>
          </p:cNvSpPr>
          <p:nvPr>
            <p:ph type="body" idx="1"/>
          </p:nvPr>
        </p:nvSpPr>
        <p:spPr>
          <a:xfrm>
            <a:off x="457200" y="1752600"/>
            <a:ext cx="8229600" cy="6019800"/>
          </a:xfrm>
          <a:prstGeom prst="rect">
            <a:avLst/>
          </a:prstGeom>
          <a:noFill/>
          <a:ln>
            <a:noFill/>
          </a:ln>
        </p:spPr>
        <p:txBody>
          <a:bodyPr spcFirstLastPara="1" wrap="square" lIns="91425" tIns="45700" rIns="91425" bIns="45700" anchor="t" anchorCtr="0">
            <a:noAutofit/>
          </a:bodyPr>
          <a:lstStyle/>
          <a:p>
            <a:pPr marL="342900" marR="0" lvl="0" indent="-76200" algn="l" rtl="0">
              <a:lnSpc>
                <a:spcPct val="112000"/>
              </a:lnSpc>
              <a:spcBef>
                <a:spcPts val="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114300" marR="0" lvl="0" indent="0" algn="l" rtl="0">
              <a:lnSpc>
                <a:spcPct val="112000"/>
              </a:lnSpc>
              <a:spcBef>
                <a:spcPts val="1080"/>
              </a:spcBef>
              <a:spcAft>
                <a:spcPts val="0"/>
              </a:spcAft>
              <a:buClr>
                <a:srgbClr val="938953"/>
              </a:buClr>
              <a:buSzPts val="2400"/>
              <a:buFont typeface="Noto Sans Symbols"/>
              <a:buNone/>
            </a:pPr>
            <a:r>
              <a:rPr lang="en-US" sz="2400" b="0" i="0" u="none" strike="noStrike" cap="none" dirty="0">
                <a:solidFill>
                  <a:srgbClr val="3F3F3F"/>
                </a:solidFill>
                <a:latin typeface="Century Gothic"/>
                <a:ea typeface="Century Gothic"/>
                <a:cs typeface="Century Gothic"/>
                <a:sym typeface="Century Gothic"/>
              </a:rPr>
              <a:t>In your selected setting, complete the handouts identifying the productive, reproductive, community and political role carried out by men and women and discuss the vulnerability, exposure and response to disease outbreak as it affects men and women, the household and entire </a:t>
            </a:r>
            <a:r>
              <a:rPr lang="en-US" sz="2400" b="0" i="0" u="none" strike="noStrike" cap="none" dirty="0" smtClean="0">
                <a:solidFill>
                  <a:srgbClr val="3F3F3F"/>
                </a:solidFill>
                <a:latin typeface="Century Gothic"/>
                <a:ea typeface="Century Gothic"/>
                <a:cs typeface="Century Gothic"/>
                <a:sym typeface="Century Gothic"/>
              </a:rPr>
              <a:t>communities. </a:t>
            </a: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ACTIVITY 2 – COMMUNITY RESOURCE MAPPING, ACCESS, CONTROL AND BENEFIT OVER RESOURCES</a:t>
            </a:r>
            <a:endParaRPr sz="3150" b="0" i="0" u="none" strike="noStrike" cap="none">
              <a:solidFill>
                <a:srgbClr val="996633"/>
              </a:solidFill>
              <a:latin typeface="Book Antiqua"/>
              <a:ea typeface="Book Antiqua"/>
              <a:cs typeface="Book Antiqua"/>
              <a:sym typeface="Book Antiqua"/>
            </a:endParaRPr>
          </a:p>
        </p:txBody>
      </p:sp>
      <p:sp>
        <p:nvSpPr>
          <p:cNvPr id="229" name="Shape 229"/>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76200" algn="l" rtl="0">
              <a:lnSpc>
                <a:spcPct val="112000"/>
              </a:lnSpc>
              <a:spcBef>
                <a:spcPts val="0"/>
              </a:spcBef>
              <a:spcAft>
                <a:spcPts val="0"/>
              </a:spcAft>
              <a:buClr>
                <a:srgbClr val="938953"/>
              </a:buClr>
              <a:buSzPts val="2400"/>
              <a:buFont typeface="Noto Sans Symbols"/>
              <a:buNone/>
            </a:pPr>
            <a:endParaRPr sz="2400" b="0" i="0" u="none" strike="noStrike" cap="none">
              <a:solidFill>
                <a:srgbClr val="3F3F3F"/>
              </a:solidFill>
              <a:latin typeface="Century Gothic"/>
              <a:ea typeface="Century Gothic"/>
              <a:cs typeface="Century Gothic"/>
              <a:sym typeface="Century Gothic"/>
            </a:endParaRPr>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In the same group, in the same community, with the same disease</a:t>
            </a:r>
            <a:endParaRPr/>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Fill up the table on access, control and benefit over resources </a:t>
            </a:r>
            <a:endParaRPr/>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Develop a map of your community</a:t>
            </a:r>
            <a:endParaRPr sz="2400" b="0" i="0" u="none" strike="noStrike" cap="none">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ACTIVITY 3 – VULNERABILITY TO RISK MAPPING</a:t>
            </a:r>
            <a:endParaRPr sz="3150" b="0" i="0" u="none" strike="noStrike" cap="none">
              <a:solidFill>
                <a:srgbClr val="996633"/>
              </a:solidFill>
              <a:latin typeface="Book Antiqua"/>
              <a:ea typeface="Book Antiqua"/>
              <a:cs typeface="Book Antiqua"/>
              <a:sym typeface="Book Antiqua"/>
            </a:endParaRPr>
          </a:p>
        </p:txBody>
      </p:sp>
      <p:sp>
        <p:nvSpPr>
          <p:cNvPr id="235" name="Shape 23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Read the document about risks related to </a:t>
            </a:r>
            <a:r>
              <a:rPr lang="en-US" sz="2400" b="0" i="0" u="none" strike="noStrike" cap="none" dirty="0" smtClean="0">
                <a:solidFill>
                  <a:srgbClr val="3F3F3F"/>
                </a:solidFill>
                <a:latin typeface="Century Gothic"/>
                <a:ea typeface="Century Gothic"/>
                <a:cs typeface="Century Gothic"/>
                <a:sym typeface="Century Gothic"/>
              </a:rPr>
              <a:t>Ebola.</a:t>
            </a: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Map out the risks faced by different </a:t>
            </a:r>
            <a:r>
              <a:rPr lang="en-US" sz="2400" b="0" i="0" u="none" strike="noStrike" cap="none" dirty="0" smtClean="0">
                <a:solidFill>
                  <a:srgbClr val="3F3F3F"/>
                </a:solidFill>
                <a:latin typeface="Century Gothic"/>
                <a:ea typeface="Century Gothic"/>
                <a:cs typeface="Century Gothic"/>
                <a:sym typeface="Century Gothic"/>
              </a:rPr>
              <a:t>community members </a:t>
            </a:r>
            <a:r>
              <a:rPr lang="en-US" sz="2400" b="0" i="0" u="none" strike="noStrike" cap="none" dirty="0">
                <a:solidFill>
                  <a:srgbClr val="3F3F3F"/>
                </a:solidFill>
                <a:latin typeface="Century Gothic"/>
                <a:ea typeface="Century Gothic"/>
                <a:cs typeface="Century Gothic"/>
                <a:sym typeface="Century Gothic"/>
              </a:rPr>
              <a:t>(women, men, children, medical personnel</a:t>
            </a:r>
            <a:r>
              <a:rPr lang="en-US" sz="2400" b="0" i="0" u="none" strike="noStrike" cap="none" dirty="0" smtClean="0">
                <a:solidFill>
                  <a:srgbClr val="3F3F3F"/>
                </a:solidFill>
                <a:latin typeface="Century Gothic"/>
                <a:ea typeface="Century Gothic"/>
                <a:cs typeface="Century Gothic"/>
                <a:sym typeface="Century Gothic"/>
              </a:rPr>
              <a:t>).</a:t>
            </a: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Identify/ map out signs of those risks in the </a:t>
            </a:r>
            <a:r>
              <a:rPr lang="en-US" sz="2400" b="0" i="0" u="none" strike="noStrike" cap="none" dirty="0" smtClean="0">
                <a:solidFill>
                  <a:srgbClr val="3F3F3F"/>
                </a:solidFill>
                <a:latin typeface="Century Gothic"/>
                <a:ea typeface="Century Gothic"/>
                <a:cs typeface="Century Gothic"/>
                <a:sym typeface="Century Gothic"/>
              </a:rPr>
              <a:t>community.</a:t>
            </a: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Add resources that can be used to mitigate those risks to the maps in different </a:t>
            </a:r>
            <a:r>
              <a:rPr lang="en-US" sz="2400" b="0" i="0" u="none" strike="noStrike" cap="none" dirty="0" smtClean="0">
                <a:solidFill>
                  <a:srgbClr val="3F3F3F"/>
                </a:solidFill>
                <a:latin typeface="Century Gothic"/>
                <a:ea typeface="Century Gothic"/>
                <a:cs typeface="Century Gothic"/>
                <a:sym typeface="Century Gothic"/>
              </a:rPr>
              <a:t>colors.</a:t>
            </a: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Identify practical needs and strategic </a:t>
            </a:r>
            <a:r>
              <a:rPr lang="en-US" sz="2400" b="0" i="0" u="none" strike="noStrike" cap="none" dirty="0" smtClean="0">
                <a:solidFill>
                  <a:srgbClr val="3F3F3F"/>
                </a:solidFill>
                <a:latin typeface="Century Gothic"/>
                <a:ea typeface="Century Gothic"/>
                <a:cs typeface="Century Gothic"/>
                <a:sym typeface="Century Gothic"/>
              </a:rPr>
              <a:t>needs.</a:t>
            </a:r>
            <a:endParaRPr sz="2400" b="0" i="0" u="none" strike="noStrike" cap="none" dirty="0">
              <a:solidFill>
                <a:srgbClr val="3F3F3F"/>
              </a:solidFill>
              <a:latin typeface="Century Gothic"/>
              <a:ea typeface="Century Gothic"/>
              <a:cs typeface="Century Gothic"/>
              <a:sym typeface="Century Gothic"/>
            </a:endParaRPr>
          </a:p>
          <a:p>
            <a:pPr marL="342900" marR="0" lvl="0" indent="-7620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a:t>
            </a:r>
            <a:endParaRPr/>
          </a:p>
        </p:txBody>
      </p:sp>
      <p:sp>
        <p:nvSpPr>
          <p:cNvPr id="80" name="Shape 80"/>
          <p:cNvSpPr txBox="1">
            <a:spLocks noGrp="1"/>
          </p:cNvSpPr>
          <p:nvPr>
            <p:ph type="body" idx="1"/>
          </p:nvPr>
        </p:nvSpPr>
        <p:spPr>
          <a:xfrm>
            <a:off x="838200" y="2362200"/>
            <a:ext cx="7693025" cy="4114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We live in societies that are permeated by gender differences and gender inequalities. </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1" i="0" u="none" strike="noStrike" cap="none" dirty="0">
                <a:solidFill>
                  <a:srgbClr val="3F3F3F"/>
                </a:solidFill>
                <a:latin typeface="Century Gothic"/>
                <a:ea typeface="Century Gothic"/>
                <a:cs typeface="Century Gothic"/>
                <a:sym typeface="Century Gothic"/>
              </a:rPr>
              <a:t>There is no country in which the outcomes of public policy are equal for men and </a:t>
            </a:r>
            <a:r>
              <a:rPr lang="en-US" sz="2400" b="1" i="0" u="none" strike="noStrike" cap="none" dirty="0" smtClean="0">
                <a:solidFill>
                  <a:srgbClr val="3F3F3F"/>
                </a:solidFill>
                <a:latin typeface="Century Gothic"/>
                <a:ea typeface="Century Gothic"/>
                <a:cs typeface="Century Gothic"/>
                <a:sym typeface="Century Gothic"/>
              </a:rPr>
              <a:t>women.</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Dimensions of these inequalities are often so deeply embedded that they are difficult to perceive. </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SOCIAL NETWORK ANALYSIS (SNA)</a:t>
            </a:r>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1012825" y="2195513"/>
            <a:ext cx="6967538" cy="3363912"/>
          </a:xfrm>
          <a:prstGeom prst="rect">
            <a:avLst/>
          </a:prstGeom>
          <a:noFill/>
          <a:ln>
            <a:noFill/>
          </a:ln>
        </p:spPr>
      </p:pic>
      <p:sp>
        <p:nvSpPr>
          <p:cNvPr id="246" name="Shape 246"/>
          <p:cNvSpPr txBox="1"/>
          <p:nvPr/>
        </p:nvSpPr>
        <p:spPr>
          <a:xfrm>
            <a:off x="1012825" y="914400"/>
            <a:ext cx="7696200" cy="9239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b="1" dirty="0">
                <a:solidFill>
                  <a:schemeClr val="dk1"/>
                </a:solidFill>
                <a:latin typeface="Arial"/>
                <a:ea typeface="Arial"/>
                <a:cs typeface="Arial"/>
                <a:sym typeface="Arial"/>
              </a:rPr>
              <a:t>Social network analysis</a:t>
            </a:r>
            <a:r>
              <a:rPr lang="en-US" sz="1800" dirty="0">
                <a:solidFill>
                  <a:schemeClr val="dk1"/>
                </a:solidFill>
                <a:latin typeface="Arial"/>
                <a:ea typeface="Arial"/>
                <a:cs typeface="Arial"/>
                <a:sym typeface="Arial"/>
              </a:rPr>
              <a:t>: </a:t>
            </a:r>
            <a:r>
              <a:rPr lang="en-US" sz="1800" dirty="0" smtClean="0">
                <a:solidFill>
                  <a:schemeClr val="dk1"/>
                </a:solidFill>
                <a:latin typeface="Arial"/>
                <a:ea typeface="Arial"/>
                <a:cs typeface="Arial"/>
                <a:sym typeface="Arial"/>
              </a:rPr>
              <a:t>Mapping </a:t>
            </a:r>
            <a:r>
              <a:rPr lang="en-US" sz="1800" dirty="0">
                <a:solidFill>
                  <a:schemeClr val="dk1"/>
                </a:solidFill>
                <a:latin typeface="Arial"/>
                <a:ea typeface="Arial"/>
                <a:cs typeface="Arial"/>
                <a:sym typeface="Arial"/>
              </a:rPr>
              <a:t>tool to help people understand</a:t>
            </a:r>
            <a:endParaRPr dirty="0"/>
          </a:p>
          <a:p>
            <a:pPr marL="0" marR="0" lvl="0" indent="0" algn="l" rtl="0">
              <a:spcBef>
                <a:spcPts val="0"/>
              </a:spcBef>
              <a:spcAft>
                <a:spcPts val="0"/>
              </a:spcAft>
              <a:buClr>
                <a:schemeClr val="dk1"/>
              </a:buClr>
              <a:buSzPts val="1800"/>
              <a:buFont typeface="Noto Sans Symbols"/>
              <a:buNone/>
            </a:pPr>
            <a:r>
              <a:rPr lang="en-US" sz="1800" dirty="0">
                <a:solidFill>
                  <a:schemeClr val="dk1"/>
                </a:solidFill>
                <a:latin typeface="Arial"/>
                <a:ea typeface="Arial"/>
                <a:cs typeface="Arial"/>
                <a:sym typeface="Arial"/>
              </a:rPr>
              <a:t>visualize, discuss, and improve situations in which many</a:t>
            </a:r>
            <a:endParaRPr dirty="0"/>
          </a:p>
          <a:p>
            <a:pPr marL="0" marR="0" lvl="0" indent="0" algn="l" rtl="0">
              <a:spcBef>
                <a:spcPts val="0"/>
              </a:spcBef>
              <a:spcAft>
                <a:spcPts val="0"/>
              </a:spcAft>
              <a:buClr>
                <a:schemeClr val="dk1"/>
              </a:buClr>
              <a:buSzPts val="1800"/>
              <a:buFont typeface="Noto Sans Symbols"/>
              <a:buNone/>
            </a:pPr>
            <a:r>
              <a:rPr lang="en-US" sz="1800" dirty="0">
                <a:solidFill>
                  <a:schemeClr val="dk1"/>
                </a:solidFill>
                <a:latin typeface="Arial"/>
                <a:ea typeface="Arial"/>
                <a:cs typeface="Arial"/>
                <a:sym typeface="Arial"/>
              </a:rPr>
              <a:t> different actors and places influence outcomes.</a:t>
            </a:r>
            <a:endParaRPr sz="1800" b="1" dirty="0">
              <a:solidFill>
                <a:schemeClr val="dk1"/>
              </a:solidFill>
              <a:latin typeface="Arial"/>
              <a:ea typeface="Arial"/>
              <a:cs typeface="Arial"/>
              <a:sym typeface="Arial"/>
            </a:endParaRPr>
          </a:p>
        </p:txBody>
      </p:sp>
      <p:sp>
        <p:nvSpPr>
          <p:cNvPr id="247" name="Shape 247"/>
          <p:cNvSpPr txBox="1"/>
          <p:nvPr/>
        </p:nvSpPr>
        <p:spPr>
          <a:xfrm>
            <a:off x="822325" y="5715000"/>
            <a:ext cx="7348538"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Also used to better understand the implications</a:t>
            </a:r>
            <a:endParaRPr/>
          </a:p>
          <a:p>
            <a:pPr marL="0" marR="0" lvl="0" indent="0" algn="l"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 of the position of individual actors and areas in a social structure.</a:t>
            </a:r>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594" y="6361113"/>
            <a:ext cx="8382000" cy="5048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26128" y="408372"/>
            <a:ext cx="8260672" cy="15728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ACTIVITY 4 – SOCIAL NETWORK ANALYSIS – COMMUNICATION ANALYSIS</a:t>
            </a:r>
            <a:endParaRPr sz="3150" b="0" i="0" u="none" strike="noStrike" cap="none">
              <a:solidFill>
                <a:srgbClr val="996633"/>
              </a:solidFill>
              <a:latin typeface="Book Antiqua"/>
              <a:ea typeface="Book Antiqua"/>
              <a:cs typeface="Book Antiqua"/>
              <a:sym typeface="Book Antiqua"/>
            </a:endParaRPr>
          </a:p>
        </p:txBody>
      </p:sp>
      <p:sp>
        <p:nvSpPr>
          <p:cNvPr id="253" name="Shape 253"/>
          <p:cNvSpPr txBox="1">
            <a:spLocks noGrp="1"/>
          </p:cNvSpPr>
          <p:nvPr>
            <p:ph type="body" idx="1"/>
          </p:nvPr>
        </p:nvSpPr>
        <p:spPr>
          <a:xfrm>
            <a:off x="457200" y="2514600"/>
            <a:ext cx="8229600" cy="3611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Based on the </a:t>
            </a:r>
            <a:r>
              <a:rPr lang="en-US" sz="2400" b="0" i="0" u="none" strike="noStrike" cap="none" dirty="0" smtClean="0">
                <a:solidFill>
                  <a:srgbClr val="3F3F3F"/>
                </a:solidFill>
                <a:latin typeface="Century Gothic"/>
                <a:ea typeface="Century Gothic"/>
                <a:cs typeface="Century Gothic"/>
                <a:sym typeface="Century Gothic"/>
              </a:rPr>
              <a:t>community </a:t>
            </a:r>
            <a:r>
              <a:rPr lang="en-US" sz="2400" b="0" i="0" u="none" strike="noStrike" cap="none" dirty="0">
                <a:solidFill>
                  <a:srgbClr val="3F3F3F"/>
                </a:solidFill>
                <a:latin typeface="Century Gothic"/>
                <a:ea typeface="Century Gothic"/>
                <a:cs typeface="Century Gothic"/>
                <a:sym typeface="Century Gothic"/>
              </a:rPr>
              <a:t>you are working in, have participants fill out the communication matrix for their </a:t>
            </a:r>
            <a:r>
              <a:rPr lang="en-US" sz="2400" b="0" i="0" u="none" strike="noStrike" cap="none" dirty="0" smtClean="0">
                <a:solidFill>
                  <a:srgbClr val="3F3F3F"/>
                </a:solidFill>
                <a:latin typeface="Century Gothic"/>
                <a:ea typeface="Century Gothic"/>
                <a:cs typeface="Century Gothic"/>
                <a:sym typeface="Century Gothic"/>
              </a:rPr>
              <a:t>community.</a:t>
            </a:r>
            <a:endParaRPr sz="2400" b="0" i="0" u="none" strike="noStrike" cap="none" dirty="0">
              <a:solidFill>
                <a:srgbClr val="3F3F3F"/>
              </a:solidFill>
              <a:latin typeface="Century Gothic"/>
              <a:ea typeface="Century Gothic"/>
              <a:cs typeface="Century Gothic"/>
              <a:sym typeface="Century Gothic"/>
            </a:endParaRPr>
          </a:p>
          <a:p>
            <a:pPr marL="114300" marR="0" lvl="0" indent="0" algn="l" rtl="0">
              <a:lnSpc>
                <a:spcPct val="11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SOCIAL NETWORK ANALYSIS</a:t>
            </a:r>
            <a:endParaRPr/>
          </a:p>
        </p:txBody>
      </p:sp>
      <p:sp>
        <p:nvSpPr>
          <p:cNvPr id="259" name="Shape 259"/>
          <p:cNvSpPr txBox="1">
            <a:spLocks noGrp="1"/>
          </p:cNvSpPr>
          <p:nvPr>
            <p:ph type="body" idx="1"/>
          </p:nvPr>
        </p:nvSpPr>
        <p:spPr>
          <a:xfrm>
            <a:off x="632164" y="1600200"/>
            <a:ext cx="7848600" cy="43434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Social network analysis [SNA] is the </a:t>
            </a:r>
            <a:r>
              <a:rPr lang="en-US" sz="1500" b="1" i="0" u="none" strike="noStrike" cap="none" dirty="0">
                <a:solidFill>
                  <a:srgbClr val="3F3F3F"/>
                </a:solidFill>
                <a:latin typeface="Century Gothic"/>
                <a:ea typeface="Century Gothic"/>
                <a:cs typeface="Century Gothic"/>
                <a:sym typeface="Century Gothic"/>
              </a:rPr>
              <a:t>mapping and measuring of relationships and flows between people, groups, places,  organizations, computers, </a:t>
            </a:r>
            <a:r>
              <a:rPr lang="en-US" sz="1500" b="0" i="0" u="none" strike="noStrike" cap="none" dirty="0">
                <a:solidFill>
                  <a:srgbClr val="3F3F3F"/>
                </a:solidFill>
                <a:latin typeface="Century Gothic"/>
                <a:ea typeface="Century Gothic"/>
                <a:cs typeface="Century Gothic"/>
                <a:sym typeface="Century Gothic"/>
              </a:rPr>
              <a:t>URLs, and other connected information/knowledge entities.</a:t>
            </a:r>
            <a:endParaRPr dirty="0"/>
          </a:p>
          <a:p>
            <a:pPr marL="0" marR="0" lvl="0" indent="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The SNA will specifically focus on participants mapping and identifying what they consider are places of significance in a community for different stakeholders.</a:t>
            </a:r>
            <a:endParaRPr dirty="0"/>
          </a:p>
          <a:p>
            <a:pPr marL="342900" marR="0" lvl="0" indent="-13335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The nodes in the network are the people, places, things, organizations and groups while the links show relationships or flows between the nodes.</a:t>
            </a:r>
            <a:endParaRPr dirty="0"/>
          </a:p>
          <a:p>
            <a:pPr marL="0" marR="0" lvl="0" indent="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smtClean="0">
                <a:solidFill>
                  <a:srgbClr val="3F3F3F"/>
                </a:solidFill>
                <a:latin typeface="Century Gothic"/>
                <a:ea typeface="Century Gothic"/>
                <a:cs typeface="Century Gothic"/>
                <a:sym typeface="Century Gothic"/>
              </a:rPr>
              <a:t>SNA </a:t>
            </a:r>
            <a:r>
              <a:rPr lang="en-US" sz="1500" b="0" i="0" u="none" strike="noStrike" cap="none" dirty="0">
                <a:solidFill>
                  <a:srgbClr val="3F3F3F"/>
                </a:solidFill>
                <a:latin typeface="Century Gothic"/>
                <a:ea typeface="Century Gothic"/>
                <a:cs typeface="Century Gothic"/>
                <a:sym typeface="Century Gothic"/>
              </a:rPr>
              <a:t>provides both a visual and a mathematical analysis of human/stakeholder relationships. </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4572000" y="1371600"/>
            <a:ext cx="4484687" cy="4848225"/>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Bridge</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Centrality</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Density/size of circle</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Cliques/places</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Who are the most important nodes?</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smtClean="0">
                <a:solidFill>
                  <a:srgbClr val="3F3F3F"/>
                </a:solidFill>
                <a:latin typeface="Century Gothic"/>
                <a:ea typeface="Century Gothic"/>
                <a:cs typeface="Century Gothic"/>
                <a:sym typeface="Century Gothic"/>
              </a:rPr>
              <a:t>Is </a:t>
            </a:r>
            <a:r>
              <a:rPr lang="en-US" sz="2000" b="0" i="0" u="none" strike="noStrike" cap="none" dirty="0">
                <a:solidFill>
                  <a:srgbClr val="3F3F3F"/>
                </a:solidFill>
                <a:latin typeface="Century Gothic"/>
                <a:ea typeface="Century Gothic"/>
                <a:cs typeface="Century Gothic"/>
                <a:sym typeface="Century Gothic"/>
              </a:rPr>
              <a:t>there a hidden community </a:t>
            </a:r>
            <a:r>
              <a:rPr lang="en-US" sz="2000" b="0" i="0" u="none" strike="noStrike" cap="none" dirty="0" smtClean="0">
                <a:solidFill>
                  <a:srgbClr val="3F3F3F"/>
                </a:solidFill>
                <a:latin typeface="Century Gothic"/>
                <a:ea typeface="Century Gothic"/>
                <a:cs typeface="Century Gothic"/>
                <a:sym typeface="Century Gothic"/>
              </a:rPr>
              <a:t>structure?</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How does this structure affect </a:t>
            </a:r>
            <a:r>
              <a:rPr lang="en-US" sz="2000" b="0" i="0" u="none" strike="noStrike" cap="none" dirty="0" smtClean="0">
                <a:solidFill>
                  <a:srgbClr val="3F3F3F"/>
                </a:solidFill>
                <a:latin typeface="Century Gothic"/>
                <a:ea typeface="Century Gothic"/>
                <a:cs typeface="Century Gothic"/>
                <a:sym typeface="Century Gothic"/>
              </a:rPr>
              <a:t>decision-making</a:t>
            </a:r>
            <a:r>
              <a:rPr lang="en-US" sz="2000" b="0" i="0" u="none" strike="noStrike" cap="none" dirty="0">
                <a:solidFill>
                  <a:srgbClr val="3F3F3F"/>
                </a:solidFill>
                <a:latin typeface="Century Gothic"/>
                <a:ea typeface="Century Gothic"/>
                <a:cs typeface="Century Gothic"/>
                <a:sym typeface="Century Gothic"/>
              </a:rPr>
              <a:t>, policy and cultural issues?</a:t>
            </a:r>
            <a:endParaRPr dirty="0"/>
          </a:p>
          <a:p>
            <a:pPr marL="68580" marR="0" lvl="0" indent="0" algn="l" rtl="0">
              <a:lnSpc>
                <a:spcPct val="11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265" name="Shape 265"/>
          <p:cNvPicPr preferRelativeResize="0"/>
          <p:nvPr/>
        </p:nvPicPr>
        <p:blipFill rotWithShape="1">
          <a:blip r:embed="rId3">
            <a:alphaModFix/>
          </a:blip>
          <a:srcRect l="2785" t="3936" r="-2784"/>
          <a:stretch/>
        </p:blipFill>
        <p:spPr>
          <a:xfrm>
            <a:off x="990600" y="2362200"/>
            <a:ext cx="3352800" cy="3984625"/>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1042988" y="1025525"/>
            <a:ext cx="7269162" cy="5375275"/>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These measures give us insight into the various roles and groupings in a network</a:t>
            </a:r>
            <a:endParaRPr dirty="0"/>
          </a:p>
          <a:p>
            <a:pPr marL="68580" marR="0" lvl="0" indent="0" algn="l" rtl="0">
              <a:lnSpc>
                <a:spcPct val="11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smtClean="0">
                <a:solidFill>
                  <a:srgbClr val="3F3F3F"/>
                </a:solidFill>
                <a:latin typeface="Century Gothic"/>
                <a:ea typeface="Century Gothic"/>
                <a:cs typeface="Century Gothic"/>
                <a:sym typeface="Century Gothic"/>
              </a:rPr>
              <a:t>Who are </a:t>
            </a:r>
            <a:r>
              <a:rPr lang="en-US" sz="2400" b="0" i="0" u="none" strike="noStrike" cap="none" dirty="0">
                <a:solidFill>
                  <a:srgbClr val="3F3F3F"/>
                </a:solidFill>
                <a:latin typeface="Century Gothic"/>
                <a:ea typeface="Century Gothic"/>
                <a:cs typeface="Century Gothic"/>
                <a:sym typeface="Century Gothic"/>
              </a:rPr>
              <a:t>the connectors, leaders, bridges, </a:t>
            </a:r>
            <a:r>
              <a:rPr lang="en-US" sz="2400" b="0" i="0" u="none" strike="noStrike" cap="none" dirty="0" smtClean="0">
                <a:solidFill>
                  <a:srgbClr val="3F3F3F"/>
                </a:solidFill>
                <a:latin typeface="Century Gothic"/>
                <a:ea typeface="Century Gothic"/>
                <a:cs typeface="Century Gothic"/>
                <a:sym typeface="Century Gothic"/>
              </a:rPr>
              <a:t>isolates?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smtClean="0">
                <a:solidFill>
                  <a:srgbClr val="3F3F3F"/>
                </a:solidFill>
                <a:latin typeface="Century Gothic"/>
                <a:ea typeface="Century Gothic"/>
                <a:cs typeface="Century Gothic"/>
                <a:sym typeface="Century Gothic"/>
              </a:rPr>
              <a:t>Where </a:t>
            </a:r>
            <a:r>
              <a:rPr lang="en-US" sz="2400" b="0" i="0" u="none" strike="noStrike" cap="none" dirty="0">
                <a:solidFill>
                  <a:srgbClr val="3F3F3F"/>
                </a:solidFill>
                <a:latin typeface="Century Gothic"/>
                <a:ea typeface="Century Gothic"/>
                <a:cs typeface="Century Gothic"/>
                <a:sym typeface="Century Gothic"/>
              </a:rPr>
              <a:t>are the clusters and who is in them?</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smtClean="0">
                <a:solidFill>
                  <a:srgbClr val="3F3F3F"/>
                </a:solidFill>
                <a:latin typeface="Century Gothic"/>
                <a:ea typeface="Century Gothic"/>
                <a:cs typeface="Century Gothic"/>
                <a:sym typeface="Century Gothic"/>
              </a:rPr>
              <a:t>Who </a:t>
            </a:r>
            <a:r>
              <a:rPr lang="en-US" sz="2400" b="0" i="0" u="none" strike="noStrike" cap="none" dirty="0">
                <a:solidFill>
                  <a:srgbClr val="3F3F3F"/>
                </a:solidFill>
                <a:latin typeface="Century Gothic"/>
                <a:ea typeface="Century Gothic"/>
                <a:cs typeface="Century Gothic"/>
                <a:sym typeface="Century Gothic"/>
              </a:rPr>
              <a:t>is in the core of the network, and who is on the periphery? </a:t>
            </a:r>
            <a:endParaRP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GENDER COMMUNICATION PROFILE</a:t>
            </a:r>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GENDER COMMUNICATION PROFILE</a:t>
            </a:r>
            <a:endParaRPr/>
          </a:p>
        </p:txBody>
      </p:sp>
      <p:sp>
        <p:nvSpPr>
          <p:cNvPr id="281" name="Shape 281"/>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Provides information on how women and men access  and share </a:t>
            </a:r>
            <a:r>
              <a:rPr lang="en-US" sz="2000" b="0" i="0" u="none" strike="noStrike" cap="none" dirty="0" smtClean="0">
                <a:solidFill>
                  <a:srgbClr val="3F3F3F"/>
                </a:solidFill>
                <a:latin typeface="Century Gothic"/>
                <a:ea typeface="Century Gothic"/>
                <a:cs typeface="Century Gothic"/>
                <a:sym typeface="Century Gothic"/>
              </a:rPr>
              <a:t>information.</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It can be community driven – having community members do it </a:t>
            </a:r>
            <a:r>
              <a:rPr lang="en-US" sz="2000" b="0" i="0" u="none" strike="noStrike" cap="none" dirty="0" smtClean="0">
                <a:solidFill>
                  <a:srgbClr val="3F3F3F"/>
                </a:solidFill>
                <a:latin typeface="Century Gothic"/>
                <a:ea typeface="Century Gothic"/>
                <a:cs typeface="Century Gothic"/>
                <a:sym typeface="Century Gothic"/>
              </a:rPr>
              <a:t>themselves.</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Think specifically in terms of an outbreak like </a:t>
            </a:r>
            <a:r>
              <a:rPr lang="en-US" sz="2000" b="0" i="0" u="none" strike="noStrike" cap="none" dirty="0" smtClean="0">
                <a:solidFill>
                  <a:srgbClr val="3F3F3F"/>
                </a:solidFill>
                <a:latin typeface="Century Gothic"/>
                <a:ea typeface="Century Gothic"/>
                <a:cs typeface="Century Gothic"/>
                <a:sym typeface="Century Gothic"/>
              </a:rPr>
              <a:t>Ebola.</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Who is providing information and how are they providing </a:t>
            </a:r>
            <a:r>
              <a:rPr lang="en-US" sz="2000" b="0" i="0" u="none" strike="noStrike" cap="none" dirty="0" smtClean="0">
                <a:solidFill>
                  <a:srgbClr val="3F3F3F"/>
                </a:solidFill>
                <a:latin typeface="Century Gothic"/>
                <a:ea typeface="Century Gothic"/>
                <a:cs typeface="Century Gothic"/>
                <a:sym typeface="Century Gothic"/>
              </a:rPr>
              <a:t>it? </a:t>
            </a:r>
            <a:r>
              <a:rPr lang="en-US" sz="2000" b="0" i="0" u="none" strike="noStrike" cap="none" dirty="0">
                <a:solidFill>
                  <a:srgbClr val="3F3F3F"/>
                </a:solidFill>
                <a:latin typeface="Century Gothic"/>
                <a:ea typeface="Century Gothic"/>
                <a:cs typeface="Century Gothic"/>
                <a:sym typeface="Century Gothic"/>
              </a:rPr>
              <a:t>Key players</a:t>
            </a:r>
            <a:endParaRPr dirty="0"/>
          </a:p>
          <a:p>
            <a:pPr marL="342900" marR="0" lvl="0" indent="-228600" algn="l" rtl="0">
              <a:lnSpc>
                <a:spcPct val="112000"/>
              </a:lnSpc>
              <a:spcBef>
                <a:spcPts val="1000"/>
              </a:spcBef>
              <a:spcAft>
                <a:spcPts val="0"/>
              </a:spcAft>
              <a:buClr>
                <a:srgbClr val="938953"/>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Add any communication methods that you think are </a:t>
            </a:r>
            <a:r>
              <a:rPr lang="en-US" sz="2000" b="0" i="0" u="none" strike="noStrike" cap="none" dirty="0" smtClean="0">
                <a:solidFill>
                  <a:srgbClr val="3F3F3F"/>
                </a:solidFill>
                <a:latin typeface="Century Gothic"/>
                <a:ea typeface="Century Gothic"/>
                <a:cs typeface="Century Gothic"/>
                <a:sym typeface="Century Gothic"/>
              </a:rPr>
              <a:t>missing.</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COMMUNICATION ANALYSIS MATRIX</a:t>
            </a:r>
            <a:endParaRPr sz="3150" b="0" i="0" u="none" strike="noStrike" cap="none">
              <a:solidFill>
                <a:srgbClr val="996633"/>
              </a:solidFill>
              <a:latin typeface="Book Antiqua"/>
              <a:ea typeface="Book Antiqua"/>
              <a:cs typeface="Book Antiqua"/>
              <a:sym typeface="Book Antiqua"/>
            </a:endParaRPr>
          </a:p>
        </p:txBody>
      </p:sp>
      <p:pic>
        <p:nvPicPr>
          <p:cNvPr id="287" name="Shape 287"/>
          <p:cNvPicPr preferRelativeResize="0">
            <a:picLocks noGrp="1"/>
          </p:cNvPicPr>
          <p:nvPr>
            <p:ph type="body" idx="1"/>
          </p:nvPr>
        </p:nvPicPr>
        <p:blipFill rotWithShape="1">
          <a:blip r:embed="rId3">
            <a:alphaModFix/>
          </a:blip>
          <a:srcRect l="-30344" r="-30343"/>
          <a:stretch/>
        </p:blipFill>
        <p:spPr>
          <a:xfrm>
            <a:off x="457200" y="1752600"/>
            <a:ext cx="8229600" cy="4373563"/>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dirty="0">
                <a:solidFill>
                  <a:srgbClr val="996633"/>
                </a:solidFill>
                <a:latin typeface="Book Antiqua"/>
                <a:ea typeface="Book Antiqua"/>
                <a:cs typeface="Book Antiqua"/>
                <a:sym typeface="Book Antiqua"/>
              </a:rPr>
              <a:t>ACTIVITY </a:t>
            </a:r>
            <a:r>
              <a:rPr lang="en-US" sz="3150" b="0" i="0" u="none" strike="noStrike" cap="none" dirty="0" smtClean="0">
                <a:solidFill>
                  <a:srgbClr val="996633"/>
                </a:solidFill>
                <a:latin typeface="Book Antiqua"/>
                <a:ea typeface="Book Antiqua"/>
                <a:cs typeface="Book Antiqua"/>
                <a:sym typeface="Book Antiqua"/>
              </a:rPr>
              <a:t>5 </a:t>
            </a:r>
            <a:r>
              <a:rPr lang="en-US" sz="3150" b="0" i="0" u="none" strike="noStrike" cap="none" dirty="0">
                <a:solidFill>
                  <a:srgbClr val="996633"/>
                </a:solidFill>
                <a:latin typeface="Book Antiqua"/>
                <a:ea typeface="Book Antiqua"/>
                <a:cs typeface="Book Antiqua"/>
                <a:sym typeface="Book Antiqua"/>
              </a:rPr>
              <a:t>- SOCIAL NETWORK ANALYSIS AND COMMUNICATION ANALYSIS IN AN EBOLA OUTBREAK</a:t>
            </a:r>
            <a:endParaRPr dirty="0"/>
          </a:p>
        </p:txBody>
      </p:sp>
      <p:sp>
        <p:nvSpPr>
          <p:cNvPr id="293" name="Shape 293"/>
          <p:cNvSpPr txBox="1">
            <a:spLocks noGrp="1"/>
          </p:cNvSpPr>
          <p:nvPr>
            <p:ph type="body" idx="1"/>
          </p:nvPr>
        </p:nvSpPr>
        <p:spPr>
          <a:xfrm>
            <a:off x="890587" y="3048000"/>
            <a:ext cx="7796213" cy="2819400"/>
          </a:xfrm>
          <a:prstGeom prst="rect">
            <a:avLst/>
          </a:prstGeom>
          <a:noFill/>
          <a:ln>
            <a:noFill/>
          </a:ln>
        </p:spPr>
        <p:txBody>
          <a:bodyPr spcFirstLastPara="1" wrap="square" lIns="91425" tIns="45700" rIns="91425" bIns="45700" anchor="t" anchorCtr="0">
            <a:noAutofit/>
          </a:bodyPr>
          <a:lstStyle/>
          <a:p>
            <a:pPr marL="114300" marR="0" lvl="0" indent="0" algn="l" rtl="0">
              <a:lnSpc>
                <a:spcPct val="112000"/>
              </a:lnSpc>
              <a:spcBef>
                <a:spcPts val="0"/>
              </a:spcBef>
              <a:spcAft>
                <a:spcPts val="0"/>
              </a:spcAft>
              <a:buClr>
                <a:srgbClr val="938953"/>
              </a:buClr>
              <a:buSzPts val="3200"/>
              <a:buFont typeface="Noto Sans Symbols"/>
              <a:buNone/>
            </a:pPr>
            <a:r>
              <a:rPr lang="en-US" sz="3200" b="0" i="0" u="none" strike="noStrike" cap="none" dirty="0">
                <a:solidFill>
                  <a:srgbClr val="3F3F3F"/>
                </a:solidFill>
                <a:latin typeface="Century Gothic"/>
                <a:ea typeface="Century Gothic"/>
                <a:cs typeface="Century Gothic"/>
                <a:sym typeface="Century Gothic"/>
              </a:rPr>
              <a:t>Based on the community, you are working in, fill out the communication matrix for your community</a:t>
            </a:r>
            <a:r>
              <a:rPr lang="en-US" sz="3200" b="1" i="0" u="none" strike="noStrike" cap="none" dirty="0">
                <a:solidFill>
                  <a:srgbClr val="3F3F3F"/>
                </a:solidFill>
                <a:latin typeface="Century Gothic"/>
                <a:ea typeface="Century Gothic"/>
                <a:cs typeface="Century Gothic"/>
                <a:sym typeface="Century Gothic"/>
              </a:rPr>
              <a:t> and develop a social network </a:t>
            </a:r>
            <a:r>
              <a:rPr lang="en-US" sz="3200" b="1" i="0" u="none" strike="noStrike" cap="none" dirty="0" smtClean="0">
                <a:solidFill>
                  <a:srgbClr val="3F3F3F"/>
                </a:solidFill>
                <a:latin typeface="Century Gothic"/>
                <a:ea typeface="Century Gothic"/>
                <a:cs typeface="Century Gothic"/>
                <a:sym typeface="Century Gothic"/>
              </a:rPr>
              <a:t>analysis.</a:t>
            </a:r>
            <a:endParaRPr sz="32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a:t>
            </a:r>
            <a:endParaRPr/>
          </a:p>
        </p:txBody>
      </p:sp>
      <p:sp>
        <p:nvSpPr>
          <p:cNvPr id="86" name="Shape 86"/>
          <p:cNvSpPr txBox="1">
            <a:spLocks noGrp="1"/>
          </p:cNvSpPr>
          <p:nvPr>
            <p:ph type="body" idx="1"/>
          </p:nvPr>
        </p:nvSpPr>
        <p:spPr>
          <a:xfrm>
            <a:off x="632164" y="1752600"/>
            <a:ext cx="7848600" cy="43434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Reveals these differences, and the fact that in such a social context any gender interventions that profess to be gender-neutral will in fact reflect and probably reinforce the imbalances that exist. </a:t>
            </a:r>
            <a:endParaRPr dirty="0"/>
          </a:p>
          <a:p>
            <a:pPr marL="0" marR="0" lvl="0" indent="0" algn="l" rtl="0">
              <a:lnSpc>
                <a:spcPct val="11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12000"/>
              </a:lnSpc>
              <a:spcBef>
                <a:spcPts val="1044"/>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Required to bring these inequalities to the surface and to the attention of people who can make a difference, so that their decisions are taken in a manner that is sensitive to and reflects the outcome of gender </a:t>
            </a:r>
            <a:r>
              <a:rPr lang="en-US" sz="2220" b="0" i="0" u="none" strike="noStrike" cap="none" dirty="0" smtClean="0">
                <a:solidFill>
                  <a:srgbClr val="3F3F3F"/>
                </a:solidFill>
                <a:latin typeface="Century Gothic"/>
                <a:ea typeface="Century Gothic"/>
                <a:cs typeface="Century Gothic"/>
                <a:sym typeface="Century Gothic"/>
              </a:rPr>
              <a:t>analysis.</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p>
            <a:pPr marL="0" marR="0" lvl="0" indent="0" algn="l" rtl="0">
              <a:lnSpc>
                <a:spcPct val="112000"/>
              </a:lnSpc>
              <a:spcBef>
                <a:spcPts val="0"/>
              </a:spcBef>
              <a:spcAft>
                <a:spcPts val="0"/>
              </a:spcAft>
              <a:buClr>
                <a:srgbClr val="938953"/>
              </a:buClr>
              <a:buSzPts val="24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299" name="Shape 299"/>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GENDER CONTINUUM</a:t>
            </a:r>
            <a:endParaRPr sz="3500" b="0" i="0" u="none" strike="noStrike" cap="none">
              <a:solidFill>
                <a:schemeClr val="dk1"/>
              </a:solidFill>
              <a:latin typeface="Book Antiqua"/>
              <a:ea typeface="Book Antiqua"/>
              <a:cs typeface="Book Antiqua"/>
              <a:sym typeface="Book Antiqu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p:nvPr/>
        </p:nvSpPr>
        <p:spPr>
          <a:xfrm>
            <a:off x="3206750" y="2095500"/>
            <a:ext cx="5600700" cy="1168400"/>
          </a:xfrm>
          <a:prstGeom prst="rect">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6" name="Shape 306"/>
          <p:cNvSpPr/>
          <p:nvPr/>
        </p:nvSpPr>
        <p:spPr>
          <a:xfrm>
            <a:off x="114300" y="762000"/>
            <a:ext cx="5599113" cy="116998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7" name="Shape 307"/>
          <p:cNvSpPr/>
          <p:nvPr/>
        </p:nvSpPr>
        <p:spPr>
          <a:xfrm>
            <a:off x="7726363" y="4611688"/>
            <a:ext cx="1289050" cy="1984375"/>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8" name="Shape 308"/>
          <p:cNvSpPr txBox="1"/>
          <p:nvPr/>
        </p:nvSpPr>
        <p:spPr>
          <a:xfrm>
            <a:off x="7646988" y="4616450"/>
            <a:ext cx="1447800" cy="18002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a:solidFill>
                  <a:schemeClr val="lt1"/>
                </a:solidFill>
                <a:latin typeface="Century Gothic"/>
                <a:ea typeface="Century Gothic"/>
                <a:cs typeface="Century Gothic"/>
                <a:sym typeface="Century Gothic"/>
              </a:rPr>
              <a:t>Goal: </a:t>
            </a:r>
            <a:endParaRPr/>
          </a:p>
          <a:p>
            <a:pPr marL="0" marR="0" lvl="0" indent="0" algn="ctr" rtl="0">
              <a:spcBef>
                <a:spcPts val="0"/>
              </a:spcBef>
              <a:spcAft>
                <a:spcPts val="0"/>
              </a:spcAft>
              <a:buNone/>
            </a:pPr>
            <a:r>
              <a:rPr lang="en-US" sz="1700">
                <a:solidFill>
                  <a:schemeClr val="lt1"/>
                </a:solidFill>
                <a:latin typeface="Century Gothic"/>
                <a:ea typeface="Century Gothic"/>
                <a:cs typeface="Century Gothic"/>
                <a:sym typeface="Century Gothic"/>
              </a:rPr>
              <a:t>Gender Equality for</a:t>
            </a:r>
            <a:endParaRPr/>
          </a:p>
          <a:p>
            <a:pPr marL="0" marR="0" lvl="0" indent="0" algn="ctr" rtl="0">
              <a:spcBef>
                <a:spcPts val="0"/>
              </a:spcBef>
              <a:spcAft>
                <a:spcPts val="0"/>
              </a:spcAft>
              <a:buNone/>
            </a:pPr>
            <a:r>
              <a:rPr lang="en-US" sz="1700">
                <a:solidFill>
                  <a:schemeClr val="lt1"/>
                </a:solidFill>
                <a:latin typeface="Century Gothic"/>
                <a:ea typeface="Century Gothic"/>
                <a:cs typeface="Century Gothic"/>
                <a:sym typeface="Century Gothic"/>
              </a:rPr>
              <a:t>better development outcomes</a:t>
            </a:r>
            <a:endParaRPr/>
          </a:p>
        </p:txBody>
      </p:sp>
      <p:sp>
        <p:nvSpPr>
          <p:cNvPr id="309" name="Shape 309"/>
          <p:cNvSpPr/>
          <p:nvPr/>
        </p:nvSpPr>
        <p:spPr>
          <a:xfrm>
            <a:off x="139700" y="871538"/>
            <a:ext cx="3192463" cy="14652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0" name="Shape 310"/>
          <p:cNvSpPr txBox="1">
            <a:spLocks noGrp="1"/>
          </p:cNvSpPr>
          <p:nvPr>
            <p:ph type="title"/>
          </p:nvPr>
        </p:nvSpPr>
        <p:spPr>
          <a:xfrm>
            <a:off x="174625" y="152400"/>
            <a:ext cx="8839200" cy="3206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3366"/>
              </a:buClr>
              <a:buSzPts val="3000"/>
              <a:buFont typeface="Calibri"/>
              <a:buNone/>
            </a:pPr>
            <a:r>
              <a:rPr lang="en-US" sz="3000" b="0" i="0" u="none" strike="noStrike" cap="none" dirty="0">
                <a:solidFill>
                  <a:srgbClr val="003366"/>
                </a:solidFill>
                <a:latin typeface="Calibri"/>
                <a:ea typeface="Calibri"/>
                <a:cs typeface="Calibri"/>
                <a:sym typeface="Calibri"/>
              </a:rPr>
              <a:t>GENDER CONTINUUM</a:t>
            </a:r>
            <a:endParaRPr dirty="0"/>
          </a:p>
        </p:txBody>
      </p:sp>
      <p:sp>
        <p:nvSpPr>
          <p:cNvPr id="311" name="Shape 311"/>
          <p:cNvSpPr txBox="1"/>
          <p:nvPr/>
        </p:nvSpPr>
        <p:spPr>
          <a:xfrm>
            <a:off x="155575" y="3467100"/>
            <a:ext cx="2179638" cy="403225"/>
          </a:xfrm>
          <a:prstGeom prst="rect">
            <a:avLst/>
          </a:prstGeom>
          <a:solidFill>
            <a:srgbClr val="FF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FFFF"/>
                </a:solidFill>
                <a:latin typeface="Arial Narrow"/>
                <a:ea typeface="Arial Narrow"/>
                <a:cs typeface="Arial Narrow"/>
                <a:sym typeface="Arial Narrow"/>
              </a:rPr>
              <a:t>Exploitative</a:t>
            </a:r>
            <a:endParaRPr/>
          </a:p>
          <a:p>
            <a:pPr marL="0" marR="0" lvl="0" indent="0" algn="l" rtl="0">
              <a:spcBef>
                <a:spcPts val="0"/>
              </a:spcBef>
              <a:spcAft>
                <a:spcPts val="0"/>
              </a:spcAft>
              <a:buNone/>
            </a:pPr>
            <a:endParaRPr sz="4800" b="1">
              <a:solidFill>
                <a:schemeClr val="dk1"/>
              </a:solidFill>
              <a:latin typeface="Times New Roman"/>
              <a:ea typeface="Times New Roman"/>
              <a:cs typeface="Times New Roman"/>
              <a:sym typeface="Times New Roman"/>
            </a:endParaRPr>
          </a:p>
        </p:txBody>
      </p:sp>
      <p:sp>
        <p:nvSpPr>
          <p:cNvPr id="312" name="Shape 312"/>
          <p:cNvSpPr txBox="1"/>
          <p:nvPr/>
        </p:nvSpPr>
        <p:spPr>
          <a:xfrm>
            <a:off x="2579688" y="3467100"/>
            <a:ext cx="2263775" cy="396875"/>
          </a:xfrm>
          <a:prstGeom prst="rect">
            <a:avLst/>
          </a:prstGeom>
          <a:solidFill>
            <a:srgbClr val="FFCC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Arial Narrow"/>
                <a:ea typeface="Arial Narrow"/>
                <a:cs typeface="Arial Narrow"/>
                <a:sym typeface="Arial Narrow"/>
              </a:rPr>
              <a:t>Accommodating</a:t>
            </a:r>
            <a:endParaRPr dirty="0"/>
          </a:p>
          <a:p>
            <a:pPr marL="0" marR="0" lvl="0" indent="0" algn="l" rtl="0">
              <a:spcBef>
                <a:spcPts val="0"/>
              </a:spcBef>
              <a:spcAft>
                <a:spcPts val="0"/>
              </a:spcAft>
              <a:buNone/>
            </a:pPr>
            <a:endParaRPr sz="4800" b="1" dirty="0">
              <a:solidFill>
                <a:schemeClr val="dk1"/>
              </a:solidFill>
              <a:latin typeface="Times New Roman"/>
              <a:ea typeface="Times New Roman"/>
              <a:cs typeface="Times New Roman"/>
              <a:sym typeface="Times New Roman"/>
            </a:endParaRPr>
          </a:p>
        </p:txBody>
      </p:sp>
      <p:sp>
        <p:nvSpPr>
          <p:cNvPr id="313" name="Shape 313"/>
          <p:cNvSpPr txBox="1"/>
          <p:nvPr/>
        </p:nvSpPr>
        <p:spPr>
          <a:xfrm>
            <a:off x="5075238" y="3465513"/>
            <a:ext cx="2178050" cy="396875"/>
          </a:xfrm>
          <a:prstGeom prst="rect">
            <a:avLst/>
          </a:prstGeom>
          <a:solidFill>
            <a:srgbClr val="008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FFFF"/>
                </a:solidFill>
                <a:latin typeface="Arial Narrow"/>
                <a:ea typeface="Arial Narrow"/>
                <a:cs typeface="Arial Narrow"/>
                <a:sym typeface="Arial Narrow"/>
              </a:rPr>
              <a:t>Transformative</a:t>
            </a:r>
            <a:endParaRPr/>
          </a:p>
          <a:p>
            <a:pPr marL="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p:txBody>
      </p:sp>
      <p:sp>
        <p:nvSpPr>
          <p:cNvPr id="314" name="Shape 314"/>
          <p:cNvSpPr txBox="1"/>
          <p:nvPr/>
        </p:nvSpPr>
        <p:spPr>
          <a:xfrm>
            <a:off x="3557588" y="2452688"/>
            <a:ext cx="2379662" cy="48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Arial Narrow"/>
                <a:ea typeface="Arial Narrow"/>
                <a:cs typeface="Arial Narrow"/>
                <a:sym typeface="Arial Narrow"/>
              </a:rPr>
              <a:t>Gender Aware</a:t>
            </a:r>
            <a:endParaRPr sz="2400" b="1">
              <a:solidFill>
                <a:srgbClr val="000000"/>
              </a:solidFill>
              <a:latin typeface="Times New Roman"/>
              <a:ea typeface="Times New Roman"/>
              <a:cs typeface="Times New Roman"/>
              <a:sym typeface="Times New Roman"/>
            </a:endParaRPr>
          </a:p>
        </p:txBody>
      </p:sp>
      <p:sp>
        <p:nvSpPr>
          <p:cNvPr id="315" name="Shape 315"/>
          <p:cNvSpPr txBox="1"/>
          <p:nvPr/>
        </p:nvSpPr>
        <p:spPr>
          <a:xfrm>
            <a:off x="3832225" y="1139825"/>
            <a:ext cx="1828800" cy="41433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rgbClr val="000000"/>
                </a:solidFill>
                <a:latin typeface="Arial Narrow"/>
                <a:ea typeface="Arial Narrow"/>
                <a:cs typeface="Arial Narrow"/>
                <a:sym typeface="Arial Narrow"/>
              </a:rPr>
              <a:t>Gender Blind</a:t>
            </a:r>
            <a:endParaRPr sz="2400" b="1">
              <a:solidFill>
                <a:srgbClr val="000000"/>
              </a:solidFill>
              <a:latin typeface="Times New Roman"/>
              <a:ea typeface="Times New Roman"/>
              <a:cs typeface="Times New Roman"/>
              <a:sym typeface="Times New Roman"/>
            </a:endParaRPr>
          </a:p>
        </p:txBody>
      </p:sp>
      <p:sp>
        <p:nvSpPr>
          <p:cNvPr id="316" name="Shape 316"/>
          <p:cNvSpPr txBox="1"/>
          <p:nvPr/>
        </p:nvSpPr>
        <p:spPr>
          <a:xfrm>
            <a:off x="200025" y="4445000"/>
            <a:ext cx="2089150" cy="9540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000000"/>
                </a:solidFill>
                <a:latin typeface="Century Gothic"/>
                <a:ea typeface="Century Gothic"/>
                <a:cs typeface="Century Gothic"/>
                <a:sym typeface="Century Gothic"/>
              </a:rPr>
              <a:t>Reinforces or takes advantage of gender inequalities and </a:t>
            </a:r>
            <a:r>
              <a:rPr lang="en-US" sz="1400" dirty="0" smtClean="0">
                <a:solidFill>
                  <a:srgbClr val="000000"/>
                </a:solidFill>
                <a:latin typeface="Century Gothic"/>
                <a:ea typeface="Century Gothic"/>
                <a:cs typeface="Century Gothic"/>
                <a:sym typeface="Century Gothic"/>
              </a:rPr>
              <a:t>stereotypes.</a:t>
            </a:r>
            <a:endParaRPr dirty="0"/>
          </a:p>
        </p:txBody>
      </p:sp>
      <p:sp>
        <p:nvSpPr>
          <p:cNvPr id="317" name="Shape 317"/>
          <p:cNvSpPr txBox="1"/>
          <p:nvPr/>
        </p:nvSpPr>
        <p:spPr>
          <a:xfrm>
            <a:off x="2682875" y="4552950"/>
            <a:ext cx="2057400" cy="7381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000000"/>
                </a:solidFill>
                <a:latin typeface="Century Gothic"/>
                <a:ea typeface="Century Gothic"/>
                <a:cs typeface="Century Gothic"/>
                <a:sym typeface="Century Gothic"/>
              </a:rPr>
              <a:t>Works around existing gender differences and </a:t>
            </a:r>
            <a:r>
              <a:rPr lang="en-US" sz="1400" dirty="0" smtClean="0">
                <a:solidFill>
                  <a:srgbClr val="000000"/>
                </a:solidFill>
                <a:latin typeface="Century Gothic"/>
                <a:ea typeface="Century Gothic"/>
                <a:cs typeface="Century Gothic"/>
                <a:sym typeface="Century Gothic"/>
              </a:rPr>
              <a:t>inequalities.</a:t>
            </a:r>
            <a:endParaRPr dirty="0"/>
          </a:p>
        </p:txBody>
      </p:sp>
      <p:sp>
        <p:nvSpPr>
          <p:cNvPr id="318" name="Shape 318"/>
          <p:cNvSpPr txBox="1"/>
          <p:nvPr/>
        </p:nvSpPr>
        <p:spPr>
          <a:xfrm>
            <a:off x="4870450" y="3875088"/>
            <a:ext cx="2660650" cy="209391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300"/>
              <a:buFont typeface="Arial"/>
              <a:buChar char="•"/>
            </a:pPr>
            <a:r>
              <a:rPr lang="en-US" sz="1300" dirty="0">
                <a:solidFill>
                  <a:srgbClr val="000000"/>
                </a:solidFill>
                <a:latin typeface="Century Gothic"/>
                <a:ea typeface="Century Gothic"/>
                <a:cs typeface="Century Gothic"/>
                <a:sym typeface="Century Gothic"/>
              </a:rPr>
              <a:t>Fosters critical examination of gender norms* and </a:t>
            </a:r>
            <a:r>
              <a:rPr lang="en-US" sz="1300" dirty="0" smtClean="0">
                <a:solidFill>
                  <a:srgbClr val="000000"/>
                </a:solidFill>
                <a:latin typeface="Century Gothic"/>
                <a:ea typeface="Century Gothic"/>
                <a:cs typeface="Century Gothic"/>
                <a:sym typeface="Century Gothic"/>
              </a:rPr>
              <a:t>dynamics.</a:t>
            </a:r>
            <a:endParaRPr dirty="0"/>
          </a:p>
          <a:p>
            <a:pPr marL="285750" marR="0" lvl="0" indent="-285750" algn="l" rtl="0">
              <a:spcBef>
                <a:spcPts val="0"/>
              </a:spcBef>
              <a:spcAft>
                <a:spcPts val="0"/>
              </a:spcAft>
              <a:buClr>
                <a:srgbClr val="000000"/>
              </a:buClr>
              <a:buSzPts val="1300"/>
              <a:buFont typeface="Arial"/>
              <a:buChar char="•"/>
            </a:pPr>
            <a:r>
              <a:rPr lang="en-US" sz="1300" dirty="0">
                <a:solidFill>
                  <a:srgbClr val="000000"/>
                </a:solidFill>
                <a:latin typeface="Century Gothic"/>
                <a:ea typeface="Century Gothic"/>
                <a:cs typeface="Century Gothic"/>
                <a:sym typeface="Century Gothic"/>
              </a:rPr>
              <a:t>Strengthens or creates systems* that support gender </a:t>
            </a:r>
            <a:r>
              <a:rPr lang="en-US" sz="1300" dirty="0" smtClean="0">
                <a:solidFill>
                  <a:srgbClr val="000000"/>
                </a:solidFill>
                <a:latin typeface="Century Gothic"/>
                <a:ea typeface="Century Gothic"/>
                <a:cs typeface="Century Gothic"/>
                <a:sym typeface="Century Gothic"/>
              </a:rPr>
              <a:t>equality.</a:t>
            </a:r>
            <a:endParaRPr dirty="0"/>
          </a:p>
          <a:p>
            <a:pPr marL="285750" marR="0" lvl="0" indent="-285750" algn="l" rtl="0">
              <a:spcBef>
                <a:spcPts val="0"/>
              </a:spcBef>
              <a:spcAft>
                <a:spcPts val="0"/>
              </a:spcAft>
              <a:buClr>
                <a:srgbClr val="000000"/>
              </a:buClr>
              <a:buSzPts val="1300"/>
              <a:buFont typeface="Arial"/>
              <a:buChar char="•"/>
            </a:pPr>
            <a:r>
              <a:rPr lang="en-US" sz="1300" dirty="0">
                <a:solidFill>
                  <a:srgbClr val="000000"/>
                </a:solidFill>
                <a:latin typeface="Century Gothic"/>
                <a:ea typeface="Century Gothic"/>
                <a:cs typeface="Century Gothic"/>
                <a:sym typeface="Century Gothic"/>
              </a:rPr>
              <a:t>Strengthens or creates equitable gender norms and </a:t>
            </a:r>
            <a:r>
              <a:rPr lang="en-US" sz="1300" dirty="0" smtClean="0">
                <a:solidFill>
                  <a:srgbClr val="000000"/>
                </a:solidFill>
                <a:latin typeface="Century Gothic"/>
                <a:ea typeface="Century Gothic"/>
                <a:cs typeface="Century Gothic"/>
                <a:sym typeface="Century Gothic"/>
              </a:rPr>
              <a:t>dynamics.</a:t>
            </a:r>
            <a:endParaRPr dirty="0"/>
          </a:p>
          <a:p>
            <a:pPr marL="285750" marR="0" lvl="0" indent="-285750" algn="l" rtl="0">
              <a:spcBef>
                <a:spcPts val="0"/>
              </a:spcBef>
              <a:spcAft>
                <a:spcPts val="0"/>
              </a:spcAft>
              <a:buClr>
                <a:srgbClr val="000000"/>
              </a:buClr>
              <a:buSzPts val="1300"/>
              <a:buFont typeface="Arial"/>
              <a:buChar char="•"/>
            </a:pPr>
            <a:r>
              <a:rPr lang="en-US" sz="1300" dirty="0">
                <a:solidFill>
                  <a:srgbClr val="000000"/>
                </a:solidFill>
                <a:latin typeface="Century Gothic"/>
                <a:ea typeface="Century Gothic"/>
                <a:cs typeface="Century Gothic"/>
                <a:sym typeface="Century Gothic"/>
              </a:rPr>
              <a:t>Changes inequitable gender norms and dynamics</a:t>
            </a:r>
            <a:endParaRPr dirty="0"/>
          </a:p>
        </p:txBody>
      </p:sp>
      <p:cxnSp>
        <p:nvCxnSpPr>
          <p:cNvPr id="319" name="Shape 319"/>
          <p:cNvCxnSpPr/>
          <p:nvPr/>
        </p:nvCxnSpPr>
        <p:spPr>
          <a:xfrm>
            <a:off x="2447925" y="3487738"/>
            <a:ext cx="0" cy="3259137"/>
          </a:xfrm>
          <a:prstGeom prst="straightConnector1">
            <a:avLst/>
          </a:prstGeom>
          <a:noFill/>
          <a:ln w="63500" cap="flat" cmpd="sng">
            <a:solidFill>
              <a:schemeClr val="dk1"/>
            </a:solidFill>
            <a:prstDash val="solid"/>
            <a:round/>
            <a:headEnd type="none" w="med" len="med"/>
            <a:tailEnd type="none" w="med" len="med"/>
          </a:ln>
        </p:spPr>
      </p:cxnSp>
      <p:sp>
        <p:nvSpPr>
          <p:cNvPr id="320" name="Shape 320"/>
          <p:cNvSpPr txBox="1"/>
          <p:nvPr/>
        </p:nvSpPr>
        <p:spPr>
          <a:xfrm>
            <a:off x="123782" y="723552"/>
            <a:ext cx="3938587" cy="1169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000000"/>
                </a:solidFill>
                <a:latin typeface="Arial Narrow"/>
                <a:ea typeface="Arial Narrow"/>
                <a:cs typeface="Arial Narrow"/>
                <a:sym typeface="Arial Narrow"/>
              </a:rPr>
              <a:t>Ignores: </a:t>
            </a:r>
            <a:endParaRPr dirty="0"/>
          </a:p>
          <a:p>
            <a:pPr marL="285750" marR="0" lvl="0" indent="-285750" algn="l" rtl="0">
              <a:spcBef>
                <a:spcPts val="0"/>
              </a:spcBef>
              <a:spcAft>
                <a:spcPts val="0"/>
              </a:spcAft>
              <a:buClr>
                <a:srgbClr val="000000"/>
              </a:buClr>
              <a:buSzPts val="2100"/>
              <a:buFont typeface="Arial"/>
              <a:buChar char="•"/>
            </a:pPr>
            <a:r>
              <a:rPr lang="en-US" sz="1400" dirty="0">
                <a:solidFill>
                  <a:srgbClr val="000000"/>
                </a:solidFill>
                <a:latin typeface="Arial Narrow"/>
                <a:ea typeface="Arial Narrow"/>
                <a:cs typeface="Arial Narrow"/>
                <a:sym typeface="Arial Narrow"/>
              </a:rPr>
              <a:t>the set of economic, social, and political roles, responsibilities, rights, entitlements and obligations associated with being female and </a:t>
            </a:r>
            <a:r>
              <a:rPr lang="en-US" sz="1400" dirty="0" smtClean="0">
                <a:solidFill>
                  <a:srgbClr val="000000"/>
                </a:solidFill>
                <a:latin typeface="Arial Narrow"/>
                <a:ea typeface="Arial Narrow"/>
                <a:cs typeface="Arial Narrow"/>
                <a:sym typeface="Arial Narrow"/>
              </a:rPr>
              <a:t>male.</a:t>
            </a:r>
            <a:endParaRPr dirty="0"/>
          </a:p>
          <a:p>
            <a:pPr marL="285750" marR="0" lvl="0" indent="-285750" algn="l" rtl="0">
              <a:spcBef>
                <a:spcPts val="0"/>
              </a:spcBef>
              <a:spcAft>
                <a:spcPts val="0"/>
              </a:spcAft>
              <a:buClr>
                <a:srgbClr val="000000"/>
              </a:buClr>
              <a:buSzPts val="2100"/>
              <a:buFont typeface="Arial"/>
              <a:buChar char="•"/>
            </a:pPr>
            <a:r>
              <a:rPr lang="en-US" sz="1400" dirty="0">
                <a:solidFill>
                  <a:srgbClr val="000000"/>
                </a:solidFill>
                <a:latin typeface="Arial Narrow"/>
                <a:ea typeface="Arial Narrow"/>
                <a:cs typeface="Arial Narrow"/>
                <a:sym typeface="Arial Narrow"/>
              </a:rPr>
              <a:t>dynamics between and among men and </a:t>
            </a:r>
            <a:r>
              <a:rPr lang="en-US" sz="1400" dirty="0" smtClean="0">
                <a:solidFill>
                  <a:srgbClr val="000000"/>
                </a:solidFill>
                <a:latin typeface="Arial Narrow"/>
                <a:ea typeface="Arial Narrow"/>
                <a:cs typeface="Arial Narrow"/>
                <a:sym typeface="Arial Narrow"/>
              </a:rPr>
              <a:t>women.</a:t>
            </a:r>
            <a:endParaRPr dirty="0"/>
          </a:p>
        </p:txBody>
      </p:sp>
      <p:sp>
        <p:nvSpPr>
          <p:cNvPr id="321" name="Shape 321"/>
          <p:cNvSpPr/>
          <p:nvPr/>
        </p:nvSpPr>
        <p:spPr>
          <a:xfrm>
            <a:off x="6007100" y="2117725"/>
            <a:ext cx="2984500" cy="137001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2" name="Shape 322"/>
          <p:cNvSpPr txBox="1"/>
          <p:nvPr/>
        </p:nvSpPr>
        <p:spPr>
          <a:xfrm>
            <a:off x="5837238" y="2324100"/>
            <a:ext cx="2844800" cy="73977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2100"/>
              <a:buFont typeface="Arial Narrow"/>
              <a:buChar char="•"/>
            </a:pPr>
            <a:r>
              <a:rPr lang="en-US" sz="1400" dirty="0">
                <a:solidFill>
                  <a:srgbClr val="000000"/>
                </a:solidFill>
                <a:latin typeface="Arial Narrow"/>
                <a:ea typeface="Arial Narrow"/>
                <a:cs typeface="Arial Narrow"/>
                <a:sym typeface="Arial Narrow"/>
              </a:rPr>
              <a:t>Examines and addresses these gender considerations and adopts an approach along the </a:t>
            </a:r>
            <a:r>
              <a:rPr lang="en-US" sz="1400" dirty="0" smtClean="0">
                <a:solidFill>
                  <a:srgbClr val="000000"/>
                </a:solidFill>
                <a:latin typeface="Arial Narrow"/>
                <a:ea typeface="Arial Narrow"/>
                <a:cs typeface="Arial Narrow"/>
                <a:sym typeface="Arial Narrow"/>
              </a:rPr>
              <a:t>continuum. </a:t>
            </a:r>
            <a:endParaRPr sz="1400" dirty="0">
              <a:solidFill>
                <a:srgbClr val="000000"/>
              </a:solidFill>
              <a:latin typeface="Times"/>
              <a:ea typeface="Times"/>
              <a:cs typeface="Times"/>
              <a:sym typeface="Times"/>
            </a:endParaRPr>
          </a:p>
        </p:txBody>
      </p:sp>
      <p:grpSp>
        <p:nvGrpSpPr>
          <p:cNvPr id="323" name="Shape 323"/>
          <p:cNvGrpSpPr/>
          <p:nvPr/>
        </p:nvGrpSpPr>
        <p:grpSpPr>
          <a:xfrm>
            <a:off x="387350" y="5843588"/>
            <a:ext cx="7151688" cy="488950"/>
            <a:chOff x="272977" y="6121866"/>
            <a:chExt cx="7575622" cy="647653"/>
          </a:xfrm>
        </p:grpSpPr>
        <p:sp>
          <p:nvSpPr>
            <p:cNvPr id="324" name="Shape 324"/>
            <p:cNvSpPr/>
            <p:nvPr/>
          </p:nvSpPr>
          <p:spPr>
            <a:xfrm>
              <a:off x="2521281" y="6121866"/>
              <a:ext cx="5327318" cy="647653"/>
            </a:xfrm>
            <a:prstGeom prst="rightArrow">
              <a:avLst>
                <a:gd name="adj1" fmla="val 50000"/>
                <a:gd name="adj2" fmla="val 176245"/>
              </a:avLst>
            </a:prstGeom>
            <a:gradFill>
              <a:gsLst>
                <a:gs pos="0">
                  <a:srgbClr val="FFFF00"/>
                </a:gs>
                <a:gs pos="90000">
                  <a:srgbClr val="00B050"/>
                </a:gs>
                <a:gs pos="100000">
                  <a:srgbClr val="00B05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5" name="Shape 325"/>
            <p:cNvSpPr/>
            <p:nvPr/>
          </p:nvSpPr>
          <p:spPr>
            <a:xfrm>
              <a:off x="605934" y="6279573"/>
              <a:ext cx="163116"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6" name="Shape 326"/>
            <p:cNvSpPr/>
            <p:nvPr/>
          </p:nvSpPr>
          <p:spPr>
            <a:xfrm>
              <a:off x="906942" y="6279573"/>
              <a:ext cx="163115"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7" name="Shape 327"/>
            <p:cNvSpPr/>
            <p:nvPr/>
          </p:nvSpPr>
          <p:spPr>
            <a:xfrm>
              <a:off x="1221401" y="6279573"/>
              <a:ext cx="161434"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8" name="Shape 328"/>
            <p:cNvSpPr/>
            <p:nvPr/>
          </p:nvSpPr>
          <p:spPr>
            <a:xfrm>
              <a:off x="1539225" y="6279573"/>
              <a:ext cx="161434"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9" name="Shape 329"/>
            <p:cNvSpPr/>
            <p:nvPr/>
          </p:nvSpPr>
          <p:spPr>
            <a:xfrm>
              <a:off x="2183278" y="6279573"/>
              <a:ext cx="163116"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0" name="Shape 330"/>
            <p:cNvSpPr/>
            <p:nvPr/>
          </p:nvSpPr>
          <p:spPr>
            <a:xfrm>
              <a:off x="1855366" y="6279573"/>
              <a:ext cx="161434"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1" name="Shape 331"/>
            <p:cNvSpPr/>
            <p:nvPr/>
          </p:nvSpPr>
          <p:spPr>
            <a:xfrm>
              <a:off x="272977" y="6279573"/>
              <a:ext cx="163116" cy="33223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32" name="Shape 332"/>
          <p:cNvSpPr txBox="1"/>
          <p:nvPr/>
        </p:nvSpPr>
        <p:spPr>
          <a:xfrm>
            <a:off x="2527301" y="6219825"/>
            <a:ext cx="4043362"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smtClean="0">
                <a:solidFill>
                  <a:srgbClr val="000000"/>
                </a:solidFill>
                <a:latin typeface="Century Gothic"/>
                <a:ea typeface="Century Gothic"/>
                <a:cs typeface="Century Gothic"/>
                <a:sym typeface="Century Gothic"/>
              </a:rPr>
              <a:t>*Norms </a:t>
            </a:r>
            <a:r>
              <a:rPr lang="en-US" sz="1000" dirty="0">
                <a:solidFill>
                  <a:srgbClr val="000000"/>
                </a:solidFill>
                <a:latin typeface="Century Gothic"/>
                <a:ea typeface="Century Gothic"/>
                <a:cs typeface="Century Gothic"/>
                <a:sym typeface="Century Gothic"/>
              </a:rPr>
              <a:t>encompass attitudes and practices</a:t>
            </a:r>
            <a:endParaRPr dirty="0"/>
          </a:p>
          <a:p>
            <a:pPr marL="0" marR="0" lvl="0" indent="0" algn="l" rtl="0">
              <a:spcBef>
                <a:spcPts val="0"/>
              </a:spcBef>
              <a:spcAft>
                <a:spcPts val="0"/>
              </a:spcAft>
              <a:buNone/>
            </a:pPr>
            <a:r>
              <a:rPr lang="en-US" sz="1000" dirty="0" smtClean="0">
                <a:solidFill>
                  <a:srgbClr val="000000"/>
                </a:solidFill>
                <a:latin typeface="Century Gothic"/>
                <a:ea typeface="Century Gothic"/>
                <a:cs typeface="Century Gothic"/>
                <a:sym typeface="Century Gothic"/>
              </a:rPr>
              <a:t>*Systems </a:t>
            </a:r>
            <a:r>
              <a:rPr lang="en-US" sz="1000" dirty="0">
                <a:solidFill>
                  <a:srgbClr val="000000"/>
                </a:solidFill>
                <a:latin typeface="Century Gothic"/>
                <a:ea typeface="Century Gothic"/>
                <a:cs typeface="Century Gothic"/>
                <a:sym typeface="Century Gothic"/>
              </a:rPr>
              <a:t>consist of a set of interacting structures, practices, beliefs and relations that define what it means to be male or female</a:t>
            </a:r>
            <a:endParaRPr dirty="0"/>
          </a:p>
        </p:txBody>
      </p:sp>
      <p:cxnSp>
        <p:nvCxnSpPr>
          <p:cNvPr id="333" name="Shape 333"/>
          <p:cNvCxnSpPr>
            <a:endCxn id="314" idx="0"/>
          </p:cNvCxnSpPr>
          <p:nvPr/>
        </p:nvCxnSpPr>
        <p:spPr>
          <a:xfrm>
            <a:off x="4747419" y="1554188"/>
            <a:ext cx="0" cy="898500"/>
          </a:xfrm>
          <a:prstGeom prst="straightConnector1">
            <a:avLst/>
          </a:prstGeom>
          <a:noFill/>
          <a:ln w="57150" cap="flat" cmpd="sng">
            <a:solidFill>
              <a:schemeClr val="dk1"/>
            </a:solidFill>
            <a:prstDash val="solid"/>
            <a:round/>
            <a:headEnd type="none" w="med" len="med"/>
            <a:tailEnd type="triangle" w="lg" len="lg"/>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55638" y="323850"/>
            <a:ext cx="77724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2520"/>
              <a:buFont typeface="Calibri"/>
              <a:buNone/>
            </a:pPr>
            <a:r>
              <a:rPr lang="en-US" sz="2520" b="0" i="0" u="none" strike="noStrike" cap="none">
                <a:solidFill>
                  <a:srgbClr val="996633"/>
                </a:solidFill>
                <a:latin typeface="Calibri"/>
                <a:ea typeface="Calibri"/>
                <a:cs typeface="Calibri"/>
                <a:sym typeface="Calibri"/>
              </a:rPr>
              <a:t>GENDER CONTINUUM EXAMPLES</a:t>
            </a:r>
            <a:r>
              <a:rPr lang="en-US" sz="3150" b="0" i="0" u="none" strike="noStrike" cap="none">
                <a:solidFill>
                  <a:srgbClr val="996633"/>
                </a:solidFill>
                <a:latin typeface="Calibri"/>
                <a:ea typeface="Calibri"/>
                <a:cs typeface="Calibri"/>
                <a:sym typeface="Calibri"/>
              </a:rPr>
              <a:t/>
            </a:r>
            <a:br>
              <a:rPr lang="en-US" sz="3150" b="0" i="0" u="none" strike="noStrike" cap="none">
                <a:solidFill>
                  <a:srgbClr val="996633"/>
                </a:solidFill>
                <a:latin typeface="Calibri"/>
                <a:ea typeface="Calibri"/>
                <a:cs typeface="Calibri"/>
                <a:sym typeface="Calibri"/>
              </a:rPr>
            </a:br>
            <a:endParaRPr sz="3150" b="0" i="0" u="none" strike="noStrike" cap="none">
              <a:solidFill>
                <a:srgbClr val="996633"/>
              </a:solidFill>
              <a:latin typeface="Calibri"/>
              <a:ea typeface="Calibri"/>
              <a:cs typeface="Calibri"/>
              <a:sym typeface="Calibri"/>
            </a:endParaRPr>
          </a:p>
        </p:txBody>
      </p:sp>
      <p:sp>
        <p:nvSpPr>
          <p:cNvPr id="339" name="Shape 339"/>
          <p:cNvSpPr txBox="1">
            <a:spLocks noGrp="1"/>
          </p:cNvSpPr>
          <p:nvPr>
            <p:ph type="body" idx="1"/>
          </p:nvPr>
        </p:nvSpPr>
        <p:spPr>
          <a:xfrm>
            <a:off x="655638" y="1460500"/>
            <a:ext cx="7772400" cy="4475163"/>
          </a:xfrm>
          <a:prstGeom prst="rect">
            <a:avLst/>
          </a:prstGeom>
          <a:noFill/>
          <a:ln>
            <a:noFill/>
          </a:ln>
        </p:spPr>
        <p:txBody>
          <a:bodyPr spcFirstLastPara="1" wrap="square" lIns="91425" tIns="45700" rIns="91425" bIns="45700" anchor="t" anchorCtr="0">
            <a:noAutofit/>
          </a:bodyPr>
          <a:lstStyle/>
          <a:p>
            <a:pPr marL="0" marR="0" lvl="0" indent="0" algn="l" rtl="0">
              <a:lnSpc>
                <a:spcPct val="92000"/>
              </a:lnSpc>
              <a:spcBef>
                <a:spcPts val="0"/>
              </a:spcBef>
              <a:spcAft>
                <a:spcPts val="0"/>
              </a:spcAft>
              <a:buClr>
                <a:srgbClr val="938953"/>
              </a:buClr>
              <a:buSzPts val="1665"/>
              <a:buFont typeface="Noto Sans Symbols"/>
              <a:buNone/>
            </a:pPr>
            <a:r>
              <a:rPr lang="en-US" sz="1665" b="1" i="0" u="none" strike="noStrike" cap="none">
                <a:solidFill>
                  <a:srgbClr val="FF0000"/>
                </a:solidFill>
                <a:latin typeface="Calibri"/>
                <a:ea typeface="Calibri"/>
                <a:cs typeface="Calibri"/>
                <a:sym typeface="Calibri"/>
              </a:rPr>
              <a:t>Gender Exploitative Programming</a:t>
            </a:r>
            <a:endParaRPr/>
          </a:p>
          <a:p>
            <a:pPr marL="714375" marR="0" lvl="1" indent="-257175" algn="l" rtl="0">
              <a:lnSpc>
                <a:spcPct val="92000"/>
              </a:lnSpc>
              <a:spcBef>
                <a:spcPts val="1000"/>
              </a:spcBef>
              <a:spcAft>
                <a:spcPts val="0"/>
              </a:spcAft>
              <a:buClr>
                <a:srgbClr val="938953"/>
              </a:buClr>
              <a:buSzPts val="1665"/>
              <a:buFont typeface="Century Gothic"/>
              <a:buChar char="―"/>
            </a:pPr>
            <a:r>
              <a:rPr lang="en-US" sz="1665" b="0" i="0" u="none" strike="noStrike" cap="none">
                <a:solidFill>
                  <a:srgbClr val="000000"/>
                </a:solidFill>
                <a:latin typeface="Calibri"/>
                <a:ea typeface="Calibri"/>
                <a:cs typeface="Calibri"/>
                <a:sym typeface="Calibri"/>
              </a:rPr>
              <a:t>“What kind of mother would not feed her baby correctly”</a:t>
            </a:r>
            <a:endParaRPr/>
          </a:p>
          <a:p>
            <a:pPr marL="714375" marR="0" lvl="1" indent="-257175" algn="l" rtl="0">
              <a:lnSpc>
                <a:spcPct val="92000"/>
              </a:lnSpc>
              <a:spcBef>
                <a:spcPts val="1000"/>
              </a:spcBef>
              <a:spcAft>
                <a:spcPts val="0"/>
              </a:spcAft>
              <a:buClr>
                <a:srgbClr val="938953"/>
              </a:buClr>
              <a:buSzPts val="1665"/>
              <a:buFont typeface="Century Gothic"/>
              <a:buChar char="―"/>
            </a:pPr>
            <a:r>
              <a:rPr lang="en-US" sz="1665" b="0" i="0" u="none" strike="noStrike" cap="none">
                <a:solidFill>
                  <a:srgbClr val="000000"/>
                </a:solidFill>
                <a:latin typeface="Calibri"/>
                <a:ea typeface="Calibri"/>
                <a:cs typeface="Calibri"/>
                <a:sym typeface="Calibri"/>
              </a:rPr>
              <a:t>Others?</a:t>
            </a:r>
            <a:endParaRPr/>
          </a:p>
          <a:p>
            <a:pPr marL="0" marR="0" lvl="0" indent="0" algn="l" rtl="0">
              <a:lnSpc>
                <a:spcPct val="92000"/>
              </a:lnSpc>
              <a:spcBef>
                <a:spcPts val="933"/>
              </a:spcBef>
              <a:spcAft>
                <a:spcPts val="0"/>
              </a:spcAft>
              <a:buClr>
                <a:srgbClr val="938953"/>
              </a:buClr>
              <a:buSzPts val="1665"/>
              <a:buFont typeface="Noto Sans Symbols"/>
              <a:buNone/>
            </a:pPr>
            <a:r>
              <a:rPr lang="en-US" sz="1665" b="1" i="0" u="none" strike="noStrike" cap="none">
                <a:solidFill>
                  <a:srgbClr val="FFC000"/>
                </a:solidFill>
                <a:latin typeface="Calibri"/>
                <a:ea typeface="Calibri"/>
                <a:cs typeface="Calibri"/>
                <a:sym typeface="Calibri"/>
              </a:rPr>
              <a:t>Gender Accommodating Programming</a:t>
            </a:r>
            <a:endParaRPr/>
          </a:p>
          <a:p>
            <a:pPr marL="714375" marR="0" lvl="1" indent="-257175" algn="l" rtl="0">
              <a:lnSpc>
                <a:spcPct val="92000"/>
              </a:lnSpc>
              <a:spcBef>
                <a:spcPts val="1000"/>
              </a:spcBef>
              <a:spcAft>
                <a:spcPts val="0"/>
              </a:spcAft>
              <a:buClr>
                <a:srgbClr val="938953"/>
              </a:buClr>
              <a:buSzPts val="1665"/>
              <a:buFont typeface="Century Gothic"/>
              <a:buChar char="―"/>
            </a:pPr>
            <a:r>
              <a:rPr lang="en-US" sz="1665" b="0" i="0" u="none" strike="noStrike" cap="none">
                <a:solidFill>
                  <a:srgbClr val="000000"/>
                </a:solidFill>
                <a:latin typeface="Calibri"/>
                <a:ea typeface="Calibri"/>
                <a:cs typeface="Calibri"/>
                <a:sym typeface="Calibri"/>
              </a:rPr>
              <a:t>Community-based distribution of best practices for infant and young child nutrition for women</a:t>
            </a:r>
            <a:endParaRPr/>
          </a:p>
          <a:p>
            <a:pPr marL="714375" marR="0" lvl="1" indent="-257175" algn="l" rtl="0">
              <a:lnSpc>
                <a:spcPct val="92000"/>
              </a:lnSpc>
              <a:spcBef>
                <a:spcPts val="1000"/>
              </a:spcBef>
              <a:spcAft>
                <a:spcPts val="0"/>
              </a:spcAft>
              <a:buClr>
                <a:srgbClr val="938953"/>
              </a:buClr>
              <a:buSzPts val="1665"/>
              <a:buFont typeface="Century Gothic"/>
              <a:buChar char="―"/>
            </a:pPr>
            <a:r>
              <a:rPr lang="en-US" sz="1665" b="0" i="0" u="none" strike="noStrike" cap="none">
                <a:solidFill>
                  <a:srgbClr val="000000"/>
                </a:solidFill>
                <a:latin typeface="Calibri"/>
                <a:ea typeface="Calibri"/>
                <a:cs typeface="Calibri"/>
                <a:sym typeface="Calibri"/>
              </a:rPr>
              <a:t>Others?</a:t>
            </a:r>
            <a:endParaRPr/>
          </a:p>
          <a:p>
            <a:pPr marL="0" marR="0" lvl="0" indent="0" algn="l" rtl="0">
              <a:lnSpc>
                <a:spcPct val="92000"/>
              </a:lnSpc>
              <a:spcBef>
                <a:spcPts val="933"/>
              </a:spcBef>
              <a:spcAft>
                <a:spcPts val="0"/>
              </a:spcAft>
              <a:buClr>
                <a:srgbClr val="938953"/>
              </a:buClr>
              <a:buSzPts val="1665"/>
              <a:buFont typeface="Noto Sans Symbols"/>
              <a:buNone/>
            </a:pPr>
            <a:endParaRPr sz="1665" b="0" i="0" u="none" strike="noStrike" cap="none">
              <a:solidFill>
                <a:srgbClr val="000000"/>
              </a:solidFill>
              <a:latin typeface="Calibri"/>
              <a:ea typeface="Calibri"/>
              <a:cs typeface="Calibri"/>
              <a:sym typeface="Calibri"/>
            </a:endParaRPr>
          </a:p>
          <a:p>
            <a:pPr marL="0" marR="0" lvl="0" indent="0" algn="l" rtl="0">
              <a:lnSpc>
                <a:spcPct val="92000"/>
              </a:lnSpc>
              <a:spcBef>
                <a:spcPts val="933"/>
              </a:spcBef>
              <a:spcAft>
                <a:spcPts val="0"/>
              </a:spcAft>
              <a:buClr>
                <a:srgbClr val="938953"/>
              </a:buClr>
              <a:buSzPts val="1665"/>
              <a:buFont typeface="Noto Sans Symbols"/>
              <a:buNone/>
            </a:pPr>
            <a:r>
              <a:rPr lang="en-US" sz="1665" b="1" i="0" u="none" strike="noStrike" cap="none">
                <a:solidFill>
                  <a:srgbClr val="00B050"/>
                </a:solidFill>
                <a:latin typeface="Calibri"/>
                <a:ea typeface="Calibri"/>
                <a:cs typeface="Calibri"/>
                <a:sym typeface="Calibri"/>
              </a:rPr>
              <a:t>Gender Transformative Programming</a:t>
            </a:r>
            <a:endParaRPr/>
          </a:p>
          <a:p>
            <a:pPr marL="714375" marR="0" lvl="1" indent="-257175" algn="l" rtl="0">
              <a:lnSpc>
                <a:spcPct val="92000"/>
              </a:lnSpc>
              <a:spcBef>
                <a:spcPts val="1000"/>
              </a:spcBef>
              <a:spcAft>
                <a:spcPts val="0"/>
              </a:spcAft>
              <a:buClr>
                <a:srgbClr val="938953"/>
              </a:buClr>
              <a:buSzPts val="1665"/>
              <a:buFont typeface="Century Gothic"/>
              <a:buChar char="―"/>
            </a:pPr>
            <a:r>
              <a:rPr lang="en-US" sz="1665" b="0" i="0" u="none" strike="noStrike" cap="none">
                <a:solidFill>
                  <a:srgbClr val="000000"/>
                </a:solidFill>
                <a:latin typeface="Calibri"/>
                <a:ea typeface="Calibri"/>
                <a:cs typeface="Calibri"/>
                <a:sym typeface="Calibri"/>
              </a:rPr>
              <a:t>Engaging mothers-in-law, women and men in information regarding breastfeeding best practices through interventions that unpack gender and cultural norms.</a:t>
            </a:r>
            <a:endParaRPr/>
          </a:p>
          <a:p>
            <a:pPr marL="714375" marR="0" lvl="1" indent="-257175" algn="l" rtl="0">
              <a:lnSpc>
                <a:spcPct val="92000"/>
              </a:lnSpc>
              <a:spcBef>
                <a:spcPts val="1000"/>
              </a:spcBef>
              <a:spcAft>
                <a:spcPts val="0"/>
              </a:spcAft>
              <a:buClr>
                <a:srgbClr val="938953"/>
              </a:buClr>
              <a:buSzPts val="1665"/>
              <a:buFont typeface="Century Gothic"/>
              <a:buChar char="―"/>
            </a:pPr>
            <a:r>
              <a:rPr lang="en-US" sz="1665" b="0" i="0" u="none" strike="noStrike" cap="none">
                <a:solidFill>
                  <a:srgbClr val="000000"/>
                </a:solidFill>
                <a:latin typeface="Calibri"/>
                <a:ea typeface="Calibri"/>
                <a:cs typeface="Calibri"/>
                <a:sym typeface="Calibri"/>
              </a:rPr>
              <a:t>Others?</a:t>
            </a:r>
            <a:endParaRPr/>
          </a:p>
          <a:p>
            <a:pPr marL="0" marR="0" lvl="0" indent="0" algn="l" rtl="0">
              <a:lnSpc>
                <a:spcPct val="92000"/>
              </a:lnSpc>
              <a:spcBef>
                <a:spcPts val="1044"/>
              </a:spcBef>
              <a:spcAft>
                <a:spcPts val="0"/>
              </a:spcAft>
              <a:buClr>
                <a:srgbClr val="938953"/>
              </a:buClr>
              <a:buSzPts val="2220"/>
              <a:buFont typeface="Noto Sans Symbols"/>
              <a:buNone/>
            </a:pPr>
            <a:endParaRPr sz="2220" b="0" i="0" u="none" strike="noStrike" cap="none">
              <a:solidFill>
                <a:srgbClr val="3F3F3F"/>
              </a:solidFill>
              <a:latin typeface="Calibri"/>
              <a:ea typeface="Calibri"/>
              <a:cs typeface="Calibri"/>
              <a:sym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dirty="0">
                <a:solidFill>
                  <a:srgbClr val="996633"/>
                </a:solidFill>
                <a:latin typeface="Book Antiqua"/>
                <a:ea typeface="Book Antiqua"/>
                <a:cs typeface="Book Antiqua"/>
                <a:sym typeface="Book Antiqua"/>
              </a:rPr>
              <a:t>ACTIVITY </a:t>
            </a:r>
            <a:r>
              <a:rPr lang="en-US" sz="3500" b="0" i="0" u="none" strike="noStrike" cap="none" dirty="0" smtClean="0">
                <a:solidFill>
                  <a:srgbClr val="996633"/>
                </a:solidFill>
                <a:latin typeface="Book Antiqua"/>
                <a:ea typeface="Book Antiqua"/>
                <a:cs typeface="Book Antiqua"/>
                <a:sym typeface="Book Antiqua"/>
              </a:rPr>
              <a:t>6 </a:t>
            </a:r>
            <a:r>
              <a:rPr lang="en-US" sz="3500" b="0" i="0" u="none" strike="noStrike" cap="none" dirty="0">
                <a:solidFill>
                  <a:srgbClr val="996633"/>
                </a:solidFill>
                <a:latin typeface="Book Antiqua"/>
                <a:ea typeface="Book Antiqua"/>
                <a:cs typeface="Book Antiqua"/>
                <a:sym typeface="Book Antiqua"/>
              </a:rPr>
              <a:t>- GENDER CONTINUUM</a:t>
            </a:r>
            <a:endParaRPr sz="3500" b="0" i="0" u="none" strike="noStrike" cap="none" dirty="0">
              <a:solidFill>
                <a:srgbClr val="996633"/>
              </a:solidFill>
              <a:latin typeface="Book Antiqua"/>
              <a:ea typeface="Book Antiqua"/>
              <a:cs typeface="Book Antiqua"/>
              <a:sym typeface="Book Antiqua"/>
            </a:endParaRPr>
          </a:p>
        </p:txBody>
      </p:sp>
      <p:sp>
        <p:nvSpPr>
          <p:cNvPr id="345" name="Shape 34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114300" marR="0" lvl="0" indent="0" algn="l" rtl="0">
              <a:lnSpc>
                <a:spcPct val="102000"/>
              </a:lnSpc>
              <a:spcBef>
                <a:spcPts val="0"/>
              </a:spcBef>
              <a:spcAft>
                <a:spcPts val="0"/>
              </a:spcAft>
              <a:buClr>
                <a:srgbClr val="938953"/>
              </a:buClr>
              <a:buSzPts val="2220"/>
              <a:buFont typeface="Noto Sans Symbols"/>
              <a:buNone/>
            </a:pPr>
            <a:r>
              <a:rPr lang="en-US" sz="2220" b="0" i="0" u="none" strike="noStrike" cap="none">
                <a:solidFill>
                  <a:srgbClr val="3F3F3F"/>
                </a:solidFill>
                <a:latin typeface="Century Gothic"/>
                <a:ea typeface="Century Gothic"/>
                <a:cs typeface="Century Gothic"/>
                <a:sym typeface="Century Gothic"/>
              </a:rPr>
              <a:t>Engage in the case studies </a:t>
            </a:r>
            <a:endParaRPr sz="2220" b="0" i="0" u="none" strike="noStrike" cap="none">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Are the cases gender blind/ gender aware?</a:t>
            </a:r>
            <a:endParaRPr sz="2220" b="0" i="0" u="none" strike="noStrike" cap="none">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Exploitative</a:t>
            </a:r>
            <a:endParaRPr sz="2220" b="0" i="0" u="none" strike="noStrike" cap="none">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Accommodating</a:t>
            </a:r>
            <a:endParaRPr sz="2220" b="0" i="0" u="none" strike="noStrike" cap="none">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Transformative</a:t>
            </a:r>
            <a:endParaRPr sz="2220" b="0" i="0" u="none" strike="noStrike" cap="none">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Begin to think of ways to make them transformative</a:t>
            </a:r>
            <a:endParaRPr sz="2220" b="0" i="0" u="none" strike="noStrike" cap="none">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What specific gender transformative action can you come up with?</a:t>
            </a:r>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a:solidFill>
                  <a:srgbClr val="3F3F3F"/>
                </a:solidFill>
                <a:latin typeface="Century Gothic"/>
                <a:ea typeface="Century Gothic"/>
                <a:cs typeface="Century Gothic"/>
                <a:sym typeface="Century Gothic"/>
              </a:rPr>
              <a:t>Fill up the table </a:t>
            </a:r>
            <a:endParaRPr/>
          </a:p>
          <a:p>
            <a:pPr marL="342900" marR="0" lvl="0" indent="-87629" algn="l" rtl="0">
              <a:lnSpc>
                <a:spcPct val="102000"/>
              </a:lnSpc>
              <a:spcBef>
                <a:spcPts val="1044"/>
              </a:spcBef>
              <a:spcAft>
                <a:spcPts val="0"/>
              </a:spcAft>
              <a:buClr>
                <a:srgbClr val="938953"/>
              </a:buClr>
              <a:buSzPts val="2220"/>
              <a:buFont typeface="Noto Sans Symbols"/>
              <a:buNone/>
            </a:pPr>
            <a:endParaRPr sz="2220" b="0" i="0" u="none" strike="noStrike" cap="none">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p>
            <a:pPr marL="0" marR="0" lvl="0" indent="0" algn="l" rtl="0">
              <a:lnSpc>
                <a:spcPct val="112000"/>
              </a:lnSpc>
              <a:spcBef>
                <a:spcPts val="0"/>
              </a:spcBef>
              <a:spcAft>
                <a:spcPts val="0"/>
              </a:spcAft>
              <a:buClr>
                <a:srgbClr val="938953"/>
              </a:buClr>
              <a:buSzPts val="24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351" name="Shape 351"/>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GENDER ANALYSIS MATRIX</a:t>
            </a: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 MATRIX</a:t>
            </a:r>
            <a:endParaRPr/>
          </a:p>
        </p:txBody>
      </p:sp>
      <p:sp>
        <p:nvSpPr>
          <p:cNvPr id="357" name="Shape 357"/>
          <p:cNvSpPr txBox="1">
            <a:spLocks noGrp="1"/>
          </p:cNvSpPr>
          <p:nvPr>
            <p:ph type="body" idx="1"/>
          </p:nvPr>
        </p:nvSpPr>
        <p:spPr>
          <a:xfrm>
            <a:off x="517864" y="1752600"/>
            <a:ext cx="8077200" cy="4267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The Gender Analysis Matrix is based on the following principles: </a:t>
            </a:r>
            <a:endParaRPr dirty="0"/>
          </a:p>
          <a:p>
            <a:pPr marL="342900" marR="0" lvl="0" indent="-228600" algn="l" rtl="0">
              <a:lnSpc>
                <a:spcPct val="102000"/>
              </a:lnSpc>
              <a:spcBef>
                <a:spcPts val="1044"/>
              </a:spcBef>
              <a:spcAft>
                <a:spcPts val="0"/>
              </a:spcAft>
              <a:buClr>
                <a:srgbClr val="938953"/>
              </a:buClr>
              <a:buSzPts val="2220"/>
              <a:buFontTx/>
              <a:buChar char="-"/>
            </a:pPr>
            <a:r>
              <a:rPr lang="en-US" sz="2220" b="0" i="0" u="none" strike="noStrike" cap="none" dirty="0" smtClean="0">
                <a:solidFill>
                  <a:srgbClr val="3F3F3F"/>
                </a:solidFill>
                <a:latin typeface="Century Gothic"/>
                <a:ea typeface="Century Gothic"/>
                <a:cs typeface="Century Gothic"/>
                <a:sym typeface="Century Gothic"/>
              </a:rPr>
              <a:t>All </a:t>
            </a:r>
            <a:r>
              <a:rPr lang="en-US" sz="2220" b="0" i="0" u="none" strike="noStrike" cap="none" dirty="0">
                <a:solidFill>
                  <a:srgbClr val="3F3F3F"/>
                </a:solidFill>
                <a:latin typeface="Century Gothic"/>
                <a:ea typeface="Century Gothic"/>
                <a:cs typeface="Century Gothic"/>
                <a:sym typeface="Century Gothic"/>
              </a:rPr>
              <a:t>requisite knowledge for gender analysis exists among the people whose lives are the subject of the </a:t>
            </a:r>
            <a:r>
              <a:rPr lang="en-US" sz="2220" b="0" i="0" u="none" strike="noStrike" cap="none" dirty="0" smtClean="0">
                <a:solidFill>
                  <a:srgbClr val="3F3F3F"/>
                </a:solidFill>
                <a:latin typeface="Century Gothic"/>
                <a:ea typeface="Century Gothic"/>
                <a:cs typeface="Century Gothic"/>
                <a:sym typeface="Century Gothic"/>
              </a:rPr>
              <a:t>analysis.</a:t>
            </a:r>
            <a:endParaRPr lang="en-US" sz="2220" dirty="0" smtClean="0"/>
          </a:p>
          <a:p>
            <a:pPr marL="342900" marR="0" lvl="0" indent="-228600" algn="l" rtl="0">
              <a:lnSpc>
                <a:spcPct val="102000"/>
              </a:lnSpc>
              <a:spcBef>
                <a:spcPts val="1044"/>
              </a:spcBef>
              <a:spcAft>
                <a:spcPts val="0"/>
              </a:spcAft>
              <a:buClr>
                <a:srgbClr val="938953"/>
              </a:buClr>
              <a:buSzPts val="2220"/>
              <a:buFontTx/>
              <a:buChar char="-"/>
            </a:pPr>
            <a:r>
              <a:rPr lang="en-US" sz="2220" b="0" i="0" u="none" strike="noStrike" cap="none" dirty="0" smtClean="0">
                <a:solidFill>
                  <a:srgbClr val="3F3F3F"/>
                </a:solidFill>
                <a:latin typeface="Century Gothic"/>
                <a:ea typeface="Century Gothic"/>
                <a:cs typeface="Century Gothic"/>
                <a:sym typeface="Century Gothic"/>
              </a:rPr>
              <a:t>Gender </a:t>
            </a:r>
            <a:r>
              <a:rPr lang="en-US" sz="2220" b="0" i="0" u="none" strike="noStrike" cap="none" dirty="0">
                <a:solidFill>
                  <a:srgbClr val="3F3F3F"/>
                </a:solidFill>
                <a:latin typeface="Century Gothic"/>
                <a:ea typeface="Century Gothic"/>
                <a:cs typeface="Century Gothic"/>
                <a:sym typeface="Century Gothic"/>
              </a:rPr>
              <a:t>analysis does not require the technical expertise of those outside the community being analyzed, except as </a:t>
            </a:r>
            <a:r>
              <a:rPr lang="en-US" sz="2220" b="0" i="0" u="none" strike="noStrike" cap="none" dirty="0" smtClean="0">
                <a:solidFill>
                  <a:srgbClr val="3F3F3F"/>
                </a:solidFill>
                <a:latin typeface="Century Gothic"/>
                <a:ea typeface="Century Gothic"/>
                <a:cs typeface="Century Gothic"/>
                <a:sym typeface="Century Gothic"/>
              </a:rPr>
              <a:t>facilitators. </a:t>
            </a:r>
          </a:p>
          <a:p>
            <a:pPr marL="342900" marR="0" lvl="0" indent="-228600" algn="l" rtl="0">
              <a:lnSpc>
                <a:spcPct val="102000"/>
              </a:lnSpc>
              <a:spcBef>
                <a:spcPts val="1044"/>
              </a:spcBef>
              <a:spcAft>
                <a:spcPts val="0"/>
              </a:spcAft>
              <a:buClr>
                <a:srgbClr val="938953"/>
              </a:buClr>
              <a:buSzPts val="2220"/>
              <a:buFontTx/>
              <a:buChar char="-"/>
            </a:pPr>
            <a:r>
              <a:rPr lang="en-US" sz="2220" b="0" i="0" u="none" strike="noStrike" cap="none" dirty="0" smtClean="0">
                <a:solidFill>
                  <a:srgbClr val="3F3F3F"/>
                </a:solidFill>
                <a:latin typeface="Century Gothic"/>
                <a:ea typeface="Century Gothic"/>
                <a:cs typeface="Century Gothic"/>
                <a:sym typeface="Century Gothic"/>
              </a:rPr>
              <a:t>Gender </a:t>
            </a:r>
            <a:r>
              <a:rPr lang="en-US" sz="2220" b="0" i="0" u="none" strike="noStrike" cap="none" dirty="0">
                <a:solidFill>
                  <a:srgbClr val="3F3F3F"/>
                </a:solidFill>
                <a:latin typeface="Century Gothic"/>
                <a:ea typeface="Century Gothic"/>
                <a:cs typeface="Century Gothic"/>
                <a:sym typeface="Century Gothic"/>
              </a:rPr>
              <a:t>analysis cannot be transformative unless the analysis is done by the people being analyzed. </a:t>
            </a:r>
            <a:endParaRPr dirty="0"/>
          </a:p>
          <a:p>
            <a:pPr marL="342900" marR="0" lvl="0" indent="-87629" algn="l" rtl="0">
              <a:lnSpc>
                <a:spcPct val="10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371600" y="304800"/>
            <a:ext cx="73152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TRANSMISSION MODEL</a:t>
            </a:r>
            <a:endParaRPr/>
          </a:p>
        </p:txBody>
      </p:sp>
      <p:cxnSp>
        <p:nvCxnSpPr>
          <p:cNvPr id="364" name="Shape 364"/>
          <p:cNvCxnSpPr/>
          <p:nvPr/>
        </p:nvCxnSpPr>
        <p:spPr>
          <a:xfrm>
            <a:off x="698500" y="1219200"/>
            <a:ext cx="8153400" cy="0"/>
          </a:xfrm>
          <a:prstGeom prst="straightConnector1">
            <a:avLst/>
          </a:prstGeom>
          <a:noFill/>
          <a:ln w="41275" cap="flat" cmpd="sng">
            <a:solidFill>
              <a:srgbClr val="800000"/>
            </a:solidFill>
            <a:prstDash val="solid"/>
            <a:round/>
            <a:headEnd type="none" w="med" len="med"/>
            <a:tailEnd type="none" w="med" len="med"/>
          </a:ln>
          <a:effectLst>
            <a:outerShdw dist="38090" dir="2219992" algn="ctr" rotWithShape="0">
              <a:srgbClr val="808080">
                <a:alpha val="74901"/>
              </a:srgbClr>
            </a:outerShdw>
          </a:effectLst>
        </p:spPr>
      </p:cxnSp>
      <p:cxnSp>
        <p:nvCxnSpPr>
          <p:cNvPr id="365" name="Shape 365"/>
          <p:cNvCxnSpPr/>
          <p:nvPr/>
        </p:nvCxnSpPr>
        <p:spPr>
          <a:xfrm flipH="1">
            <a:off x="685800" y="685800"/>
            <a:ext cx="12700" cy="1371600"/>
          </a:xfrm>
          <a:prstGeom prst="straightConnector1">
            <a:avLst/>
          </a:prstGeom>
          <a:noFill/>
          <a:ln w="38100" cap="flat" cmpd="sng">
            <a:solidFill>
              <a:srgbClr val="800000"/>
            </a:solidFill>
            <a:prstDash val="solid"/>
            <a:round/>
            <a:headEnd type="none" w="med" len="med"/>
            <a:tailEnd type="none" w="med" len="med"/>
          </a:ln>
          <a:effectLst>
            <a:outerShdw dist="38090" dir="2219992" algn="ctr" rotWithShape="0">
              <a:srgbClr val="808080">
                <a:alpha val="74901"/>
              </a:srgbClr>
            </a:outerShdw>
          </a:effectLst>
        </p:spPr>
      </p:cxnSp>
      <p:pic>
        <p:nvPicPr>
          <p:cNvPr id="366" name="Shape 366"/>
          <p:cNvPicPr preferRelativeResize="0"/>
          <p:nvPr/>
        </p:nvPicPr>
        <p:blipFill rotWithShape="1">
          <a:blip r:embed="rId3">
            <a:alphaModFix/>
          </a:blip>
          <a:srcRect/>
          <a:stretch/>
        </p:blipFill>
        <p:spPr>
          <a:xfrm>
            <a:off x="1371600" y="1371600"/>
            <a:ext cx="6753225" cy="4371975"/>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685800" y="228600"/>
            <a:ext cx="7924800" cy="1143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996633"/>
              </a:buClr>
              <a:buSzPts val="2520"/>
              <a:buFont typeface="Book Antiqua"/>
              <a:buNone/>
            </a:pPr>
            <a:r>
              <a:rPr lang="en-US" sz="2520" b="0" i="0" u="none" strike="noStrike" cap="none">
                <a:solidFill>
                  <a:srgbClr val="996633"/>
                </a:solidFill>
                <a:latin typeface="Book Antiqua"/>
                <a:ea typeface="Book Antiqua"/>
                <a:cs typeface="Book Antiqua"/>
                <a:sym typeface="Book Antiqua"/>
              </a:rPr>
              <a:t>HOW GENDER DIFFERENCES</a:t>
            </a:r>
            <a:br>
              <a:rPr lang="en-US" sz="2520" b="0" i="0" u="none" strike="noStrike" cap="none">
                <a:solidFill>
                  <a:srgbClr val="996633"/>
                </a:solidFill>
                <a:latin typeface="Book Antiqua"/>
                <a:ea typeface="Book Antiqua"/>
                <a:cs typeface="Book Antiqua"/>
                <a:sym typeface="Book Antiqua"/>
              </a:rPr>
            </a:br>
            <a:r>
              <a:rPr lang="en-US" sz="2520" b="0" i="0" u="none" strike="noStrike" cap="none">
                <a:solidFill>
                  <a:srgbClr val="996633"/>
                </a:solidFill>
                <a:latin typeface="Book Antiqua"/>
                <a:ea typeface="Book Antiqua"/>
                <a:cs typeface="Book Antiqua"/>
                <a:sym typeface="Book Antiqua"/>
              </a:rPr>
              <a:t>INFLUENCE EMERGING INFECTIOUS DISEASES</a:t>
            </a:r>
            <a:endParaRPr/>
          </a:p>
        </p:txBody>
      </p:sp>
      <p:sp>
        <p:nvSpPr>
          <p:cNvPr id="372" name="Shape 372"/>
          <p:cNvSpPr txBox="1">
            <a:spLocks noGrp="1"/>
          </p:cNvSpPr>
          <p:nvPr>
            <p:ph type="body" idx="1"/>
          </p:nvPr>
        </p:nvSpPr>
        <p:spPr>
          <a:xfrm>
            <a:off x="1409178" y="1476223"/>
            <a:ext cx="4356100" cy="4664075"/>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2380"/>
              <a:buFont typeface="Noto Sans Symbols"/>
              <a:buChar char="▪"/>
            </a:pPr>
            <a:r>
              <a:rPr lang="en-US" sz="2380" b="0" i="0" u="none" strike="noStrike" cap="none" dirty="0">
                <a:solidFill>
                  <a:srgbClr val="3F3F3F"/>
                </a:solidFill>
                <a:latin typeface="Century Gothic"/>
                <a:ea typeface="Century Gothic"/>
                <a:cs typeface="Century Gothic"/>
                <a:sym typeface="Century Gothic"/>
              </a:rPr>
              <a:t>Vulnerability</a:t>
            </a:r>
            <a:endParaRPr dirty="0"/>
          </a:p>
          <a:p>
            <a:pPr marL="342900" marR="0" lvl="0" indent="-228600" algn="l" rtl="0">
              <a:lnSpc>
                <a:spcPct val="92000"/>
              </a:lnSpc>
              <a:spcBef>
                <a:spcPts val="1076"/>
              </a:spcBef>
              <a:spcAft>
                <a:spcPts val="0"/>
              </a:spcAft>
              <a:buClr>
                <a:srgbClr val="938953"/>
              </a:buClr>
              <a:buSzPts val="2380"/>
              <a:buFont typeface="Noto Sans Symbols"/>
              <a:buChar char="▪"/>
            </a:pPr>
            <a:r>
              <a:rPr lang="en-US" sz="2380" b="0" i="0" u="none" strike="noStrike" cap="none" dirty="0">
                <a:solidFill>
                  <a:srgbClr val="3F3F3F"/>
                </a:solidFill>
                <a:latin typeface="Century Gothic"/>
                <a:ea typeface="Century Gothic"/>
                <a:cs typeface="Century Gothic"/>
                <a:sym typeface="Century Gothic"/>
              </a:rPr>
              <a:t>Exposure</a:t>
            </a:r>
            <a:endParaRPr dirty="0"/>
          </a:p>
          <a:p>
            <a:pPr marL="342900" marR="0" lvl="0" indent="-228600" algn="l" rtl="0">
              <a:lnSpc>
                <a:spcPct val="92000"/>
              </a:lnSpc>
              <a:spcBef>
                <a:spcPts val="1076"/>
              </a:spcBef>
              <a:spcAft>
                <a:spcPts val="0"/>
              </a:spcAft>
              <a:buClr>
                <a:srgbClr val="938953"/>
              </a:buClr>
              <a:buSzPts val="2380"/>
              <a:buFont typeface="Noto Sans Symbols"/>
              <a:buChar char="▪"/>
            </a:pPr>
            <a:r>
              <a:rPr lang="en-US" sz="2380" b="0" i="0" u="none" strike="noStrike" cap="none" dirty="0">
                <a:solidFill>
                  <a:srgbClr val="3F3F3F"/>
                </a:solidFill>
                <a:latin typeface="Century Gothic"/>
                <a:ea typeface="Century Gothic"/>
                <a:cs typeface="Century Gothic"/>
                <a:sym typeface="Century Gothic"/>
              </a:rPr>
              <a:t>Response to infection</a:t>
            </a:r>
            <a:endParaRPr dirty="0"/>
          </a:p>
          <a:p>
            <a:pPr marL="342900" marR="0" lvl="0" indent="-228600" algn="l" rtl="0">
              <a:lnSpc>
                <a:spcPct val="92000"/>
              </a:lnSpc>
              <a:spcBef>
                <a:spcPts val="1076"/>
              </a:spcBef>
              <a:spcAft>
                <a:spcPts val="0"/>
              </a:spcAft>
              <a:buClr>
                <a:srgbClr val="938953"/>
              </a:buClr>
              <a:buSzPts val="2380"/>
              <a:buFont typeface="Noto Sans Symbols"/>
              <a:buChar char="▪"/>
            </a:pPr>
            <a:r>
              <a:rPr lang="en-US" sz="2380" b="0" i="0" u="none" strike="noStrike" cap="none" dirty="0">
                <a:solidFill>
                  <a:srgbClr val="3F3F3F"/>
                </a:solidFill>
                <a:latin typeface="Century Gothic"/>
                <a:ea typeface="Century Gothic"/>
                <a:cs typeface="Century Gothic"/>
                <a:sym typeface="Century Gothic"/>
              </a:rPr>
              <a:t>Public health interventions</a:t>
            </a:r>
            <a:endParaRPr dirty="0"/>
          </a:p>
          <a:p>
            <a:pPr marL="342900" marR="0" lvl="0" indent="-228600" algn="l" rtl="0">
              <a:lnSpc>
                <a:spcPct val="92000"/>
              </a:lnSpc>
              <a:spcBef>
                <a:spcPts val="1076"/>
              </a:spcBef>
              <a:spcAft>
                <a:spcPts val="0"/>
              </a:spcAft>
              <a:buClr>
                <a:srgbClr val="938953"/>
              </a:buClr>
              <a:buSzPts val="2380"/>
              <a:buFont typeface="Noto Sans Symbols"/>
              <a:buChar char="▪"/>
            </a:pPr>
            <a:r>
              <a:rPr lang="en-US" sz="2380" b="0" i="0" u="none" strike="noStrike" cap="none" dirty="0" smtClean="0">
                <a:solidFill>
                  <a:srgbClr val="3F3F3F"/>
                </a:solidFill>
                <a:latin typeface="Century Gothic"/>
                <a:ea typeface="Century Gothic"/>
                <a:cs typeface="Century Gothic"/>
                <a:sym typeface="Century Gothic"/>
              </a:rPr>
              <a:t>Gender </a:t>
            </a:r>
            <a:r>
              <a:rPr lang="en-US" sz="2380" b="0" i="0" u="none" strike="noStrike" cap="none" dirty="0">
                <a:solidFill>
                  <a:srgbClr val="3F3F3F"/>
                </a:solidFill>
                <a:latin typeface="Century Gothic"/>
                <a:ea typeface="Century Gothic"/>
                <a:cs typeface="Century Gothic"/>
                <a:sym typeface="Century Gothic"/>
              </a:rPr>
              <a:t>differences vary from country to country</a:t>
            </a:r>
            <a:endParaRPr dirty="0"/>
          </a:p>
          <a:p>
            <a:pPr marL="342900" marR="0" lvl="0" indent="-228600" algn="l" rtl="0">
              <a:lnSpc>
                <a:spcPct val="92000"/>
              </a:lnSpc>
              <a:spcBef>
                <a:spcPts val="1076"/>
              </a:spcBef>
              <a:spcAft>
                <a:spcPts val="0"/>
              </a:spcAft>
              <a:buClr>
                <a:srgbClr val="938953"/>
              </a:buClr>
              <a:buSzPts val="2380"/>
              <a:buFont typeface="Noto Sans Symbols"/>
              <a:buChar char="▪"/>
            </a:pPr>
            <a:r>
              <a:rPr lang="en-US" sz="2380" b="0" i="0" u="none" strike="noStrike" cap="none" dirty="0">
                <a:solidFill>
                  <a:srgbClr val="3F3F3F"/>
                </a:solidFill>
                <a:latin typeface="Century Gothic"/>
                <a:ea typeface="Century Gothic"/>
                <a:cs typeface="Century Gothic"/>
                <a:sym typeface="Century Gothic"/>
              </a:rPr>
              <a:t>Gender differences also vary within countries according to a host of socio-economic variables</a:t>
            </a:r>
            <a:endParaRPr dirty="0"/>
          </a:p>
        </p:txBody>
      </p:sp>
      <p:pic>
        <p:nvPicPr>
          <p:cNvPr id="373" name="Shape 373" descr="http://www.fao.org/docrep/V8180T/v8180T04.jpg"/>
          <p:cNvPicPr preferRelativeResize="0">
            <a:picLocks noGrp="1"/>
          </p:cNvPicPr>
          <p:nvPr>
            <p:ph type="body" idx="2"/>
          </p:nvPr>
        </p:nvPicPr>
        <p:blipFill rotWithShape="1">
          <a:blip r:embed="rId3">
            <a:alphaModFix/>
          </a:blip>
          <a:srcRect/>
          <a:stretch/>
        </p:blipFill>
        <p:spPr>
          <a:xfrm>
            <a:off x="5946775" y="3997173"/>
            <a:ext cx="2981325" cy="2143125"/>
          </a:xfrm>
          <a:prstGeom prst="rect">
            <a:avLst/>
          </a:prstGeom>
          <a:noFill/>
          <a:ln>
            <a:noFill/>
          </a:ln>
        </p:spPr>
      </p:pic>
      <p:pic>
        <p:nvPicPr>
          <p:cNvPr id="374" name="Shape 374" descr="http://oxfamamericablogs.s3.amazonaws.com/wp-content/uploads/2009/01/borena-woman.jpg"/>
          <p:cNvPicPr preferRelativeResize="0"/>
          <p:nvPr/>
        </p:nvPicPr>
        <p:blipFill rotWithShape="1">
          <a:blip r:embed="rId4">
            <a:alphaModFix/>
          </a:blip>
          <a:srcRect/>
          <a:stretch/>
        </p:blipFill>
        <p:spPr>
          <a:xfrm>
            <a:off x="5946775" y="1600200"/>
            <a:ext cx="2971800" cy="2438400"/>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214438" y="304800"/>
            <a:ext cx="73152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2520"/>
              <a:buFont typeface="Book Antiqua"/>
              <a:buNone/>
            </a:pPr>
            <a:r>
              <a:rPr lang="en-US" sz="2520" b="0" i="0" u="none" strike="noStrike" cap="none">
                <a:solidFill>
                  <a:srgbClr val="996633"/>
                </a:solidFill>
                <a:latin typeface="Book Antiqua"/>
                <a:ea typeface="Book Antiqua"/>
                <a:cs typeface="Book Antiqua"/>
                <a:sym typeface="Book Antiqua"/>
              </a:rPr>
              <a:t>VULNERABILITY TO INFECTIOUS DISEASES</a:t>
            </a:r>
            <a:endParaRPr/>
          </a:p>
        </p:txBody>
      </p:sp>
      <p:sp>
        <p:nvSpPr>
          <p:cNvPr id="380" name="Shape 380"/>
          <p:cNvSpPr txBox="1">
            <a:spLocks noGrp="1"/>
          </p:cNvSpPr>
          <p:nvPr>
            <p:ph type="body" idx="1"/>
          </p:nvPr>
        </p:nvSpPr>
        <p:spPr>
          <a:xfrm>
            <a:off x="762000" y="1333870"/>
            <a:ext cx="4724400" cy="4983163"/>
          </a:xfrm>
          <a:prstGeom prst="rect">
            <a:avLst/>
          </a:prstGeom>
          <a:noFill/>
          <a:ln>
            <a:noFill/>
          </a:ln>
        </p:spPr>
        <p:txBody>
          <a:bodyPr spcFirstLastPara="1" wrap="square" lIns="91425" tIns="45700" rIns="91425" bIns="45700" anchor="t" anchorCtr="0">
            <a:noAutofit/>
          </a:bodyPr>
          <a:lstStyle/>
          <a:p>
            <a:pPr marL="82296" marR="0" lvl="0" indent="0" algn="l" rtl="0">
              <a:lnSpc>
                <a:spcPct val="92000"/>
              </a:lnSpc>
              <a:spcBef>
                <a:spcPts val="0"/>
              </a:spcBef>
              <a:spcAft>
                <a:spcPts val="0"/>
              </a:spcAft>
              <a:buClr>
                <a:srgbClr val="938953"/>
              </a:buClr>
              <a:buSzPts val="2040"/>
              <a:buFont typeface="Noto Sans Symbols"/>
              <a:buNone/>
            </a:pPr>
            <a:endParaRPr sz="204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1008"/>
              </a:spcBef>
              <a:spcAft>
                <a:spcPts val="0"/>
              </a:spcAft>
              <a:buClr>
                <a:srgbClr val="938953"/>
              </a:buClr>
              <a:buSzPts val="2040"/>
              <a:buFont typeface="Noto Sans Symbols"/>
              <a:buChar char="▪"/>
            </a:pPr>
            <a:r>
              <a:rPr lang="en-US" sz="2040" b="0" i="0" u="none" strike="noStrike" cap="none" dirty="0">
                <a:solidFill>
                  <a:srgbClr val="3F3F3F"/>
                </a:solidFill>
                <a:latin typeface="Century Gothic"/>
                <a:ea typeface="Century Gothic"/>
                <a:cs typeface="Century Gothic"/>
                <a:sym typeface="Century Gothic"/>
              </a:rPr>
              <a:t>First contact</a:t>
            </a:r>
            <a:endParaRPr dirty="0"/>
          </a:p>
          <a:p>
            <a:pPr marL="640080" marR="0" lvl="1" indent="-228600" algn="l" rtl="0">
              <a:lnSpc>
                <a:spcPct val="92000"/>
              </a:lnSpc>
              <a:spcBef>
                <a:spcPts val="940"/>
              </a:spcBef>
              <a:spcAft>
                <a:spcPts val="0"/>
              </a:spcAft>
              <a:buClr>
                <a:srgbClr val="938953"/>
              </a:buClr>
              <a:buSzPts val="1700"/>
              <a:buFont typeface="Century Gothic"/>
              <a:buChar char="―"/>
            </a:pPr>
            <a:r>
              <a:rPr lang="en-US" sz="1700" b="0" i="0" u="none" strike="noStrike" cap="none" dirty="0">
                <a:solidFill>
                  <a:srgbClr val="3F3F3F"/>
                </a:solidFill>
                <a:latin typeface="Century Gothic"/>
                <a:ea typeface="Century Gothic"/>
                <a:cs typeface="Century Gothic"/>
                <a:sym typeface="Century Gothic"/>
              </a:rPr>
              <a:t>Ebola, TB, anthrax</a:t>
            </a:r>
            <a:endParaRPr dirty="0"/>
          </a:p>
          <a:p>
            <a:pPr marL="402336" marR="0" lvl="1" indent="0" algn="l" rtl="0">
              <a:lnSpc>
                <a:spcPct val="92000"/>
              </a:lnSpc>
              <a:spcBef>
                <a:spcPts val="940"/>
              </a:spcBef>
              <a:spcAft>
                <a:spcPts val="0"/>
              </a:spcAft>
              <a:buClr>
                <a:srgbClr val="938953"/>
              </a:buClr>
              <a:buSzPts val="1700"/>
              <a:buFont typeface="Century Gothic"/>
              <a:buNone/>
            </a:pPr>
            <a:endParaRPr sz="17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1008"/>
              </a:spcBef>
              <a:spcAft>
                <a:spcPts val="0"/>
              </a:spcAft>
              <a:buClr>
                <a:srgbClr val="938953"/>
              </a:buClr>
              <a:buSzPts val="2040"/>
              <a:buFont typeface="Noto Sans Symbols"/>
              <a:buChar char="▪"/>
            </a:pPr>
            <a:r>
              <a:rPr lang="en-US" sz="2040" b="0" i="0" u="none" strike="noStrike" cap="none" dirty="0" smtClean="0">
                <a:solidFill>
                  <a:srgbClr val="3F3F3F"/>
                </a:solidFill>
                <a:latin typeface="Century Gothic"/>
                <a:ea typeface="Century Gothic"/>
                <a:cs typeface="Century Gothic"/>
                <a:sym typeface="Century Gothic"/>
              </a:rPr>
              <a:t>Gender-related </a:t>
            </a:r>
            <a:r>
              <a:rPr lang="en-US" sz="2040" b="0" i="0" u="none" strike="noStrike" cap="none" dirty="0">
                <a:solidFill>
                  <a:srgbClr val="3F3F3F"/>
                </a:solidFill>
                <a:latin typeface="Century Gothic"/>
                <a:ea typeface="Century Gothic"/>
                <a:cs typeface="Century Gothic"/>
                <a:sym typeface="Century Gothic"/>
              </a:rPr>
              <a:t>norms</a:t>
            </a:r>
            <a:endParaRPr dirty="0"/>
          </a:p>
          <a:p>
            <a:pPr marL="640080" marR="0" lvl="1" indent="-228600" algn="l" rtl="0">
              <a:lnSpc>
                <a:spcPct val="92000"/>
              </a:lnSpc>
              <a:spcBef>
                <a:spcPts val="940"/>
              </a:spcBef>
              <a:spcAft>
                <a:spcPts val="0"/>
              </a:spcAft>
              <a:buClr>
                <a:srgbClr val="938953"/>
              </a:buClr>
              <a:buSzPts val="1700"/>
              <a:buFont typeface="Century Gothic"/>
              <a:buChar char="―"/>
            </a:pPr>
            <a:r>
              <a:rPr lang="en-US" sz="1700" b="0" i="0" u="none" strike="noStrike" cap="none" dirty="0">
                <a:solidFill>
                  <a:srgbClr val="3F3F3F"/>
                </a:solidFill>
                <a:latin typeface="Century Gothic"/>
                <a:ea typeface="Century Gothic"/>
                <a:cs typeface="Century Gothic"/>
                <a:sym typeface="Century Gothic"/>
              </a:rPr>
              <a:t>Value of males against females</a:t>
            </a:r>
            <a:endParaRPr dirty="0"/>
          </a:p>
          <a:p>
            <a:pPr marL="640080" marR="0" lvl="1" indent="-228600" algn="l" rtl="0">
              <a:lnSpc>
                <a:spcPct val="92000"/>
              </a:lnSpc>
              <a:spcBef>
                <a:spcPts val="940"/>
              </a:spcBef>
              <a:spcAft>
                <a:spcPts val="0"/>
              </a:spcAft>
              <a:buClr>
                <a:srgbClr val="938953"/>
              </a:buClr>
              <a:buSzPts val="1700"/>
              <a:buFont typeface="Century Gothic"/>
              <a:buChar char="―"/>
            </a:pPr>
            <a:r>
              <a:rPr lang="en-US" sz="1700" b="0" i="0" u="none" strike="noStrike" cap="none" dirty="0">
                <a:solidFill>
                  <a:srgbClr val="3F3F3F"/>
                </a:solidFill>
                <a:latin typeface="Century Gothic"/>
                <a:ea typeface="Century Gothic"/>
                <a:cs typeface="Century Gothic"/>
                <a:sym typeface="Century Gothic"/>
              </a:rPr>
              <a:t>Vaccination rates </a:t>
            </a:r>
            <a:endParaRPr dirty="0"/>
          </a:p>
          <a:p>
            <a:pPr marL="640080" marR="0" lvl="1" indent="-228600" algn="l" rtl="0">
              <a:lnSpc>
                <a:spcPct val="92000"/>
              </a:lnSpc>
              <a:spcBef>
                <a:spcPts val="940"/>
              </a:spcBef>
              <a:spcAft>
                <a:spcPts val="0"/>
              </a:spcAft>
              <a:buClr>
                <a:srgbClr val="938953"/>
              </a:buClr>
              <a:buSzPts val="1700"/>
              <a:buFont typeface="Century Gothic"/>
              <a:buChar char="―"/>
            </a:pPr>
            <a:r>
              <a:rPr lang="en-US" sz="1700" b="0" i="0" u="none" strike="noStrike" cap="none" dirty="0">
                <a:solidFill>
                  <a:srgbClr val="3F3F3F"/>
                </a:solidFill>
                <a:latin typeface="Century Gothic"/>
                <a:ea typeface="Century Gothic"/>
                <a:cs typeface="Century Gothic"/>
                <a:sym typeface="Century Gothic"/>
              </a:rPr>
              <a:t>Risk factors: pastoralist communities and cholera outbreak</a:t>
            </a:r>
            <a:endParaRPr dirty="0"/>
          </a:p>
          <a:p>
            <a:pPr marL="402336" marR="0" lvl="1" indent="0" algn="l" rtl="0">
              <a:lnSpc>
                <a:spcPct val="92000"/>
              </a:lnSpc>
              <a:spcBef>
                <a:spcPts val="940"/>
              </a:spcBef>
              <a:spcAft>
                <a:spcPts val="0"/>
              </a:spcAft>
              <a:buClr>
                <a:srgbClr val="938953"/>
              </a:buClr>
              <a:buSzPts val="1700"/>
              <a:buFont typeface="Century Gothic"/>
              <a:buNone/>
            </a:pPr>
            <a:endParaRPr sz="17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1008"/>
              </a:spcBef>
              <a:spcAft>
                <a:spcPts val="0"/>
              </a:spcAft>
              <a:buClr>
                <a:srgbClr val="938953"/>
              </a:buClr>
              <a:buSzPts val="2040"/>
              <a:buFont typeface="Noto Sans Symbols"/>
              <a:buChar char="▪"/>
            </a:pPr>
            <a:r>
              <a:rPr lang="en-US" sz="2040" b="0" i="0" u="none" strike="noStrike" cap="none" dirty="0">
                <a:solidFill>
                  <a:srgbClr val="3F3F3F"/>
                </a:solidFill>
                <a:latin typeface="Century Gothic"/>
                <a:ea typeface="Century Gothic"/>
                <a:cs typeface="Century Gothic"/>
                <a:sym typeface="Century Gothic"/>
              </a:rPr>
              <a:t>Gender roles and responsibilities</a:t>
            </a:r>
            <a:endParaRPr dirty="0"/>
          </a:p>
          <a:p>
            <a:pPr marL="640080" marR="0" lvl="1" indent="-228600" algn="l" rtl="0">
              <a:lnSpc>
                <a:spcPct val="92000"/>
              </a:lnSpc>
              <a:spcBef>
                <a:spcPts val="940"/>
              </a:spcBef>
              <a:spcAft>
                <a:spcPts val="0"/>
              </a:spcAft>
              <a:buClr>
                <a:srgbClr val="938953"/>
              </a:buClr>
              <a:buSzPts val="1700"/>
              <a:buFont typeface="Century Gothic"/>
              <a:buChar char="―"/>
            </a:pPr>
            <a:r>
              <a:rPr lang="en-US" sz="1700" b="0" i="0" u="none" strike="noStrike" cap="none" dirty="0" err="1">
                <a:solidFill>
                  <a:srgbClr val="3F3F3F"/>
                </a:solidFill>
                <a:latin typeface="Century Gothic"/>
                <a:ea typeface="Century Gothic"/>
                <a:cs typeface="Century Gothic"/>
                <a:sym typeface="Century Gothic"/>
              </a:rPr>
              <a:t>Schistosomiasis</a:t>
            </a:r>
            <a:endParaRPr dirty="0"/>
          </a:p>
          <a:p>
            <a:pPr marL="640080" marR="0" lvl="1" indent="-228600" algn="l" rtl="0">
              <a:lnSpc>
                <a:spcPct val="92000"/>
              </a:lnSpc>
              <a:spcBef>
                <a:spcPts val="940"/>
              </a:spcBef>
              <a:spcAft>
                <a:spcPts val="0"/>
              </a:spcAft>
              <a:buClr>
                <a:srgbClr val="938953"/>
              </a:buClr>
              <a:buSzPts val="1700"/>
              <a:buFont typeface="Century Gothic"/>
              <a:buChar char="―"/>
            </a:pPr>
            <a:r>
              <a:rPr lang="en-US" sz="1700" b="0" i="0" u="none" strike="noStrike" cap="none" dirty="0">
                <a:solidFill>
                  <a:srgbClr val="3F3F3F"/>
                </a:solidFill>
                <a:latin typeface="Century Gothic"/>
                <a:ea typeface="Century Gothic"/>
                <a:cs typeface="Century Gothic"/>
                <a:sym typeface="Century Gothic"/>
              </a:rPr>
              <a:t> Guinea worm</a:t>
            </a:r>
            <a:endParaRPr dirty="0"/>
          </a:p>
          <a:p>
            <a:pPr marL="402336" marR="0" lvl="1" indent="0" algn="l" rtl="0">
              <a:lnSpc>
                <a:spcPct val="92000"/>
              </a:lnSpc>
              <a:spcBef>
                <a:spcPts val="940"/>
              </a:spcBef>
              <a:spcAft>
                <a:spcPts val="0"/>
              </a:spcAft>
              <a:buClr>
                <a:srgbClr val="938953"/>
              </a:buClr>
              <a:buSzPts val="1700"/>
              <a:buFont typeface="Century Gothic"/>
              <a:buNone/>
            </a:pPr>
            <a:endParaRPr sz="1700" b="0" i="0" u="none" strike="noStrike" cap="none" dirty="0">
              <a:solidFill>
                <a:srgbClr val="3F3F3F"/>
              </a:solidFill>
              <a:latin typeface="Century Gothic"/>
              <a:ea typeface="Century Gothic"/>
              <a:cs typeface="Century Gothic"/>
              <a:sym typeface="Century Gothic"/>
            </a:endParaRPr>
          </a:p>
        </p:txBody>
      </p:sp>
      <p:pic>
        <p:nvPicPr>
          <p:cNvPr id="381" name="Shape 381"/>
          <p:cNvPicPr preferRelativeResize="0"/>
          <p:nvPr/>
        </p:nvPicPr>
        <p:blipFill rotWithShape="1">
          <a:blip r:embed="rId3">
            <a:alphaModFix/>
          </a:blip>
          <a:srcRect/>
          <a:stretch/>
        </p:blipFill>
        <p:spPr>
          <a:xfrm>
            <a:off x="5995988" y="3932238"/>
            <a:ext cx="2819400" cy="2697162"/>
          </a:xfrm>
          <a:prstGeom prst="rect">
            <a:avLst/>
          </a:prstGeom>
          <a:noFill/>
          <a:ln>
            <a:noFill/>
          </a:ln>
        </p:spPr>
      </p:pic>
      <p:pic>
        <p:nvPicPr>
          <p:cNvPr id="382" name="Shape 382"/>
          <p:cNvPicPr preferRelativeResize="0"/>
          <p:nvPr/>
        </p:nvPicPr>
        <p:blipFill rotWithShape="1">
          <a:blip r:embed="rId4">
            <a:alphaModFix/>
          </a:blip>
          <a:srcRect/>
          <a:stretch/>
        </p:blipFill>
        <p:spPr>
          <a:xfrm>
            <a:off x="5938838" y="1371600"/>
            <a:ext cx="2876550" cy="2200275"/>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114800" y="914400"/>
            <a:ext cx="50292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2520"/>
              <a:buFont typeface="Book Antiqua"/>
              <a:buNone/>
            </a:pPr>
            <a:r>
              <a:rPr lang="en-US" sz="2520" b="0" i="0" u="none" strike="noStrike" cap="none">
                <a:solidFill>
                  <a:srgbClr val="996633"/>
                </a:solidFill>
                <a:latin typeface="Book Antiqua"/>
                <a:ea typeface="Book Antiqua"/>
                <a:cs typeface="Book Antiqua"/>
                <a:sym typeface="Book Antiqua"/>
              </a:rPr>
              <a:t>EXPOSURE TO PATHOGENS </a:t>
            </a:r>
            <a:endParaRPr/>
          </a:p>
        </p:txBody>
      </p:sp>
      <p:sp>
        <p:nvSpPr>
          <p:cNvPr id="388" name="Shape 388"/>
          <p:cNvSpPr txBox="1">
            <a:spLocks noGrp="1"/>
          </p:cNvSpPr>
          <p:nvPr>
            <p:ph type="body" idx="1"/>
          </p:nvPr>
        </p:nvSpPr>
        <p:spPr>
          <a:xfrm>
            <a:off x="457200" y="1600200"/>
            <a:ext cx="5029200" cy="4572000"/>
          </a:xfrm>
          <a:prstGeom prst="rect">
            <a:avLst/>
          </a:prstGeom>
          <a:noFill/>
          <a:ln>
            <a:noFill/>
          </a:ln>
        </p:spPr>
        <p:txBody>
          <a:bodyPr spcFirstLastPara="1" wrap="square" lIns="91425" tIns="45700" rIns="91425" bIns="45700" anchor="t" anchorCtr="0">
            <a:noAutofit/>
          </a:bodyPr>
          <a:lstStyle/>
          <a:p>
            <a:pPr marL="82296" marR="0" lvl="0" indent="0" algn="l" rtl="0">
              <a:lnSpc>
                <a:spcPct val="92000"/>
              </a:lnSpc>
              <a:spcBef>
                <a:spcPts val="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Occupational </a:t>
            </a:r>
            <a:r>
              <a:rPr lang="en-US" sz="1500" b="0" i="0" u="none" strike="noStrike" cap="none" dirty="0" smtClean="0">
                <a:solidFill>
                  <a:srgbClr val="3F3F3F"/>
                </a:solidFill>
                <a:latin typeface="Century Gothic"/>
                <a:ea typeface="Century Gothic"/>
                <a:cs typeface="Century Gothic"/>
                <a:sym typeface="Century Gothic"/>
              </a:rPr>
              <a:t>exposure:</a:t>
            </a:r>
            <a:endParaRPr dirty="0"/>
          </a:p>
          <a:p>
            <a:pPr marL="640080" marR="0" lvl="1" indent="-228600" algn="l" rtl="0">
              <a:lnSpc>
                <a:spcPct val="92000"/>
              </a:lnSpc>
              <a:spcBef>
                <a:spcPts val="850"/>
              </a:spcBef>
              <a:spcAft>
                <a:spcPts val="0"/>
              </a:spcAft>
              <a:buClr>
                <a:srgbClr val="938953"/>
              </a:buClr>
              <a:buSzPts val="1250"/>
              <a:buFont typeface="Century Gothic"/>
              <a:buChar char="―"/>
            </a:pPr>
            <a:r>
              <a:rPr lang="en-US" sz="1250" b="0" i="0" u="none" strike="noStrike" cap="none" dirty="0">
                <a:solidFill>
                  <a:srgbClr val="3F3F3F"/>
                </a:solidFill>
                <a:latin typeface="Century Gothic"/>
                <a:ea typeface="Century Gothic"/>
                <a:cs typeface="Century Gothic"/>
                <a:sym typeface="Century Gothic"/>
              </a:rPr>
              <a:t>Hunters, gatherers, preparing meals</a:t>
            </a:r>
            <a:endParaRPr dirty="0"/>
          </a:p>
          <a:p>
            <a:pPr marL="640080" marR="0" lvl="1" indent="-228600" algn="l" rtl="0">
              <a:lnSpc>
                <a:spcPct val="92000"/>
              </a:lnSpc>
              <a:spcBef>
                <a:spcPts val="850"/>
              </a:spcBef>
              <a:spcAft>
                <a:spcPts val="0"/>
              </a:spcAft>
              <a:buClr>
                <a:srgbClr val="938953"/>
              </a:buClr>
              <a:buSzPts val="1250"/>
              <a:buFont typeface="Century Gothic"/>
              <a:buChar char="―"/>
            </a:pPr>
            <a:r>
              <a:rPr lang="en-US" sz="1250" b="0" i="0" u="none" strike="noStrike" cap="none" dirty="0">
                <a:solidFill>
                  <a:srgbClr val="3F3F3F"/>
                </a:solidFill>
                <a:latin typeface="Century Gothic"/>
                <a:ea typeface="Century Gothic"/>
                <a:cs typeface="Century Gothic"/>
                <a:sym typeface="Century Gothic"/>
              </a:rPr>
              <a:t>Outdoor activities and rabies in Ethiopia</a:t>
            </a:r>
            <a:endParaRPr dirty="0"/>
          </a:p>
          <a:p>
            <a:pPr marL="640080" marR="0" lvl="1" indent="-228600" algn="l" rtl="0">
              <a:lnSpc>
                <a:spcPct val="92000"/>
              </a:lnSpc>
              <a:spcBef>
                <a:spcPts val="850"/>
              </a:spcBef>
              <a:spcAft>
                <a:spcPts val="0"/>
              </a:spcAft>
              <a:buClr>
                <a:srgbClr val="938953"/>
              </a:buClr>
              <a:buSzPts val="1250"/>
              <a:buFont typeface="Century Gothic"/>
              <a:buChar char="―"/>
            </a:pPr>
            <a:r>
              <a:rPr lang="en-US" sz="1250" b="0" i="0" u="none" strike="noStrike" cap="none" dirty="0">
                <a:solidFill>
                  <a:srgbClr val="3F3F3F"/>
                </a:solidFill>
                <a:latin typeface="Century Gothic"/>
                <a:ea typeface="Century Gothic"/>
                <a:cs typeface="Century Gothic"/>
                <a:sym typeface="Century Gothic"/>
              </a:rPr>
              <a:t>Raw milk and TB among the Somali community</a:t>
            </a:r>
            <a:endParaRPr dirty="0"/>
          </a:p>
          <a:p>
            <a:pPr marL="402336" marR="0" lvl="1" indent="0" algn="l" rtl="0">
              <a:lnSpc>
                <a:spcPct val="92000"/>
              </a:lnSpc>
              <a:spcBef>
                <a:spcPts val="850"/>
              </a:spcBef>
              <a:spcAft>
                <a:spcPts val="0"/>
              </a:spcAft>
              <a:buClr>
                <a:srgbClr val="938953"/>
              </a:buClr>
              <a:buSzPts val="1250"/>
              <a:buFont typeface="Century Gothic"/>
              <a:buNone/>
            </a:pPr>
            <a:endParaRPr sz="125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Caring for sick/dead family members</a:t>
            </a:r>
            <a:endParaRPr dirty="0"/>
          </a:p>
          <a:p>
            <a:pPr marL="82296" marR="0" lvl="0" indent="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Child care and care takers</a:t>
            </a:r>
            <a:endParaRPr dirty="0"/>
          </a:p>
          <a:p>
            <a:pPr marL="82296" marR="0" lvl="0" indent="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Exposure in health care setting</a:t>
            </a:r>
            <a:endParaRPr dirty="0"/>
          </a:p>
          <a:p>
            <a:pPr marL="82296" marR="0" lvl="0" indent="0" algn="l" rtl="0">
              <a:lnSpc>
                <a:spcPct val="92000"/>
              </a:lnSpc>
              <a:spcBef>
                <a:spcPts val="900"/>
              </a:spcBef>
              <a:spcAft>
                <a:spcPts val="0"/>
              </a:spcAft>
              <a:buClr>
                <a:srgbClr val="938953"/>
              </a:buClr>
              <a:buSzPts val="1500"/>
              <a:buFont typeface="Noto Sans Symbols"/>
              <a:buNone/>
            </a:pPr>
            <a:endParaRPr sz="15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900"/>
              </a:spcBef>
              <a:spcAft>
                <a:spcPts val="0"/>
              </a:spcAft>
              <a:buClr>
                <a:srgbClr val="938953"/>
              </a:buClr>
              <a:buSzPts val="1500"/>
              <a:buFont typeface="Noto Sans Symbols"/>
              <a:buChar char="▪"/>
            </a:pPr>
            <a:r>
              <a:rPr lang="en-US" sz="1500" b="0" i="0" u="none" strike="noStrike" cap="none" dirty="0">
                <a:solidFill>
                  <a:srgbClr val="3F3F3F"/>
                </a:solidFill>
                <a:latin typeface="Century Gothic"/>
                <a:ea typeface="Century Gothic"/>
                <a:cs typeface="Century Gothic"/>
                <a:sym typeface="Century Gothic"/>
              </a:rPr>
              <a:t>Exposure to livestock</a:t>
            </a:r>
            <a:endParaRPr dirty="0"/>
          </a:p>
          <a:p>
            <a:pPr marL="640080" marR="0" lvl="1" indent="-228600" algn="l" rtl="0">
              <a:lnSpc>
                <a:spcPct val="92000"/>
              </a:lnSpc>
              <a:spcBef>
                <a:spcPts val="850"/>
              </a:spcBef>
              <a:spcAft>
                <a:spcPts val="0"/>
              </a:spcAft>
              <a:buClr>
                <a:srgbClr val="938953"/>
              </a:buClr>
              <a:buSzPts val="1250"/>
              <a:buFont typeface="Century Gothic"/>
              <a:buChar char="―"/>
            </a:pPr>
            <a:r>
              <a:rPr lang="en-US" sz="1250" b="0" i="0" u="none" strike="noStrike" cap="none" dirty="0">
                <a:solidFill>
                  <a:srgbClr val="3F3F3F"/>
                </a:solidFill>
                <a:latin typeface="Century Gothic"/>
                <a:ea typeface="Century Gothic"/>
                <a:cs typeface="Century Gothic"/>
                <a:sym typeface="Century Gothic"/>
              </a:rPr>
              <a:t>Slaughter and marketing</a:t>
            </a:r>
            <a:endParaRPr dirty="0"/>
          </a:p>
          <a:p>
            <a:pPr marL="402336" marR="0" lvl="1" indent="0" algn="l" rtl="0">
              <a:lnSpc>
                <a:spcPct val="92000"/>
              </a:lnSpc>
              <a:spcBef>
                <a:spcPts val="850"/>
              </a:spcBef>
              <a:spcAft>
                <a:spcPts val="0"/>
              </a:spcAft>
              <a:buClr>
                <a:srgbClr val="938953"/>
              </a:buClr>
              <a:buSzPts val="1250"/>
              <a:buFont typeface="Century Gothic"/>
              <a:buNone/>
            </a:pPr>
            <a:endParaRPr sz="1250" b="0" i="0" u="none" strike="noStrike" cap="none" dirty="0">
              <a:solidFill>
                <a:srgbClr val="3F3F3F"/>
              </a:solidFill>
              <a:latin typeface="Century Gothic"/>
              <a:ea typeface="Century Gothic"/>
              <a:cs typeface="Century Gothic"/>
              <a:sym typeface="Century Gothic"/>
            </a:endParaRPr>
          </a:p>
          <a:p>
            <a:pPr marL="640080" marR="0" lvl="1" indent="-149225" algn="l" rtl="0">
              <a:lnSpc>
                <a:spcPct val="92000"/>
              </a:lnSpc>
              <a:spcBef>
                <a:spcPts val="850"/>
              </a:spcBef>
              <a:spcAft>
                <a:spcPts val="0"/>
              </a:spcAft>
              <a:buClr>
                <a:srgbClr val="938953"/>
              </a:buClr>
              <a:buSzPts val="1250"/>
              <a:buFont typeface="Century Gothic"/>
              <a:buNone/>
            </a:pPr>
            <a:endParaRPr sz="1250" b="0" i="0" u="none" strike="noStrike" cap="none" dirty="0">
              <a:solidFill>
                <a:srgbClr val="3F3F3F"/>
              </a:solidFill>
              <a:latin typeface="Century Gothic"/>
              <a:ea typeface="Century Gothic"/>
              <a:cs typeface="Century Gothic"/>
              <a:sym typeface="Century Gothic"/>
            </a:endParaRPr>
          </a:p>
        </p:txBody>
      </p:sp>
      <p:pic>
        <p:nvPicPr>
          <p:cNvPr id="389" name="Shape 389"/>
          <p:cNvPicPr preferRelativeResize="0"/>
          <p:nvPr/>
        </p:nvPicPr>
        <p:blipFill rotWithShape="1">
          <a:blip r:embed="rId3">
            <a:alphaModFix/>
          </a:blip>
          <a:srcRect/>
          <a:stretch/>
        </p:blipFill>
        <p:spPr>
          <a:xfrm>
            <a:off x="5791200" y="1615736"/>
            <a:ext cx="3048000" cy="4257675"/>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WHAT IS GENDER ANALYSIS</a:t>
            </a:r>
            <a:endParaRPr/>
          </a:p>
        </p:txBody>
      </p:sp>
      <p:sp>
        <p:nvSpPr>
          <p:cNvPr id="93" name="Shape 93"/>
          <p:cNvSpPr txBox="1">
            <a:spLocks noGrp="1"/>
          </p:cNvSpPr>
          <p:nvPr>
            <p:ph type="body" idx="1"/>
          </p:nvPr>
        </p:nvSpPr>
        <p:spPr>
          <a:xfrm>
            <a:off x="533400" y="1828800"/>
            <a:ext cx="8305800" cy="4038600"/>
          </a:xfrm>
          <a:prstGeom prst="rect">
            <a:avLst/>
          </a:prstGeom>
          <a:noFill/>
          <a:ln>
            <a:noFill/>
          </a:ln>
        </p:spPr>
        <p:txBody>
          <a:bodyPr spcFirstLastPara="1" wrap="square" lIns="91425" tIns="45700" rIns="91425" bIns="45700" anchor="t" anchorCtr="0">
            <a:noAutofit/>
          </a:bodyPr>
          <a:lstStyle/>
          <a:p>
            <a:pPr marL="57150" marR="0" lvl="1" indent="0" algn="l" rtl="0">
              <a:lnSpc>
                <a:spcPct val="112000"/>
              </a:lnSpc>
              <a:spcBef>
                <a:spcPts val="0"/>
              </a:spcBef>
              <a:spcAft>
                <a:spcPts val="0"/>
              </a:spcAft>
              <a:buClr>
                <a:srgbClr val="938953"/>
              </a:buClr>
              <a:buSzPts val="2000"/>
              <a:buFont typeface="Century Gothic"/>
              <a:buNone/>
            </a:pPr>
            <a:endParaRPr sz="2000" b="0" i="0" u="none" strike="noStrike" cap="none" dirty="0">
              <a:solidFill>
                <a:srgbClr val="3F3F3F"/>
              </a:solidFill>
              <a:latin typeface="Century Gothic"/>
              <a:ea typeface="Century Gothic"/>
              <a:cs typeface="Century Gothic"/>
              <a:sym typeface="Century Gothic"/>
            </a:endParaRPr>
          </a:p>
          <a:p>
            <a:pPr marL="342900" marR="0" lvl="1" indent="-228600" algn="l" rtl="0">
              <a:lnSpc>
                <a:spcPct val="112000"/>
              </a:lnSpc>
              <a:spcBef>
                <a:spcPts val="1000"/>
              </a:spcBef>
              <a:spcAft>
                <a:spcPts val="0"/>
              </a:spcAft>
              <a:buClr>
                <a:srgbClr val="938953"/>
              </a:buClr>
              <a:buSzPts val="20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Systematic gathering and examination of information on gender differences and social relations in order to identify, understand and redress inequities based on </a:t>
            </a:r>
            <a:r>
              <a:rPr lang="en-US" sz="2400" b="0" i="0" u="none" strike="noStrike" cap="none" dirty="0" smtClean="0">
                <a:solidFill>
                  <a:srgbClr val="3F3F3F"/>
                </a:solidFill>
                <a:latin typeface="Century Gothic"/>
                <a:ea typeface="Century Gothic"/>
                <a:cs typeface="Century Gothic"/>
                <a:sym typeface="Century Gothic"/>
              </a:rPr>
              <a:t>gender</a:t>
            </a:r>
            <a:r>
              <a:rPr lang="en-US" sz="2400" b="0" i="0" u="none" strike="noStrike" cap="none" dirty="0">
                <a:solidFill>
                  <a:srgbClr val="3F3F3F"/>
                </a:solidFill>
                <a:latin typeface="Century Gothic"/>
                <a:ea typeface="Century Gothic"/>
                <a:cs typeface="Century Gothic"/>
                <a:sym typeface="Century Gothic"/>
              </a:rPr>
              <a:t>.</a:t>
            </a:r>
            <a:endParaRPr sz="2400" dirty="0"/>
          </a:p>
          <a:p>
            <a:pPr marL="342900" marR="0" lvl="1" indent="-228600" algn="l" rtl="0">
              <a:lnSpc>
                <a:spcPct val="112000"/>
              </a:lnSpc>
              <a:spcBef>
                <a:spcPts val="1000"/>
              </a:spcBef>
              <a:spcAft>
                <a:spcPts val="0"/>
              </a:spcAft>
              <a:buClr>
                <a:srgbClr val="938953"/>
              </a:buClr>
              <a:buSzPts val="2000"/>
              <a:buFont typeface="Noto Sans Symbols"/>
              <a:buChar char="▪"/>
            </a:pPr>
            <a:r>
              <a:rPr lang="en-US" sz="2400" b="0" i="0" u="none" strike="noStrike" cap="none" dirty="0" smtClean="0">
                <a:solidFill>
                  <a:srgbClr val="3F3F3F"/>
                </a:solidFill>
                <a:latin typeface="Century Gothic"/>
                <a:ea typeface="Century Gothic"/>
                <a:cs typeface="Century Gothic"/>
                <a:sym typeface="Century Gothic"/>
              </a:rPr>
              <a:t>Gender </a:t>
            </a:r>
            <a:r>
              <a:rPr lang="en-US" sz="2400" b="0" i="0" u="none" strike="noStrike" cap="none" dirty="0">
                <a:solidFill>
                  <a:srgbClr val="3F3F3F"/>
                </a:solidFill>
                <a:latin typeface="Century Gothic"/>
                <a:ea typeface="Century Gothic"/>
                <a:cs typeface="Century Gothic"/>
                <a:sym typeface="Century Gothic"/>
              </a:rPr>
              <a:t>analysis is a valuable descriptive and diagnostic tool for anyone wishing to become a transformative agent or development </a:t>
            </a:r>
            <a:r>
              <a:rPr lang="en-US" sz="2400" b="0" i="0" u="none" strike="noStrike" cap="none" dirty="0" smtClean="0">
                <a:solidFill>
                  <a:srgbClr val="3F3F3F"/>
                </a:solidFill>
                <a:latin typeface="Century Gothic"/>
                <a:ea typeface="Century Gothic"/>
                <a:cs typeface="Century Gothic"/>
                <a:sym typeface="Century Gothic"/>
              </a:rPr>
              <a:t>planner.</a:t>
            </a:r>
            <a:endParaRPr sz="2400" dirty="0"/>
          </a:p>
          <a:p>
            <a:pPr marL="342900" marR="0" lvl="0" indent="-76200" algn="l" rtl="0">
              <a:lnSpc>
                <a:spcPct val="11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2286000" y="609600"/>
            <a:ext cx="594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2520"/>
              <a:buFont typeface="Book Antiqua"/>
              <a:buNone/>
            </a:pPr>
            <a:r>
              <a:rPr lang="en-US" sz="2520" b="0" i="0" u="none" strike="noStrike" cap="none">
                <a:solidFill>
                  <a:srgbClr val="996633"/>
                </a:solidFill>
                <a:latin typeface="Book Antiqua"/>
                <a:ea typeface="Book Antiqua"/>
                <a:cs typeface="Book Antiqua"/>
                <a:sym typeface="Book Antiqua"/>
              </a:rPr>
              <a:t>RESPONSE TO INFECTIONS</a:t>
            </a:r>
            <a:endParaRPr/>
          </a:p>
        </p:txBody>
      </p:sp>
      <p:sp>
        <p:nvSpPr>
          <p:cNvPr id="395" name="Shape 395"/>
          <p:cNvSpPr txBox="1">
            <a:spLocks noGrp="1"/>
          </p:cNvSpPr>
          <p:nvPr>
            <p:ph type="body" idx="1"/>
          </p:nvPr>
        </p:nvSpPr>
        <p:spPr>
          <a:xfrm>
            <a:off x="609600" y="1600200"/>
            <a:ext cx="4876800" cy="4648200"/>
          </a:xfrm>
          <a:prstGeom prst="rect">
            <a:avLst/>
          </a:prstGeom>
          <a:noFill/>
          <a:ln>
            <a:noFill/>
          </a:ln>
        </p:spPr>
        <p:txBody>
          <a:bodyPr spcFirstLastPara="1" wrap="square" lIns="91425" tIns="45700" rIns="91425" bIns="45700" anchor="t" anchorCtr="0">
            <a:noAutofit/>
          </a:bodyPr>
          <a:lstStyle/>
          <a:p>
            <a:pPr marL="82296" marR="0" lvl="0" indent="0" algn="l" rtl="0">
              <a:lnSpc>
                <a:spcPct val="92000"/>
              </a:lnSpc>
              <a:spcBef>
                <a:spcPts val="0"/>
              </a:spcBef>
              <a:spcAft>
                <a:spcPts val="0"/>
              </a:spcAft>
              <a:buClr>
                <a:srgbClr val="938953"/>
              </a:buClr>
              <a:buSzPts val="1680"/>
              <a:buFont typeface="Noto Sans Symbols"/>
              <a:buNone/>
            </a:pPr>
            <a:endParaRPr sz="1679" b="0" i="0" u="none" strike="noStrike" cap="none">
              <a:solidFill>
                <a:srgbClr val="3F3F3F"/>
              </a:solidFill>
              <a:latin typeface="Century Gothic"/>
              <a:ea typeface="Century Gothic"/>
              <a:cs typeface="Century Gothic"/>
              <a:sym typeface="Century Gothic"/>
            </a:endParaRPr>
          </a:p>
          <a:p>
            <a:pPr marL="342900" marR="0" lvl="0" indent="-228600" algn="l" rtl="0">
              <a:lnSpc>
                <a:spcPct val="92000"/>
              </a:lnSpc>
              <a:spcBef>
                <a:spcPts val="936"/>
              </a:spcBef>
              <a:spcAft>
                <a:spcPts val="0"/>
              </a:spcAft>
              <a:buClr>
                <a:srgbClr val="938953"/>
              </a:buClr>
              <a:buSzPts val="1679"/>
              <a:buFont typeface="Noto Sans Symbols"/>
              <a:buChar char="▪"/>
            </a:pPr>
            <a:r>
              <a:rPr lang="en-US" sz="1679" b="0" i="0" u="none" strike="noStrike" cap="none">
                <a:solidFill>
                  <a:srgbClr val="3F3F3F"/>
                </a:solidFill>
                <a:latin typeface="Century Gothic"/>
                <a:ea typeface="Century Gothic"/>
                <a:cs typeface="Century Gothic"/>
                <a:sym typeface="Century Gothic"/>
              </a:rPr>
              <a:t>Prompt treatment</a:t>
            </a:r>
            <a:endParaRPr/>
          </a:p>
          <a:p>
            <a:pPr marL="640080" marR="0" lvl="1" indent="-228600" algn="l" rtl="0">
              <a:lnSpc>
                <a:spcPct val="92000"/>
              </a:lnSpc>
              <a:spcBef>
                <a:spcPts val="880"/>
              </a:spcBef>
              <a:spcAft>
                <a:spcPts val="0"/>
              </a:spcAft>
              <a:buClr>
                <a:srgbClr val="938953"/>
              </a:buClr>
              <a:buSzPts val="1400"/>
              <a:buFont typeface="Century Gothic"/>
              <a:buChar char="―"/>
            </a:pPr>
            <a:r>
              <a:rPr lang="en-US" sz="1400" b="0" i="0" u="none" strike="noStrike" cap="none">
                <a:solidFill>
                  <a:srgbClr val="3F3F3F"/>
                </a:solidFill>
                <a:latin typeface="Century Gothic"/>
                <a:ea typeface="Century Gothic"/>
                <a:cs typeface="Century Gothic"/>
                <a:sym typeface="Century Gothic"/>
              </a:rPr>
              <a:t>Role of culture</a:t>
            </a:r>
            <a:endParaRPr/>
          </a:p>
          <a:p>
            <a:pPr marL="640080" marR="0" lvl="1" indent="-228600" algn="l" rtl="0">
              <a:lnSpc>
                <a:spcPct val="92000"/>
              </a:lnSpc>
              <a:spcBef>
                <a:spcPts val="880"/>
              </a:spcBef>
              <a:spcAft>
                <a:spcPts val="0"/>
              </a:spcAft>
              <a:buClr>
                <a:srgbClr val="938953"/>
              </a:buClr>
              <a:buSzPts val="1400"/>
              <a:buFont typeface="Century Gothic"/>
              <a:buChar char="―"/>
            </a:pPr>
            <a:r>
              <a:rPr lang="en-US" sz="1400" b="0" i="0" u="none" strike="noStrike" cap="none">
                <a:solidFill>
                  <a:srgbClr val="3F3F3F"/>
                </a:solidFill>
                <a:latin typeface="Century Gothic"/>
                <a:ea typeface="Century Gothic"/>
                <a:cs typeface="Century Gothic"/>
                <a:sym typeface="Century Gothic"/>
              </a:rPr>
              <a:t>Access to information</a:t>
            </a:r>
            <a:endParaRPr/>
          </a:p>
          <a:p>
            <a:pPr marL="640080" marR="0" lvl="1" indent="-228600" algn="l" rtl="0">
              <a:lnSpc>
                <a:spcPct val="92000"/>
              </a:lnSpc>
              <a:spcBef>
                <a:spcPts val="880"/>
              </a:spcBef>
              <a:spcAft>
                <a:spcPts val="0"/>
              </a:spcAft>
              <a:buClr>
                <a:srgbClr val="938953"/>
              </a:buClr>
              <a:buSzPts val="1400"/>
              <a:buFont typeface="Century Gothic"/>
              <a:buChar char="―"/>
            </a:pPr>
            <a:r>
              <a:rPr lang="en-US" sz="1400" b="0" i="0" u="none" strike="noStrike" cap="none">
                <a:solidFill>
                  <a:srgbClr val="3F3F3F"/>
                </a:solidFill>
                <a:latin typeface="Century Gothic"/>
                <a:ea typeface="Century Gothic"/>
                <a:cs typeface="Century Gothic"/>
                <a:sym typeface="Century Gothic"/>
              </a:rPr>
              <a:t>Access to resources</a:t>
            </a:r>
            <a:endParaRPr/>
          </a:p>
          <a:p>
            <a:pPr marL="342900" marR="0" lvl="0" indent="-228600" algn="l" rtl="0">
              <a:lnSpc>
                <a:spcPct val="92000"/>
              </a:lnSpc>
              <a:spcBef>
                <a:spcPts val="936"/>
              </a:spcBef>
              <a:spcAft>
                <a:spcPts val="0"/>
              </a:spcAft>
              <a:buClr>
                <a:srgbClr val="938953"/>
              </a:buClr>
              <a:buSzPts val="1679"/>
              <a:buFont typeface="Noto Sans Symbols"/>
              <a:buChar char="▪"/>
            </a:pPr>
            <a:r>
              <a:rPr lang="en-US" sz="1679" b="0" i="0" u="none" strike="noStrike" cap="none">
                <a:solidFill>
                  <a:srgbClr val="3F3F3F"/>
                </a:solidFill>
                <a:latin typeface="Century Gothic"/>
                <a:ea typeface="Century Gothic"/>
                <a:cs typeface="Century Gothic"/>
                <a:sym typeface="Century Gothic"/>
              </a:rPr>
              <a:t>Use of informal health services</a:t>
            </a:r>
            <a:endParaRPr/>
          </a:p>
          <a:p>
            <a:pPr marL="82296" marR="0" lvl="0" indent="0" algn="l" rtl="0">
              <a:lnSpc>
                <a:spcPct val="92000"/>
              </a:lnSpc>
              <a:spcBef>
                <a:spcPts val="936"/>
              </a:spcBef>
              <a:spcAft>
                <a:spcPts val="0"/>
              </a:spcAft>
              <a:buClr>
                <a:srgbClr val="938953"/>
              </a:buClr>
              <a:buSzPts val="1680"/>
              <a:buFont typeface="Noto Sans Symbols"/>
              <a:buNone/>
            </a:pPr>
            <a:endParaRPr sz="1679" b="0" i="0" u="none" strike="noStrike" cap="none">
              <a:solidFill>
                <a:srgbClr val="3F3F3F"/>
              </a:solidFill>
              <a:latin typeface="Century Gothic"/>
              <a:ea typeface="Century Gothic"/>
              <a:cs typeface="Century Gothic"/>
              <a:sym typeface="Century Gothic"/>
            </a:endParaRPr>
          </a:p>
          <a:p>
            <a:pPr marL="342900" marR="0" lvl="0" indent="-228600" algn="l" rtl="0">
              <a:lnSpc>
                <a:spcPct val="92000"/>
              </a:lnSpc>
              <a:spcBef>
                <a:spcPts val="936"/>
              </a:spcBef>
              <a:spcAft>
                <a:spcPts val="0"/>
              </a:spcAft>
              <a:buClr>
                <a:srgbClr val="938953"/>
              </a:buClr>
              <a:buSzPts val="1679"/>
              <a:buFont typeface="Noto Sans Symbols"/>
              <a:buChar char="▪"/>
            </a:pPr>
            <a:r>
              <a:rPr lang="en-US" sz="1679" b="0" i="0" u="none" strike="noStrike" cap="none">
                <a:solidFill>
                  <a:srgbClr val="3F3F3F"/>
                </a:solidFill>
                <a:latin typeface="Century Gothic"/>
                <a:ea typeface="Century Gothic"/>
                <a:cs typeface="Century Gothic"/>
                <a:sym typeface="Century Gothic"/>
              </a:rPr>
              <a:t>Cheaper health care</a:t>
            </a:r>
            <a:endParaRPr/>
          </a:p>
          <a:p>
            <a:pPr marL="640080" marR="0" lvl="1" indent="-228600" algn="l" rtl="0">
              <a:lnSpc>
                <a:spcPct val="92000"/>
              </a:lnSpc>
              <a:spcBef>
                <a:spcPts val="880"/>
              </a:spcBef>
              <a:spcAft>
                <a:spcPts val="0"/>
              </a:spcAft>
              <a:buClr>
                <a:srgbClr val="938953"/>
              </a:buClr>
              <a:buSzPts val="1400"/>
              <a:buFont typeface="Century Gothic"/>
              <a:buChar char="―"/>
            </a:pPr>
            <a:r>
              <a:rPr lang="en-US" sz="1400" b="0" i="0" u="none" strike="noStrike" cap="none">
                <a:solidFill>
                  <a:srgbClr val="3F3F3F"/>
                </a:solidFill>
                <a:latin typeface="Century Gothic"/>
                <a:ea typeface="Century Gothic"/>
                <a:cs typeface="Century Gothic"/>
                <a:sym typeface="Century Gothic"/>
              </a:rPr>
              <a:t>TB treatment in Ethiopia</a:t>
            </a:r>
            <a:endParaRPr/>
          </a:p>
          <a:p>
            <a:pPr marL="402336" marR="0" lvl="1" indent="0" algn="l" rtl="0">
              <a:lnSpc>
                <a:spcPct val="92000"/>
              </a:lnSpc>
              <a:spcBef>
                <a:spcPts val="880"/>
              </a:spcBef>
              <a:spcAft>
                <a:spcPts val="0"/>
              </a:spcAft>
              <a:buClr>
                <a:srgbClr val="938953"/>
              </a:buClr>
              <a:buSzPts val="1400"/>
              <a:buFont typeface="Century Gothic"/>
              <a:buNone/>
            </a:pPr>
            <a:endParaRPr sz="1400" b="0" i="0" u="none" strike="noStrike" cap="none">
              <a:solidFill>
                <a:srgbClr val="3F3F3F"/>
              </a:solidFill>
              <a:latin typeface="Century Gothic"/>
              <a:ea typeface="Century Gothic"/>
              <a:cs typeface="Century Gothic"/>
              <a:sym typeface="Century Gothic"/>
            </a:endParaRPr>
          </a:p>
          <a:p>
            <a:pPr marL="342900" marR="0" lvl="0" indent="-228600" algn="l" rtl="0">
              <a:lnSpc>
                <a:spcPct val="92000"/>
              </a:lnSpc>
              <a:spcBef>
                <a:spcPts val="936"/>
              </a:spcBef>
              <a:spcAft>
                <a:spcPts val="0"/>
              </a:spcAft>
              <a:buClr>
                <a:srgbClr val="938953"/>
              </a:buClr>
              <a:buSzPts val="1679"/>
              <a:buFont typeface="Noto Sans Symbols"/>
              <a:buChar char="▪"/>
            </a:pPr>
            <a:r>
              <a:rPr lang="en-US" sz="1679" b="0" i="0" u="none" strike="noStrike" cap="none">
                <a:solidFill>
                  <a:srgbClr val="3F3F3F"/>
                </a:solidFill>
                <a:latin typeface="Century Gothic"/>
                <a:ea typeface="Century Gothic"/>
                <a:cs typeface="Century Gothic"/>
                <a:sym typeface="Century Gothic"/>
              </a:rPr>
              <a:t>Adherence to treatment</a:t>
            </a:r>
            <a:endParaRPr/>
          </a:p>
          <a:p>
            <a:pPr marL="640080" marR="0" lvl="1" indent="-228600" algn="l" rtl="0">
              <a:lnSpc>
                <a:spcPct val="92000"/>
              </a:lnSpc>
              <a:spcBef>
                <a:spcPts val="880"/>
              </a:spcBef>
              <a:spcAft>
                <a:spcPts val="0"/>
              </a:spcAft>
              <a:buClr>
                <a:srgbClr val="938953"/>
              </a:buClr>
              <a:buSzPts val="1400"/>
              <a:buFont typeface="Century Gothic"/>
              <a:buChar char="―"/>
            </a:pPr>
            <a:r>
              <a:rPr lang="en-US" sz="1400" b="0" i="0" u="none" strike="noStrike" cap="none">
                <a:solidFill>
                  <a:srgbClr val="3F3F3F"/>
                </a:solidFill>
                <a:latin typeface="Century Gothic"/>
                <a:ea typeface="Century Gothic"/>
                <a:cs typeface="Century Gothic"/>
                <a:sym typeface="Century Gothic"/>
              </a:rPr>
              <a:t>MDR TB</a:t>
            </a:r>
            <a:endParaRPr/>
          </a:p>
          <a:p>
            <a:pPr marL="640080" marR="0" lvl="1" indent="-228600" algn="l" rtl="0">
              <a:lnSpc>
                <a:spcPct val="92000"/>
              </a:lnSpc>
              <a:spcBef>
                <a:spcPts val="880"/>
              </a:spcBef>
              <a:spcAft>
                <a:spcPts val="0"/>
              </a:spcAft>
              <a:buClr>
                <a:srgbClr val="938953"/>
              </a:buClr>
              <a:buSzPts val="1400"/>
              <a:buFont typeface="Century Gothic"/>
              <a:buChar char="―"/>
            </a:pPr>
            <a:r>
              <a:rPr lang="en-US" sz="1400" b="0" i="0" u="none" strike="noStrike" cap="none">
                <a:solidFill>
                  <a:srgbClr val="3F3F3F"/>
                </a:solidFill>
                <a:latin typeface="Century Gothic"/>
                <a:ea typeface="Century Gothic"/>
                <a:cs typeface="Century Gothic"/>
                <a:sym typeface="Century Gothic"/>
              </a:rPr>
              <a:t>Time constraints</a:t>
            </a:r>
            <a:endParaRPr/>
          </a:p>
          <a:p>
            <a:pPr marL="82296" marR="0" lvl="0" indent="0" algn="l" rtl="0">
              <a:lnSpc>
                <a:spcPct val="92000"/>
              </a:lnSpc>
              <a:spcBef>
                <a:spcPts val="936"/>
              </a:spcBef>
              <a:spcAft>
                <a:spcPts val="0"/>
              </a:spcAft>
              <a:buClr>
                <a:srgbClr val="938953"/>
              </a:buClr>
              <a:buSzPts val="1680"/>
              <a:buFont typeface="Noto Sans Symbols"/>
              <a:buNone/>
            </a:pPr>
            <a:endParaRPr sz="1679" b="0" i="0" u="none" strike="noStrike" cap="none">
              <a:solidFill>
                <a:srgbClr val="3F3F3F"/>
              </a:solidFill>
              <a:latin typeface="Century Gothic"/>
              <a:ea typeface="Century Gothic"/>
              <a:cs typeface="Century Gothic"/>
              <a:sym typeface="Century Gothic"/>
            </a:endParaRPr>
          </a:p>
          <a:p>
            <a:pPr marL="402336" marR="0" lvl="1" indent="0" algn="l" rtl="0">
              <a:lnSpc>
                <a:spcPct val="92000"/>
              </a:lnSpc>
              <a:spcBef>
                <a:spcPts val="880"/>
              </a:spcBef>
              <a:spcAft>
                <a:spcPts val="0"/>
              </a:spcAft>
              <a:buClr>
                <a:srgbClr val="938953"/>
              </a:buClr>
              <a:buSzPts val="1400"/>
              <a:buFont typeface="Century Gothic"/>
              <a:buNone/>
            </a:pPr>
            <a:endParaRPr sz="1400" b="0" i="0" u="none" strike="noStrike" cap="none">
              <a:solidFill>
                <a:srgbClr val="3F3F3F"/>
              </a:solidFill>
              <a:latin typeface="Century Gothic"/>
              <a:ea typeface="Century Gothic"/>
              <a:cs typeface="Century Gothic"/>
              <a:sym typeface="Century Gothic"/>
            </a:endParaRPr>
          </a:p>
          <a:p>
            <a:pPr marL="640080" marR="0" lvl="1" indent="-139700" algn="l" rtl="0">
              <a:lnSpc>
                <a:spcPct val="92000"/>
              </a:lnSpc>
              <a:spcBef>
                <a:spcPts val="880"/>
              </a:spcBef>
              <a:spcAft>
                <a:spcPts val="0"/>
              </a:spcAft>
              <a:buClr>
                <a:srgbClr val="938953"/>
              </a:buClr>
              <a:buSzPts val="1400"/>
              <a:buFont typeface="Century Gothic"/>
              <a:buNone/>
            </a:pPr>
            <a:endParaRPr sz="1400" b="0" i="0" u="none" strike="noStrike" cap="none">
              <a:solidFill>
                <a:srgbClr val="3F3F3F"/>
              </a:solidFill>
              <a:latin typeface="Century Gothic"/>
              <a:ea typeface="Century Gothic"/>
              <a:cs typeface="Century Gothic"/>
              <a:sym typeface="Century Gothic"/>
            </a:endParaRPr>
          </a:p>
        </p:txBody>
      </p:sp>
      <p:pic>
        <p:nvPicPr>
          <p:cNvPr id="396" name="Shape 396"/>
          <p:cNvPicPr preferRelativeResize="0"/>
          <p:nvPr/>
        </p:nvPicPr>
        <p:blipFill rotWithShape="1">
          <a:blip r:embed="rId3">
            <a:alphaModFix/>
          </a:blip>
          <a:srcRect/>
          <a:stretch/>
        </p:blipFill>
        <p:spPr>
          <a:xfrm>
            <a:off x="5486400" y="1866900"/>
            <a:ext cx="3048000" cy="411480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Shape 402"/>
          <p:cNvPicPr preferRelativeResize="0"/>
          <p:nvPr/>
        </p:nvPicPr>
        <p:blipFill rotWithShape="1">
          <a:blip r:embed="rId3">
            <a:alphaModFix/>
          </a:blip>
          <a:srcRect/>
          <a:stretch/>
        </p:blipFill>
        <p:spPr>
          <a:xfrm>
            <a:off x="304800" y="152400"/>
            <a:ext cx="8686800" cy="5809989"/>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SOCIAL NETWORK MAP</a:t>
            </a:r>
            <a:endParaRPr/>
          </a:p>
        </p:txBody>
      </p:sp>
      <p:sp>
        <p:nvSpPr>
          <p:cNvPr id="408" name="Shape 408"/>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2040"/>
              <a:buFont typeface="Noto Sans Symbols"/>
              <a:buChar char="▪"/>
            </a:pPr>
            <a:r>
              <a:rPr lang="en-US" sz="2040" b="0" i="0" u="none" strike="noStrike" cap="none" dirty="0">
                <a:solidFill>
                  <a:srgbClr val="3F3F3F"/>
                </a:solidFill>
                <a:latin typeface="Century Gothic"/>
                <a:ea typeface="Century Gothic"/>
                <a:cs typeface="Century Gothic"/>
                <a:sym typeface="Century Gothic"/>
              </a:rPr>
              <a:t>Individuals create influence network maps using materials from a physical toolkit.</a:t>
            </a:r>
            <a:endParaRPr dirty="0"/>
          </a:p>
          <a:p>
            <a:pPr marL="68580" marR="0" lvl="0" indent="0" algn="l" rtl="0">
              <a:lnSpc>
                <a:spcPct val="92000"/>
              </a:lnSpc>
              <a:spcBef>
                <a:spcPts val="1008"/>
              </a:spcBef>
              <a:spcAft>
                <a:spcPts val="0"/>
              </a:spcAft>
              <a:buClr>
                <a:srgbClr val="938953"/>
              </a:buClr>
              <a:buSzPts val="2040"/>
              <a:buFont typeface="Noto Sans Symbols"/>
              <a:buNone/>
            </a:pPr>
            <a:endParaRPr sz="204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1008"/>
              </a:spcBef>
              <a:spcAft>
                <a:spcPts val="0"/>
              </a:spcAft>
              <a:buClr>
                <a:srgbClr val="938953"/>
              </a:buClr>
              <a:buSzPts val="2040"/>
              <a:buFont typeface="Noto Sans Symbols"/>
              <a:buChar char="▪"/>
            </a:pPr>
            <a:r>
              <a:rPr lang="en-US" sz="2040" b="0" i="0" u="none" strike="noStrike" cap="none" dirty="0" smtClean="0">
                <a:solidFill>
                  <a:srgbClr val="3F3F3F"/>
                </a:solidFill>
                <a:latin typeface="Century Gothic"/>
                <a:ea typeface="Century Gothic"/>
                <a:cs typeface="Century Gothic"/>
                <a:sym typeface="Century Gothic"/>
              </a:rPr>
              <a:t>Actor names, </a:t>
            </a:r>
            <a:r>
              <a:rPr lang="en-US" sz="2040" b="0" i="0" u="none" strike="noStrike" cap="none" dirty="0">
                <a:solidFill>
                  <a:srgbClr val="3F3F3F"/>
                </a:solidFill>
                <a:latin typeface="Century Gothic"/>
                <a:ea typeface="Century Gothic"/>
                <a:cs typeface="Century Gothic"/>
                <a:sym typeface="Century Gothic"/>
              </a:rPr>
              <a:t>places, organizations are written on it  and distributed on a large sheet of paper. </a:t>
            </a:r>
            <a:endParaRPr dirty="0"/>
          </a:p>
          <a:p>
            <a:pPr marL="68580" marR="0" lvl="0" indent="0" algn="l" rtl="0">
              <a:lnSpc>
                <a:spcPct val="92000"/>
              </a:lnSpc>
              <a:spcBef>
                <a:spcPts val="1008"/>
              </a:spcBef>
              <a:spcAft>
                <a:spcPts val="0"/>
              </a:spcAft>
              <a:buClr>
                <a:srgbClr val="938953"/>
              </a:buClr>
              <a:buSzPts val="2040"/>
              <a:buFont typeface="Noto Sans Symbols"/>
              <a:buNone/>
            </a:pPr>
            <a:endParaRPr sz="204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1008"/>
              </a:spcBef>
              <a:spcAft>
                <a:spcPts val="0"/>
              </a:spcAft>
              <a:buClr>
                <a:srgbClr val="938953"/>
              </a:buClr>
              <a:buSzPts val="2040"/>
              <a:buFont typeface="Noto Sans Symbols"/>
              <a:buChar char="▪"/>
            </a:pPr>
            <a:r>
              <a:rPr lang="en-US" sz="2040" b="0" i="0" u="none" strike="noStrike" cap="none" dirty="0">
                <a:solidFill>
                  <a:srgbClr val="3F3F3F"/>
                </a:solidFill>
                <a:latin typeface="Century Gothic"/>
                <a:ea typeface="Century Gothic"/>
                <a:cs typeface="Century Gothic"/>
                <a:sym typeface="Century Gothic"/>
              </a:rPr>
              <a:t>Lines are drawn to link the actors and reveal how they are connected or not connected, and “influence towers” are built to reflect the relative power of each actor (the higher the influence tower, the greater the influence). </a:t>
            </a:r>
            <a:endParaRPr dirty="0"/>
          </a:p>
          <a:p>
            <a:pPr marL="342900" marR="0" lvl="0" indent="-99059" algn="l" rtl="0">
              <a:lnSpc>
                <a:spcPct val="92000"/>
              </a:lnSpc>
              <a:spcBef>
                <a:spcPts val="1008"/>
              </a:spcBef>
              <a:spcAft>
                <a:spcPts val="0"/>
              </a:spcAft>
              <a:buClr>
                <a:srgbClr val="938953"/>
              </a:buClr>
              <a:buSzPts val="2040"/>
              <a:buFont typeface="Noto Sans Symbols"/>
              <a:buNone/>
            </a:pPr>
            <a:endParaRPr sz="204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92000"/>
              </a:lnSpc>
              <a:spcBef>
                <a:spcPts val="1008"/>
              </a:spcBef>
              <a:spcAft>
                <a:spcPts val="0"/>
              </a:spcAft>
              <a:buClr>
                <a:srgbClr val="938953"/>
              </a:buClr>
              <a:buSzPts val="2040"/>
              <a:buFont typeface="Noto Sans Symbols"/>
              <a:buChar char="▪"/>
            </a:pPr>
            <a:r>
              <a:rPr lang="en-US" sz="2040" b="0" i="0" u="none" strike="noStrike" cap="none" dirty="0">
                <a:solidFill>
                  <a:srgbClr val="3F3F3F"/>
                </a:solidFill>
                <a:latin typeface="Century Gothic"/>
                <a:ea typeface="Century Gothic"/>
                <a:cs typeface="Century Gothic"/>
                <a:sym typeface="Century Gothic"/>
              </a:rPr>
              <a:t>Size of the circle is </a:t>
            </a:r>
            <a:r>
              <a:rPr lang="en-US" sz="2040" b="0" i="0" u="none" strike="noStrike" cap="none" dirty="0" smtClean="0">
                <a:solidFill>
                  <a:srgbClr val="3F3F3F"/>
                </a:solidFill>
                <a:latin typeface="Century Gothic"/>
                <a:ea typeface="Century Gothic"/>
                <a:cs typeface="Century Gothic"/>
                <a:sym typeface="Century Gothic"/>
              </a:rPr>
              <a:t>important.</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228600" y="76200"/>
            <a:ext cx="8534400" cy="5961345"/>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WALK THROUGH</a:t>
            </a:r>
            <a:endParaRPr/>
          </a:p>
        </p:txBody>
      </p:sp>
      <p:sp>
        <p:nvSpPr>
          <p:cNvPr id="419" name="Shape 419"/>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Group 1 will identify similarities in </a:t>
            </a:r>
            <a:r>
              <a:rPr lang="en-US" sz="2400" b="0" i="0" u="none" strike="noStrike" cap="none" dirty="0" smtClean="0">
                <a:solidFill>
                  <a:srgbClr val="3F3F3F"/>
                </a:solidFill>
                <a:latin typeface="Century Gothic"/>
                <a:ea typeface="Century Gothic"/>
                <a:cs typeface="Century Gothic"/>
                <a:sym typeface="Century Gothic"/>
              </a:rPr>
              <a:t>groups.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Group 2 will identify </a:t>
            </a:r>
            <a:r>
              <a:rPr lang="en-US" sz="2400" b="0" i="0" u="none" strike="noStrike" cap="none" dirty="0" smtClean="0">
                <a:solidFill>
                  <a:srgbClr val="3F3F3F"/>
                </a:solidFill>
                <a:latin typeface="Century Gothic"/>
                <a:ea typeface="Century Gothic"/>
                <a:cs typeface="Century Gothic"/>
                <a:sym typeface="Century Gothic"/>
              </a:rPr>
              <a:t>differences </a:t>
            </a:r>
            <a:r>
              <a:rPr lang="en-US" sz="2400" b="0" i="0" u="none" strike="noStrike" cap="none" dirty="0">
                <a:solidFill>
                  <a:srgbClr val="3F3F3F"/>
                </a:solidFill>
                <a:latin typeface="Century Gothic"/>
                <a:ea typeface="Century Gothic"/>
                <a:cs typeface="Century Gothic"/>
                <a:sym typeface="Century Gothic"/>
              </a:rPr>
              <a:t>in </a:t>
            </a:r>
            <a:r>
              <a:rPr lang="en-US" sz="2400" b="0" i="0" u="none" strike="noStrike" cap="none" dirty="0" smtClean="0">
                <a:solidFill>
                  <a:srgbClr val="3F3F3F"/>
                </a:solidFill>
                <a:latin typeface="Century Gothic"/>
                <a:ea typeface="Century Gothic"/>
                <a:cs typeface="Century Gothic"/>
                <a:sym typeface="Century Gothic"/>
              </a:rPr>
              <a:t>groups.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Group 3 will think of why there are </a:t>
            </a:r>
            <a:r>
              <a:rPr lang="en-US" sz="2400" b="0" i="0" u="none" strike="noStrike" cap="none" dirty="0" smtClean="0">
                <a:solidFill>
                  <a:srgbClr val="3F3F3F"/>
                </a:solidFill>
                <a:latin typeface="Century Gothic"/>
                <a:ea typeface="Century Gothic"/>
                <a:cs typeface="Century Gothic"/>
                <a:sym typeface="Century Gothic"/>
              </a:rPr>
              <a:t>differences.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Group 4: How do the differences affect access to and control over </a:t>
            </a:r>
            <a:r>
              <a:rPr lang="en-US" sz="2400" b="0" i="0" u="none" strike="noStrike" cap="none" dirty="0" smtClean="0">
                <a:solidFill>
                  <a:srgbClr val="3F3F3F"/>
                </a:solidFill>
                <a:latin typeface="Century Gothic"/>
                <a:ea typeface="Century Gothic"/>
                <a:cs typeface="Century Gothic"/>
                <a:sym typeface="Century Gothic"/>
              </a:rPr>
              <a:t>resources </a:t>
            </a:r>
            <a:r>
              <a:rPr lang="en-US" sz="2400" b="0" i="0" u="none" strike="noStrike" cap="none" dirty="0">
                <a:solidFill>
                  <a:srgbClr val="3F3F3F"/>
                </a:solidFill>
                <a:latin typeface="Century Gothic"/>
                <a:ea typeface="Century Gothic"/>
                <a:cs typeface="Century Gothic"/>
                <a:sym typeface="Century Gothic"/>
              </a:rPr>
              <a:t>for men and </a:t>
            </a:r>
            <a:r>
              <a:rPr lang="en-US" sz="2400" b="0" i="0" u="none" strike="noStrike" cap="none" dirty="0" smtClean="0">
                <a:solidFill>
                  <a:srgbClr val="3F3F3F"/>
                </a:solidFill>
                <a:latin typeface="Century Gothic"/>
                <a:ea typeface="Century Gothic"/>
                <a:cs typeface="Century Gothic"/>
                <a:sym typeface="Century Gothic"/>
              </a:rPr>
              <a:t>women?</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p>
            <a:pPr marL="0" marR="0" lvl="0" indent="0" algn="l" rtl="0">
              <a:lnSpc>
                <a:spcPct val="112000"/>
              </a:lnSpc>
              <a:spcBef>
                <a:spcPts val="0"/>
              </a:spcBef>
              <a:spcAft>
                <a:spcPts val="0"/>
              </a:spcAft>
              <a:buClr>
                <a:srgbClr val="938953"/>
              </a:buClr>
              <a:buSzPts val="24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25" name="Shape 425"/>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MONITORING AND EVALUATION USING GENDER TOOLS</a:t>
            </a: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FROM PLANNING TO POST IMPLEMENTATION REVIEW</a:t>
            </a:r>
            <a:endParaRPr/>
          </a:p>
        </p:txBody>
      </p:sp>
      <p:sp>
        <p:nvSpPr>
          <p:cNvPr id="431" name="Shape 431"/>
          <p:cNvSpPr txBox="1">
            <a:spLocks noGrp="1"/>
          </p:cNvSpPr>
          <p:nvPr>
            <p:ph type="body" idx="1"/>
          </p:nvPr>
        </p:nvSpPr>
        <p:spPr>
          <a:xfrm>
            <a:off x="533400" y="1676400"/>
            <a:ext cx="8153400" cy="4495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Analysis tool must be useful / provide gender sensitive information / address gender relations and </a:t>
            </a:r>
            <a:r>
              <a:rPr lang="en-US" sz="2400" b="0" i="0" u="none" strike="noStrike" cap="none" dirty="0" smtClean="0">
                <a:solidFill>
                  <a:srgbClr val="3F3F3F"/>
                </a:solidFill>
                <a:latin typeface="Century Gothic"/>
                <a:ea typeface="Century Gothic"/>
                <a:cs typeface="Century Gothic"/>
                <a:sym typeface="Century Gothic"/>
              </a:rPr>
              <a:t>issues.</a:t>
            </a:r>
            <a:endParaRPr dirty="0"/>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The norm is to not do </a:t>
            </a:r>
            <a:r>
              <a:rPr lang="en-US" sz="2400" b="0" i="0" u="none" strike="noStrike" cap="none" dirty="0" smtClean="0">
                <a:solidFill>
                  <a:srgbClr val="3F3F3F"/>
                </a:solidFill>
                <a:latin typeface="Century Gothic"/>
                <a:ea typeface="Century Gothic"/>
                <a:cs typeface="Century Gothic"/>
                <a:sym typeface="Century Gothic"/>
              </a:rPr>
              <a:t>it sub-consciously</a:t>
            </a:r>
            <a:endParaRPr dirty="0"/>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Conscious effort</a:t>
            </a:r>
            <a:endParaRPr dirty="0"/>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Mapping for </a:t>
            </a:r>
            <a:r>
              <a:rPr lang="en-US" sz="2400" b="0" i="0" u="none" strike="noStrike" cap="none" dirty="0" smtClean="0">
                <a:solidFill>
                  <a:srgbClr val="3F3F3F"/>
                </a:solidFill>
                <a:latin typeface="Century Gothic"/>
                <a:ea typeface="Century Gothic"/>
                <a:cs typeface="Century Gothic"/>
                <a:sym typeface="Century Gothic"/>
              </a:rPr>
              <a:t>media</a:t>
            </a:r>
            <a:endParaRPr dirty="0"/>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Mapping for </a:t>
            </a:r>
            <a:r>
              <a:rPr lang="en-US" sz="2400" b="0" i="0" u="none" strike="noStrike" cap="none" dirty="0" smtClean="0">
                <a:solidFill>
                  <a:srgbClr val="3F3F3F"/>
                </a:solidFill>
                <a:latin typeface="Century Gothic"/>
                <a:ea typeface="Century Gothic"/>
                <a:cs typeface="Century Gothic"/>
                <a:sym typeface="Century Gothic"/>
              </a:rPr>
              <a:t>health </a:t>
            </a:r>
            <a:r>
              <a:rPr lang="en-US" sz="2400" b="0" i="0" u="none" strike="noStrike" cap="none" dirty="0">
                <a:solidFill>
                  <a:srgbClr val="3F3F3F"/>
                </a:solidFill>
                <a:latin typeface="Century Gothic"/>
                <a:ea typeface="Century Gothic"/>
                <a:cs typeface="Century Gothic"/>
                <a:sym typeface="Century Gothic"/>
              </a:rPr>
              <a:t>care workers</a:t>
            </a:r>
            <a:endParaRPr dirty="0"/>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Communication profile</a:t>
            </a:r>
            <a:endParaRPr dirty="0"/>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Can use tools for other things</a:t>
            </a:r>
            <a:endParaRPr dirty="0"/>
          </a:p>
          <a:p>
            <a:pPr marL="342900" marR="0" lvl="0" indent="-7620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VULNERABILITY TO RISK MAPPING</a:t>
            </a:r>
            <a:endParaRPr/>
          </a:p>
        </p:txBody>
      </p:sp>
      <p:sp>
        <p:nvSpPr>
          <p:cNvPr id="437" name="Shape 437"/>
          <p:cNvSpPr txBox="1">
            <a:spLocks noGrp="1"/>
          </p:cNvSpPr>
          <p:nvPr>
            <p:ph type="body" idx="1"/>
          </p:nvPr>
        </p:nvSpPr>
        <p:spPr>
          <a:xfrm>
            <a:off x="560033" y="1676400"/>
            <a:ext cx="8153400" cy="4267200"/>
          </a:xfrm>
          <a:prstGeom prst="rect">
            <a:avLst/>
          </a:prstGeom>
          <a:noFill/>
          <a:ln>
            <a:noFill/>
          </a:ln>
        </p:spPr>
        <p:txBody>
          <a:bodyPr spcFirstLastPara="1" wrap="square" lIns="91425" tIns="45700" rIns="91425" bIns="45700" anchor="t" anchorCtr="0">
            <a:noAutofit/>
          </a:bodyPr>
          <a:lstStyle/>
          <a:p>
            <a:pPr marL="342900" lvl="0" indent="-228600">
              <a:lnSpc>
                <a:spcPct val="102000"/>
              </a:lnSpc>
              <a:spcBef>
                <a:spcPts val="0"/>
              </a:spcBef>
            </a:pPr>
            <a:r>
              <a:rPr lang="en-US" sz="2400" b="0" i="0" u="none" strike="noStrike" cap="none" dirty="0">
                <a:solidFill>
                  <a:srgbClr val="3F3F3F"/>
                </a:solidFill>
                <a:latin typeface="Century Gothic"/>
                <a:ea typeface="Century Gothic"/>
                <a:cs typeface="Century Gothic"/>
                <a:sym typeface="Century Gothic"/>
              </a:rPr>
              <a:t>Essential to identify who </a:t>
            </a:r>
            <a:r>
              <a:rPr lang="en-US" sz="2400" b="0" i="0" u="none" strike="noStrike" cap="none" dirty="0" smtClean="0">
                <a:solidFill>
                  <a:srgbClr val="3F3F3F"/>
                </a:solidFill>
                <a:latin typeface="Century Gothic"/>
                <a:ea typeface="Century Gothic"/>
                <a:cs typeface="Century Gothic"/>
                <a:sym typeface="Century Gothic"/>
              </a:rPr>
              <a:t>the </a:t>
            </a:r>
            <a:r>
              <a:rPr lang="en-US" sz="2400" b="0" i="0" u="none" strike="noStrike" cap="none" dirty="0">
                <a:solidFill>
                  <a:srgbClr val="3F3F3F"/>
                </a:solidFill>
                <a:latin typeface="Century Gothic"/>
                <a:ea typeface="Century Gothic"/>
                <a:cs typeface="Century Gothic"/>
                <a:sym typeface="Century Gothic"/>
              </a:rPr>
              <a:t>most vulnerable in an infectious disease outbreak </a:t>
            </a:r>
            <a:r>
              <a:rPr lang="en-US" dirty="0" smtClean="0"/>
              <a:t>is and </a:t>
            </a:r>
            <a:r>
              <a:rPr lang="en-US" sz="2400" b="0" i="0" u="none" strike="noStrike" cap="none" dirty="0" smtClean="0">
                <a:solidFill>
                  <a:srgbClr val="3F3F3F"/>
                </a:solidFill>
                <a:latin typeface="Century Gothic"/>
                <a:ea typeface="Century Gothic"/>
                <a:cs typeface="Century Gothic"/>
                <a:sym typeface="Century Gothic"/>
              </a:rPr>
              <a:t>why.</a:t>
            </a:r>
            <a:endParaRPr dirty="0"/>
          </a:p>
          <a:p>
            <a:pPr marL="342900" marR="0" lvl="0" indent="-7620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Which capacities need to be strengthened and what relief and services are needed?</a:t>
            </a:r>
            <a:endParaRPr dirty="0"/>
          </a:p>
          <a:p>
            <a:pPr marL="0" marR="0" lvl="0" indent="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Vulnerabilities and capacities of people evolve over time and determine </a:t>
            </a:r>
            <a:r>
              <a:rPr lang="en-US" sz="2400" b="0" i="0" u="none" strike="noStrike" cap="none" dirty="0" smtClean="0">
                <a:solidFill>
                  <a:srgbClr val="3F3F3F"/>
                </a:solidFill>
                <a:latin typeface="Century Gothic"/>
                <a:ea typeface="Century Gothic"/>
                <a:cs typeface="Century Gothic"/>
                <a:sym typeface="Century Gothic"/>
              </a:rPr>
              <a:t>people’s </a:t>
            </a:r>
            <a:r>
              <a:rPr lang="en-US" sz="2400" b="0" i="0" u="none" strike="noStrike" cap="none" dirty="0">
                <a:solidFill>
                  <a:srgbClr val="3F3F3F"/>
                </a:solidFill>
                <a:latin typeface="Century Gothic"/>
                <a:ea typeface="Century Gothic"/>
                <a:cs typeface="Century Gothic"/>
                <a:sym typeface="Century Gothic"/>
              </a:rPr>
              <a:t>abilities to cope and recover from </a:t>
            </a:r>
            <a:r>
              <a:rPr lang="en-US" sz="2400" b="0" i="0" u="none" strike="noStrike" cap="none" dirty="0" smtClean="0">
                <a:solidFill>
                  <a:srgbClr val="3F3F3F"/>
                </a:solidFill>
                <a:latin typeface="Century Gothic"/>
                <a:ea typeface="Century Gothic"/>
                <a:cs typeface="Century Gothic"/>
                <a:sym typeface="Century Gothic"/>
              </a:rPr>
              <a:t>disaster.</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VULNERABILITY MAPPING</a:t>
            </a:r>
            <a:endParaRPr/>
          </a:p>
        </p:txBody>
      </p:sp>
      <p:sp>
        <p:nvSpPr>
          <p:cNvPr id="443" name="Shape 443"/>
          <p:cNvSpPr txBox="1">
            <a:spLocks noGrp="1"/>
          </p:cNvSpPr>
          <p:nvPr>
            <p:ph type="body" idx="1"/>
          </p:nvPr>
        </p:nvSpPr>
        <p:spPr>
          <a:xfrm>
            <a:off x="609600" y="1676400"/>
            <a:ext cx="8153400" cy="4495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smtClean="0">
                <a:solidFill>
                  <a:srgbClr val="3F3F3F"/>
                </a:solidFill>
                <a:latin typeface="Century Gothic"/>
                <a:ea typeface="Century Gothic"/>
                <a:cs typeface="Century Gothic"/>
                <a:sym typeface="Century Gothic"/>
              </a:rPr>
              <a:t>Map </a:t>
            </a:r>
            <a:r>
              <a:rPr lang="en-US" sz="2400" b="0" i="0" u="none" strike="noStrike" cap="none" dirty="0">
                <a:solidFill>
                  <a:srgbClr val="3F3F3F"/>
                </a:solidFill>
                <a:latin typeface="Century Gothic"/>
                <a:ea typeface="Century Gothic"/>
                <a:cs typeface="Century Gothic"/>
                <a:sym typeface="Century Gothic"/>
              </a:rPr>
              <a:t>out the risks faced by their teams: </a:t>
            </a:r>
            <a:r>
              <a:rPr lang="en-US" sz="2400" b="0" i="0" u="none" strike="noStrike" cap="none" dirty="0" smtClean="0">
                <a:solidFill>
                  <a:srgbClr val="3F3F3F"/>
                </a:solidFill>
                <a:latin typeface="Century Gothic"/>
                <a:ea typeface="Century Gothic"/>
                <a:cs typeface="Century Gothic"/>
                <a:sym typeface="Century Gothic"/>
              </a:rPr>
              <a:t>(</a:t>
            </a:r>
            <a:r>
              <a:rPr lang="en-US" sz="2400" b="0" i="1" u="none" strike="noStrike" cap="none" dirty="0" smtClean="0">
                <a:solidFill>
                  <a:srgbClr val="3F3F3F"/>
                </a:solidFill>
                <a:latin typeface="Century Gothic"/>
                <a:ea typeface="Century Gothic"/>
                <a:cs typeface="Century Gothic"/>
                <a:sym typeface="Century Gothic"/>
              </a:rPr>
              <a:t>Lack </a:t>
            </a:r>
            <a:r>
              <a:rPr lang="en-US" sz="2400" b="0" i="1" u="none" strike="noStrike" cap="none" dirty="0">
                <a:solidFill>
                  <a:srgbClr val="3F3F3F"/>
                </a:solidFill>
                <a:latin typeface="Century Gothic"/>
                <a:ea typeface="Century Gothic"/>
                <a:cs typeface="Century Gothic"/>
                <a:sym typeface="Century Gothic"/>
              </a:rPr>
              <a:t>of health care, few health care workers, lack of resources to purchase medication, reduced education, lack of information, cultural norms, stereotyping, consumption of bush meat, hunting)</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Identify </a:t>
            </a:r>
            <a:r>
              <a:rPr lang="en-US" sz="2400" b="0" i="0" u="none" strike="noStrike" cap="none" dirty="0" smtClean="0">
                <a:solidFill>
                  <a:srgbClr val="3F3F3F"/>
                </a:solidFill>
                <a:latin typeface="Century Gothic"/>
                <a:ea typeface="Century Gothic"/>
                <a:cs typeface="Century Gothic"/>
                <a:sym typeface="Century Gothic"/>
              </a:rPr>
              <a:t>– Map </a:t>
            </a:r>
            <a:r>
              <a:rPr lang="en-US" sz="2400" b="0" i="0" u="none" strike="noStrike" cap="none" dirty="0">
                <a:solidFill>
                  <a:srgbClr val="3F3F3F"/>
                </a:solidFill>
                <a:latin typeface="Century Gothic"/>
                <a:ea typeface="Century Gothic"/>
                <a:cs typeface="Century Gothic"/>
                <a:sym typeface="Century Gothic"/>
              </a:rPr>
              <a:t>out signs of </a:t>
            </a:r>
            <a:r>
              <a:rPr lang="en-US" sz="2400" b="0" i="0" u="none" strike="noStrike" cap="none" dirty="0" smtClean="0">
                <a:solidFill>
                  <a:srgbClr val="3F3F3F"/>
                </a:solidFill>
                <a:latin typeface="Century Gothic"/>
                <a:ea typeface="Century Gothic"/>
                <a:cs typeface="Century Gothic"/>
                <a:sym typeface="Century Gothic"/>
              </a:rPr>
              <a:t>those at </a:t>
            </a:r>
            <a:r>
              <a:rPr lang="en-US" sz="2400" b="0" i="0" u="none" strike="noStrike" cap="none" dirty="0">
                <a:solidFill>
                  <a:srgbClr val="3F3F3F"/>
                </a:solidFill>
                <a:latin typeface="Century Gothic"/>
                <a:ea typeface="Century Gothic"/>
                <a:cs typeface="Century Gothic"/>
                <a:sym typeface="Century Gothic"/>
              </a:rPr>
              <a:t>risk in the </a:t>
            </a:r>
            <a:r>
              <a:rPr lang="en-US" sz="2400" b="0" i="0" u="none" strike="noStrike" cap="none" dirty="0" smtClean="0">
                <a:solidFill>
                  <a:srgbClr val="3F3F3F"/>
                </a:solidFill>
                <a:latin typeface="Century Gothic"/>
                <a:ea typeface="Century Gothic"/>
                <a:cs typeface="Century Gothic"/>
                <a:sym typeface="Century Gothic"/>
              </a:rPr>
              <a:t>community.</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Add resources that can be used to mitigate those risks in different </a:t>
            </a:r>
            <a:r>
              <a:rPr lang="en-US" sz="2400" b="0" i="0" u="none" strike="noStrike" cap="none" dirty="0" smtClean="0">
                <a:solidFill>
                  <a:srgbClr val="3F3F3F"/>
                </a:solidFill>
                <a:latin typeface="Century Gothic"/>
                <a:ea typeface="Century Gothic"/>
                <a:cs typeface="Century Gothic"/>
                <a:sym typeface="Century Gothic"/>
              </a:rPr>
              <a:t>colors.</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LAWS AND POLICIES</a:t>
            </a:r>
            <a:endParaRPr/>
          </a:p>
        </p:txBody>
      </p:sp>
      <p:sp>
        <p:nvSpPr>
          <p:cNvPr id="449" name="Shape 449"/>
          <p:cNvSpPr txBox="1">
            <a:spLocks noGrp="1"/>
          </p:cNvSpPr>
          <p:nvPr>
            <p:ph type="body" idx="1"/>
          </p:nvPr>
        </p:nvSpPr>
        <p:spPr>
          <a:xfrm>
            <a:off x="479764" y="1752600"/>
            <a:ext cx="8153400" cy="3886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Gender norms have often been formalized in law and </a:t>
            </a:r>
            <a:r>
              <a:rPr lang="en-US" sz="2400" b="0" i="0" u="none" strike="noStrike" cap="none" dirty="0" smtClean="0">
                <a:solidFill>
                  <a:srgbClr val="3F3F3F"/>
                </a:solidFill>
                <a:latin typeface="Century Gothic"/>
                <a:ea typeface="Century Gothic"/>
                <a:cs typeface="Century Gothic"/>
                <a:sym typeface="Century Gothic"/>
              </a:rPr>
              <a:t>policy.</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Laws of inheritance often favor  </a:t>
            </a:r>
            <a:r>
              <a:rPr lang="en-US" sz="2400" b="0" i="0" u="none" strike="noStrike" cap="none" dirty="0" smtClean="0">
                <a:solidFill>
                  <a:srgbClr val="3F3F3F"/>
                </a:solidFill>
                <a:latin typeface="Century Gothic"/>
                <a:ea typeface="Century Gothic"/>
                <a:cs typeface="Century Gothic"/>
                <a:sym typeface="Century Gothic"/>
              </a:rPr>
              <a:t>males.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Marriage and divorce laws in many countries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Resource ownership</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For </a:t>
            </a:r>
            <a:r>
              <a:rPr lang="en-US" sz="2400" b="0" i="0" u="none" strike="noStrike" cap="none" dirty="0" smtClean="0">
                <a:solidFill>
                  <a:srgbClr val="3F3F3F"/>
                </a:solidFill>
                <a:latin typeface="Century Gothic"/>
                <a:ea typeface="Century Gothic"/>
                <a:cs typeface="Century Gothic"/>
                <a:sym typeface="Century Gothic"/>
              </a:rPr>
              <a:t>a long time, </a:t>
            </a:r>
            <a:r>
              <a:rPr lang="en-US" sz="2400" b="0" i="0" u="none" strike="noStrike" cap="none" dirty="0">
                <a:solidFill>
                  <a:srgbClr val="3F3F3F"/>
                </a:solidFill>
                <a:latin typeface="Century Gothic"/>
                <a:ea typeface="Century Gothic"/>
                <a:cs typeface="Century Gothic"/>
                <a:sym typeface="Century Gothic"/>
              </a:rPr>
              <a:t>domestic violence was considered in the personal </a:t>
            </a:r>
            <a:r>
              <a:rPr lang="en-US" sz="2400" b="0" i="0" u="none" strike="noStrike" cap="none" dirty="0" smtClean="0">
                <a:solidFill>
                  <a:srgbClr val="3F3F3F"/>
                </a:solidFill>
                <a:latin typeface="Century Gothic"/>
                <a:ea typeface="Century Gothic"/>
                <a:cs typeface="Century Gothic"/>
                <a:sym typeface="Century Gothic"/>
              </a:rPr>
              <a:t>sphere.</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PURPOSE</a:t>
            </a:r>
            <a:endParaRPr/>
          </a:p>
        </p:txBody>
      </p:sp>
      <p:sp>
        <p:nvSpPr>
          <p:cNvPr id="99" name="Shape 99"/>
          <p:cNvSpPr txBox="1">
            <a:spLocks noGrp="1"/>
          </p:cNvSpPr>
          <p:nvPr>
            <p:ph type="body" idx="1"/>
          </p:nvPr>
        </p:nvSpPr>
        <p:spPr>
          <a:xfrm>
            <a:off x="709951" y="1676400"/>
            <a:ext cx="7693025" cy="44958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To reveal the connections between gender relations and the development problem to be </a:t>
            </a:r>
            <a:r>
              <a:rPr lang="en-US" sz="2220" b="0" i="0" u="none" strike="noStrike" cap="none" dirty="0" smtClean="0">
                <a:solidFill>
                  <a:srgbClr val="3F3F3F"/>
                </a:solidFill>
                <a:latin typeface="Century Gothic"/>
                <a:ea typeface="Century Gothic"/>
                <a:cs typeface="Century Gothic"/>
                <a:sym typeface="Century Gothic"/>
              </a:rPr>
              <a:t>solved -infectious </a:t>
            </a:r>
            <a:r>
              <a:rPr lang="en-US" sz="2220" b="0" i="0" u="none" strike="noStrike" cap="none" dirty="0">
                <a:solidFill>
                  <a:srgbClr val="3F3F3F"/>
                </a:solidFill>
                <a:latin typeface="Century Gothic"/>
                <a:ea typeface="Century Gothic"/>
                <a:cs typeface="Century Gothic"/>
                <a:sym typeface="Century Gothic"/>
              </a:rPr>
              <a:t>disease preparedness prevention and </a:t>
            </a:r>
            <a:r>
              <a:rPr lang="en-US" sz="2220" b="0" i="0" u="none" strike="noStrike" cap="none" dirty="0" smtClean="0">
                <a:solidFill>
                  <a:srgbClr val="3F3F3F"/>
                </a:solidFill>
                <a:latin typeface="Century Gothic"/>
                <a:ea typeface="Century Gothic"/>
                <a:cs typeface="Century Gothic"/>
                <a:sym typeface="Century Gothic"/>
              </a:rPr>
              <a:t>control.</a:t>
            </a:r>
            <a:endParaRPr dirty="0"/>
          </a:p>
          <a:p>
            <a:pPr marL="0" marR="0" lvl="0" indent="0" algn="l" rtl="0">
              <a:lnSpc>
                <a:spcPct val="10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dirty="0" smtClean="0">
                <a:solidFill>
                  <a:srgbClr val="3F3F3F"/>
                </a:solidFill>
                <a:latin typeface="Century Gothic"/>
                <a:ea typeface="Century Gothic"/>
                <a:cs typeface="Century Gothic"/>
                <a:sym typeface="Century Gothic"/>
              </a:rPr>
              <a:t>To </a:t>
            </a:r>
            <a:r>
              <a:rPr lang="en-US" sz="2220" b="0" i="0" u="none" strike="noStrike" cap="none" dirty="0">
                <a:solidFill>
                  <a:srgbClr val="3F3F3F"/>
                </a:solidFill>
                <a:latin typeface="Century Gothic"/>
                <a:ea typeface="Century Gothic"/>
                <a:cs typeface="Century Gothic"/>
                <a:sym typeface="Century Gothic"/>
              </a:rPr>
              <a:t>“surface” the fact that gender relations are likely to have an impact on the solution to the </a:t>
            </a:r>
            <a:r>
              <a:rPr lang="en-US" sz="2220" b="0" i="0" u="none" strike="noStrike" cap="none" dirty="0" smtClean="0">
                <a:solidFill>
                  <a:srgbClr val="3F3F3F"/>
                </a:solidFill>
                <a:latin typeface="Century Gothic"/>
                <a:ea typeface="Century Gothic"/>
                <a:cs typeface="Century Gothic"/>
                <a:sym typeface="Century Gothic"/>
              </a:rPr>
              <a:t>problem.</a:t>
            </a:r>
            <a:endParaRPr dirty="0"/>
          </a:p>
          <a:p>
            <a:pPr marL="342900" marR="0" lvl="0" indent="-87629" algn="l" rtl="0">
              <a:lnSpc>
                <a:spcPct val="10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dirty="0" smtClean="0">
                <a:solidFill>
                  <a:srgbClr val="3F3F3F"/>
                </a:solidFill>
                <a:latin typeface="Century Gothic"/>
                <a:ea typeface="Century Gothic"/>
                <a:cs typeface="Century Gothic"/>
                <a:sym typeface="Century Gothic"/>
              </a:rPr>
              <a:t>To </a:t>
            </a:r>
            <a:r>
              <a:rPr lang="en-US" sz="2220" b="0" i="0" u="none" strike="noStrike" cap="none" dirty="0">
                <a:solidFill>
                  <a:srgbClr val="3F3F3F"/>
                </a:solidFill>
                <a:latin typeface="Century Gothic"/>
                <a:ea typeface="Century Gothic"/>
                <a:cs typeface="Century Gothic"/>
                <a:sym typeface="Century Gothic"/>
              </a:rPr>
              <a:t>indicate exactly what that impact is likely to be, and alternative courses of action.</a:t>
            </a:r>
            <a:endParaRPr dirty="0"/>
          </a:p>
          <a:p>
            <a:pPr marL="342900" marR="0" lvl="0" indent="-87629" algn="l" rtl="0">
              <a:lnSpc>
                <a:spcPct val="10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INSTITUTIONS OF GENDER SOCIALIZATION</a:t>
            </a:r>
            <a:endParaRPr/>
          </a:p>
        </p:txBody>
      </p:sp>
      <p:sp>
        <p:nvSpPr>
          <p:cNvPr id="455" name="Shape 455"/>
          <p:cNvSpPr txBox="1">
            <a:spLocks noGrp="1"/>
          </p:cNvSpPr>
          <p:nvPr>
            <p:ph type="body" idx="1"/>
          </p:nvPr>
        </p:nvSpPr>
        <p:spPr>
          <a:xfrm>
            <a:off x="551155" y="1905000"/>
            <a:ext cx="8153400" cy="4267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Behind the institutions that introduce and reinforce gender norms are a range of social </a:t>
            </a:r>
            <a:r>
              <a:rPr lang="en-US" sz="2400" b="0" i="0" u="none" strike="noStrike" cap="none" dirty="0" smtClean="0">
                <a:solidFill>
                  <a:srgbClr val="3F3F3F"/>
                </a:solidFill>
                <a:latin typeface="Century Gothic"/>
                <a:ea typeface="Century Gothic"/>
                <a:cs typeface="Century Gothic"/>
                <a:sym typeface="Century Gothic"/>
              </a:rPr>
              <a:t>institutions:</a:t>
            </a:r>
          </a:p>
          <a:p>
            <a:pPr marL="342900" marR="0" lvl="0" indent="-228600" algn="l" rtl="0">
              <a:lnSpc>
                <a:spcPct val="112000"/>
              </a:lnSpc>
              <a:spcBef>
                <a:spcPts val="0"/>
              </a:spcBef>
              <a:spcAft>
                <a:spcPts val="0"/>
              </a:spcAft>
              <a:buClr>
                <a:srgbClr val="938953"/>
              </a:buClr>
              <a:buSzPts val="2400"/>
              <a:buFont typeface="Noto Sans Symbols"/>
              <a:buChar char="▪"/>
            </a:pPr>
            <a:endParaRPr lang="en-US" dirty="0"/>
          </a:p>
          <a:p>
            <a:pPr marL="342900" marR="0" lvl="0" indent="-228600" algn="l" rtl="0">
              <a:lnSpc>
                <a:spcPct val="112000"/>
              </a:lnSpc>
              <a:spcBef>
                <a:spcPts val="0"/>
              </a:spcBef>
              <a:spcAft>
                <a:spcPts val="0"/>
              </a:spcAft>
              <a:buClr>
                <a:srgbClr val="938953"/>
              </a:buClr>
              <a:buSzPts val="2400"/>
              <a:buNone/>
            </a:pPr>
            <a:r>
              <a:rPr lang="en-US" sz="2400" b="0" i="0" u="none" strike="noStrike" cap="none" dirty="0" smtClean="0">
                <a:solidFill>
                  <a:srgbClr val="3F3F3F"/>
                </a:solidFill>
                <a:latin typeface="Century Gothic"/>
                <a:ea typeface="Century Gothic"/>
                <a:cs typeface="Century Gothic"/>
                <a:sym typeface="Century Gothic"/>
              </a:rPr>
              <a:t>- The </a:t>
            </a:r>
            <a:r>
              <a:rPr lang="en-US" sz="2400" b="0" i="0" u="none" strike="noStrike" cap="none" dirty="0">
                <a:solidFill>
                  <a:srgbClr val="3F3F3F"/>
                </a:solidFill>
                <a:latin typeface="Century Gothic"/>
                <a:ea typeface="Century Gothic"/>
                <a:cs typeface="Century Gothic"/>
                <a:sym typeface="Century Gothic"/>
              </a:rPr>
              <a:t>family, religious institutions, communities, schools, the media, and the state</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What  three do you think play the most role?</a:t>
            </a:r>
            <a:endParaRPr dirty="0"/>
          </a:p>
          <a:p>
            <a:pPr marL="342900" marR="0" lvl="0" indent="-228600" algn="l" rtl="0">
              <a:lnSpc>
                <a:spcPct val="112000"/>
              </a:lnSpc>
              <a:spcBef>
                <a:spcPts val="1080"/>
              </a:spcBef>
              <a:spcAft>
                <a:spcPts val="0"/>
              </a:spcAft>
              <a:buClr>
                <a:srgbClr val="938953"/>
              </a:buClr>
              <a:buSzPts val="2400"/>
              <a:buNone/>
            </a:pPr>
            <a:r>
              <a:rPr lang="en-US" sz="2400" b="0" i="0" u="none" strike="noStrike" cap="none" dirty="0" smtClean="0">
                <a:solidFill>
                  <a:srgbClr val="3F3F3F"/>
                </a:solidFill>
                <a:latin typeface="Century Gothic"/>
                <a:ea typeface="Century Gothic"/>
                <a:cs typeface="Century Gothic"/>
                <a:sym typeface="Century Gothic"/>
              </a:rPr>
              <a:t>- Family</a:t>
            </a:r>
            <a:r>
              <a:rPr lang="en-US" sz="2400" b="0" i="0" u="none" strike="noStrike" cap="none" dirty="0">
                <a:solidFill>
                  <a:srgbClr val="3F3F3F"/>
                </a:solidFill>
                <a:latin typeface="Century Gothic"/>
                <a:ea typeface="Century Gothic"/>
                <a:cs typeface="Century Gothic"/>
                <a:sym typeface="Century Gothic"/>
              </a:rPr>
              <a:t>, media, religion</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762000" y="152400"/>
            <a:ext cx="7924800" cy="175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2400"/>
              <a:buFont typeface="Book Antiqua"/>
              <a:buNone/>
            </a:pPr>
            <a:r>
              <a:rPr lang="en-US" sz="2400" b="0" i="0" u="none" strike="noStrike" cap="none">
                <a:solidFill>
                  <a:srgbClr val="996633"/>
                </a:solidFill>
                <a:latin typeface="Book Antiqua"/>
                <a:ea typeface="Book Antiqua"/>
                <a:cs typeface="Book Antiqua"/>
                <a:sym typeface="Book Antiqua"/>
              </a:rPr>
              <a:t>GENDER STATISTICS ARE DEFINED BY THE SUM OF THE FOLLOWING CHARACTERISTICS</a:t>
            </a:r>
            <a:endParaRPr/>
          </a:p>
        </p:txBody>
      </p:sp>
      <p:sp>
        <p:nvSpPr>
          <p:cNvPr id="461" name="Shape 461"/>
          <p:cNvSpPr txBox="1">
            <a:spLocks noGrp="1"/>
          </p:cNvSpPr>
          <p:nvPr>
            <p:ph type="body" idx="1"/>
          </p:nvPr>
        </p:nvSpPr>
        <p:spPr>
          <a:xfrm>
            <a:off x="609600" y="1676400"/>
            <a:ext cx="8229600" cy="43434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1700"/>
              <a:buFont typeface="Noto Sans Symbols"/>
              <a:buChar char="▪"/>
            </a:pPr>
            <a:r>
              <a:rPr lang="en-US" sz="1700" b="0" i="0" u="none" strike="noStrike" cap="none" dirty="0">
                <a:solidFill>
                  <a:srgbClr val="3F3F3F"/>
                </a:solidFill>
                <a:latin typeface="Century Gothic"/>
                <a:ea typeface="Century Gothic"/>
                <a:cs typeface="Century Gothic"/>
                <a:sym typeface="Century Gothic"/>
              </a:rPr>
              <a:t>Data are collected and presented by sex as a primary and overall classification</a:t>
            </a:r>
            <a:endParaRPr dirty="0"/>
          </a:p>
          <a:p>
            <a:pPr marL="0" marR="0" lvl="0" indent="0" algn="l" rtl="0">
              <a:lnSpc>
                <a:spcPct val="102000"/>
              </a:lnSpc>
              <a:spcBef>
                <a:spcPts val="940"/>
              </a:spcBef>
              <a:spcAft>
                <a:spcPts val="0"/>
              </a:spcAft>
              <a:buClr>
                <a:srgbClr val="938953"/>
              </a:buClr>
              <a:buSzPts val="1700"/>
              <a:buFont typeface="Noto Sans Symbols"/>
              <a:buNone/>
            </a:pPr>
            <a:endParaRPr sz="17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940"/>
              </a:spcBef>
              <a:spcAft>
                <a:spcPts val="0"/>
              </a:spcAft>
              <a:buClr>
                <a:srgbClr val="938953"/>
              </a:buClr>
              <a:buSzPts val="1700"/>
              <a:buFont typeface="Noto Sans Symbols"/>
              <a:buChar char="▪"/>
            </a:pPr>
            <a:r>
              <a:rPr lang="en-US" sz="1700" b="0" i="0" u="none" strike="noStrike" cap="none" dirty="0" smtClean="0">
                <a:solidFill>
                  <a:srgbClr val="3F3F3F"/>
                </a:solidFill>
                <a:latin typeface="Century Gothic"/>
                <a:ea typeface="Century Gothic"/>
                <a:cs typeface="Century Gothic"/>
                <a:sym typeface="Century Gothic"/>
              </a:rPr>
              <a:t>Data </a:t>
            </a:r>
            <a:r>
              <a:rPr lang="en-US" sz="1700" b="0" i="0" u="none" strike="noStrike" cap="none" dirty="0">
                <a:solidFill>
                  <a:srgbClr val="3F3F3F"/>
                </a:solidFill>
                <a:latin typeface="Century Gothic"/>
                <a:ea typeface="Century Gothic"/>
                <a:cs typeface="Century Gothic"/>
                <a:sym typeface="Century Gothic"/>
              </a:rPr>
              <a:t>reflect gender issues: roles, </a:t>
            </a:r>
            <a:r>
              <a:rPr lang="en-US" sz="1700" b="0" i="0" u="none" strike="noStrike" cap="none" dirty="0" smtClean="0">
                <a:solidFill>
                  <a:srgbClr val="3F3F3F"/>
                </a:solidFill>
                <a:latin typeface="Century Gothic"/>
                <a:ea typeface="Century Gothic"/>
                <a:cs typeface="Century Gothic"/>
                <a:sym typeface="Century Gothic"/>
              </a:rPr>
              <a:t>laws, </a:t>
            </a:r>
            <a:r>
              <a:rPr lang="en-US" sz="1700" b="0" i="0" u="none" strike="noStrike" cap="none" dirty="0">
                <a:solidFill>
                  <a:srgbClr val="3F3F3F"/>
                </a:solidFill>
                <a:latin typeface="Century Gothic"/>
                <a:ea typeface="Century Gothic"/>
                <a:cs typeface="Century Gothic"/>
                <a:sym typeface="Century Gothic"/>
              </a:rPr>
              <a:t>division of labor, access and control over resources, benefits, power and </a:t>
            </a:r>
            <a:r>
              <a:rPr lang="en-US" sz="1700" b="0" i="0" u="none" strike="noStrike" cap="none" dirty="0" smtClean="0">
                <a:solidFill>
                  <a:srgbClr val="3F3F3F"/>
                </a:solidFill>
                <a:latin typeface="Century Gothic"/>
                <a:ea typeface="Century Gothic"/>
                <a:cs typeface="Century Gothic"/>
                <a:sym typeface="Century Gothic"/>
              </a:rPr>
              <a:t>decision-making</a:t>
            </a:r>
            <a:endParaRPr dirty="0"/>
          </a:p>
          <a:p>
            <a:pPr marL="0" marR="0" lvl="0" indent="0" algn="l" rtl="0">
              <a:lnSpc>
                <a:spcPct val="102000"/>
              </a:lnSpc>
              <a:spcBef>
                <a:spcPts val="940"/>
              </a:spcBef>
              <a:spcAft>
                <a:spcPts val="0"/>
              </a:spcAft>
              <a:buClr>
                <a:srgbClr val="938953"/>
              </a:buClr>
              <a:buSzPts val="1700"/>
              <a:buFont typeface="Noto Sans Symbols"/>
              <a:buNone/>
            </a:pPr>
            <a:endParaRPr sz="17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940"/>
              </a:spcBef>
              <a:spcAft>
                <a:spcPts val="0"/>
              </a:spcAft>
              <a:buClr>
                <a:srgbClr val="938953"/>
              </a:buClr>
              <a:buSzPts val="1700"/>
              <a:buFont typeface="Noto Sans Symbols"/>
              <a:buChar char="▪"/>
            </a:pPr>
            <a:r>
              <a:rPr lang="en-US" sz="1700" b="0" i="0" u="none" strike="noStrike" cap="none" dirty="0" smtClean="0">
                <a:solidFill>
                  <a:srgbClr val="3F3F3F"/>
                </a:solidFill>
                <a:latin typeface="Century Gothic"/>
                <a:ea typeface="Century Gothic"/>
                <a:cs typeface="Century Gothic"/>
                <a:sym typeface="Century Gothic"/>
              </a:rPr>
              <a:t>Data </a:t>
            </a:r>
            <a:r>
              <a:rPr lang="en-US" sz="1700" b="0" i="0" u="none" strike="noStrike" cap="none" dirty="0">
                <a:solidFill>
                  <a:srgbClr val="3F3F3F"/>
                </a:solidFill>
                <a:latin typeface="Century Gothic"/>
                <a:ea typeface="Century Gothic"/>
                <a:cs typeface="Century Gothic"/>
                <a:sym typeface="Century Gothic"/>
              </a:rPr>
              <a:t>are based on concepts and definitions that adequately reflect the diversity of women and men and capture all aspects of their </a:t>
            </a:r>
            <a:r>
              <a:rPr lang="en-US" sz="1700" b="0" i="0" u="none" strike="noStrike" cap="none" dirty="0" smtClean="0">
                <a:solidFill>
                  <a:srgbClr val="3F3F3F"/>
                </a:solidFill>
                <a:latin typeface="Century Gothic"/>
                <a:ea typeface="Century Gothic"/>
                <a:cs typeface="Century Gothic"/>
                <a:sym typeface="Century Gothic"/>
              </a:rPr>
              <a:t>lives.</a:t>
            </a:r>
            <a:endParaRPr dirty="0"/>
          </a:p>
          <a:p>
            <a:pPr marL="342900" marR="0" lvl="0" indent="-120650" algn="l" rtl="0">
              <a:lnSpc>
                <a:spcPct val="102000"/>
              </a:lnSpc>
              <a:spcBef>
                <a:spcPts val="940"/>
              </a:spcBef>
              <a:spcAft>
                <a:spcPts val="0"/>
              </a:spcAft>
              <a:buClr>
                <a:srgbClr val="938953"/>
              </a:buClr>
              <a:buSzPts val="1700"/>
              <a:buFont typeface="Noto Sans Symbols"/>
              <a:buNone/>
            </a:pPr>
            <a:endParaRPr sz="1700" b="0"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940"/>
              </a:spcBef>
              <a:spcAft>
                <a:spcPts val="0"/>
              </a:spcAft>
              <a:buClr>
                <a:srgbClr val="938953"/>
              </a:buClr>
              <a:buSzPts val="1700"/>
              <a:buFont typeface="Noto Sans Symbols"/>
              <a:buChar char="▪"/>
            </a:pPr>
            <a:r>
              <a:rPr lang="en-US" sz="1700" b="0" i="0" u="none" strike="noStrike" cap="none" dirty="0" smtClean="0">
                <a:solidFill>
                  <a:srgbClr val="3F3F3F"/>
                </a:solidFill>
                <a:latin typeface="Century Gothic"/>
                <a:ea typeface="Century Gothic"/>
                <a:cs typeface="Century Gothic"/>
                <a:sym typeface="Century Gothic"/>
              </a:rPr>
              <a:t>Data </a:t>
            </a:r>
            <a:r>
              <a:rPr lang="en-US" sz="1700" b="0" i="0" u="none" strike="noStrike" cap="none" dirty="0">
                <a:solidFill>
                  <a:srgbClr val="3F3F3F"/>
                </a:solidFill>
                <a:latin typeface="Century Gothic"/>
                <a:ea typeface="Century Gothic"/>
                <a:cs typeface="Century Gothic"/>
                <a:sym typeface="Century Gothic"/>
              </a:rPr>
              <a:t>collection methods take into account stereotypes and social and cultural factors that may induce gender bias in the data.</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GENDER STATISTIC/GENDER SENSITIVE INDICATORS</a:t>
            </a:r>
            <a:endParaRPr/>
          </a:p>
        </p:txBody>
      </p:sp>
      <p:sp>
        <p:nvSpPr>
          <p:cNvPr id="467" name="Shape 467"/>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For example, “a gender statistic could be “60% of women in country X are literate, as opposed to 30% five years </a:t>
            </a:r>
            <a:r>
              <a:rPr lang="en-US" sz="2400" b="0" i="0" u="none" strike="noStrike" cap="none" dirty="0" smtClean="0">
                <a:solidFill>
                  <a:srgbClr val="3F3F3F"/>
                </a:solidFill>
                <a:latin typeface="Century Gothic"/>
                <a:ea typeface="Century Gothic"/>
                <a:cs typeface="Century Gothic"/>
                <a:sym typeface="Century Gothic"/>
              </a:rPr>
              <a:t>ago.</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 gender-sensitive indicator could be “60% of women in country X are literate, as compared to 82% of men, and compared to 30% and 52% respectively five years ago”.</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INDICATORS</a:t>
            </a:r>
            <a:endParaRPr/>
          </a:p>
        </p:txBody>
      </p:sp>
      <p:sp>
        <p:nvSpPr>
          <p:cNvPr id="473" name="Shape 473"/>
          <p:cNvSpPr txBox="1">
            <a:spLocks noGrp="1"/>
          </p:cNvSpPr>
          <p:nvPr>
            <p:ph type="body" idx="1"/>
          </p:nvPr>
        </p:nvSpPr>
        <p:spPr>
          <a:xfrm>
            <a:off x="709951" y="1676400"/>
            <a:ext cx="7693025" cy="4267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400"/>
              <a:buFont typeface="Noto Sans Symbols"/>
              <a:buChar char="▪"/>
            </a:pPr>
            <a:r>
              <a:rPr lang="en-US" sz="2400" b="1" i="0" u="none" strike="noStrike" cap="none" dirty="0">
                <a:solidFill>
                  <a:srgbClr val="3F3F3F"/>
                </a:solidFill>
                <a:latin typeface="Century Gothic"/>
                <a:ea typeface="Century Gothic"/>
                <a:cs typeface="Century Gothic"/>
                <a:sym typeface="Century Gothic"/>
              </a:rPr>
              <a:t>Sex-disaggregated </a:t>
            </a:r>
            <a:r>
              <a:rPr lang="en-US" sz="2400" b="1" i="0" u="none" strike="noStrike" cap="none" dirty="0" smtClean="0">
                <a:solidFill>
                  <a:srgbClr val="3F3F3F"/>
                </a:solidFill>
                <a:latin typeface="Century Gothic"/>
                <a:ea typeface="Century Gothic"/>
                <a:cs typeface="Century Gothic"/>
                <a:sym typeface="Century Gothic"/>
              </a:rPr>
              <a:t>statistics:</a:t>
            </a:r>
            <a:r>
              <a:rPr lang="en-US" sz="2400" b="0" i="0" u="none" strike="noStrike" cap="none" dirty="0" smtClean="0">
                <a:solidFill>
                  <a:srgbClr val="3F3F3F"/>
                </a:solidFill>
                <a:latin typeface="Century Gothic"/>
                <a:ea typeface="Century Gothic"/>
                <a:cs typeface="Century Gothic"/>
                <a:sym typeface="Century Gothic"/>
              </a:rPr>
              <a:t> </a:t>
            </a:r>
            <a:r>
              <a:rPr lang="en-US" sz="2400" b="0" i="0" u="none" strike="noStrike" cap="none" dirty="0">
                <a:solidFill>
                  <a:srgbClr val="3F3F3F"/>
                </a:solidFill>
                <a:latin typeface="Century Gothic"/>
                <a:ea typeface="Century Gothic"/>
                <a:cs typeface="Century Gothic"/>
                <a:sym typeface="Century Gothic"/>
              </a:rPr>
              <a:t>gives the straightforward numbers of males and females in a given population, and</a:t>
            </a:r>
            <a:endParaRPr sz="2400" b="1"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1" i="0" u="none" strike="noStrike" cap="none" dirty="0">
                <a:solidFill>
                  <a:srgbClr val="3F3F3F"/>
                </a:solidFill>
                <a:latin typeface="Century Gothic"/>
                <a:ea typeface="Century Gothic"/>
                <a:cs typeface="Century Gothic"/>
                <a:sym typeface="Century Gothic"/>
              </a:rPr>
              <a:t>Gender statistics</a:t>
            </a:r>
            <a:r>
              <a:rPr lang="en-US" sz="2400" b="0" i="0" u="none" strike="noStrike" cap="none" dirty="0">
                <a:solidFill>
                  <a:srgbClr val="3F3F3F"/>
                </a:solidFill>
                <a:latin typeface="Century Gothic"/>
                <a:ea typeface="Century Gothic"/>
                <a:cs typeface="Century Gothic"/>
                <a:sym typeface="Century Gothic"/>
              </a:rPr>
              <a:t>: can reveal the relationships between women and men that underlie the numbers.</a:t>
            </a:r>
            <a:endParaRPr sz="2400" b="1" i="0" u="none" strike="noStrike" cap="none" dirty="0">
              <a:solidFill>
                <a:srgbClr val="3F3F3F"/>
              </a:solidFill>
              <a:latin typeface="Century Gothic"/>
              <a:ea typeface="Century Gothic"/>
              <a:cs typeface="Century Gothic"/>
              <a:sym typeface="Century Gothic"/>
            </a:endParaRPr>
          </a:p>
          <a:p>
            <a:pPr marL="342900" marR="0" lvl="0" indent="-228600" algn="l" rtl="0">
              <a:lnSpc>
                <a:spcPct val="102000"/>
              </a:lnSpc>
              <a:spcBef>
                <a:spcPts val="1080"/>
              </a:spcBef>
              <a:spcAft>
                <a:spcPts val="0"/>
              </a:spcAft>
              <a:buClr>
                <a:srgbClr val="938953"/>
              </a:buClr>
              <a:buSzPts val="2400"/>
              <a:buFont typeface="Noto Sans Symbols"/>
              <a:buChar char="▪"/>
            </a:pPr>
            <a:r>
              <a:rPr lang="en-US" sz="2400" b="1" i="0" u="none" strike="noStrike" cap="none" dirty="0">
                <a:solidFill>
                  <a:srgbClr val="3F3F3F"/>
                </a:solidFill>
                <a:latin typeface="Century Gothic"/>
                <a:ea typeface="Century Gothic"/>
                <a:cs typeface="Century Gothic"/>
                <a:sym typeface="Century Gothic"/>
              </a:rPr>
              <a:t>Gender-sensitive indicators </a:t>
            </a:r>
            <a:r>
              <a:rPr lang="en-US" sz="2400" b="0" i="0" u="none" strike="noStrike" cap="none" dirty="0">
                <a:solidFill>
                  <a:srgbClr val="3F3F3F"/>
                </a:solidFill>
                <a:latin typeface="Century Gothic"/>
                <a:ea typeface="Century Gothic"/>
                <a:cs typeface="Century Gothic"/>
                <a:sym typeface="Century Gothic"/>
              </a:rPr>
              <a:t>provide direct evidence of the status of women and men in relation to each other, relative to some agreed normative standard or explicit reference </a:t>
            </a:r>
            <a:r>
              <a:rPr lang="en-US" sz="2400" b="0" i="0" u="none" strike="noStrike" cap="none" dirty="0" smtClean="0">
                <a:solidFill>
                  <a:srgbClr val="3F3F3F"/>
                </a:solidFill>
                <a:latin typeface="Century Gothic"/>
                <a:ea typeface="Century Gothic"/>
                <a:cs typeface="Century Gothic"/>
                <a:sym typeface="Century Gothic"/>
              </a:rPr>
              <a:t>group.</a:t>
            </a:r>
            <a:endParaRPr dirty="0"/>
          </a:p>
          <a:p>
            <a:pPr marL="342900" marR="0" lvl="0" indent="-7620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dirty="0">
                <a:solidFill>
                  <a:srgbClr val="996633"/>
                </a:solidFill>
                <a:latin typeface="Book Antiqua"/>
                <a:ea typeface="Book Antiqua"/>
                <a:cs typeface="Book Antiqua"/>
                <a:sym typeface="Book Antiqua"/>
              </a:rPr>
              <a:t>GENDER STATISTICS </a:t>
            </a:r>
            <a:r>
              <a:rPr lang="en-US" sz="3150" b="0" i="0" u="none" strike="noStrike" cap="none" dirty="0" smtClean="0">
                <a:solidFill>
                  <a:srgbClr val="996633"/>
                </a:solidFill>
                <a:latin typeface="Book Antiqua"/>
                <a:ea typeface="Book Antiqua"/>
                <a:cs typeface="Book Antiqua"/>
                <a:sym typeface="Book Antiqua"/>
              </a:rPr>
              <a:t>VERSUS SEX-DISAGGREGATED </a:t>
            </a:r>
            <a:r>
              <a:rPr lang="en-US" sz="3150" b="0" i="0" u="none" strike="noStrike" cap="none" dirty="0">
                <a:solidFill>
                  <a:srgbClr val="996633"/>
                </a:solidFill>
                <a:latin typeface="Book Antiqua"/>
                <a:ea typeface="Book Antiqua"/>
                <a:cs typeface="Book Antiqua"/>
                <a:sym typeface="Book Antiqua"/>
              </a:rPr>
              <a:t>DATA</a:t>
            </a:r>
            <a:endParaRPr dirty="0"/>
          </a:p>
        </p:txBody>
      </p:sp>
      <p:sp>
        <p:nvSpPr>
          <p:cNvPr id="479" name="Shape 479"/>
          <p:cNvSpPr txBox="1">
            <a:spLocks noGrp="1"/>
          </p:cNvSpPr>
          <p:nvPr>
            <p:ph type="body" idx="1"/>
          </p:nvPr>
        </p:nvSpPr>
        <p:spPr>
          <a:xfrm>
            <a:off x="462379" y="1828800"/>
            <a:ext cx="8229600" cy="4267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Gender statistics are more than data </a:t>
            </a:r>
            <a:r>
              <a:rPr lang="en-US" sz="2400" b="1" i="0" u="none" strike="noStrike" cap="none">
                <a:solidFill>
                  <a:srgbClr val="3F3F3F"/>
                </a:solidFill>
                <a:latin typeface="Century Gothic"/>
                <a:ea typeface="Century Gothic"/>
                <a:cs typeface="Century Gothic"/>
                <a:sym typeface="Century Gothic"/>
              </a:rPr>
              <a:t>disaggregated by sex. </a:t>
            </a:r>
            <a:r>
              <a:rPr lang="en-US" sz="2400" b="0" i="0" u="none" strike="noStrike" cap="none">
                <a:solidFill>
                  <a:srgbClr val="3F3F3F"/>
                </a:solidFill>
                <a:latin typeface="Century Gothic"/>
                <a:ea typeface="Century Gothic"/>
                <a:cs typeface="Century Gothic"/>
                <a:sym typeface="Century Gothic"/>
              </a:rPr>
              <a:t>The characteristics listed above are useful in differentiating between sex-disaggregated statistics (the first requirement in the list above) and </a:t>
            </a:r>
            <a:r>
              <a:rPr lang="en-US" sz="2400" b="1" i="0" u="none" strike="noStrike" cap="none">
                <a:solidFill>
                  <a:srgbClr val="3F3F3F"/>
                </a:solidFill>
                <a:latin typeface="Century Gothic"/>
                <a:ea typeface="Century Gothic"/>
                <a:cs typeface="Century Gothic"/>
                <a:sym typeface="Century Gothic"/>
              </a:rPr>
              <a:t>gender statistics (which incorporate all four requirements). Sex-disaggregated statistics are simply data collected and tabulated separately for women and men. </a:t>
            </a: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SENSITIVE INDICATORS</a:t>
            </a:r>
            <a:endParaRPr/>
          </a:p>
        </p:txBody>
      </p:sp>
      <p:sp>
        <p:nvSpPr>
          <p:cNvPr id="485" name="Shape 485"/>
          <p:cNvSpPr txBox="1">
            <a:spLocks noGrp="1"/>
          </p:cNvSpPr>
          <p:nvPr>
            <p:ph type="body" idx="1"/>
          </p:nvPr>
        </p:nvSpPr>
        <p:spPr>
          <a:xfrm>
            <a:off x="533400" y="1752600"/>
            <a:ext cx="8153400" cy="43434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Indicators that track gender-related changes over time. Their value lies in measuring whether gender equality/equity is achieved through a number of ways</a:t>
            </a:r>
            <a:r>
              <a:rPr lang="en-US" sz="2220" b="1" i="0" u="none" strike="noStrike" cap="none" dirty="0">
                <a:solidFill>
                  <a:srgbClr val="3F3F3F"/>
                </a:solidFill>
                <a:latin typeface="Century Gothic"/>
                <a:ea typeface="Century Gothic"/>
                <a:cs typeface="Century Gothic"/>
                <a:sym typeface="Century Gothic"/>
              </a:rPr>
              <a:t>:</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Example: </a:t>
            </a:r>
            <a:r>
              <a:rPr lang="en-US" sz="1850" b="0" i="0" u="none" strike="noStrike" cap="none" dirty="0" smtClean="0">
                <a:solidFill>
                  <a:srgbClr val="3F3F3F"/>
                </a:solidFill>
                <a:latin typeface="Century Gothic"/>
                <a:ea typeface="Century Gothic"/>
                <a:cs typeface="Century Gothic"/>
                <a:sym typeface="Century Gothic"/>
              </a:rPr>
              <a:t>Women </a:t>
            </a:r>
            <a:r>
              <a:rPr lang="en-US" sz="1850" b="0" i="0" u="none" strike="noStrike" cap="none" dirty="0">
                <a:solidFill>
                  <a:srgbClr val="3F3F3F"/>
                </a:solidFill>
                <a:latin typeface="Century Gothic"/>
                <a:ea typeface="Century Gothic"/>
                <a:cs typeface="Century Gothic"/>
                <a:sym typeface="Century Gothic"/>
              </a:rPr>
              <a:t>in engineering; track increase in number of women registered in engineering programs over the past 5 years compared to </a:t>
            </a:r>
            <a:r>
              <a:rPr lang="en-US" sz="1850" b="0" i="0" u="none" strike="noStrike" cap="none" dirty="0" smtClean="0">
                <a:solidFill>
                  <a:srgbClr val="3F3F3F"/>
                </a:solidFill>
                <a:latin typeface="Century Gothic"/>
                <a:ea typeface="Century Gothic"/>
                <a:cs typeface="Century Gothic"/>
                <a:sym typeface="Century Gothic"/>
              </a:rPr>
              <a:t>men.</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Track why increase and what was done: gender awareness training done among faculty every year</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Policy change at university to ensure </a:t>
            </a:r>
            <a:r>
              <a:rPr lang="en-US" sz="1850" b="0" i="0" u="none" strike="noStrike" cap="none" dirty="0" smtClean="0">
                <a:solidFill>
                  <a:srgbClr val="3F3F3F"/>
                </a:solidFill>
                <a:latin typeface="Century Gothic"/>
                <a:ea typeface="Century Gothic"/>
                <a:cs typeface="Century Gothic"/>
                <a:sym typeface="Century Gothic"/>
              </a:rPr>
              <a:t>equal </a:t>
            </a:r>
            <a:r>
              <a:rPr lang="en-US" sz="1850" b="0" i="0" u="none" strike="noStrike" cap="none" dirty="0">
                <a:solidFill>
                  <a:srgbClr val="3F3F3F"/>
                </a:solidFill>
                <a:latin typeface="Century Gothic"/>
                <a:ea typeface="Century Gothic"/>
                <a:cs typeface="Century Gothic"/>
                <a:sym typeface="Century Gothic"/>
              </a:rPr>
              <a:t>opportunities for both men and female registration</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Improvement in the gender content of the curriculum in high schools and colleges</a:t>
            </a:r>
            <a:endParaRPr dirty="0"/>
          </a:p>
          <a:p>
            <a:pPr marL="342900" marR="0" lvl="0" indent="-87629" algn="l" rtl="0">
              <a:lnSpc>
                <a:spcPct val="92000"/>
              </a:lnSpc>
              <a:spcBef>
                <a:spcPts val="1044"/>
              </a:spcBef>
              <a:spcAft>
                <a:spcPts val="0"/>
              </a:spcAft>
              <a:buClr>
                <a:srgbClr val="938953"/>
              </a:buClr>
              <a:buSzPts val="2220"/>
              <a:buFont typeface="Noto Sans Symbols"/>
              <a:buNone/>
            </a:pPr>
            <a:endParaRPr sz="2220" b="1"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dirty="0" smtClean="0">
                <a:solidFill>
                  <a:srgbClr val="996633"/>
                </a:solidFill>
                <a:latin typeface="Book Antiqua"/>
                <a:ea typeface="Book Antiqua"/>
                <a:cs typeface="Book Antiqua"/>
                <a:sym typeface="Book Antiqua"/>
              </a:rPr>
              <a:t>CONTINUED -</a:t>
            </a:r>
            <a:endParaRPr dirty="0"/>
          </a:p>
        </p:txBody>
      </p:sp>
      <p:sp>
        <p:nvSpPr>
          <p:cNvPr id="491" name="Shape 491"/>
          <p:cNvSpPr txBox="1">
            <a:spLocks noGrp="1"/>
          </p:cNvSpPr>
          <p:nvPr>
            <p:ph type="body" idx="1"/>
          </p:nvPr>
        </p:nvSpPr>
        <p:spPr>
          <a:xfrm>
            <a:off x="709951" y="1676400"/>
            <a:ext cx="7693025" cy="41910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2000"/>
              </a:lnSpc>
              <a:spcBef>
                <a:spcPts val="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Gender indicators take into account that gender roles exist and point to changes in the status and roles of women and men over time.</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They help illustrate the ways a project affects gender roles and confirms or disregards gender discrimination.</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Gender indicators should be drawn from identifying gender issues within a specific context of a project or activity.</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Many indicators that look into gender such as measuring gender empowerment, human and development index, and gender development indices are useful tools in tracking gender equality/ </a:t>
            </a:r>
            <a:r>
              <a:rPr lang="en-US" sz="1850" b="0" i="0" u="none" strike="noStrike" cap="none" dirty="0" smtClean="0">
                <a:solidFill>
                  <a:srgbClr val="3F3F3F"/>
                </a:solidFill>
                <a:latin typeface="Century Gothic"/>
                <a:ea typeface="Century Gothic"/>
                <a:cs typeface="Century Gothic"/>
                <a:sym typeface="Century Gothic"/>
              </a:rPr>
              <a:t>equity.</a:t>
            </a:r>
            <a:endParaRPr dirty="0"/>
          </a:p>
          <a:p>
            <a:pPr marL="342900" marR="0" lvl="0" indent="-228600" algn="l" rtl="0">
              <a:lnSpc>
                <a:spcPct val="92000"/>
              </a:lnSpc>
              <a:spcBef>
                <a:spcPts val="970"/>
              </a:spcBef>
              <a:spcAft>
                <a:spcPts val="0"/>
              </a:spcAft>
              <a:buClr>
                <a:srgbClr val="938953"/>
              </a:buClr>
              <a:buSzPts val="1850"/>
              <a:buFont typeface="Noto Sans Symbols"/>
              <a:buChar char="▪"/>
            </a:pPr>
            <a:r>
              <a:rPr lang="en-US" sz="1850" b="0" i="0" u="none" strike="noStrike" cap="none" dirty="0">
                <a:solidFill>
                  <a:srgbClr val="3F3F3F"/>
                </a:solidFill>
                <a:latin typeface="Century Gothic"/>
                <a:ea typeface="Century Gothic"/>
                <a:cs typeface="Century Gothic"/>
                <a:sym typeface="Century Gothic"/>
              </a:rPr>
              <a:t>KEY QUESTION: “</a:t>
            </a:r>
            <a:r>
              <a:rPr lang="en-US" sz="1850" b="1" i="0" u="none" strike="noStrike" cap="none" dirty="0">
                <a:solidFill>
                  <a:srgbClr val="3F3F3F"/>
                </a:solidFill>
                <a:latin typeface="Century Gothic"/>
                <a:ea typeface="Century Gothic"/>
                <a:cs typeface="Century Gothic"/>
                <a:sym typeface="Century Gothic"/>
              </a:rPr>
              <a:t>Is it life-changing?”</a:t>
            </a:r>
            <a:endParaRPr dirty="0"/>
          </a:p>
          <a:p>
            <a:pPr marL="342900" marR="0" lvl="0" indent="-87629" algn="l" rtl="0">
              <a:lnSpc>
                <a:spcPct val="92000"/>
              </a:lnSpc>
              <a:spcBef>
                <a:spcPts val="1044"/>
              </a:spcBef>
              <a:spcAft>
                <a:spcPts val="0"/>
              </a:spcAft>
              <a:buClr>
                <a:srgbClr val="938953"/>
              </a:buClr>
              <a:buSzPts val="2220"/>
              <a:buFont typeface="Noto Sans Symbols"/>
              <a:buNone/>
            </a:pPr>
            <a:endParaRPr sz="222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dirty="0" smtClean="0">
                <a:solidFill>
                  <a:srgbClr val="996633"/>
                </a:solidFill>
                <a:latin typeface="Book Antiqua"/>
                <a:ea typeface="Book Antiqua"/>
                <a:cs typeface="Book Antiqua"/>
                <a:sym typeface="Book Antiqua"/>
              </a:rPr>
              <a:t>CONTINUED -</a:t>
            </a:r>
            <a:endParaRPr dirty="0"/>
          </a:p>
        </p:txBody>
      </p:sp>
      <p:sp>
        <p:nvSpPr>
          <p:cNvPr id="497" name="Shape 497"/>
          <p:cNvSpPr txBox="1">
            <a:spLocks noGrp="1"/>
          </p:cNvSpPr>
          <p:nvPr>
            <p:ph type="body" idx="1"/>
          </p:nvPr>
        </p:nvSpPr>
        <p:spPr>
          <a:xfrm>
            <a:off x="709951" y="1828800"/>
            <a:ext cx="7693025" cy="41910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All activities developed and implemented should include </a:t>
            </a:r>
            <a:r>
              <a:rPr lang="en-US" sz="2400" b="1" i="0" u="none" strike="noStrike" cap="none" dirty="0">
                <a:solidFill>
                  <a:srgbClr val="3F3F3F"/>
                </a:solidFill>
                <a:latin typeface="Century Gothic"/>
                <a:ea typeface="Century Gothic"/>
                <a:cs typeface="Century Gothic"/>
                <a:sym typeface="Century Gothic"/>
              </a:rPr>
              <a:t>gender awareness </a:t>
            </a:r>
            <a:r>
              <a:rPr lang="en-US" sz="2400" b="0" i="0" u="none" strike="noStrike" cap="none" dirty="0">
                <a:solidFill>
                  <a:srgbClr val="3F3F3F"/>
                </a:solidFill>
                <a:latin typeface="Century Gothic"/>
                <a:ea typeface="Century Gothic"/>
                <a:cs typeface="Century Gothic"/>
                <a:sym typeface="Century Gothic"/>
              </a:rPr>
              <a:t>and </a:t>
            </a:r>
            <a:r>
              <a:rPr lang="en-US" sz="2400" b="1" i="0" u="none" strike="noStrike" cap="none" dirty="0">
                <a:solidFill>
                  <a:srgbClr val="3F3F3F"/>
                </a:solidFill>
                <a:latin typeface="Century Gothic"/>
                <a:ea typeface="Century Gothic"/>
                <a:cs typeface="Century Gothic"/>
                <a:sym typeface="Century Gothic"/>
              </a:rPr>
              <a:t>gender relevant issues</a:t>
            </a:r>
            <a:r>
              <a:rPr lang="en-US" sz="2400" b="0" i="0" u="none" strike="noStrike" cap="none" dirty="0">
                <a:solidFill>
                  <a:srgbClr val="3F3F3F"/>
                </a:solidFill>
                <a:latin typeface="Century Gothic"/>
                <a:ea typeface="Century Gothic"/>
                <a:cs typeface="Century Gothic"/>
                <a:sym typeface="Century Gothic"/>
              </a:rPr>
              <a:t>. </a:t>
            </a:r>
            <a:endParaRPr lang="en-US" sz="2400" b="0" i="0" u="none" strike="noStrike" cap="none" dirty="0" smtClean="0">
              <a:solidFill>
                <a:srgbClr val="3F3F3F"/>
              </a:solidFill>
              <a:latin typeface="Century Gothic"/>
              <a:ea typeface="Century Gothic"/>
              <a:cs typeface="Century Gothic"/>
              <a:sym typeface="Century Gothic"/>
            </a:endParaRPr>
          </a:p>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smtClean="0">
                <a:solidFill>
                  <a:srgbClr val="3F3F3F"/>
                </a:solidFill>
                <a:latin typeface="Century Gothic"/>
                <a:ea typeface="Century Gothic"/>
                <a:cs typeface="Century Gothic"/>
                <a:sym typeface="Century Gothic"/>
              </a:rPr>
              <a:t>Monitoring </a:t>
            </a:r>
            <a:r>
              <a:rPr lang="en-US" sz="2400" b="0" i="0" u="none" strike="noStrike" cap="none" dirty="0">
                <a:solidFill>
                  <a:srgbClr val="3F3F3F"/>
                </a:solidFill>
                <a:latin typeface="Century Gothic"/>
                <a:ea typeface="Century Gothic"/>
                <a:cs typeface="Century Gothic"/>
                <a:sym typeface="Century Gothic"/>
              </a:rPr>
              <a:t>and evaluation of these activities needs to take into consideration the development of quantitative and qualitative indicators to monitor the impact and progress of the project in relation to the inclusion of gender </a:t>
            </a:r>
            <a:r>
              <a:rPr lang="en-US" sz="2400" b="0" i="0" u="none" strike="noStrike" cap="none" dirty="0" smtClean="0">
                <a:solidFill>
                  <a:srgbClr val="3F3F3F"/>
                </a:solidFill>
                <a:latin typeface="Century Gothic"/>
                <a:ea typeface="Century Gothic"/>
                <a:cs typeface="Century Gothic"/>
                <a:sym typeface="Century Gothic"/>
              </a:rPr>
              <a:t>aspects</a:t>
            </a:r>
            <a:r>
              <a:rPr lang="en-US" sz="2400" b="0" i="0" u="none" strike="noStrike" cap="none" dirty="0">
                <a:solidFill>
                  <a:srgbClr val="3F3F3F"/>
                </a:solidFill>
                <a:latin typeface="Century Gothic"/>
                <a:ea typeface="Century Gothic"/>
                <a:cs typeface="Century Gothic"/>
                <a:sym typeface="Century Gothic"/>
              </a:rPr>
              <a:t>.</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0" y="0"/>
            <a:ext cx="9144000" cy="6200384"/>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OHW OBJECTIVES</a:t>
            </a:r>
            <a:endParaRPr/>
          </a:p>
        </p:txBody>
      </p:sp>
      <p:sp>
        <p:nvSpPr>
          <p:cNvPr id="508" name="Shape 508"/>
          <p:cNvSpPr txBox="1">
            <a:spLocks noGrp="1"/>
          </p:cNvSpPr>
          <p:nvPr>
            <p:ph type="body" idx="1"/>
          </p:nvPr>
        </p:nvSpPr>
        <p:spPr>
          <a:xfrm>
            <a:off x="685800" y="1676400"/>
            <a:ext cx="8229600" cy="44196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000"/>
              <a:buFont typeface="Noto Sans Symbols"/>
              <a:buChar char="▪"/>
            </a:pPr>
            <a:r>
              <a:rPr lang="en-US" sz="2000" b="1" i="0" u="none" strike="noStrike" cap="none" dirty="0">
                <a:solidFill>
                  <a:srgbClr val="3F3F3F"/>
                </a:solidFill>
                <a:latin typeface="Century Gothic"/>
                <a:ea typeface="Century Gothic"/>
                <a:cs typeface="Century Gothic"/>
                <a:sym typeface="Century Gothic"/>
              </a:rPr>
              <a:t>Define OHW needs:</a:t>
            </a:r>
            <a:r>
              <a:rPr lang="en-US" sz="2000" b="0" i="0" u="none" strike="noStrike" cap="none" dirty="0">
                <a:solidFill>
                  <a:srgbClr val="3F3F3F"/>
                </a:solidFill>
                <a:latin typeface="Century Gothic"/>
                <a:ea typeface="Century Gothic"/>
                <a:cs typeface="Century Gothic"/>
                <a:sym typeface="Century Gothic"/>
              </a:rPr>
              <a:t> Support African One Health University Networks to participate with government, academia, and other key partners in defining One Health workforce needs.</a:t>
            </a:r>
            <a:endParaRPr dirty="0"/>
          </a:p>
          <a:p>
            <a:pPr marL="342900" marR="0" lvl="0" indent="-228600" algn="l" rtl="0">
              <a:lnSpc>
                <a:spcPct val="102000"/>
              </a:lnSpc>
              <a:spcBef>
                <a:spcPts val="1000"/>
              </a:spcBef>
              <a:spcAft>
                <a:spcPts val="0"/>
              </a:spcAft>
              <a:buClr>
                <a:srgbClr val="938953"/>
              </a:buClr>
              <a:buSzPts val="2000"/>
              <a:buFont typeface="Noto Sans Symbols"/>
              <a:buChar char="▪"/>
            </a:pPr>
            <a:r>
              <a:rPr lang="en-US" sz="2000" b="1" i="0" u="none" strike="noStrike" cap="none" dirty="0">
                <a:solidFill>
                  <a:srgbClr val="3F3F3F"/>
                </a:solidFill>
                <a:latin typeface="Century Gothic"/>
                <a:ea typeface="Century Gothic"/>
                <a:cs typeface="Century Gothic"/>
                <a:sym typeface="Century Gothic"/>
              </a:rPr>
              <a:t>Pre-service and in service training: </a:t>
            </a:r>
            <a:r>
              <a:rPr lang="en-US" sz="2000" b="0" i="0" u="none" strike="noStrike" cap="none" dirty="0">
                <a:solidFill>
                  <a:srgbClr val="3F3F3F"/>
                </a:solidFill>
                <a:latin typeface="Century Gothic"/>
                <a:ea typeface="Century Gothic"/>
                <a:cs typeface="Century Gothic"/>
                <a:sym typeface="Century Gothic"/>
              </a:rPr>
              <a:t>Support networks to assist government ministries to train the </a:t>
            </a:r>
            <a:r>
              <a:rPr lang="en-US" sz="2000" b="0" i="0" u="sng" strike="noStrike" cap="none" dirty="0">
                <a:solidFill>
                  <a:srgbClr val="3F3F3F"/>
                </a:solidFill>
                <a:latin typeface="Century Gothic"/>
                <a:ea typeface="Century Gothic"/>
                <a:cs typeface="Century Gothic"/>
                <a:sym typeface="Century Gothic"/>
              </a:rPr>
              <a:t>current </a:t>
            </a:r>
            <a:r>
              <a:rPr lang="en-US" sz="2000" b="0" i="0" u="none" strike="noStrike" cap="none" dirty="0">
                <a:solidFill>
                  <a:srgbClr val="3F3F3F"/>
                </a:solidFill>
                <a:latin typeface="Century Gothic"/>
                <a:ea typeface="Century Gothic"/>
                <a:cs typeface="Century Gothic"/>
                <a:sym typeface="Century Gothic"/>
              </a:rPr>
              <a:t>and  </a:t>
            </a:r>
            <a:r>
              <a:rPr lang="en-US" sz="2000" b="0" i="0" u="sng" strike="noStrike" cap="none" dirty="0">
                <a:solidFill>
                  <a:srgbClr val="3F3F3F"/>
                </a:solidFill>
                <a:latin typeface="Century Gothic"/>
                <a:ea typeface="Century Gothic"/>
                <a:cs typeface="Century Gothic"/>
                <a:sym typeface="Century Gothic"/>
              </a:rPr>
              <a:t>future</a:t>
            </a:r>
            <a:r>
              <a:rPr lang="en-US" sz="2000" b="0" i="0" u="none" strike="noStrike" cap="none" dirty="0">
                <a:solidFill>
                  <a:srgbClr val="3F3F3F"/>
                </a:solidFill>
                <a:latin typeface="Century Gothic"/>
                <a:ea typeface="Century Gothic"/>
                <a:cs typeface="Century Gothic"/>
                <a:sym typeface="Century Gothic"/>
              </a:rPr>
              <a:t> OH workforce.  </a:t>
            </a:r>
            <a:endParaRPr dirty="0"/>
          </a:p>
          <a:p>
            <a:pPr marL="342900" marR="0" lvl="0" indent="-228600" algn="l" rtl="0">
              <a:lnSpc>
                <a:spcPct val="102000"/>
              </a:lnSpc>
              <a:spcBef>
                <a:spcPts val="1000"/>
              </a:spcBef>
              <a:spcAft>
                <a:spcPts val="0"/>
              </a:spcAft>
              <a:buClr>
                <a:srgbClr val="938953"/>
              </a:buClr>
              <a:buSzPts val="2000"/>
              <a:buFont typeface="Noto Sans Symbols"/>
              <a:buChar char="▪"/>
            </a:pPr>
            <a:r>
              <a:rPr lang="en-US" sz="2000" b="1" i="0" u="none" strike="noStrike" cap="none" dirty="0">
                <a:solidFill>
                  <a:srgbClr val="3F3F3F"/>
                </a:solidFill>
                <a:latin typeface="Century Gothic"/>
                <a:ea typeface="Century Gothic"/>
                <a:cs typeface="Century Gothic"/>
                <a:sym typeface="Century Gothic"/>
              </a:rPr>
              <a:t>Faculty development:</a:t>
            </a:r>
            <a:r>
              <a:rPr lang="en-US" sz="2000" b="0" i="0" u="none" strike="noStrike" cap="none" dirty="0">
                <a:solidFill>
                  <a:srgbClr val="3F3F3F"/>
                </a:solidFill>
                <a:latin typeface="Century Gothic"/>
                <a:ea typeface="Century Gothic"/>
                <a:cs typeface="Century Gothic"/>
                <a:sym typeface="Century Gothic"/>
              </a:rPr>
              <a:t> Support developed country universities under OHW in strengthening faculty </a:t>
            </a:r>
            <a:r>
              <a:rPr lang="en-US" sz="2000" b="0" i="0" u="none" strike="noStrike" cap="none" dirty="0" smtClean="0">
                <a:solidFill>
                  <a:srgbClr val="3F3F3F"/>
                </a:solidFill>
                <a:latin typeface="Century Gothic"/>
                <a:ea typeface="Century Gothic"/>
                <a:cs typeface="Century Gothic"/>
                <a:sym typeface="Century Gothic"/>
              </a:rPr>
              <a:t>capacities </a:t>
            </a:r>
            <a:r>
              <a:rPr lang="en-US" sz="2000" b="0" i="0" u="none" strike="noStrike" cap="none" dirty="0">
                <a:solidFill>
                  <a:srgbClr val="3F3F3F"/>
                </a:solidFill>
                <a:latin typeface="Century Gothic"/>
                <a:ea typeface="Century Gothic"/>
                <a:cs typeface="Century Gothic"/>
                <a:sym typeface="Century Gothic"/>
              </a:rPr>
              <a:t>for OH teaching, research, and community outreach for the African and South East Asian University Networks.</a:t>
            </a:r>
            <a:endParaRPr dirty="0"/>
          </a:p>
          <a:p>
            <a:pPr marL="342900" marR="0" lvl="0" indent="-228600" algn="l" rtl="0">
              <a:lnSpc>
                <a:spcPct val="102000"/>
              </a:lnSpc>
              <a:spcBef>
                <a:spcPts val="1080"/>
              </a:spcBef>
              <a:spcAft>
                <a:spcPts val="0"/>
              </a:spcAft>
              <a:buClr>
                <a:srgbClr val="938953"/>
              </a:buClr>
              <a:buSzPts val="2000"/>
              <a:buFont typeface="Noto Sans Symbols"/>
              <a:buChar char="▪"/>
            </a:pPr>
            <a:r>
              <a:rPr lang="en-US" sz="2000" b="1" i="0" u="none" strike="noStrike" cap="none" dirty="0">
                <a:solidFill>
                  <a:srgbClr val="3F3F3F"/>
                </a:solidFill>
                <a:latin typeface="Century Gothic"/>
                <a:ea typeface="Century Gothic"/>
                <a:cs typeface="Century Gothic"/>
                <a:sym typeface="Century Gothic"/>
              </a:rPr>
              <a:t>Organizational development:</a:t>
            </a:r>
            <a:r>
              <a:rPr lang="en-US" sz="2000" b="0" i="0" u="none" strike="noStrike" cap="none" dirty="0">
                <a:solidFill>
                  <a:srgbClr val="3F3F3F"/>
                </a:solidFill>
                <a:latin typeface="Century Gothic"/>
                <a:ea typeface="Century Gothic"/>
                <a:cs typeface="Century Gothic"/>
                <a:sym typeface="Century Gothic"/>
              </a:rPr>
              <a:t> Positioning the One Health Networks as </a:t>
            </a:r>
            <a:r>
              <a:rPr lang="en-US" sz="2000" b="0" i="0" u="none" strike="noStrike" cap="none" dirty="0" smtClean="0">
                <a:solidFill>
                  <a:srgbClr val="3F3F3F"/>
                </a:solidFill>
                <a:latin typeface="Century Gothic"/>
                <a:ea typeface="Century Gothic"/>
                <a:cs typeface="Century Gothic"/>
                <a:sym typeface="Century Gothic"/>
              </a:rPr>
              <a:t>long-term </a:t>
            </a:r>
            <a:r>
              <a:rPr lang="en-US" sz="2000" b="0" i="0" u="none" strike="noStrike" cap="none" dirty="0">
                <a:solidFill>
                  <a:srgbClr val="3F3F3F"/>
                </a:solidFill>
                <a:latin typeface="Century Gothic"/>
                <a:ea typeface="Century Gothic"/>
                <a:cs typeface="Century Gothic"/>
                <a:sym typeface="Century Gothic"/>
              </a:rPr>
              <a:t>sustainable leaders in One Health</a:t>
            </a:r>
            <a:r>
              <a:rPr lang="en-US" sz="2400" b="0" i="0" u="none" strike="noStrike" cap="none" dirty="0">
                <a:solidFill>
                  <a:srgbClr val="3F3F3F"/>
                </a:solidFill>
                <a:latin typeface="Century Gothic"/>
                <a:ea typeface="Century Gothic"/>
                <a:cs typeface="Century Gothic"/>
                <a:sym typeface="Century Gothic"/>
              </a:rPr>
              <a:t>.</a:t>
            </a:r>
            <a:endParaRPr dirty="0"/>
          </a:p>
          <a:p>
            <a:pPr marL="342900" marR="0" lvl="0" indent="-7620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342900" marR="0" lvl="0" indent="-76200" algn="l" rtl="0">
              <a:lnSpc>
                <a:spcPct val="102000"/>
              </a:lnSpc>
              <a:spcBef>
                <a:spcPts val="1080"/>
              </a:spcBef>
              <a:spcAft>
                <a:spcPts val="0"/>
              </a:spcAft>
              <a:buClr>
                <a:srgbClr val="938953"/>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GENDER ANALYSIS</a:t>
            </a:r>
            <a:endParaRPr/>
          </a:p>
        </p:txBody>
      </p:sp>
      <p:sp>
        <p:nvSpPr>
          <p:cNvPr id="105" name="Shape 10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An intrinsic dimension of policy </a:t>
            </a:r>
            <a:r>
              <a:rPr lang="en-US" sz="2400" b="0" i="0" u="none" strike="noStrike" cap="none" dirty="0" smtClean="0">
                <a:solidFill>
                  <a:srgbClr val="3F3F3F"/>
                </a:solidFill>
                <a:latin typeface="Century Gothic"/>
                <a:ea typeface="Century Gothic"/>
                <a:cs typeface="Century Gothic"/>
                <a:sym typeface="Century Gothic"/>
              </a:rPr>
              <a:t>analysis.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Identifies specifically how public policy affects women and men </a:t>
            </a:r>
            <a:r>
              <a:rPr lang="en-US" sz="2400" b="0" i="0" u="none" strike="noStrike" cap="none" dirty="0" smtClean="0">
                <a:solidFill>
                  <a:srgbClr val="3F3F3F"/>
                </a:solidFill>
                <a:latin typeface="Century Gothic"/>
                <a:ea typeface="Century Gothic"/>
                <a:cs typeface="Century Gothic"/>
                <a:sym typeface="Century Gothic"/>
              </a:rPr>
              <a:t>differently.</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Demonstrates that policy and implementation cannot be gender neutral in gendered </a:t>
            </a:r>
            <a:r>
              <a:rPr lang="en-US" sz="2400" b="0" i="0" u="none" strike="noStrike" cap="none" dirty="0" smtClean="0">
                <a:solidFill>
                  <a:srgbClr val="3F3F3F"/>
                </a:solidFill>
                <a:latin typeface="Century Gothic"/>
                <a:ea typeface="Century Gothic"/>
                <a:cs typeface="Century Gothic"/>
                <a:sym typeface="Century Gothic"/>
              </a:rPr>
              <a:t>societies.</a:t>
            </a:r>
            <a:endParaRPr dirty="0"/>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Is supported by specific analytic </a:t>
            </a:r>
            <a:r>
              <a:rPr lang="en-US" sz="2400" b="0" i="0" u="none" strike="noStrike" cap="none" dirty="0" smtClean="0">
                <a:solidFill>
                  <a:srgbClr val="3F3F3F"/>
                </a:solidFill>
                <a:latin typeface="Century Gothic"/>
                <a:ea typeface="Century Gothic"/>
                <a:cs typeface="Century Gothic"/>
                <a:sym typeface="Century Gothic"/>
              </a:rPr>
              <a:t>tools.</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500"/>
              <a:buFont typeface="Book Antiqua"/>
              <a:buNone/>
            </a:pPr>
            <a:r>
              <a:rPr lang="en-US" sz="3500" b="0" i="0" u="none" strike="noStrike" cap="none">
                <a:solidFill>
                  <a:srgbClr val="996633"/>
                </a:solidFill>
                <a:latin typeface="Book Antiqua"/>
                <a:ea typeface="Book Antiqua"/>
                <a:cs typeface="Book Antiqua"/>
                <a:sym typeface="Book Antiqua"/>
              </a:rPr>
              <a:t>ASSIGNMENT</a:t>
            </a:r>
            <a:endParaRPr/>
          </a:p>
        </p:txBody>
      </p:sp>
      <p:sp>
        <p:nvSpPr>
          <p:cNvPr id="514" name="Shape 514"/>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Develop  a logical framework and some indicators for a project you are working on that specifically includes gender tools and </a:t>
            </a:r>
            <a:r>
              <a:rPr lang="en-US" sz="2400" b="0" i="0" u="none" strike="noStrike" cap="none" dirty="0" smtClean="0">
                <a:solidFill>
                  <a:srgbClr val="3F3F3F"/>
                </a:solidFill>
                <a:latin typeface="Century Gothic"/>
                <a:ea typeface="Century Gothic"/>
                <a:cs typeface="Century Gothic"/>
                <a:sym typeface="Century Gothic"/>
              </a:rPr>
              <a:t>analysis.</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3">
            <a:alphaModFix/>
          </a:blip>
          <a:srcRect/>
          <a:stretch/>
        </p:blipFill>
        <p:spPr>
          <a:xfrm>
            <a:off x="0" y="0"/>
            <a:ext cx="9144000" cy="6212910"/>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212910"/>
            <a:ext cx="8382000" cy="50486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Shape 524"/>
          <p:cNvPicPr preferRelativeResize="0"/>
          <p:nvPr/>
        </p:nvPicPr>
        <p:blipFill rotWithShape="1">
          <a:blip r:embed="rId3">
            <a:alphaModFix/>
          </a:blip>
          <a:srcRect/>
          <a:stretch/>
        </p:blipFill>
        <p:spPr>
          <a:xfrm>
            <a:off x="0" y="0"/>
            <a:ext cx="8991600" cy="6112701"/>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Shape 529"/>
          <p:cNvPicPr preferRelativeResize="0"/>
          <p:nvPr/>
        </p:nvPicPr>
        <p:blipFill rotWithShape="1">
          <a:blip r:embed="rId3">
            <a:alphaModFix/>
          </a:blip>
          <a:srcRect/>
          <a:stretch/>
        </p:blipFill>
        <p:spPr>
          <a:xfrm>
            <a:off x="0" y="76200"/>
            <a:ext cx="9144000" cy="6249444"/>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325644"/>
            <a:ext cx="8382000" cy="50486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1" i="0" u="none" strike="noStrike" cap="none">
                <a:solidFill>
                  <a:srgbClr val="996633"/>
                </a:solidFill>
                <a:latin typeface="Book Antiqua"/>
                <a:ea typeface="Book Antiqua"/>
                <a:cs typeface="Book Antiqua"/>
                <a:sym typeface="Book Antiqua"/>
              </a:rPr>
              <a:t>ACTIVITY 6: MONITORING AND EVALUATION USING GENDER TOOLS</a:t>
            </a:r>
            <a:r>
              <a:rPr lang="en-US" sz="3150" b="0" i="0" u="none" strike="noStrike" cap="none">
                <a:solidFill>
                  <a:srgbClr val="996633"/>
                </a:solidFill>
                <a:latin typeface="Book Antiqua"/>
                <a:ea typeface="Book Antiqua"/>
                <a:cs typeface="Book Antiqua"/>
                <a:sym typeface="Book Antiqua"/>
              </a:rPr>
              <a:t> </a:t>
            </a:r>
            <a:endParaRPr sz="3150" b="0" i="0" u="none" strike="noStrike" cap="none">
              <a:solidFill>
                <a:srgbClr val="996633"/>
              </a:solidFill>
              <a:latin typeface="Book Antiqua"/>
              <a:ea typeface="Book Antiqua"/>
              <a:cs typeface="Book Antiqua"/>
              <a:sym typeface="Book Antiqua"/>
            </a:endParaRPr>
          </a:p>
        </p:txBody>
      </p:sp>
      <p:sp>
        <p:nvSpPr>
          <p:cNvPr id="535" name="Shape 535"/>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342900" marR="0" lvl="0" indent="-228600" algn="l" rtl="0">
              <a:lnSpc>
                <a:spcPct val="112000"/>
              </a:lnSpc>
              <a:spcBef>
                <a:spcPts val="0"/>
              </a:spcBef>
              <a:spcAft>
                <a:spcPts val="0"/>
              </a:spcAft>
              <a:buClr>
                <a:srgbClr val="938953"/>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Using the gender tools, develop interventions related to your assigned RESPOND activity (e.g., response, surveillance, prevention, control) to address an </a:t>
            </a:r>
            <a:r>
              <a:rPr lang="en-US" sz="2400" b="1" i="0" u="none" strike="noStrike" cap="none">
                <a:solidFill>
                  <a:srgbClr val="3F3F3F"/>
                </a:solidFill>
                <a:latin typeface="Century Gothic"/>
                <a:ea typeface="Century Gothic"/>
                <a:cs typeface="Century Gothic"/>
                <a:sym typeface="Century Gothic"/>
              </a:rPr>
              <a:t>Ebola outbreak</a:t>
            </a:r>
            <a:r>
              <a:rPr lang="en-US" sz="2400" b="0" i="0" u="none" strike="noStrike" cap="none">
                <a:solidFill>
                  <a:srgbClr val="3F3F3F"/>
                </a:solidFill>
                <a:latin typeface="Century Gothic"/>
                <a:ea typeface="Century Gothic"/>
                <a:cs typeface="Century Gothic"/>
                <a:sym typeface="Century Gothic"/>
              </a:rPr>
              <a:t> for the village community you have been working on. </a:t>
            </a:r>
            <a:endParaRPr sz="2400" b="0" i="0" u="none" strike="noStrike" cap="none">
              <a:solidFill>
                <a:srgbClr val="3F3F3F"/>
              </a:solidFill>
              <a:latin typeface="Century Gothic"/>
              <a:ea typeface="Century Gothic"/>
              <a:cs typeface="Century Gothic"/>
              <a:sym typeface="Century Gothic"/>
            </a:endParaRPr>
          </a:p>
          <a:p>
            <a:pPr marL="342900" marR="0" lvl="0" indent="-228600" algn="l" rtl="0">
              <a:lnSpc>
                <a:spcPct val="112000"/>
              </a:lnSpc>
              <a:spcBef>
                <a:spcPts val="1080"/>
              </a:spcBef>
              <a:spcAft>
                <a:spcPts val="0"/>
              </a:spcAft>
              <a:buClr>
                <a:srgbClr val="938953"/>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Complete the implementation table and give reason for your options of intervention. </a:t>
            </a:r>
            <a:endParaRPr sz="2400" b="0" i="0" u="none" strike="noStrike" cap="none">
              <a:solidFill>
                <a:srgbClr val="3F3F3F"/>
              </a:solidFill>
              <a:latin typeface="Century Gothic"/>
              <a:ea typeface="Century Gothic"/>
              <a:cs typeface="Century Gothic"/>
              <a:sym typeface="Century Gothic"/>
            </a:endParaRPr>
          </a:p>
          <a:p>
            <a:pPr marL="342900" marR="0" lvl="0" indent="-76200" algn="l" rtl="0">
              <a:lnSpc>
                <a:spcPct val="112000"/>
              </a:lnSpc>
              <a:spcBef>
                <a:spcPts val="1080"/>
              </a:spcBef>
              <a:spcAft>
                <a:spcPts val="0"/>
              </a:spcAft>
              <a:buClr>
                <a:srgbClr val="938953"/>
              </a:buClr>
              <a:buSzPts val="2400"/>
              <a:buFont typeface="Noto Sans Symbols"/>
              <a:buNone/>
            </a:pPr>
            <a:endParaRPr sz="2400" b="0" i="0" u="none" strike="noStrike" cap="none">
              <a:solidFill>
                <a:srgbClr val="3F3F3F"/>
              </a:solidFill>
              <a:latin typeface="Century Gothic"/>
              <a:ea typeface="Century Gothic"/>
              <a:cs typeface="Century Gothic"/>
              <a:sym typeface="Century Gothic"/>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96633"/>
              </a:buClr>
              <a:buSzPts val="3150"/>
              <a:buFont typeface="Book Antiqua"/>
              <a:buNone/>
            </a:pPr>
            <a:r>
              <a:rPr lang="en-US" sz="3150" b="0" i="0" u="none" strike="noStrike" cap="none">
                <a:solidFill>
                  <a:srgbClr val="996633"/>
                </a:solidFill>
                <a:latin typeface="Book Antiqua"/>
                <a:ea typeface="Book Antiqua"/>
                <a:cs typeface="Book Antiqua"/>
                <a:sym typeface="Book Antiqua"/>
              </a:rPr>
              <a:t>A GOOD GENDER ANALYSIS SHOULD PROVIDE:</a:t>
            </a:r>
            <a:endParaRPr/>
          </a:p>
        </p:txBody>
      </p:sp>
      <p:sp>
        <p:nvSpPr>
          <p:cNvPr id="111" name="Shape 111"/>
          <p:cNvSpPr txBox="1">
            <a:spLocks noGrp="1"/>
          </p:cNvSpPr>
          <p:nvPr>
            <p:ph type="body" idx="1"/>
          </p:nvPr>
        </p:nvSpPr>
        <p:spPr>
          <a:xfrm>
            <a:off x="685800" y="1752600"/>
            <a:ext cx="8077200" cy="43434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2000"/>
              </a:lnSpc>
              <a:spcBef>
                <a:spcPts val="0"/>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Gender </a:t>
            </a:r>
            <a:r>
              <a:rPr lang="en-US" sz="2220" b="0" i="0" u="none" strike="noStrike" cap="none" dirty="0" smtClean="0">
                <a:solidFill>
                  <a:srgbClr val="3F3F3F"/>
                </a:solidFill>
                <a:latin typeface="Century Gothic"/>
                <a:ea typeface="Century Gothic"/>
                <a:cs typeface="Century Gothic"/>
                <a:sym typeface="Century Gothic"/>
              </a:rPr>
              <a:t>awareness - </a:t>
            </a:r>
            <a:r>
              <a:rPr lang="en-US" sz="2220" b="0" i="0" u="none" strike="noStrike" cap="none" dirty="0">
                <a:solidFill>
                  <a:srgbClr val="3F3F3F"/>
                </a:solidFill>
                <a:latin typeface="Century Gothic"/>
                <a:ea typeface="Century Gothic"/>
                <a:cs typeface="Century Gothic"/>
                <a:sym typeface="Century Gothic"/>
              </a:rPr>
              <a:t>understanding of </a:t>
            </a:r>
            <a:r>
              <a:rPr lang="en-US" sz="2220" b="0" i="0" u="none" strike="noStrike" cap="none" dirty="0" smtClean="0">
                <a:solidFill>
                  <a:srgbClr val="3F3F3F"/>
                </a:solidFill>
                <a:latin typeface="Century Gothic"/>
                <a:ea typeface="Century Gothic"/>
                <a:cs typeface="Century Gothic"/>
                <a:sym typeface="Century Gothic"/>
              </a:rPr>
              <a:t>gender </a:t>
            </a:r>
            <a:r>
              <a:rPr lang="en-US" sz="2220" b="0" i="0" u="none" strike="noStrike" cap="none" dirty="0">
                <a:solidFill>
                  <a:srgbClr val="3F3F3F"/>
                </a:solidFill>
                <a:latin typeface="Century Gothic"/>
                <a:ea typeface="Century Gothic"/>
                <a:cs typeface="Century Gothic"/>
                <a:sym typeface="Century Gothic"/>
              </a:rPr>
              <a:t>relations and their implications for development policy and </a:t>
            </a:r>
            <a:r>
              <a:rPr lang="en-US" sz="2220" b="0" i="0" u="none" strike="noStrike" cap="none" dirty="0" smtClean="0">
                <a:solidFill>
                  <a:srgbClr val="3F3F3F"/>
                </a:solidFill>
                <a:latin typeface="Century Gothic"/>
                <a:ea typeface="Century Gothic"/>
                <a:cs typeface="Century Gothic"/>
                <a:sym typeface="Century Gothic"/>
              </a:rPr>
              <a:t>implementation.</a:t>
            </a:r>
            <a:endParaRPr dirty="0"/>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Analysis of the division of </a:t>
            </a:r>
            <a:r>
              <a:rPr lang="en-US" sz="2220" b="0" i="0" u="none" strike="noStrike" cap="none" dirty="0" smtClean="0">
                <a:solidFill>
                  <a:srgbClr val="3F3F3F"/>
                </a:solidFill>
                <a:latin typeface="Century Gothic"/>
                <a:ea typeface="Century Gothic"/>
                <a:cs typeface="Century Gothic"/>
                <a:sym typeface="Century Gothic"/>
              </a:rPr>
              <a:t>labor - activities, access and control.</a:t>
            </a:r>
            <a:endParaRPr dirty="0"/>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A review of men and women’s priorities-restraining and driving </a:t>
            </a:r>
            <a:r>
              <a:rPr lang="en-US" sz="2220" b="0" i="0" u="none" strike="noStrike" cap="none" dirty="0" smtClean="0">
                <a:solidFill>
                  <a:srgbClr val="3F3F3F"/>
                </a:solidFill>
                <a:latin typeface="Century Gothic"/>
                <a:ea typeface="Century Gothic"/>
                <a:cs typeface="Century Gothic"/>
                <a:sym typeface="Century Gothic"/>
              </a:rPr>
              <a:t>forces.</a:t>
            </a:r>
            <a:endParaRPr dirty="0"/>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Recommendations to address </a:t>
            </a:r>
            <a:r>
              <a:rPr lang="en-US" sz="2220" b="0" i="0" u="none" strike="noStrike" cap="none" dirty="0" smtClean="0">
                <a:solidFill>
                  <a:srgbClr val="3F3F3F"/>
                </a:solidFill>
                <a:latin typeface="Century Gothic"/>
                <a:ea typeface="Century Gothic"/>
                <a:cs typeface="Century Gothic"/>
                <a:sym typeface="Century Gothic"/>
              </a:rPr>
              <a:t>practical and strategic needs.</a:t>
            </a:r>
            <a:endParaRPr dirty="0"/>
          </a:p>
          <a:p>
            <a:pPr marL="342900" marR="0" lvl="0" indent="-228600" algn="l" rtl="0">
              <a:lnSpc>
                <a:spcPct val="102000"/>
              </a:lnSpc>
              <a:spcBef>
                <a:spcPts val="1044"/>
              </a:spcBef>
              <a:spcAft>
                <a:spcPts val="0"/>
              </a:spcAft>
              <a:buClr>
                <a:srgbClr val="938953"/>
              </a:buClr>
              <a:buSzPts val="2220"/>
              <a:buFont typeface="Noto Sans Symbols"/>
              <a:buChar char="▪"/>
            </a:pPr>
            <a:r>
              <a:rPr lang="en-US" sz="2220" b="0" i="0" u="none" strike="noStrike" cap="none" dirty="0">
                <a:solidFill>
                  <a:srgbClr val="3F3F3F"/>
                </a:solidFill>
                <a:latin typeface="Century Gothic"/>
                <a:ea typeface="Century Gothic"/>
                <a:cs typeface="Century Gothic"/>
                <a:sym typeface="Century Gothic"/>
              </a:rPr>
              <a:t>Productive and unpaid/reproductive </a:t>
            </a:r>
            <a:r>
              <a:rPr lang="en-US" sz="2220" b="0" i="0" u="none" strike="noStrike" cap="none" dirty="0" smtClean="0">
                <a:solidFill>
                  <a:srgbClr val="3F3F3F"/>
                </a:solidFill>
                <a:latin typeface="Century Gothic"/>
                <a:ea typeface="Century Gothic"/>
                <a:cs typeface="Century Gothic"/>
                <a:sym typeface="Century Gothic"/>
              </a:rPr>
              <a:t>work.</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p>
            <a:pPr marL="0" marR="0" lvl="0" indent="0" algn="l" rtl="0">
              <a:lnSpc>
                <a:spcPct val="112000"/>
              </a:lnSpc>
              <a:spcBef>
                <a:spcPts val="0"/>
              </a:spcBef>
              <a:spcAft>
                <a:spcPts val="0"/>
              </a:spcAft>
              <a:buClr>
                <a:srgbClr val="938953"/>
              </a:buClr>
              <a:buSzPts val="24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117" name="Shape 117"/>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500"/>
              <a:buFont typeface="Book Antiqua"/>
              <a:buNone/>
            </a:pPr>
            <a:r>
              <a:rPr lang="en-US" sz="3500" b="0" i="0" u="none" strike="noStrike" cap="none">
                <a:solidFill>
                  <a:schemeClr val="dk1"/>
                </a:solidFill>
                <a:latin typeface="Book Antiqua"/>
                <a:ea typeface="Book Antiqua"/>
                <a:cs typeface="Book Antiqua"/>
                <a:sym typeface="Book Antiqua"/>
              </a:rPr>
              <a:t>GENDER ANALYSIS TOOLS</a:t>
            </a: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8" y="6107658"/>
            <a:ext cx="8382000" cy="504865"/>
          </a:xfrm>
          <a:prstGeom prst="rect">
            <a:avLst/>
          </a:prstGeom>
        </p:spPr>
      </p:pic>
    </p:spTree>
  </p:cSld>
  <p:clrMapOvr>
    <a:masterClrMapping/>
  </p:clrMapOvr>
</p:sld>
</file>

<file path=ppt/theme/theme1.xml><?xml version="1.0" encoding="utf-8"?>
<a:theme xmlns:a="http://schemas.openxmlformats.org/drawingml/2006/main" name="Apothecary">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C3D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3891</Words>
  <Application>Microsoft Office PowerPoint</Application>
  <PresentationFormat>On-screen Show (4:3)</PresentationFormat>
  <Paragraphs>361</Paragraphs>
  <Slides>74</Slides>
  <Notes>74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Book Antiqua</vt:lpstr>
      <vt:lpstr>Cambria</vt:lpstr>
      <vt:lpstr>Calibri</vt:lpstr>
      <vt:lpstr>Noto Sans Symbols</vt:lpstr>
      <vt:lpstr>Arial Narrow</vt:lpstr>
      <vt:lpstr>Times</vt:lpstr>
      <vt:lpstr>Century Gothic</vt:lpstr>
      <vt:lpstr>Times New Roman</vt:lpstr>
      <vt:lpstr>Arial</vt:lpstr>
      <vt:lpstr>Apothecary</vt:lpstr>
      <vt:lpstr>GENDER ONE HEALTH AND INFECTIOUS DISEASES</vt:lpstr>
      <vt:lpstr>WHAT IS GENDER ANALYSIS ?</vt:lpstr>
      <vt:lpstr>GENDER ANALYSIS</vt:lpstr>
      <vt:lpstr>GENDER ANALYSIS</vt:lpstr>
      <vt:lpstr>WHAT IS GENDER ANALYSIS</vt:lpstr>
      <vt:lpstr>PURPOSE</vt:lpstr>
      <vt:lpstr>GENDER ANALYSIS</vt:lpstr>
      <vt:lpstr>A GOOD GENDER ANALYSIS SHOULD PROVIDE:</vt:lpstr>
      <vt:lpstr>GENDER ANALYSIS TOOLS</vt:lpstr>
      <vt:lpstr>PowerPoint Presentation</vt:lpstr>
      <vt:lpstr>PowerPoint Presentation</vt:lpstr>
      <vt:lpstr>GENDER ANALYSIS CONCEPTS</vt:lpstr>
      <vt:lpstr>GENDER ROLES</vt:lpstr>
      <vt:lpstr>PowerPoint Presentation</vt:lpstr>
      <vt:lpstr>  DIFFERENTIAL ACCESS TO AND CONTROL OVER RESOURCES AND BENEFITS </vt:lpstr>
      <vt:lpstr>PowerPoint Presentation</vt:lpstr>
      <vt:lpstr>PRACTICAL AND STRATEGIC NEEDS</vt:lpstr>
      <vt:lpstr>PowerPoint Presentation</vt:lpstr>
      <vt:lpstr>PowerPoint Presentation</vt:lpstr>
      <vt:lpstr>PowerPoint Presentation</vt:lpstr>
      <vt:lpstr>GENDER ANALYSIS CONCEPTS</vt:lpstr>
      <vt:lpstr>USAID 5 DOMAINS OF ANALYSIS</vt:lpstr>
      <vt:lpstr>GENDER ANALYSIS TOOLS</vt:lpstr>
      <vt:lpstr>GENDER ANALYSIS MATRIX</vt:lpstr>
      <vt:lpstr>SWOT ANALYSIS </vt:lpstr>
      <vt:lpstr>SEX-DISAGGREGATED DATA AND INDICATORS </vt:lpstr>
      <vt:lpstr>ACTIVITY 1 – TRIPLE ROLE</vt:lpstr>
      <vt:lpstr>ACTIVITY 2 – COMMUNITY RESOURCE MAPPING, ACCESS, CONTROL AND BENEFIT OVER RESOURCES</vt:lpstr>
      <vt:lpstr>ACTIVITY 3 – VULNERABILITY TO RISK MAPPING</vt:lpstr>
      <vt:lpstr>SOCIAL NETWORK ANALYSIS (SNA)</vt:lpstr>
      <vt:lpstr>PowerPoint Presentation</vt:lpstr>
      <vt:lpstr>ACTIVITY 4 – SOCIAL NETWORK ANALYSIS – COMMUNICATION ANALYSIS</vt:lpstr>
      <vt:lpstr>SOCIAL NETWORK ANALYSIS</vt:lpstr>
      <vt:lpstr>PowerPoint Presentation</vt:lpstr>
      <vt:lpstr>PowerPoint Presentation</vt:lpstr>
      <vt:lpstr>GENDER COMMUNICATION PROFILE</vt:lpstr>
      <vt:lpstr>GENDER COMMUNICATION PROFILE</vt:lpstr>
      <vt:lpstr>COMMUNICATION ANALYSIS MATRIX</vt:lpstr>
      <vt:lpstr>ACTIVITY 5 - SOCIAL NETWORK ANALYSIS AND COMMUNICATION ANALYSIS IN AN EBOLA OUTBREAK</vt:lpstr>
      <vt:lpstr>GENDER CONTINUUM</vt:lpstr>
      <vt:lpstr>GENDER CONTINUUM</vt:lpstr>
      <vt:lpstr>GENDER CONTINUUM EXAMPLES </vt:lpstr>
      <vt:lpstr>ACTIVITY 6 - GENDER CONTINUUM</vt:lpstr>
      <vt:lpstr>GENDER ANALYSIS MATRIX</vt:lpstr>
      <vt:lpstr>GENDER ANALYSIS MATRIX</vt:lpstr>
      <vt:lpstr>TRANSMISSION MODEL</vt:lpstr>
      <vt:lpstr>HOW GENDER DIFFERENCES INFLUENCE EMERGING INFECTIOUS DISEASES</vt:lpstr>
      <vt:lpstr>VULNERABILITY TO INFECTIOUS DISEASES</vt:lpstr>
      <vt:lpstr>EXPOSURE TO PATHOGENS </vt:lpstr>
      <vt:lpstr>RESPONSE TO INFECTIONS</vt:lpstr>
      <vt:lpstr>PowerPoint Presentation</vt:lpstr>
      <vt:lpstr>SOCIAL NETWORK MAP</vt:lpstr>
      <vt:lpstr>PowerPoint Presentation</vt:lpstr>
      <vt:lpstr>WALK THROUGH</vt:lpstr>
      <vt:lpstr>MONITORING AND EVALUATION USING GENDER TOOLS</vt:lpstr>
      <vt:lpstr>FROM PLANNING TO POST IMPLEMENTATION REVIEW</vt:lpstr>
      <vt:lpstr>VULNERABILITY TO RISK MAPPING</vt:lpstr>
      <vt:lpstr>VULNERABILITY MAPPING</vt:lpstr>
      <vt:lpstr>LAWS AND POLICIES</vt:lpstr>
      <vt:lpstr>INSTITUTIONS OF GENDER SOCIALIZATION</vt:lpstr>
      <vt:lpstr>GENDER STATISTICS ARE DEFINED BY THE SUM OF THE FOLLOWING CHARACTERISTICS</vt:lpstr>
      <vt:lpstr>GENDER STATISTIC/GENDER SENSITIVE INDICATORS</vt:lpstr>
      <vt:lpstr>GENDER INDICATORS</vt:lpstr>
      <vt:lpstr>GENDER STATISTICS VERSUS SEX-DISAGGREGATED DATA</vt:lpstr>
      <vt:lpstr>GENDER SENSITIVE INDICATORS</vt:lpstr>
      <vt:lpstr>CONTINUED -</vt:lpstr>
      <vt:lpstr>CONTINUED -</vt:lpstr>
      <vt:lpstr>PowerPoint Presentation</vt:lpstr>
      <vt:lpstr>OHW OBJECTIVES</vt:lpstr>
      <vt:lpstr>ASSIGNMENT</vt:lpstr>
      <vt:lpstr>PowerPoint Presentation</vt:lpstr>
      <vt:lpstr>PowerPoint Presentation</vt:lpstr>
      <vt:lpstr>PowerPoint Presentation</vt:lpstr>
      <vt:lpstr>ACTIVITY 6: MONITORING AND EVALUATION USING GENDER TOOLS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ONE HEALTH AND INFECTIOUS DISEASES</dc:title>
  <dc:creator>Amuguni, Janetrix Hellen M.</dc:creator>
  <cp:lastModifiedBy>Sarah Mirembe</cp:lastModifiedBy>
  <cp:revision>71</cp:revision>
  <dcterms:modified xsi:type="dcterms:W3CDTF">2019-11-22T12:00:44Z</dcterms:modified>
</cp:coreProperties>
</file>