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8"/>
  </p:notesMasterIdLst>
  <p:sldIdLst>
    <p:sldId id="256" r:id="rId2"/>
    <p:sldId id="287" r:id="rId3"/>
    <p:sldId id="286" r:id="rId4"/>
    <p:sldId id="272" r:id="rId5"/>
    <p:sldId id="273" r:id="rId6"/>
    <p:sldId id="274" r:id="rId7"/>
    <p:sldId id="275" r:id="rId8"/>
    <p:sldId id="276" r:id="rId9"/>
    <p:sldId id="288" r:id="rId10"/>
    <p:sldId id="289" r:id="rId11"/>
    <p:sldId id="290" r:id="rId12"/>
    <p:sldId id="291" r:id="rId13"/>
    <p:sldId id="292" r:id="rId14"/>
    <p:sldId id="298" r:id="rId15"/>
    <p:sldId id="293" r:id="rId16"/>
    <p:sldId id="294" r:id="rId17"/>
    <p:sldId id="295" r:id="rId18"/>
    <p:sldId id="296" r:id="rId19"/>
    <p:sldId id="277" r:id="rId20"/>
    <p:sldId id="281" r:id="rId21"/>
    <p:sldId id="299" r:id="rId22"/>
    <p:sldId id="300" r:id="rId23"/>
    <p:sldId id="301" r:id="rId24"/>
    <p:sldId id="280" r:id="rId25"/>
    <p:sldId id="285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9C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85DE3-0021-42C3-8AE3-A327B4CA71AA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58D91-42B7-4A8D-A936-1A69832DEA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6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69381-5EFC-4ED8-81DA-36C922ECE4B4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What we have here is a failure to communicate”  due to lack of clear communications goals</a:t>
            </a:r>
          </a:p>
        </p:txBody>
      </p:sp>
    </p:spTree>
    <p:extLst>
      <p:ext uri="{BB962C8B-B14F-4D97-AF65-F5344CB8AC3E}">
        <p14:creationId xmlns:p14="http://schemas.microsoft.com/office/powerpoint/2010/main" val="1157381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A4A334-4EF0-479F-9DDA-7CEB27F7E2A1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People in hi state of concern their ability to process info effectively and efficiently is severely impaired  this emotional response creates “mental noise”</a:t>
            </a:r>
          </a:p>
        </p:txBody>
      </p:sp>
    </p:spTree>
    <p:extLst>
      <p:ext uri="{BB962C8B-B14F-4D97-AF65-F5344CB8AC3E}">
        <p14:creationId xmlns:p14="http://schemas.microsoft.com/office/powerpoint/2010/main" val="2036310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01AE8C-8403-401D-8183-90926782457C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84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843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eaLnBrk="1" hangingPunct="1"/>
            <a:fld id="{AF1673F6-06CB-4CE6-A61F-A979792A0347}" type="slidenum">
              <a:rPr lang="en-US" sz="1200"/>
              <a:pPr algn="r" eaLnBrk="1" hangingPunct="1"/>
              <a:t>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54684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5F2870-ECB9-49B5-B89C-C80563C7B089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FMD for the farmer vs the veterinarian,  Tb for the patient’s family vs the ER docs</a:t>
            </a:r>
          </a:p>
        </p:txBody>
      </p:sp>
    </p:spTree>
    <p:extLst>
      <p:ext uri="{BB962C8B-B14F-4D97-AF65-F5344CB8AC3E}">
        <p14:creationId xmlns:p14="http://schemas.microsoft.com/office/powerpoint/2010/main" val="1090368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18">
              <a:defRPr/>
            </a:pPr>
            <a:r>
              <a:rPr lang="en-US" dirty="0"/>
              <a:t>Use simple, non-technical language (no jargon).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76E7D1-58F5-494C-93D2-24D6C8A4EF9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05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CD8726-4506-4069-BBD5-8DEE5B0A7A7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06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ay Tit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1735"/>
            </a:avLst>
          </a:prstGeom>
          <a:blipFill>
            <a:blip r:embed="rId2" cstate="print"/>
            <a:tile tx="0" ty="0" sx="100000" sy="100000" flip="none" algn="tl"/>
          </a:blip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rgbClr val="9966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Gender and emerging pandemic threats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136588" cy="2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3" y="6273426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15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8153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240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47800"/>
            <a:ext cx="8229600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6172200"/>
            <a:ext cx="8229600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or Photo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" y="609600"/>
            <a:ext cx="8305800" cy="5562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791200" y="620552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RESPOND Workgroup May 2012</a:t>
            </a:r>
          </a:p>
        </p:txBody>
      </p:sp>
    </p:spTree>
    <p:extLst>
      <p:ext uri="{BB962C8B-B14F-4D97-AF65-F5344CB8AC3E}">
        <p14:creationId xmlns:p14="http://schemas.microsoft.com/office/powerpoint/2010/main" val="402648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0" tIns="0" rIns="0" anchor="t"/>
          <a:lstStyle>
            <a:lvl1pPr>
              <a:defRPr sz="4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4038599"/>
          </a:xfrm>
          <a:prstGeom prst="rect">
            <a:avLst/>
          </a:prstGeom>
        </p:spPr>
        <p:txBody>
          <a:bodyPr lIns="0" rIns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791200" y="6205527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RESPOND Workgroup May 2012</a:t>
            </a:r>
          </a:p>
        </p:txBody>
      </p:sp>
    </p:spTree>
    <p:extLst>
      <p:ext uri="{BB962C8B-B14F-4D97-AF65-F5344CB8AC3E}">
        <p14:creationId xmlns:p14="http://schemas.microsoft.com/office/powerpoint/2010/main" val="317019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14478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1136588" cy="2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83" y="6273426"/>
            <a:ext cx="35433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>
            <a:off x="457200" y="6172200"/>
            <a:ext cx="8296183" cy="0"/>
          </a:xfrm>
          <a:prstGeom prst="line">
            <a:avLst/>
          </a:prstGeom>
          <a:ln w="12700">
            <a:solidFill>
              <a:srgbClr val="ECD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796" r:id="rId3"/>
    <p:sldLayoutId id="2147483806" r:id="rId4"/>
    <p:sldLayoutId id="2147483808" r:id="rId5"/>
    <p:sldLayoutId id="2147483809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rgbClr val="996633"/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lnSpc>
          <a:spcPct val="112000"/>
        </a:lnSpc>
        <a:spcBef>
          <a:spcPct val="20000"/>
        </a:spcBef>
        <a:spcAft>
          <a:spcPts val="600"/>
        </a:spcAft>
        <a:buClr>
          <a:schemeClr val="bg2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lnSpc>
          <a:spcPct val="112000"/>
        </a:lnSpc>
        <a:spcBef>
          <a:spcPct val="20000"/>
        </a:spcBef>
        <a:spcAft>
          <a:spcPts val="600"/>
        </a:spcAft>
        <a:buClr>
          <a:schemeClr val="bg2">
            <a:lumMod val="50000"/>
          </a:schemeClr>
        </a:buClr>
        <a:buFont typeface="Century Gothic" panose="020B0502020202020204" pitchFamily="34" charset="0"/>
        <a:buChar char="―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12000"/>
        </a:lnSpc>
        <a:spcBef>
          <a:spcPct val="20000"/>
        </a:spcBef>
        <a:spcAft>
          <a:spcPts val="600"/>
        </a:spcAft>
        <a:buClr>
          <a:schemeClr val="bg2">
            <a:lumMod val="50000"/>
          </a:schemeClr>
        </a:buClr>
        <a:buFont typeface="Century Gothic" panose="020B0502020202020204" pitchFamily="34" charset="0"/>
        <a:buChar char="―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284" y="2895599"/>
            <a:ext cx="8026544" cy="1676400"/>
          </a:xfrm>
        </p:spPr>
        <p:txBody>
          <a:bodyPr/>
          <a:lstStyle/>
          <a:p>
            <a:r>
              <a:rPr lang="en-US" sz="3200" dirty="0"/>
              <a:t>Gender, one health and infectious disease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Risk communication: message mapping</a:t>
            </a:r>
          </a:p>
          <a:p>
            <a:r>
              <a:rPr lang="en-US" dirty="0" err="1" smtClean="0"/>
              <a:t>Powerpoint</a:t>
            </a:r>
            <a:r>
              <a:rPr lang="en-US" smtClean="0"/>
              <a:t> </a:t>
            </a:r>
            <a:r>
              <a:rPr lang="en-US" smtClean="0"/>
              <a:t>No.8B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8" y="6322864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2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762000"/>
            <a:ext cx="7467600" cy="518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8" y="6322864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32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990600"/>
            <a:ext cx="7467599" cy="4876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8" y="6322864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45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914400"/>
            <a:ext cx="7543799" cy="5029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8" y="6322864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03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990600"/>
            <a:ext cx="7467599" cy="4952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8" y="6322864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57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LETS MOVE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Evolution of mom dancing( Jimmy Fallon and Michelle Obama)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8" y="6322864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67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914400"/>
            <a:ext cx="7315200" cy="510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8" y="6322864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99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838200"/>
            <a:ext cx="7543800" cy="5105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8" y="6322864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75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38200"/>
            <a:ext cx="7467600" cy="50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8" y="6322864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27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838200"/>
            <a:ext cx="7848600" cy="510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8" y="6322864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31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0"/>
            <a:ext cx="51435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8" y="6322864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7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914400"/>
            <a:ext cx="7315199" cy="502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8" y="6322864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67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600"/>
            <a:ext cx="6934200" cy="579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8" y="6322864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91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Makerere University is supporting a rabies vaccination campaign in </a:t>
            </a:r>
            <a:r>
              <a:rPr lang="en-US" dirty="0" err="1"/>
              <a:t>Hoima</a:t>
            </a:r>
            <a:r>
              <a:rPr lang="en-US" dirty="0"/>
              <a:t> </a:t>
            </a:r>
            <a:r>
              <a:rPr lang="en-US" dirty="0" smtClean="0"/>
              <a:t>district.</a:t>
            </a:r>
            <a:endParaRPr lang="en-US" dirty="0"/>
          </a:p>
          <a:p>
            <a:r>
              <a:rPr lang="en-US" dirty="0"/>
              <a:t>What communication </a:t>
            </a:r>
            <a:r>
              <a:rPr lang="en-US" dirty="0" smtClean="0"/>
              <a:t>vehicles (methods</a:t>
            </a:r>
            <a:r>
              <a:rPr lang="en-US" dirty="0"/>
              <a:t>) would you use to promote the campaign in a gender sensitive manner?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93594" y="636973"/>
            <a:ext cx="8260672" cy="10394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rgbClr val="9966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Question#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8" y="6322864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47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 bwMode="auto">
          <a:xfrm>
            <a:off x="426128" y="636973"/>
            <a:ext cx="8260672" cy="103942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3200" dirty="0"/>
              <a:t>Question# 2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type="body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/>
            <a:r>
              <a:rPr lang="en-US" dirty="0"/>
              <a:t>There are reports of  abortions in cattle around </a:t>
            </a:r>
            <a:r>
              <a:rPr lang="en-US" dirty="0" err="1"/>
              <a:t>Nyagatare</a:t>
            </a:r>
            <a:r>
              <a:rPr lang="en-US" dirty="0"/>
              <a:t> </a:t>
            </a:r>
            <a:r>
              <a:rPr lang="en-US" dirty="0" smtClean="0"/>
              <a:t>village.</a:t>
            </a:r>
            <a:endParaRPr lang="en-US" dirty="0"/>
          </a:p>
          <a:p>
            <a:pPr eaLnBrk="1" hangingPunct="1"/>
            <a:r>
              <a:rPr lang="en-US" dirty="0"/>
              <a:t>There are also reports of sick people throughout with </a:t>
            </a:r>
            <a:r>
              <a:rPr lang="en-US" dirty="0" smtClean="0"/>
              <a:t>malaria-like </a:t>
            </a:r>
            <a:r>
              <a:rPr lang="en-US" dirty="0"/>
              <a:t>symptoms, there is concern that this maybe an outbreak of </a:t>
            </a:r>
            <a:r>
              <a:rPr lang="en-US" dirty="0" smtClean="0"/>
              <a:t>brucellosis.</a:t>
            </a:r>
            <a:endParaRPr lang="en-US" dirty="0"/>
          </a:p>
          <a:p>
            <a:pPr eaLnBrk="1" hangingPunct="1"/>
            <a:r>
              <a:rPr lang="en-US" dirty="0"/>
              <a:t>As a representative of </a:t>
            </a:r>
            <a:r>
              <a:rPr lang="en-US" dirty="0" smtClean="0"/>
              <a:t>the Veterinary Department, </a:t>
            </a:r>
            <a:r>
              <a:rPr lang="en-US" dirty="0"/>
              <a:t>what would be some target audiences to share and exchange information with regarding a potential outbreak and how would you ensure that you are being gender sensitive?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8" y="6322864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34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4"/>
          <p:cNvSpPr>
            <a:spLocks noGrp="1"/>
          </p:cNvSpPr>
          <p:nvPr>
            <p:ph type="title"/>
          </p:nvPr>
        </p:nvSpPr>
        <p:spPr bwMode="auto">
          <a:xfrm>
            <a:off x="426128" y="713173"/>
            <a:ext cx="8260672" cy="103942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dirty="0"/>
              <a:t>Question #3</a:t>
            </a:r>
          </a:p>
        </p:txBody>
      </p:sp>
      <p:sp>
        <p:nvSpPr>
          <p:cNvPr id="97283" name="Content Placeholder 5"/>
          <p:cNvSpPr>
            <a:spLocks noGrp="1"/>
          </p:cNvSpPr>
          <p:nvPr>
            <p:ph type="body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r>
              <a:rPr lang="en-US" dirty="0"/>
              <a:t>The number of </a:t>
            </a:r>
            <a:r>
              <a:rPr lang="en-US" dirty="0" smtClean="0"/>
              <a:t>TB </a:t>
            </a:r>
            <a:r>
              <a:rPr lang="en-US" dirty="0"/>
              <a:t>patients in your village has doubled over the past couple of months, especially among children. It is suspected that this is due to drinking </a:t>
            </a:r>
            <a:r>
              <a:rPr lang="en-US" dirty="0" err="1"/>
              <a:t>unboiled</a:t>
            </a:r>
            <a:r>
              <a:rPr lang="en-US" dirty="0"/>
              <a:t> </a:t>
            </a:r>
            <a:r>
              <a:rPr lang="en-US" dirty="0" smtClean="0"/>
              <a:t>milk.</a:t>
            </a:r>
            <a:endParaRPr lang="en-US" dirty="0"/>
          </a:p>
          <a:p>
            <a:r>
              <a:rPr lang="en-US" dirty="0"/>
              <a:t>You have just received word that there is a big organization willing to fund a project to control this endemic </a:t>
            </a:r>
            <a:r>
              <a:rPr lang="en-US" dirty="0" smtClean="0"/>
              <a:t>diseases.</a:t>
            </a:r>
            <a:endParaRPr lang="en-US" dirty="0"/>
          </a:p>
          <a:p>
            <a:r>
              <a:rPr lang="en-US" dirty="0"/>
              <a:t>Prepare a two minute message that you can present to the donor that shows the need to target and or include women in the project (5 minutes to prepare this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  <a:p>
            <a:pPr marL="114300" indent="0" algn="ctr">
              <a:buNone/>
            </a:pPr>
            <a:r>
              <a:rPr lang="en-US" dirty="0"/>
              <a:t>Remember  to develop 3 key points (messages)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8" y="6322864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07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4"/>
          <p:cNvSpPr>
            <a:spLocks noGrp="1"/>
          </p:cNvSpPr>
          <p:nvPr>
            <p:ph type="title"/>
          </p:nvPr>
        </p:nvSpPr>
        <p:spPr bwMode="auto">
          <a:xfrm>
            <a:off x="1043490" y="609600"/>
            <a:ext cx="7024744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Question #4</a:t>
            </a:r>
          </a:p>
        </p:txBody>
      </p:sp>
      <p:sp>
        <p:nvSpPr>
          <p:cNvPr id="97283" name="Content Placeholder 5"/>
          <p:cNvSpPr>
            <a:spLocks noGrp="1"/>
          </p:cNvSpPr>
          <p:nvPr>
            <p:ph idx="1"/>
          </p:nvPr>
        </p:nvSpPr>
        <p:spPr bwMode="auto">
          <a:xfrm>
            <a:off x="1043492" y="1524000"/>
            <a:ext cx="7338508" cy="487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114300" indent="0">
              <a:buNone/>
            </a:pPr>
            <a:endParaRPr lang="en-US" dirty="0"/>
          </a:p>
          <a:p>
            <a:r>
              <a:rPr lang="en-US" dirty="0"/>
              <a:t>You have just received word that there is a big organization willing to provide resources to control this infectious  </a:t>
            </a:r>
            <a:r>
              <a:rPr lang="en-US" dirty="0" smtClean="0"/>
              <a:t>disease.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Prepare a two minute message that you can present to the donor that shows the need to target and or include women in the </a:t>
            </a:r>
            <a:r>
              <a:rPr lang="en-US" dirty="0" smtClean="0"/>
              <a:t>project. </a:t>
            </a:r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Remember </a:t>
            </a:r>
            <a:r>
              <a:rPr lang="en-US" dirty="0"/>
              <a:t>to develop 3 key points (messages)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8" y="6322864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70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4"/>
          <p:cNvSpPr>
            <a:spLocks noGrp="1"/>
          </p:cNvSpPr>
          <p:nvPr>
            <p:ph type="title"/>
          </p:nvPr>
        </p:nvSpPr>
        <p:spPr bwMode="auto">
          <a:xfrm>
            <a:off x="1043490" y="609600"/>
            <a:ext cx="7024744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Question #5</a:t>
            </a:r>
          </a:p>
        </p:txBody>
      </p:sp>
      <p:sp>
        <p:nvSpPr>
          <p:cNvPr id="97283" name="Content Placeholder 5"/>
          <p:cNvSpPr>
            <a:spLocks noGrp="1"/>
          </p:cNvSpPr>
          <p:nvPr>
            <p:ph idx="1"/>
          </p:nvPr>
        </p:nvSpPr>
        <p:spPr bwMode="auto">
          <a:xfrm>
            <a:off x="1043492" y="1524000"/>
            <a:ext cx="7338508" cy="441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114300" indent="0">
              <a:buNone/>
            </a:pPr>
            <a:endParaRPr lang="en-US" dirty="0"/>
          </a:p>
          <a:p>
            <a:r>
              <a:rPr lang="en-US" dirty="0"/>
              <a:t>Prepare a poster communicating pertinent information targeting </a:t>
            </a:r>
            <a:r>
              <a:rPr lang="en-US" dirty="0" smtClean="0"/>
              <a:t>traders.</a:t>
            </a:r>
            <a:endParaRPr lang="en-US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Prepare a poster communicating pertinent information targeting community </a:t>
            </a:r>
            <a:r>
              <a:rPr lang="en-US" dirty="0" smtClean="0"/>
              <a:t>members.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8" y="6322864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27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15" y="445477"/>
            <a:ext cx="7280031" cy="479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8" y="6322864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5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838200"/>
            <a:ext cx="7391399" cy="510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8" y="6322864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43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572536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solidFill>
                  <a:schemeClr val="tx1"/>
                </a:solidFill>
              </a:rPr>
              <a:t>Message Mapping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1752600"/>
            <a:ext cx="6777317" cy="4080029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 message map is a multi-layer template used to develop key messages about </a:t>
            </a:r>
            <a:r>
              <a:rPr lang="en-US" dirty="0" smtClean="0"/>
              <a:t>risk.</a:t>
            </a:r>
            <a:endParaRPr lang="en-US" dirty="0"/>
          </a:p>
          <a:p>
            <a:pPr marL="68580" indent="0" eaLnBrk="1" hangingPunct="1">
              <a:lnSpc>
                <a:spcPct val="90000"/>
              </a:lnSpc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Developed by Vincent Covello, Director of the Center for Risk Communication at Columbia </a:t>
            </a:r>
            <a:r>
              <a:rPr lang="en-US" dirty="0" smtClean="0"/>
              <a:t>University.</a:t>
            </a:r>
            <a:endParaRPr lang="en-US" dirty="0"/>
          </a:p>
          <a:p>
            <a:pPr marL="68580" indent="0" eaLnBrk="1" hangingPunct="1">
              <a:lnSpc>
                <a:spcPct val="90000"/>
              </a:lnSpc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Used </a:t>
            </a:r>
            <a:r>
              <a:rPr lang="en-US" dirty="0"/>
              <a:t>as a public health risk management </a:t>
            </a:r>
            <a:r>
              <a:rPr lang="en-US" dirty="0" smtClean="0"/>
              <a:t>tool, it </a:t>
            </a:r>
            <a:r>
              <a:rPr lang="en-US" dirty="0"/>
              <a:t>was first adopted following the 2001 anthrax attacks in the United </a:t>
            </a:r>
            <a:r>
              <a:rPr lang="en-US" dirty="0" smtClean="0"/>
              <a:t>States.</a:t>
            </a:r>
            <a:endParaRPr lang="en-US" dirty="0"/>
          </a:p>
          <a:p>
            <a:pPr marL="114300" indent="0" eaLnBrk="1" hangingPunct="1">
              <a:lnSpc>
                <a:spcPct val="90000"/>
              </a:lnSpc>
              <a:buNone/>
            </a:pPr>
            <a:endParaRPr lang="en-US" dirty="0"/>
          </a:p>
          <a:p>
            <a:pPr marL="114300" indent="0" eaLnBrk="1" hangingPunct="1">
              <a:lnSpc>
                <a:spcPct val="90000"/>
              </a:lnSpc>
              <a:buNone/>
            </a:pPr>
            <a:r>
              <a:rPr lang="en-US" sz="1400" dirty="0"/>
              <a:t>( information obtained from Mac Farnham, USAID risk communication training , Kinshasa, DRC 2011)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8" y="6322864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4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313612" cy="1143000"/>
          </a:xfrm>
        </p:spPr>
        <p:txBody>
          <a:bodyPr/>
          <a:lstStyle/>
          <a:p>
            <a:pPr eaLnBrk="1" hangingPunct="1"/>
            <a:r>
              <a:rPr lang="en-US" sz="4000" dirty="0"/>
              <a:t> </a:t>
            </a:r>
            <a:r>
              <a:rPr lang="en-US" sz="4000" b="1" dirty="0"/>
              <a:t>“</a:t>
            </a:r>
            <a:r>
              <a:rPr lang="en-US" sz="2800" b="1" dirty="0"/>
              <a:t>Mental Noise”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 marL="114300" indent="0" eaLnBrk="1" hangingPunct="1">
              <a:buNone/>
            </a:pPr>
            <a:endParaRPr lang="en-US" dirty="0"/>
          </a:p>
          <a:p>
            <a:pPr marL="0" indent="3175" eaLnBrk="1" hangingPunct="1">
              <a:buFont typeface="Wingdings" pitchFamily="2" charset="2"/>
              <a:buNone/>
            </a:pPr>
            <a:r>
              <a:rPr lang="en-US" dirty="0"/>
              <a:t>When people are stressed or upset, they have difficulty:</a:t>
            </a:r>
          </a:p>
          <a:p>
            <a:pPr eaLnBrk="1" hangingPunct="1"/>
            <a:r>
              <a:rPr lang="en-US" dirty="0"/>
              <a:t> hearing </a:t>
            </a:r>
            <a:r>
              <a:rPr lang="en-US" dirty="0" smtClean="0"/>
              <a:t>information.</a:t>
            </a:r>
            <a:endParaRPr lang="en-US" dirty="0"/>
          </a:p>
          <a:p>
            <a:pPr eaLnBrk="1" hangingPunct="1"/>
            <a:r>
              <a:rPr lang="en-US" dirty="0"/>
              <a:t> understanding </a:t>
            </a:r>
            <a:r>
              <a:rPr lang="en-US" dirty="0" smtClean="0"/>
              <a:t>information.</a:t>
            </a:r>
            <a:endParaRPr lang="en-US" dirty="0"/>
          </a:p>
          <a:p>
            <a:pPr eaLnBrk="1" hangingPunct="1"/>
            <a:r>
              <a:rPr lang="en-US" dirty="0"/>
              <a:t> remembering </a:t>
            </a:r>
            <a:r>
              <a:rPr lang="en-US" dirty="0" smtClean="0"/>
              <a:t>information.</a:t>
            </a:r>
            <a:endParaRPr lang="en-US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276600" y="6491288"/>
            <a:ext cx="457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8" y="6322864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00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5438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solidFill>
                  <a:schemeClr val="tx1"/>
                </a:solidFill>
              </a:rPr>
              <a:t>Message Mapping – Key Questions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543800" cy="3886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What are the most important things you would like your audience to know?   </a:t>
            </a:r>
          </a:p>
          <a:p>
            <a:pPr marL="68580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What are the most important things your audience would like to know?</a:t>
            </a:r>
          </a:p>
          <a:p>
            <a:pPr marL="68580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What are the most important things your audience is most likely to get wrong unless they are emphasized?</a:t>
            </a:r>
          </a:p>
          <a:p>
            <a:pPr eaLnBrk="1" hangingPunct="1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8" y="6322864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05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>
                <a:solidFill>
                  <a:schemeClr val="tx1"/>
                </a:solidFill>
              </a:rPr>
              <a:t>Message basics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1752600"/>
            <a:ext cx="6777317" cy="4080029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spcBef>
                <a:spcPct val="40000"/>
              </a:spcBef>
            </a:pPr>
            <a:r>
              <a:rPr lang="en-US" dirty="0"/>
              <a:t>Know your target </a:t>
            </a:r>
            <a:r>
              <a:rPr lang="en-US" dirty="0" smtClean="0"/>
              <a:t>audience.</a:t>
            </a:r>
            <a:endParaRPr lang="en-US" dirty="0"/>
          </a:p>
          <a:p>
            <a:pPr marL="68580" indent="0" eaLnBrk="1" hangingPunct="1">
              <a:spcBef>
                <a:spcPct val="40000"/>
              </a:spcBef>
              <a:buNone/>
            </a:pPr>
            <a:endParaRPr lang="en-US" dirty="0"/>
          </a:p>
          <a:p>
            <a:pPr eaLnBrk="1" hangingPunct="1">
              <a:spcBef>
                <a:spcPct val="40000"/>
              </a:spcBef>
            </a:pPr>
            <a:r>
              <a:rPr lang="en-US" dirty="0"/>
              <a:t>Keep messages short and focused (single sentences &amp; headlines</a:t>
            </a:r>
            <a:r>
              <a:rPr lang="en-US" dirty="0" smtClean="0"/>
              <a:t>).</a:t>
            </a:r>
            <a:endParaRPr lang="en-US" dirty="0"/>
          </a:p>
          <a:p>
            <a:pPr marL="68580" indent="0" eaLnBrk="1" hangingPunct="1">
              <a:spcBef>
                <a:spcPct val="40000"/>
              </a:spcBef>
              <a:buNone/>
            </a:pPr>
            <a:endParaRPr lang="en-US" dirty="0"/>
          </a:p>
          <a:p>
            <a:pPr eaLnBrk="1" hangingPunct="1">
              <a:spcBef>
                <a:spcPct val="40000"/>
              </a:spcBef>
            </a:pPr>
            <a:r>
              <a:rPr lang="en-US" dirty="0"/>
              <a:t>Save the background information for </a:t>
            </a:r>
            <a:r>
              <a:rPr lang="en-US" dirty="0" smtClean="0"/>
              <a:t>later.</a:t>
            </a:r>
            <a:endParaRPr lang="en-US" dirty="0"/>
          </a:p>
          <a:p>
            <a:pPr marL="68580" indent="0" eaLnBrk="1" hangingPunct="1">
              <a:spcBef>
                <a:spcPct val="40000"/>
              </a:spcBef>
              <a:buNone/>
            </a:pPr>
            <a:endParaRPr lang="en-US" dirty="0"/>
          </a:p>
          <a:p>
            <a:pPr eaLnBrk="1" hangingPunct="1">
              <a:spcBef>
                <a:spcPct val="40000"/>
              </a:spcBef>
            </a:pPr>
            <a:r>
              <a:rPr lang="en-US" dirty="0"/>
              <a:t>Give action recommendations in positive terms (“do” rather than “don’t do</a:t>
            </a:r>
            <a:r>
              <a:rPr lang="en-US" dirty="0" smtClean="0"/>
              <a:t>”).</a:t>
            </a:r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8" y="6322864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2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4963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>
                <a:solidFill>
                  <a:schemeClr val="tx1"/>
                </a:solidFill>
              </a:rPr>
              <a:t>Message Basics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981200"/>
            <a:ext cx="7162800" cy="41148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/>
              <a:t>	 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/>
              <a:t>Prioritize messages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/>
              <a:t>First and last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 dirty="0"/>
              <a:t>Must, should, could</a:t>
            </a:r>
          </a:p>
          <a:p>
            <a:pPr marL="365760" lvl="1" indent="0" eaLnBrk="1" hangingPunct="1">
              <a:lnSpc>
                <a:spcPct val="80000"/>
              </a:lnSpc>
              <a:buNone/>
            </a:pPr>
            <a:endParaRPr lang="en-US" sz="2600" dirty="0"/>
          </a:p>
          <a:p>
            <a:pPr eaLnBrk="1" hangingPunct="1">
              <a:lnSpc>
                <a:spcPct val="80000"/>
              </a:lnSpc>
            </a:pPr>
            <a:r>
              <a:rPr lang="en-US" sz="2600" dirty="0"/>
              <a:t>Use </a:t>
            </a:r>
            <a:r>
              <a:rPr lang="en-US" sz="2600" dirty="0" smtClean="0"/>
              <a:t>visuals </a:t>
            </a:r>
            <a:r>
              <a:rPr lang="en-US" sz="2600" dirty="0"/>
              <a:t>(graphics, demos) </a:t>
            </a:r>
          </a:p>
          <a:p>
            <a:pPr marL="68580" indent="0" eaLnBrk="1" hangingPunct="1">
              <a:lnSpc>
                <a:spcPct val="80000"/>
              </a:lnSpc>
              <a:buNone/>
            </a:pPr>
            <a:endParaRPr lang="en-US" sz="2600" dirty="0"/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600" dirty="0"/>
              <a:t>Use non-technical language</a:t>
            </a:r>
          </a:p>
          <a:p>
            <a:pPr marL="68580" indent="0" eaLnBrk="1" hangingPunct="1">
              <a:lnSpc>
                <a:spcPct val="80000"/>
              </a:lnSpc>
              <a:spcBef>
                <a:spcPct val="40000"/>
              </a:spcBef>
              <a:buNone/>
            </a:pPr>
            <a:endParaRPr lang="en-US" sz="2600" dirty="0"/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600" dirty="0"/>
              <a:t>Use common figures of speech</a:t>
            </a:r>
          </a:p>
          <a:p>
            <a:pPr marL="68580" indent="0" eaLnBrk="1" hangingPunct="1">
              <a:lnSpc>
                <a:spcPct val="80000"/>
              </a:lnSpc>
              <a:spcBef>
                <a:spcPct val="40000"/>
              </a:spcBef>
              <a:buNone/>
            </a:pPr>
            <a:endParaRPr lang="en-US" sz="2600" dirty="0"/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600" dirty="0"/>
              <a:t>Don’t overwhelm with numbers / probabilities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400" dirty="0"/>
              <a:t>	</a:t>
            </a:r>
          </a:p>
          <a:p>
            <a:pPr eaLnBrk="1" hangingPunct="1">
              <a:lnSpc>
                <a:spcPct val="80000"/>
              </a:lnSpc>
            </a:pP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8" y="6322864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8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838200"/>
            <a:ext cx="7772400" cy="510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8" y="6322864"/>
            <a:ext cx="8382000" cy="5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023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C3D69B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371</TotalTime>
  <Words>585</Words>
  <Application>Microsoft Office PowerPoint</Application>
  <PresentationFormat>On-screen Show (4:3)</PresentationFormat>
  <Paragraphs>85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Book Antiqua</vt:lpstr>
      <vt:lpstr>Calibri</vt:lpstr>
      <vt:lpstr>Century Gothic</vt:lpstr>
      <vt:lpstr>Wingdings</vt:lpstr>
      <vt:lpstr>Apothecary</vt:lpstr>
      <vt:lpstr>Gender, one health and infectious disease management</vt:lpstr>
      <vt:lpstr>PowerPoint Presentation</vt:lpstr>
      <vt:lpstr>PowerPoint Presentation</vt:lpstr>
      <vt:lpstr>Message Mapping</vt:lpstr>
      <vt:lpstr> “Mental Noise”</vt:lpstr>
      <vt:lpstr>Message Mapping – Key Questions</vt:lpstr>
      <vt:lpstr>Message basics</vt:lpstr>
      <vt:lpstr>Message Basics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LETS MOVE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Question# 2</vt:lpstr>
      <vt:lpstr>Question #3</vt:lpstr>
      <vt:lpstr>Question #4</vt:lpstr>
      <vt:lpstr>Question #5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from Professional-Directed to Patient-Centered Behavior Change</dc:title>
  <dc:creator>Kimberly Kennedy</dc:creator>
  <cp:lastModifiedBy>Sarah Mirembe</cp:lastModifiedBy>
  <cp:revision>65</cp:revision>
  <dcterms:created xsi:type="dcterms:W3CDTF">2013-09-10T04:44:55Z</dcterms:created>
  <dcterms:modified xsi:type="dcterms:W3CDTF">2019-11-22T12:02:39Z</dcterms:modified>
</cp:coreProperties>
</file>