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22" r:id="rId2"/>
    <p:sldMasterId id="2147483810" r:id="rId3"/>
  </p:sldMasterIdLst>
  <p:notesMasterIdLst>
    <p:notesMasterId r:id="rId36"/>
  </p:notesMasterIdLst>
  <p:sldIdLst>
    <p:sldId id="283" r:id="rId4"/>
    <p:sldId id="285" r:id="rId5"/>
    <p:sldId id="286" r:id="rId6"/>
    <p:sldId id="287" r:id="rId7"/>
    <p:sldId id="288" r:id="rId8"/>
    <p:sldId id="289" r:id="rId9"/>
    <p:sldId id="290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8" r:id="rId29"/>
    <p:sldId id="327" r:id="rId30"/>
    <p:sldId id="328" r:id="rId31"/>
    <p:sldId id="329" r:id="rId32"/>
    <p:sldId id="330" r:id="rId33"/>
    <p:sldId id="331" r:id="rId34"/>
    <p:sldId id="33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K" initials="S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EA92D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71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F1D932-8882-43B7-8DFB-5571797334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7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0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8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7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6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6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AA7F7-1F7A-4C76-8EC1-8775512BD3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11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examples of miss-information</a:t>
            </a:r>
          </a:p>
          <a:p>
            <a:pPr marL="237127" indent="-237127">
              <a:buAutoNum type="arabicParenR"/>
            </a:pPr>
            <a:r>
              <a:rPr lang="en-US" dirty="0"/>
              <a:t>Anthrax spread</a:t>
            </a:r>
            <a:r>
              <a:rPr lang="en-US" baseline="0" dirty="0"/>
              <a:t> by </a:t>
            </a:r>
            <a:r>
              <a:rPr lang="en-US" baseline="0"/>
              <a:t>hippos cannibalizing </a:t>
            </a:r>
            <a:r>
              <a:rPr lang="en-US" baseline="0" dirty="0"/>
              <a:t>each other. Note: Hippos are herbivores!</a:t>
            </a:r>
          </a:p>
          <a:p>
            <a:pPr marL="237127" indent="-237127">
              <a:buAutoNum type="arabicParenR"/>
            </a:pPr>
            <a:r>
              <a:rPr lang="en-US" dirty="0"/>
              <a:t>Fish caught near dead hippos spreads anthrax to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F3E2C-7C90-48AD-B4E0-F76F862ECB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6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1B9B5-236F-4963-BFAF-22322D40536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34723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Involved egs. (egs. public health officials, clinicians, patients, scientists).</a:t>
            </a:r>
          </a:p>
          <a:p>
            <a:pPr eaLnBrk="1" hangingPunct="1"/>
            <a:r>
              <a:rPr lang="en-US"/>
              <a:t>Often involves multiple messages about the nature of risk or expressing concerns, opinions, or reactions to risk messages or to legal and institutional arrangements for risk management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A01FC-6E1E-4CD7-A66D-A5706638DF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6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Involved egs. (egs. public health officials, clinicians, patients, scientists).</a:t>
            </a:r>
          </a:p>
          <a:p>
            <a:pPr eaLnBrk="1" hangingPunct="1"/>
            <a:r>
              <a:rPr lang="en-US"/>
              <a:t>Often involves multiple messages about the nature of risk or expressing concerns, opinions, or reactions to risk messages or to legal and institutional arrangements for risk management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A01FC-6E1E-4CD7-A66D-A5706638DF4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2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264E4-26FC-4678-A06A-9159A1D666C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A757E-68CB-4F62-9B79-150828ED15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CAB34-8277-4248-BD60-846021C9D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1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DE8C95-7808-4EEA-81D5-BCFEFA8812B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dirty="0"/>
              <a:t>Discuss 4 quadrants</a:t>
            </a:r>
          </a:p>
          <a:p>
            <a:pPr eaLnBrk="1" hangingPunct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681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A757E-68CB-4F62-9B79-150828ED15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Needed? If so, </a:t>
            </a:r>
            <a:r>
              <a:rPr lang="en-US" dirty="0" err="1"/>
              <a:t>whereScientists</a:t>
            </a:r>
            <a:r>
              <a:rPr lang="en-US" dirty="0"/>
              <a:t> are trained to provide all the known information about a particular risk. For a risk communicator the goal is to take the information, digest it, translate it into understandable language and tailor specific messages to each audience.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E9C18-695E-4FD7-86FB-097B0B8D4F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43F52-F7C2-4C8A-BA36-7DB3DE74C6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PANIC!!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8F5A3-4AAB-4AD4-B019-921BCBDE5F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y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 cstate="print"/>
            <a:tile tx="0" ty="0" sx="100000" sy="100000" flip="none" algn="tl"/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Gender and emerging pandemic 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5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95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3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4D5F-BF4B-4A9D-BB64-939096145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206A-B2CE-4903-ABF5-8C768B16A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791200" y="62055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RESPOND Workgroup May 2012</a:t>
            </a:r>
          </a:p>
        </p:txBody>
      </p:sp>
    </p:spTree>
    <p:extLst>
      <p:ext uri="{BB962C8B-B14F-4D97-AF65-F5344CB8AC3E}">
        <p14:creationId xmlns:p14="http://schemas.microsoft.com/office/powerpoint/2010/main" val="292932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1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30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0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6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BA22-F7B5-4C06-8C2C-4BCD9D215730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DE0-04C3-43B6-8E8D-CC2182A508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4" y="6186423"/>
            <a:ext cx="1704182" cy="56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6283573"/>
            <a:ext cx="631377" cy="5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D:\Angelina Working Documents\Logos\Tufts_univ_seal_brown_blu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60661"/>
            <a:ext cx="1323826" cy="3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48" y="6357865"/>
            <a:ext cx="1771352" cy="45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26" y="6253039"/>
            <a:ext cx="18002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1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E48-7315-4595-9E60-C8B1B3BC76C4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8DE0-04C3-43B6-8E8D-CC2182A508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86295"/>
            <a:ext cx="1600200" cy="53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12295"/>
            <a:ext cx="685800" cy="59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D:\Angelina Working Documents\Logos\Tufts_univ_seal_brown_blu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266111"/>
            <a:ext cx="1524000" cy="4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88" y="6266111"/>
            <a:ext cx="1900984" cy="48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12295"/>
            <a:ext cx="18002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A10F3-693D-4DCA-B1D9-FD382FC1F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5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488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y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 cstate="print"/>
            <a:tile tx="0" ty="0" sx="100000" sy="100000" flip="none" algn="tl"/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Gender and emerging pandemic 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796" r:id="rId3"/>
    <p:sldLayoutId id="2147483806" r:id="rId4"/>
    <p:sldLayoutId id="2147483830" r:id="rId5"/>
    <p:sldLayoutId id="2147483831" r:id="rId6"/>
    <p:sldLayoutId id="2147483832" r:id="rId7"/>
    <p:sldLayoutId id="214748383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996633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2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996633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95143-BDFE-4B43-AEA1-40E5FFC2445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9A7A-6B1F-47AF-A0CC-1B605C355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3.bp.blogspot.com/_LLeXItWuU6I/TGiiOwnFbtI/AAAAAAAACGU/PUDkTIWW5VU/s1600/elevator-with-people.jpg&amp;imgrefurl=http://thewritersalleys.blogspot.com/2010/08/elevator-pitch.html&amp;docid=p0JGEiJv5BEmLM&amp;tbnid=LPeUrSANxxFeRM:&amp;w=299&amp;h=383&amp;ei=dD6gUtPoBOOU0AXe04DgBg&amp;ved=0CAIQxiAwAA&amp;iact=c" TargetMode="External"/><Relationship Id="rId2" Type="http://schemas.openxmlformats.org/officeDocument/2006/relationships/hyperlink" Target="http://www.google.co.uk/url?sa=i&amp;rct=j&amp;q=&amp;esrc=s&amp;frm=1&amp;source=images&amp;cd=&amp;cad=rja&amp;docid=p0JGEiJv5BEmLM&amp;tbnid=LPeUrSANxxFeRM:&amp;ved=0CAUQjRw&amp;url=http://thewritersalleys.blogspot.com/2010/08/elevator-pitch.html&amp;ei=jj6gUo2IFOq00wW1-oC4Aw&amp;bvm=bv.57155469,d.d2k&amp;psig=AFQjCNGwFHS_3CeIAlEc3p6a85mvfNIJ1Q&amp;ust=138631980455542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Gender, one health and infectious disease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Risk communication and elevator pitches</a:t>
            </a:r>
          </a:p>
          <a:p>
            <a:r>
              <a:rPr lang="en-US" dirty="0"/>
              <a:t>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 smtClean="0"/>
              <a:t>NO. 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23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Applied Question #1</a:t>
            </a:r>
            <a:br>
              <a:rPr lang="en-US" dirty="0"/>
            </a:br>
            <a:r>
              <a:rPr lang="en-US" dirty="0"/>
              <a:t>Think, Pair, Share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/>
              <a:t>Moldy maize meal has been put into animal feed.  </a:t>
            </a:r>
          </a:p>
          <a:p>
            <a:pPr>
              <a:defRPr/>
            </a:pPr>
            <a:r>
              <a:rPr lang="en-US" sz="2800" dirty="0"/>
              <a:t>This can cause </a:t>
            </a:r>
            <a:r>
              <a:rPr lang="en-US" sz="2800" dirty="0" err="1"/>
              <a:t>Aflatoxicosis</a:t>
            </a:r>
            <a:r>
              <a:rPr lang="en-US" sz="2800" dirty="0"/>
              <a:t>, a fungal intoxication that will damage the liver.</a:t>
            </a:r>
          </a:p>
          <a:p>
            <a:pPr>
              <a:defRPr/>
            </a:pPr>
            <a:r>
              <a:rPr lang="en-US" sz="2800" dirty="0"/>
              <a:t>Once the animal shows clinical signs such as poor appetite and jaundice, treatment may not help.</a:t>
            </a:r>
          </a:p>
          <a:p>
            <a:pPr>
              <a:defRPr/>
            </a:pPr>
            <a:r>
              <a:rPr lang="en-US" sz="2800" dirty="0"/>
              <a:t>Who are the </a:t>
            </a:r>
            <a:r>
              <a:rPr lang="en-US" sz="2800" b="1" dirty="0"/>
              <a:t>most important audiences </a:t>
            </a:r>
            <a:r>
              <a:rPr lang="en-US" sz="2800" dirty="0"/>
              <a:t>to communicate this danger / risk to? </a:t>
            </a:r>
          </a:p>
          <a:p>
            <a:pPr>
              <a:defRPr/>
            </a:pPr>
            <a:r>
              <a:rPr lang="en-US" sz="2800" dirty="0"/>
              <a:t>What </a:t>
            </a:r>
            <a:r>
              <a:rPr lang="en-US" sz="2800" b="1" dirty="0"/>
              <a:t>communication methods </a:t>
            </a:r>
            <a:r>
              <a:rPr lang="en-US" sz="2800" dirty="0"/>
              <a:t>will you use?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2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/>
              <a:t>Goals of Risk Communication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57262"/>
            <a:ext cx="5715000" cy="49101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outrage!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800" dirty="0"/>
              <a:t>Take into account </a:t>
            </a:r>
            <a:r>
              <a:rPr lang="en-US" sz="2800" b="1" dirty="0"/>
              <a:t>emotional response</a:t>
            </a:r>
            <a:r>
              <a:rPr lang="en-US" sz="2800" dirty="0"/>
              <a:t> to </a:t>
            </a:r>
            <a:r>
              <a:rPr lang="en-US" sz="2800" dirty="0" smtClean="0"/>
              <a:t>event.</a:t>
            </a:r>
            <a:endParaRPr lang="en-US" sz="2800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800" dirty="0"/>
              <a:t>Empower audiences to make </a:t>
            </a:r>
            <a:r>
              <a:rPr lang="en-US" sz="2800" b="1" dirty="0"/>
              <a:t>informed </a:t>
            </a:r>
            <a:r>
              <a:rPr lang="en-US" sz="2800" b="1" dirty="0" smtClean="0"/>
              <a:t>decisions.</a:t>
            </a:r>
            <a:endParaRPr lang="en-US" sz="2800" b="1" dirty="0"/>
          </a:p>
          <a:p>
            <a:pPr marL="347472" indent="-347472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/>
              <a:t>Discourage negative </a:t>
            </a:r>
            <a:r>
              <a:rPr lang="en-US" sz="2800" b="1" dirty="0" smtClean="0"/>
              <a:t>behavior.</a:t>
            </a:r>
            <a:r>
              <a:rPr lang="en-US" sz="2800" dirty="0" smtClean="0"/>
              <a:t> </a:t>
            </a:r>
            <a:endParaRPr lang="en-US" sz="2800" dirty="0"/>
          </a:p>
          <a:p>
            <a:pPr marL="347472" indent="-347472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/>
              <a:t>Encourage constructive responses</a:t>
            </a:r>
            <a:r>
              <a:rPr lang="en-US" sz="2800" dirty="0"/>
              <a:t> to risk or </a:t>
            </a:r>
            <a:r>
              <a:rPr lang="en-US" sz="2800" dirty="0" smtClean="0"/>
              <a:t>danger.</a:t>
            </a:r>
            <a:endParaRPr lang="en-US" sz="2800" dirty="0"/>
          </a:p>
          <a:p>
            <a:pPr eaLnBrk="1" hangingPunct="1">
              <a:lnSpc>
                <a:spcPct val="150000"/>
              </a:lnSpc>
              <a:defRPr/>
            </a:pP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5856514" y="2133600"/>
            <a:ext cx="3048000" cy="1938337"/>
          </a:xfrm>
          <a:prstGeom prst="rect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Trust - </a:t>
            </a:r>
            <a:r>
              <a:rPr lang="en-US" sz="2400" b="1" dirty="0">
                <a:solidFill>
                  <a:srgbClr val="FF0000"/>
                </a:solidFill>
              </a:rPr>
              <a:t>one of the most important factors in determining the effectiveness of risk communication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1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0"/>
            <a:ext cx="32766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743" y="3276600"/>
            <a:ext cx="8077200" cy="1828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latin typeface="+mj-lt"/>
              </a:rPr>
              <a:t>Contemporary Risk Communication</a:t>
            </a:r>
            <a:endParaRPr lang="en-US" sz="2800" dirty="0">
              <a:latin typeface="+mj-lt"/>
            </a:endParaRPr>
          </a:p>
          <a:p>
            <a:pPr indent="3175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tabLst>
                <a:tab pos="346075" algn="l"/>
              </a:tabLst>
              <a:defRPr/>
            </a:pPr>
            <a:r>
              <a:rPr lang="en-US" sz="2800" dirty="0"/>
              <a:t>Risk communication is multi-directional and actively involves audience as </a:t>
            </a:r>
            <a:r>
              <a:rPr lang="en-US" sz="2800" dirty="0" smtClean="0"/>
              <a:t>partners. </a:t>
            </a:r>
            <a:endParaRPr lang="en-US" sz="280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73743" y="457200"/>
            <a:ext cx="4731657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latin typeface="+mj-lt"/>
              </a:rPr>
              <a:t>Older Risk Communication</a:t>
            </a:r>
            <a:endParaRPr lang="en-US" sz="2800" dirty="0">
              <a:latin typeface="+mn-lt"/>
            </a:endParaRPr>
          </a:p>
          <a:p>
            <a:pPr marL="290513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290513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Information flow in one direction, or the “we tell them” approach.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27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Risk Communication</a:t>
            </a:r>
            <a:br>
              <a:rPr lang="en-US" dirty="0"/>
            </a:br>
            <a:r>
              <a:rPr lang="en-US" dirty="0"/>
              <a:t>Best Practices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114800"/>
          </a:xfr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Remember communication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is 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two way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street.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to your audience and seek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understanding.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Communicate with empathy 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concern.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Don’t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assume.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Be aware of cultural and language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differences.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Risk Communication</a:t>
            </a:r>
            <a:br>
              <a:rPr lang="en-US" dirty="0"/>
            </a:br>
            <a:r>
              <a:rPr lang="en-US" dirty="0"/>
              <a:t>Best Practices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267200"/>
          </a:xfrm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Use appropriate terminology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Accept uncertainty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Use key messages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Provide resources for more information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Foster partnerships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Remain accessible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Communicating risk is more likely to harm people </a:t>
            </a:r>
            <a:r>
              <a:rPr lang="en-US" sz="3600" dirty="0" smtClean="0"/>
              <a:t>than </a:t>
            </a:r>
            <a:r>
              <a:rPr lang="en-US" sz="3600" dirty="0"/>
              <a:t>calm </a:t>
            </a:r>
            <a:r>
              <a:rPr lang="en-US" sz="3600" dirty="0" smtClean="0"/>
              <a:t>them.</a:t>
            </a:r>
            <a:endParaRPr lang="en-US" sz="3600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294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562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Communicating risk is more likely to harm people </a:t>
            </a:r>
            <a:r>
              <a:rPr lang="en-US" sz="3600" dirty="0" smtClean="0"/>
              <a:t>than </a:t>
            </a:r>
            <a:r>
              <a:rPr lang="en-US" sz="3600" dirty="0"/>
              <a:t>calm </a:t>
            </a:r>
            <a:r>
              <a:rPr lang="en-US" sz="3600" dirty="0" smtClean="0"/>
              <a:t>them.</a:t>
            </a:r>
            <a:endParaRPr lang="en-US" sz="3600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294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8599" y="990600"/>
            <a:ext cx="5414963" cy="45720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5800" y="990600"/>
            <a:ext cx="4343400" cy="4343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52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Communication is less important than education – if people knew the true risks they would accept </a:t>
            </a:r>
            <a:r>
              <a:rPr lang="en-US" dirty="0" smtClean="0"/>
              <a:t>them.</a:t>
            </a:r>
            <a:endParaRPr lang="en-US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294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49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Communication is less important than education – if people knew the true risks they would accept </a:t>
            </a:r>
            <a:r>
              <a:rPr lang="en-US" sz="3600" dirty="0" smtClean="0"/>
              <a:t>them.</a:t>
            </a:r>
            <a:endParaRPr lang="en-US" sz="3600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294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8599" y="990600"/>
            <a:ext cx="5414963" cy="45720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5800" y="990600"/>
            <a:ext cx="4343400" cy="4343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879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Issues arising in crisis are too difficult for the public to understand, so it is better to say nothing or just tell them what to </a:t>
            </a:r>
            <a:r>
              <a:rPr lang="en-US" dirty="0" smtClean="0"/>
              <a:t>do.</a:t>
            </a:r>
            <a:endParaRPr lang="en-US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294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52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8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Learning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524000"/>
            <a:ext cx="8229600" cy="4983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Introduce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</a:t>
            </a:r>
          </a:p>
          <a:p>
            <a:pPr eaLnBrk="1" hangingPunct="1">
              <a:lnSpc>
                <a:spcPct val="8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Introduce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best practices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Practice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message development</a:t>
            </a:r>
          </a:p>
          <a:p>
            <a:pPr eaLnBrk="1" hangingPunct="1">
              <a:lnSpc>
                <a:spcPct val="8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risk communication skills</a:t>
            </a:r>
            <a:r>
              <a:rPr lang="en-US" dirty="0"/>
              <a:t> through examples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135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Issues arising in crisis are too difficult for the public to understand, so it is better to say nothing or just tell them what to </a:t>
            </a:r>
            <a:r>
              <a:rPr lang="en-US" sz="3600" dirty="0" smtClean="0"/>
              <a:t>do.</a:t>
            </a:r>
            <a:endParaRPr lang="en-US" sz="3600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294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8599" y="1219200"/>
            <a:ext cx="5414963" cy="45720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33400" y="990600"/>
            <a:ext cx="4495800" cy="4495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17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endParaRPr 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Risk communication is someone else’s job / </a:t>
            </a:r>
            <a:r>
              <a:rPr lang="en-US" dirty="0" smtClean="0"/>
              <a:t>problem.</a:t>
            </a:r>
            <a:endParaRPr lang="en-US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294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192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Myths!</a:t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3340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endParaRPr lang="en-US" sz="3600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dirty="0"/>
              <a:t>Risk communication is someone else’s job / </a:t>
            </a:r>
            <a:r>
              <a:rPr lang="en-US" sz="3600" dirty="0" smtClean="0"/>
              <a:t>problem.</a:t>
            </a:r>
            <a:endParaRPr lang="en-US" sz="3600" dirty="0"/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905000"/>
            <a:ext cx="32940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28599" y="990600"/>
            <a:ext cx="5414963" cy="45720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5800" y="990600"/>
            <a:ext cx="4343400" cy="4343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844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/>
              <a:t>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</a:t>
            </a:r>
            <a:r>
              <a:rPr lang="en-US" sz="3000" dirty="0"/>
              <a:t>is an open, two-way exchange of information and opinion about risk which leads to better understanding and better risk management decisions.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000" dirty="0"/>
              <a:t>Using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best practices </a:t>
            </a:r>
            <a:r>
              <a:rPr lang="en-US" sz="3000" dirty="0"/>
              <a:t>can help manage risks </a:t>
            </a:r>
            <a:r>
              <a:rPr lang="en-US" sz="3000" dirty="0" smtClean="0"/>
              <a:t>better.</a:t>
            </a:r>
            <a:endParaRPr lang="en-US" sz="300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446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Applied Question #1</a:t>
            </a:r>
            <a:br>
              <a:rPr lang="en-US" dirty="0"/>
            </a:br>
            <a:r>
              <a:rPr lang="en-US" dirty="0"/>
              <a:t>Think, Pair, Share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524000"/>
            <a:ext cx="8229600" cy="3886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sz="2800" dirty="0"/>
              <a:t>You are spokesperson for the National Rift Valley Fever Taskforce leading government response to an outbreak in wildlife in a national park.</a:t>
            </a:r>
          </a:p>
          <a:p>
            <a:r>
              <a:rPr lang="en-US" sz="2800" dirty="0"/>
              <a:t>Following the initial press release about the outbreak you are miss-quoted in international media - miss-information which may cause undue concern or alarm (outrage!).</a:t>
            </a:r>
          </a:p>
          <a:p>
            <a:r>
              <a:rPr lang="en-US" sz="2800" dirty="0"/>
              <a:t>As a </a:t>
            </a:r>
            <a:r>
              <a:rPr lang="en-US" sz="2800" dirty="0" smtClean="0"/>
              <a:t>spokesperson, </a:t>
            </a:r>
            <a:r>
              <a:rPr lang="en-US" sz="2800" dirty="0"/>
              <a:t>how should you address inconsistent messages about the outbreak?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Outrage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wait until all the answers are in!</a:t>
            </a:r>
          </a:p>
          <a:p>
            <a:r>
              <a:rPr lang="en-US" dirty="0"/>
              <a:t>Communicate</a:t>
            </a:r>
          </a:p>
          <a:p>
            <a:pPr lvl="1"/>
            <a:r>
              <a:rPr lang="en-US" dirty="0" smtClean="0"/>
              <a:t>what you know.</a:t>
            </a:r>
          </a:p>
          <a:p>
            <a:pPr lvl="1"/>
            <a:r>
              <a:rPr lang="en-US" dirty="0" smtClean="0"/>
              <a:t>what you don’t know. </a:t>
            </a:r>
          </a:p>
          <a:p>
            <a:pPr lvl="1"/>
            <a:r>
              <a:rPr lang="en-US" dirty="0" smtClean="0"/>
              <a:t>what you are doing to address the situation.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8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tabLst>
                <a:tab pos="1204913" algn="l"/>
              </a:tabLst>
            </a:pPr>
            <a:r>
              <a:rPr lang="en-US" sz="3200">
                <a:solidFill>
                  <a:schemeClr val="tx1"/>
                </a:solidFill>
              </a:rPr>
              <a:t>Goal:</a:t>
            </a:r>
            <a:r>
              <a:rPr lang="en-US" sz="3200">
                <a:solidFill>
                  <a:srgbClr val="FFFF00"/>
                </a:solidFill>
              </a:rPr>
              <a:t>  </a:t>
            </a:r>
            <a:r>
              <a:rPr lang="en-US" sz="3200"/>
              <a:t>Acknowledge hazard, validate concern, give individuals ways to respond</a:t>
            </a:r>
            <a:endParaRPr lang="en-US" sz="3200">
              <a:solidFill>
                <a:srgbClr val="57B2B9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2057400" y="3429000"/>
            <a:ext cx="2987675" cy="174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600"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>
                <a:latin typeface="Tahoma" pitchFamily="34" charset="0"/>
              </a:rPr>
              <a:t>Public 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Tahoma" pitchFamily="34" charset="0"/>
              </a:rPr>
              <a:t>Relations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057400" y="1600200"/>
            <a:ext cx="2987675" cy="183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60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US" sz="1600"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>
                <a:latin typeface="Tahoma" pitchFamily="34" charset="0"/>
              </a:rPr>
              <a:t> Outrage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Tahoma" pitchFamily="34" charset="0"/>
              </a:rPr>
              <a:t>   Management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057400" y="1600200"/>
            <a:ext cx="59737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66" name="Line 6"/>
          <p:cNvSpPr>
            <a:spLocks noChangeShapeType="1"/>
          </p:cNvSpPr>
          <p:nvPr/>
        </p:nvSpPr>
        <p:spPr bwMode="auto">
          <a:xfrm>
            <a:off x="2057400" y="3429000"/>
            <a:ext cx="5973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057400" y="5181600"/>
            <a:ext cx="59737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2057400" y="1600200"/>
            <a:ext cx="0" cy="3581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>
            <a:off x="8001000" y="2133600"/>
            <a:ext cx="30163" cy="3048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352800" y="5410200"/>
            <a:ext cx="2600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1559D"/>
                </a:solidFill>
                <a:latin typeface="Comic Sans MS" pitchFamily="66" charset="0"/>
              </a:rPr>
              <a:t>Danger </a:t>
            </a:r>
            <a:r>
              <a:rPr lang="en-US" sz="2400">
                <a:solidFill>
                  <a:srgbClr val="01559D"/>
                </a:solidFill>
                <a:latin typeface="Comic Sans MS" pitchFamily="66" charset="0"/>
              </a:rPr>
              <a:t>(Hazard)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120775" y="1933575"/>
            <a:ext cx="86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High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00038" y="3368675"/>
            <a:ext cx="1376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1559D"/>
                </a:solidFill>
                <a:latin typeface="Comic Sans MS" pitchFamily="66" charset="0"/>
              </a:rPr>
              <a:t>Outrage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447800" y="5410200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Low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7239000" y="5410200"/>
            <a:ext cx="86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High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5105400" y="3581400"/>
            <a:ext cx="2895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/>
          </a:p>
          <a:p>
            <a:pPr algn="ctr" eaLnBrk="0" hangingPunct="0"/>
            <a:r>
              <a:rPr lang="en-US" sz="2000">
                <a:latin typeface="Tahoma" pitchFamily="34" charset="0"/>
              </a:rPr>
              <a:t>Precaution</a:t>
            </a:r>
          </a:p>
          <a:p>
            <a:pPr algn="ctr" eaLnBrk="0" hangingPunct="0"/>
            <a:r>
              <a:rPr lang="en-US" sz="2000">
                <a:latin typeface="Tahoma" pitchFamily="34" charset="0"/>
              </a:rPr>
              <a:t>Advocacy</a:t>
            </a:r>
          </a:p>
          <a:p>
            <a:pPr algn="ctr" eaLnBrk="0" hangingPunct="0"/>
            <a:endParaRPr lang="en-US" sz="2000">
              <a:latin typeface="Tahoma" pitchFamily="34" charset="0"/>
            </a:endParaRPr>
          </a:p>
        </p:txBody>
      </p:sp>
      <p:sp>
        <p:nvSpPr>
          <p:cNvPr id="82960" name="Rectangle 16" descr="Papyrus"/>
          <p:cNvSpPr>
            <a:spLocks noChangeArrowheads="1"/>
          </p:cNvSpPr>
          <p:nvPr/>
        </p:nvSpPr>
        <p:spPr bwMode="auto">
          <a:xfrm>
            <a:off x="5257800" y="1600200"/>
            <a:ext cx="2986088" cy="183038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Left"/>
            <a:lightRig rig="legacyNormal3" dir="t"/>
          </a:scene3d>
          <a:sp3d extrusionH="887400" prstMaterial="legacyPlastic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>
              <a:spcBef>
                <a:spcPct val="20000"/>
              </a:spcBef>
            </a:pPr>
            <a:endParaRPr lang="en-US" sz="1600">
              <a:solidFill>
                <a:schemeClr val="folHlink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>
                <a:solidFill>
                  <a:schemeClr val="folHlink"/>
                </a:solidFill>
                <a:latin typeface="Tahoma" pitchFamily="34" charset="0"/>
              </a:rPr>
              <a:t> </a:t>
            </a:r>
            <a:endParaRPr lang="en-US" sz="20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501777" name="Text Box 17"/>
          <p:cNvSpPr txBox="1">
            <a:spLocks noChangeArrowheads="1"/>
          </p:cNvSpPr>
          <p:nvPr/>
        </p:nvSpPr>
        <p:spPr bwMode="auto">
          <a:xfrm>
            <a:off x="5181600" y="1600200"/>
            <a:ext cx="3200400" cy="1814513"/>
          </a:xfrm>
          <a:prstGeom prst="rect">
            <a:avLst/>
          </a:prstGeom>
          <a:solidFill>
            <a:srgbClr val="C22834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Crisis/</a:t>
            </a:r>
          </a:p>
          <a:p>
            <a:pPr algn="ctr" eaLnBrk="0" hangingPunct="0">
              <a:defRPr/>
            </a:pPr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Emergency Communication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1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5029200" y="1600200"/>
            <a:ext cx="0" cy="3581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3581400" y="5334000"/>
            <a:ext cx="2824163" cy="0"/>
          </a:xfrm>
          <a:prstGeom prst="line">
            <a:avLst/>
          </a:prstGeom>
          <a:noFill/>
          <a:ln w="60325">
            <a:solidFill>
              <a:srgbClr val="C2283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V="1">
            <a:off x="1752600" y="2819400"/>
            <a:ext cx="0" cy="2362200"/>
          </a:xfrm>
          <a:prstGeom prst="line">
            <a:avLst/>
          </a:prstGeom>
          <a:noFill/>
          <a:ln w="60325">
            <a:solidFill>
              <a:srgbClr val="C2283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000" dirty="0">
                <a:ea typeface="ＭＳ Ｐゴシック" pitchFamily="34" charset="-128"/>
              </a:rPr>
              <a:t>Polishing your “elevator pitch”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use when you only have a minute or two with a key stakeholder!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8073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“elevator pitch” mean?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784501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expression refers to those </a:t>
            </a:r>
            <a:r>
              <a:rPr lang="en-US" u="sng" dirty="0"/>
              <a:t>short </a:t>
            </a:r>
            <a:r>
              <a:rPr lang="en-US" dirty="0"/>
              <a:t>communication opportunities that emerge unexpectedly, such as when you find yourself on an elevator with someone you want to influence!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537D82-E3C5-40B5-B0F7-350A180139B7}" type="datetime1">
              <a:rPr lang="en-US" smtClean="0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098" name="AutoShape 2" descr="data:image/jpeg;base64,/9j/4AAQSkZJRgABAQAAAQABAAD/2wCEAAkGBxQTEhQUExQUFRUUFhYVFBQUFxUVFBQUFxUXFhQUFBQYHCggGBolHBQUITEhJSkrLi4uFx8zODMsNygtLisBCgoKDg0OGxAQGywkHyQsLCwvLCwsLCwsLCwsLCwsLCwsLCwsLCwsLCwsLCwsLCwsLCwsLCwsLCwsLCwsLCwsLP/AABEIAP4AxgMBIgACEQEDEQH/xAAcAAACAgMBAQAAAAAAAAAAAAAEBQMGAQIHAAj/xABIEAABAwIDBAYFCQUHAwUAAAABAAIDBBESITEFBkFxEyJRYYGxMpGhwdEUI0JScoKy4fAHFTNi8SRDc4OSosIXU2MWVKPD4v/EABoBAAIDAQEAAAAAAAAAAAAAAAMEAQIFAAb/xAApEQACAgEEAQMDBQEAAAAAAAAAAQIRAwQSITEiE0FRMmFxFCMzgbFC/9oADAMBAAIRAxEAPwDo23prvZ9n3n4IPpNOY8wpdsC8nJrR7L+9CfV5+4n3KWuSsehs2dSNmS4OTFlI+wNjmLo0SrNhKiaaTMIPoiOBUsGR9fki1wRYHT14NJIdMMs7efWeb+1c23i2niAAPAeSaba2qYqAW/vKmX241zibaBdqvO54Oef7GzppqGL7m8j7lF04SyGQE6hNqVo7R+vFbmix0hPPkthlU30fsN8ktkb1h4+RTiQXaw3Hon2OI7UsqBZ3DQ+5P54e4tCQBOEDKUfO5LpysnPFDMJHoZLFWrd+szCpocj6KqLVk6jFuQ/gy7Wd13fs5p5+4KfbLbMPKw56BUTdnevoo3FwLrNc6wIubDQd+SuFXRVM1L8pdU00TcHShmEvjDcNwHT4xfXUNt3JfFgnO6XRfJkUJqTfDC32DtmPvmRgP+js53VhlOZXPNm1WM7Nf9YRm3YScx7V0t9PcrfwSqKsxs31cAgctzJkpxSrL6XI8kdziC5FdVJ6J/nb5ge9YlOJ1uA9L3N958O1Q1p6p7rH1EFFvYoh2WfQTs12Z5D9e1ZWlJkfBeVZrkhMT7YfHH0bnH03NY8/U6vpewImXY2bbOGp8vzVb29MemjtwqAT3ABw9XBb7D2jIYoXFxuWO8ethBPfYKbK0ywu2Q/uTCIygAWGQslMW1H9qm/ejlZK/gh2NmyP4tHrWKh3UcSLdU9nYk/7wd2lZmrnGOS5+g7yXOByTOP7+tLqGlaHEXme645P+K5/Fs/EM3vXb6/dkVOzYScpGvYGf5jmtJPg8rl+0tjPpnuY8aE5rLnkcZ7TUxYozhYmi2IHf3jh6kZHuuD/AH7h90fFT04TWnWhplGS8kCyY0uhT/6XeQP7Q6wuBdmmd+3tuhZt3ZG6T/7T8VbAUK7U8k1kxQrhAowRVJNlyj+9v4KCSikH94CrLUBLpgs3L49DEcUWJvk8n1h7VsGSji1HEKakpXSOAaL3Szy0rYaOni+rBqc1Ata3d355+1by1E3ouA1vhvYX7bdq7P8As73KYHYp24i1jXNB0GMuvccfRVg3j/Z3S1AJY0Rv+s34KabjvSBvZGWxyZS93pSYNnuORaW38HhdmDlx6bZrqRkMLjcxyEX7RiuCuoMqMhyHknMEd0E0J5rjIPdKAo3zixQMj+9aiRMLEBtgVePm3/ZPkiZJMge0XQ9RK2xHbcIaOvGCMWu5wa1o+s7DpyFiSeAClLklvgLM9lhVrYe1Xyw43m7jI+/YNCABwABXkRROTN6qISYwdHX55n9epR0kXRtjYTfBG0EjiSSSUWy99Ao53dZ2XBo8z70ukSMNn0xkuW52siH0Lx9EpXRVJboSORTSLa7x9K/NFiiruyExkcFrUZRS/wCG7yTJm1b+k1p8EPtqoYaeXC0A4D5LpWkzovlIzuwy9HAD9dp9Vj7kp3/3fEzS62YGtrlPd2m2pacZa8LH6LuKI2yQWkfBZGpScbY/p5OORUfO89GY3EEWsUTArJvNQdYnvVea2yNos3FMc1GKuUToZ+qnxId5zWhkycCsYAs4QUjUdKUPguVmZsiGIRB4KYuNl0bcbdy7g4qubEoruGS6zu5ThrQLewLMnPfKvYba9ODa7LJQw4ZCP/HH7HP+KPQkJ+d/y2/icinFbGOlEwp8s57v/F863mD5qw47WH8o8kj36HXaf1xTwPbhYSDfA3yTGjdonOvFMjdKVE6ZTmZn1Sh5a4DRo8U9QrYFPKbpFtKqcwQObiOGYNIaLuLcQOEDv6MJrW1ReR7gooGEA5C4cbE6tOeY77OI8VVQ5LN8A2zaPoY8BNyXOeexpdazQeNgBn23XkdHTleTChwV3JGaafNbh4L38wP9oS5i2gkNz3uPnb3LNTCUNBG1eMahjepQVeyKNmqPaklqeX7NlK1CbxZU0nfYKZfSy0PqRYt3zanp/vH2O+K02rU65eS02JJanhudGu8wPegtpza5+0rE1U/Y0dNjuVlX2zhdf4tVRqo7Eq1bQPefb8Uhq4z+v6pfBPazTyK0KrKJw7vNFvhK0EH6yTzzNoS20wJze5bwRZoowKaCDNJ5Zth8aVjnYbMNvgr1s2oAH5Kj0GVslZKOo5eSUjww+SKkqLlS1Ixg/wAlvU4fFT1Na1ou5wA0uS0ZnQZlIKWoBI00cMrdre5c73jZLW7VfAyYsiiYwOINg0kXc0cATfM960McnLgysmCpFk25tmOoL+icXCN2BxysTncCxzCfdL83Eb6xt8lSv3TFTRuZC64JBcL4iHXIv4gBXCisYITf6Flr6KNKhfU8RNjKUPK4qV2qjkC0BKgJ1xmsMv17niPwhTPC0jZm7k33j3KYrk5ksRyXlmIZLyaiuCgGwG69TA204k+slTMkCnoJm4W8gsPfSG9pvCO5TtajIqhnciY54+5csyIcAFjEr3tNqa3a9o9oVobIzuVe39I6GMN4yN80R5Li0dGNMI2PMeiYOxhPtatK6TVQbLd1B3MHtI+CjrHG2v69S85mlcmbWGFciyqN+z2pfLFdGuBvr+vUiKanuVOKNhckqQl+Qk8Fg7NPYrpS7LBRo2OOxaUcLaM6edWc3loyOCHMNj/RX3aeywBwVYrKaxSuox7RjBksX04z/MJzRSEf1albGZ6+aOgae0+srPfY+uh/DNkL31PZ3fBUNmyJPltXcgB7xKC4E4mm5u3O1xa3dZWdu0YWxtfJKGtc5wabOcSRYdUAG479FpXSNlZjidiLL6ZOLSM7A+B8E5i3Qkm1wxaSjPhdohr3RujD4myAEMa4vBAL2jrEc8j4qy7JzpYu649qo1NMwseG3JAzNuF+JOpXQdz4Q+lF+DnBbuBpJsytT8EeFbYE5NC1YNI0JqOVCjixA+NatbnzA9hPxTmaJvcgXtGIcnf8fzR4yByQMxq8iRZeRdxWiuPkFjY8CtYJLAcgljpDY8lv0iynDgci+Rq2YoiGZJopkQJ0nKNMYQ8bU96V7zz3ZF/iD3qJtSh9uPuyH7fuKLhVsrNUgTZu8UklX8miwNYwDpXv7G5k55AZ2Tnetpp2fKIZ+kYM3wktcHM+kYi3Rw14hJN09kQmafpgHCctN2vLXNAGlwbg3ubckVvXT0rmGFgLBC17myCRjw8EAEHMm9/IpN44tS49xuLlw/cLgqWvAcDk4AjPgRcKep2synidK43w6D6zuDVVt2akGniz0aBr2ZfBQb5MdLAA02wuxHPXKwSeFqMqYfMnKFo1l/aZWY8UbmNaDkwMDhbsPE+tdK3G33ZXRnEGsmjtjaPRIN7OZfO2WnBcQ2aTC3PEb5ktHh48Fatx3tE0rhlZtjYYbkm9ieNre1aCztPrgz/Qv35OsbWqARqFTdovF1LVbR4XSWoqblK6nLuGtPiaN22v/RQ7XnIjDWAl0jmxi2tnHrEd+EOUPTC/9EJtafCGS3Nonh5trbQkZd6RhzNWPSXixlt+ikkpWNEZFgSLatDbgAi+QsO9VfdOvkjqGsJNnEtIN+P6Csv72YI7skxF+fVBvY9p9yqsFVheXFtjG4kdt9QOeditXJjco0vcQ3RjJSbLXUvYKiQAG5jBcb9XFfPK172sTftVz3VqcNL/AJhHkufbKjJa6R5s9xLSOLnEDET3dX8+Cuu7x/sj+6TzDVpafG1j2v2VCOee6V/LHn7xKik2iTolRkW8aPiwtlJNBZnJWGvNxzPl+SwAtoxmOfuIT+1JCs2SMaV5SDivKtgrKMG+7zW2BTdHpzHmsNjQ54eBmEuTVka2wFblq1CQyYxuLMsjKxtYZQg9pP8AtcpmBY2s0fNg/VcR/o/NTgx8sjLLgprGP6aR8Ryuekacr2IGK442sPUh96NuFxbFhwk6nG5wDfpWB0V13M2SJH1AdY+kLE52cTw1A71Rd4qRgqeic17JQ7BhdYi5ya5rxa4Nxw4pLY7uuwjyVDamPd2qGX5OXhp6NpzdcANv2i97acE6otlispqqNjh8oaGvhZc2ewZuI7zp3ZdqR7vVhipZYnX4Ndrpe1j4tsgtibadTTxyt1jObbk3bo5t+ILb/oIWLT4+ZPstl1E1FRXwL6eQtDmkWLTniysRqHA8k/2HdrC4tAc8lxsLWvorIaaF23TJIwPgqIoponEgsc5zRZxadRcZjhYd6RVQayonjbYNbNI1gAyADzZvcLBRlwuvEthzq/IlkmPZ7PyQcsvNSy8kJIszJ8M0IGcf6/RQu3G4oHDPM6DjbM5+peqKoRgOIxXIAF8IudLkcFDXkzEOc5wDW3awENYAMrAAXdY3zNzmjaXT7/O+gWp1OxbF7lw2DuthDGAgsc1rmyHTo7Ahx5C1x3Ktw0zZdoCNoIjdO3De4JjaQS4/atf7y6TsPaIOyYnZF9uh0zzuCAfsrnYrBHtNhByDgHesX8ls44KLT+5lZMjkiUSWnLOGKQ27yT8Owe9Xbd9n9lmHY9p9gXN2VuOt11LneBvYefqXUd12fMTjvafYnsK8W/uhfLPoGbGVPHEUYyn7kVDSHsTe6MSksgIyErdkWfiPxAe9No6I9ixJSkcOzzCE86YvKYMKfNeTYU6wgesD5KFJALeI+K0EKY1LMh9r3FRli1bTXIWEhbJGohGmLmdyjEfcl8mCxyGQgjjUe2o+uzuYT7GhMYo0Jtz+Ie6J3h1mBUhi22RlnYfQTQFnW6rtcTXWc131muGY5eu6q29bmTOjDyHysfGI5bBvSxudYB4GWJptmMjfQaJQ/EHG924hdrL3cGX6rnd7tV4vOKI2NmyNcR2Yc7gnKxIGXalElKPKJfY83w2cGSSPi9GRhZI0ei19sTfwhc2fMTbtsrs3aJkkDQ64JxOPf46oLd0QYaiWeBj2wOEYu3LFdxc9xGgaGDXLrhLZoU7Re91IEpaasqGwPiike2BgYx7RkQJHvGd+GO3goautc178dw8uJffIhxNzccCblPqnfmNzw1uI3yxAjCzsAFshyslu25QZmyujMpYW9LESLktDSDI2xdYggaZ4ewpdSa7DvEq8XZHTbVL5GMPY4+oa+SPexVqklfBUvjdHgcHdcEgOaLXw4eAzVsc1ZutT3pjuiktrXwyubzGzWC2r7+AGfmtY67DHEAc7F1ubjr6lPvGy7oRw69/U1AyxjoYiPouewn7xI801pItYkxPVy/dY6qN7cFG2mizcXukDv+21wwk24uGE+sJD8pAex1j1bG5Nycze5PE5oOmHz1tRhcPYPipWgYs9AWi3inExVsY7CktMCR1nu/0ttkB7F3Dc8XZL4eS5KyYdI1thkQBl1vFxzK63uZb50dzfL80/j/hn/X+i+f2H0bGohoCwwBSBLydi/ZkKKp9E8lOFHP6J5FVXZdrg3uvLLTksqoSimTxejzPkVC+NM5Ic2/e9y0kp8lrxyC0WKHMWGRo4068yBF9RUMKQPFGlu22XmeBqIyBz6VgVkp6YXSHazf7RL3AD1zt+CHvtv8HOVgOzt1LFz5JCXOzcci5xOebjoEv3xoWQtpyDe9Q0HKwDcDw4d/paq7how5nQC/qVE30Y6qwMhsMDj1jxNre9KyglDgZsVvozHOQRpZVLbW05WGqpWkNikm6R+XWcSGkAu+rpl3LoddRh+AuJvg9IcchmO0cRzXO964rVLv5msNzqcre5L53UbIaFFG8xuDgcwQRz4J8zaHTlgALn5hrfpHK5aHakZZDO3BJZmWQr2XIGlyAD2EnVJqn2WhOUeEWvabnsYPlLML5WlzcQs8i+AFw1zI45pzsfaDjTx3wnq5dWPTRvDsslk2zqieSN1XKJejAa0YWjqg3A6oHFPXMsLAZDQD+qW1bceImjpcbtykI9vVgc9jbtGTiMmjUgajkg9mAOikb2uJtwuNLLG3CBUNJyDYyeJzuedkPsJ/VKNpm3CKYpqf5WARSfPDmpsXXPc6/qyCgt8/8AePhnot6kdV/ebe23xRYi9lqdm9jjb0ha3Piuw7lj0j2xx/hC43Ty3DNPo+5dg3IfnbtiYfYFow/imAz9otjQtgFgLYJMGkbALD25LYLDlAVrgxCOqOQXl6D0RyXlDJXQCKXNvcD7bLaSkBCYCyzkr+rIGtOvkSHZyy3Zyc2CzYK3ryJWH7iyKitZUzaDW9NMbn0owctLyuPb/KujWC5tXgEz2NiZYBcZ2zlN80xppOW5/j/Sdm1m22JS5uFuWl+8WVY2i9zGi4AIDsgRc3GRPYrJVUc7W3jkbLbVsjQDpwLSB7FU9pV/SdWQNa5pP8M4r8+zRGvgOwrZ0uJkbTq1jcu4NAPvVD30d/andzWj1X+Kt8NRO1uJscYwgWLsV7aaD1qp77xWnDvrRgn1m6T1P0newiLr37reShP5+pepzrzWzwkZEI6/FFRODT8pcLgHOJt9OI6REOpaHjWf/F/+lWaYXij4dRvkFBVU1yM/YiaiEUlvNLG5vpizfOONk7zDL0rBE3rYcHWcXC1r56pZSXYy/ajNt0LhDI82wlzLG5u4AhpAbzN0vpZerY94F+4KmKlVCedNSe4GZnJ97X1Ler0A7XewXUdDm4+B9q2rnXeB2DzKLACyx7OcC1pvpb2Lsm54s+LXrQA92RC4XsqqFgD4Lve7TW2pDfrGF1x3A5JzHLwf3QLL0izLYFS4As4AldxRYmaArxUgaFnCFFhdjogi0XlM0BeXWSocCaLaAxH7I8yt5togKrRVRueQ969NUrV/SKxFWWA7WWW7XVVNUsCqRP0cfgKkXSDadyB2rn9TN15f8WD/AO4pxs+q67c/pDzVZqpetL/iw/hmQ/R9O6Lx7G9fVDo3B1iCNDpoqLSt6xNyLuOhwi18shZPqqYlru6/kkNE3IckFStDMuxpUVGQFzmQLk3zJ7Sqh+0CYOdT2t1ocRIN8idDlloU02tXiMxkua0Y7kubiHVaTbDx4Kobd2iJpMTb4GNEcd8jgbexI4Ekk+KUzyd0E8fT57F7JLHNTNdicAOJAQbim26rf7TGewn8JSzSKQVySOiOYALdgAHghnjPwU0r+9CPfrmg6rJuZr440CVMl2OjObXcjhPaO7S47lSpmua5wxHIka5K1VTu9Vqs9N3NU0+R1tYrrYqkyCiYXPtc5Au9WaIkb1jnfzUuwm3m+473LErM803GXk0JOPgmYpz1hzBHrXed1qnr0g/8T/f8FwNhs4a6jVds3Sf85TfYcPxLR0qtS/Arl6L4/aFiR3leG0Emnf13fad5rLHhX9CNAGyxR1V1L0/ek0DwiMXel5YkmRvl8h8c2vMryEpXDPn7gvKjiiPVkUUTdY8h71iWZCB/WPh5KdkV16F0gqiRmVYEiNZRBSCgCH6wRQNKA9dvMear1e+zpL6dJGf9knxVvpaWxHMKoV8gZLIXaB7T6mOQM0lJP8EpU0bVxDYXHLMHPtuEigdlZE7Y2gHxgNtYu4afrIoajcQb5e9Z8OUMy7K3vrL85HH9VuI83Gw8iq7fJMN4psdTIewho5AD80tfoksjuRVmoTzdZvz7e4E+xI2p/usPnHHsb5oOR1ELgV5EW1zv1+ghn6Lz3fqwUUhP6/qs/JOzXiA1HMexIa0dd3fbyTqclJq49e3cNfijafsV1n0BG75tK4/+N/ks1Lcz3EqPZHpu+w7yWZJrE3zCbi/Jicv4l+SIrsW57uvTciPxLjkjhfIH3Lr+5LutTfrgVqaP/r8CWb6S2VFOS932j5rzKVyaPjzPM+akZGi+s6FWganpXIh1M5GRNUjkvLK7KC6miPW7iPwheRNGes/mPL8llVlN2TRy9j+s7w/CEzpSkkb+sef/ABCc0JWpkmOQQ1jYiGMUcSnaUDcEo3jaudbbaXSStGpe0X+6QujNcub7WktLMf5j+BRJ+L/BFcoSuGbQNMRtyAsEQwG6FgObT2O9lvzTCUg5DU5etJ4n4B5Lk51VvxSPd2vcf9xshnKWQWcR2Ej1Gy0w8eYSTZSjwarDusz+IeQ81XW6q27tQ2jJ7SfZkgaiVRGNJG8gxcVpI79WUrwVGWrNbNVIXTpHX+l6lY5o1X9qCz/Ae9NaaVsU1a8CTYwvIf8ADf8AhWZmXuvbDHXd9h/4Ss1Jwuv2pyLW8Va/Yv7gmmRXXdyH9am8PJcpdbwXTdyn9am5t8lp6J+Ul9mI5V4nVnDM81u0KBz8zzWweuoFQYwrzyhg9aSSFU2cgZI3ondeT7v/AC+C8haKaz3/AGW+bl5TODspdHKY5xc8/cEzpdoAdpSmMjtGp80ZBM0cU5ksfgx0za3cVM3ancUuhlui4yEv5BbQZFtK50Ko+1X/ADkp7/8AirtE4Kj7XaOklz4+5TK1B2R20KqV93W7HW9gujI6BxcLOsO3ioq6nETy2M4wwjPTEdXEeJKPi2gzA517YWOd6mkpfEqgElyznFaR0kttMb7csRUDn9UAa3OfNYkfcHUk5nmcymO2aFkEgayQStdFFI14GHJ7A7CW8CNCk2VQExltNTqVYaLaxYwNwZAW1/JI6WN73WaC7InA0XcQBc2XYdnfsqhmibIysDg4AtLQC3MX1QpQ3+wXFKUeYlAfto/UH+o/BQHbbv8Atj1ldNj/AGQx8ao+DQoJP2b0THFr60hwyIw5jmqfp17xDetl+TnB2y76g9qV19RjIJFsrLrf/TzZ/wD7yQ8mn4Kn/tB3bgpRCaeWSUOxiQuaQGkYcOZ7bu9StHCoO0geSc5RpsqdFUujN2gEkEZi+RyKnM5ces0Adouj9yKSCWsjjqC4RvDxdnpYgLt04ZFdKrdytl4H4XVGLC7CcyA6xwmx1zRFC3aRSLk4VfByNzcPJdK3Ld1qf7TFze9jhd4H3FdK3Kjv0VtQ5h8OK0dE6yf0LZF4s6FNWEOcO9ZbWlKauQ9I7PiV5jytNYVSFtw9jqipHTpTC9FYkCWNJlG7CKKQdI7vaPYT8VhB05+c+6fNqyqTx8g2czp4wfWfMp9s2mb2BJaMZeJ8yrBs4JWc+TVjEbwQjsRTYh2BQwolqpuJoz0QtoFzXa/8WXvdZdLJyPJc5rP48hOgcTn/ACglWlLxOS5Ba6K0pBBzAPmlm23tZDIxpBe4Wd3N+kOZ96P/AH8Z+rha36Nzxt/NqLoun2BE4Xc0Zi1gTY39t1TvH4lquRzXFlxvxKdP2QJsJAIOEDI8LZXump3YAkeGFzW3LbEYnWB0PiOIVipNlYWgDIAWF9SlEmyyh8iOm/ZxVANlhkaDYEBxLXC44OHNPd0d3NpU0wdcNa57TI4PBaWgkuBbfO9+xdKp6YMYy5vZrcgLD0QoairGYaPh6lfZXbLKK9hmK22Wqq29LvnQ+1sY9rcvKyknfLwdbuAsfWkO8bZXRHFi6pB9xXPIXo9NWtaM3AcymVdtii6C4YCXMINsRDCRYk4jwOa58WI3YwBLon3wvBtz/Xko3nFh2ZLQsMZBpwGvH1Q7s5kqy7T2jTMiL4445HZ4AADd1sr30HauZ0+6JZO0iQmIHFY+lcG4b2HTVWz5PfVRCVE3u7OVbXYekkDgA7ESQ3JoucQw9gzt6letzHkdFwzj81Xt+ms6YCMAPaB0js8/qtI0GVjfvCc7pH+D9z8Sa0rrIhTJHtF0rZLSP5rVk6G2q751/NDNlW9GaqhHaPYahFCpCr8cyn6dS8akVaGsdQA8H+Vw9rV5JZJ+P6/WS8qvCmVor1DoP1xT7Z6r9B6LeSsOzwvPOXJqpcDiEolpQ0IRLQpTOZu45HkqA9oNRJizGLMdo4gK/P0PJVLd6EPrzfg4uHMWXS5VEx7Af+nTiLxSvDSbgFoJAOmfHgjtn7pV9Mx7mVMeQccT2XcPs62/PvXTm6JbvFJaEgfScB4a+5QsdLsunTtFJggdq843nN7zq53ErJjKLssRC72j+YeahIuXaWPKxHAIKWjbqMk0IBNu/wB6HkhuiOKYNMXNp76ELEtBiaWkAhwIPjkmHyYepENiFrFVUCdxy2fZZF2EeiSMstEpqqF8bgQTkQQeSvu8cIbOSPpAO8bWPklRYHCxF1RxLAr6gNh6Z3Vba556YQOJvkFV9pb0y5tYzor5Y5M38w0ae1W39zCaKSAusH2ex1gSx7e7iEgqP2ayvNzUs7P4btOWNUaSIk5exR9vbU6TC0fRGbjq5x9Inmc+d1bNzX9WL7n40wpP2ZRsPzspkPYG4G+OZJW7KNsE4jbo3Db/AFhG09+omwMoum2WLacN5HHvQToO4q1SxAnRROgb2LR9Zp0BUFRVxl2rfGnk1O3sS6emb2JiGdg5YxbPJl4j3ry9UxADxHkV5HjO0CceT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data:image/jpeg;base64,/9j/4AAQSkZJRgABAQAAAQABAAD/2wCEAAkGBxQTEhQUExQUFRUUFhYVFBQUFxUVFBQUFxUXFhQUFBQYHCggGBolHBQUITEhJSkrLi4uFx8zODMsNygtLisBCgoKDg0OGxAQGywkHyQsLCwvLCwsLCwsLCwsLCwsLCwsLCwsLCwsLCwsLCwsLCwsLCwsLCwsLCwsLCwsLCwsLP/AABEIAP4AxgMBIgACEQEDEQH/xAAcAAACAgMBAQAAAAAAAAAAAAAEBQMGAQIHAAj/xABIEAABAwIDBAYFCQUHAwUAAAABAAIDBBESITEFBkFxEyJRYYGxMpGhwdEUI0JScoKy4fAHFTNi8SRDc4OSosIXU2MWVKPD4v/EABoBAAIDAQEAAAAAAAAAAAAAAAMEAQIFAAb/xAApEQACAgEEAQMDBQEAAAAAAAAAAQIRAwQSITEiE0FRMmFxFCMzgbFC/9oADAMBAAIRAxEAPwDo23prvZ9n3n4IPpNOY8wpdsC8nJrR7L+9CfV5+4n3KWuSsehs2dSNmS4OTFlI+wNjmLo0SrNhKiaaTMIPoiOBUsGR9fki1wRYHT14NJIdMMs7efWeb+1c23i2niAAPAeSaba2qYqAW/vKmX241zibaBdqvO54Oef7GzppqGL7m8j7lF04SyGQE6hNqVo7R+vFbmix0hPPkthlU30fsN8ktkb1h4+RTiQXaw3Hon2OI7UsqBZ3DQ+5P54e4tCQBOEDKUfO5LpysnPFDMJHoZLFWrd+szCpocj6KqLVk6jFuQ/gy7Wd13fs5p5+4KfbLbMPKw56BUTdnevoo3FwLrNc6wIubDQd+SuFXRVM1L8pdU00TcHShmEvjDcNwHT4xfXUNt3JfFgnO6XRfJkUJqTfDC32DtmPvmRgP+js53VhlOZXPNm1WM7Nf9YRm3YScx7V0t9PcrfwSqKsxs31cAgctzJkpxSrL6XI8kdziC5FdVJ6J/nb5ge9YlOJ1uA9L3N958O1Q1p6p7rH1EFFvYoh2WfQTs12Z5D9e1ZWlJkfBeVZrkhMT7YfHH0bnH03NY8/U6vpewImXY2bbOGp8vzVb29MemjtwqAT3ABw9XBb7D2jIYoXFxuWO8ethBPfYKbK0ywu2Q/uTCIygAWGQslMW1H9qm/ejlZK/gh2NmyP4tHrWKh3UcSLdU9nYk/7wd2lZmrnGOS5+g7yXOByTOP7+tLqGlaHEXme645P+K5/Fs/EM3vXb6/dkVOzYScpGvYGf5jmtJPg8rl+0tjPpnuY8aE5rLnkcZ7TUxYozhYmi2IHf3jh6kZHuuD/AH7h90fFT04TWnWhplGS8kCyY0uhT/6XeQP7Q6wuBdmmd+3tuhZt3ZG6T/7T8VbAUK7U8k1kxQrhAowRVJNlyj+9v4KCSikH94CrLUBLpgs3L49DEcUWJvk8n1h7VsGSji1HEKakpXSOAaL3Szy0rYaOni+rBqc1Ata3d355+1by1E3ouA1vhvYX7bdq7P8As73KYHYp24i1jXNB0GMuvccfRVg3j/Z3S1AJY0Rv+s34KabjvSBvZGWxyZS93pSYNnuORaW38HhdmDlx6bZrqRkMLjcxyEX7RiuCuoMqMhyHknMEd0E0J5rjIPdKAo3zixQMj+9aiRMLEBtgVePm3/ZPkiZJMge0XQ9RK2xHbcIaOvGCMWu5wa1o+s7DpyFiSeAClLklvgLM9lhVrYe1Xyw43m7jI+/YNCABwABXkRROTN6qISYwdHX55n9epR0kXRtjYTfBG0EjiSSSUWy99Ao53dZ2XBo8z70ukSMNn0xkuW52siH0Lx9EpXRVJboSORTSLa7x9K/NFiiruyExkcFrUZRS/wCG7yTJm1b+k1p8EPtqoYaeXC0A4D5LpWkzovlIzuwy9HAD9dp9Vj7kp3/3fEzS62YGtrlPd2m2pacZa8LH6LuKI2yQWkfBZGpScbY/p5OORUfO89GY3EEWsUTArJvNQdYnvVea2yNos3FMc1GKuUToZ+qnxId5zWhkycCsYAs4QUjUdKUPguVmZsiGIRB4KYuNl0bcbdy7g4qubEoruGS6zu5ThrQLewLMnPfKvYba9ODa7LJQw4ZCP/HH7HP+KPQkJ+d/y2/icinFbGOlEwp8s57v/F863mD5qw47WH8o8kj36HXaf1xTwPbhYSDfA3yTGjdonOvFMjdKVE6ZTmZn1Sh5a4DRo8U9QrYFPKbpFtKqcwQObiOGYNIaLuLcQOEDv6MJrW1ReR7gooGEA5C4cbE6tOeY77OI8VVQ5LN8A2zaPoY8BNyXOeexpdazQeNgBn23XkdHTleTChwV3JGaafNbh4L38wP9oS5i2gkNz3uPnb3LNTCUNBG1eMahjepQVeyKNmqPaklqeX7NlK1CbxZU0nfYKZfSy0PqRYt3zanp/vH2O+K02rU65eS02JJanhudGu8wPegtpza5+0rE1U/Y0dNjuVlX2zhdf4tVRqo7Eq1bQPefb8Uhq4z+v6pfBPazTyK0KrKJw7vNFvhK0EH6yTzzNoS20wJze5bwRZoowKaCDNJ5Zth8aVjnYbMNvgr1s2oAH5Kj0GVslZKOo5eSUjww+SKkqLlS1Ixg/wAlvU4fFT1Na1ou5wA0uS0ZnQZlIKWoBI00cMrdre5c73jZLW7VfAyYsiiYwOINg0kXc0cATfM960McnLgysmCpFk25tmOoL+icXCN2BxysTncCxzCfdL83Eb6xt8lSv3TFTRuZC64JBcL4iHXIv4gBXCisYITf6Flr6KNKhfU8RNjKUPK4qV2qjkC0BKgJ1xmsMv17niPwhTPC0jZm7k33j3KYrk5ksRyXlmIZLyaiuCgGwG69TA204k+slTMkCnoJm4W8gsPfSG9pvCO5TtajIqhnciY54+5csyIcAFjEr3tNqa3a9o9oVobIzuVe39I6GMN4yN80R5Li0dGNMI2PMeiYOxhPtatK6TVQbLd1B3MHtI+CjrHG2v69S85mlcmbWGFciyqN+z2pfLFdGuBvr+vUiKanuVOKNhckqQl+Qk8Fg7NPYrpS7LBRo2OOxaUcLaM6edWc3loyOCHMNj/RX3aeywBwVYrKaxSuox7RjBksX04z/MJzRSEf1albGZ6+aOgae0+srPfY+uh/DNkL31PZ3fBUNmyJPltXcgB7xKC4E4mm5u3O1xa3dZWdu0YWxtfJKGtc5wabOcSRYdUAG479FpXSNlZjidiLL6ZOLSM7A+B8E5i3Qkm1wxaSjPhdohr3RujD4myAEMa4vBAL2jrEc8j4qy7JzpYu649qo1NMwseG3JAzNuF+JOpXQdz4Q+lF+DnBbuBpJsytT8EeFbYE5NC1YNI0JqOVCjixA+NatbnzA9hPxTmaJvcgXtGIcnf8fzR4yByQMxq8iRZeRdxWiuPkFjY8CtYJLAcgljpDY8lv0iynDgci+Rq2YoiGZJopkQJ0nKNMYQ8bU96V7zz3ZF/iD3qJtSh9uPuyH7fuKLhVsrNUgTZu8UklX8miwNYwDpXv7G5k55AZ2Tnetpp2fKIZ+kYM3wktcHM+kYi3Rw14hJN09kQmafpgHCctN2vLXNAGlwbg3ubckVvXT0rmGFgLBC17myCRjw8EAEHMm9/IpN44tS49xuLlw/cLgqWvAcDk4AjPgRcKep2synidK43w6D6zuDVVt2akGniz0aBr2ZfBQb5MdLAA02wuxHPXKwSeFqMqYfMnKFo1l/aZWY8UbmNaDkwMDhbsPE+tdK3G33ZXRnEGsmjtjaPRIN7OZfO2WnBcQ2aTC3PEb5ktHh48Fatx3tE0rhlZtjYYbkm9ieNre1aCztPrgz/Qv35OsbWqARqFTdovF1LVbR4XSWoqblK6nLuGtPiaN22v/RQ7XnIjDWAl0jmxi2tnHrEd+EOUPTC/9EJtafCGS3Nonh5trbQkZd6RhzNWPSXixlt+ikkpWNEZFgSLatDbgAi+QsO9VfdOvkjqGsJNnEtIN+P6Csv72YI7skxF+fVBvY9p9yqsFVheXFtjG4kdt9QOeditXJjco0vcQ3RjJSbLXUvYKiQAG5jBcb9XFfPK172sTftVz3VqcNL/AJhHkufbKjJa6R5s9xLSOLnEDET3dX8+Cuu7x/sj+6TzDVpafG1j2v2VCOee6V/LHn7xKik2iTolRkW8aPiwtlJNBZnJWGvNxzPl+SwAtoxmOfuIT+1JCs2SMaV5SDivKtgrKMG+7zW2BTdHpzHmsNjQ54eBmEuTVka2wFblq1CQyYxuLMsjKxtYZQg9pP8AtcpmBY2s0fNg/VcR/o/NTgx8sjLLgprGP6aR8Ryuekacr2IGK442sPUh96NuFxbFhwk6nG5wDfpWB0V13M2SJH1AdY+kLE52cTw1A71Rd4qRgqeic17JQ7BhdYi5ya5rxa4Nxw4pLY7uuwjyVDamPd2qGX5OXhp6NpzdcANv2i97acE6otlispqqNjh8oaGvhZc2ewZuI7zp3ZdqR7vVhipZYnX4Ndrpe1j4tsgtibadTTxyt1jObbk3bo5t+ILb/oIWLT4+ZPstl1E1FRXwL6eQtDmkWLTniysRqHA8k/2HdrC4tAc8lxsLWvorIaaF23TJIwPgqIoponEgsc5zRZxadRcZjhYd6RVQayonjbYNbNI1gAyADzZvcLBRlwuvEthzq/IlkmPZ7PyQcsvNSy8kJIszJ8M0IGcf6/RQu3G4oHDPM6DjbM5+peqKoRgOIxXIAF8IudLkcFDXkzEOc5wDW3awENYAMrAAXdY3zNzmjaXT7/O+gWp1OxbF7lw2DuthDGAgsc1rmyHTo7Ahx5C1x3Ktw0zZdoCNoIjdO3De4JjaQS4/atf7y6TsPaIOyYnZF9uh0zzuCAfsrnYrBHtNhByDgHesX8ls44KLT+5lZMjkiUSWnLOGKQ27yT8Owe9Xbd9n9lmHY9p9gXN2VuOt11LneBvYefqXUd12fMTjvafYnsK8W/uhfLPoGbGVPHEUYyn7kVDSHsTe6MSksgIyErdkWfiPxAe9No6I9ixJSkcOzzCE86YvKYMKfNeTYU6wgesD5KFJALeI+K0EKY1LMh9r3FRli1bTXIWEhbJGohGmLmdyjEfcl8mCxyGQgjjUe2o+uzuYT7GhMYo0Jtz+Ie6J3h1mBUhi22RlnYfQTQFnW6rtcTXWc131muGY5eu6q29bmTOjDyHysfGI5bBvSxudYB4GWJptmMjfQaJQ/EHG924hdrL3cGX6rnd7tV4vOKI2NmyNcR2Yc7gnKxIGXalElKPKJfY83w2cGSSPi9GRhZI0ei19sTfwhc2fMTbtsrs3aJkkDQ64JxOPf46oLd0QYaiWeBj2wOEYu3LFdxc9xGgaGDXLrhLZoU7Re91IEpaasqGwPiike2BgYx7RkQJHvGd+GO3goautc178dw8uJffIhxNzccCblPqnfmNzw1uI3yxAjCzsAFshyslu25QZmyujMpYW9LESLktDSDI2xdYggaZ4ewpdSa7DvEq8XZHTbVL5GMPY4+oa+SPexVqklfBUvjdHgcHdcEgOaLXw4eAzVsc1ZutT3pjuiktrXwyubzGzWC2r7+AGfmtY67DHEAc7F1ubjr6lPvGy7oRw69/U1AyxjoYiPouewn7xI801pItYkxPVy/dY6qN7cFG2mizcXukDv+21wwk24uGE+sJD8pAex1j1bG5Nycze5PE5oOmHz1tRhcPYPipWgYs9AWi3inExVsY7CktMCR1nu/0ttkB7F3Dc8XZL4eS5KyYdI1thkQBl1vFxzK63uZb50dzfL80/j/hn/X+i+f2H0bGohoCwwBSBLydi/ZkKKp9E8lOFHP6J5FVXZdrg3uvLLTksqoSimTxejzPkVC+NM5Ic2/e9y0kp8lrxyC0WKHMWGRo4068yBF9RUMKQPFGlu22XmeBqIyBz6VgVkp6YXSHazf7RL3AD1zt+CHvtv8HOVgOzt1LFz5JCXOzcci5xOebjoEv3xoWQtpyDe9Q0HKwDcDw4d/paq7how5nQC/qVE30Y6qwMhsMDj1jxNre9KyglDgZsVvozHOQRpZVLbW05WGqpWkNikm6R+XWcSGkAu+rpl3LoddRh+AuJvg9IcchmO0cRzXO964rVLv5msNzqcre5L53UbIaFFG8xuDgcwQRz4J8zaHTlgALn5hrfpHK5aHakZZDO3BJZmWQr2XIGlyAD2EnVJqn2WhOUeEWvabnsYPlLML5WlzcQs8i+AFw1zI45pzsfaDjTx3wnq5dWPTRvDsslk2zqieSN1XKJejAa0YWjqg3A6oHFPXMsLAZDQD+qW1bceImjpcbtykI9vVgc9jbtGTiMmjUgajkg9mAOikb2uJtwuNLLG3CBUNJyDYyeJzuedkPsJ/VKNpm3CKYpqf5WARSfPDmpsXXPc6/qyCgt8/8AePhnot6kdV/ebe23xRYi9lqdm9jjb0ha3Piuw7lj0j2xx/hC43Ty3DNPo+5dg3IfnbtiYfYFow/imAz9otjQtgFgLYJMGkbALD25LYLDlAVrgxCOqOQXl6D0RyXlDJXQCKXNvcD7bLaSkBCYCyzkr+rIGtOvkSHZyy3Zyc2CzYK3ryJWH7iyKitZUzaDW9NMbn0owctLyuPb/KujWC5tXgEz2NiZYBcZ2zlN80xppOW5/j/Sdm1m22JS5uFuWl+8WVY2i9zGi4AIDsgRc3GRPYrJVUc7W3jkbLbVsjQDpwLSB7FU9pV/SdWQNa5pP8M4r8+zRGvgOwrZ0uJkbTq1jcu4NAPvVD30d/andzWj1X+Kt8NRO1uJscYwgWLsV7aaD1qp77xWnDvrRgn1m6T1P0newiLr37reShP5+pepzrzWzwkZEI6/FFRODT8pcLgHOJt9OI6REOpaHjWf/F/+lWaYXij4dRvkFBVU1yM/YiaiEUlvNLG5vpizfOONk7zDL0rBE3rYcHWcXC1r56pZSXYy/ajNt0LhDI82wlzLG5u4AhpAbzN0vpZerY94F+4KmKlVCedNSe4GZnJ97X1Ler0A7XewXUdDm4+B9q2rnXeB2DzKLACyx7OcC1pvpb2Lsm54s+LXrQA92RC4XsqqFgD4Lve7TW2pDfrGF1x3A5JzHLwf3QLL0izLYFS4As4AldxRYmaArxUgaFnCFFhdjogi0XlM0BeXWSocCaLaAxH7I8yt5togKrRVRueQ969NUrV/SKxFWWA7WWW7XVVNUsCqRP0cfgKkXSDadyB2rn9TN15f8WD/AO4pxs+q67c/pDzVZqpetL/iw/hmQ/R9O6Lx7G9fVDo3B1iCNDpoqLSt6xNyLuOhwi18shZPqqYlru6/kkNE3IckFStDMuxpUVGQFzmQLk3zJ7Sqh+0CYOdT2t1ocRIN8idDlloU02tXiMxkua0Y7kubiHVaTbDx4Kobd2iJpMTb4GNEcd8jgbexI4Ekk+KUzyd0E8fT57F7JLHNTNdicAOJAQbim26rf7TGewn8JSzSKQVySOiOYALdgAHghnjPwU0r+9CPfrmg6rJuZr440CVMl2OjObXcjhPaO7S47lSpmua5wxHIka5K1VTu9Vqs9N3NU0+R1tYrrYqkyCiYXPtc5Au9WaIkb1jnfzUuwm3m+473LErM803GXk0JOPgmYpz1hzBHrXed1qnr0g/8T/f8FwNhs4a6jVds3Sf85TfYcPxLR0qtS/Arl6L4/aFiR3leG0Emnf13fad5rLHhX9CNAGyxR1V1L0/ek0DwiMXel5YkmRvl8h8c2vMryEpXDPn7gvKjiiPVkUUTdY8h71iWZCB/WPh5KdkV16F0gqiRmVYEiNZRBSCgCH6wRQNKA9dvMear1e+zpL6dJGf9knxVvpaWxHMKoV8gZLIXaB7T6mOQM0lJP8EpU0bVxDYXHLMHPtuEigdlZE7Y2gHxgNtYu4afrIoajcQb5e9Z8OUMy7K3vrL85HH9VuI83Gw8iq7fJMN4psdTIewho5AD80tfoksjuRVmoTzdZvz7e4E+xI2p/usPnHHsb5oOR1ELgV5EW1zv1+ghn6Lz3fqwUUhP6/qs/JOzXiA1HMexIa0dd3fbyTqclJq49e3cNfijafsV1n0BG75tK4/+N/ks1Lcz3EqPZHpu+w7yWZJrE3zCbi/Jicv4l+SIrsW57uvTciPxLjkjhfIH3Lr+5LutTfrgVqaP/r8CWb6S2VFOS932j5rzKVyaPjzPM+akZGi+s6FWganpXIh1M5GRNUjkvLK7KC6miPW7iPwheRNGes/mPL8llVlN2TRy9j+s7w/CEzpSkkb+sef/ABCc0JWpkmOQQ1jYiGMUcSnaUDcEo3jaudbbaXSStGpe0X+6QujNcub7WktLMf5j+BRJ+L/BFcoSuGbQNMRtyAsEQwG6FgObT2O9lvzTCUg5DU5etJ4n4B5Lk51VvxSPd2vcf9xshnKWQWcR2Ej1Gy0w8eYSTZSjwarDusz+IeQ81XW6q27tQ2jJ7SfZkgaiVRGNJG8gxcVpI79WUrwVGWrNbNVIXTpHX+l6lY5o1X9qCz/Ae9NaaVsU1a8CTYwvIf8ADf8AhWZmXuvbDHXd9h/4Ss1Jwuv2pyLW8Va/Yv7gmmRXXdyH9am8PJcpdbwXTdyn9am5t8lp6J+Ul9mI5V4nVnDM81u0KBz8zzWweuoFQYwrzyhg9aSSFU2cgZI3ondeT7v/AC+C8haKaz3/AGW+bl5TODspdHKY5xc8/cEzpdoAdpSmMjtGp80ZBM0cU5ksfgx0za3cVM3ancUuhlui4yEv5BbQZFtK50Ko+1X/ADkp7/8AirtE4Kj7XaOklz4+5TK1B2R20KqV93W7HW9gujI6BxcLOsO3ioq6nETy2M4wwjPTEdXEeJKPi2gzA517YWOd6mkpfEqgElyznFaR0kttMb7csRUDn9UAa3OfNYkfcHUk5nmcymO2aFkEgayQStdFFI14GHJ7A7CW8CNCk2VQExltNTqVYaLaxYwNwZAW1/JI6WN73WaC7InA0XcQBc2XYdnfsqhmibIysDg4AtLQC3MX1QpQ3+wXFKUeYlAfto/UH+o/BQHbbv8Atj1ldNj/AGQx8ao+DQoJP2b0THFr60hwyIw5jmqfp17xDetl+TnB2y76g9qV19RjIJFsrLrf/TzZ/wD7yQ8mn4Kn/tB3bgpRCaeWSUOxiQuaQGkYcOZ7bu9StHCoO0geSc5RpsqdFUujN2gEkEZi+RyKnM5ces0Adouj9yKSCWsjjqC4RvDxdnpYgLt04ZFdKrdytl4H4XVGLC7CcyA6xwmx1zRFC3aRSLk4VfByNzcPJdK3Ld1qf7TFze9jhd4H3FdK3Kjv0VtQ5h8OK0dE6yf0LZF4s6FNWEOcO9ZbWlKauQ9I7PiV5jytNYVSFtw9jqipHTpTC9FYkCWNJlG7CKKQdI7vaPYT8VhB05+c+6fNqyqTx8g2czp4wfWfMp9s2mb2BJaMZeJ8yrBs4JWc+TVjEbwQjsRTYh2BQwolqpuJoz0QtoFzXa/8WXvdZdLJyPJc5rP48hOgcTn/ACglWlLxOS5Ba6K0pBBzAPmlm23tZDIxpBe4Wd3N+kOZ96P/AH8Z+rha36Nzxt/NqLoun2BE4Xc0Zi1gTY39t1TvH4lquRzXFlxvxKdP2QJsJAIOEDI8LZXump3YAkeGFzW3LbEYnWB0PiOIVipNlYWgDIAWF9SlEmyyh8iOm/ZxVANlhkaDYEBxLXC44OHNPd0d3NpU0wdcNa57TI4PBaWgkuBbfO9+xdKp6YMYy5vZrcgLD0QoairGYaPh6lfZXbLKK9hmK22Wqq29LvnQ+1sY9rcvKyknfLwdbuAsfWkO8bZXRHFi6pB9xXPIXo9NWtaM3AcymVdtii6C4YCXMINsRDCRYk4jwOa58WI3YwBLon3wvBtz/Xko3nFh2ZLQsMZBpwGvH1Q7s5kqy7T2jTMiL4445HZ4AADd1sr30HauZ0+6JZO0iQmIHFY+lcG4b2HTVWz5PfVRCVE3u7OVbXYekkDgA7ESQ3JoucQw9gzt6letzHkdFwzj81Xt+ms6YCMAPaB0js8/qtI0GVjfvCc7pH+D9z8Sa0rrIhTJHtF0rZLSP5rVk6G2q751/NDNlW9GaqhHaPYahFCpCr8cyn6dS8akVaGsdQA8H+Vw9rV5JZJ+P6/WS8qvCmVor1DoP1xT7Z6r9B6LeSsOzwvPOXJqpcDiEolpQ0IRLQpTOZu45HkqA9oNRJizGLMdo4gK/P0PJVLd6EPrzfg4uHMWXS5VEx7Af+nTiLxSvDSbgFoJAOmfHgjtn7pV9Mx7mVMeQccT2XcPs62/PvXTm6JbvFJaEgfScB4a+5QsdLsunTtFJggdq843nN7zq53ErJjKLssRC72j+YeahIuXaWPKxHAIKWjbqMk0IBNu/wB6HkhuiOKYNMXNp76ELEtBiaWkAhwIPjkmHyYepENiFrFVUCdxy2fZZF2EeiSMstEpqqF8bgQTkQQeSvu8cIbOSPpAO8bWPklRYHCxF1RxLAr6gNh6Z3Vba556YQOJvkFV9pb0y5tYzor5Y5M38w0ae1W39zCaKSAusH2ex1gSx7e7iEgqP2ayvNzUs7P4btOWNUaSIk5exR9vbU6TC0fRGbjq5x9Inmc+d1bNzX9WL7n40wpP2ZRsPzspkPYG4G+OZJW7KNsE4jbo3Db/AFhG09+omwMoum2WLacN5HHvQToO4q1SxAnRROgb2LR9Zp0BUFRVxl2rfGnk1O3sS6emb2JiGdg5YxbPJl4j3ry9UxADxHkV5HjO0CceT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44663"/>
            <a:ext cx="2847975" cy="3648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https://encrypted-tbn0.gstatic.com/images?q=tbn:ANd9GcSsZwNngJUENzPI4wPw_5NSuS7x90wzQzAS8vZ1JHcS3HqMW7dwc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520" y="2229856"/>
            <a:ext cx="2167106" cy="278002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Keys to a good ‘elevator pitch’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Keep it short (the fewer words the better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Make it catchy (to capture their attention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Use memorable </a:t>
            </a:r>
            <a:r>
              <a:rPr lang="en-US" dirty="0" smtClean="0"/>
              <a:t>phrases.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Focus on 3 key </a:t>
            </a:r>
            <a:r>
              <a:rPr lang="en-US" dirty="0" smtClean="0"/>
              <a:t>messages.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Wrap it up with a punch line!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CB9BE-D457-45E1-B6C2-AD3115055D05}" type="datetime1">
              <a:rPr lang="en-US" smtClean="0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9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Communication?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84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“Thank you </a:t>
            </a:r>
            <a:r>
              <a:rPr lang="en-US" dirty="0" err="1"/>
              <a:t>Mr</a:t>
            </a:r>
            <a:r>
              <a:rPr lang="en-US" dirty="0"/>
              <a:t>/</a:t>
            </a:r>
            <a:r>
              <a:rPr lang="en-US" dirty="0" err="1"/>
              <a:t>Mrs</a:t>
            </a:r>
            <a:r>
              <a:rPr lang="en-US" dirty="0"/>
              <a:t>/Doctor xxx, your support inspired us to do more to help our </a:t>
            </a:r>
            <a:r>
              <a:rPr lang="en-US" dirty="0" smtClean="0"/>
              <a:t>country.</a:t>
            </a:r>
            <a:endParaRPr lang="en-US" dirty="0"/>
          </a:p>
          <a:p>
            <a:r>
              <a:rPr lang="en-US" dirty="0"/>
              <a:t>The training you supported significantly improved our ability to respond to new </a:t>
            </a:r>
            <a:r>
              <a:rPr lang="en-US" dirty="0" smtClean="0"/>
              <a:t>diseases.</a:t>
            </a:r>
            <a:endParaRPr lang="en-US" dirty="0"/>
          </a:p>
          <a:p>
            <a:r>
              <a:rPr lang="en-US" dirty="0"/>
              <a:t>Ten more teams of medical doctors, nurses, veterinarians and wildlife specialist now stand ready to react as soon as a deadly disease </a:t>
            </a:r>
            <a:r>
              <a:rPr lang="en-US" dirty="0" smtClean="0"/>
              <a:t>occurs.</a:t>
            </a:r>
            <a:endParaRPr lang="en-US" dirty="0"/>
          </a:p>
          <a:p>
            <a:r>
              <a:rPr lang="en-US" dirty="0"/>
              <a:t>Please keep pushing us so we can get even better!”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286C0-8982-42AD-92F2-CD1E6AE0F67C}" type="datetime1">
              <a:rPr lang="en-US" smtClean="0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1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458200" cy="2667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</a:t>
            </a:r>
            <a:r>
              <a:rPr lang="en-US" dirty="0"/>
              <a:t>is an open, two-way exchange of information and opinion about risk that leads to better understanding and better risk management decisions by all </a:t>
            </a:r>
            <a:r>
              <a:rPr lang="en-US" dirty="0" smtClean="0"/>
              <a:t>involved.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685800"/>
            <a:ext cx="7620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 dirty="0">
                <a:latin typeface="+mn-lt"/>
              </a:rPr>
              <a:t>.  </a:t>
            </a:r>
          </a:p>
        </p:txBody>
      </p:sp>
      <p:pic>
        <p:nvPicPr>
          <p:cNvPr id="64516" name="Picture 3" descr="F:\Pics for HEALTH Alliance\GHI Press Confer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5181600" cy="21796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F:\Pics for HEALTH Alliance\Anthrax Field Diagnostic Survey 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038600" cy="2271713"/>
          </a:xfr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8307" name="Picture 4" descr="F:\Pics for HEALTH Alliance\Anthrax Taskforce 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86100"/>
            <a:ext cx="3352800" cy="2514600"/>
          </a:xfr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4" descr="Toskin &amp; Kiruhura Kr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1000"/>
            <a:ext cx="3860800" cy="2895600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98309" name="Picture 3" descr="F:\Pics for HEALTH Alliance\GHI Press Confere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038600"/>
            <a:ext cx="3886200" cy="16351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" name="Picture 8" descr="Future OH professional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057650"/>
            <a:ext cx="2362200" cy="1771650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98311" name="Title 1"/>
          <p:cNvSpPr>
            <a:spLocks noGrp="1"/>
          </p:cNvSpPr>
          <p:nvPr>
            <p:ph type="title"/>
          </p:nvPr>
        </p:nvSpPr>
        <p:spPr bwMode="auto">
          <a:xfrm>
            <a:off x="304800" y="590550"/>
            <a:ext cx="457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risk communication?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458200" cy="2667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communication </a:t>
            </a:r>
            <a:r>
              <a:rPr lang="en-US" dirty="0"/>
              <a:t>is an open, two-way exchange of information and opinion about risk that leads to better understanding and better risk management decisions by all </a:t>
            </a:r>
            <a:r>
              <a:rPr lang="en-US" dirty="0" smtClean="0"/>
              <a:t>involved.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685800"/>
            <a:ext cx="7620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 dirty="0">
                <a:latin typeface="+mn-lt"/>
              </a:rPr>
              <a:t>.  </a:t>
            </a:r>
          </a:p>
        </p:txBody>
      </p:sp>
      <p:pic>
        <p:nvPicPr>
          <p:cNvPr id="64516" name="Picture 3" descr="F:\Pics for HEALTH Alliance\GHI Press Confer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5181600" cy="21796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analysis paradigm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200000"/>
              </a:lnSpc>
            </a:pPr>
            <a:r>
              <a:rPr lang="en-US" sz="3200" dirty="0" smtClean="0"/>
              <a:t> Everything </a:t>
            </a:r>
            <a:r>
              <a:rPr lang="en-US" sz="3200" dirty="0"/>
              <a:t>we do involves risk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3200" dirty="0" smtClean="0"/>
              <a:t> Zero </a:t>
            </a:r>
            <a:r>
              <a:rPr lang="en-US" sz="3200" dirty="0"/>
              <a:t>risk is unachievable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3200" dirty="0" smtClean="0"/>
              <a:t> Options </a:t>
            </a:r>
            <a:r>
              <a:rPr lang="en-US" sz="3200" dirty="0"/>
              <a:t>exist for managing every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04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3886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2800"/>
              <a:t>Risk Analysis Paradigm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152900" y="1371600"/>
            <a:ext cx="48387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1.  Risk </a:t>
            </a:r>
            <a:r>
              <a:rPr lang="en-US" sz="2000" b="1" dirty="0" smtClean="0"/>
              <a:t>Assessment</a:t>
            </a:r>
            <a:r>
              <a:rPr lang="en-US" sz="2000" dirty="0" smtClean="0"/>
              <a:t>: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Hazards are identified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Risks are determined</a:t>
            </a:r>
            <a:endParaRPr 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2.  Risk Management</a:t>
            </a:r>
            <a:r>
              <a:rPr lang="en-US" sz="20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Options are identified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Best option chosen and implemented</a:t>
            </a: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n-US" sz="2000" b="1" dirty="0"/>
              <a:t>Risk Communication: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Open exchange of information resulting in better decisions about risk and its management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grpSp>
        <p:nvGrpSpPr>
          <p:cNvPr id="57348" name="Group 16"/>
          <p:cNvGrpSpPr>
            <a:grpSpLocks/>
          </p:cNvGrpSpPr>
          <p:nvPr/>
        </p:nvGrpSpPr>
        <p:grpSpPr bwMode="auto">
          <a:xfrm>
            <a:off x="114300" y="1447800"/>
            <a:ext cx="4038600" cy="3352800"/>
            <a:chOff x="4572000" y="1600200"/>
            <a:chExt cx="4038600" cy="3352800"/>
          </a:xfrm>
        </p:grpSpPr>
        <p:sp>
          <p:nvSpPr>
            <p:cNvPr id="57350" name="Oval 12"/>
            <p:cNvSpPr>
              <a:spLocks noChangeArrowheads="1"/>
            </p:cNvSpPr>
            <p:nvPr/>
          </p:nvSpPr>
          <p:spPr bwMode="auto">
            <a:xfrm>
              <a:off x="4572000" y="1600200"/>
              <a:ext cx="1905000" cy="16764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1" name="Oval 16"/>
            <p:cNvSpPr>
              <a:spLocks noChangeArrowheads="1"/>
            </p:cNvSpPr>
            <p:nvPr/>
          </p:nvSpPr>
          <p:spPr bwMode="auto">
            <a:xfrm>
              <a:off x="5638800" y="3276600"/>
              <a:ext cx="1905000" cy="16764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2" name="Oval 17"/>
            <p:cNvSpPr>
              <a:spLocks noChangeArrowheads="1"/>
            </p:cNvSpPr>
            <p:nvPr/>
          </p:nvSpPr>
          <p:spPr bwMode="auto">
            <a:xfrm>
              <a:off x="6705600" y="1600200"/>
              <a:ext cx="1905000" cy="1676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353" name="Line 18"/>
            <p:cNvSpPr>
              <a:spLocks noChangeShapeType="1"/>
            </p:cNvSpPr>
            <p:nvPr/>
          </p:nvSpPr>
          <p:spPr bwMode="auto">
            <a:xfrm>
              <a:off x="5867400" y="2971800"/>
              <a:ext cx="3810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19"/>
            <p:cNvSpPr>
              <a:spLocks noChangeShapeType="1"/>
            </p:cNvSpPr>
            <p:nvPr/>
          </p:nvSpPr>
          <p:spPr bwMode="auto">
            <a:xfrm flipH="1">
              <a:off x="6858000" y="2971800"/>
              <a:ext cx="4572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20"/>
            <p:cNvSpPr>
              <a:spLocks noChangeShapeType="1"/>
            </p:cNvSpPr>
            <p:nvPr/>
          </p:nvSpPr>
          <p:spPr bwMode="auto">
            <a:xfrm>
              <a:off x="6248400" y="2438400"/>
              <a:ext cx="685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Text Box 21"/>
            <p:cNvSpPr txBox="1">
              <a:spLocks noChangeArrowheads="1"/>
            </p:cNvSpPr>
            <p:nvPr/>
          </p:nvSpPr>
          <p:spPr bwMode="auto">
            <a:xfrm>
              <a:off x="4648200" y="2133600"/>
              <a:ext cx="1600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Risk Assessment</a:t>
              </a:r>
            </a:p>
          </p:txBody>
        </p:sp>
        <p:sp>
          <p:nvSpPr>
            <p:cNvPr id="57357" name="Text Box 22"/>
            <p:cNvSpPr txBox="1">
              <a:spLocks noChangeArrowheads="1"/>
            </p:cNvSpPr>
            <p:nvPr/>
          </p:nvSpPr>
          <p:spPr bwMode="auto">
            <a:xfrm>
              <a:off x="5638800" y="3810000"/>
              <a:ext cx="1828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/>
                <a:t>Risk Communication</a:t>
              </a:r>
            </a:p>
          </p:txBody>
        </p:sp>
        <p:sp>
          <p:nvSpPr>
            <p:cNvPr id="57358" name="Text Box 23"/>
            <p:cNvSpPr txBox="1">
              <a:spLocks noChangeArrowheads="1"/>
            </p:cNvSpPr>
            <p:nvPr/>
          </p:nvSpPr>
          <p:spPr bwMode="auto">
            <a:xfrm>
              <a:off x="6858000" y="2133600"/>
              <a:ext cx="1600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/>
                <a:t>Risk Management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31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204913" algn="l"/>
              </a:tabLst>
            </a:pPr>
            <a:r>
              <a:rPr lang="en-US" dirty="0">
                <a:solidFill>
                  <a:schemeClr val="tx1"/>
                </a:solidFill>
              </a:rPr>
              <a:t>4 types of risk communications!</a:t>
            </a:r>
            <a:endParaRPr lang="en-US" dirty="0">
              <a:solidFill>
                <a:srgbClr val="57B2B9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87575" y="3810000"/>
            <a:ext cx="2987675" cy="174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000" dirty="0"/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700" dirty="0"/>
              <a:t>Public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700" dirty="0"/>
              <a:t>Relations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187575" y="1981200"/>
            <a:ext cx="2987675" cy="183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000"/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700"/>
              <a:t>          Outrage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700"/>
              <a:t>   Management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2187575" y="2035480"/>
            <a:ext cx="59737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187575" y="3810000"/>
            <a:ext cx="5973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2187575" y="5562600"/>
            <a:ext cx="59737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2158043" y="1981200"/>
            <a:ext cx="0" cy="3581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8131175" y="1981200"/>
            <a:ext cx="0" cy="3581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505200" y="6096000"/>
            <a:ext cx="2600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1559D"/>
                </a:solidFill>
                <a:latin typeface="Comic Sans MS" pitchFamily="66" charset="0"/>
              </a:rPr>
              <a:t>Danger </a:t>
            </a:r>
            <a:r>
              <a:rPr lang="en-US" sz="2400" dirty="0">
                <a:solidFill>
                  <a:srgbClr val="01559D"/>
                </a:solidFill>
                <a:latin typeface="Comic Sans MS" pitchFamily="66" charset="0"/>
              </a:rPr>
              <a:t>(Hazard)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250950" y="2314575"/>
            <a:ext cx="86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High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30213" y="3749675"/>
            <a:ext cx="1376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1559D"/>
                </a:solidFill>
                <a:latin typeface="Comic Sans MS" pitchFamily="66" charset="0"/>
              </a:rPr>
              <a:t>Outrage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577975" y="5791200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Low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7369175" y="5791200"/>
            <a:ext cx="86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22834"/>
                </a:solidFill>
              </a:rPr>
              <a:t>High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5159375" y="3886200"/>
            <a:ext cx="28956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/>
          </a:p>
          <a:p>
            <a:pPr algn="ctr"/>
            <a:r>
              <a:rPr lang="en-US" sz="2800"/>
              <a:t>Precaution</a:t>
            </a:r>
          </a:p>
          <a:p>
            <a:pPr algn="ctr"/>
            <a:r>
              <a:rPr lang="en-US" sz="2800"/>
              <a:t>Advocacy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006975" y="2133600"/>
            <a:ext cx="3200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endParaRPr lang="en-US" sz="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dirty="0"/>
              <a:t>Crisis</a:t>
            </a:r>
          </a:p>
          <a:p>
            <a:pPr algn="ctr">
              <a:defRPr/>
            </a:pPr>
            <a:r>
              <a:rPr lang="en-US" sz="2800" dirty="0"/>
              <a:t>Communication</a:t>
            </a:r>
          </a:p>
          <a:p>
            <a:pPr algn="ctr">
              <a:spcBef>
                <a:spcPct val="50000"/>
              </a:spcBef>
              <a:defRPr/>
            </a:pPr>
            <a:endParaRPr lang="en-US" sz="10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09" name="Line 18"/>
          <p:cNvSpPr>
            <a:spLocks noChangeShapeType="1"/>
          </p:cNvSpPr>
          <p:nvPr/>
        </p:nvSpPr>
        <p:spPr bwMode="auto">
          <a:xfrm>
            <a:off x="5159375" y="1981200"/>
            <a:ext cx="0" cy="3581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9"/>
          <p:cNvSpPr>
            <a:spLocks noChangeShapeType="1"/>
          </p:cNvSpPr>
          <p:nvPr/>
        </p:nvSpPr>
        <p:spPr bwMode="auto">
          <a:xfrm>
            <a:off x="3733800" y="5867400"/>
            <a:ext cx="2824163" cy="0"/>
          </a:xfrm>
          <a:prstGeom prst="line">
            <a:avLst/>
          </a:prstGeom>
          <a:noFill/>
          <a:ln w="60325">
            <a:solidFill>
              <a:srgbClr val="C2283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20"/>
          <p:cNvSpPr>
            <a:spLocks noChangeShapeType="1"/>
          </p:cNvSpPr>
          <p:nvPr/>
        </p:nvSpPr>
        <p:spPr bwMode="auto">
          <a:xfrm flipV="1">
            <a:off x="1882775" y="3200400"/>
            <a:ext cx="0" cy="2362200"/>
          </a:xfrm>
          <a:prstGeom prst="line">
            <a:avLst/>
          </a:prstGeom>
          <a:noFill/>
          <a:ln w="60325">
            <a:solidFill>
              <a:srgbClr val="C2283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Text Box 21"/>
          <p:cNvSpPr txBox="1">
            <a:spLocks noChangeArrowheads="1"/>
          </p:cNvSpPr>
          <p:nvPr/>
        </p:nvSpPr>
        <p:spPr bwMode="auto">
          <a:xfrm>
            <a:off x="152400" y="6200775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Peter Sandman</a:t>
            </a:r>
          </a:p>
          <a:p>
            <a:r>
              <a:rPr lang="en-US" sz="1600"/>
              <a:t>http://www.psandman.com/</a:t>
            </a:r>
          </a:p>
        </p:txBody>
      </p:sp>
    </p:spTree>
    <p:extLst>
      <p:ext uri="{BB962C8B-B14F-4D97-AF65-F5344CB8AC3E}">
        <p14:creationId xmlns:p14="http://schemas.microsoft.com/office/powerpoint/2010/main" val="230422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US" dirty="0"/>
              <a:t>Risk communication &amp; risk analysis paradigm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Our perception of risk is a combination of facts (objective) and emotion (subjective).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Appreciate the disconnect between science and public perceptions of </a:t>
            </a:r>
            <a:r>
              <a:rPr lang="en-US" dirty="0" smtClean="0"/>
              <a:t>risk.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48335"/>
            <a:ext cx="8382000" cy="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3381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C3D69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C3D69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185</TotalTime>
  <Words>1144</Words>
  <Application>Microsoft Office PowerPoint</Application>
  <PresentationFormat>On-screen Show (4:3)</PresentationFormat>
  <Paragraphs>209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MS PGothic</vt:lpstr>
      <vt:lpstr>Arial</vt:lpstr>
      <vt:lpstr>Book Antiqua</vt:lpstr>
      <vt:lpstr>Calibri</vt:lpstr>
      <vt:lpstr>Century Gothic</vt:lpstr>
      <vt:lpstr>Comic Sans MS</vt:lpstr>
      <vt:lpstr>Tahoma</vt:lpstr>
      <vt:lpstr>Wingdings</vt:lpstr>
      <vt:lpstr>Apothecary</vt:lpstr>
      <vt:lpstr>1_Apothecary</vt:lpstr>
      <vt:lpstr>Custom Design</vt:lpstr>
      <vt:lpstr>Gender, one health and infectious disease management</vt:lpstr>
      <vt:lpstr>Learning Objectives </vt:lpstr>
      <vt:lpstr>What is Communication?</vt:lpstr>
      <vt:lpstr>What is risk communication?</vt:lpstr>
      <vt:lpstr>PowerPoint Presentation</vt:lpstr>
      <vt:lpstr>Risk analysis paradigm</vt:lpstr>
      <vt:lpstr>Risk Analysis Paradigm</vt:lpstr>
      <vt:lpstr>4 types of risk communications!</vt:lpstr>
      <vt:lpstr>Summary</vt:lpstr>
      <vt:lpstr>Applied Question #1 Think, Pair, Share</vt:lpstr>
      <vt:lpstr>Goals of Risk Communication</vt:lpstr>
      <vt:lpstr>PowerPoint Presentation</vt:lpstr>
      <vt:lpstr>Risk Communication Best Practices (1)</vt:lpstr>
      <vt:lpstr>Risk Communication Best Practices (2)</vt:lpstr>
      <vt:lpstr>Myths! </vt:lpstr>
      <vt:lpstr>Myths! </vt:lpstr>
      <vt:lpstr>Myths! </vt:lpstr>
      <vt:lpstr>Myths! </vt:lpstr>
      <vt:lpstr>Myths! </vt:lpstr>
      <vt:lpstr>Myths! </vt:lpstr>
      <vt:lpstr>Myths! </vt:lpstr>
      <vt:lpstr>Myths! </vt:lpstr>
      <vt:lpstr>Summary</vt:lpstr>
      <vt:lpstr>Applied Question #1 Think, Pair, Share</vt:lpstr>
      <vt:lpstr>Reducing Outrage</vt:lpstr>
      <vt:lpstr>Goal:  Acknowledge hazard, validate concern, give individuals ways to respond</vt:lpstr>
      <vt:lpstr>Polishing your “elevator pitch” </vt:lpstr>
      <vt:lpstr>What does “elevator pitch” mean?</vt:lpstr>
      <vt:lpstr>Keys to a good ‘elevator pitch’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Sarah Mirembe</cp:lastModifiedBy>
  <cp:revision>45</cp:revision>
  <dcterms:created xsi:type="dcterms:W3CDTF">2013-09-10T04:44:55Z</dcterms:created>
  <dcterms:modified xsi:type="dcterms:W3CDTF">2019-11-22T12:03:15Z</dcterms:modified>
</cp:coreProperties>
</file>