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55D69B-89AE-43FA-A39B-B591810DA5B3}">
  <a:tblStyle styleId="{B555D69B-89AE-43FA-A39B-B591810DA5B3}"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40834467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39867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a:latin typeface="Cambria"/>
              <a:ea typeface="Cambria"/>
              <a:cs typeface="Cambria"/>
              <a:sym typeface="Cambria"/>
            </a:endParaRPr>
          </a:p>
          <a:p>
            <a:pPr marL="457200" lvl="0" indent="-317500" rtl="0">
              <a:spcBef>
                <a:spcPts val="0"/>
              </a:spcBef>
              <a:buClr>
                <a:srgbClr val="000000"/>
              </a:buClr>
              <a:buSzPct val="127272"/>
              <a:buFont typeface="Cambria"/>
              <a:buAutoNum type="arabicPeriod"/>
            </a:pPr>
            <a:r>
              <a:rPr lang="en">
                <a:latin typeface="Cambria"/>
                <a:ea typeface="Cambria"/>
                <a:cs typeface="Cambria"/>
                <a:sym typeface="Cambria"/>
              </a:rPr>
              <a:t>Children have also been highly impacted by the Ebola outbreak. Public schools have been closed since august and will not reopen until March 30th for SL. More importantly, over 16,600 children (in Guinea, Liberia, and Sierra Leone)have lost one or both parents or caregivers to the virus. In SL specifically, 3600 children have lost both parents. Like with other survivors, children survivors are ostracized and shunned, as we saw in the video at the beginning. However, Manual Fontain, UNICEF’s Regional Director for West and Central Africa has commented that as</a:t>
            </a:r>
            <a:r>
              <a:rPr lang="en" b="1">
                <a:latin typeface="Cambria"/>
                <a:ea typeface="Cambria"/>
                <a:cs typeface="Cambria"/>
                <a:sym typeface="Cambria"/>
              </a:rPr>
              <a:t> </a:t>
            </a:r>
            <a:r>
              <a:rPr lang="en">
                <a:latin typeface="Cambria"/>
                <a:ea typeface="Cambria"/>
                <a:cs typeface="Cambria"/>
                <a:sym typeface="Cambria"/>
              </a:rPr>
              <a:t>these “initial fears and misconceptions about Ebola” are overcome, “families have been showing incredible support, providing care and protection for children whose parents have died.” As a result, less than 3% of orphans have had to be placed outside family or community care. However, it is important to note that this relocation also affects their schooling. Not to mention that the lack in income will affect their future attendance at school.</a:t>
            </a:r>
          </a:p>
          <a:p>
            <a:pPr lvl="0" rtl="0">
              <a:spcBef>
                <a:spcPts val="0"/>
              </a:spcBef>
              <a:buNone/>
            </a:pPr>
            <a:endParaRPr>
              <a:latin typeface="Cambria"/>
              <a:ea typeface="Cambria"/>
              <a:cs typeface="Cambria"/>
              <a:sym typeface="Cambria"/>
            </a:endParaRPr>
          </a:p>
          <a:p>
            <a:pPr marL="457200" lvl="0" indent="-317500" rtl="0">
              <a:spcBef>
                <a:spcPts val="0"/>
              </a:spcBef>
              <a:buClr>
                <a:srgbClr val="000000"/>
              </a:buClr>
              <a:buSzPct val="127272"/>
              <a:buFont typeface="Cambria"/>
              <a:buAutoNum type="arabicPeriod"/>
            </a:pPr>
            <a:r>
              <a:rPr lang="en">
                <a:latin typeface="Cambria"/>
                <a:ea typeface="Cambria"/>
                <a:cs typeface="Cambria"/>
                <a:sym typeface="Cambria"/>
              </a:rPr>
              <a:t>Public schools in Guinea (19 Jan. 2015), Liberia (16 Feb. 2015), and Sierra Leone (30 March 2015) remain closed, depriving at least 5 million children of months of school education </a:t>
            </a:r>
          </a:p>
        </p:txBody>
      </p:sp>
    </p:spTree>
    <p:extLst>
      <p:ext uri="{BB962C8B-B14F-4D97-AF65-F5344CB8AC3E}">
        <p14:creationId xmlns:p14="http://schemas.microsoft.com/office/powerpoint/2010/main" val="149361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a:latin typeface="Cambria"/>
              <a:ea typeface="Cambria"/>
              <a:cs typeface="Cambria"/>
              <a:sym typeface="Cambria"/>
            </a:endParaRPr>
          </a:p>
          <a:p>
            <a:pPr marL="457200" lvl="0" indent="-317500" rtl="0">
              <a:spcBef>
                <a:spcPts val="0"/>
              </a:spcBef>
              <a:buClr>
                <a:srgbClr val="000000"/>
              </a:buClr>
              <a:buSzPct val="127272"/>
              <a:buFont typeface="Cambria"/>
              <a:buAutoNum type="arabicPeriod"/>
            </a:pPr>
            <a:r>
              <a:rPr lang="en">
                <a:latin typeface="Cambria"/>
                <a:ea typeface="Cambria"/>
                <a:cs typeface="Cambria"/>
                <a:sym typeface="Cambria"/>
              </a:rPr>
              <a:t>The Red Cross taps into Sierra Leone’s cultural system of medicinal healers and witchcraft doctors. By educating these respected community members in the dangers and health threats of the contagious virus, important medical messages are spread and learned.</a:t>
            </a:r>
          </a:p>
          <a:p>
            <a:pPr lvl="0" rtl="0">
              <a:spcBef>
                <a:spcPts val="0"/>
              </a:spcBef>
              <a:buNone/>
            </a:pPr>
            <a:endParaRPr>
              <a:latin typeface="Cambria"/>
              <a:ea typeface="Cambria"/>
              <a:cs typeface="Cambria"/>
              <a:sym typeface="Cambria"/>
            </a:endParaRPr>
          </a:p>
          <a:p>
            <a:pPr marL="457200" lvl="0" indent="-317500" rtl="0">
              <a:spcBef>
                <a:spcPts val="0"/>
              </a:spcBef>
              <a:buClr>
                <a:srgbClr val="000000"/>
              </a:buClr>
              <a:buSzPct val="127272"/>
              <a:buFont typeface="Cambria"/>
              <a:buAutoNum type="arabicPeriod"/>
            </a:pPr>
            <a:r>
              <a:rPr lang="en">
                <a:latin typeface="Cambria"/>
                <a:ea typeface="Cambria"/>
                <a:cs typeface="Cambria"/>
                <a:sym typeface="Cambria"/>
              </a:rPr>
              <a:t>Fallah James has changed his practices by abstaining from contact with any patient, whether or not presenting signs of Ebola. He is one of nearly 200 traditional healers in SLand is helping to combat the negative stigma associated with the disease.</a:t>
            </a:r>
          </a:p>
          <a:p>
            <a:pPr lvl="0" rtl="0">
              <a:spcBef>
                <a:spcPts val="0"/>
              </a:spcBef>
              <a:buNone/>
            </a:pPr>
            <a:endParaRPr>
              <a:latin typeface="Cambria"/>
              <a:ea typeface="Cambria"/>
              <a:cs typeface="Cambria"/>
              <a:sym typeface="Cambria"/>
            </a:endParaRPr>
          </a:p>
          <a:p>
            <a:pPr marL="457200" lvl="0" indent="-317500" rtl="0">
              <a:spcBef>
                <a:spcPts val="0"/>
              </a:spcBef>
              <a:buClr>
                <a:srgbClr val="000000"/>
              </a:buClr>
              <a:buSzPct val="127272"/>
              <a:buFont typeface="Cambria"/>
              <a:buAutoNum type="arabicPeriod"/>
            </a:pPr>
            <a:r>
              <a:rPr lang="en">
                <a:latin typeface="Cambria"/>
                <a:ea typeface="Cambria"/>
                <a:cs typeface="Cambria"/>
                <a:sym typeface="Cambria"/>
              </a:rPr>
              <a:t>Because he is of the Muslim faith, he is</a:t>
            </a:r>
            <a:r>
              <a:rPr lang="en" sz="1800">
                <a:latin typeface="Cambria"/>
                <a:ea typeface="Cambria"/>
                <a:cs typeface="Cambria"/>
                <a:sym typeface="Cambria"/>
              </a:rPr>
              <a:t> </a:t>
            </a:r>
            <a:r>
              <a:rPr lang="en">
                <a:latin typeface="Cambria"/>
                <a:ea typeface="Cambria"/>
                <a:cs typeface="Cambria"/>
                <a:sym typeface="Cambria"/>
              </a:rPr>
              <a:t>restricted from eating monkey or ape meat. However, he has cut all bushmeat out of his and his family’s diet. No antelope, deer, squirrel, porcupine. Most of his protein now comes from fish.</a:t>
            </a:r>
          </a:p>
          <a:p>
            <a:pPr lvl="0" rtl="0">
              <a:spcBef>
                <a:spcPts val="0"/>
              </a:spcBef>
              <a:buNone/>
            </a:pPr>
            <a:endParaRPr>
              <a:latin typeface="Cambria"/>
              <a:ea typeface="Cambria"/>
              <a:cs typeface="Cambria"/>
              <a:sym typeface="Cambria"/>
            </a:endParaRPr>
          </a:p>
          <a:p>
            <a:pPr marL="457200" lvl="0" indent="-317500" rtl="0">
              <a:spcBef>
                <a:spcPts val="0"/>
              </a:spcBef>
              <a:buClr>
                <a:srgbClr val="000000"/>
              </a:buClr>
              <a:buSzPct val="127272"/>
              <a:buFont typeface="Cambria"/>
              <a:buAutoNum type="arabicPeriod"/>
            </a:pPr>
            <a:r>
              <a:rPr lang="en">
                <a:latin typeface="Cambria"/>
                <a:ea typeface="Cambria"/>
                <a:cs typeface="Cambria"/>
                <a:sym typeface="Cambria"/>
              </a:rPr>
              <a:t>When dealing with deadly diseases in cultures that vary widely, those in the field must account for cultural and social factors that may be overlooked for education and eventual eradication of disease. Honing into the  society and cultural framework is essential for understanding etiology of disease. </a:t>
            </a:r>
          </a:p>
        </p:txBody>
      </p:sp>
    </p:spTree>
    <p:extLst>
      <p:ext uri="{BB962C8B-B14F-4D97-AF65-F5344CB8AC3E}">
        <p14:creationId xmlns:p14="http://schemas.microsoft.com/office/powerpoint/2010/main" val="2122499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43373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latin typeface="Cambria"/>
              <a:ea typeface="Cambria"/>
              <a:cs typeface="Cambria"/>
              <a:sym typeface="Cambria"/>
            </a:endParaRPr>
          </a:p>
          <a:p>
            <a:pPr lvl="0" rtl="0">
              <a:spcBef>
                <a:spcPts val="0"/>
              </a:spcBef>
              <a:buNone/>
            </a:pPr>
            <a:endParaRPr>
              <a:latin typeface="Cambria"/>
              <a:ea typeface="Cambria"/>
              <a:cs typeface="Cambria"/>
              <a:sym typeface="Cambria"/>
            </a:endParaRPr>
          </a:p>
        </p:txBody>
      </p:sp>
    </p:spTree>
    <p:extLst>
      <p:ext uri="{BB962C8B-B14F-4D97-AF65-F5344CB8AC3E}">
        <p14:creationId xmlns:p14="http://schemas.microsoft.com/office/powerpoint/2010/main" val="17462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58859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latin typeface="Cambria"/>
              <a:ea typeface="Cambria"/>
              <a:cs typeface="Cambria"/>
              <a:sym typeface="Cambria"/>
            </a:endParaRPr>
          </a:p>
          <a:p>
            <a:pPr rtl="0">
              <a:spcBef>
                <a:spcPts val="0"/>
              </a:spcBef>
              <a:buNone/>
            </a:pPr>
            <a:r>
              <a:rPr lang="en" b="1">
                <a:latin typeface="Cambria"/>
                <a:ea typeface="Cambria"/>
                <a:cs typeface="Cambria"/>
                <a:sym typeface="Cambria"/>
              </a:rPr>
              <a:t>As we have discussed in the past, risk of Ebola infection can be dependent on gender, specifically, Ebola is biased towards women. In this current outbreak, women make up 55-60% of the deceased. This is largely due to the jobs that each gender fill.</a:t>
            </a:r>
          </a:p>
          <a:p>
            <a:pPr rtl="0">
              <a:spcBef>
                <a:spcPts val="0"/>
              </a:spcBef>
              <a:buNone/>
            </a:pPr>
            <a:endParaRPr b="1">
              <a:latin typeface="Cambria"/>
              <a:ea typeface="Cambria"/>
              <a:cs typeface="Cambria"/>
              <a:sym typeface="Cambria"/>
            </a:endParaRPr>
          </a:p>
          <a:p>
            <a:pPr rtl="0">
              <a:spcBef>
                <a:spcPts val="0"/>
              </a:spcBef>
              <a:buNone/>
            </a:pPr>
            <a:r>
              <a:rPr lang="en" b="1">
                <a:latin typeface="Cambria"/>
                <a:ea typeface="Cambria"/>
                <a:cs typeface="Cambria"/>
                <a:sym typeface="Cambria"/>
              </a:rPr>
              <a:t>As hunters, men are often the first targets of infection because of their exposure to wild animals infected with Ebola. As caretakers, women contract the virus from men. Women are also the traditional nurses and laundry workers in hospitals, putting them at higher risk for exposure.</a:t>
            </a:r>
          </a:p>
          <a:p>
            <a:pPr rtl="0">
              <a:spcBef>
                <a:spcPts val="0"/>
              </a:spcBef>
              <a:buNone/>
            </a:pPr>
            <a:endParaRPr b="1">
              <a:latin typeface="Cambria"/>
              <a:ea typeface="Cambria"/>
              <a:cs typeface="Cambria"/>
              <a:sym typeface="Cambria"/>
            </a:endParaRPr>
          </a:p>
          <a:p>
            <a:pPr rtl="0">
              <a:spcBef>
                <a:spcPts val="0"/>
              </a:spcBef>
              <a:buNone/>
            </a:pPr>
            <a:r>
              <a:rPr lang="en" b="1">
                <a:latin typeface="Cambria"/>
                <a:ea typeface="Cambria"/>
                <a:cs typeface="Cambria"/>
                <a:sym typeface="Cambria"/>
              </a:rPr>
              <a:t>Outside of the caretaking sphere, women also play a major role as traders across borders, facilitating the spread of Ebola as well as being more exposed to outbreaks in other areas. Additionally, the closing of borders due to this outbreak severely affects their trade and livelihoods.</a:t>
            </a:r>
          </a:p>
          <a:p>
            <a:pPr rtl="0">
              <a:spcBef>
                <a:spcPts val="0"/>
              </a:spcBef>
              <a:buNone/>
            </a:pPr>
            <a:r>
              <a:rPr lang="en" b="1">
                <a:latin typeface="Cambria"/>
                <a:ea typeface="Cambria"/>
                <a:cs typeface="Cambria"/>
                <a:sym typeface="Cambria"/>
              </a:rPr>
              <a:t>Finally, women also traditionally prepare funerals.</a:t>
            </a:r>
          </a:p>
          <a:p>
            <a:pPr rtl="0">
              <a:spcBef>
                <a:spcPts val="0"/>
              </a:spcBef>
              <a:buNone/>
            </a:pPr>
            <a:endParaRPr>
              <a:latin typeface="Cambria"/>
              <a:ea typeface="Cambria"/>
              <a:cs typeface="Cambria"/>
              <a:sym typeface="Cambria"/>
            </a:endParaRPr>
          </a:p>
          <a:p>
            <a:pPr marL="457200" lvl="0" indent="-317500" rtl="0">
              <a:spcBef>
                <a:spcPts val="0"/>
              </a:spcBef>
              <a:buClr>
                <a:srgbClr val="000000"/>
              </a:buClr>
              <a:buSzPct val="127272"/>
              <a:buFont typeface="Cambria"/>
              <a:buAutoNum type="arabicPeriod"/>
            </a:pPr>
            <a:r>
              <a:rPr lang="en">
                <a:latin typeface="Cambria"/>
                <a:ea typeface="Cambria"/>
                <a:cs typeface="Cambria"/>
                <a:sym typeface="Cambria"/>
              </a:rPr>
              <a:t>In this current outbreak, women make up 55 to 60% of the deceased. In liberia, women made up 75% of those infected or dead and in the 1979 outbreak, women have made up 69% of those affected by Ebola. </a:t>
            </a:r>
          </a:p>
          <a:p>
            <a:pPr lvl="0" rtl="0">
              <a:spcBef>
                <a:spcPts val="0"/>
              </a:spcBef>
              <a:buNone/>
            </a:pPr>
            <a:endParaRPr>
              <a:latin typeface="Cambria"/>
              <a:ea typeface="Cambria"/>
              <a:cs typeface="Cambria"/>
              <a:sym typeface="Cambria"/>
            </a:endParaRPr>
          </a:p>
          <a:p>
            <a:pPr marL="457200" lvl="0" indent="-317500" rtl="0">
              <a:spcBef>
                <a:spcPts val="0"/>
              </a:spcBef>
              <a:buClr>
                <a:srgbClr val="000000"/>
              </a:buClr>
              <a:buSzPct val="127272"/>
              <a:buFont typeface="Cambria"/>
              <a:buAutoNum type="arabicPeriod"/>
            </a:pPr>
            <a:r>
              <a:rPr lang="en">
                <a:latin typeface="Cambria"/>
                <a:ea typeface="Cambria"/>
                <a:cs typeface="Cambria"/>
                <a:sym typeface="Cambria"/>
              </a:rPr>
              <a:t>This is largely because women fill caregiving roles</a:t>
            </a:r>
          </a:p>
          <a:p>
            <a:pPr lvl="0" rtl="0">
              <a:spcBef>
                <a:spcPts val="0"/>
              </a:spcBef>
              <a:buNone/>
            </a:pPr>
            <a:endParaRPr>
              <a:latin typeface="Cambria"/>
              <a:ea typeface="Cambria"/>
              <a:cs typeface="Cambria"/>
              <a:sym typeface="Cambria"/>
            </a:endParaRPr>
          </a:p>
          <a:p>
            <a:pPr marL="457200" lvl="0" indent="-317500" rtl="0">
              <a:spcBef>
                <a:spcPts val="0"/>
              </a:spcBef>
              <a:buClr>
                <a:srgbClr val="000000"/>
              </a:buClr>
              <a:buSzPct val="127272"/>
              <a:buFont typeface="Cambria"/>
              <a:buAutoNum type="arabicPeriod"/>
            </a:pPr>
            <a:r>
              <a:rPr lang="en">
                <a:latin typeface="Cambria"/>
                <a:ea typeface="Cambria"/>
                <a:cs typeface="Cambria"/>
                <a:sym typeface="Cambria"/>
              </a:rPr>
              <a:t>While men are often the bush hunters and so are often the first targets of infection, women are the targets for secondary infections. </a:t>
            </a:r>
          </a:p>
          <a:p>
            <a:pPr lvl="0" rtl="0">
              <a:spcBef>
                <a:spcPts val="0"/>
              </a:spcBef>
              <a:buNone/>
            </a:pPr>
            <a:endParaRPr>
              <a:latin typeface="Cambria"/>
              <a:ea typeface="Cambria"/>
              <a:cs typeface="Cambria"/>
              <a:sym typeface="Cambria"/>
            </a:endParaRPr>
          </a:p>
          <a:p>
            <a:pPr marL="457200" lvl="0" indent="-317500" rtl="0">
              <a:spcBef>
                <a:spcPts val="0"/>
              </a:spcBef>
              <a:buClr>
                <a:srgbClr val="000000"/>
              </a:buClr>
              <a:buSzPct val="127272"/>
              <a:buFont typeface="Cambria"/>
              <a:buAutoNum type="arabicPeriod"/>
            </a:pPr>
            <a:r>
              <a:rPr lang="en">
                <a:latin typeface="Cambria"/>
                <a:ea typeface="Cambria"/>
                <a:cs typeface="Cambria"/>
                <a:sym typeface="Cambria"/>
              </a:rPr>
              <a:t>Women are the traditional nurses and laundry workers in hospitals, putting them at higher risk for exposure. Pregnant women are also at higher risk of exposure due their increased contact with health professions. “2 of the 3 largest outbreaks of Ebola involved transmission of the virus in maternity settings”</a:t>
            </a:r>
          </a:p>
          <a:p>
            <a:pPr lvl="0" rtl="0">
              <a:spcBef>
                <a:spcPts val="0"/>
              </a:spcBef>
              <a:buNone/>
            </a:pPr>
            <a:endParaRPr>
              <a:latin typeface="Cambria"/>
              <a:ea typeface="Cambria"/>
              <a:cs typeface="Cambria"/>
              <a:sym typeface="Cambria"/>
            </a:endParaRPr>
          </a:p>
          <a:p>
            <a:pPr marL="457200" lvl="0" indent="-317500" rtl="0">
              <a:spcBef>
                <a:spcPts val="0"/>
              </a:spcBef>
              <a:buClr>
                <a:srgbClr val="000000"/>
              </a:buClr>
              <a:buSzPct val="127272"/>
              <a:buFont typeface="Cambria"/>
              <a:buAutoNum type="arabicPeriod"/>
            </a:pPr>
            <a:r>
              <a:rPr lang="en">
                <a:latin typeface="Cambria"/>
                <a:ea typeface="Cambria"/>
                <a:cs typeface="Cambria"/>
                <a:sym typeface="Cambria"/>
              </a:rPr>
              <a:t>Outside of the caretaking sphere, women also play a major role as traders across borders, facilitating the spread of Ebola as well as being more exposed to outbreaks in other areas. Additionally, the closing of borders due to this outbreak severely affects their trade and livelihoods. </a:t>
            </a:r>
          </a:p>
          <a:p>
            <a:pPr lvl="0" rtl="0">
              <a:spcBef>
                <a:spcPts val="0"/>
              </a:spcBef>
              <a:buNone/>
            </a:pPr>
            <a:endParaRPr>
              <a:latin typeface="Cambria"/>
              <a:ea typeface="Cambria"/>
              <a:cs typeface="Cambria"/>
              <a:sym typeface="Cambria"/>
            </a:endParaRPr>
          </a:p>
          <a:p>
            <a:pPr marL="457200" lvl="0" indent="-317500" rtl="0">
              <a:spcBef>
                <a:spcPts val="0"/>
              </a:spcBef>
              <a:buClr>
                <a:srgbClr val="000000"/>
              </a:buClr>
              <a:buSzPct val="127272"/>
              <a:buFont typeface="Cambria"/>
              <a:buAutoNum type="arabicPeriod"/>
            </a:pPr>
            <a:r>
              <a:rPr lang="en">
                <a:latin typeface="Cambria"/>
                <a:ea typeface="Cambria"/>
                <a:cs typeface="Cambria"/>
                <a:sym typeface="Cambria"/>
              </a:rPr>
              <a:t>Finally, women also traditionally prepare funerals, which Hannah will discuss in more detail. </a:t>
            </a:r>
          </a:p>
          <a:p>
            <a:pPr lvl="0" rtl="0">
              <a:lnSpc>
                <a:spcPct val="115000"/>
              </a:lnSpc>
              <a:spcBef>
                <a:spcPts val="0"/>
              </a:spcBef>
              <a:spcAft>
                <a:spcPts val="800"/>
              </a:spcAft>
              <a:buNone/>
            </a:pPr>
            <a:endParaRPr>
              <a:latin typeface="Cambria"/>
              <a:ea typeface="Cambria"/>
              <a:cs typeface="Cambria"/>
              <a:sym typeface="Cambria"/>
            </a:endParaRPr>
          </a:p>
          <a:p>
            <a:pPr>
              <a:spcBef>
                <a:spcPts val="0"/>
              </a:spcBef>
              <a:buNone/>
            </a:pPr>
            <a:endParaRPr>
              <a:latin typeface="Cambria"/>
              <a:ea typeface="Cambria"/>
              <a:cs typeface="Cambria"/>
              <a:sym typeface="Cambria"/>
            </a:endParaRPr>
          </a:p>
        </p:txBody>
      </p:sp>
    </p:spTree>
    <p:extLst>
      <p:ext uri="{BB962C8B-B14F-4D97-AF65-F5344CB8AC3E}">
        <p14:creationId xmlns:p14="http://schemas.microsoft.com/office/powerpoint/2010/main" val="1302145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17500" rtl="0">
              <a:spcBef>
                <a:spcPts val="0"/>
              </a:spcBef>
              <a:buClr>
                <a:srgbClr val="000000"/>
              </a:buClr>
              <a:buSzPct val="127272"/>
              <a:buFont typeface="Cambria"/>
              <a:buAutoNum type="arabicPeriod"/>
            </a:pPr>
            <a:r>
              <a:rPr lang="en">
                <a:latin typeface="Cambria"/>
                <a:ea typeface="Cambria"/>
                <a:cs typeface="Cambria"/>
                <a:sym typeface="Cambria"/>
              </a:rPr>
              <a:t>Guinea: Red Cross workers have been stoned and harassed during funerals</a:t>
            </a:r>
          </a:p>
          <a:p>
            <a:pPr lvl="0" rtl="0">
              <a:spcBef>
                <a:spcPts val="0"/>
              </a:spcBef>
              <a:buNone/>
            </a:pPr>
            <a:endParaRPr>
              <a:latin typeface="Cambria"/>
              <a:ea typeface="Cambria"/>
              <a:cs typeface="Cambria"/>
              <a:sym typeface="Cambria"/>
            </a:endParaRPr>
          </a:p>
          <a:p>
            <a:pPr marL="457200" lvl="0" indent="-317500" rtl="0">
              <a:spcBef>
                <a:spcPts val="0"/>
              </a:spcBef>
              <a:buClr>
                <a:srgbClr val="000000"/>
              </a:buClr>
              <a:buSzPct val="127272"/>
              <a:buFont typeface="Cambria"/>
              <a:buAutoNum type="arabicPeriod"/>
            </a:pPr>
            <a:r>
              <a:rPr lang="en">
                <a:latin typeface="Cambria"/>
                <a:ea typeface="Cambria"/>
                <a:cs typeface="Cambria"/>
                <a:sym typeface="Cambria"/>
              </a:rPr>
              <a:t>Liberia: Once 7-8 people used to cram into taxis- even goats were along for the ride. Now a ban on more than 3 people per taxi has been set.</a:t>
            </a:r>
          </a:p>
          <a:p>
            <a:pPr lvl="0" rtl="0">
              <a:spcBef>
                <a:spcPts val="0"/>
              </a:spcBef>
              <a:buNone/>
            </a:pPr>
            <a:endParaRPr>
              <a:latin typeface="Cambria"/>
              <a:ea typeface="Cambria"/>
              <a:cs typeface="Cambria"/>
              <a:sym typeface="Cambria"/>
            </a:endParaRPr>
          </a:p>
          <a:p>
            <a:pPr marL="457200" lvl="0" indent="-317500" rtl="0">
              <a:spcBef>
                <a:spcPts val="0"/>
              </a:spcBef>
              <a:buClr>
                <a:srgbClr val="000000"/>
              </a:buClr>
              <a:buSzPct val="127272"/>
              <a:buFont typeface="Cambria"/>
              <a:buAutoNum type="arabicPeriod"/>
            </a:pPr>
            <a:r>
              <a:rPr lang="en">
                <a:latin typeface="Cambria"/>
                <a:ea typeface="Cambria"/>
                <a:cs typeface="Cambria"/>
                <a:sym typeface="Cambria"/>
              </a:rPr>
              <a:t>Burials: traditional SL burials involve touching, washing, and kissing the body </a:t>
            </a:r>
          </a:p>
          <a:p>
            <a:pPr marL="914400" lvl="0" indent="-317500" rtl="0">
              <a:spcBef>
                <a:spcPts val="0"/>
              </a:spcBef>
              <a:buClr>
                <a:srgbClr val="000000"/>
              </a:buClr>
              <a:buSzPct val="127272"/>
              <a:buFont typeface="Cambria"/>
              <a:buChar char="-"/>
            </a:pPr>
            <a:r>
              <a:rPr lang="en">
                <a:latin typeface="Cambria"/>
                <a:ea typeface="Cambria"/>
                <a:cs typeface="Cambria"/>
                <a:sym typeface="Cambria"/>
              </a:rPr>
              <a:t>This presents a problem since people are being advised not to contact bodies; yet tradition is tough to break</a:t>
            </a:r>
          </a:p>
          <a:p>
            <a:pPr lvl="0" rtl="0">
              <a:spcBef>
                <a:spcPts val="0"/>
              </a:spcBef>
              <a:buNone/>
            </a:pPr>
            <a:endParaRPr>
              <a:latin typeface="Cambria"/>
              <a:ea typeface="Cambria"/>
              <a:cs typeface="Cambria"/>
              <a:sym typeface="Cambria"/>
            </a:endParaRPr>
          </a:p>
          <a:p>
            <a:pPr marL="457200" lvl="0" indent="-317500" rtl="0">
              <a:spcBef>
                <a:spcPts val="0"/>
              </a:spcBef>
              <a:buClr>
                <a:srgbClr val="000000"/>
              </a:buClr>
              <a:buSzPct val="127272"/>
              <a:buFont typeface="Cambria"/>
              <a:buAutoNum type="arabicPeriod"/>
            </a:pPr>
            <a:r>
              <a:rPr lang="en">
                <a:latin typeface="Cambria"/>
                <a:ea typeface="Cambria"/>
                <a:cs typeface="Cambria"/>
                <a:sym typeface="Cambria"/>
              </a:rPr>
              <a:t>WHO suggests that the virus can remain alive and virulent for 3 days in blood, saliva, urine, and tears of an infected individual</a:t>
            </a:r>
          </a:p>
          <a:p>
            <a:pPr lvl="0" rtl="0">
              <a:spcBef>
                <a:spcPts val="0"/>
              </a:spcBef>
              <a:buNone/>
            </a:pPr>
            <a:endParaRPr>
              <a:latin typeface="Cambria"/>
              <a:ea typeface="Cambria"/>
              <a:cs typeface="Cambria"/>
              <a:sym typeface="Cambria"/>
            </a:endParaRPr>
          </a:p>
          <a:p>
            <a:pPr marL="457200" lvl="0" indent="-317500" rtl="0">
              <a:spcBef>
                <a:spcPts val="0"/>
              </a:spcBef>
              <a:buClr>
                <a:srgbClr val="000000"/>
              </a:buClr>
              <a:buSzPct val="127272"/>
              <a:buFont typeface="Cambria"/>
              <a:buAutoNum type="arabicPeriod"/>
            </a:pPr>
            <a:r>
              <a:rPr lang="en">
                <a:latin typeface="Cambria"/>
                <a:ea typeface="Cambria"/>
                <a:cs typeface="Cambria"/>
                <a:sym typeface="Cambria"/>
              </a:rPr>
              <a:t>Example of modifications since outbreak: taxis that once held 7-8 passengers have been reduced to carrying three</a:t>
            </a:r>
          </a:p>
          <a:p>
            <a:pPr rtl="0">
              <a:spcBef>
                <a:spcPts val="0"/>
              </a:spcBef>
              <a:buNone/>
            </a:pPr>
            <a:endParaRPr>
              <a:latin typeface="Cambria"/>
              <a:ea typeface="Cambria"/>
              <a:cs typeface="Cambria"/>
              <a:sym typeface="Cambria"/>
            </a:endParaRPr>
          </a:p>
          <a:p>
            <a:pPr>
              <a:spcBef>
                <a:spcPts val="0"/>
              </a:spcBef>
              <a:buNone/>
            </a:pPr>
            <a:endParaRPr>
              <a:latin typeface="Cambria"/>
              <a:ea typeface="Cambria"/>
              <a:cs typeface="Cambria"/>
              <a:sym typeface="Cambria"/>
            </a:endParaRPr>
          </a:p>
        </p:txBody>
      </p:sp>
    </p:spTree>
    <p:extLst>
      <p:ext uri="{BB962C8B-B14F-4D97-AF65-F5344CB8AC3E}">
        <p14:creationId xmlns:p14="http://schemas.microsoft.com/office/powerpoint/2010/main" val="671439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a:latin typeface="Cambria"/>
              <a:ea typeface="Cambria"/>
              <a:cs typeface="Cambria"/>
              <a:sym typeface="Cambria"/>
            </a:endParaRPr>
          </a:p>
          <a:p>
            <a:pPr rtl="0">
              <a:spcBef>
                <a:spcPts val="0"/>
              </a:spcBef>
              <a:buNone/>
            </a:pPr>
            <a:r>
              <a:rPr lang="en" b="1">
                <a:latin typeface="Cambria"/>
                <a:ea typeface="Cambria"/>
                <a:cs typeface="Cambria"/>
                <a:sym typeface="Cambria"/>
              </a:rPr>
              <a:t>Access to villages &amp; health care</a:t>
            </a:r>
            <a:r>
              <a:rPr lang="en">
                <a:latin typeface="Cambria"/>
                <a:ea typeface="Cambria"/>
                <a:cs typeface="Cambria"/>
                <a:sym typeface="Cambria"/>
              </a:rPr>
              <a:t> </a:t>
            </a:r>
          </a:p>
          <a:p>
            <a:pPr marL="457200" lvl="0" indent="-317500" rtl="0">
              <a:spcBef>
                <a:spcPts val="0"/>
              </a:spcBef>
              <a:buClr>
                <a:srgbClr val="000000"/>
              </a:buClr>
              <a:buSzPct val="127272"/>
              <a:buFont typeface="Cambria"/>
              <a:buAutoNum type="arabicPeriod"/>
            </a:pPr>
            <a:r>
              <a:rPr lang="en">
                <a:latin typeface="Cambria"/>
                <a:ea typeface="Cambria"/>
                <a:cs typeface="Cambria"/>
                <a:sym typeface="Cambria"/>
              </a:rPr>
              <a:t>The country’s infrastructure has been destroyed, and development has been delayed, largely due to a decade-long civil war. It is ranked 177 out of 187 on the UNDP Human Development Index as of 2013.</a:t>
            </a:r>
          </a:p>
          <a:p>
            <a:pPr lvl="0" rtl="0">
              <a:spcBef>
                <a:spcPts val="0"/>
              </a:spcBef>
              <a:buNone/>
            </a:pPr>
            <a:endParaRPr>
              <a:latin typeface="Cambria"/>
              <a:ea typeface="Cambria"/>
              <a:cs typeface="Cambria"/>
              <a:sym typeface="Cambria"/>
            </a:endParaRPr>
          </a:p>
          <a:p>
            <a:pPr marL="457200" lvl="0" indent="-317500" rtl="0">
              <a:spcBef>
                <a:spcPts val="0"/>
              </a:spcBef>
              <a:buClr>
                <a:srgbClr val="000000"/>
              </a:buClr>
              <a:buSzPct val="127272"/>
              <a:buFont typeface="Cambria"/>
              <a:buAutoNum type="arabicPeriod"/>
            </a:pPr>
            <a:r>
              <a:rPr lang="en">
                <a:latin typeface="Cambria"/>
                <a:ea typeface="Cambria"/>
                <a:cs typeface="Cambria"/>
                <a:sym typeface="Cambria"/>
              </a:rPr>
              <a:t>97% of transport and movement is by road, yet only 10% of the roads are paved. There is also a massive disparity between urban and rural networks. This limits local and regional communication and access. Little maintenance to paved roads let alone unpaved roads - this can greatly increase travel time (huge problem when medical treatment is needed) and often prevents travel altogether. Sometimes walking is the safest and most reliable method of transportation.</a:t>
            </a:r>
          </a:p>
          <a:p>
            <a:pPr lvl="0" rtl="0">
              <a:spcBef>
                <a:spcPts val="0"/>
              </a:spcBef>
              <a:buNone/>
            </a:pPr>
            <a:endParaRPr>
              <a:latin typeface="Cambria"/>
              <a:ea typeface="Cambria"/>
              <a:cs typeface="Cambria"/>
              <a:sym typeface="Cambria"/>
            </a:endParaRPr>
          </a:p>
          <a:p>
            <a:pPr marL="457200" lvl="0" indent="-317500" rtl="0">
              <a:spcBef>
                <a:spcPts val="0"/>
              </a:spcBef>
              <a:buClr>
                <a:srgbClr val="000000"/>
              </a:buClr>
              <a:buSzPct val="127272"/>
              <a:buFont typeface="Cambria"/>
              <a:buAutoNum type="arabicPeriod"/>
            </a:pPr>
            <a:r>
              <a:rPr lang="en">
                <a:latin typeface="Cambria"/>
                <a:ea typeface="Cambria"/>
                <a:cs typeface="Cambria"/>
                <a:sym typeface="Cambria"/>
              </a:rPr>
              <a:t>Limited development in the energy sector - less than 10% of Sierra Leone’s population has access to electricity; again there is a huge disparity between urban and rural areas. This in turn affects the communication capacity of individuals and communities, and the stability and quality of healthcare that can be provided. </a:t>
            </a:r>
          </a:p>
          <a:p>
            <a:pPr lvl="0" rtl="0">
              <a:spcBef>
                <a:spcPts val="0"/>
              </a:spcBef>
              <a:buNone/>
            </a:pPr>
            <a:endParaRPr>
              <a:latin typeface="Cambria"/>
              <a:ea typeface="Cambria"/>
              <a:cs typeface="Cambria"/>
              <a:sym typeface="Cambria"/>
            </a:endParaRPr>
          </a:p>
          <a:p>
            <a:pPr rtl="0">
              <a:spcBef>
                <a:spcPts val="0"/>
              </a:spcBef>
              <a:buNone/>
            </a:pPr>
            <a:r>
              <a:rPr lang="en" b="1">
                <a:latin typeface="Cambria"/>
                <a:ea typeface="Cambria"/>
                <a:cs typeface="Cambria"/>
                <a:sym typeface="Cambria"/>
              </a:rPr>
              <a:t>Supplies &amp; training</a:t>
            </a:r>
          </a:p>
          <a:p>
            <a:pPr marL="457200" lvl="0" indent="-317500" rtl="0">
              <a:spcBef>
                <a:spcPts val="0"/>
              </a:spcBef>
              <a:buClr>
                <a:srgbClr val="000000"/>
              </a:buClr>
              <a:buSzPct val="127272"/>
              <a:buFont typeface="Cambria"/>
              <a:buAutoNum type="arabicPeriod"/>
            </a:pPr>
            <a:r>
              <a:rPr lang="en">
                <a:latin typeface="Cambria"/>
                <a:ea typeface="Cambria"/>
                <a:cs typeface="Cambria"/>
                <a:sym typeface="Cambria"/>
              </a:rPr>
              <a:t>Funding for supplies is limited in rural areas; often supplies given are not sufficient for the environment - can lead to temporary fixes. Due to limited travel access, often the training of locals/key individuals on the scene is delayed or non-existent. Influences reaction-time and containment measures that are necessary in an outbreak scenario with Ebola or another emerging infectious disease (EID). </a:t>
            </a:r>
          </a:p>
          <a:p>
            <a:pPr lvl="0" rtl="0">
              <a:spcBef>
                <a:spcPts val="0"/>
              </a:spcBef>
              <a:buNone/>
            </a:pPr>
            <a:endParaRPr>
              <a:latin typeface="Cambria"/>
              <a:ea typeface="Cambria"/>
              <a:cs typeface="Cambria"/>
              <a:sym typeface="Cambria"/>
            </a:endParaRPr>
          </a:p>
          <a:p>
            <a:pPr rtl="0">
              <a:spcBef>
                <a:spcPts val="0"/>
              </a:spcBef>
              <a:buNone/>
            </a:pPr>
            <a:r>
              <a:rPr lang="en" b="1">
                <a:latin typeface="Cambria"/>
                <a:ea typeface="Cambria"/>
                <a:cs typeface="Cambria"/>
                <a:sym typeface="Cambria"/>
              </a:rPr>
              <a:t>Communication limitations</a:t>
            </a:r>
          </a:p>
          <a:p>
            <a:pPr marL="457200" lvl="0" indent="-317500" rtl="0">
              <a:spcBef>
                <a:spcPts val="0"/>
              </a:spcBef>
              <a:buClr>
                <a:srgbClr val="000000"/>
              </a:buClr>
              <a:buSzPct val="127272"/>
              <a:buFont typeface="Cambria"/>
              <a:buAutoNum type="arabicPeriod"/>
            </a:pPr>
            <a:r>
              <a:rPr lang="en">
                <a:latin typeface="Cambria"/>
                <a:ea typeface="Cambria"/>
                <a:cs typeface="Cambria"/>
                <a:sym typeface="Cambria"/>
              </a:rPr>
              <a:t>Language barriers exist; even those native to the country may struggle due to varying village dialects and tongues. For example in many affected villages there is no word for “virus” - how do you explain an infectious disease when the concept of one is often limited at best? Had to use the word for maggot (tumbu) to try to convey the message, which while better than nothing, can also lead to confusion in understanding transmission of Ebola. </a:t>
            </a:r>
          </a:p>
          <a:p>
            <a:pPr lvl="0" rtl="0">
              <a:spcBef>
                <a:spcPts val="0"/>
              </a:spcBef>
              <a:buNone/>
            </a:pPr>
            <a:endParaRPr>
              <a:latin typeface="Cambria"/>
              <a:ea typeface="Cambria"/>
              <a:cs typeface="Cambria"/>
              <a:sym typeface="Cambria"/>
            </a:endParaRPr>
          </a:p>
          <a:p>
            <a:pPr marL="457200" lvl="0" indent="-317500" rtl="0">
              <a:spcBef>
                <a:spcPts val="0"/>
              </a:spcBef>
              <a:buClr>
                <a:srgbClr val="000000"/>
              </a:buClr>
              <a:buSzPct val="127272"/>
              <a:buFont typeface="Cambria"/>
              <a:buAutoNum type="arabicPeriod"/>
            </a:pPr>
            <a:r>
              <a:rPr lang="en">
                <a:latin typeface="Cambria"/>
                <a:ea typeface="Cambria"/>
                <a:cs typeface="Cambria"/>
                <a:sym typeface="Cambria"/>
              </a:rPr>
              <a:t>Lines of communication are often limited to word of mouth in rural areas; for example while visiting a village that had been quarantined, health care workers learned about a case of Ebola in a nearby village; only learned this through a conversation with an individual they had quarantined for monitoring purposes - this was a week after the death in the neighboring village. </a:t>
            </a:r>
          </a:p>
          <a:p>
            <a:pPr lvl="0">
              <a:spcBef>
                <a:spcPts val="0"/>
              </a:spcBef>
              <a:buNone/>
            </a:pPr>
            <a:endParaRPr>
              <a:latin typeface="Cambria"/>
              <a:ea typeface="Cambria"/>
              <a:cs typeface="Cambria"/>
              <a:sym typeface="Cambria"/>
            </a:endParaRPr>
          </a:p>
        </p:txBody>
      </p:sp>
    </p:spTree>
    <p:extLst>
      <p:ext uri="{BB962C8B-B14F-4D97-AF65-F5344CB8AC3E}">
        <p14:creationId xmlns:p14="http://schemas.microsoft.com/office/powerpoint/2010/main" val="3703753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a:latin typeface="Cambria"/>
              <a:ea typeface="Cambria"/>
              <a:cs typeface="Cambria"/>
              <a:sym typeface="Cambria"/>
            </a:endParaRPr>
          </a:p>
          <a:p>
            <a:pPr rtl="0">
              <a:spcBef>
                <a:spcPts val="0"/>
              </a:spcBef>
              <a:buNone/>
            </a:pPr>
            <a:r>
              <a:rPr lang="en" b="1">
                <a:latin typeface="Cambria"/>
                <a:ea typeface="Cambria"/>
                <a:cs typeface="Cambria"/>
                <a:sym typeface="Cambria"/>
              </a:rPr>
              <a:t>Picture 1: </a:t>
            </a:r>
            <a:r>
              <a:rPr lang="en">
                <a:latin typeface="Cambria"/>
                <a:ea typeface="Cambria"/>
                <a:cs typeface="Cambria"/>
                <a:sym typeface="Cambria"/>
              </a:rPr>
              <a:t>highway in Sierra Leone; example of 10% paved roads</a:t>
            </a:r>
          </a:p>
          <a:p>
            <a:pPr rtl="0">
              <a:spcBef>
                <a:spcPts val="0"/>
              </a:spcBef>
              <a:buNone/>
            </a:pPr>
            <a:r>
              <a:rPr lang="en" b="1">
                <a:latin typeface="Cambria"/>
                <a:ea typeface="Cambria"/>
                <a:cs typeface="Cambria"/>
                <a:sym typeface="Cambria"/>
              </a:rPr>
              <a:t>Picture 2:</a:t>
            </a:r>
            <a:r>
              <a:rPr lang="en">
                <a:latin typeface="Cambria"/>
                <a:ea typeface="Cambria"/>
                <a:cs typeface="Cambria"/>
                <a:sym typeface="Cambria"/>
              </a:rPr>
              <a:t> most commonly seen road in Sierra Leone</a:t>
            </a:r>
          </a:p>
          <a:p>
            <a:pPr>
              <a:spcBef>
                <a:spcPts val="0"/>
              </a:spcBef>
              <a:buNone/>
            </a:pPr>
            <a:r>
              <a:rPr lang="en" b="1">
                <a:latin typeface="Cambria"/>
                <a:ea typeface="Cambria"/>
                <a:cs typeface="Cambria"/>
                <a:sym typeface="Cambria"/>
              </a:rPr>
              <a:t>Picture 3:</a:t>
            </a:r>
            <a:r>
              <a:rPr lang="en">
                <a:latin typeface="Cambria"/>
                <a:ea typeface="Cambria"/>
                <a:cs typeface="Cambria"/>
                <a:sym typeface="Cambria"/>
              </a:rPr>
              <a:t> problems facing travelers on these dirt roads due to weather events; example is of what is commonly encountered during rainy season. </a:t>
            </a:r>
          </a:p>
        </p:txBody>
      </p:sp>
    </p:spTree>
    <p:extLst>
      <p:ext uri="{BB962C8B-B14F-4D97-AF65-F5344CB8AC3E}">
        <p14:creationId xmlns:p14="http://schemas.microsoft.com/office/powerpoint/2010/main" val="2184565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17500" rtl="0">
              <a:spcBef>
                <a:spcPts val="0"/>
              </a:spcBef>
              <a:buClr>
                <a:srgbClr val="000000"/>
              </a:buClr>
              <a:buSzPct val="127272"/>
              <a:buFont typeface="Cambria"/>
              <a:buAutoNum type="arabicPeriod"/>
            </a:pPr>
            <a:r>
              <a:rPr lang="en">
                <a:latin typeface="Cambria"/>
                <a:ea typeface="Cambria"/>
                <a:cs typeface="Cambria"/>
                <a:sym typeface="Cambria"/>
              </a:rPr>
              <a:t>Community members are not willing to accept Ebola as a disease-- do not report illness to officials or seek treatment</a:t>
            </a:r>
          </a:p>
          <a:p>
            <a:pPr lvl="0" rtl="0">
              <a:spcBef>
                <a:spcPts val="0"/>
              </a:spcBef>
              <a:buNone/>
            </a:pPr>
            <a:endParaRPr>
              <a:latin typeface="Cambria"/>
              <a:ea typeface="Cambria"/>
              <a:cs typeface="Cambria"/>
              <a:sym typeface="Cambria"/>
            </a:endParaRPr>
          </a:p>
          <a:p>
            <a:pPr marL="457200" lvl="0" indent="-317500" rtl="0">
              <a:spcBef>
                <a:spcPts val="0"/>
              </a:spcBef>
              <a:buClr>
                <a:srgbClr val="000000"/>
              </a:buClr>
              <a:buSzPct val="127272"/>
              <a:buFont typeface="Cambria"/>
              <a:buAutoNum type="arabicPeriod"/>
            </a:pPr>
            <a:r>
              <a:rPr lang="en">
                <a:latin typeface="Cambria"/>
                <a:ea typeface="Cambria"/>
                <a:cs typeface="Cambria"/>
                <a:sym typeface="Cambria"/>
              </a:rPr>
              <a:t>It is a common misconception to think that health care officials are spraying Ebola into schools when they are actually sanitizing.</a:t>
            </a:r>
          </a:p>
          <a:p>
            <a:pPr marL="914400" lvl="0" indent="-317500" rtl="0">
              <a:spcBef>
                <a:spcPts val="0"/>
              </a:spcBef>
              <a:buClr>
                <a:srgbClr val="000000"/>
              </a:buClr>
              <a:buSzPct val="127272"/>
              <a:buFont typeface="Cambria"/>
              <a:buChar char="-"/>
            </a:pPr>
            <a:r>
              <a:rPr lang="en">
                <a:latin typeface="Cambria"/>
                <a:ea typeface="Cambria"/>
                <a:cs typeface="Cambria"/>
                <a:sym typeface="Cambria"/>
              </a:rPr>
              <a:t>Some people see this as a ploy for donations</a:t>
            </a:r>
          </a:p>
          <a:p>
            <a:pPr lvl="0" rtl="0">
              <a:spcBef>
                <a:spcPts val="0"/>
              </a:spcBef>
              <a:buNone/>
            </a:pPr>
            <a:endParaRPr>
              <a:latin typeface="Cambria"/>
              <a:ea typeface="Cambria"/>
              <a:cs typeface="Cambria"/>
              <a:sym typeface="Cambria"/>
            </a:endParaRPr>
          </a:p>
          <a:p>
            <a:pPr marL="457200" lvl="0" indent="-317500" rtl="0">
              <a:spcBef>
                <a:spcPts val="0"/>
              </a:spcBef>
              <a:buClr>
                <a:srgbClr val="000000"/>
              </a:buClr>
              <a:buSzPct val="127272"/>
              <a:buFont typeface="Cambria"/>
              <a:buAutoNum type="arabicPeriod"/>
            </a:pPr>
            <a:r>
              <a:rPr lang="en">
                <a:latin typeface="Cambria"/>
                <a:ea typeface="Cambria"/>
                <a:cs typeface="Cambria"/>
                <a:sym typeface="Cambria"/>
              </a:rPr>
              <a:t>Health Care Workers-- stigma, not trusted by community, even if they are part of it</a:t>
            </a:r>
          </a:p>
          <a:p>
            <a:pPr lvl="0" rtl="0">
              <a:spcBef>
                <a:spcPts val="0"/>
              </a:spcBef>
              <a:buNone/>
            </a:pPr>
            <a:endParaRPr>
              <a:latin typeface="Cambria"/>
              <a:ea typeface="Cambria"/>
              <a:cs typeface="Cambria"/>
              <a:sym typeface="Cambria"/>
            </a:endParaRPr>
          </a:p>
          <a:p>
            <a:pPr marL="457200" lvl="0" indent="-317500" rtl="0">
              <a:spcBef>
                <a:spcPts val="0"/>
              </a:spcBef>
              <a:buClr>
                <a:srgbClr val="000000"/>
              </a:buClr>
              <a:buSzPct val="127272"/>
              <a:buFont typeface="Cambria"/>
              <a:buAutoNum type="arabicPeriod"/>
            </a:pPr>
            <a:r>
              <a:rPr lang="en">
                <a:latin typeface="Cambria"/>
                <a:ea typeface="Cambria"/>
                <a:cs typeface="Cambria"/>
                <a:sym typeface="Cambria"/>
              </a:rPr>
              <a:t>Thoughts: Despite their brave efforts and unwavering commitment, these nurses are also subjected to the stigma and fear that have characterized the epidemic since it first arrived in the country. “We are known as the ‘Ebola nurses’. No one wants to come close to us,” Sister Nancy says. “The nurses in the general ward won’t talk to us. Even our families are scared they will catch the virus from us.”</a:t>
            </a:r>
          </a:p>
          <a:p>
            <a:pPr lvl="0" rtl="0">
              <a:spcBef>
                <a:spcPts val="0"/>
              </a:spcBef>
              <a:buNone/>
            </a:pPr>
            <a:endParaRPr>
              <a:latin typeface="Cambria"/>
              <a:ea typeface="Cambria"/>
              <a:cs typeface="Cambria"/>
              <a:sym typeface="Cambria"/>
            </a:endParaRPr>
          </a:p>
          <a:p>
            <a:pPr marL="457200" lvl="0" indent="-317500" rtl="0">
              <a:spcBef>
                <a:spcPts val="0"/>
              </a:spcBef>
              <a:buClr>
                <a:srgbClr val="000000"/>
              </a:buClr>
              <a:buSzPct val="127272"/>
              <a:buFont typeface="Cambria"/>
              <a:buAutoNum type="arabicPeriod"/>
            </a:pPr>
            <a:r>
              <a:rPr lang="en">
                <a:latin typeface="Cambria"/>
                <a:ea typeface="Cambria"/>
                <a:cs typeface="Cambria"/>
                <a:sym typeface="Cambria"/>
              </a:rPr>
              <a:t>Friends and neighbours suggested that the man might have Ebola, but his wife refused to allow her husband to be taken to the hospital. Instead, she called an herbalist, a traditional healer who told the family that the man had been shot by a witch gun — a spiritual weapon that rains calamity on the victim.</a:t>
            </a:r>
          </a:p>
          <a:p>
            <a:pPr rtl="0">
              <a:spcBef>
                <a:spcPts val="0"/>
              </a:spcBef>
              <a:buNone/>
            </a:pPr>
            <a:endParaRPr>
              <a:latin typeface="Cambria"/>
              <a:ea typeface="Cambria"/>
              <a:cs typeface="Cambria"/>
              <a:sym typeface="Cambria"/>
            </a:endParaRPr>
          </a:p>
          <a:p>
            <a:pPr>
              <a:spcBef>
                <a:spcPts val="0"/>
              </a:spcBef>
              <a:buNone/>
            </a:pPr>
            <a:endParaRPr>
              <a:latin typeface="Cambria"/>
              <a:ea typeface="Cambria"/>
              <a:cs typeface="Cambria"/>
              <a:sym typeface="Cambria"/>
            </a:endParaRPr>
          </a:p>
        </p:txBody>
      </p:sp>
    </p:spTree>
    <p:extLst>
      <p:ext uri="{BB962C8B-B14F-4D97-AF65-F5344CB8AC3E}">
        <p14:creationId xmlns:p14="http://schemas.microsoft.com/office/powerpoint/2010/main" val="2536401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a:latin typeface="Cambria"/>
              <a:ea typeface="Cambria"/>
              <a:cs typeface="Cambria"/>
              <a:sym typeface="Cambria"/>
            </a:endParaRPr>
          </a:p>
          <a:p>
            <a:pPr marL="457200" lvl="0" indent="-317500" rtl="0">
              <a:spcBef>
                <a:spcPts val="0"/>
              </a:spcBef>
              <a:buClr>
                <a:srgbClr val="000000"/>
              </a:buClr>
              <a:buSzPct val="127272"/>
              <a:buFont typeface="Cambria"/>
              <a:buAutoNum type="arabicPeriod"/>
            </a:pPr>
            <a:r>
              <a:rPr lang="en">
                <a:latin typeface="Cambria"/>
                <a:ea typeface="Cambria"/>
                <a:cs typeface="Cambria"/>
                <a:sym typeface="Cambria"/>
              </a:rPr>
              <a:t>The misconceptions have translated into local prejudices against survivors. In a november survey by UNICEF in Sierra Leone, they found that 14% of respondents would not welcome back a neighbor that had survived infection, 31% would not buy vegetables from a shopkeeper that had beaten Ebola, and 46% of respondents admitted to some form of bias against survivors. But these are large improvements from the survey conducted in august when 94% of respondents held negative attitudes. </a:t>
            </a:r>
          </a:p>
          <a:p>
            <a:pPr lvl="0" rtl="0">
              <a:spcBef>
                <a:spcPts val="0"/>
              </a:spcBef>
              <a:buNone/>
            </a:pPr>
            <a:endParaRPr>
              <a:latin typeface="Cambria"/>
              <a:ea typeface="Cambria"/>
              <a:cs typeface="Cambria"/>
              <a:sym typeface="Cambria"/>
            </a:endParaRPr>
          </a:p>
          <a:p>
            <a:pPr marL="457200" lvl="0" indent="-317500" rtl="0">
              <a:spcBef>
                <a:spcPts val="0"/>
              </a:spcBef>
              <a:buClr>
                <a:srgbClr val="000000"/>
              </a:buClr>
              <a:buSzPct val="127272"/>
              <a:buFont typeface="Cambria"/>
              <a:buAutoNum type="arabicPeriod"/>
            </a:pPr>
            <a:r>
              <a:rPr lang="en">
                <a:latin typeface="Cambria"/>
                <a:ea typeface="Cambria"/>
                <a:cs typeface="Cambria"/>
                <a:sym typeface="Cambria"/>
              </a:rPr>
              <a:t>The stigmatization against survivors makes employment options scarce. Survivors often work as social workers in the fight against Ebola or are favored to watch over children because they are thought to be immune. However, no research has shown exactly how long they are immune to reinfection.</a:t>
            </a:r>
          </a:p>
          <a:p>
            <a:pPr lvl="0" rtl="0">
              <a:spcBef>
                <a:spcPts val="0"/>
              </a:spcBef>
              <a:buNone/>
            </a:pPr>
            <a:endParaRPr>
              <a:latin typeface="Cambria"/>
              <a:ea typeface="Cambria"/>
              <a:cs typeface="Cambria"/>
              <a:sym typeface="Cambria"/>
            </a:endParaRPr>
          </a:p>
          <a:p>
            <a:pPr marL="457200" lvl="0" indent="-317500" rtl="0">
              <a:spcBef>
                <a:spcPts val="0"/>
              </a:spcBef>
              <a:buClr>
                <a:srgbClr val="000000"/>
              </a:buClr>
              <a:buSzPct val="127272"/>
              <a:buFont typeface="Cambria"/>
              <a:buAutoNum type="arabicPeriod"/>
            </a:pPr>
            <a:r>
              <a:rPr lang="en">
                <a:latin typeface="Cambria"/>
                <a:ea typeface="Cambria"/>
                <a:cs typeface="Cambria"/>
                <a:sym typeface="Cambria"/>
              </a:rPr>
              <a:t>Those who overcome an infection often lose the majority of their family to the virus. Between the lack of employment and consequent lack of income and the loss of family, survivors are facing high emotional distress. The local government and other organizations are attempting to mitigate this by providing conferences that discusses protecting their communities, how their bodies defeated the disease, and provide psychosocial support as well as “release packages” that include things like mattresses, which are often destroyed during the course of infection.</a:t>
            </a:r>
          </a:p>
          <a:p>
            <a:pPr lvl="0" rtl="0">
              <a:spcBef>
                <a:spcPts val="0"/>
              </a:spcBef>
              <a:buNone/>
            </a:pPr>
            <a:r>
              <a:rPr lang="en">
                <a:latin typeface="Cambria"/>
                <a:ea typeface="Cambria"/>
                <a:cs typeface="Cambria"/>
                <a:sym typeface="Cambria"/>
              </a:rPr>
              <a:t> </a:t>
            </a:r>
          </a:p>
          <a:p>
            <a:pPr marL="457200" lvl="0" indent="-317500" rtl="0">
              <a:spcBef>
                <a:spcPts val="0"/>
              </a:spcBef>
              <a:buClr>
                <a:srgbClr val="000000"/>
              </a:buClr>
              <a:buSzPct val="127272"/>
              <a:buFont typeface="Cambria"/>
              <a:buAutoNum type="arabicPeriod"/>
            </a:pPr>
            <a:r>
              <a:rPr lang="en">
                <a:latin typeface="Cambria"/>
                <a:ea typeface="Cambria"/>
                <a:cs typeface="Cambria"/>
                <a:sym typeface="Cambria"/>
              </a:rPr>
              <a:t>Despite these negative attitudes, survivors often choose to work as social workers (such as nurses, caregivers, counsellors, organizers,and outreach workers) </a:t>
            </a:r>
          </a:p>
          <a:p>
            <a:pPr lvl="0" rtl="0">
              <a:spcBef>
                <a:spcPts val="0"/>
              </a:spcBef>
              <a:buNone/>
            </a:pPr>
            <a:endParaRPr>
              <a:latin typeface="Cambria"/>
              <a:ea typeface="Cambria"/>
              <a:cs typeface="Cambria"/>
              <a:sym typeface="Cambria"/>
            </a:endParaRPr>
          </a:p>
          <a:p>
            <a:pPr>
              <a:spcBef>
                <a:spcPts val="0"/>
              </a:spcBef>
              <a:buNone/>
            </a:pPr>
            <a:endParaRPr>
              <a:latin typeface="Cambria"/>
              <a:ea typeface="Cambria"/>
              <a:cs typeface="Cambria"/>
              <a:sym typeface="Cambria"/>
            </a:endParaRPr>
          </a:p>
        </p:txBody>
      </p:sp>
    </p:spTree>
    <p:extLst>
      <p:ext uri="{BB962C8B-B14F-4D97-AF65-F5344CB8AC3E}">
        <p14:creationId xmlns:p14="http://schemas.microsoft.com/office/powerpoint/2010/main" val="3460930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0" y="2914648"/>
            <a:ext cx="9144000" cy="2228999"/>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10" name="Shape 10"/>
          <p:cNvCxnSpPr/>
          <p:nvPr/>
        </p:nvCxnSpPr>
        <p:spPr>
          <a:xfrm>
            <a:off x="0" y="2914649"/>
            <a:ext cx="9144000" cy="0"/>
          </a:xfrm>
          <a:prstGeom prst="straightConnector1">
            <a:avLst/>
          </a:prstGeom>
          <a:noFill/>
          <a:ln w="28575" cap="flat">
            <a:solidFill>
              <a:schemeClr val="dk1"/>
            </a:solidFill>
            <a:prstDash val="solid"/>
            <a:round/>
            <a:headEnd type="none" w="med" len="med"/>
            <a:tailEnd type="none" w="med" len="med"/>
          </a:ln>
        </p:spPr>
      </p:cxnSp>
      <p:sp>
        <p:nvSpPr>
          <p:cNvPr id="11" name="Shape 11"/>
          <p:cNvSpPr txBox="1">
            <a:spLocks noGrp="1"/>
          </p:cNvSpPr>
          <p:nvPr>
            <p:ph type="ctrTitle"/>
          </p:nvPr>
        </p:nvSpPr>
        <p:spPr>
          <a:xfrm>
            <a:off x="685800" y="1618313"/>
            <a:ext cx="7772400" cy="1238099"/>
          </a:xfrm>
          <a:prstGeom prst="rect">
            <a:avLst/>
          </a:prstGeom>
        </p:spPr>
        <p:txBody>
          <a:bodyPr lIns="91425" tIns="91425" rIns="91425" bIns="91425" anchor="b" anchorCtr="0"/>
          <a:lstStyle>
            <a:lvl1pPr>
              <a:spcBef>
                <a:spcPts val="0"/>
              </a:spcBef>
              <a:buClr>
                <a:schemeClr val="dk2"/>
              </a:buClr>
              <a:buSzPct val="100000"/>
              <a:defRPr sz="4800">
                <a:solidFill>
                  <a:schemeClr val="dk2"/>
                </a:solidFill>
              </a:defRPr>
            </a:lvl1pPr>
            <a:lvl2pPr>
              <a:spcBef>
                <a:spcPts val="0"/>
              </a:spcBef>
              <a:buClr>
                <a:schemeClr val="dk2"/>
              </a:buClr>
              <a:buSzPct val="100000"/>
              <a:defRPr sz="4800">
                <a:solidFill>
                  <a:schemeClr val="dk2"/>
                </a:solidFill>
              </a:defRPr>
            </a:lvl2pPr>
            <a:lvl3pPr>
              <a:spcBef>
                <a:spcPts val="0"/>
              </a:spcBef>
              <a:buClr>
                <a:schemeClr val="dk2"/>
              </a:buClr>
              <a:buSzPct val="100000"/>
              <a:defRPr sz="4800">
                <a:solidFill>
                  <a:schemeClr val="dk2"/>
                </a:solidFill>
              </a:defRPr>
            </a:lvl3pPr>
            <a:lvl4pPr>
              <a:spcBef>
                <a:spcPts val="0"/>
              </a:spcBef>
              <a:buClr>
                <a:schemeClr val="dk2"/>
              </a:buClr>
              <a:buSzPct val="100000"/>
              <a:defRPr sz="4800">
                <a:solidFill>
                  <a:schemeClr val="dk2"/>
                </a:solidFill>
              </a:defRPr>
            </a:lvl4pPr>
            <a:lvl5pPr>
              <a:spcBef>
                <a:spcPts val="0"/>
              </a:spcBef>
              <a:buClr>
                <a:schemeClr val="dk2"/>
              </a:buClr>
              <a:buSzPct val="100000"/>
              <a:defRPr sz="4800">
                <a:solidFill>
                  <a:schemeClr val="dk2"/>
                </a:solidFill>
              </a:defRPr>
            </a:lvl5pPr>
            <a:lvl6pPr>
              <a:spcBef>
                <a:spcPts val="0"/>
              </a:spcBef>
              <a:buClr>
                <a:schemeClr val="dk2"/>
              </a:buClr>
              <a:buSzPct val="100000"/>
              <a:defRPr sz="4800">
                <a:solidFill>
                  <a:schemeClr val="dk2"/>
                </a:solidFill>
              </a:defRPr>
            </a:lvl6pPr>
            <a:lvl7pPr>
              <a:spcBef>
                <a:spcPts val="0"/>
              </a:spcBef>
              <a:buClr>
                <a:schemeClr val="dk2"/>
              </a:buClr>
              <a:buSzPct val="100000"/>
              <a:defRPr sz="4800">
                <a:solidFill>
                  <a:schemeClr val="dk2"/>
                </a:solidFill>
              </a:defRPr>
            </a:lvl7pPr>
            <a:lvl8pPr>
              <a:spcBef>
                <a:spcPts val="0"/>
              </a:spcBef>
              <a:buClr>
                <a:schemeClr val="dk2"/>
              </a:buClr>
              <a:buSzPct val="100000"/>
              <a:defRPr sz="4800">
                <a:solidFill>
                  <a:schemeClr val="dk2"/>
                </a:solidFill>
              </a:defRPr>
            </a:lvl8pPr>
            <a:lvl9pPr>
              <a:spcBef>
                <a:spcPts val="0"/>
              </a:spcBef>
              <a:buClr>
                <a:schemeClr val="dk2"/>
              </a:buClr>
              <a:buSzPct val="100000"/>
              <a:defRPr sz="4800">
                <a:solidFill>
                  <a:schemeClr val="dk2"/>
                </a:solidFill>
              </a:defRPr>
            </a:lvl9pPr>
          </a:lstStyle>
          <a:p>
            <a:endParaRPr/>
          </a:p>
        </p:txBody>
      </p:sp>
      <p:sp>
        <p:nvSpPr>
          <p:cNvPr id="12" name="Shape 12"/>
          <p:cNvSpPr txBox="1">
            <a:spLocks noGrp="1"/>
          </p:cNvSpPr>
          <p:nvPr>
            <p:ph type="subTitle" idx="1"/>
          </p:nvPr>
        </p:nvSpPr>
        <p:spPr>
          <a:xfrm>
            <a:off x="685800" y="2964777"/>
            <a:ext cx="7772400" cy="944700"/>
          </a:xfrm>
          <a:prstGeom prst="rect">
            <a:avLst/>
          </a:prstGeom>
        </p:spPr>
        <p:txBody>
          <a:bodyPr lIns="91425" tIns="91425" rIns="91425" bIns="91425" anchor="t" anchorCtr="0"/>
          <a:lstStyle>
            <a:lvl1pPr>
              <a:spcBef>
                <a:spcPts val="0"/>
              </a:spcBef>
              <a:buClr>
                <a:schemeClr val="lt2"/>
              </a:buClr>
              <a:buSzPct val="100000"/>
              <a:buNone/>
              <a:defRPr sz="3600">
                <a:solidFill>
                  <a:schemeClr val="lt2"/>
                </a:solidFill>
              </a:defRPr>
            </a:lvl1pPr>
            <a:lvl2pPr>
              <a:spcBef>
                <a:spcPts val="0"/>
              </a:spcBef>
              <a:buClr>
                <a:schemeClr val="lt2"/>
              </a:buClr>
              <a:buSzPct val="100000"/>
              <a:buNone/>
              <a:defRPr sz="3600">
                <a:solidFill>
                  <a:schemeClr val="lt2"/>
                </a:solidFill>
              </a:defRPr>
            </a:lvl2pPr>
            <a:lvl3pPr>
              <a:spcBef>
                <a:spcPts val="0"/>
              </a:spcBef>
              <a:buClr>
                <a:schemeClr val="lt2"/>
              </a:buClr>
              <a:buSzPct val="100000"/>
              <a:buNone/>
              <a:defRPr sz="3600">
                <a:solidFill>
                  <a:schemeClr val="lt2"/>
                </a:solidFill>
              </a:defRPr>
            </a:lvl3pPr>
            <a:lvl4pPr>
              <a:spcBef>
                <a:spcPts val="0"/>
              </a:spcBef>
              <a:buClr>
                <a:schemeClr val="lt2"/>
              </a:buClr>
              <a:buSzPct val="100000"/>
              <a:buNone/>
              <a:defRPr sz="3600">
                <a:solidFill>
                  <a:schemeClr val="lt2"/>
                </a:solidFill>
              </a:defRPr>
            </a:lvl4pPr>
            <a:lvl5pPr>
              <a:spcBef>
                <a:spcPts val="0"/>
              </a:spcBef>
              <a:buClr>
                <a:schemeClr val="lt2"/>
              </a:buClr>
              <a:buSzPct val="100000"/>
              <a:buNone/>
              <a:defRPr sz="3600">
                <a:solidFill>
                  <a:schemeClr val="lt2"/>
                </a:solidFill>
              </a:defRPr>
            </a:lvl5pPr>
            <a:lvl6pPr>
              <a:spcBef>
                <a:spcPts val="0"/>
              </a:spcBef>
              <a:buClr>
                <a:schemeClr val="lt2"/>
              </a:buClr>
              <a:buSzPct val="100000"/>
              <a:buNone/>
              <a:defRPr sz="3600">
                <a:solidFill>
                  <a:schemeClr val="lt2"/>
                </a:solidFill>
              </a:defRPr>
            </a:lvl6pPr>
            <a:lvl7pPr>
              <a:spcBef>
                <a:spcPts val="0"/>
              </a:spcBef>
              <a:buClr>
                <a:schemeClr val="lt2"/>
              </a:buClr>
              <a:buSzPct val="100000"/>
              <a:buNone/>
              <a:defRPr sz="3600">
                <a:solidFill>
                  <a:schemeClr val="lt2"/>
                </a:solidFill>
              </a:defRPr>
            </a:lvl7pPr>
            <a:lvl8pPr>
              <a:spcBef>
                <a:spcPts val="0"/>
              </a:spcBef>
              <a:buClr>
                <a:schemeClr val="lt2"/>
              </a:buClr>
              <a:buSzPct val="100000"/>
              <a:buNone/>
              <a:defRPr sz="3600">
                <a:solidFill>
                  <a:schemeClr val="lt2"/>
                </a:solidFill>
              </a:defRPr>
            </a:lvl8pPr>
            <a:lvl9pPr>
              <a:spcBef>
                <a:spcPts val="0"/>
              </a:spcBef>
              <a:buClr>
                <a:schemeClr val="lt2"/>
              </a:buClr>
              <a:buSzPct val="100000"/>
              <a:buNone/>
              <a:defRPr sz="3600">
                <a:solidFill>
                  <a:schemeClr val="lt2"/>
                </a:solidFill>
              </a:defRPr>
            </a:lvl9pPr>
          </a:lstStyle>
          <a:p>
            <a:endParaRPr/>
          </a:p>
        </p:txBody>
      </p:sp>
      <p:sp>
        <p:nvSpPr>
          <p:cNvPr id="13" name="Shape 1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solidFill>
                  <a:schemeClr val="lt1"/>
                </a:solidFill>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
        <p:cNvGrpSpPr/>
        <p:nvPr/>
      </p:nvGrpSpPr>
      <p:grpSpPr>
        <a:xfrm>
          <a:off x="0" y="0"/>
          <a:ext cx="0" cy="0"/>
          <a:chOff x="0" y="0"/>
          <a:chExt cx="0" cy="0"/>
        </a:xfrm>
      </p:grpSpPr>
      <p:sp>
        <p:nvSpPr>
          <p:cNvPr id="15" name="Shape 15"/>
          <p:cNvSpPr/>
          <p:nvPr/>
        </p:nvSpPr>
        <p:spPr>
          <a:xfrm>
            <a:off x="0" y="0"/>
            <a:ext cx="9144000" cy="11277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16" name="Shape 16"/>
          <p:cNvCxnSpPr/>
          <p:nvPr/>
        </p:nvCxnSpPr>
        <p:spPr>
          <a:xfrm>
            <a:off x="0" y="1127679"/>
            <a:ext cx="9144000" cy="0"/>
          </a:xfrm>
          <a:prstGeom prst="straightConnector1">
            <a:avLst/>
          </a:prstGeom>
          <a:noFill/>
          <a:ln w="28575" cap="flat">
            <a:solidFill>
              <a:schemeClr val="dk1"/>
            </a:solidFill>
            <a:prstDash val="solid"/>
            <a:round/>
            <a:headEnd type="none" w="med" len="med"/>
            <a:tailEnd type="none" w="med" len="med"/>
          </a:ln>
        </p:spPr>
      </p:cxnSp>
      <p:sp>
        <p:nvSpPr>
          <p:cNvPr id="17" name="Shape 17"/>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p:nvPr/>
        </p:nvSpPr>
        <p:spPr>
          <a:xfrm>
            <a:off x="0" y="0"/>
            <a:ext cx="9144000" cy="11277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22" name="Shape 22"/>
          <p:cNvCxnSpPr/>
          <p:nvPr/>
        </p:nvCxnSpPr>
        <p:spPr>
          <a:xfrm>
            <a:off x="0" y="1127679"/>
            <a:ext cx="9144000" cy="0"/>
          </a:xfrm>
          <a:prstGeom prst="straightConnector1">
            <a:avLst/>
          </a:prstGeom>
          <a:noFill/>
          <a:ln w="28575" cap="flat">
            <a:solidFill>
              <a:schemeClr val="dk1"/>
            </a:solidFill>
            <a:prstDash val="solid"/>
            <a:round/>
            <a:headEnd type="none" w="med" len="med"/>
            <a:tailEnd type="none" w="med" len="med"/>
          </a:ln>
        </p:spPr>
      </p:cxnSp>
      <p:sp>
        <p:nvSpPr>
          <p:cNvPr id="23" name="Shape 23"/>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5" name="Shape 25"/>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p:nvPr/>
        </p:nvSpPr>
        <p:spPr>
          <a:xfrm>
            <a:off x="0" y="0"/>
            <a:ext cx="9144000" cy="11277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29" name="Shape 29"/>
          <p:cNvCxnSpPr/>
          <p:nvPr/>
        </p:nvCxnSpPr>
        <p:spPr>
          <a:xfrm>
            <a:off x="0" y="1127679"/>
            <a:ext cx="9144000" cy="0"/>
          </a:xfrm>
          <a:prstGeom prst="straightConnector1">
            <a:avLst/>
          </a:prstGeom>
          <a:noFill/>
          <a:ln w="28575" cap="flat">
            <a:solidFill>
              <a:schemeClr val="dk1"/>
            </a:solidFill>
            <a:prstDash val="solid"/>
            <a:round/>
            <a:headEnd type="none" w="med" len="med"/>
            <a:tailEnd type="none" w="med" len="med"/>
          </a:ln>
        </p:spPr>
      </p:cxnSp>
      <p:sp>
        <p:nvSpPr>
          <p:cNvPr id="30" name="Shape 30"/>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1" name="Shape 3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2"/>
        <p:cNvGrpSpPr/>
        <p:nvPr/>
      </p:nvGrpSpPr>
      <p:grpSpPr>
        <a:xfrm>
          <a:off x="0" y="0"/>
          <a:ext cx="0" cy="0"/>
          <a:chOff x="0" y="0"/>
          <a:chExt cx="0" cy="0"/>
        </a:xfrm>
      </p:grpSpPr>
      <p:sp>
        <p:nvSpPr>
          <p:cNvPr id="33" name="Shape 33"/>
          <p:cNvSpPr/>
          <p:nvPr/>
        </p:nvSpPr>
        <p:spPr>
          <a:xfrm>
            <a:off x="0" y="4225081"/>
            <a:ext cx="9144000" cy="9183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34" name="Shape 34"/>
          <p:cNvCxnSpPr/>
          <p:nvPr/>
        </p:nvCxnSpPr>
        <p:spPr>
          <a:xfrm>
            <a:off x="0" y="4225081"/>
            <a:ext cx="9144000" cy="0"/>
          </a:xfrm>
          <a:prstGeom prst="straightConnector1">
            <a:avLst/>
          </a:prstGeom>
          <a:noFill/>
          <a:ln w="28575" cap="flat">
            <a:solidFill>
              <a:schemeClr val="dk1"/>
            </a:solidFill>
            <a:prstDash val="solid"/>
            <a:round/>
            <a:headEnd type="none" w="med" len="med"/>
            <a:tailEnd type="none" w="med" len="med"/>
          </a:ln>
        </p:spPr>
      </p:cxnSp>
      <p:sp>
        <p:nvSpPr>
          <p:cNvPr id="35" name="Shape 35"/>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Clr>
                <a:schemeClr val="lt1"/>
              </a:buClr>
              <a:buSzPct val="100000"/>
              <a:buNone/>
              <a:defRPr sz="1800">
                <a:solidFill>
                  <a:schemeClr val="lt1"/>
                </a:solidFill>
              </a:defRPr>
            </a:lvl1pPr>
          </a:lstStyle>
          <a:p>
            <a:endParaRPr/>
          </a:p>
        </p:txBody>
      </p:sp>
      <p:sp>
        <p:nvSpPr>
          <p:cNvPr id="36" name="Shape 3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solidFill>
                  <a:schemeClr val="lt1"/>
                </a:solidFill>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7"/>
        <p:cNvGrpSpPr/>
        <p:nvPr/>
      </p:nvGrpSpPr>
      <p:grpSpPr>
        <a:xfrm>
          <a:off x="0" y="0"/>
          <a:ext cx="0" cy="0"/>
          <a:chOff x="0" y="0"/>
          <a:chExt cx="0" cy="0"/>
        </a:xfrm>
      </p:grpSpPr>
      <p:sp>
        <p:nvSpPr>
          <p:cNvPr id="38" name="Shape 3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1pPr>
            <a:lvl2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2pPr>
            <a:lvl3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3pPr>
            <a:lvl4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4pPr>
            <a:lvl5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5pPr>
            <a:lvl6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6pPr>
            <a:lvl7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7pPr>
            <a:lvl8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8pPr>
            <a:lvl9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dk2"/>
              </a:buClr>
              <a:buSzPct val="100000"/>
              <a:buFont typeface="Trebuchet MS"/>
              <a:defRPr sz="3000">
                <a:solidFill>
                  <a:schemeClr val="dk2"/>
                </a:solidFill>
                <a:latin typeface="Trebuchet MS"/>
                <a:ea typeface="Trebuchet MS"/>
                <a:cs typeface="Trebuchet MS"/>
                <a:sym typeface="Trebuchet MS"/>
              </a:defRPr>
            </a:lvl1pPr>
            <a:lvl2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4pPr>
            <a:lvl5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5pPr>
            <a:lvl6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6pPr>
            <a:lvl7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7pPr>
            <a:lvl8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8pPr>
            <a:lvl9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lvl1pPr algn="r">
              <a:spcBef>
                <a:spcPts val="0"/>
              </a:spcBef>
              <a:buNone/>
              <a:defRPr sz="1300">
                <a:solidFill>
                  <a:schemeClr val="dk2"/>
                </a:solidFill>
                <a:latin typeface="Trebuchet MS"/>
                <a:ea typeface="Trebuchet MS"/>
                <a:cs typeface="Trebuchet MS"/>
                <a:sym typeface="Trebuchet MS"/>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youtube.com/v/N8eWFivR9-c"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hyperlink" Target="https://www.youtube.com/watch?v=N8eWFivR9-c" TargetMode="Externa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ctrTitle"/>
          </p:nvPr>
        </p:nvSpPr>
        <p:spPr>
          <a:xfrm>
            <a:off x="155625" y="1618325"/>
            <a:ext cx="8861999" cy="1238099"/>
          </a:xfrm>
          <a:prstGeom prst="rect">
            <a:avLst/>
          </a:prstGeom>
        </p:spPr>
        <p:txBody>
          <a:bodyPr lIns="91425" tIns="91425" rIns="91425" bIns="91425" anchor="b" anchorCtr="0">
            <a:noAutofit/>
          </a:bodyPr>
          <a:lstStyle/>
          <a:p>
            <a:pPr rtl="0">
              <a:spcBef>
                <a:spcPts val="0"/>
              </a:spcBef>
              <a:buNone/>
            </a:pPr>
            <a:r>
              <a:rPr lang="en" sz="4500"/>
              <a:t>Ebola Outbreak 2014-2015</a:t>
            </a:r>
          </a:p>
          <a:p>
            <a:pPr>
              <a:spcBef>
                <a:spcPts val="0"/>
              </a:spcBef>
              <a:buNone/>
            </a:pPr>
            <a:r>
              <a:rPr lang="en" sz="3600" i="1"/>
              <a:t>Sierra Leone Case Example</a:t>
            </a:r>
          </a:p>
        </p:txBody>
      </p:sp>
      <p:sp>
        <p:nvSpPr>
          <p:cNvPr id="41" name="Shape 41"/>
          <p:cNvSpPr txBox="1">
            <a:spLocks noGrp="1"/>
          </p:cNvSpPr>
          <p:nvPr>
            <p:ph type="subTitle" idx="1"/>
          </p:nvPr>
        </p:nvSpPr>
        <p:spPr>
          <a:xfrm>
            <a:off x="685800" y="2964777"/>
            <a:ext cx="7772400" cy="944700"/>
          </a:xfrm>
          <a:prstGeom prst="rect">
            <a:avLst/>
          </a:prstGeom>
        </p:spPr>
        <p:txBody>
          <a:bodyPr lIns="91425" tIns="91425" rIns="91425" bIns="91425" anchor="t" anchorCtr="0">
            <a:noAutofit/>
          </a:bodyPr>
          <a:lstStyle/>
          <a:p>
            <a:pPr>
              <a:spcBef>
                <a:spcPts val="0"/>
              </a:spcBef>
              <a:buNone/>
            </a:pPr>
            <a:r>
              <a:rPr lang="en" sz="3000">
                <a:solidFill>
                  <a:srgbClr val="F3F3F3"/>
                </a:solidFill>
              </a:rPr>
              <a:t>Social, Cultural and Gender Components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solidFill>
                  <a:srgbClr val="F3F3F3"/>
                </a:solidFill>
              </a:rPr>
              <a:t>Community Aftermath - Children</a:t>
            </a:r>
          </a:p>
        </p:txBody>
      </p:sp>
      <p:sp>
        <p:nvSpPr>
          <p:cNvPr id="117" name="Shape 11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Trebuchet MS"/>
              <a:buChar char="-"/>
            </a:pPr>
            <a:r>
              <a:rPr lang="en"/>
              <a:t>School delays</a:t>
            </a:r>
          </a:p>
          <a:p>
            <a:pPr lvl="0" rtl="0">
              <a:spcBef>
                <a:spcPts val="0"/>
              </a:spcBef>
              <a:buNone/>
            </a:pPr>
            <a:endParaRPr/>
          </a:p>
          <a:p>
            <a:pPr marL="457200" lvl="0" indent="-419100" rtl="0">
              <a:spcBef>
                <a:spcPts val="0"/>
              </a:spcBef>
              <a:buClr>
                <a:schemeClr val="dk2"/>
              </a:buClr>
              <a:buSzPct val="100000"/>
              <a:buFont typeface="Trebuchet MS"/>
              <a:buChar char="-"/>
            </a:pPr>
            <a:r>
              <a:rPr lang="en"/>
              <a:t>Orphans</a:t>
            </a:r>
          </a:p>
          <a:p>
            <a:pPr marL="914400" lvl="0" indent="-419100" rtl="0">
              <a:spcBef>
                <a:spcPts val="0"/>
              </a:spcBef>
              <a:buClr>
                <a:schemeClr val="dk2"/>
              </a:buClr>
              <a:buSzPct val="100000"/>
              <a:buFont typeface="Trebuchet MS"/>
              <a:buChar char="-"/>
            </a:pPr>
            <a:r>
              <a:rPr lang="en"/>
              <a:t>Over 16,600 </a:t>
            </a:r>
          </a:p>
          <a:p>
            <a:pPr marL="457200" lvl="0" indent="457200" rtl="0">
              <a:spcBef>
                <a:spcPts val="0"/>
              </a:spcBef>
              <a:buNone/>
            </a:pPr>
            <a:r>
              <a:rPr lang="en"/>
              <a:t>children affected</a:t>
            </a:r>
          </a:p>
          <a:p>
            <a:pPr marL="914400" lvl="0" indent="-419100">
              <a:spcBef>
                <a:spcPts val="0"/>
              </a:spcBef>
              <a:buClr>
                <a:schemeClr val="dk2"/>
              </a:buClr>
              <a:buSzPct val="100000"/>
              <a:buFont typeface="Trebuchet MS"/>
              <a:buChar char="-"/>
            </a:pPr>
            <a:r>
              <a:rPr lang="en"/>
              <a:t>Ostracization</a:t>
            </a:r>
          </a:p>
        </p:txBody>
      </p:sp>
      <p:grpSp>
        <p:nvGrpSpPr>
          <p:cNvPr id="118" name="Shape 118"/>
          <p:cNvGrpSpPr/>
          <p:nvPr/>
        </p:nvGrpSpPr>
        <p:grpSpPr>
          <a:xfrm>
            <a:off x="5030375" y="1584762"/>
            <a:ext cx="3656424" cy="3270337"/>
            <a:chOff x="5030375" y="1584762"/>
            <a:chExt cx="3656424" cy="3270337"/>
          </a:xfrm>
        </p:grpSpPr>
        <p:sp>
          <p:nvSpPr>
            <p:cNvPr id="119" name="Shape 119"/>
            <p:cNvSpPr txBox="1"/>
            <p:nvPr/>
          </p:nvSpPr>
          <p:spPr>
            <a:xfrm>
              <a:off x="5030375" y="4436900"/>
              <a:ext cx="3276900" cy="418200"/>
            </a:xfrm>
            <a:prstGeom prst="rect">
              <a:avLst/>
            </a:prstGeom>
            <a:noFill/>
            <a:ln>
              <a:noFill/>
            </a:ln>
          </p:spPr>
          <p:txBody>
            <a:bodyPr lIns="91425" tIns="91425" rIns="91425" bIns="91425" anchor="ctr" anchorCtr="0">
              <a:noAutofit/>
            </a:bodyPr>
            <a:lstStyle/>
            <a:p>
              <a:pPr lvl="0" rtl="0">
                <a:spcBef>
                  <a:spcPts val="0"/>
                </a:spcBef>
                <a:buNone/>
              </a:pPr>
              <a:r>
                <a:rPr lang="en" sz="600">
                  <a:latin typeface="Trebuchet MS"/>
                  <a:ea typeface="Trebuchet MS"/>
                  <a:cs typeface="Trebuchet MS"/>
                  <a:sym typeface="Trebuchet MS"/>
                </a:rPr>
                <a:t>http://www.huffingtonpost.com/2014/11/11/ebola-children-adults_n_6135102.html</a:t>
              </a:r>
            </a:p>
          </p:txBody>
        </p:sp>
        <p:pic>
          <p:nvPicPr>
            <p:cNvPr id="120" name="Shape 120"/>
            <p:cNvPicPr preferRelativeResize="0"/>
            <p:nvPr/>
          </p:nvPicPr>
          <p:blipFill rotWithShape="1">
            <a:blip r:embed="rId3">
              <a:alphaModFix/>
            </a:blip>
            <a:srcRect r="21048" b="3362"/>
            <a:stretch/>
          </p:blipFill>
          <p:spPr>
            <a:xfrm>
              <a:off x="5063650" y="1584762"/>
              <a:ext cx="3623149" cy="2956474"/>
            </a:xfrm>
            <a:prstGeom prst="rect">
              <a:avLst/>
            </a:prstGeom>
            <a:noFill/>
            <a:ln>
              <a:noFill/>
            </a:ln>
          </p:spPr>
        </p:pic>
      </p:gr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solidFill>
                  <a:srgbClr val="F3F3F3"/>
                </a:solidFill>
              </a:rPr>
              <a:t>Future Hope</a:t>
            </a:r>
          </a:p>
        </p:txBody>
      </p:sp>
      <p:sp>
        <p:nvSpPr>
          <p:cNvPr id="126" name="Shape 126"/>
          <p:cNvSpPr txBox="1">
            <a:spLocks noGrp="1"/>
          </p:cNvSpPr>
          <p:nvPr>
            <p:ph type="body" idx="1"/>
          </p:nvPr>
        </p:nvSpPr>
        <p:spPr>
          <a:xfrm>
            <a:off x="457200" y="1200150"/>
            <a:ext cx="8355299" cy="1309799"/>
          </a:xfrm>
          <a:prstGeom prst="rect">
            <a:avLst/>
          </a:prstGeom>
        </p:spPr>
        <p:txBody>
          <a:bodyPr lIns="91425" tIns="91425" rIns="91425" bIns="91425" anchor="t" anchorCtr="0">
            <a:noAutofit/>
          </a:bodyPr>
          <a:lstStyle/>
          <a:p>
            <a:pPr>
              <a:spcBef>
                <a:spcPts val="0"/>
              </a:spcBef>
              <a:buNone/>
            </a:pPr>
            <a:r>
              <a:rPr lang="en" sz="2400"/>
              <a:t>“We cannot do it on our own, which is why it is critical to engage with community leaders, be they traditional healers or religious leaders.”</a:t>
            </a:r>
          </a:p>
        </p:txBody>
      </p:sp>
      <p:sp>
        <p:nvSpPr>
          <p:cNvPr id="127" name="Shape 127"/>
          <p:cNvSpPr txBox="1">
            <a:spLocks noGrp="1"/>
          </p:cNvSpPr>
          <p:nvPr>
            <p:ph type="body" idx="2"/>
          </p:nvPr>
        </p:nvSpPr>
        <p:spPr>
          <a:xfrm>
            <a:off x="2323362" y="4769400"/>
            <a:ext cx="3994500" cy="374100"/>
          </a:xfrm>
          <a:prstGeom prst="rect">
            <a:avLst/>
          </a:prstGeom>
        </p:spPr>
        <p:txBody>
          <a:bodyPr lIns="91425" tIns="91425" rIns="91425" bIns="91425" anchor="t" anchorCtr="0">
            <a:noAutofit/>
          </a:bodyPr>
          <a:lstStyle/>
          <a:p>
            <a:pPr rtl="0">
              <a:spcBef>
                <a:spcPts val="0"/>
              </a:spcBef>
              <a:buNone/>
            </a:pPr>
            <a:r>
              <a:rPr lang="en" sz="600"/>
              <a:t>http://www.redcross.org/news/article/Red-Cross-Engages-Traditional-Healers-to-Raise-Ebola-Awareness</a:t>
            </a:r>
          </a:p>
          <a:p>
            <a:pPr rtl="0">
              <a:spcBef>
                <a:spcPts val="0"/>
              </a:spcBef>
              <a:buNone/>
            </a:pPr>
            <a:endParaRPr sz="600"/>
          </a:p>
          <a:p>
            <a:pPr>
              <a:spcBef>
                <a:spcPts val="0"/>
              </a:spcBef>
              <a:buNone/>
            </a:pPr>
            <a:endParaRPr sz="600"/>
          </a:p>
        </p:txBody>
      </p:sp>
      <p:pic>
        <p:nvPicPr>
          <p:cNvPr id="128" name="Shape 128"/>
          <p:cNvPicPr preferRelativeResize="0"/>
          <p:nvPr/>
        </p:nvPicPr>
        <p:blipFill>
          <a:blip r:embed="rId3">
            <a:alphaModFix/>
          </a:blip>
          <a:stretch>
            <a:fillRect/>
          </a:stretch>
        </p:blipFill>
        <p:spPr>
          <a:xfrm>
            <a:off x="953525" y="2630325"/>
            <a:ext cx="6734175" cy="229552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solidFill>
                  <a:srgbClr val="F3F3F3"/>
                </a:solidFill>
              </a:rPr>
              <a:t>Discussion </a:t>
            </a:r>
          </a:p>
        </p:txBody>
      </p:sp>
      <p:sp>
        <p:nvSpPr>
          <p:cNvPr id="134" name="Shape 134"/>
          <p:cNvSpPr txBox="1">
            <a:spLocks noGrp="1"/>
          </p:cNvSpPr>
          <p:nvPr>
            <p:ph type="body" idx="1"/>
          </p:nvPr>
        </p:nvSpPr>
        <p:spPr>
          <a:xfrm>
            <a:off x="457200" y="1063375"/>
            <a:ext cx="8229600" cy="3725699"/>
          </a:xfrm>
          <a:prstGeom prst="rect">
            <a:avLst/>
          </a:prstGeom>
        </p:spPr>
        <p:txBody>
          <a:bodyPr lIns="91425" tIns="91425" rIns="91425" bIns="91425" anchor="t" anchorCtr="0">
            <a:noAutofit/>
          </a:bodyPr>
          <a:lstStyle/>
          <a:p>
            <a:pPr marL="457200" lvl="0" indent="-381000" rtl="0">
              <a:spcBef>
                <a:spcPts val="0"/>
              </a:spcBef>
              <a:buClr>
                <a:schemeClr val="dk2"/>
              </a:buClr>
              <a:buSzPct val="100000"/>
              <a:buFont typeface="Trebuchet MS"/>
              <a:buAutoNum type="arabicPeriod"/>
            </a:pPr>
            <a:r>
              <a:rPr lang="en" sz="2400"/>
              <a:t>What was surprising or new to you in this presentation?</a:t>
            </a:r>
          </a:p>
          <a:p>
            <a:pPr lvl="0" rtl="0">
              <a:spcBef>
                <a:spcPts val="0"/>
              </a:spcBef>
              <a:buNone/>
            </a:pPr>
            <a:endParaRPr sz="1000"/>
          </a:p>
          <a:p>
            <a:pPr marL="457200" lvl="0" indent="-381000" rtl="0">
              <a:spcBef>
                <a:spcPts val="0"/>
              </a:spcBef>
              <a:buClr>
                <a:schemeClr val="dk2"/>
              </a:buClr>
              <a:buSzPct val="100000"/>
              <a:buFont typeface="Trebuchet MS"/>
              <a:buAutoNum type="arabicPeriod"/>
            </a:pPr>
            <a:r>
              <a:rPr lang="en" sz="2400"/>
              <a:t>If an Ebola outbreak reached your community, how would your family change?</a:t>
            </a:r>
          </a:p>
          <a:p>
            <a:pPr lvl="0" rtl="0">
              <a:spcBef>
                <a:spcPts val="0"/>
              </a:spcBef>
              <a:buNone/>
            </a:pPr>
            <a:endParaRPr sz="1000"/>
          </a:p>
          <a:p>
            <a:pPr marL="457200" lvl="0" indent="-381000" rtl="0">
              <a:spcBef>
                <a:spcPts val="0"/>
              </a:spcBef>
              <a:buClr>
                <a:schemeClr val="dk2"/>
              </a:buClr>
              <a:buSzPct val="100000"/>
              <a:buFont typeface="Trebuchet MS"/>
              <a:buAutoNum type="arabicPeriod"/>
            </a:pPr>
            <a:r>
              <a:rPr lang="en" sz="2400"/>
              <a:t>How do gender roles differ within the communities discussed?</a:t>
            </a:r>
          </a:p>
          <a:p>
            <a:pPr lvl="0" rtl="0">
              <a:spcBef>
                <a:spcPts val="0"/>
              </a:spcBef>
              <a:buNone/>
            </a:pPr>
            <a:endParaRPr sz="1000"/>
          </a:p>
          <a:p>
            <a:pPr marL="457200" lvl="0" indent="-381000">
              <a:spcBef>
                <a:spcPts val="0"/>
              </a:spcBef>
              <a:buClr>
                <a:schemeClr val="dk2"/>
              </a:buClr>
              <a:buSzPct val="100000"/>
              <a:buFont typeface="Trebuchet MS"/>
              <a:buAutoNum type="arabicPeriod"/>
            </a:pPr>
            <a:r>
              <a:rPr lang="en" sz="2400"/>
              <a:t>What are the social dynamics associated with Ebola? Can you think of other issues that may arise because of the virus?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solidFill>
                  <a:srgbClr val="F3F3F3"/>
                </a:solidFill>
              </a:rPr>
              <a:t>Outbreak Numbers:</a:t>
            </a:r>
          </a:p>
        </p:txBody>
      </p:sp>
      <p:graphicFrame>
        <p:nvGraphicFramePr>
          <p:cNvPr id="47" name="Shape 47"/>
          <p:cNvGraphicFramePr/>
          <p:nvPr/>
        </p:nvGraphicFramePr>
        <p:xfrm>
          <a:off x="363050" y="1991033"/>
          <a:ext cx="8417900" cy="2377290"/>
        </p:xfrm>
        <a:graphic>
          <a:graphicData uri="http://schemas.openxmlformats.org/drawingml/2006/table">
            <a:tbl>
              <a:tblPr>
                <a:noFill/>
                <a:tableStyleId>{B555D69B-89AE-43FA-A39B-B591810DA5B3}</a:tableStyleId>
              </a:tblPr>
              <a:tblGrid>
                <a:gridCol w="1345700">
                  <a:extLst>
                    <a:ext uri="{9D8B030D-6E8A-4147-A177-3AD203B41FA5}">
                      <a16:colId xmlns:a16="http://schemas.microsoft.com/office/drawing/2014/main" val="20000"/>
                    </a:ext>
                  </a:extLst>
                </a:gridCol>
                <a:gridCol w="1785450">
                  <a:extLst>
                    <a:ext uri="{9D8B030D-6E8A-4147-A177-3AD203B41FA5}">
                      <a16:colId xmlns:a16="http://schemas.microsoft.com/office/drawing/2014/main" val="20001"/>
                    </a:ext>
                  </a:extLst>
                </a:gridCol>
                <a:gridCol w="1878050">
                  <a:extLst>
                    <a:ext uri="{9D8B030D-6E8A-4147-A177-3AD203B41FA5}">
                      <a16:colId xmlns:a16="http://schemas.microsoft.com/office/drawing/2014/main" val="20002"/>
                    </a:ext>
                  </a:extLst>
                </a:gridCol>
                <a:gridCol w="1598950">
                  <a:extLst>
                    <a:ext uri="{9D8B030D-6E8A-4147-A177-3AD203B41FA5}">
                      <a16:colId xmlns:a16="http://schemas.microsoft.com/office/drawing/2014/main" val="20003"/>
                    </a:ext>
                  </a:extLst>
                </a:gridCol>
                <a:gridCol w="1809750">
                  <a:extLst>
                    <a:ext uri="{9D8B030D-6E8A-4147-A177-3AD203B41FA5}">
                      <a16:colId xmlns:a16="http://schemas.microsoft.com/office/drawing/2014/main" val="20004"/>
                    </a:ext>
                  </a:extLst>
                </a:gridCol>
              </a:tblGrid>
              <a:tr h="381000">
                <a:tc>
                  <a:txBody>
                    <a:bodyPr/>
                    <a:lstStyle/>
                    <a:p>
                      <a:pPr lvl="0" algn="ctr" rtl="0">
                        <a:spcBef>
                          <a:spcPts val="0"/>
                        </a:spcBef>
                        <a:buNone/>
                      </a:pPr>
                      <a:r>
                        <a:rPr lang="en" sz="1800" b="1">
                          <a:latin typeface="Trebuchet MS"/>
                          <a:ea typeface="Trebuchet MS"/>
                          <a:cs typeface="Trebuchet MS"/>
                          <a:sym typeface="Trebuchet MS"/>
                        </a:rPr>
                        <a:t>Country</a:t>
                      </a:r>
                    </a:p>
                  </a:txBody>
                  <a:tcPr marL="91425" marR="91425" marT="91425" marB="91425"/>
                </a:tc>
                <a:tc>
                  <a:txBody>
                    <a:bodyPr/>
                    <a:lstStyle/>
                    <a:p>
                      <a:pPr lvl="0" algn="ctr" rtl="0">
                        <a:spcBef>
                          <a:spcPts val="0"/>
                        </a:spcBef>
                        <a:buNone/>
                      </a:pPr>
                      <a:r>
                        <a:rPr lang="en" sz="1800" b="1">
                          <a:latin typeface="Trebuchet MS"/>
                          <a:ea typeface="Trebuchet MS"/>
                          <a:cs typeface="Trebuchet MS"/>
                          <a:sym typeface="Trebuchet MS"/>
                        </a:rPr>
                        <a:t>Suspected Cases</a:t>
                      </a:r>
                    </a:p>
                  </a:txBody>
                  <a:tcPr marL="91425" marR="91425" marT="91425" marB="91425"/>
                </a:tc>
                <a:tc>
                  <a:txBody>
                    <a:bodyPr/>
                    <a:lstStyle/>
                    <a:p>
                      <a:pPr lvl="0" algn="ctr" rtl="0">
                        <a:spcBef>
                          <a:spcPts val="0"/>
                        </a:spcBef>
                        <a:buNone/>
                      </a:pPr>
                      <a:r>
                        <a:rPr lang="en" sz="1800" b="1">
                          <a:latin typeface="Trebuchet MS"/>
                          <a:ea typeface="Trebuchet MS"/>
                          <a:cs typeface="Trebuchet MS"/>
                          <a:sym typeface="Trebuchet MS"/>
                        </a:rPr>
                        <a:t>Confirmed Cases</a:t>
                      </a:r>
                    </a:p>
                  </a:txBody>
                  <a:tcPr marL="91425" marR="91425" marT="91425" marB="91425"/>
                </a:tc>
                <a:tc>
                  <a:txBody>
                    <a:bodyPr/>
                    <a:lstStyle/>
                    <a:p>
                      <a:pPr lvl="0" algn="ctr" rtl="0">
                        <a:spcBef>
                          <a:spcPts val="0"/>
                        </a:spcBef>
                        <a:buNone/>
                      </a:pPr>
                      <a:r>
                        <a:rPr lang="en" sz="1800" b="1">
                          <a:latin typeface="Trebuchet MS"/>
                          <a:ea typeface="Trebuchet MS"/>
                          <a:cs typeface="Trebuchet MS"/>
                          <a:sym typeface="Trebuchet MS"/>
                        </a:rPr>
                        <a:t>Total Dead</a:t>
                      </a:r>
                    </a:p>
                  </a:txBody>
                  <a:tcPr marL="91425" marR="91425" marT="91425" marB="91425"/>
                </a:tc>
                <a:tc>
                  <a:txBody>
                    <a:bodyPr/>
                    <a:lstStyle/>
                    <a:p>
                      <a:pPr lvl="0" algn="ctr" rtl="0">
                        <a:spcBef>
                          <a:spcPts val="0"/>
                        </a:spcBef>
                        <a:buNone/>
                      </a:pPr>
                      <a:r>
                        <a:rPr lang="en" sz="1800" b="1">
                          <a:latin typeface="Trebuchet MS"/>
                          <a:ea typeface="Trebuchet MS"/>
                          <a:cs typeface="Trebuchet MS"/>
                          <a:sym typeface="Trebuchet MS"/>
                        </a:rPr>
                        <a:t>Fatality Rate</a:t>
                      </a:r>
                    </a:p>
                  </a:txBody>
                  <a:tcPr marL="91425" marR="91425" marT="91425" marB="91425"/>
                </a:tc>
                <a:extLst>
                  <a:ext uri="{0D108BD9-81ED-4DB2-BD59-A6C34878D82A}">
                    <a16:rowId xmlns:a16="http://schemas.microsoft.com/office/drawing/2014/main" val="10000"/>
                  </a:ext>
                </a:extLst>
              </a:tr>
              <a:tr h="381000">
                <a:tc>
                  <a:txBody>
                    <a:bodyPr/>
                    <a:lstStyle/>
                    <a:p>
                      <a:pPr lvl="0" rtl="0">
                        <a:spcBef>
                          <a:spcPts val="0"/>
                        </a:spcBef>
                        <a:buNone/>
                      </a:pPr>
                      <a:r>
                        <a:rPr lang="en">
                          <a:latin typeface="Trebuchet MS"/>
                          <a:ea typeface="Trebuchet MS"/>
                          <a:cs typeface="Trebuchet MS"/>
                          <a:sym typeface="Trebuchet MS"/>
                        </a:rPr>
                        <a:t>Guinea</a:t>
                      </a:r>
                    </a:p>
                  </a:txBody>
                  <a:tcPr marL="91425" marR="91425" marT="91425" marB="91425"/>
                </a:tc>
                <a:tc>
                  <a:txBody>
                    <a:bodyPr/>
                    <a:lstStyle/>
                    <a:p>
                      <a:pPr lvl="0" algn="ctr" rtl="0">
                        <a:spcBef>
                          <a:spcPts val="0"/>
                        </a:spcBef>
                        <a:buNone/>
                      </a:pPr>
                      <a:r>
                        <a:rPr lang="en">
                          <a:latin typeface="Trebuchet MS"/>
                          <a:ea typeface="Trebuchet MS"/>
                          <a:cs typeface="Trebuchet MS"/>
                          <a:sym typeface="Trebuchet MS"/>
                        </a:rPr>
                        <a:t>3081</a:t>
                      </a:r>
                    </a:p>
                  </a:txBody>
                  <a:tcPr marL="91425" marR="91425" marT="91425" marB="91425"/>
                </a:tc>
                <a:tc>
                  <a:txBody>
                    <a:bodyPr/>
                    <a:lstStyle/>
                    <a:p>
                      <a:pPr lvl="0" algn="ctr" rtl="0">
                        <a:spcBef>
                          <a:spcPts val="0"/>
                        </a:spcBef>
                        <a:buNone/>
                      </a:pPr>
                      <a:r>
                        <a:rPr lang="en">
                          <a:latin typeface="Trebuchet MS"/>
                          <a:ea typeface="Trebuchet MS"/>
                          <a:cs typeface="Trebuchet MS"/>
                          <a:sym typeface="Trebuchet MS"/>
                        </a:rPr>
                        <a:t>2693</a:t>
                      </a:r>
                    </a:p>
                  </a:txBody>
                  <a:tcPr marL="91425" marR="91425" marT="91425" marB="91425"/>
                </a:tc>
                <a:tc>
                  <a:txBody>
                    <a:bodyPr/>
                    <a:lstStyle/>
                    <a:p>
                      <a:pPr lvl="0" algn="ctr" rtl="0">
                        <a:spcBef>
                          <a:spcPts val="0"/>
                        </a:spcBef>
                        <a:buNone/>
                      </a:pPr>
                      <a:r>
                        <a:rPr lang="en">
                          <a:latin typeface="Trebuchet MS"/>
                          <a:ea typeface="Trebuchet MS"/>
                          <a:cs typeface="Trebuchet MS"/>
                          <a:sym typeface="Trebuchet MS"/>
                        </a:rPr>
                        <a:t>2032</a:t>
                      </a:r>
                    </a:p>
                  </a:txBody>
                  <a:tcPr marL="91425" marR="91425" marT="91425" marB="91425"/>
                </a:tc>
                <a:tc>
                  <a:txBody>
                    <a:bodyPr/>
                    <a:lstStyle/>
                    <a:p>
                      <a:pPr lvl="0" algn="ctr" rtl="0">
                        <a:spcBef>
                          <a:spcPts val="0"/>
                        </a:spcBef>
                        <a:buNone/>
                      </a:pPr>
                      <a:r>
                        <a:rPr lang="en">
                          <a:latin typeface="Trebuchet MS"/>
                          <a:ea typeface="Trebuchet MS"/>
                          <a:cs typeface="Trebuchet MS"/>
                          <a:sym typeface="Trebuchet MS"/>
                        </a:rPr>
                        <a:t>75.5%</a:t>
                      </a:r>
                    </a:p>
                  </a:txBody>
                  <a:tcPr marL="91425" marR="91425" marT="91425" marB="91425"/>
                </a:tc>
                <a:extLst>
                  <a:ext uri="{0D108BD9-81ED-4DB2-BD59-A6C34878D82A}">
                    <a16:rowId xmlns:a16="http://schemas.microsoft.com/office/drawing/2014/main" val="10001"/>
                  </a:ext>
                </a:extLst>
              </a:tr>
              <a:tr h="381000">
                <a:tc>
                  <a:txBody>
                    <a:bodyPr/>
                    <a:lstStyle/>
                    <a:p>
                      <a:pPr lvl="0" rtl="0">
                        <a:spcBef>
                          <a:spcPts val="0"/>
                        </a:spcBef>
                        <a:buNone/>
                      </a:pPr>
                      <a:r>
                        <a:rPr lang="en">
                          <a:latin typeface="Trebuchet MS"/>
                          <a:ea typeface="Trebuchet MS"/>
                          <a:cs typeface="Trebuchet MS"/>
                          <a:sym typeface="Trebuchet MS"/>
                        </a:rPr>
                        <a:t>Liberia</a:t>
                      </a:r>
                    </a:p>
                  </a:txBody>
                  <a:tcPr marL="91425" marR="91425" marT="91425" marB="91425"/>
                </a:tc>
                <a:tc>
                  <a:txBody>
                    <a:bodyPr/>
                    <a:lstStyle/>
                    <a:p>
                      <a:pPr lvl="0" algn="ctr" rtl="0">
                        <a:spcBef>
                          <a:spcPts val="0"/>
                        </a:spcBef>
                        <a:buNone/>
                      </a:pPr>
                      <a:r>
                        <a:rPr lang="en">
                          <a:latin typeface="Trebuchet MS"/>
                          <a:ea typeface="Trebuchet MS"/>
                          <a:cs typeface="Trebuchet MS"/>
                          <a:sym typeface="Trebuchet MS"/>
                        </a:rPr>
                        <a:t>8931</a:t>
                      </a:r>
                    </a:p>
                  </a:txBody>
                  <a:tcPr marL="91425" marR="91425" marT="91425" marB="91425"/>
                </a:tc>
                <a:tc>
                  <a:txBody>
                    <a:bodyPr/>
                    <a:lstStyle/>
                    <a:p>
                      <a:pPr lvl="0" algn="ctr" rtl="0">
                        <a:spcBef>
                          <a:spcPts val="0"/>
                        </a:spcBef>
                        <a:buNone/>
                      </a:pPr>
                      <a:r>
                        <a:rPr lang="en">
                          <a:latin typeface="Trebuchet MS"/>
                          <a:ea typeface="Trebuchet MS"/>
                          <a:cs typeface="Trebuchet MS"/>
                          <a:sym typeface="Trebuchet MS"/>
                        </a:rPr>
                        <a:t>3147</a:t>
                      </a:r>
                    </a:p>
                  </a:txBody>
                  <a:tcPr marL="91425" marR="91425" marT="91425" marB="91425"/>
                </a:tc>
                <a:tc>
                  <a:txBody>
                    <a:bodyPr/>
                    <a:lstStyle/>
                    <a:p>
                      <a:pPr lvl="0" algn="ctr" rtl="0">
                        <a:spcBef>
                          <a:spcPts val="0"/>
                        </a:spcBef>
                        <a:buNone/>
                      </a:pPr>
                      <a:r>
                        <a:rPr lang="en">
                          <a:latin typeface="Trebuchet MS"/>
                          <a:ea typeface="Trebuchet MS"/>
                          <a:cs typeface="Trebuchet MS"/>
                          <a:sym typeface="Trebuchet MS"/>
                        </a:rPr>
                        <a:t>3858</a:t>
                      </a:r>
                    </a:p>
                  </a:txBody>
                  <a:tcPr marL="91425" marR="91425" marT="91425" marB="91425"/>
                </a:tc>
                <a:tc>
                  <a:txBody>
                    <a:bodyPr/>
                    <a:lstStyle/>
                    <a:p>
                      <a:pPr lvl="0" algn="ctr" rtl="0">
                        <a:spcBef>
                          <a:spcPts val="0"/>
                        </a:spcBef>
                        <a:buNone/>
                      </a:pPr>
                      <a:r>
                        <a:rPr lang="en">
                          <a:latin typeface="Trebuchet MS"/>
                          <a:ea typeface="Trebuchet MS"/>
                          <a:cs typeface="Trebuchet MS"/>
                          <a:sym typeface="Trebuchet MS"/>
                        </a:rPr>
                        <a:t>**43.2% </a:t>
                      </a:r>
                    </a:p>
                  </a:txBody>
                  <a:tcPr marL="91425" marR="91425" marT="91425" marB="91425"/>
                </a:tc>
                <a:extLst>
                  <a:ext uri="{0D108BD9-81ED-4DB2-BD59-A6C34878D82A}">
                    <a16:rowId xmlns:a16="http://schemas.microsoft.com/office/drawing/2014/main" val="10002"/>
                  </a:ext>
                </a:extLst>
              </a:tr>
              <a:tr h="381000">
                <a:tc>
                  <a:txBody>
                    <a:bodyPr/>
                    <a:lstStyle/>
                    <a:p>
                      <a:pPr lvl="0" rtl="0">
                        <a:spcBef>
                          <a:spcPts val="0"/>
                        </a:spcBef>
                        <a:buNone/>
                      </a:pPr>
                      <a:r>
                        <a:rPr lang="en">
                          <a:solidFill>
                            <a:srgbClr val="980000"/>
                          </a:solidFill>
                          <a:latin typeface="Trebuchet MS"/>
                          <a:ea typeface="Trebuchet MS"/>
                          <a:cs typeface="Trebuchet MS"/>
                          <a:sym typeface="Trebuchet MS"/>
                        </a:rPr>
                        <a:t>Sierra Leone</a:t>
                      </a:r>
                    </a:p>
                  </a:txBody>
                  <a:tcPr marL="91425" marR="91425" marT="91425" marB="91425"/>
                </a:tc>
                <a:tc>
                  <a:txBody>
                    <a:bodyPr/>
                    <a:lstStyle/>
                    <a:p>
                      <a:pPr lvl="0" algn="ctr" rtl="0">
                        <a:spcBef>
                          <a:spcPts val="0"/>
                        </a:spcBef>
                        <a:buNone/>
                      </a:pPr>
                      <a:r>
                        <a:rPr lang="en">
                          <a:solidFill>
                            <a:srgbClr val="980000"/>
                          </a:solidFill>
                          <a:latin typeface="Trebuchet MS"/>
                          <a:ea typeface="Trebuchet MS"/>
                          <a:cs typeface="Trebuchet MS"/>
                          <a:sym typeface="Trebuchet MS"/>
                        </a:rPr>
                        <a:t>10987</a:t>
                      </a:r>
                    </a:p>
                  </a:txBody>
                  <a:tcPr marL="91425" marR="91425" marT="91425" marB="91425"/>
                </a:tc>
                <a:tc>
                  <a:txBody>
                    <a:bodyPr/>
                    <a:lstStyle/>
                    <a:p>
                      <a:pPr lvl="0" algn="ctr" rtl="0">
                        <a:spcBef>
                          <a:spcPts val="0"/>
                        </a:spcBef>
                        <a:buNone/>
                      </a:pPr>
                      <a:r>
                        <a:rPr lang="en">
                          <a:solidFill>
                            <a:srgbClr val="980000"/>
                          </a:solidFill>
                          <a:latin typeface="Trebuchet MS"/>
                          <a:ea typeface="Trebuchet MS"/>
                          <a:cs typeface="Trebuchet MS"/>
                          <a:sym typeface="Trebuchet MS"/>
                        </a:rPr>
                        <a:t>8155</a:t>
                      </a:r>
                    </a:p>
                  </a:txBody>
                  <a:tcPr marL="91425" marR="91425" marT="91425" marB="91425"/>
                </a:tc>
                <a:tc>
                  <a:txBody>
                    <a:bodyPr/>
                    <a:lstStyle/>
                    <a:p>
                      <a:pPr lvl="0" algn="ctr" rtl="0">
                        <a:spcBef>
                          <a:spcPts val="0"/>
                        </a:spcBef>
                        <a:buNone/>
                      </a:pPr>
                      <a:r>
                        <a:rPr lang="en">
                          <a:solidFill>
                            <a:srgbClr val="980000"/>
                          </a:solidFill>
                          <a:latin typeface="Trebuchet MS"/>
                          <a:ea typeface="Trebuchet MS"/>
                          <a:cs typeface="Trebuchet MS"/>
                          <a:sym typeface="Trebuchet MS"/>
                        </a:rPr>
                        <a:t>3363</a:t>
                      </a:r>
                    </a:p>
                  </a:txBody>
                  <a:tcPr marL="91425" marR="91425" marT="91425" marB="91425"/>
                </a:tc>
                <a:tc>
                  <a:txBody>
                    <a:bodyPr/>
                    <a:lstStyle/>
                    <a:p>
                      <a:pPr lvl="0" algn="ctr" rtl="0">
                        <a:spcBef>
                          <a:spcPts val="0"/>
                        </a:spcBef>
                        <a:buNone/>
                      </a:pPr>
                      <a:r>
                        <a:rPr lang="en">
                          <a:solidFill>
                            <a:srgbClr val="980000"/>
                          </a:solidFill>
                          <a:latin typeface="Trebuchet MS"/>
                          <a:ea typeface="Trebuchet MS"/>
                          <a:cs typeface="Trebuchet MS"/>
                          <a:sym typeface="Trebuchet MS"/>
                        </a:rPr>
                        <a:t>41.2%</a:t>
                      </a:r>
                    </a:p>
                  </a:txBody>
                  <a:tcPr marL="91425" marR="91425" marT="91425" marB="91425"/>
                </a:tc>
                <a:extLst>
                  <a:ext uri="{0D108BD9-81ED-4DB2-BD59-A6C34878D82A}">
                    <a16:rowId xmlns:a16="http://schemas.microsoft.com/office/drawing/2014/main" val="10003"/>
                  </a:ext>
                </a:extLst>
              </a:tr>
              <a:tr h="381000">
                <a:tc>
                  <a:txBody>
                    <a:bodyPr/>
                    <a:lstStyle/>
                    <a:p>
                      <a:pPr lvl="0" rtl="0">
                        <a:spcBef>
                          <a:spcPts val="0"/>
                        </a:spcBef>
                        <a:buNone/>
                      </a:pPr>
                      <a:r>
                        <a:rPr lang="en" sz="1800" b="1">
                          <a:latin typeface="Trebuchet MS"/>
                          <a:ea typeface="Trebuchet MS"/>
                          <a:cs typeface="Trebuchet MS"/>
                          <a:sym typeface="Trebuchet MS"/>
                        </a:rPr>
                        <a:t>Total</a:t>
                      </a:r>
                    </a:p>
                  </a:txBody>
                  <a:tcPr marL="91425" marR="91425" marT="91425" marB="91425"/>
                </a:tc>
                <a:tc>
                  <a:txBody>
                    <a:bodyPr/>
                    <a:lstStyle/>
                    <a:p>
                      <a:pPr lvl="0" algn="ctr" rtl="0">
                        <a:spcBef>
                          <a:spcPts val="0"/>
                        </a:spcBef>
                        <a:buNone/>
                      </a:pPr>
                      <a:r>
                        <a:rPr lang="en" b="1">
                          <a:latin typeface="Trebuchet MS"/>
                          <a:ea typeface="Trebuchet MS"/>
                          <a:cs typeface="Trebuchet MS"/>
                          <a:sym typeface="Trebuchet MS"/>
                        </a:rPr>
                        <a:t>22999</a:t>
                      </a:r>
                    </a:p>
                  </a:txBody>
                  <a:tcPr marL="91425" marR="91425" marT="91425" marB="91425"/>
                </a:tc>
                <a:tc>
                  <a:txBody>
                    <a:bodyPr/>
                    <a:lstStyle/>
                    <a:p>
                      <a:pPr lvl="0" algn="ctr" rtl="0">
                        <a:spcBef>
                          <a:spcPts val="0"/>
                        </a:spcBef>
                        <a:buNone/>
                      </a:pPr>
                      <a:r>
                        <a:rPr lang="en" b="1">
                          <a:latin typeface="Trebuchet MS"/>
                          <a:ea typeface="Trebuchet MS"/>
                          <a:cs typeface="Trebuchet MS"/>
                          <a:sym typeface="Trebuchet MS"/>
                        </a:rPr>
                        <a:t>13955</a:t>
                      </a:r>
                    </a:p>
                  </a:txBody>
                  <a:tcPr marL="91425" marR="91425" marT="91425" marB="91425"/>
                </a:tc>
                <a:tc>
                  <a:txBody>
                    <a:bodyPr/>
                    <a:lstStyle/>
                    <a:p>
                      <a:pPr lvl="0" algn="ctr" rtl="0">
                        <a:spcBef>
                          <a:spcPts val="0"/>
                        </a:spcBef>
                        <a:buNone/>
                      </a:pPr>
                      <a:r>
                        <a:rPr lang="en" b="1">
                          <a:latin typeface="Trebuchet MS"/>
                          <a:ea typeface="Trebuchet MS"/>
                          <a:cs typeface="Trebuchet MS"/>
                          <a:sym typeface="Trebuchet MS"/>
                        </a:rPr>
                        <a:t>9253</a:t>
                      </a:r>
                    </a:p>
                  </a:txBody>
                  <a:tcPr marL="91425" marR="91425" marT="91425" marB="91425"/>
                </a:tc>
                <a:tc>
                  <a:txBody>
                    <a:bodyPr/>
                    <a:lstStyle/>
                    <a:p>
                      <a:pPr lvl="0" algn="ctr" rtl="0">
                        <a:spcBef>
                          <a:spcPts val="0"/>
                        </a:spcBef>
                        <a:buNone/>
                      </a:pPr>
                      <a:r>
                        <a:rPr lang="en">
                          <a:latin typeface="Trebuchet MS"/>
                          <a:ea typeface="Trebuchet MS"/>
                          <a:cs typeface="Trebuchet MS"/>
                          <a:sym typeface="Trebuchet MS"/>
                        </a:rPr>
                        <a:t>66.3%</a:t>
                      </a:r>
                    </a:p>
                  </a:txBody>
                  <a:tcPr marL="91425" marR="91425" marT="91425" marB="91425"/>
                </a:tc>
                <a:extLst>
                  <a:ext uri="{0D108BD9-81ED-4DB2-BD59-A6C34878D82A}">
                    <a16:rowId xmlns:a16="http://schemas.microsoft.com/office/drawing/2014/main" val="10004"/>
                  </a:ext>
                </a:extLst>
              </a:tr>
            </a:tbl>
          </a:graphicData>
        </a:graphic>
      </p:graphicFrame>
      <p:sp>
        <p:nvSpPr>
          <p:cNvPr id="48" name="Shape 48"/>
          <p:cNvSpPr txBox="1"/>
          <p:nvPr/>
        </p:nvSpPr>
        <p:spPr>
          <a:xfrm>
            <a:off x="457200" y="4637584"/>
            <a:ext cx="3604799" cy="421499"/>
          </a:xfrm>
          <a:prstGeom prst="rect">
            <a:avLst/>
          </a:prstGeom>
          <a:noFill/>
          <a:ln>
            <a:noFill/>
          </a:ln>
        </p:spPr>
        <p:txBody>
          <a:bodyPr lIns="91425" tIns="91425" rIns="91425" bIns="91425" anchor="t" anchorCtr="0">
            <a:noAutofit/>
          </a:bodyPr>
          <a:lstStyle/>
          <a:p>
            <a:pPr lvl="0" rtl="0">
              <a:spcBef>
                <a:spcPts val="0"/>
              </a:spcBef>
              <a:buNone/>
            </a:pPr>
            <a:r>
              <a:rPr lang="en">
                <a:latin typeface="Trebuchet MS"/>
                <a:ea typeface="Trebuchet MS"/>
                <a:cs typeface="Trebuchet MS"/>
                <a:sym typeface="Trebuchet MS"/>
              </a:rPr>
              <a:t>** calculated from suspected cases</a:t>
            </a:r>
          </a:p>
        </p:txBody>
      </p:sp>
      <p:sp>
        <p:nvSpPr>
          <p:cNvPr id="49" name="Shape 49"/>
          <p:cNvSpPr txBox="1"/>
          <p:nvPr/>
        </p:nvSpPr>
        <p:spPr>
          <a:xfrm>
            <a:off x="363050" y="1379559"/>
            <a:ext cx="8417999" cy="590399"/>
          </a:xfrm>
          <a:prstGeom prst="rect">
            <a:avLst/>
          </a:prstGeom>
          <a:noFill/>
          <a:ln>
            <a:noFill/>
          </a:ln>
        </p:spPr>
        <p:txBody>
          <a:bodyPr lIns="91425" tIns="91425" rIns="91425" bIns="91425" anchor="t" anchorCtr="0">
            <a:noAutofit/>
          </a:bodyPr>
          <a:lstStyle/>
          <a:p>
            <a:pPr lvl="0" algn="ctr" rtl="0">
              <a:spcBef>
                <a:spcPts val="0"/>
              </a:spcBef>
              <a:buNone/>
            </a:pPr>
            <a:r>
              <a:rPr lang="en" sz="2200">
                <a:latin typeface="Trebuchet MS"/>
                <a:ea typeface="Trebuchet MS"/>
                <a:cs typeface="Trebuchet MS"/>
                <a:sym typeface="Trebuchet MS"/>
              </a:rPr>
              <a:t>Countries with Widespread Transmission</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a:hlinkClick r:id="rId3"/>
          </p:cNvPr>
          <p:cNvSpPr/>
          <p:nvPr/>
        </p:nvSpPr>
        <p:spPr>
          <a:xfrm>
            <a:off x="1463612" y="240462"/>
            <a:ext cx="6216766" cy="4662574"/>
          </a:xfrm>
          <a:prstGeom prst="rect">
            <a:avLst/>
          </a:prstGeom>
          <a:blipFill>
            <a:blip r:embed="rId4">
              <a:alphaModFix/>
            </a:blip>
            <a:stretch>
              <a:fillRect/>
            </a:stretch>
          </a:blipFill>
          <a:ln>
            <a:noFill/>
          </a:ln>
        </p:spPr>
      </p:sp>
      <p:sp>
        <p:nvSpPr>
          <p:cNvPr id="55" name="Shape 55"/>
          <p:cNvSpPr txBox="1"/>
          <p:nvPr/>
        </p:nvSpPr>
        <p:spPr>
          <a:xfrm>
            <a:off x="1463625" y="4853281"/>
            <a:ext cx="3153900" cy="318300"/>
          </a:xfrm>
          <a:prstGeom prst="rect">
            <a:avLst/>
          </a:prstGeom>
          <a:noFill/>
          <a:ln>
            <a:noFill/>
          </a:ln>
        </p:spPr>
        <p:txBody>
          <a:bodyPr lIns="91425" tIns="91425" rIns="91425" bIns="91425" anchor="t" anchorCtr="0">
            <a:noAutofit/>
          </a:bodyPr>
          <a:lstStyle/>
          <a:p>
            <a:pPr>
              <a:spcBef>
                <a:spcPts val="0"/>
              </a:spcBef>
              <a:buNone/>
            </a:pPr>
            <a:r>
              <a:rPr lang="en" sz="1000">
                <a:hlinkClick r:id="rId5"/>
              </a:rPr>
              <a:t>https://www.youtube.com/watch?v=N8eWFivR9-c</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solidFill>
                  <a:srgbClr val="F3F3F3"/>
                </a:solidFill>
              </a:rPr>
              <a:t>Risk of Exposure/Transmission</a:t>
            </a:r>
          </a:p>
        </p:txBody>
      </p:sp>
      <p:sp>
        <p:nvSpPr>
          <p:cNvPr id="61" name="Shape 6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a:t>Gender, and associated roles, </a:t>
            </a:r>
            <a:br>
              <a:rPr lang="en"/>
            </a:br>
            <a:r>
              <a:rPr lang="en"/>
              <a:t>can translate to differences </a:t>
            </a:r>
            <a:br>
              <a:rPr lang="en"/>
            </a:br>
            <a:r>
              <a:rPr lang="en"/>
              <a:t>in disease risk</a:t>
            </a:r>
          </a:p>
          <a:p>
            <a:pPr marL="914400" lvl="0" indent="-419100" rtl="0">
              <a:spcBef>
                <a:spcPts val="0"/>
              </a:spcBef>
              <a:buClr>
                <a:schemeClr val="dk2"/>
              </a:buClr>
              <a:buSzPct val="100000"/>
              <a:buFont typeface="Trebuchet MS"/>
              <a:buChar char="-"/>
            </a:pPr>
            <a:r>
              <a:rPr lang="en"/>
              <a:t>Men and hunting</a:t>
            </a:r>
          </a:p>
          <a:p>
            <a:pPr marL="914400" lvl="0" indent="-419100" rtl="0">
              <a:spcBef>
                <a:spcPts val="0"/>
              </a:spcBef>
              <a:buClr>
                <a:schemeClr val="dk2"/>
              </a:buClr>
              <a:buSzPct val="100000"/>
              <a:buFont typeface="Trebuchet MS"/>
              <a:buChar char="-"/>
            </a:pPr>
            <a:r>
              <a:rPr lang="en"/>
              <a:t>Women and caretaking</a:t>
            </a:r>
          </a:p>
          <a:p>
            <a:pPr marL="1371600" lvl="1" indent="-381000" rtl="0">
              <a:spcBef>
                <a:spcPts val="0"/>
              </a:spcBef>
              <a:buClr>
                <a:schemeClr val="dk2"/>
              </a:buClr>
              <a:buSzPct val="80000"/>
              <a:buFont typeface="Trebuchet MS"/>
              <a:buChar char="-"/>
            </a:pPr>
            <a:r>
              <a:rPr lang="en"/>
              <a:t>Cross-border traders</a:t>
            </a:r>
          </a:p>
        </p:txBody>
      </p:sp>
      <p:grpSp>
        <p:nvGrpSpPr>
          <p:cNvPr id="62" name="Shape 62"/>
          <p:cNvGrpSpPr/>
          <p:nvPr/>
        </p:nvGrpSpPr>
        <p:grpSpPr>
          <a:xfrm>
            <a:off x="5700129" y="1543037"/>
            <a:ext cx="3145849" cy="3338656"/>
            <a:chOff x="5700129" y="1543037"/>
            <a:chExt cx="3145849" cy="3338656"/>
          </a:xfrm>
        </p:grpSpPr>
        <p:pic>
          <p:nvPicPr>
            <p:cNvPr id="63" name="Shape 63"/>
            <p:cNvPicPr preferRelativeResize="0"/>
            <p:nvPr/>
          </p:nvPicPr>
          <p:blipFill rotWithShape="1">
            <a:blip r:embed="rId3">
              <a:alphaModFix/>
            </a:blip>
            <a:srcRect l="11145" t="1536" r="12354"/>
            <a:stretch/>
          </p:blipFill>
          <p:spPr>
            <a:xfrm>
              <a:off x="5700129" y="1543037"/>
              <a:ext cx="3145849" cy="3039925"/>
            </a:xfrm>
            <a:prstGeom prst="rect">
              <a:avLst/>
            </a:prstGeom>
            <a:noFill/>
            <a:ln>
              <a:noFill/>
            </a:ln>
          </p:spPr>
        </p:pic>
        <p:sp>
          <p:nvSpPr>
            <p:cNvPr id="64" name="Shape 64"/>
            <p:cNvSpPr txBox="1"/>
            <p:nvPr/>
          </p:nvSpPr>
          <p:spPr>
            <a:xfrm>
              <a:off x="5700150" y="4480293"/>
              <a:ext cx="3145799" cy="401399"/>
            </a:xfrm>
            <a:prstGeom prst="rect">
              <a:avLst/>
            </a:prstGeom>
            <a:noFill/>
            <a:ln>
              <a:noFill/>
            </a:ln>
          </p:spPr>
          <p:txBody>
            <a:bodyPr lIns="91425" tIns="91425" rIns="91425" bIns="91425" anchor="ctr" anchorCtr="0">
              <a:noAutofit/>
            </a:bodyPr>
            <a:lstStyle/>
            <a:p>
              <a:pPr lvl="0" rtl="0">
                <a:spcBef>
                  <a:spcPts val="0"/>
                </a:spcBef>
                <a:buNone/>
              </a:pPr>
              <a:r>
                <a:rPr lang="en" sz="600">
                  <a:latin typeface="Trebuchet MS"/>
                  <a:ea typeface="Trebuchet MS"/>
                  <a:cs typeface="Trebuchet MS"/>
                  <a:sym typeface="Trebuchet MS"/>
                </a:rPr>
                <a:t>http://www.nature.com/news/ebola-an-eyewitness-account-from-sierra-leone-1.16463</a:t>
              </a:r>
            </a:p>
          </p:txBody>
        </p:sp>
      </p:gr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solidFill>
                  <a:srgbClr val="F3F3F3"/>
                </a:solidFill>
              </a:rPr>
              <a:t>Risk of Exposure/Transmission</a:t>
            </a:r>
          </a:p>
        </p:txBody>
      </p:sp>
      <p:sp>
        <p:nvSpPr>
          <p:cNvPr id="70" name="Shape 70"/>
          <p:cNvSpPr txBox="1">
            <a:spLocks noGrp="1"/>
          </p:cNvSpPr>
          <p:nvPr>
            <p:ph type="body" idx="1"/>
          </p:nvPr>
        </p:nvSpPr>
        <p:spPr>
          <a:xfrm>
            <a:off x="5019175" y="1265675"/>
            <a:ext cx="3994500" cy="3725699"/>
          </a:xfrm>
          <a:prstGeom prst="rect">
            <a:avLst/>
          </a:prstGeom>
        </p:spPr>
        <p:txBody>
          <a:bodyPr lIns="91425" tIns="91425" rIns="91425" bIns="91425" anchor="t" anchorCtr="0">
            <a:noAutofit/>
          </a:bodyPr>
          <a:lstStyle/>
          <a:p>
            <a:pPr rtl="0">
              <a:spcBef>
                <a:spcPts val="0"/>
              </a:spcBef>
              <a:buNone/>
            </a:pPr>
            <a:r>
              <a:rPr lang="en"/>
              <a:t>Social/Cultural Activity</a:t>
            </a:r>
          </a:p>
          <a:p>
            <a:pPr marL="457200" lvl="0" indent="-419100" rtl="0">
              <a:spcBef>
                <a:spcPts val="0"/>
              </a:spcBef>
              <a:buClr>
                <a:schemeClr val="dk2"/>
              </a:buClr>
              <a:buSzPct val="100000"/>
              <a:buFont typeface="Trebuchet MS"/>
              <a:buChar char="-"/>
            </a:pPr>
            <a:r>
              <a:rPr lang="en"/>
              <a:t>Funerals</a:t>
            </a:r>
          </a:p>
          <a:p>
            <a:pPr marL="457200" lvl="0" indent="-419100" rtl="0">
              <a:spcBef>
                <a:spcPts val="0"/>
              </a:spcBef>
              <a:buClr>
                <a:schemeClr val="dk2"/>
              </a:buClr>
              <a:buSzPct val="100000"/>
              <a:buFont typeface="Trebuchet MS"/>
              <a:buChar char="-"/>
            </a:pPr>
            <a:r>
              <a:rPr lang="en"/>
              <a:t>Burials</a:t>
            </a:r>
          </a:p>
          <a:p>
            <a:pPr marL="457200" lvl="0" indent="-419100" rtl="0">
              <a:spcBef>
                <a:spcPts val="0"/>
              </a:spcBef>
              <a:buClr>
                <a:schemeClr val="dk2"/>
              </a:buClr>
              <a:buSzPct val="100000"/>
              <a:buFont typeface="Trebuchet MS"/>
              <a:buChar char="-"/>
            </a:pPr>
            <a:r>
              <a:rPr lang="en"/>
              <a:t>Taxi occupancy banned to only 3</a:t>
            </a:r>
          </a:p>
        </p:txBody>
      </p:sp>
      <p:grpSp>
        <p:nvGrpSpPr>
          <p:cNvPr id="71" name="Shape 71"/>
          <p:cNvGrpSpPr/>
          <p:nvPr/>
        </p:nvGrpSpPr>
        <p:grpSpPr>
          <a:xfrm>
            <a:off x="238379" y="1674985"/>
            <a:ext cx="4092906" cy="2887967"/>
            <a:chOff x="238383" y="1370150"/>
            <a:chExt cx="3641699" cy="2569594"/>
          </a:xfrm>
        </p:grpSpPr>
        <p:pic>
          <p:nvPicPr>
            <p:cNvPr id="72" name="Shape 72"/>
            <p:cNvPicPr preferRelativeResize="0"/>
            <p:nvPr/>
          </p:nvPicPr>
          <p:blipFill>
            <a:blip r:embed="rId3">
              <a:alphaModFix/>
            </a:blip>
            <a:stretch>
              <a:fillRect/>
            </a:stretch>
          </p:blipFill>
          <p:spPr>
            <a:xfrm>
              <a:off x="308025" y="1370150"/>
              <a:ext cx="3549600" cy="2321824"/>
            </a:xfrm>
            <a:prstGeom prst="rect">
              <a:avLst/>
            </a:prstGeom>
            <a:noFill/>
            <a:ln>
              <a:noFill/>
            </a:ln>
          </p:spPr>
        </p:pic>
        <p:sp>
          <p:nvSpPr>
            <p:cNvPr id="73" name="Shape 73"/>
            <p:cNvSpPr txBox="1"/>
            <p:nvPr/>
          </p:nvSpPr>
          <p:spPr>
            <a:xfrm>
              <a:off x="238383" y="3581545"/>
              <a:ext cx="3641699" cy="358200"/>
            </a:xfrm>
            <a:prstGeom prst="rect">
              <a:avLst/>
            </a:prstGeom>
            <a:noFill/>
            <a:ln>
              <a:noFill/>
            </a:ln>
          </p:spPr>
          <p:txBody>
            <a:bodyPr lIns="91425" tIns="91425" rIns="91425" bIns="91425" anchor="t" anchorCtr="0">
              <a:noAutofit/>
            </a:bodyPr>
            <a:lstStyle/>
            <a:p>
              <a:pPr rtl="0">
                <a:spcBef>
                  <a:spcPts val="600"/>
                </a:spcBef>
                <a:buNone/>
              </a:pPr>
              <a:r>
                <a:rPr lang="en" sz="600">
                  <a:solidFill>
                    <a:schemeClr val="dk2"/>
                  </a:solidFill>
                  <a:latin typeface="Trebuchet MS"/>
                  <a:ea typeface="Trebuchet MS"/>
                  <a:cs typeface="Trebuchet MS"/>
                  <a:sym typeface="Trebuchet MS"/>
                </a:rPr>
                <a:t>http://politomix.com/the-gateway-pundit/571851/dead-ebola-patients-resurrect-before-funeral-in-liberia/</a:t>
              </a:r>
            </a:p>
            <a:p>
              <a:pPr>
                <a:spcBef>
                  <a:spcPts val="0"/>
                </a:spcBef>
                <a:buNone/>
              </a:pPr>
              <a:endParaRPr/>
            </a:p>
          </p:txBody>
        </p:sp>
      </p:gr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solidFill>
                  <a:srgbClr val="F3F3F3"/>
                </a:solidFill>
              </a:rPr>
              <a:t>Infrastructure and Communication</a:t>
            </a:r>
          </a:p>
        </p:txBody>
      </p:sp>
      <p:sp>
        <p:nvSpPr>
          <p:cNvPr id="79" name="Shape 79"/>
          <p:cNvSpPr txBox="1">
            <a:spLocks noGrp="1"/>
          </p:cNvSpPr>
          <p:nvPr>
            <p:ph type="body" idx="1"/>
          </p:nvPr>
        </p:nvSpPr>
        <p:spPr>
          <a:xfrm>
            <a:off x="350325" y="1212025"/>
            <a:ext cx="8229600" cy="3725699"/>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Trebuchet MS"/>
              <a:buChar char="-"/>
            </a:pPr>
            <a:r>
              <a:rPr lang="en"/>
              <a:t>Access to villages and</a:t>
            </a:r>
            <a:br>
              <a:rPr lang="en"/>
            </a:br>
            <a:r>
              <a:rPr lang="en"/>
              <a:t>health care </a:t>
            </a:r>
          </a:p>
          <a:p>
            <a:pPr rtl="0">
              <a:spcBef>
                <a:spcPts val="0"/>
              </a:spcBef>
              <a:buNone/>
            </a:pPr>
            <a:endParaRPr/>
          </a:p>
          <a:p>
            <a:pPr marL="457200" lvl="0" indent="-419100" rtl="0">
              <a:spcBef>
                <a:spcPts val="0"/>
              </a:spcBef>
              <a:buClr>
                <a:schemeClr val="dk2"/>
              </a:buClr>
              <a:buSzPct val="100000"/>
              <a:buFont typeface="Trebuchet MS"/>
              <a:buChar char="-"/>
            </a:pPr>
            <a:r>
              <a:rPr lang="en"/>
              <a:t>Supplies &amp; training</a:t>
            </a:r>
          </a:p>
          <a:p>
            <a:pPr rtl="0">
              <a:spcBef>
                <a:spcPts val="0"/>
              </a:spcBef>
              <a:buNone/>
            </a:pPr>
            <a:endParaRPr/>
          </a:p>
          <a:p>
            <a:pPr marL="457200" lvl="0" indent="-419100" rtl="0">
              <a:spcBef>
                <a:spcPts val="0"/>
              </a:spcBef>
              <a:buClr>
                <a:schemeClr val="dk2"/>
              </a:buClr>
              <a:buSzPct val="100000"/>
              <a:buFont typeface="Trebuchet MS"/>
              <a:buChar char="-"/>
            </a:pPr>
            <a:r>
              <a:rPr lang="en"/>
              <a:t>Communication limitations</a:t>
            </a:r>
          </a:p>
        </p:txBody>
      </p:sp>
      <p:grpSp>
        <p:nvGrpSpPr>
          <p:cNvPr id="80" name="Shape 80"/>
          <p:cNvGrpSpPr/>
          <p:nvPr/>
        </p:nvGrpSpPr>
        <p:grpSpPr>
          <a:xfrm>
            <a:off x="5512509" y="1221976"/>
            <a:ext cx="3510950" cy="2846837"/>
            <a:chOff x="5512509" y="1212027"/>
            <a:chExt cx="3510950" cy="2846837"/>
          </a:xfrm>
        </p:grpSpPr>
        <p:pic>
          <p:nvPicPr>
            <p:cNvPr id="81" name="Shape 81"/>
            <p:cNvPicPr preferRelativeResize="0"/>
            <p:nvPr/>
          </p:nvPicPr>
          <p:blipFill>
            <a:blip r:embed="rId3">
              <a:alphaModFix/>
            </a:blip>
            <a:stretch>
              <a:fillRect/>
            </a:stretch>
          </p:blipFill>
          <p:spPr>
            <a:xfrm>
              <a:off x="5512509" y="1425665"/>
              <a:ext cx="3510950" cy="2633200"/>
            </a:xfrm>
            <a:prstGeom prst="rect">
              <a:avLst/>
            </a:prstGeom>
            <a:noFill/>
            <a:ln>
              <a:noFill/>
            </a:ln>
          </p:spPr>
        </p:pic>
        <p:sp>
          <p:nvSpPr>
            <p:cNvPr id="82" name="Shape 82"/>
            <p:cNvSpPr txBox="1"/>
            <p:nvPr/>
          </p:nvSpPr>
          <p:spPr>
            <a:xfrm>
              <a:off x="5512509" y="1212027"/>
              <a:ext cx="3440100" cy="358200"/>
            </a:xfrm>
            <a:prstGeom prst="rect">
              <a:avLst/>
            </a:prstGeom>
            <a:noFill/>
            <a:ln>
              <a:noFill/>
            </a:ln>
          </p:spPr>
          <p:txBody>
            <a:bodyPr lIns="91425" tIns="91425" rIns="91425" bIns="91425" anchor="t" anchorCtr="0">
              <a:noAutofit/>
            </a:bodyPr>
            <a:lstStyle/>
            <a:p>
              <a:pPr>
                <a:spcBef>
                  <a:spcPts val="0"/>
                </a:spcBef>
                <a:buNone/>
              </a:pPr>
              <a:r>
                <a:rPr lang="en" sz="600">
                  <a:solidFill>
                    <a:schemeClr val="dk2"/>
                  </a:solidFill>
                  <a:latin typeface="Trebuchet MS"/>
                  <a:ea typeface="Trebuchet MS"/>
                  <a:cs typeface="Trebuchet MS"/>
                  <a:sym typeface="Trebuchet MS"/>
                </a:rPr>
                <a:t>http://africayoungvoices.com/wp-content/uploads/2011/09/Ambulance-used-in-Kongbora.jpg</a:t>
              </a:r>
            </a:p>
          </p:txBody>
        </p:sp>
      </p:gr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solidFill>
                  <a:srgbClr val="F3F3F3"/>
                </a:solidFill>
              </a:rPr>
              <a:t>Roads in Sierra Leone</a:t>
            </a:r>
          </a:p>
        </p:txBody>
      </p:sp>
      <p:grpSp>
        <p:nvGrpSpPr>
          <p:cNvPr id="88" name="Shape 88"/>
          <p:cNvGrpSpPr/>
          <p:nvPr/>
        </p:nvGrpSpPr>
        <p:grpSpPr>
          <a:xfrm>
            <a:off x="88098" y="2059905"/>
            <a:ext cx="2696847" cy="2039213"/>
            <a:chOff x="2428867" y="1333973"/>
            <a:chExt cx="3934132" cy="2974782"/>
          </a:xfrm>
        </p:grpSpPr>
        <p:sp>
          <p:nvSpPr>
            <p:cNvPr id="89" name="Shape 89"/>
            <p:cNvSpPr txBox="1"/>
            <p:nvPr/>
          </p:nvSpPr>
          <p:spPr>
            <a:xfrm>
              <a:off x="2428867" y="4013556"/>
              <a:ext cx="3730800" cy="295199"/>
            </a:xfrm>
            <a:prstGeom prst="rect">
              <a:avLst/>
            </a:prstGeom>
            <a:noFill/>
            <a:ln>
              <a:noFill/>
            </a:ln>
          </p:spPr>
          <p:txBody>
            <a:bodyPr lIns="91425" tIns="91425" rIns="91425" bIns="91425" anchor="t" anchorCtr="0">
              <a:noAutofit/>
            </a:bodyPr>
            <a:lstStyle/>
            <a:p>
              <a:pPr>
                <a:spcBef>
                  <a:spcPts val="0"/>
                </a:spcBef>
                <a:buNone/>
              </a:pPr>
              <a:r>
                <a:rPr lang="en" sz="600">
                  <a:solidFill>
                    <a:schemeClr val="dk2"/>
                  </a:solidFill>
                  <a:latin typeface="Trebuchet MS"/>
                  <a:ea typeface="Trebuchet MS"/>
                  <a:cs typeface="Trebuchet MS"/>
                  <a:sym typeface="Trebuchet MS"/>
                </a:rPr>
                <a:t>http://news.sl/drwebsite/exec/view.cgi?archive=6&amp;num=15532</a:t>
              </a:r>
            </a:p>
          </p:txBody>
        </p:sp>
        <p:pic>
          <p:nvPicPr>
            <p:cNvPr id="90" name="Shape 90"/>
            <p:cNvPicPr preferRelativeResize="0"/>
            <p:nvPr/>
          </p:nvPicPr>
          <p:blipFill>
            <a:blip r:embed="rId3">
              <a:alphaModFix/>
            </a:blip>
            <a:stretch>
              <a:fillRect/>
            </a:stretch>
          </p:blipFill>
          <p:spPr>
            <a:xfrm>
              <a:off x="2428875" y="1333973"/>
              <a:ext cx="3934125" cy="2718925"/>
            </a:xfrm>
            <a:prstGeom prst="rect">
              <a:avLst/>
            </a:prstGeom>
            <a:noFill/>
            <a:ln>
              <a:noFill/>
            </a:ln>
          </p:spPr>
        </p:pic>
      </p:grpSp>
      <p:grpSp>
        <p:nvGrpSpPr>
          <p:cNvPr id="91" name="Shape 91"/>
          <p:cNvGrpSpPr/>
          <p:nvPr/>
        </p:nvGrpSpPr>
        <p:grpSpPr>
          <a:xfrm>
            <a:off x="2919894" y="2059900"/>
            <a:ext cx="2939474" cy="2440661"/>
            <a:chOff x="3176575" y="1823075"/>
            <a:chExt cx="2939474" cy="2440661"/>
          </a:xfrm>
        </p:grpSpPr>
        <p:pic>
          <p:nvPicPr>
            <p:cNvPr id="92" name="Shape 92"/>
            <p:cNvPicPr preferRelativeResize="0"/>
            <p:nvPr/>
          </p:nvPicPr>
          <p:blipFill>
            <a:blip r:embed="rId4">
              <a:alphaModFix/>
            </a:blip>
            <a:stretch>
              <a:fillRect/>
            </a:stretch>
          </p:blipFill>
          <p:spPr>
            <a:xfrm>
              <a:off x="3176575" y="1823075"/>
              <a:ext cx="2939474" cy="2204599"/>
            </a:xfrm>
            <a:prstGeom prst="rect">
              <a:avLst/>
            </a:prstGeom>
            <a:noFill/>
            <a:ln>
              <a:noFill/>
            </a:ln>
          </p:spPr>
        </p:pic>
        <p:sp>
          <p:nvSpPr>
            <p:cNvPr id="93" name="Shape 93"/>
            <p:cNvSpPr txBox="1"/>
            <p:nvPr/>
          </p:nvSpPr>
          <p:spPr>
            <a:xfrm>
              <a:off x="3176575" y="3988336"/>
              <a:ext cx="2458799" cy="275399"/>
            </a:xfrm>
            <a:prstGeom prst="rect">
              <a:avLst/>
            </a:prstGeom>
            <a:noFill/>
            <a:ln>
              <a:noFill/>
            </a:ln>
          </p:spPr>
          <p:txBody>
            <a:bodyPr lIns="91425" tIns="91425" rIns="91425" bIns="91425" anchor="t" anchorCtr="0">
              <a:noAutofit/>
            </a:bodyPr>
            <a:lstStyle/>
            <a:p>
              <a:pPr>
                <a:spcBef>
                  <a:spcPts val="0"/>
                </a:spcBef>
                <a:buNone/>
              </a:pPr>
              <a:r>
                <a:rPr lang="en" sz="600">
                  <a:solidFill>
                    <a:schemeClr val="dk2"/>
                  </a:solidFill>
                  <a:latin typeface="Trebuchet MS"/>
                  <a:ea typeface="Trebuchet MS"/>
                  <a:cs typeface="Trebuchet MS"/>
                  <a:sym typeface="Trebuchet MS"/>
                </a:rPr>
                <a:t>http://www.ibike.org/bikeafrica/sierra-leone/essay/05-Makali.htm</a:t>
              </a:r>
            </a:p>
          </p:txBody>
        </p:sp>
      </p:grpSp>
      <p:grpSp>
        <p:nvGrpSpPr>
          <p:cNvPr id="94" name="Shape 94"/>
          <p:cNvGrpSpPr/>
          <p:nvPr/>
        </p:nvGrpSpPr>
        <p:grpSpPr>
          <a:xfrm>
            <a:off x="5905807" y="2059909"/>
            <a:ext cx="3148499" cy="2229565"/>
            <a:chOff x="2824275" y="2864759"/>
            <a:chExt cx="3148499" cy="2229565"/>
          </a:xfrm>
        </p:grpSpPr>
        <p:pic>
          <p:nvPicPr>
            <p:cNvPr id="95" name="Shape 95"/>
            <p:cNvPicPr preferRelativeResize="0"/>
            <p:nvPr/>
          </p:nvPicPr>
          <p:blipFill>
            <a:blip r:embed="rId5">
              <a:alphaModFix/>
            </a:blip>
            <a:stretch>
              <a:fillRect/>
            </a:stretch>
          </p:blipFill>
          <p:spPr>
            <a:xfrm>
              <a:off x="2902942" y="2864759"/>
              <a:ext cx="3069765" cy="2039199"/>
            </a:xfrm>
            <a:prstGeom prst="rect">
              <a:avLst/>
            </a:prstGeom>
            <a:noFill/>
            <a:ln>
              <a:noFill/>
            </a:ln>
          </p:spPr>
        </p:pic>
        <p:sp>
          <p:nvSpPr>
            <p:cNvPr id="96" name="Shape 96"/>
            <p:cNvSpPr txBox="1"/>
            <p:nvPr/>
          </p:nvSpPr>
          <p:spPr>
            <a:xfrm>
              <a:off x="2824275" y="4848325"/>
              <a:ext cx="3148499" cy="246000"/>
            </a:xfrm>
            <a:prstGeom prst="rect">
              <a:avLst/>
            </a:prstGeom>
            <a:noFill/>
            <a:ln>
              <a:noFill/>
            </a:ln>
          </p:spPr>
          <p:txBody>
            <a:bodyPr lIns="91425" tIns="91425" rIns="91425" bIns="91425" anchor="t" anchorCtr="0">
              <a:noAutofit/>
            </a:bodyPr>
            <a:lstStyle/>
            <a:p>
              <a:pPr lvl="0" rtl="0">
                <a:spcBef>
                  <a:spcPts val="0"/>
                </a:spcBef>
                <a:buNone/>
              </a:pPr>
              <a:r>
                <a:rPr lang="en" sz="600">
                  <a:solidFill>
                    <a:schemeClr val="dk2"/>
                  </a:solidFill>
                  <a:latin typeface="Trebuchet MS"/>
                  <a:ea typeface="Trebuchet MS"/>
                  <a:cs typeface="Trebuchet MS"/>
                  <a:sym typeface="Trebuchet MS"/>
                </a:rPr>
                <a:t>http://blog.cartercenter.org/2012/11/12/election-observers-aim-to-illuminate-the-process-in-sierra-leone/</a:t>
              </a:r>
            </a:p>
          </p:txBody>
        </p:sp>
      </p:gr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fade">
                                      <p:cBhvr>
                                        <p:cTn id="12"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solidFill>
                  <a:srgbClr val="F3F3F3"/>
                </a:solidFill>
              </a:rPr>
              <a:t>Public Perception and Attitudes</a:t>
            </a:r>
          </a:p>
        </p:txBody>
      </p:sp>
      <p:sp>
        <p:nvSpPr>
          <p:cNvPr id="102" name="Shape 102"/>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rtl="0">
              <a:spcBef>
                <a:spcPts val="0"/>
              </a:spcBef>
              <a:buNone/>
            </a:pPr>
            <a:r>
              <a:rPr lang="en"/>
              <a:t>-Ebola “curse”</a:t>
            </a:r>
          </a:p>
          <a:p>
            <a:pPr rtl="0">
              <a:spcBef>
                <a:spcPts val="0"/>
              </a:spcBef>
              <a:buNone/>
            </a:pPr>
            <a:endParaRPr/>
          </a:p>
          <a:p>
            <a:pPr rtl="0">
              <a:spcBef>
                <a:spcPts val="0"/>
              </a:spcBef>
              <a:buNone/>
            </a:pPr>
            <a:r>
              <a:rPr lang="en"/>
              <a:t>-Mistrust of officials</a:t>
            </a:r>
          </a:p>
          <a:p>
            <a:pPr rtl="0">
              <a:spcBef>
                <a:spcPts val="0"/>
              </a:spcBef>
              <a:buNone/>
            </a:pPr>
            <a:r>
              <a:rPr lang="en"/>
              <a:t>	</a:t>
            </a:r>
          </a:p>
          <a:p>
            <a:pPr rtl="0">
              <a:spcBef>
                <a:spcPts val="0"/>
              </a:spcBef>
              <a:buNone/>
            </a:pPr>
            <a:r>
              <a:rPr lang="en"/>
              <a:t>-Misconceptions of health care workers</a:t>
            </a:r>
          </a:p>
          <a:p>
            <a:pPr rtl="0">
              <a:spcBef>
                <a:spcPts val="0"/>
              </a:spcBef>
              <a:buNone/>
            </a:pPr>
            <a:endParaRPr/>
          </a:p>
          <a:p>
            <a:pPr>
              <a:spcBef>
                <a:spcPts val="0"/>
              </a:spcBef>
              <a:buNone/>
            </a:pPr>
            <a:endParaRPr/>
          </a:p>
        </p:txBody>
      </p:sp>
      <p:grpSp>
        <p:nvGrpSpPr>
          <p:cNvPr id="103" name="Shape 103"/>
          <p:cNvGrpSpPr/>
          <p:nvPr/>
        </p:nvGrpSpPr>
        <p:grpSpPr>
          <a:xfrm>
            <a:off x="4612685" y="2043000"/>
            <a:ext cx="4158599" cy="2843092"/>
            <a:chOff x="4612685" y="2043000"/>
            <a:chExt cx="4158599" cy="2843092"/>
          </a:xfrm>
        </p:grpSpPr>
        <p:pic>
          <p:nvPicPr>
            <p:cNvPr id="104" name="Shape 104"/>
            <p:cNvPicPr preferRelativeResize="0"/>
            <p:nvPr/>
          </p:nvPicPr>
          <p:blipFill>
            <a:blip r:embed="rId3">
              <a:alphaModFix/>
            </a:blip>
            <a:stretch>
              <a:fillRect/>
            </a:stretch>
          </p:blipFill>
          <p:spPr>
            <a:xfrm>
              <a:off x="4692275" y="2043000"/>
              <a:ext cx="3994499" cy="2662999"/>
            </a:xfrm>
            <a:prstGeom prst="rect">
              <a:avLst/>
            </a:prstGeom>
            <a:noFill/>
            <a:ln>
              <a:noFill/>
            </a:ln>
          </p:spPr>
        </p:pic>
        <p:sp>
          <p:nvSpPr>
            <p:cNvPr id="105" name="Shape 105"/>
            <p:cNvSpPr txBox="1"/>
            <p:nvPr/>
          </p:nvSpPr>
          <p:spPr>
            <a:xfrm>
              <a:off x="4612685" y="4647292"/>
              <a:ext cx="4158599" cy="238799"/>
            </a:xfrm>
            <a:prstGeom prst="rect">
              <a:avLst/>
            </a:prstGeom>
            <a:noFill/>
            <a:ln>
              <a:noFill/>
            </a:ln>
          </p:spPr>
          <p:txBody>
            <a:bodyPr lIns="91425" tIns="91425" rIns="91425" bIns="91425" anchor="t" anchorCtr="0">
              <a:noAutofit/>
            </a:bodyPr>
            <a:lstStyle/>
            <a:p>
              <a:pPr>
                <a:spcBef>
                  <a:spcPts val="0"/>
                </a:spcBef>
                <a:buNone/>
              </a:pPr>
              <a:r>
                <a:rPr lang="en" sz="600">
                  <a:solidFill>
                    <a:schemeClr val="dk2"/>
                  </a:solidFill>
                  <a:latin typeface="Trebuchet MS"/>
                  <a:ea typeface="Trebuchet MS"/>
                  <a:cs typeface="Trebuchet MS"/>
                  <a:sym typeface="Trebuchet MS"/>
                </a:rPr>
                <a:t>http://www.thisissierraleone.com/in-focus-sierra-leone-doctors-and-nurses-risk-everything-to-fight-ebola-in-west-africa/</a:t>
              </a:r>
            </a:p>
          </p:txBody>
        </p:sp>
      </p:gr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solidFill>
                  <a:srgbClr val="EFEFEF"/>
                </a:solidFill>
              </a:rPr>
              <a:t>Community Aftermath - Survivors</a:t>
            </a:r>
          </a:p>
        </p:txBody>
      </p:sp>
      <p:sp>
        <p:nvSpPr>
          <p:cNvPr id="111" name="Shape 11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Social stigma:</a:t>
            </a:r>
          </a:p>
          <a:p>
            <a:pPr marL="914400" lvl="0" indent="-419100" rtl="0">
              <a:spcBef>
                <a:spcPts val="0"/>
              </a:spcBef>
              <a:buClr>
                <a:schemeClr val="dk2"/>
              </a:buClr>
              <a:buSzPct val="88235"/>
              <a:buFont typeface="Trebuchet MS"/>
              <a:buChar char="-"/>
            </a:pPr>
            <a:r>
              <a:rPr lang="en" sz="3400" b="1">
                <a:solidFill>
                  <a:srgbClr val="980000"/>
                </a:solidFill>
              </a:rPr>
              <a:t>14%</a:t>
            </a:r>
            <a:r>
              <a:rPr lang="en" b="1"/>
              <a:t> </a:t>
            </a:r>
            <a:r>
              <a:rPr lang="en"/>
              <a:t>would not welcome back a neighbor</a:t>
            </a:r>
          </a:p>
          <a:p>
            <a:pPr marL="914400" lvl="0" indent="-419100" rtl="0">
              <a:spcBef>
                <a:spcPts val="0"/>
              </a:spcBef>
              <a:buClr>
                <a:schemeClr val="dk2"/>
              </a:buClr>
              <a:buSzPct val="88235"/>
              <a:buFont typeface="Trebuchet MS"/>
              <a:buChar char="-"/>
            </a:pPr>
            <a:r>
              <a:rPr lang="en" sz="3400" b="1">
                <a:solidFill>
                  <a:srgbClr val="980000"/>
                </a:solidFill>
              </a:rPr>
              <a:t>31%</a:t>
            </a:r>
            <a:r>
              <a:rPr lang="en" b="1">
                <a:solidFill>
                  <a:srgbClr val="980000"/>
                </a:solidFill>
              </a:rPr>
              <a:t> </a:t>
            </a:r>
            <a:r>
              <a:rPr lang="en"/>
              <a:t>would not buy vegetables from a shopkeeper</a:t>
            </a:r>
          </a:p>
          <a:p>
            <a:pPr marL="914400" lvl="0" indent="-419100" rtl="0">
              <a:spcBef>
                <a:spcPts val="0"/>
              </a:spcBef>
              <a:buClr>
                <a:schemeClr val="dk2"/>
              </a:buClr>
              <a:buSzPct val="88235"/>
              <a:buFont typeface="Trebuchet MS"/>
              <a:buChar char="-"/>
            </a:pPr>
            <a:r>
              <a:rPr lang="en" sz="3400" b="1">
                <a:solidFill>
                  <a:srgbClr val="980000"/>
                </a:solidFill>
              </a:rPr>
              <a:t>46%</a:t>
            </a:r>
            <a:r>
              <a:rPr lang="en" sz="3400" b="1"/>
              <a:t> </a:t>
            </a:r>
            <a:r>
              <a:rPr lang="en"/>
              <a:t>admitted to some form of bias</a:t>
            </a:r>
          </a:p>
        </p:txBody>
      </p:sp>
    </p:spTree>
  </p:cSld>
  <p:clrMapOvr>
    <a:masterClrMapping/>
  </p:clrMapOvr>
  <p:transition spd="slow">
    <p:cut/>
  </p:transition>
</p:sld>
</file>

<file path=ppt/theme/theme1.xml><?xml version="1.0" encoding="utf-8"?>
<a:theme xmlns:a="http://schemas.openxmlformats.org/drawingml/2006/main" name="khaki">
  <a:themeElements>
    <a:clrScheme name="Custom 349">
      <a:dk1>
        <a:srgbClr val="262626"/>
      </a:dk1>
      <a:lt1>
        <a:srgbClr val="E6D6BD"/>
      </a:lt1>
      <a:dk2>
        <a:srgbClr val="535353"/>
      </a:dk2>
      <a:lt2>
        <a:srgbClr val="B4AD9E"/>
      </a:lt2>
      <a:accent1>
        <a:srgbClr val="ADB48E"/>
      </a:accent1>
      <a:accent2>
        <a:srgbClr val="867961"/>
      </a:accent2>
      <a:accent3>
        <a:srgbClr val="CBB680"/>
      </a:accent3>
      <a:accent4>
        <a:srgbClr val="78A3C0"/>
      </a:accent4>
      <a:accent5>
        <a:srgbClr val="C0AE91"/>
      </a:accent5>
      <a:accent6>
        <a:srgbClr val="668874"/>
      </a:accent6>
      <a:hlink>
        <a:srgbClr val="4B94B3"/>
      </a:hlink>
      <a:folHlink>
        <a:srgbClr val="41414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2098</Words>
  <Application>Microsoft Office PowerPoint</Application>
  <PresentationFormat>On-screen Show (16:9)</PresentationFormat>
  <Paragraphs>164</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Cambria</vt:lpstr>
      <vt:lpstr>Trebuchet MS</vt:lpstr>
      <vt:lpstr>khaki</vt:lpstr>
      <vt:lpstr>Ebola Outbreak 2014-2015 Sierra Leone Case Example</vt:lpstr>
      <vt:lpstr>Outbreak Numbers:</vt:lpstr>
      <vt:lpstr>PowerPoint Presentation</vt:lpstr>
      <vt:lpstr>Risk of Exposure/Transmission</vt:lpstr>
      <vt:lpstr>Risk of Exposure/Transmission</vt:lpstr>
      <vt:lpstr>Infrastructure and Communication</vt:lpstr>
      <vt:lpstr>Roads in Sierra Leone</vt:lpstr>
      <vt:lpstr>Public Perception and Attitudes</vt:lpstr>
      <vt:lpstr>Community Aftermath - Survivors</vt:lpstr>
      <vt:lpstr>Community Aftermath - Children</vt:lpstr>
      <vt:lpstr>Future Hope</vt:lpstr>
      <vt:lpstr>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Ebola Outbreak 2014-2015 Sierra Leone Case Example</dc:title>
  <dc:creator>Amuguni, Janetrix Hellen M.</dc:creator>
  <cp:lastModifiedBy>Amuguni, Janetrix Hellen M.</cp:lastModifiedBy>
  <cp:revision>1</cp:revision>
  <dcterms:modified xsi:type="dcterms:W3CDTF">2017-06-12T06:57:31Z</dcterms:modified>
</cp:coreProperties>
</file>