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257" r:id="rId6"/>
    <p:sldId id="258" r:id="rId7"/>
    <p:sldId id="374" r:id="rId8"/>
    <p:sldId id="261" r:id="rId9"/>
    <p:sldId id="262" r:id="rId10"/>
    <p:sldId id="383" r:id="rId11"/>
    <p:sldId id="384" r:id="rId12"/>
    <p:sldId id="260" r:id="rId13"/>
    <p:sldId id="263" r:id="rId14"/>
    <p:sldId id="375" r:id="rId15"/>
    <p:sldId id="266" r:id="rId16"/>
    <p:sldId id="268" r:id="rId17"/>
    <p:sldId id="276" r:id="rId18"/>
    <p:sldId id="277" r:id="rId19"/>
    <p:sldId id="380" r:id="rId20"/>
    <p:sldId id="278" r:id="rId21"/>
    <p:sldId id="279" r:id="rId22"/>
    <p:sldId id="280" r:id="rId23"/>
    <p:sldId id="271" r:id="rId24"/>
    <p:sldId id="282" r:id="rId25"/>
    <p:sldId id="274" r:id="rId26"/>
    <p:sldId id="272" r:id="rId27"/>
    <p:sldId id="287" r:id="rId28"/>
    <p:sldId id="281" r:id="rId29"/>
    <p:sldId id="288" r:id="rId30"/>
    <p:sldId id="382" r:id="rId31"/>
    <p:sldId id="299" r:id="rId32"/>
    <p:sldId id="303" r:id="rId33"/>
    <p:sldId id="379" r:id="rId34"/>
    <p:sldId id="66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822F6-6481-4100-A67E-786B38B769DF}" v="3" dt="2023-03-29T16:58:26.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80069" autoAdjust="0"/>
  </p:normalViewPr>
  <p:slideViewPr>
    <p:cSldViewPr snapToGrid="0" snapToObjects="1">
      <p:cViewPr varScale="1">
        <p:scale>
          <a:sx n="54" d="100"/>
          <a:sy n="54" d="100"/>
        </p:scale>
        <p:origin x="18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0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liaka, Mercy" userId="S::mercynaliaka_gmail.com#ext#@gizonline.onmicrosoft.com::af475a69-c102-4cd9-be7b-607785acd8d7" providerId="AD" clId="Web-{29B822F6-6481-4100-A67E-786B38B769DF}"/>
    <pc:docChg chg="modSld">
      <pc:chgData name="Naliaka, Mercy" userId="S::mercynaliaka_gmail.com#ext#@gizonline.onmicrosoft.com::af475a69-c102-4cd9-be7b-607785acd8d7" providerId="AD" clId="Web-{29B822F6-6481-4100-A67E-786B38B769DF}" dt="2023-03-29T16:58:26.229" v="2" actId="1076"/>
      <pc:docMkLst>
        <pc:docMk/>
      </pc:docMkLst>
      <pc:sldChg chg="modSp">
        <pc:chgData name="Naliaka, Mercy" userId="S::mercynaliaka_gmail.com#ext#@gizonline.onmicrosoft.com::af475a69-c102-4cd9-be7b-607785acd8d7" providerId="AD" clId="Web-{29B822F6-6481-4100-A67E-786B38B769DF}" dt="2023-03-29T16:58:26.229" v="2" actId="1076"/>
        <pc:sldMkLst>
          <pc:docMk/>
          <pc:sldMk cId="3457934011" sldId="663"/>
        </pc:sldMkLst>
        <pc:picChg chg="mod">
          <ac:chgData name="Naliaka, Mercy" userId="S::mercynaliaka_gmail.com#ext#@gizonline.onmicrosoft.com::af475a69-c102-4cd9-be7b-607785acd8d7" providerId="AD" clId="Web-{29B822F6-6481-4100-A67E-786B38B769DF}" dt="2023-03-29T16:58:24.042" v="1" actId="1076"/>
          <ac:picMkLst>
            <pc:docMk/>
            <pc:sldMk cId="3457934011" sldId="663"/>
            <ac:picMk id="6" creationId="{0DE05482-44D3-BB0F-4B72-61296C1BC10A}"/>
          </ac:picMkLst>
        </pc:picChg>
        <pc:picChg chg="mod">
          <ac:chgData name="Naliaka, Mercy" userId="S::mercynaliaka_gmail.com#ext#@gizonline.onmicrosoft.com::af475a69-c102-4cd9-be7b-607785acd8d7" providerId="AD" clId="Web-{29B822F6-6481-4100-A67E-786B38B769DF}" dt="2023-03-29T16:58:26.229" v="2" actId="1076"/>
          <ac:picMkLst>
            <pc:docMk/>
            <pc:sldMk cId="3457934011" sldId="663"/>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4FACC-0F22-884B-9361-01B0F15D03F8}" type="datetimeFigureOut">
              <a:rPr lang="en-US" smtClean="0"/>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D60E1-E50D-2447-9372-F19F5FBB066C}" type="slidenum">
              <a:rPr lang="en-US" smtClean="0"/>
              <a:t>‹#›</a:t>
            </a:fld>
            <a:endParaRPr lang="en-US"/>
          </a:p>
        </p:txBody>
      </p:sp>
    </p:spTree>
    <p:extLst>
      <p:ext uri="{BB962C8B-B14F-4D97-AF65-F5344CB8AC3E}">
        <p14:creationId xmlns:p14="http://schemas.microsoft.com/office/powerpoint/2010/main" val="21758819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facilitator requires to lay good foundation for the whole course,.</a:t>
            </a:r>
          </a:p>
          <a:p>
            <a:r>
              <a:rPr lang="en-US" dirty="0">
                <a:latin typeface="Arial" panose="020B0604020202020204" pitchFamily="34" charset="0"/>
                <a:cs typeface="Arial" panose="020B0604020202020204" pitchFamily="34" charset="0"/>
              </a:rPr>
              <a:t>Key here is to make it interactive.</a:t>
            </a:r>
          </a:p>
          <a:p>
            <a:r>
              <a:rPr lang="en-US" dirty="0">
                <a:latin typeface="Arial" panose="020B0604020202020204" pitchFamily="34" charset="0"/>
                <a:cs typeface="Arial" panose="020B0604020202020204" pitchFamily="34" charset="0"/>
              </a:rPr>
              <a:t>One should ask students to;</a:t>
            </a:r>
          </a:p>
          <a:p>
            <a:r>
              <a:rPr lang="en-US" dirty="0">
                <a:latin typeface="Arial" panose="020B0604020202020204" pitchFamily="34" charset="0"/>
                <a:cs typeface="Arial" panose="020B0604020202020204" pitchFamily="34" charset="0"/>
              </a:rPr>
              <a:t>Read the history of infectious diseases from such names as John Snow, Ignaz Semmelweis, John Lister and Robert Koch.</a:t>
            </a:r>
          </a:p>
          <a:p>
            <a:r>
              <a:rPr lang="en-US" dirty="0">
                <a:latin typeface="Arial" panose="020B0604020202020204" pitchFamily="34" charset="0"/>
                <a:cs typeface="Arial" panose="020B0604020202020204" pitchFamily="34" charset="0"/>
              </a:rPr>
              <a:t>Students should then demonstrate ability to search for information in the library.</a:t>
            </a:r>
          </a:p>
          <a:p>
            <a:r>
              <a:rPr lang="en-US" dirty="0">
                <a:latin typeface="Arial" panose="020B0604020202020204" pitchFamily="34" charset="0"/>
                <a:cs typeface="Arial" panose="020B0604020202020204" pitchFamily="34" charset="0"/>
              </a:rPr>
              <a:t>The other component are the terms pandemics, epidemics and outbreaks</a:t>
            </a:r>
          </a:p>
          <a:p>
            <a:r>
              <a:rPr lang="en-US" dirty="0">
                <a:latin typeface="Arial" panose="020B0604020202020204" pitchFamily="34" charset="0"/>
                <a:cs typeface="Arial" panose="020B0604020202020204" pitchFamily="34" charset="0"/>
              </a:rPr>
              <a:t>The final and most important is have students read the history of ONE Health, the need for One Health and the current concept of One Health</a:t>
            </a:r>
          </a:p>
          <a:p>
            <a:r>
              <a:rPr lang="en-US" dirty="0">
                <a:latin typeface="Arial" panose="020B0604020202020204" pitchFamily="34" charset="0"/>
                <a:cs typeface="Arial" panose="020B0604020202020204" pitchFamily="34" charset="0"/>
              </a:rPr>
              <a:t>Students are encouraged to read on drivers of pandemics, barriers to One Health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79D60E1-E50D-2447-9372-F19F5FBB066C}" type="slidenum">
              <a:rPr lang="en-US" smtClean="0"/>
              <a:t>1</a:t>
            </a:fld>
            <a:endParaRPr lang="en-US"/>
          </a:p>
        </p:txBody>
      </p:sp>
    </p:spTree>
    <p:extLst>
      <p:ext uri="{BB962C8B-B14F-4D97-AF65-F5344CB8AC3E}">
        <p14:creationId xmlns:p14="http://schemas.microsoft.com/office/powerpoint/2010/main" val="177636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Students should present for up to 15 minutes what they read about John Snow, Ignaz Semmelweis, John Lister and Robert Koch.</a:t>
            </a:r>
          </a:p>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5</a:t>
            </a:fld>
            <a:endParaRPr lang="en-US"/>
          </a:p>
        </p:txBody>
      </p:sp>
    </p:spTree>
    <p:extLst>
      <p:ext uri="{BB962C8B-B14F-4D97-AF65-F5344CB8AC3E}">
        <p14:creationId xmlns:p14="http://schemas.microsoft.com/office/powerpoint/2010/main" val="133645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Participants are asked to define terms Epidemic, Outbreak and Pandemic</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79D60E1-E50D-2447-9372-F19F5FBB066C}" type="slidenum">
              <a:rPr lang="en-US" smtClean="0"/>
              <a:t>9</a:t>
            </a:fld>
            <a:endParaRPr lang="en-US"/>
          </a:p>
        </p:txBody>
      </p:sp>
    </p:spTree>
    <p:extLst>
      <p:ext uri="{BB962C8B-B14F-4D97-AF65-F5344CB8AC3E}">
        <p14:creationId xmlns:p14="http://schemas.microsoft.com/office/powerpoint/2010/main" val="285975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facilitator should discuss this slide on virulence and latency</a:t>
            </a:r>
          </a:p>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13</a:t>
            </a:fld>
            <a:endParaRPr lang="en-US"/>
          </a:p>
        </p:txBody>
      </p:sp>
    </p:spTree>
    <p:extLst>
      <p:ext uri="{BB962C8B-B14F-4D97-AF65-F5344CB8AC3E}">
        <p14:creationId xmlns:p14="http://schemas.microsoft.com/office/powerpoint/2010/main" val="339837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facilitator should ask participants to identify emerging infectious diseases and factors likely to trigger emerging infectious diseases</a:t>
            </a:r>
          </a:p>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14</a:t>
            </a:fld>
            <a:endParaRPr lang="en-US"/>
          </a:p>
        </p:txBody>
      </p:sp>
    </p:spTree>
    <p:extLst>
      <p:ext uri="{BB962C8B-B14F-4D97-AF65-F5344CB8AC3E}">
        <p14:creationId xmlns:p14="http://schemas.microsoft.com/office/powerpoint/2010/main" val="422927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facilitator should take some time on this slide to explain the concept of One Health, not just human, animal, environment health, but that all other sectors are involved</a:t>
            </a:r>
          </a:p>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18</a:t>
            </a:fld>
            <a:endParaRPr lang="en-US"/>
          </a:p>
        </p:txBody>
      </p:sp>
    </p:spTree>
    <p:extLst>
      <p:ext uri="{BB962C8B-B14F-4D97-AF65-F5344CB8AC3E}">
        <p14:creationId xmlns:p14="http://schemas.microsoft.com/office/powerpoint/2010/main" val="389974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One Health is about collaboration, not creating a new silo </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This is only a sampling of issues within One Health that are commonly funded or otherwise experts say are in need of investment and focus from One Health </a:t>
            </a:r>
          </a:p>
          <a:p>
            <a:pPr marL="171450" indent="-171450">
              <a:buFont typeface="Arial" panose="020B0604020202020204" pitchFamily="34" charset="0"/>
              <a:buChar char="•"/>
              <a:defRPr/>
            </a:pPr>
            <a:r>
              <a:rPr lang="en-US" dirty="0">
                <a:latin typeface="Arial" panose="020B0604020202020204" pitchFamily="34" charset="0"/>
                <a:cs typeface="Arial" panose="020B0604020202020204" pitchFamily="34" charset="0"/>
              </a:rPr>
              <a:t>Question for today is how do we foster collaboration together?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018DBBF-E3A2-47B4-BCB9-0883218E1EE5}"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3829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assignment should have been given before the class on what One health is, sectors involved in One Health, drivers of pandemics, barriers to One Health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79D60E1-E50D-2447-9372-F19F5FBB066C}" type="slidenum">
              <a:rPr lang="en-US" smtClean="0"/>
              <a:t>21</a:t>
            </a:fld>
            <a:endParaRPr lang="en-US"/>
          </a:p>
        </p:txBody>
      </p:sp>
    </p:spTree>
    <p:extLst>
      <p:ext uri="{BB962C8B-B14F-4D97-AF65-F5344CB8AC3E}">
        <p14:creationId xmlns:p14="http://schemas.microsoft.com/office/powerpoint/2010/main" val="330541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dirty="0"/>
          </a:p>
        </p:txBody>
      </p:sp>
    </p:spTree>
    <p:extLst>
      <p:ext uri="{BB962C8B-B14F-4D97-AF65-F5344CB8AC3E}">
        <p14:creationId xmlns:p14="http://schemas.microsoft.com/office/powerpoint/2010/main" val="42005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98005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35284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701" y="2754225"/>
            <a:ext cx="7472602" cy="472886"/>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9465033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x-none"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269350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a:t>Click to edit Master text styles</a:t>
            </a:r>
          </a:p>
        </p:txBody>
      </p:sp>
      <p:sp>
        <p:nvSpPr>
          <p:cNvPr id="4" name="Date Placeholder 3"/>
          <p:cNvSpPr>
            <a:spLocks noGrp="1"/>
          </p:cNvSpPr>
          <p:nvPr>
            <p:ph type="dt" sz="half" idx="10"/>
          </p:nvPr>
        </p:nvSpPr>
        <p:spPr/>
        <p:txBody>
          <a:bodyPr/>
          <a:lstStyle/>
          <a:p>
            <a:fld id="{213BC042-5F54-AE43-81A0-73F2E99ADFAC}"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428367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213BC042-5F54-AE43-81A0-73F2E99ADFA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59139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213BC042-5F54-AE43-81A0-73F2E99ADFAC}"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310058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Click to edit Master title style</a:t>
            </a:r>
            <a:endParaRPr lang="en-US" dirty="0"/>
          </a:p>
        </p:txBody>
      </p:sp>
      <p:sp>
        <p:nvSpPr>
          <p:cNvPr id="3" name="Date Placeholder 2"/>
          <p:cNvSpPr>
            <a:spLocks noGrp="1"/>
          </p:cNvSpPr>
          <p:nvPr>
            <p:ph type="dt" sz="half" idx="10"/>
          </p:nvPr>
        </p:nvSpPr>
        <p:spPr/>
        <p:txBody>
          <a:bodyPr/>
          <a:lstStyle/>
          <a:p>
            <a:fld id="{213BC042-5F54-AE43-81A0-73F2E99ADFAC}"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2345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BC042-5F54-AE43-81A0-73F2E99ADFAC}"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292666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13BC042-5F54-AE43-81A0-73F2E99ADFA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407856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13BC042-5F54-AE43-81A0-73F2E99ADFAC}"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9438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13BC042-5F54-AE43-81A0-73F2E99ADFAC}" type="datetimeFigureOut">
              <a:rPr lang="en-US" smtClean="0"/>
              <a:pPr/>
              <a:t>3/29/2023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10BC9FC-6E18-7240-9470-066D5B5A70BD}" type="slidenum">
              <a:rPr lang="en-US" smtClean="0"/>
              <a:pPr/>
              <a:t>‹#›</a:t>
            </a:fld>
            <a:endParaRPr lang="en-US" dirty="0"/>
          </a:p>
        </p:txBody>
      </p:sp>
    </p:spTree>
    <p:extLst>
      <p:ext uri="{BB962C8B-B14F-4D97-AF65-F5344CB8AC3E}">
        <p14:creationId xmlns:p14="http://schemas.microsoft.com/office/powerpoint/2010/main" val="243985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istory1900s.about.com/homework/history1900s/library/weekly/aa062900a.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2344084"/>
          </a:xfrm>
        </p:spPr>
        <p:txBody>
          <a:bodyPr>
            <a:noAutofit/>
          </a:bodyPr>
          <a:lstStyle/>
          <a:p>
            <a:pPr algn="ctr"/>
            <a:r>
              <a:rPr lang="en-US" b="1" dirty="0"/>
              <a:t>POH 100:</a:t>
            </a:r>
            <a:r>
              <a:rPr lang="en-US" sz="4400" b="1" dirty="0"/>
              <a:t>Introduction to Pandemics and One Health  </a:t>
            </a:r>
          </a:p>
        </p:txBody>
      </p:sp>
    </p:spTree>
    <p:extLst>
      <p:ext uri="{BB962C8B-B14F-4D97-AF65-F5344CB8AC3E}">
        <p14:creationId xmlns:p14="http://schemas.microsoft.com/office/powerpoint/2010/main" val="254640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18" y="-25883"/>
            <a:ext cx="8229600" cy="823325"/>
          </a:xfrm>
        </p:spPr>
        <p:txBody>
          <a:bodyPr>
            <a:normAutofit/>
          </a:bodyPr>
          <a:lstStyle/>
          <a:p>
            <a:r>
              <a:rPr lang="en-US" dirty="0"/>
              <a:t>Pathogen and Infection</a:t>
            </a:r>
          </a:p>
        </p:txBody>
      </p:sp>
      <p:sp>
        <p:nvSpPr>
          <p:cNvPr id="3" name="Content Placeholder 2"/>
          <p:cNvSpPr>
            <a:spLocks noGrp="1"/>
          </p:cNvSpPr>
          <p:nvPr>
            <p:ph idx="1"/>
          </p:nvPr>
        </p:nvSpPr>
        <p:spPr>
          <a:xfrm>
            <a:off x="241442" y="684845"/>
            <a:ext cx="8661115" cy="4525963"/>
          </a:xfrm>
        </p:spPr>
        <p:txBody>
          <a:bodyPr>
            <a:noAutofit/>
          </a:bodyPr>
          <a:lstStyle/>
          <a:p>
            <a:pPr>
              <a:spcBef>
                <a:spcPts val="0"/>
              </a:spcBef>
              <a:buFont typeface="Arial" panose="020B0604020202020204" pitchFamily="34" charset="0"/>
              <a:buChar char="•"/>
            </a:pPr>
            <a:endParaRPr lang="en-US" sz="2800" dirty="0"/>
          </a:p>
          <a:p>
            <a:pPr>
              <a:spcBef>
                <a:spcPts val="0"/>
              </a:spcBef>
              <a:buFont typeface="Arial" panose="020B0604020202020204" pitchFamily="34" charset="0"/>
              <a:buChar char="•"/>
            </a:pPr>
            <a:r>
              <a:rPr lang="en-US" sz="2800" dirty="0"/>
              <a:t>A Pathogen is any microorganism capable of causing disease in a susceptible host</a:t>
            </a:r>
          </a:p>
          <a:p>
            <a:pPr>
              <a:spcBef>
                <a:spcPts val="0"/>
              </a:spcBef>
              <a:buFont typeface="Arial" panose="020B0604020202020204" pitchFamily="34" charset="0"/>
              <a:buChar char="•"/>
            </a:pPr>
            <a:r>
              <a:rPr lang="en-US" sz="2800" dirty="0"/>
              <a:t>Pathogens are often described as primary(capable of causing disease in normal hosts) or opportunists(primarily causing disease in immunocompromised individuals).</a:t>
            </a:r>
          </a:p>
          <a:p>
            <a:pPr>
              <a:spcBef>
                <a:spcPts val="0"/>
              </a:spcBef>
              <a:buFont typeface="Arial" panose="020B0604020202020204" pitchFamily="34" charset="0"/>
              <a:buChar char="•"/>
            </a:pPr>
            <a:r>
              <a:rPr lang="en-US" sz="2800" dirty="0"/>
              <a:t>Some microorganisms are highly pathogenic, e.g. </a:t>
            </a:r>
            <a:r>
              <a:rPr lang="en-US" sz="2800" i="1" dirty="0"/>
              <a:t>Shigella spp</a:t>
            </a:r>
            <a:r>
              <a:rPr lang="en-US" sz="2800" dirty="0"/>
              <a:t>. and a relatively small number are capable of causing disease while others, e.g.</a:t>
            </a:r>
            <a:r>
              <a:rPr lang="en-US" sz="2800" dirty="0">
                <a:solidFill>
                  <a:srgbClr val="292934"/>
                </a:solidFill>
              </a:rPr>
              <a:t> </a:t>
            </a:r>
            <a:r>
              <a:rPr lang="en-US" sz="2800" i="1" dirty="0">
                <a:solidFill>
                  <a:srgbClr val="292934"/>
                </a:solidFill>
              </a:rPr>
              <a:t>Staphylococcus epidermidis </a:t>
            </a:r>
            <a:r>
              <a:rPr lang="en-US" sz="2800" dirty="0">
                <a:solidFill>
                  <a:srgbClr val="292934"/>
                </a:solidFill>
              </a:rPr>
              <a:t>require special settings or a relatively high bacterial inoculum</a:t>
            </a:r>
            <a:endParaRPr lang="en-US" sz="2800" dirty="0"/>
          </a:p>
          <a:p>
            <a:pPr>
              <a:spcBef>
                <a:spcPts val="0"/>
              </a:spcBef>
            </a:pPr>
            <a:endParaRPr lang="en-US" sz="2800" dirty="0">
              <a:solidFill>
                <a:srgbClr val="292934"/>
              </a:solidFill>
            </a:endParaRPr>
          </a:p>
          <a:p>
            <a:pPr marL="0" indent="0">
              <a:spcBef>
                <a:spcPts val="0"/>
              </a:spcBef>
              <a:buNone/>
            </a:pPr>
            <a:endParaRPr lang="en-US" sz="2800" dirty="0"/>
          </a:p>
        </p:txBody>
      </p:sp>
    </p:spTree>
    <p:extLst>
      <p:ext uri="{BB962C8B-B14F-4D97-AF65-F5344CB8AC3E}">
        <p14:creationId xmlns:p14="http://schemas.microsoft.com/office/powerpoint/2010/main" val="416947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Infection refers to the ability of microorganisms to invade tissue and find conditions that are suitable for growth and replication. </a:t>
            </a:r>
          </a:p>
          <a:p>
            <a:pPr marL="0" indent="0">
              <a:buNone/>
            </a:pPr>
            <a:endParaRPr lang="en-US" dirty="0"/>
          </a:p>
        </p:txBody>
      </p:sp>
    </p:spTree>
    <p:extLst>
      <p:ext uri="{BB962C8B-B14F-4D97-AF65-F5344CB8AC3E}">
        <p14:creationId xmlns:p14="http://schemas.microsoft.com/office/powerpoint/2010/main" val="244511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12" y="-125092"/>
            <a:ext cx="8229600" cy="1143000"/>
          </a:xfrm>
        </p:spPr>
        <p:txBody>
          <a:bodyPr>
            <a:normAutofit/>
          </a:bodyPr>
          <a:lstStyle/>
          <a:p>
            <a:r>
              <a:rPr lang="en-US" dirty="0"/>
              <a:t>Intoxication and carrier </a:t>
            </a:r>
          </a:p>
        </p:txBody>
      </p:sp>
      <p:sp>
        <p:nvSpPr>
          <p:cNvPr id="3" name="Content Placeholder 2"/>
          <p:cNvSpPr>
            <a:spLocks noGrp="1"/>
          </p:cNvSpPr>
          <p:nvPr>
            <p:ph idx="1"/>
          </p:nvPr>
        </p:nvSpPr>
        <p:spPr>
          <a:xfrm>
            <a:off x="0" y="1017908"/>
            <a:ext cx="8936665" cy="6028351"/>
          </a:xfrm>
        </p:spPr>
        <p:txBody>
          <a:bodyPr>
            <a:noAutofit/>
          </a:bodyPr>
          <a:lstStyle/>
          <a:p>
            <a:pPr marL="0" indent="0">
              <a:spcBef>
                <a:spcPts val="0"/>
              </a:spcBef>
              <a:buNone/>
            </a:pPr>
            <a:r>
              <a:rPr lang="en-US" sz="2800" dirty="0"/>
              <a:t>Intoxication: Some pathogens can cause disease by the elaboration of a toxin. This can occur in the absence of viable bacteria e.g. food poisoning. </a:t>
            </a:r>
          </a:p>
          <a:p>
            <a:pPr marL="0" indent="0">
              <a:spcBef>
                <a:spcPts val="0"/>
              </a:spcBef>
              <a:buNone/>
            </a:pPr>
            <a:endParaRPr lang="en-US" sz="2800" dirty="0"/>
          </a:p>
          <a:p>
            <a:pPr marL="0" indent="0">
              <a:spcBef>
                <a:spcPts val="0"/>
              </a:spcBef>
              <a:buNone/>
            </a:pPr>
            <a:r>
              <a:rPr lang="en-US" sz="2800" dirty="0"/>
              <a:t>Carrier:   An individual with asymptomatic colonization or infection who is capable of transmitting infection to others. They may or may not be ill themselves (e.g., hepatitis C). Historically, “Typhoid Mary” a cook was responsible for several outbreaks of Salmonella typhi infections in the Northeast of the United States</a:t>
            </a:r>
          </a:p>
          <a:p>
            <a:pPr marL="0" indent="0">
              <a:spcBef>
                <a:spcPts val="0"/>
              </a:spcBef>
              <a:buNone/>
            </a:pPr>
            <a:endParaRPr lang="en-US" sz="2800" dirty="0"/>
          </a:p>
          <a:p>
            <a:pPr marL="0" indent="0">
              <a:spcBef>
                <a:spcPts val="0"/>
              </a:spcBef>
              <a:buNone/>
            </a:pPr>
            <a:r>
              <a:rPr lang="en-US" sz="1800" i="1" dirty="0">
                <a:hlinkClick r:id="rId2"/>
              </a:rPr>
              <a:t>http</a:t>
            </a:r>
            <a:r>
              <a:rPr lang="en-US" sz="1800" dirty="0">
                <a:hlinkClick r:id="rId2"/>
              </a:rPr>
              <a:t>://www.</a:t>
            </a:r>
            <a:r>
              <a:rPr lang="en-US" sz="1800" i="1" dirty="0">
                <a:hlinkClick r:id="rId2"/>
              </a:rPr>
              <a:t>history1900s</a:t>
            </a:r>
            <a:r>
              <a:rPr lang="en-US" sz="1800" dirty="0">
                <a:hlinkClick r:id="rId2"/>
              </a:rPr>
              <a:t>.</a:t>
            </a:r>
            <a:r>
              <a:rPr lang="en-US" sz="1800" i="1" dirty="0">
                <a:hlinkClick r:id="rId2"/>
              </a:rPr>
              <a:t>about.com/homework</a:t>
            </a:r>
            <a:r>
              <a:rPr lang="en-US" sz="1800" dirty="0">
                <a:hlinkClick r:id="rId2"/>
              </a:rPr>
              <a:t>/</a:t>
            </a:r>
            <a:r>
              <a:rPr lang="en-US" sz="1800" i="1" dirty="0">
                <a:hlinkClick r:id="rId2"/>
              </a:rPr>
              <a:t>history1900s</a:t>
            </a:r>
            <a:r>
              <a:rPr lang="en-US" sz="1800" dirty="0">
                <a:hlinkClick r:id="rId2"/>
              </a:rPr>
              <a:t>/</a:t>
            </a:r>
            <a:r>
              <a:rPr lang="en-US" sz="1800" i="1" dirty="0">
                <a:hlinkClick r:id="rId2"/>
              </a:rPr>
              <a:t>library</a:t>
            </a:r>
            <a:r>
              <a:rPr lang="en-US" sz="1800" dirty="0">
                <a:hlinkClick r:id="rId2"/>
              </a:rPr>
              <a:t>/</a:t>
            </a:r>
            <a:r>
              <a:rPr lang="en-US" sz="1800" i="1" dirty="0">
                <a:hlinkClick r:id="rId2"/>
              </a:rPr>
              <a:t>weekly</a:t>
            </a:r>
            <a:r>
              <a:rPr lang="en-US" sz="1800" dirty="0">
                <a:hlinkClick r:id="rId2"/>
              </a:rPr>
              <a:t>/</a:t>
            </a:r>
            <a:r>
              <a:rPr lang="en-US" sz="1800" i="1" dirty="0">
                <a:hlinkClick r:id="rId2"/>
              </a:rPr>
              <a:t>aa062900a</a:t>
            </a:r>
            <a:r>
              <a:rPr lang="en-US" sz="1800" dirty="0">
                <a:hlinkClick r:id="rId2"/>
              </a:rPr>
              <a:t>.</a:t>
            </a:r>
            <a:r>
              <a:rPr lang="en-US" sz="1800" i="1" dirty="0">
                <a:hlinkClick r:id="rId2"/>
              </a:rPr>
              <a:t>htm</a:t>
            </a:r>
            <a:r>
              <a:rPr lang="en-US" sz="2800" i="1" dirty="0"/>
              <a:t>. </a:t>
            </a:r>
            <a:endParaRPr lang="en-US" sz="2800" dirty="0"/>
          </a:p>
        </p:txBody>
      </p:sp>
    </p:spTree>
    <p:extLst>
      <p:ext uri="{BB962C8B-B14F-4D97-AF65-F5344CB8AC3E}">
        <p14:creationId xmlns:p14="http://schemas.microsoft.com/office/powerpoint/2010/main" val="307682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Virulence and latency</a:t>
            </a:r>
          </a:p>
        </p:txBody>
      </p:sp>
      <p:sp>
        <p:nvSpPr>
          <p:cNvPr id="3" name="Content Placeholder 2"/>
          <p:cNvSpPr>
            <a:spLocks noGrp="1"/>
          </p:cNvSpPr>
          <p:nvPr>
            <p:ph idx="1"/>
          </p:nvPr>
        </p:nvSpPr>
        <p:spPr/>
        <p:txBody>
          <a:bodyPr>
            <a:normAutofit lnSpcReduction="10000"/>
          </a:bodyPr>
          <a:lstStyle/>
          <a:p>
            <a:pPr marL="0" indent="0" algn="just">
              <a:buNone/>
            </a:pPr>
            <a:r>
              <a:rPr lang="en-US" sz="2800" dirty="0"/>
              <a:t>From the Latin virulentus (full of poison) </a:t>
            </a:r>
          </a:p>
          <a:p>
            <a:pPr marL="0" indent="0" algn="just">
              <a:buNone/>
            </a:pPr>
            <a:r>
              <a:rPr lang="en-US" sz="2800" dirty="0"/>
              <a:t>-Refers to the ability of an organism to cause disease. </a:t>
            </a:r>
          </a:p>
          <a:p>
            <a:pPr marL="0" indent="0" algn="just">
              <a:buNone/>
            </a:pPr>
            <a:r>
              <a:rPr lang="en-US" sz="2800" dirty="0"/>
              <a:t>-This is often dependent on the possession of factors such as surface adhesins that enable the microorganism to colonize host tissue </a:t>
            </a:r>
          </a:p>
          <a:p>
            <a:pPr marL="0" indent="0" algn="just">
              <a:buNone/>
            </a:pPr>
            <a:r>
              <a:rPr lang="en-US" sz="2800" dirty="0"/>
              <a:t>-Latency: The pathogen remains viable but is dormant within the host. It however remains capable of causing disease at a later date (e.g., </a:t>
            </a:r>
            <a:r>
              <a:rPr lang="en-US" sz="2800" i="1" dirty="0"/>
              <a:t>Mycobacterium tuberculosis </a:t>
            </a:r>
            <a:r>
              <a:rPr lang="en-US" sz="2800" dirty="0"/>
              <a:t>or </a:t>
            </a:r>
            <a:r>
              <a:rPr lang="en-US" sz="2800" i="1" dirty="0"/>
              <a:t>Herpes</a:t>
            </a:r>
            <a:r>
              <a:rPr lang="en-US" sz="2800" dirty="0"/>
              <a:t> viruses). </a:t>
            </a:r>
          </a:p>
          <a:p>
            <a:endParaRPr lang="en-US" sz="2800" dirty="0"/>
          </a:p>
        </p:txBody>
      </p:sp>
    </p:spTree>
    <p:extLst>
      <p:ext uri="{BB962C8B-B14F-4D97-AF65-F5344CB8AC3E}">
        <p14:creationId xmlns:p14="http://schemas.microsoft.com/office/powerpoint/2010/main" val="322092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82179" y="349250"/>
            <a:ext cx="7579642" cy="637540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62685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5978525"/>
            <a:ext cx="9144000" cy="879475"/>
          </a:xfrm>
          <a:prstGeom prst="rect">
            <a:avLst/>
          </a:prstGeom>
          <a:solidFill>
            <a:schemeClr val="bg1"/>
          </a:solidFill>
          <a:ln w="9525" algn="ctr">
            <a:no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52" name="Rectangle 3"/>
          <p:cNvSpPr>
            <a:spLocks noChangeArrowheads="1"/>
          </p:cNvSpPr>
          <p:nvPr/>
        </p:nvSpPr>
        <p:spPr bwMode="auto">
          <a:xfrm>
            <a:off x="0" y="1071563"/>
            <a:ext cx="9144000" cy="173037"/>
          </a:xfrm>
          <a:prstGeom prst="rect">
            <a:avLst/>
          </a:prstGeom>
          <a:solidFill>
            <a:schemeClr val="bg1"/>
          </a:solidFill>
          <a:ln w="9525" algn="ctr">
            <a:no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53" name="AutoShape 4"/>
          <p:cNvSpPr>
            <a:spLocks noChangeArrowheads="1"/>
          </p:cNvSpPr>
          <p:nvPr/>
        </p:nvSpPr>
        <p:spPr bwMode="auto">
          <a:xfrm>
            <a:off x="2852738" y="1130300"/>
            <a:ext cx="1752600" cy="5487988"/>
          </a:xfrm>
          <a:prstGeom prst="upArrow">
            <a:avLst>
              <a:gd name="adj1" fmla="val 50602"/>
              <a:gd name="adj2" fmla="val 111873"/>
            </a:avLst>
          </a:prstGeom>
          <a:gradFill rotWithShape="1">
            <a:gsLst>
              <a:gs pos="0">
                <a:srgbClr val="FF0000"/>
              </a:gs>
              <a:gs pos="100000">
                <a:srgbClr val="CCFFCC">
                  <a:alpha val="53998"/>
                </a:srgbClr>
              </a:gs>
            </a:gsLst>
            <a:lin ang="5400000" scaled="1"/>
          </a:gradFill>
          <a:ln w="9525">
            <a:solidFill>
              <a:schemeClr val="tx1"/>
            </a:solidFill>
            <a:miter lim="800000"/>
            <a:headEnd/>
            <a:tailEnd/>
          </a:ln>
        </p:spPr>
        <p:txBody>
          <a:bodyPr vert="eaVert" wrap="none" anchor="ctr"/>
          <a:lstStyle/>
          <a:p>
            <a:endParaRPr lang="en-US">
              <a:latin typeface="Arial" panose="020B0604020202020204" pitchFamily="34" charset="0"/>
              <a:cs typeface="Arial" panose="020B0604020202020204" pitchFamily="34" charset="0"/>
            </a:endParaRPr>
          </a:p>
        </p:txBody>
      </p:sp>
      <p:sp>
        <p:nvSpPr>
          <p:cNvPr id="2054" name="Rectangle 5"/>
          <p:cNvSpPr>
            <a:spLocks noChangeArrowheads="1"/>
          </p:cNvSpPr>
          <p:nvPr/>
        </p:nvSpPr>
        <p:spPr bwMode="auto">
          <a:xfrm>
            <a:off x="103188" y="55563"/>
            <a:ext cx="4540250" cy="6757987"/>
          </a:xfrm>
          <a:prstGeom prst="rect">
            <a:avLst/>
          </a:prstGeom>
          <a:noFill/>
          <a:ln w="38100">
            <a:solidFill>
              <a:srgbClr val="61B3E5"/>
            </a:solidFill>
            <a:miter lim="800000"/>
            <a:headEnd/>
            <a:tailEnd/>
          </a:ln>
        </p:spPr>
        <p:txBody>
          <a:bodyPr wrap="none" lIns="91425" tIns="45713" rIns="91425" bIns="45713" anchor="ctr"/>
          <a:lstStyle/>
          <a:p>
            <a:pPr algn="ctr" eaLnBrk="0" hangingPunct="0"/>
            <a:endParaRPr lang="en-US" sz="2500">
              <a:latin typeface="Arial" panose="020B0604020202020204" pitchFamily="34" charset="0"/>
              <a:cs typeface="Arial" panose="020B0604020202020204" pitchFamily="34" charset="0"/>
            </a:endParaRPr>
          </a:p>
        </p:txBody>
      </p:sp>
      <p:sp>
        <p:nvSpPr>
          <p:cNvPr id="2055" name="Rectangle 6"/>
          <p:cNvSpPr>
            <a:spLocks noGrp="1" noChangeArrowheads="1"/>
          </p:cNvSpPr>
          <p:nvPr>
            <p:ph type="title"/>
          </p:nvPr>
        </p:nvSpPr>
        <p:spPr>
          <a:xfrm>
            <a:off x="4724400" y="152400"/>
            <a:ext cx="4419600" cy="931863"/>
          </a:xfrm>
        </p:spPr>
        <p:txBody>
          <a:bodyPr>
            <a:normAutofit/>
          </a:bodyPr>
          <a:lstStyle/>
          <a:p>
            <a:pPr eaLnBrk="1" hangingPunct="1"/>
            <a:r>
              <a:rPr lang="en-GB" sz="2800" dirty="0"/>
              <a:t>Drivers of Pandemic Risk</a:t>
            </a:r>
            <a:endParaRPr lang="en-US" sz="2800" dirty="0"/>
          </a:p>
        </p:txBody>
      </p:sp>
      <p:sp>
        <p:nvSpPr>
          <p:cNvPr id="2056" name="Text Box 7"/>
          <p:cNvSpPr txBox="1">
            <a:spLocks noChangeArrowheads="1"/>
          </p:cNvSpPr>
          <p:nvPr/>
        </p:nvSpPr>
        <p:spPr bwMode="auto">
          <a:xfrm>
            <a:off x="103188" y="66675"/>
            <a:ext cx="4554537" cy="338540"/>
          </a:xfrm>
          <a:prstGeom prst="rect">
            <a:avLst/>
          </a:prstGeom>
          <a:solidFill>
            <a:srgbClr val="61B3E5"/>
          </a:solidFill>
          <a:ln w="9525">
            <a:noFill/>
            <a:miter lim="800000"/>
            <a:headEnd/>
            <a:tailEnd/>
          </a:ln>
        </p:spPr>
        <p:txBody>
          <a:bodyPr lIns="91425" tIns="45713" rIns="91425" bIns="45713">
            <a:spAutoFit/>
          </a:bodyPr>
          <a:lstStyle/>
          <a:p>
            <a:pPr eaLnBrk="0" hangingPunct="0"/>
            <a:r>
              <a:rPr lang="en-GB" sz="1600" dirty="0">
                <a:latin typeface="Arial" panose="020B0604020202020204" pitchFamily="34" charset="0"/>
                <a:cs typeface="Arial" panose="020B0604020202020204" pitchFamily="34" charset="0"/>
              </a:rPr>
              <a:t>Pandemic		Global spread</a:t>
            </a:r>
            <a:endParaRPr lang="en-US" sz="1600" dirty="0">
              <a:latin typeface="Arial" panose="020B0604020202020204" pitchFamily="34" charset="0"/>
              <a:cs typeface="Arial" panose="020B0604020202020204" pitchFamily="34" charset="0"/>
            </a:endParaRPr>
          </a:p>
        </p:txBody>
      </p:sp>
      <p:sp>
        <p:nvSpPr>
          <p:cNvPr id="2057" name="Text Box 8"/>
          <p:cNvSpPr txBox="1">
            <a:spLocks noChangeArrowheads="1"/>
          </p:cNvSpPr>
          <p:nvPr/>
        </p:nvSpPr>
        <p:spPr bwMode="auto">
          <a:xfrm>
            <a:off x="103188" y="2082800"/>
            <a:ext cx="4540250" cy="338540"/>
          </a:xfrm>
          <a:prstGeom prst="rect">
            <a:avLst/>
          </a:prstGeom>
          <a:solidFill>
            <a:srgbClr val="61B3E5"/>
          </a:solidFill>
          <a:ln w="9525">
            <a:noFill/>
            <a:miter lim="800000"/>
            <a:headEnd/>
            <a:tailEnd/>
          </a:ln>
        </p:spPr>
        <p:txBody>
          <a:bodyPr lIns="91425" tIns="45713" rIns="91425" bIns="45713">
            <a:spAutoFit/>
          </a:bodyPr>
          <a:lstStyle/>
          <a:p>
            <a:pPr eaLnBrk="0" hangingPunct="0"/>
            <a:r>
              <a:rPr lang="en-GB" sz="1600" dirty="0">
                <a:latin typeface="Arial" panose="020B0604020202020204" pitchFamily="34" charset="0"/>
                <a:cs typeface="Arial" panose="020B0604020202020204" pitchFamily="34" charset="0"/>
              </a:rPr>
              <a:t>Epidemic		Amplification</a:t>
            </a:r>
            <a:endParaRPr lang="en-US" sz="1600" dirty="0">
              <a:latin typeface="Arial" panose="020B0604020202020204" pitchFamily="34" charset="0"/>
              <a:cs typeface="Arial" panose="020B0604020202020204" pitchFamily="34" charset="0"/>
            </a:endParaRPr>
          </a:p>
        </p:txBody>
      </p:sp>
      <p:sp>
        <p:nvSpPr>
          <p:cNvPr id="2058" name="Text Box 9"/>
          <p:cNvSpPr txBox="1">
            <a:spLocks noChangeArrowheads="1"/>
          </p:cNvSpPr>
          <p:nvPr/>
        </p:nvSpPr>
        <p:spPr bwMode="auto">
          <a:xfrm>
            <a:off x="103188" y="4603750"/>
            <a:ext cx="4551362" cy="338540"/>
          </a:xfrm>
          <a:prstGeom prst="rect">
            <a:avLst/>
          </a:prstGeom>
          <a:solidFill>
            <a:srgbClr val="61B3E5"/>
          </a:solidFill>
          <a:ln w="9525">
            <a:noFill/>
            <a:miter lim="800000"/>
            <a:headEnd/>
            <a:tailEnd/>
          </a:ln>
        </p:spPr>
        <p:txBody>
          <a:bodyPr lIns="91425" tIns="45713" rIns="91425" bIns="45713">
            <a:spAutoFit/>
          </a:bodyPr>
          <a:lstStyle/>
          <a:p>
            <a:pPr eaLnBrk="0" hangingPunct="0"/>
            <a:r>
              <a:rPr lang="en-GB" sz="1600" dirty="0">
                <a:latin typeface="Arial" panose="020B0604020202020204" pitchFamily="34" charset="0"/>
                <a:cs typeface="Arial" panose="020B0604020202020204" pitchFamily="34" charset="0"/>
              </a:rPr>
              <a:t>Outbreak		Emergence</a:t>
            </a:r>
            <a:endParaRPr lang="en-US" sz="1600" dirty="0">
              <a:latin typeface="Arial" panose="020B0604020202020204" pitchFamily="34" charset="0"/>
              <a:cs typeface="Arial" panose="020B0604020202020204" pitchFamily="34" charset="0"/>
            </a:endParaRPr>
          </a:p>
        </p:txBody>
      </p:sp>
      <p:pic>
        <p:nvPicPr>
          <p:cNvPr id="2059" name="Picture 10"/>
          <p:cNvPicPr>
            <a:picLocks noChangeAspect="1" noChangeArrowheads="1"/>
          </p:cNvPicPr>
          <p:nvPr/>
        </p:nvPicPr>
        <p:blipFill>
          <a:blip r:embed="rId2"/>
          <a:srcRect/>
          <a:stretch>
            <a:fillRect/>
          </a:stretch>
        </p:blipFill>
        <p:spPr bwMode="auto">
          <a:xfrm>
            <a:off x="103188" y="2452688"/>
            <a:ext cx="4533900" cy="2192337"/>
          </a:xfrm>
          <a:prstGeom prst="rect">
            <a:avLst/>
          </a:prstGeom>
          <a:noFill/>
          <a:ln w="9525">
            <a:noFill/>
            <a:miter lim="800000"/>
            <a:headEnd/>
            <a:tailEnd/>
          </a:ln>
        </p:spPr>
      </p:pic>
      <p:grpSp>
        <p:nvGrpSpPr>
          <p:cNvPr id="2" name="Group 11"/>
          <p:cNvGrpSpPr>
            <a:grpSpLocks/>
          </p:cNvGrpSpPr>
          <p:nvPr/>
        </p:nvGrpSpPr>
        <p:grpSpPr bwMode="auto">
          <a:xfrm>
            <a:off x="2773363" y="3822700"/>
            <a:ext cx="641350" cy="617538"/>
            <a:chOff x="3512" y="2438"/>
            <a:chExt cx="987" cy="995"/>
          </a:xfrm>
        </p:grpSpPr>
        <p:sp>
          <p:nvSpPr>
            <p:cNvPr id="2082" name="Freeform 12"/>
            <p:cNvSpPr>
              <a:spLocks/>
            </p:cNvSpPr>
            <p:nvPr/>
          </p:nvSpPr>
          <p:spPr bwMode="auto">
            <a:xfrm>
              <a:off x="3697" y="2640"/>
              <a:ext cx="608" cy="599"/>
            </a:xfrm>
            <a:custGeom>
              <a:avLst/>
              <a:gdLst>
                <a:gd name="T0" fmla="*/ 17 w 608"/>
                <a:gd name="T1" fmla="*/ 194 h 599"/>
                <a:gd name="T2" fmla="*/ 44 w 608"/>
                <a:gd name="T3" fmla="*/ 141 h 599"/>
                <a:gd name="T4" fmla="*/ 79 w 608"/>
                <a:gd name="T5" fmla="*/ 97 h 599"/>
                <a:gd name="T6" fmla="*/ 123 w 608"/>
                <a:gd name="T7" fmla="*/ 53 h 599"/>
                <a:gd name="T8" fmla="*/ 176 w 608"/>
                <a:gd name="T9" fmla="*/ 26 h 599"/>
                <a:gd name="T10" fmla="*/ 229 w 608"/>
                <a:gd name="T11" fmla="*/ 9 h 599"/>
                <a:gd name="T12" fmla="*/ 290 w 608"/>
                <a:gd name="T13" fmla="*/ 0 h 599"/>
                <a:gd name="T14" fmla="*/ 352 w 608"/>
                <a:gd name="T15" fmla="*/ 0 h 599"/>
                <a:gd name="T16" fmla="*/ 405 w 608"/>
                <a:gd name="T17" fmla="*/ 18 h 599"/>
                <a:gd name="T18" fmla="*/ 466 w 608"/>
                <a:gd name="T19" fmla="*/ 44 h 599"/>
                <a:gd name="T20" fmla="*/ 510 w 608"/>
                <a:gd name="T21" fmla="*/ 79 h 599"/>
                <a:gd name="T22" fmla="*/ 545 w 608"/>
                <a:gd name="T23" fmla="*/ 123 h 599"/>
                <a:gd name="T24" fmla="*/ 581 w 608"/>
                <a:gd name="T25" fmla="*/ 167 h 599"/>
                <a:gd name="T26" fmla="*/ 598 w 608"/>
                <a:gd name="T27" fmla="*/ 229 h 599"/>
                <a:gd name="T28" fmla="*/ 607 w 608"/>
                <a:gd name="T29" fmla="*/ 282 h 599"/>
                <a:gd name="T30" fmla="*/ 607 w 608"/>
                <a:gd name="T31" fmla="*/ 343 h 599"/>
                <a:gd name="T32" fmla="*/ 589 w 608"/>
                <a:gd name="T33" fmla="*/ 405 h 599"/>
                <a:gd name="T34" fmla="*/ 563 w 608"/>
                <a:gd name="T35" fmla="*/ 458 h 599"/>
                <a:gd name="T36" fmla="*/ 528 w 608"/>
                <a:gd name="T37" fmla="*/ 502 h 599"/>
                <a:gd name="T38" fmla="*/ 484 w 608"/>
                <a:gd name="T39" fmla="*/ 546 h 599"/>
                <a:gd name="T40" fmla="*/ 431 w 608"/>
                <a:gd name="T41" fmla="*/ 572 h 599"/>
                <a:gd name="T42" fmla="*/ 378 w 608"/>
                <a:gd name="T43" fmla="*/ 590 h 599"/>
                <a:gd name="T44" fmla="*/ 317 w 608"/>
                <a:gd name="T45" fmla="*/ 598 h 599"/>
                <a:gd name="T46" fmla="*/ 264 w 608"/>
                <a:gd name="T47" fmla="*/ 598 h 599"/>
                <a:gd name="T48" fmla="*/ 202 w 608"/>
                <a:gd name="T49" fmla="*/ 581 h 599"/>
                <a:gd name="T50" fmla="*/ 149 w 608"/>
                <a:gd name="T51" fmla="*/ 554 h 599"/>
                <a:gd name="T52" fmla="*/ 97 w 608"/>
                <a:gd name="T53" fmla="*/ 519 h 599"/>
                <a:gd name="T54" fmla="*/ 61 w 608"/>
                <a:gd name="T55" fmla="*/ 475 h 599"/>
                <a:gd name="T56" fmla="*/ 26 w 608"/>
                <a:gd name="T57" fmla="*/ 431 h 599"/>
                <a:gd name="T58" fmla="*/ 9 w 608"/>
                <a:gd name="T59" fmla="*/ 370 h 599"/>
                <a:gd name="T60" fmla="*/ 0 w 608"/>
                <a:gd name="T61" fmla="*/ 317 h 599"/>
                <a:gd name="T62" fmla="*/ 9 w 608"/>
                <a:gd name="T63" fmla="*/ 255 h 599"/>
                <a:gd name="T64" fmla="*/ 17 w 608"/>
                <a:gd name="T65" fmla="*/ 194 h 5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8"/>
                <a:gd name="T100" fmla="*/ 0 h 599"/>
                <a:gd name="T101" fmla="*/ 608 w 608"/>
                <a:gd name="T102" fmla="*/ 599 h 5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8" h="599">
                  <a:moveTo>
                    <a:pt x="17" y="194"/>
                  </a:moveTo>
                  <a:lnTo>
                    <a:pt x="44" y="141"/>
                  </a:lnTo>
                  <a:lnTo>
                    <a:pt x="79" y="97"/>
                  </a:lnTo>
                  <a:lnTo>
                    <a:pt x="123" y="53"/>
                  </a:lnTo>
                  <a:lnTo>
                    <a:pt x="176" y="26"/>
                  </a:lnTo>
                  <a:lnTo>
                    <a:pt x="229" y="9"/>
                  </a:lnTo>
                  <a:lnTo>
                    <a:pt x="290" y="0"/>
                  </a:lnTo>
                  <a:lnTo>
                    <a:pt x="352" y="0"/>
                  </a:lnTo>
                  <a:lnTo>
                    <a:pt x="405" y="18"/>
                  </a:lnTo>
                  <a:lnTo>
                    <a:pt x="466" y="44"/>
                  </a:lnTo>
                  <a:lnTo>
                    <a:pt x="510" y="79"/>
                  </a:lnTo>
                  <a:lnTo>
                    <a:pt x="545" y="123"/>
                  </a:lnTo>
                  <a:lnTo>
                    <a:pt x="581" y="167"/>
                  </a:lnTo>
                  <a:lnTo>
                    <a:pt x="598" y="229"/>
                  </a:lnTo>
                  <a:lnTo>
                    <a:pt x="607" y="282"/>
                  </a:lnTo>
                  <a:lnTo>
                    <a:pt x="607" y="343"/>
                  </a:lnTo>
                  <a:lnTo>
                    <a:pt x="589" y="405"/>
                  </a:lnTo>
                  <a:lnTo>
                    <a:pt x="563" y="458"/>
                  </a:lnTo>
                  <a:lnTo>
                    <a:pt x="528" y="502"/>
                  </a:lnTo>
                  <a:lnTo>
                    <a:pt x="484" y="546"/>
                  </a:lnTo>
                  <a:lnTo>
                    <a:pt x="431" y="572"/>
                  </a:lnTo>
                  <a:lnTo>
                    <a:pt x="378" y="590"/>
                  </a:lnTo>
                  <a:lnTo>
                    <a:pt x="317" y="598"/>
                  </a:lnTo>
                  <a:lnTo>
                    <a:pt x="264" y="598"/>
                  </a:lnTo>
                  <a:lnTo>
                    <a:pt x="202" y="581"/>
                  </a:lnTo>
                  <a:lnTo>
                    <a:pt x="149" y="554"/>
                  </a:lnTo>
                  <a:lnTo>
                    <a:pt x="97" y="519"/>
                  </a:lnTo>
                  <a:lnTo>
                    <a:pt x="61" y="475"/>
                  </a:lnTo>
                  <a:lnTo>
                    <a:pt x="26" y="431"/>
                  </a:lnTo>
                  <a:lnTo>
                    <a:pt x="9" y="370"/>
                  </a:lnTo>
                  <a:lnTo>
                    <a:pt x="0" y="317"/>
                  </a:lnTo>
                  <a:lnTo>
                    <a:pt x="9" y="255"/>
                  </a:lnTo>
                  <a:lnTo>
                    <a:pt x="17" y="194"/>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grpSp>
          <p:nvGrpSpPr>
            <p:cNvPr id="3" name="Group 13"/>
            <p:cNvGrpSpPr>
              <a:grpSpLocks/>
            </p:cNvGrpSpPr>
            <p:nvPr/>
          </p:nvGrpSpPr>
          <p:grpSpPr bwMode="auto">
            <a:xfrm>
              <a:off x="3512" y="2438"/>
              <a:ext cx="987" cy="995"/>
              <a:chOff x="3512" y="2438"/>
              <a:chExt cx="987" cy="995"/>
            </a:xfrm>
          </p:grpSpPr>
          <p:sp>
            <p:nvSpPr>
              <p:cNvPr id="2084" name="Freeform 14"/>
              <p:cNvSpPr>
                <a:spLocks/>
              </p:cNvSpPr>
              <p:nvPr/>
            </p:nvSpPr>
            <p:spPr bwMode="auto">
              <a:xfrm>
                <a:off x="3890" y="3027"/>
                <a:ext cx="609" cy="265"/>
              </a:xfrm>
              <a:custGeom>
                <a:avLst/>
                <a:gdLst>
                  <a:gd name="T0" fmla="*/ 564 w 609"/>
                  <a:gd name="T1" fmla="*/ 0 h 265"/>
                  <a:gd name="T2" fmla="*/ 484 w 609"/>
                  <a:gd name="T3" fmla="*/ 44 h 265"/>
                  <a:gd name="T4" fmla="*/ 520 w 609"/>
                  <a:gd name="T5" fmla="*/ 53 h 265"/>
                  <a:gd name="T6" fmla="*/ 502 w 609"/>
                  <a:gd name="T7" fmla="*/ 79 h 265"/>
                  <a:gd name="T8" fmla="*/ 484 w 609"/>
                  <a:gd name="T9" fmla="*/ 115 h 265"/>
                  <a:gd name="T10" fmla="*/ 440 w 609"/>
                  <a:gd name="T11" fmla="*/ 159 h 265"/>
                  <a:gd name="T12" fmla="*/ 388 w 609"/>
                  <a:gd name="T13" fmla="*/ 194 h 265"/>
                  <a:gd name="T14" fmla="*/ 317 w 609"/>
                  <a:gd name="T15" fmla="*/ 229 h 265"/>
                  <a:gd name="T16" fmla="*/ 229 w 609"/>
                  <a:gd name="T17" fmla="*/ 247 h 265"/>
                  <a:gd name="T18" fmla="*/ 176 w 609"/>
                  <a:gd name="T19" fmla="*/ 247 h 265"/>
                  <a:gd name="T20" fmla="*/ 124 w 609"/>
                  <a:gd name="T21" fmla="*/ 247 h 265"/>
                  <a:gd name="T22" fmla="*/ 62 w 609"/>
                  <a:gd name="T23" fmla="*/ 238 h 265"/>
                  <a:gd name="T24" fmla="*/ 0 w 609"/>
                  <a:gd name="T25" fmla="*/ 220 h 265"/>
                  <a:gd name="T26" fmla="*/ 62 w 609"/>
                  <a:gd name="T27" fmla="*/ 238 h 265"/>
                  <a:gd name="T28" fmla="*/ 115 w 609"/>
                  <a:gd name="T29" fmla="*/ 256 h 265"/>
                  <a:gd name="T30" fmla="*/ 168 w 609"/>
                  <a:gd name="T31" fmla="*/ 264 h 265"/>
                  <a:gd name="T32" fmla="*/ 220 w 609"/>
                  <a:gd name="T33" fmla="*/ 264 h 265"/>
                  <a:gd name="T34" fmla="*/ 317 w 609"/>
                  <a:gd name="T35" fmla="*/ 256 h 265"/>
                  <a:gd name="T36" fmla="*/ 396 w 609"/>
                  <a:gd name="T37" fmla="*/ 229 h 265"/>
                  <a:gd name="T38" fmla="*/ 467 w 609"/>
                  <a:gd name="T39" fmla="*/ 185 h 265"/>
                  <a:gd name="T40" fmla="*/ 520 w 609"/>
                  <a:gd name="T41" fmla="*/ 150 h 265"/>
                  <a:gd name="T42" fmla="*/ 555 w 609"/>
                  <a:gd name="T43" fmla="*/ 106 h 265"/>
                  <a:gd name="T44" fmla="*/ 572 w 609"/>
                  <a:gd name="T45" fmla="*/ 71 h 265"/>
                  <a:gd name="T46" fmla="*/ 608 w 609"/>
                  <a:gd name="T47" fmla="*/ 88 h 265"/>
                  <a:gd name="T48" fmla="*/ 564 w 609"/>
                  <a:gd name="T49" fmla="*/ 0 h 2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9"/>
                  <a:gd name="T76" fmla="*/ 0 h 265"/>
                  <a:gd name="T77" fmla="*/ 609 w 609"/>
                  <a:gd name="T78" fmla="*/ 265 h 2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9" h="265">
                    <a:moveTo>
                      <a:pt x="564" y="0"/>
                    </a:moveTo>
                    <a:lnTo>
                      <a:pt x="484" y="44"/>
                    </a:lnTo>
                    <a:lnTo>
                      <a:pt x="520" y="53"/>
                    </a:lnTo>
                    <a:lnTo>
                      <a:pt x="502" y="79"/>
                    </a:lnTo>
                    <a:lnTo>
                      <a:pt x="484" y="115"/>
                    </a:lnTo>
                    <a:lnTo>
                      <a:pt x="440" y="159"/>
                    </a:lnTo>
                    <a:lnTo>
                      <a:pt x="388" y="194"/>
                    </a:lnTo>
                    <a:lnTo>
                      <a:pt x="317" y="229"/>
                    </a:lnTo>
                    <a:lnTo>
                      <a:pt x="229" y="247"/>
                    </a:lnTo>
                    <a:lnTo>
                      <a:pt x="176" y="247"/>
                    </a:lnTo>
                    <a:lnTo>
                      <a:pt x="124" y="247"/>
                    </a:lnTo>
                    <a:lnTo>
                      <a:pt x="62" y="238"/>
                    </a:lnTo>
                    <a:lnTo>
                      <a:pt x="0" y="220"/>
                    </a:lnTo>
                    <a:lnTo>
                      <a:pt x="62" y="238"/>
                    </a:lnTo>
                    <a:lnTo>
                      <a:pt x="115" y="256"/>
                    </a:lnTo>
                    <a:lnTo>
                      <a:pt x="168" y="264"/>
                    </a:lnTo>
                    <a:lnTo>
                      <a:pt x="220" y="264"/>
                    </a:lnTo>
                    <a:lnTo>
                      <a:pt x="317" y="256"/>
                    </a:lnTo>
                    <a:lnTo>
                      <a:pt x="396" y="229"/>
                    </a:lnTo>
                    <a:lnTo>
                      <a:pt x="467" y="185"/>
                    </a:lnTo>
                    <a:lnTo>
                      <a:pt x="520" y="150"/>
                    </a:lnTo>
                    <a:lnTo>
                      <a:pt x="555" y="106"/>
                    </a:lnTo>
                    <a:lnTo>
                      <a:pt x="572" y="71"/>
                    </a:lnTo>
                    <a:lnTo>
                      <a:pt x="608" y="88"/>
                    </a:lnTo>
                    <a:lnTo>
                      <a:pt x="564" y="0"/>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085" name="Freeform 15"/>
              <p:cNvSpPr>
                <a:spLocks/>
              </p:cNvSpPr>
              <p:nvPr/>
            </p:nvSpPr>
            <p:spPr bwMode="auto">
              <a:xfrm>
                <a:off x="4137" y="2684"/>
                <a:ext cx="344" cy="555"/>
              </a:xfrm>
              <a:custGeom>
                <a:avLst/>
                <a:gdLst>
                  <a:gd name="T0" fmla="*/ 255 w 344"/>
                  <a:gd name="T1" fmla="*/ 0 h 555"/>
                  <a:gd name="T2" fmla="*/ 220 w 344"/>
                  <a:gd name="T3" fmla="*/ 88 h 555"/>
                  <a:gd name="T4" fmla="*/ 255 w 344"/>
                  <a:gd name="T5" fmla="*/ 70 h 555"/>
                  <a:gd name="T6" fmla="*/ 264 w 344"/>
                  <a:gd name="T7" fmla="*/ 97 h 555"/>
                  <a:gd name="T8" fmla="*/ 273 w 344"/>
                  <a:gd name="T9" fmla="*/ 141 h 555"/>
                  <a:gd name="T10" fmla="*/ 273 w 344"/>
                  <a:gd name="T11" fmla="*/ 194 h 555"/>
                  <a:gd name="T12" fmla="*/ 264 w 344"/>
                  <a:gd name="T13" fmla="*/ 264 h 555"/>
                  <a:gd name="T14" fmla="*/ 246 w 344"/>
                  <a:gd name="T15" fmla="*/ 299 h 555"/>
                  <a:gd name="T16" fmla="*/ 237 w 344"/>
                  <a:gd name="T17" fmla="*/ 334 h 555"/>
                  <a:gd name="T18" fmla="*/ 211 w 344"/>
                  <a:gd name="T19" fmla="*/ 370 h 555"/>
                  <a:gd name="T20" fmla="*/ 185 w 344"/>
                  <a:gd name="T21" fmla="*/ 414 h 555"/>
                  <a:gd name="T22" fmla="*/ 149 w 344"/>
                  <a:gd name="T23" fmla="*/ 449 h 555"/>
                  <a:gd name="T24" fmla="*/ 114 w 344"/>
                  <a:gd name="T25" fmla="*/ 484 h 555"/>
                  <a:gd name="T26" fmla="*/ 61 w 344"/>
                  <a:gd name="T27" fmla="*/ 519 h 555"/>
                  <a:gd name="T28" fmla="*/ 0 w 344"/>
                  <a:gd name="T29" fmla="*/ 554 h 555"/>
                  <a:gd name="T30" fmla="*/ 61 w 344"/>
                  <a:gd name="T31" fmla="*/ 528 h 555"/>
                  <a:gd name="T32" fmla="*/ 114 w 344"/>
                  <a:gd name="T33" fmla="*/ 493 h 555"/>
                  <a:gd name="T34" fmla="*/ 158 w 344"/>
                  <a:gd name="T35" fmla="*/ 458 h 555"/>
                  <a:gd name="T36" fmla="*/ 193 w 344"/>
                  <a:gd name="T37" fmla="*/ 422 h 555"/>
                  <a:gd name="T38" fmla="*/ 255 w 344"/>
                  <a:gd name="T39" fmla="*/ 352 h 555"/>
                  <a:gd name="T40" fmla="*/ 290 w 344"/>
                  <a:gd name="T41" fmla="*/ 273 h 555"/>
                  <a:gd name="T42" fmla="*/ 308 w 344"/>
                  <a:gd name="T43" fmla="*/ 202 h 555"/>
                  <a:gd name="T44" fmla="*/ 317 w 344"/>
                  <a:gd name="T45" fmla="*/ 132 h 555"/>
                  <a:gd name="T46" fmla="*/ 317 w 344"/>
                  <a:gd name="T47" fmla="*/ 79 h 555"/>
                  <a:gd name="T48" fmla="*/ 308 w 344"/>
                  <a:gd name="T49" fmla="*/ 44 h 555"/>
                  <a:gd name="T50" fmla="*/ 343 w 344"/>
                  <a:gd name="T51" fmla="*/ 26 h 555"/>
                  <a:gd name="T52" fmla="*/ 255 w 344"/>
                  <a:gd name="T53" fmla="*/ 0 h 5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4"/>
                  <a:gd name="T82" fmla="*/ 0 h 555"/>
                  <a:gd name="T83" fmla="*/ 344 w 344"/>
                  <a:gd name="T84" fmla="*/ 555 h 5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4" h="555">
                    <a:moveTo>
                      <a:pt x="255" y="0"/>
                    </a:moveTo>
                    <a:lnTo>
                      <a:pt x="220" y="88"/>
                    </a:lnTo>
                    <a:lnTo>
                      <a:pt x="255" y="70"/>
                    </a:lnTo>
                    <a:lnTo>
                      <a:pt x="264" y="97"/>
                    </a:lnTo>
                    <a:lnTo>
                      <a:pt x="273" y="141"/>
                    </a:lnTo>
                    <a:lnTo>
                      <a:pt x="273" y="194"/>
                    </a:lnTo>
                    <a:lnTo>
                      <a:pt x="264" y="264"/>
                    </a:lnTo>
                    <a:lnTo>
                      <a:pt x="246" y="299"/>
                    </a:lnTo>
                    <a:lnTo>
                      <a:pt x="237" y="334"/>
                    </a:lnTo>
                    <a:lnTo>
                      <a:pt x="211" y="370"/>
                    </a:lnTo>
                    <a:lnTo>
                      <a:pt x="185" y="414"/>
                    </a:lnTo>
                    <a:lnTo>
                      <a:pt x="149" y="449"/>
                    </a:lnTo>
                    <a:lnTo>
                      <a:pt x="114" y="484"/>
                    </a:lnTo>
                    <a:lnTo>
                      <a:pt x="61" y="519"/>
                    </a:lnTo>
                    <a:lnTo>
                      <a:pt x="0" y="554"/>
                    </a:lnTo>
                    <a:lnTo>
                      <a:pt x="61" y="528"/>
                    </a:lnTo>
                    <a:lnTo>
                      <a:pt x="114" y="493"/>
                    </a:lnTo>
                    <a:lnTo>
                      <a:pt x="158" y="458"/>
                    </a:lnTo>
                    <a:lnTo>
                      <a:pt x="193" y="422"/>
                    </a:lnTo>
                    <a:lnTo>
                      <a:pt x="255" y="352"/>
                    </a:lnTo>
                    <a:lnTo>
                      <a:pt x="290" y="273"/>
                    </a:lnTo>
                    <a:lnTo>
                      <a:pt x="308" y="202"/>
                    </a:lnTo>
                    <a:lnTo>
                      <a:pt x="317" y="132"/>
                    </a:lnTo>
                    <a:lnTo>
                      <a:pt x="317" y="79"/>
                    </a:lnTo>
                    <a:lnTo>
                      <a:pt x="308" y="44"/>
                    </a:lnTo>
                    <a:lnTo>
                      <a:pt x="343" y="26"/>
                    </a:lnTo>
                    <a:lnTo>
                      <a:pt x="255" y="0"/>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086" name="Freeform 16"/>
              <p:cNvSpPr>
                <a:spLocks/>
              </p:cNvSpPr>
              <p:nvPr/>
            </p:nvSpPr>
            <p:spPr bwMode="auto">
              <a:xfrm>
                <a:off x="4102" y="2438"/>
                <a:ext cx="256" cy="608"/>
              </a:xfrm>
              <a:custGeom>
                <a:avLst/>
                <a:gdLst>
                  <a:gd name="T0" fmla="*/ 0 w 256"/>
                  <a:gd name="T1" fmla="*/ 44 h 608"/>
                  <a:gd name="T2" fmla="*/ 35 w 256"/>
                  <a:gd name="T3" fmla="*/ 123 h 608"/>
                  <a:gd name="T4" fmla="*/ 44 w 256"/>
                  <a:gd name="T5" fmla="*/ 88 h 608"/>
                  <a:gd name="T6" fmla="*/ 70 w 256"/>
                  <a:gd name="T7" fmla="*/ 105 h 608"/>
                  <a:gd name="T8" fmla="*/ 105 w 256"/>
                  <a:gd name="T9" fmla="*/ 132 h 608"/>
                  <a:gd name="T10" fmla="*/ 149 w 256"/>
                  <a:gd name="T11" fmla="*/ 167 h 608"/>
                  <a:gd name="T12" fmla="*/ 184 w 256"/>
                  <a:gd name="T13" fmla="*/ 220 h 608"/>
                  <a:gd name="T14" fmla="*/ 220 w 256"/>
                  <a:gd name="T15" fmla="*/ 290 h 608"/>
                  <a:gd name="T16" fmla="*/ 237 w 256"/>
                  <a:gd name="T17" fmla="*/ 378 h 608"/>
                  <a:gd name="T18" fmla="*/ 246 w 256"/>
                  <a:gd name="T19" fmla="*/ 431 h 608"/>
                  <a:gd name="T20" fmla="*/ 237 w 256"/>
                  <a:gd name="T21" fmla="*/ 484 h 608"/>
                  <a:gd name="T22" fmla="*/ 228 w 256"/>
                  <a:gd name="T23" fmla="*/ 545 h 608"/>
                  <a:gd name="T24" fmla="*/ 211 w 256"/>
                  <a:gd name="T25" fmla="*/ 607 h 608"/>
                  <a:gd name="T26" fmla="*/ 237 w 256"/>
                  <a:gd name="T27" fmla="*/ 554 h 608"/>
                  <a:gd name="T28" fmla="*/ 246 w 256"/>
                  <a:gd name="T29" fmla="*/ 492 h 608"/>
                  <a:gd name="T30" fmla="*/ 255 w 256"/>
                  <a:gd name="T31" fmla="*/ 440 h 608"/>
                  <a:gd name="T32" fmla="*/ 255 w 256"/>
                  <a:gd name="T33" fmla="*/ 387 h 608"/>
                  <a:gd name="T34" fmla="*/ 246 w 256"/>
                  <a:gd name="T35" fmla="*/ 290 h 608"/>
                  <a:gd name="T36" fmla="*/ 220 w 256"/>
                  <a:gd name="T37" fmla="*/ 211 h 608"/>
                  <a:gd name="T38" fmla="*/ 184 w 256"/>
                  <a:gd name="T39" fmla="*/ 140 h 608"/>
                  <a:gd name="T40" fmla="*/ 140 w 256"/>
                  <a:gd name="T41" fmla="*/ 88 h 608"/>
                  <a:gd name="T42" fmla="*/ 96 w 256"/>
                  <a:gd name="T43" fmla="*/ 52 h 608"/>
                  <a:gd name="T44" fmla="*/ 70 w 256"/>
                  <a:gd name="T45" fmla="*/ 35 h 608"/>
                  <a:gd name="T46" fmla="*/ 79 w 256"/>
                  <a:gd name="T47" fmla="*/ 0 h 608"/>
                  <a:gd name="T48" fmla="*/ 0 w 256"/>
                  <a:gd name="T49" fmla="*/ 44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6"/>
                  <a:gd name="T76" fmla="*/ 0 h 608"/>
                  <a:gd name="T77" fmla="*/ 256 w 256"/>
                  <a:gd name="T78" fmla="*/ 608 h 6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6" h="608">
                    <a:moveTo>
                      <a:pt x="0" y="44"/>
                    </a:moveTo>
                    <a:lnTo>
                      <a:pt x="35" y="123"/>
                    </a:lnTo>
                    <a:lnTo>
                      <a:pt x="44" y="88"/>
                    </a:lnTo>
                    <a:lnTo>
                      <a:pt x="70" y="105"/>
                    </a:lnTo>
                    <a:lnTo>
                      <a:pt x="105" y="132"/>
                    </a:lnTo>
                    <a:lnTo>
                      <a:pt x="149" y="167"/>
                    </a:lnTo>
                    <a:lnTo>
                      <a:pt x="184" y="220"/>
                    </a:lnTo>
                    <a:lnTo>
                      <a:pt x="220" y="290"/>
                    </a:lnTo>
                    <a:lnTo>
                      <a:pt x="237" y="378"/>
                    </a:lnTo>
                    <a:lnTo>
                      <a:pt x="246" y="431"/>
                    </a:lnTo>
                    <a:lnTo>
                      <a:pt x="237" y="484"/>
                    </a:lnTo>
                    <a:lnTo>
                      <a:pt x="228" y="545"/>
                    </a:lnTo>
                    <a:lnTo>
                      <a:pt x="211" y="607"/>
                    </a:lnTo>
                    <a:lnTo>
                      <a:pt x="237" y="554"/>
                    </a:lnTo>
                    <a:lnTo>
                      <a:pt x="246" y="492"/>
                    </a:lnTo>
                    <a:lnTo>
                      <a:pt x="255" y="440"/>
                    </a:lnTo>
                    <a:lnTo>
                      <a:pt x="255" y="387"/>
                    </a:lnTo>
                    <a:lnTo>
                      <a:pt x="246" y="290"/>
                    </a:lnTo>
                    <a:lnTo>
                      <a:pt x="220" y="211"/>
                    </a:lnTo>
                    <a:lnTo>
                      <a:pt x="184" y="140"/>
                    </a:lnTo>
                    <a:lnTo>
                      <a:pt x="140" y="88"/>
                    </a:lnTo>
                    <a:lnTo>
                      <a:pt x="96" y="52"/>
                    </a:lnTo>
                    <a:lnTo>
                      <a:pt x="70" y="35"/>
                    </a:lnTo>
                    <a:lnTo>
                      <a:pt x="79" y="0"/>
                    </a:lnTo>
                    <a:lnTo>
                      <a:pt x="0" y="44"/>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087" name="Freeform 17"/>
              <p:cNvSpPr>
                <a:spLocks/>
              </p:cNvSpPr>
              <p:nvPr/>
            </p:nvSpPr>
            <p:spPr bwMode="auto">
              <a:xfrm>
                <a:off x="3750" y="2464"/>
                <a:ext cx="555" cy="335"/>
              </a:xfrm>
              <a:custGeom>
                <a:avLst/>
                <a:gdLst>
                  <a:gd name="T0" fmla="*/ 0 w 555"/>
                  <a:gd name="T1" fmla="*/ 79 h 335"/>
                  <a:gd name="T2" fmla="*/ 88 w 555"/>
                  <a:gd name="T3" fmla="*/ 114 h 335"/>
                  <a:gd name="T4" fmla="*/ 70 w 555"/>
                  <a:gd name="T5" fmla="*/ 79 h 335"/>
                  <a:gd name="T6" fmla="*/ 96 w 555"/>
                  <a:gd name="T7" fmla="*/ 70 h 335"/>
                  <a:gd name="T8" fmla="*/ 140 w 555"/>
                  <a:gd name="T9" fmla="*/ 70 h 335"/>
                  <a:gd name="T10" fmla="*/ 193 w 555"/>
                  <a:gd name="T11" fmla="*/ 62 h 335"/>
                  <a:gd name="T12" fmla="*/ 264 w 555"/>
                  <a:gd name="T13" fmla="*/ 79 h 335"/>
                  <a:gd name="T14" fmla="*/ 299 w 555"/>
                  <a:gd name="T15" fmla="*/ 88 h 335"/>
                  <a:gd name="T16" fmla="*/ 334 w 555"/>
                  <a:gd name="T17" fmla="*/ 106 h 335"/>
                  <a:gd name="T18" fmla="*/ 378 w 555"/>
                  <a:gd name="T19" fmla="*/ 123 h 335"/>
                  <a:gd name="T20" fmla="*/ 413 w 555"/>
                  <a:gd name="T21" fmla="*/ 150 h 335"/>
                  <a:gd name="T22" fmla="*/ 448 w 555"/>
                  <a:gd name="T23" fmla="*/ 185 h 335"/>
                  <a:gd name="T24" fmla="*/ 484 w 555"/>
                  <a:gd name="T25" fmla="*/ 229 h 335"/>
                  <a:gd name="T26" fmla="*/ 519 w 555"/>
                  <a:gd name="T27" fmla="*/ 273 h 335"/>
                  <a:gd name="T28" fmla="*/ 554 w 555"/>
                  <a:gd name="T29" fmla="*/ 334 h 335"/>
                  <a:gd name="T30" fmla="*/ 528 w 555"/>
                  <a:gd name="T31" fmla="*/ 273 h 335"/>
                  <a:gd name="T32" fmla="*/ 501 w 555"/>
                  <a:gd name="T33" fmla="*/ 220 h 335"/>
                  <a:gd name="T34" fmla="*/ 466 w 555"/>
                  <a:gd name="T35" fmla="*/ 176 h 335"/>
                  <a:gd name="T36" fmla="*/ 431 w 555"/>
                  <a:gd name="T37" fmla="*/ 141 h 335"/>
                  <a:gd name="T38" fmla="*/ 352 w 555"/>
                  <a:gd name="T39" fmla="*/ 88 h 335"/>
                  <a:gd name="T40" fmla="*/ 281 w 555"/>
                  <a:gd name="T41" fmla="*/ 44 h 335"/>
                  <a:gd name="T42" fmla="*/ 202 w 555"/>
                  <a:gd name="T43" fmla="*/ 26 h 335"/>
                  <a:gd name="T44" fmla="*/ 140 w 555"/>
                  <a:gd name="T45" fmla="*/ 18 h 335"/>
                  <a:gd name="T46" fmla="*/ 88 w 555"/>
                  <a:gd name="T47" fmla="*/ 18 h 335"/>
                  <a:gd name="T48" fmla="*/ 52 w 555"/>
                  <a:gd name="T49" fmla="*/ 35 h 335"/>
                  <a:gd name="T50" fmla="*/ 35 w 555"/>
                  <a:gd name="T51" fmla="*/ 0 h 335"/>
                  <a:gd name="T52" fmla="*/ 0 w 555"/>
                  <a:gd name="T53" fmla="*/ 79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5"/>
                  <a:gd name="T82" fmla="*/ 0 h 335"/>
                  <a:gd name="T83" fmla="*/ 555 w 555"/>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5" h="335">
                    <a:moveTo>
                      <a:pt x="0" y="79"/>
                    </a:moveTo>
                    <a:lnTo>
                      <a:pt x="88" y="114"/>
                    </a:lnTo>
                    <a:lnTo>
                      <a:pt x="70" y="79"/>
                    </a:lnTo>
                    <a:lnTo>
                      <a:pt x="96" y="70"/>
                    </a:lnTo>
                    <a:lnTo>
                      <a:pt x="140" y="70"/>
                    </a:lnTo>
                    <a:lnTo>
                      <a:pt x="193" y="62"/>
                    </a:lnTo>
                    <a:lnTo>
                      <a:pt x="264" y="79"/>
                    </a:lnTo>
                    <a:lnTo>
                      <a:pt x="299" y="88"/>
                    </a:lnTo>
                    <a:lnTo>
                      <a:pt x="334" y="106"/>
                    </a:lnTo>
                    <a:lnTo>
                      <a:pt x="378" y="123"/>
                    </a:lnTo>
                    <a:lnTo>
                      <a:pt x="413" y="150"/>
                    </a:lnTo>
                    <a:lnTo>
                      <a:pt x="448" y="185"/>
                    </a:lnTo>
                    <a:lnTo>
                      <a:pt x="484" y="229"/>
                    </a:lnTo>
                    <a:lnTo>
                      <a:pt x="519" y="273"/>
                    </a:lnTo>
                    <a:lnTo>
                      <a:pt x="554" y="334"/>
                    </a:lnTo>
                    <a:lnTo>
                      <a:pt x="528" y="273"/>
                    </a:lnTo>
                    <a:lnTo>
                      <a:pt x="501" y="220"/>
                    </a:lnTo>
                    <a:lnTo>
                      <a:pt x="466" y="176"/>
                    </a:lnTo>
                    <a:lnTo>
                      <a:pt x="431" y="141"/>
                    </a:lnTo>
                    <a:lnTo>
                      <a:pt x="352" y="88"/>
                    </a:lnTo>
                    <a:lnTo>
                      <a:pt x="281" y="44"/>
                    </a:lnTo>
                    <a:lnTo>
                      <a:pt x="202" y="26"/>
                    </a:lnTo>
                    <a:lnTo>
                      <a:pt x="140" y="18"/>
                    </a:lnTo>
                    <a:lnTo>
                      <a:pt x="88" y="18"/>
                    </a:lnTo>
                    <a:lnTo>
                      <a:pt x="52" y="35"/>
                    </a:lnTo>
                    <a:lnTo>
                      <a:pt x="35" y="0"/>
                    </a:lnTo>
                    <a:lnTo>
                      <a:pt x="0" y="79"/>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088" name="Freeform 18"/>
              <p:cNvSpPr>
                <a:spLocks/>
              </p:cNvSpPr>
              <p:nvPr/>
            </p:nvSpPr>
            <p:spPr bwMode="auto">
              <a:xfrm>
                <a:off x="3512" y="2578"/>
                <a:ext cx="608" cy="257"/>
              </a:xfrm>
              <a:custGeom>
                <a:avLst/>
                <a:gdLst>
                  <a:gd name="T0" fmla="*/ 35 w 608"/>
                  <a:gd name="T1" fmla="*/ 256 h 257"/>
                  <a:gd name="T2" fmla="*/ 123 w 608"/>
                  <a:gd name="T3" fmla="*/ 220 h 257"/>
                  <a:gd name="T4" fmla="*/ 88 w 608"/>
                  <a:gd name="T5" fmla="*/ 212 h 257"/>
                  <a:gd name="T6" fmla="*/ 97 w 608"/>
                  <a:gd name="T7" fmla="*/ 185 h 257"/>
                  <a:gd name="T8" fmla="*/ 123 w 608"/>
                  <a:gd name="T9" fmla="*/ 150 h 257"/>
                  <a:gd name="T10" fmla="*/ 167 w 608"/>
                  <a:gd name="T11" fmla="*/ 106 h 257"/>
                  <a:gd name="T12" fmla="*/ 220 w 608"/>
                  <a:gd name="T13" fmla="*/ 71 h 257"/>
                  <a:gd name="T14" fmla="*/ 290 w 608"/>
                  <a:gd name="T15" fmla="*/ 36 h 257"/>
                  <a:gd name="T16" fmla="*/ 378 w 608"/>
                  <a:gd name="T17" fmla="*/ 18 h 257"/>
                  <a:gd name="T18" fmla="*/ 422 w 608"/>
                  <a:gd name="T19" fmla="*/ 18 h 257"/>
                  <a:gd name="T20" fmla="*/ 484 w 608"/>
                  <a:gd name="T21" fmla="*/ 18 h 257"/>
                  <a:gd name="T22" fmla="*/ 546 w 608"/>
                  <a:gd name="T23" fmla="*/ 27 h 257"/>
                  <a:gd name="T24" fmla="*/ 607 w 608"/>
                  <a:gd name="T25" fmla="*/ 44 h 257"/>
                  <a:gd name="T26" fmla="*/ 546 w 608"/>
                  <a:gd name="T27" fmla="*/ 27 h 257"/>
                  <a:gd name="T28" fmla="*/ 484 w 608"/>
                  <a:gd name="T29" fmla="*/ 9 h 257"/>
                  <a:gd name="T30" fmla="*/ 431 w 608"/>
                  <a:gd name="T31" fmla="*/ 0 h 257"/>
                  <a:gd name="T32" fmla="*/ 378 w 608"/>
                  <a:gd name="T33" fmla="*/ 0 h 257"/>
                  <a:gd name="T34" fmla="*/ 290 w 608"/>
                  <a:gd name="T35" fmla="*/ 9 h 257"/>
                  <a:gd name="T36" fmla="*/ 202 w 608"/>
                  <a:gd name="T37" fmla="*/ 36 h 257"/>
                  <a:gd name="T38" fmla="*/ 141 w 608"/>
                  <a:gd name="T39" fmla="*/ 80 h 257"/>
                  <a:gd name="T40" fmla="*/ 88 w 608"/>
                  <a:gd name="T41" fmla="*/ 115 h 257"/>
                  <a:gd name="T42" fmla="*/ 53 w 608"/>
                  <a:gd name="T43" fmla="*/ 159 h 257"/>
                  <a:gd name="T44" fmla="*/ 35 w 608"/>
                  <a:gd name="T45" fmla="*/ 194 h 257"/>
                  <a:gd name="T46" fmla="*/ 0 w 608"/>
                  <a:gd name="T47" fmla="*/ 176 h 257"/>
                  <a:gd name="T48" fmla="*/ 35 w 608"/>
                  <a:gd name="T49" fmla="*/ 25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8"/>
                  <a:gd name="T76" fmla="*/ 0 h 257"/>
                  <a:gd name="T77" fmla="*/ 608 w 608"/>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8" h="257">
                    <a:moveTo>
                      <a:pt x="35" y="256"/>
                    </a:moveTo>
                    <a:lnTo>
                      <a:pt x="123" y="220"/>
                    </a:lnTo>
                    <a:lnTo>
                      <a:pt x="88" y="212"/>
                    </a:lnTo>
                    <a:lnTo>
                      <a:pt x="97" y="185"/>
                    </a:lnTo>
                    <a:lnTo>
                      <a:pt x="123" y="150"/>
                    </a:lnTo>
                    <a:lnTo>
                      <a:pt x="167" y="106"/>
                    </a:lnTo>
                    <a:lnTo>
                      <a:pt x="220" y="71"/>
                    </a:lnTo>
                    <a:lnTo>
                      <a:pt x="290" y="36"/>
                    </a:lnTo>
                    <a:lnTo>
                      <a:pt x="378" y="18"/>
                    </a:lnTo>
                    <a:lnTo>
                      <a:pt x="422" y="18"/>
                    </a:lnTo>
                    <a:lnTo>
                      <a:pt x="484" y="18"/>
                    </a:lnTo>
                    <a:lnTo>
                      <a:pt x="546" y="27"/>
                    </a:lnTo>
                    <a:lnTo>
                      <a:pt x="607" y="44"/>
                    </a:lnTo>
                    <a:lnTo>
                      <a:pt x="546" y="27"/>
                    </a:lnTo>
                    <a:lnTo>
                      <a:pt x="484" y="9"/>
                    </a:lnTo>
                    <a:lnTo>
                      <a:pt x="431" y="0"/>
                    </a:lnTo>
                    <a:lnTo>
                      <a:pt x="378" y="0"/>
                    </a:lnTo>
                    <a:lnTo>
                      <a:pt x="290" y="9"/>
                    </a:lnTo>
                    <a:lnTo>
                      <a:pt x="202" y="36"/>
                    </a:lnTo>
                    <a:lnTo>
                      <a:pt x="141" y="80"/>
                    </a:lnTo>
                    <a:lnTo>
                      <a:pt x="88" y="115"/>
                    </a:lnTo>
                    <a:lnTo>
                      <a:pt x="53" y="159"/>
                    </a:lnTo>
                    <a:lnTo>
                      <a:pt x="35" y="194"/>
                    </a:lnTo>
                    <a:lnTo>
                      <a:pt x="0" y="176"/>
                    </a:lnTo>
                    <a:lnTo>
                      <a:pt x="35" y="256"/>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089" name="Freeform 19"/>
              <p:cNvSpPr>
                <a:spLocks/>
              </p:cNvSpPr>
              <p:nvPr/>
            </p:nvSpPr>
            <p:spPr bwMode="auto">
              <a:xfrm>
                <a:off x="3530" y="2631"/>
                <a:ext cx="335" cy="556"/>
              </a:xfrm>
              <a:custGeom>
                <a:avLst/>
                <a:gdLst>
                  <a:gd name="T0" fmla="*/ 88 w 335"/>
                  <a:gd name="T1" fmla="*/ 555 h 556"/>
                  <a:gd name="T2" fmla="*/ 114 w 335"/>
                  <a:gd name="T3" fmla="*/ 475 h 556"/>
                  <a:gd name="T4" fmla="*/ 88 w 335"/>
                  <a:gd name="T5" fmla="*/ 484 h 556"/>
                  <a:gd name="T6" fmla="*/ 79 w 335"/>
                  <a:gd name="T7" fmla="*/ 458 h 556"/>
                  <a:gd name="T8" fmla="*/ 70 w 335"/>
                  <a:gd name="T9" fmla="*/ 423 h 556"/>
                  <a:gd name="T10" fmla="*/ 70 w 335"/>
                  <a:gd name="T11" fmla="*/ 361 h 556"/>
                  <a:gd name="T12" fmla="*/ 79 w 335"/>
                  <a:gd name="T13" fmla="*/ 291 h 556"/>
                  <a:gd name="T14" fmla="*/ 88 w 335"/>
                  <a:gd name="T15" fmla="*/ 255 h 556"/>
                  <a:gd name="T16" fmla="*/ 105 w 335"/>
                  <a:gd name="T17" fmla="*/ 220 h 556"/>
                  <a:gd name="T18" fmla="*/ 123 w 335"/>
                  <a:gd name="T19" fmla="*/ 185 h 556"/>
                  <a:gd name="T20" fmla="*/ 149 w 335"/>
                  <a:gd name="T21" fmla="*/ 150 h 556"/>
                  <a:gd name="T22" fmla="*/ 184 w 335"/>
                  <a:gd name="T23" fmla="*/ 106 h 556"/>
                  <a:gd name="T24" fmla="*/ 228 w 335"/>
                  <a:gd name="T25" fmla="*/ 71 h 556"/>
                  <a:gd name="T26" fmla="*/ 272 w 335"/>
                  <a:gd name="T27" fmla="*/ 35 h 556"/>
                  <a:gd name="T28" fmla="*/ 334 w 335"/>
                  <a:gd name="T29" fmla="*/ 0 h 556"/>
                  <a:gd name="T30" fmla="*/ 272 w 335"/>
                  <a:gd name="T31" fmla="*/ 27 h 556"/>
                  <a:gd name="T32" fmla="*/ 228 w 335"/>
                  <a:gd name="T33" fmla="*/ 62 h 556"/>
                  <a:gd name="T34" fmla="*/ 184 w 335"/>
                  <a:gd name="T35" fmla="*/ 97 h 556"/>
                  <a:gd name="T36" fmla="*/ 140 w 335"/>
                  <a:gd name="T37" fmla="*/ 132 h 556"/>
                  <a:gd name="T38" fmla="*/ 88 w 335"/>
                  <a:gd name="T39" fmla="*/ 203 h 556"/>
                  <a:gd name="T40" fmla="*/ 44 w 335"/>
                  <a:gd name="T41" fmla="*/ 282 h 556"/>
                  <a:gd name="T42" fmla="*/ 26 w 335"/>
                  <a:gd name="T43" fmla="*/ 352 h 556"/>
                  <a:gd name="T44" fmla="*/ 17 w 335"/>
                  <a:gd name="T45" fmla="*/ 423 h 556"/>
                  <a:gd name="T46" fmla="*/ 17 w 335"/>
                  <a:gd name="T47" fmla="*/ 475 h 556"/>
                  <a:gd name="T48" fmla="*/ 35 w 335"/>
                  <a:gd name="T49" fmla="*/ 511 h 556"/>
                  <a:gd name="T50" fmla="*/ 0 w 335"/>
                  <a:gd name="T51" fmla="*/ 528 h 556"/>
                  <a:gd name="T52" fmla="*/ 88 w 335"/>
                  <a:gd name="T53" fmla="*/ 555 h 5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5"/>
                  <a:gd name="T82" fmla="*/ 0 h 556"/>
                  <a:gd name="T83" fmla="*/ 335 w 335"/>
                  <a:gd name="T84" fmla="*/ 556 h 5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5" h="556">
                    <a:moveTo>
                      <a:pt x="88" y="555"/>
                    </a:moveTo>
                    <a:lnTo>
                      <a:pt x="114" y="475"/>
                    </a:lnTo>
                    <a:lnTo>
                      <a:pt x="88" y="484"/>
                    </a:lnTo>
                    <a:lnTo>
                      <a:pt x="79" y="458"/>
                    </a:lnTo>
                    <a:lnTo>
                      <a:pt x="70" y="423"/>
                    </a:lnTo>
                    <a:lnTo>
                      <a:pt x="70" y="361"/>
                    </a:lnTo>
                    <a:lnTo>
                      <a:pt x="79" y="291"/>
                    </a:lnTo>
                    <a:lnTo>
                      <a:pt x="88" y="255"/>
                    </a:lnTo>
                    <a:lnTo>
                      <a:pt x="105" y="220"/>
                    </a:lnTo>
                    <a:lnTo>
                      <a:pt x="123" y="185"/>
                    </a:lnTo>
                    <a:lnTo>
                      <a:pt x="149" y="150"/>
                    </a:lnTo>
                    <a:lnTo>
                      <a:pt x="184" y="106"/>
                    </a:lnTo>
                    <a:lnTo>
                      <a:pt x="228" y="71"/>
                    </a:lnTo>
                    <a:lnTo>
                      <a:pt x="272" y="35"/>
                    </a:lnTo>
                    <a:lnTo>
                      <a:pt x="334" y="0"/>
                    </a:lnTo>
                    <a:lnTo>
                      <a:pt x="272" y="27"/>
                    </a:lnTo>
                    <a:lnTo>
                      <a:pt x="228" y="62"/>
                    </a:lnTo>
                    <a:lnTo>
                      <a:pt x="184" y="97"/>
                    </a:lnTo>
                    <a:lnTo>
                      <a:pt x="140" y="132"/>
                    </a:lnTo>
                    <a:lnTo>
                      <a:pt x="88" y="203"/>
                    </a:lnTo>
                    <a:lnTo>
                      <a:pt x="44" y="282"/>
                    </a:lnTo>
                    <a:lnTo>
                      <a:pt x="26" y="352"/>
                    </a:lnTo>
                    <a:lnTo>
                      <a:pt x="17" y="423"/>
                    </a:lnTo>
                    <a:lnTo>
                      <a:pt x="17" y="475"/>
                    </a:lnTo>
                    <a:lnTo>
                      <a:pt x="35" y="511"/>
                    </a:lnTo>
                    <a:lnTo>
                      <a:pt x="0" y="528"/>
                    </a:lnTo>
                    <a:lnTo>
                      <a:pt x="88" y="555"/>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090" name="Freeform 20"/>
              <p:cNvSpPr>
                <a:spLocks/>
              </p:cNvSpPr>
              <p:nvPr/>
            </p:nvSpPr>
            <p:spPr bwMode="auto">
              <a:xfrm>
                <a:off x="3644" y="2825"/>
                <a:ext cx="256" cy="608"/>
              </a:xfrm>
              <a:custGeom>
                <a:avLst/>
                <a:gdLst>
                  <a:gd name="T0" fmla="*/ 255 w 256"/>
                  <a:gd name="T1" fmla="*/ 563 h 608"/>
                  <a:gd name="T2" fmla="*/ 220 w 256"/>
                  <a:gd name="T3" fmla="*/ 484 h 608"/>
                  <a:gd name="T4" fmla="*/ 211 w 256"/>
                  <a:gd name="T5" fmla="*/ 519 h 608"/>
                  <a:gd name="T6" fmla="*/ 185 w 256"/>
                  <a:gd name="T7" fmla="*/ 502 h 608"/>
                  <a:gd name="T8" fmla="*/ 150 w 256"/>
                  <a:gd name="T9" fmla="*/ 475 h 608"/>
                  <a:gd name="T10" fmla="*/ 106 w 256"/>
                  <a:gd name="T11" fmla="*/ 440 h 608"/>
                  <a:gd name="T12" fmla="*/ 70 w 256"/>
                  <a:gd name="T13" fmla="*/ 387 h 608"/>
                  <a:gd name="T14" fmla="*/ 35 w 256"/>
                  <a:gd name="T15" fmla="*/ 317 h 608"/>
                  <a:gd name="T16" fmla="*/ 18 w 256"/>
                  <a:gd name="T17" fmla="*/ 229 h 608"/>
                  <a:gd name="T18" fmla="*/ 9 w 256"/>
                  <a:gd name="T19" fmla="*/ 176 h 608"/>
                  <a:gd name="T20" fmla="*/ 18 w 256"/>
                  <a:gd name="T21" fmla="*/ 123 h 608"/>
                  <a:gd name="T22" fmla="*/ 26 w 256"/>
                  <a:gd name="T23" fmla="*/ 61 h 608"/>
                  <a:gd name="T24" fmla="*/ 44 w 256"/>
                  <a:gd name="T25" fmla="*/ 0 h 608"/>
                  <a:gd name="T26" fmla="*/ 18 w 256"/>
                  <a:gd name="T27" fmla="*/ 61 h 608"/>
                  <a:gd name="T28" fmla="*/ 9 w 256"/>
                  <a:gd name="T29" fmla="*/ 114 h 608"/>
                  <a:gd name="T30" fmla="*/ 0 w 256"/>
                  <a:gd name="T31" fmla="*/ 167 h 608"/>
                  <a:gd name="T32" fmla="*/ 0 w 256"/>
                  <a:gd name="T33" fmla="*/ 220 h 608"/>
                  <a:gd name="T34" fmla="*/ 9 w 256"/>
                  <a:gd name="T35" fmla="*/ 317 h 608"/>
                  <a:gd name="T36" fmla="*/ 35 w 256"/>
                  <a:gd name="T37" fmla="*/ 396 h 608"/>
                  <a:gd name="T38" fmla="*/ 70 w 256"/>
                  <a:gd name="T39" fmla="*/ 466 h 608"/>
                  <a:gd name="T40" fmla="*/ 114 w 256"/>
                  <a:gd name="T41" fmla="*/ 519 h 608"/>
                  <a:gd name="T42" fmla="*/ 158 w 256"/>
                  <a:gd name="T43" fmla="*/ 554 h 608"/>
                  <a:gd name="T44" fmla="*/ 194 w 256"/>
                  <a:gd name="T45" fmla="*/ 572 h 608"/>
                  <a:gd name="T46" fmla="*/ 176 w 256"/>
                  <a:gd name="T47" fmla="*/ 607 h 608"/>
                  <a:gd name="T48" fmla="*/ 255 w 256"/>
                  <a:gd name="T49" fmla="*/ 563 h 6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6"/>
                  <a:gd name="T76" fmla="*/ 0 h 608"/>
                  <a:gd name="T77" fmla="*/ 256 w 256"/>
                  <a:gd name="T78" fmla="*/ 608 h 6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6" h="608">
                    <a:moveTo>
                      <a:pt x="255" y="563"/>
                    </a:moveTo>
                    <a:lnTo>
                      <a:pt x="220" y="484"/>
                    </a:lnTo>
                    <a:lnTo>
                      <a:pt x="211" y="519"/>
                    </a:lnTo>
                    <a:lnTo>
                      <a:pt x="185" y="502"/>
                    </a:lnTo>
                    <a:lnTo>
                      <a:pt x="150" y="475"/>
                    </a:lnTo>
                    <a:lnTo>
                      <a:pt x="106" y="440"/>
                    </a:lnTo>
                    <a:lnTo>
                      <a:pt x="70" y="387"/>
                    </a:lnTo>
                    <a:lnTo>
                      <a:pt x="35" y="317"/>
                    </a:lnTo>
                    <a:lnTo>
                      <a:pt x="18" y="229"/>
                    </a:lnTo>
                    <a:lnTo>
                      <a:pt x="9" y="176"/>
                    </a:lnTo>
                    <a:lnTo>
                      <a:pt x="18" y="123"/>
                    </a:lnTo>
                    <a:lnTo>
                      <a:pt x="26" y="61"/>
                    </a:lnTo>
                    <a:lnTo>
                      <a:pt x="44" y="0"/>
                    </a:lnTo>
                    <a:lnTo>
                      <a:pt x="18" y="61"/>
                    </a:lnTo>
                    <a:lnTo>
                      <a:pt x="9" y="114"/>
                    </a:lnTo>
                    <a:lnTo>
                      <a:pt x="0" y="167"/>
                    </a:lnTo>
                    <a:lnTo>
                      <a:pt x="0" y="220"/>
                    </a:lnTo>
                    <a:lnTo>
                      <a:pt x="9" y="317"/>
                    </a:lnTo>
                    <a:lnTo>
                      <a:pt x="35" y="396"/>
                    </a:lnTo>
                    <a:lnTo>
                      <a:pt x="70" y="466"/>
                    </a:lnTo>
                    <a:lnTo>
                      <a:pt x="114" y="519"/>
                    </a:lnTo>
                    <a:lnTo>
                      <a:pt x="158" y="554"/>
                    </a:lnTo>
                    <a:lnTo>
                      <a:pt x="194" y="572"/>
                    </a:lnTo>
                    <a:lnTo>
                      <a:pt x="176" y="607"/>
                    </a:lnTo>
                    <a:lnTo>
                      <a:pt x="255" y="563"/>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sp>
            <p:nvSpPr>
              <p:cNvPr id="2091" name="Freeform 21"/>
              <p:cNvSpPr>
                <a:spLocks/>
              </p:cNvSpPr>
              <p:nvPr/>
            </p:nvSpPr>
            <p:spPr bwMode="auto">
              <a:xfrm>
                <a:off x="3706" y="3080"/>
                <a:ext cx="555" cy="336"/>
              </a:xfrm>
              <a:custGeom>
                <a:avLst/>
                <a:gdLst>
                  <a:gd name="T0" fmla="*/ 554 w 555"/>
                  <a:gd name="T1" fmla="*/ 247 h 336"/>
                  <a:gd name="T2" fmla="*/ 466 w 555"/>
                  <a:gd name="T3" fmla="*/ 211 h 336"/>
                  <a:gd name="T4" fmla="*/ 484 w 555"/>
                  <a:gd name="T5" fmla="*/ 247 h 336"/>
                  <a:gd name="T6" fmla="*/ 457 w 555"/>
                  <a:gd name="T7" fmla="*/ 255 h 336"/>
                  <a:gd name="T8" fmla="*/ 413 w 555"/>
                  <a:gd name="T9" fmla="*/ 264 h 336"/>
                  <a:gd name="T10" fmla="*/ 352 w 555"/>
                  <a:gd name="T11" fmla="*/ 264 h 336"/>
                  <a:gd name="T12" fmla="*/ 290 w 555"/>
                  <a:gd name="T13" fmla="*/ 255 h 336"/>
                  <a:gd name="T14" fmla="*/ 255 w 555"/>
                  <a:gd name="T15" fmla="*/ 247 h 336"/>
                  <a:gd name="T16" fmla="*/ 220 w 555"/>
                  <a:gd name="T17" fmla="*/ 229 h 336"/>
                  <a:gd name="T18" fmla="*/ 176 w 555"/>
                  <a:gd name="T19" fmla="*/ 211 h 336"/>
                  <a:gd name="T20" fmla="*/ 140 w 555"/>
                  <a:gd name="T21" fmla="*/ 185 h 336"/>
                  <a:gd name="T22" fmla="*/ 105 w 555"/>
                  <a:gd name="T23" fmla="*/ 150 h 336"/>
                  <a:gd name="T24" fmla="*/ 61 w 555"/>
                  <a:gd name="T25" fmla="*/ 106 h 336"/>
                  <a:gd name="T26" fmla="*/ 26 w 555"/>
                  <a:gd name="T27" fmla="*/ 53 h 336"/>
                  <a:gd name="T28" fmla="*/ 0 w 555"/>
                  <a:gd name="T29" fmla="*/ 0 h 336"/>
                  <a:gd name="T30" fmla="*/ 26 w 555"/>
                  <a:gd name="T31" fmla="*/ 53 h 336"/>
                  <a:gd name="T32" fmla="*/ 52 w 555"/>
                  <a:gd name="T33" fmla="*/ 106 h 336"/>
                  <a:gd name="T34" fmla="*/ 88 w 555"/>
                  <a:gd name="T35" fmla="*/ 150 h 336"/>
                  <a:gd name="T36" fmla="*/ 123 w 555"/>
                  <a:gd name="T37" fmla="*/ 194 h 336"/>
                  <a:gd name="T38" fmla="*/ 202 w 555"/>
                  <a:gd name="T39" fmla="*/ 247 h 336"/>
                  <a:gd name="T40" fmla="*/ 272 w 555"/>
                  <a:gd name="T41" fmla="*/ 282 h 336"/>
                  <a:gd name="T42" fmla="*/ 352 w 555"/>
                  <a:gd name="T43" fmla="*/ 308 h 336"/>
                  <a:gd name="T44" fmla="*/ 413 w 555"/>
                  <a:gd name="T45" fmla="*/ 317 h 336"/>
                  <a:gd name="T46" fmla="*/ 466 w 555"/>
                  <a:gd name="T47" fmla="*/ 308 h 336"/>
                  <a:gd name="T48" fmla="*/ 501 w 555"/>
                  <a:gd name="T49" fmla="*/ 299 h 336"/>
                  <a:gd name="T50" fmla="*/ 519 w 555"/>
                  <a:gd name="T51" fmla="*/ 335 h 336"/>
                  <a:gd name="T52" fmla="*/ 554 w 555"/>
                  <a:gd name="T53" fmla="*/ 247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5"/>
                  <a:gd name="T82" fmla="*/ 0 h 336"/>
                  <a:gd name="T83" fmla="*/ 555 w 555"/>
                  <a:gd name="T84" fmla="*/ 336 h 3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5" h="336">
                    <a:moveTo>
                      <a:pt x="554" y="247"/>
                    </a:moveTo>
                    <a:lnTo>
                      <a:pt x="466" y="211"/>
                    </a:lnTo>
                    <a:lnTo>
                      <a:pt x="484" y="247"/>
                    </a:lnTo>
                    <a:lnTo>
                      <a:pt x="457" y="255"/>
                    </a:lnTo>
                    <a:lnTo>
                      <a:pt x="413" y="264"/>
                    </a:lnTo>
                    <a:lnTo>
                      <a:pt x="352" y="264"/>
                    </a:lnTo>
                    <a:lnTo>
                      <a:pt x="290" y="255"/>
                    </a:lnTo>
                    <a:lnTo>
                      <a:pt x="255" y="247"/>
                    </a:lnTo>
                    <a:lnTo>
                      <a:pt x="220" y="229"/>
                    </a:lnTo>
                    <a:lnTo>
                      <a:pt x="176" y="211"/>
                    </a:lnTo>
                    <a:lnTo>
                      <a:pt x="140" y="185"/>
                    </a:lnTo>
                    <a:lnTo>
                      <a:pt x="105" y="150"/>
                    </a:lnTo>
                    <a:lnTo>
                      <a:pt x="61" y="106"/>
                    </a:lnTo>
                    <a:lnTo>
                      <a:pt x="26" y="53"/>
                    </a:lnTo>
                    <a:lnTo>
                      <a:pt x="0" y="0"/>
                    </a:lnTo>
                    <a:lnTo>
                      <a:pt x="26" y="53"/>
                    </a:lnTo>
                    <a:lnTo>
                      <a:pt x="52" y="106"/>
                    </a:lnTo>
                    <a:lnTo>
                      <a:pt x="88" y="150"/>
                    </a:lnTo>
                    <a:lnTo>
                      <a:pt x="123" y="194"/>
                    </a:lnTo>
                    <a:lnTo>
                      <a:pt x="202" y="247"/>
                    </a:lnTo>
                    <a:lnTo>
                      <a:pt x="272" y="282"/>
                    </a:lnTo>
                    <a:lnTo>
                      <a:pt x="352" y="308"/>
                    </a:lnTo>
                    <a:lnTo>
                      <a:pt x="413" y="317"/>
                    </a:lnTo>
                    <a:lnTo>
                      <a:pt x="466" y="308"/>
                    </a:lnTo>
                    <a:lnTo>
                      <a:pt x="501" y="299"/>
                    </a:lnTo>
                    <a:lnTo>
                      <a:pt x="519" y="335"/>
                    </a:lnTo>
                    <a:lnTo>
                      <a:pt x="554" y="247"/>
                    </a:lnTo>
                  </a:path>
                </a:pathLst>
              </a:custGeom>
              <a:solidFill>
                <a:srgbClr val="FF9900"/>
              </a:solidFill>
              <a:ln w="12700" cap="rnd" cmpd="sng">
                <a:solidFill>
                  <a:srgbClr val="FF9900"/>
                </a:solidFill>
                <a:prstDash val="solid"/>
                <a:round/>
                <a:headEnd type="none" w="med" len="med"/>
                <a:tailEnd type="none" w="med" len="med"/>
              </a:ln>
            </p:spPr>
            <p:txBody>
              <a:bodyPr/>
              <a:lstStyle/>
              <a:p>
                <a:endParaRPr lang="en-US">
                  <a:latin typeface="Arial" panose="020B0604020202020204" pitchFamily="34" charset="0"/>
                  <a:cs typeface="Arial" panose="020B0604020202020204" pitchFamily="34" charset="0"/>
                </a:endParaRPr>
              </a:p>
            </p:txBody>
          </p:sp>
        </p:grpSp>
      </p:grpSp>
      <p:sp>
        <p:nvSpPr>
          <p:cNvPr id="2061" name="Text Box 22"/>
          <p:cNvSpPr txBox="1">
            <a:spLocks noChangeArrowheads="1"/>
          </p:cNvSpPr>
          <p:nvPr/>
        </p:nvSpPr>
        <p:spPr bwMode="auto">
          <a:xfrm>
            <a:off x="2579688" y="4011613"/>
            <a:ext cx="1162050" cy="276225"/>
          </a:xfrm>
          <a:prstGeom prst="rect">
            <a:avLst/>
          </a:prstGeom>
          <a:noFill/>
          <a:ln w="9525">
            <a:noFill/>
            <a:miter lim="800000"/>
            <a:headEnd/>
            <a:tailEnd/>
          </a:ln>
        </p:spPr>
        <p:txBody>
          <a:bodyPr wrap="none" lIns="91408" tIns="45705" rIns="91408" bIns="45705">
            <a:spAutoFit/>
          </a:bodyPr>
          <a:lstStyle/>
          <a:p>
            <a:pPr algn="ctr"/>
            <a:r>
              <a:rPr lang="en-GB" sz="1200" b="1">
                <a:latin typeface="Arial" panose="020B0604020202020204" pitchFamily="34" charset="0"/>
                <a:cs typeface="Arial" panose="020B0604020202020204" pitchFamily="34" charset="0"/>
              </a:rPr>
              <a:t>Amplification</a:t>
            </a:r>
            <a:endParaRPr lang="en-US" sz="1200" b="1">
              <a:latin typeface="Arial" panose="020B0604020202020204" pitchFamily="34" charset="0"/>
              <a:cs typeface="Arial" panose="020B0604020202020204" pitchFamily="34" charset="0"/>
            </a:endParaRPr>
          </a:p>
        </p:txBody>
      </p:sp>
      <p:sp>
        <p:nvSpPr>
          <p:cNvPr id="2062" name="Text Box 23"/>
          <p:cNvSpPr txBox="1">
            <a:spLocks noChangeArrowheads="1"/>
          </p:cNvSpPr>
          <p:nvPr/>
        </p:nvSpPr>
        <p:spPr bwMode="auto">
          <a:xfrm>
            <a:off x="4664075" y="4811713"/>
            <a:ext cx="4278313" cy="1863725"/>
          </a:xfrm>
          <a:prstGeom prst="rect">
            <a:avLst/>
          </a:prstGeom>
          <a:noFill/>
          <a:ln w="9525">
            <a:noFill/>
            <a:miter lim="800000"/>
            <a:headEnd/>
            <a:tailEnd/>
          </a:ln>
        </p:spPr>
        <p:txBody>
          <a:bodyPr lIns="91425" tIns="45713" rIns="91425" bIns="45713">
            <a:spAutoFit/>
          </a:bodyPr>
          <a:lstStyle/>
          <a:p>
            <a:pPr eaLnBrk="0" hangingPunct="0"/>
            <a:r>
              <a:rPr lang="en-GB" sz="2000" dirty="0">
                <a:latin typeface="Arial" panose="020B0604020202020204" pitchFamily="34" charset="0"/>
                <a:cs typeface="Arial" panose="020B0604020202020204" pitchFamily="34" charset="0"/>
              </a:rPr>
              <a:t>Emergence</a:t>
            </a:r>
          </a:p>
          <a:p>
            <a:pPr eaLnBrk="0" hangingPunct="0">
              <a:buFontTx/>
              <a:buChar char="•"/>
            </a:pPr>
            <a:r>
              <a:rPr lang="en-US" sz="1600" dirty="0">
                <a:latin typeface="Arial" panose="020B0604020202020204" pitchFamily="34" charset="0"/>
                <a:cs typeface="Arial" panose="020B0604020202020204" pitchFamily="34" charset="0"/>
              </a:rPr>
              <a:t> Human encroachment</a:t>
            </a:r>
          </a:p>
          <a:p>
            <a:pPr eaLnBrk="0" hangingPunct="0">
              <a:buClr>
                <a:srgbClr val="A50021"/>
              </a:buClr>
              <a:buFontTx/>
              <a:buChar char="•"/>
            </a:pPr>
            <a:r>
              <a:rPr lang="en-GB" sz="1600" dirty="0">
                <a:latin typeface="Arial" panose="020B0604020202020204" pitchFamily="34" charset="0"/>
                <a:cs typeface="Arial" panose="020B0604020202020204" pitchFamily="34" charset="0"/>
              </a:rPr>
              <a:t> Exploitation</a:t>
            </a:r>
          </a:p>
          <a:p>
            <a:pPr eaLnBrk="0" hangingPunct="0">
              <a:buClr>
                <a:srgbClr val="A50021"/>
              </a:buClr>
              <a:buFontTx/>
              <a:buChar char="•"/>
            </a:pPr>
            <a:r>
              <a:rPr lang="en-GB" sz="1600" dirty="0">
                <a:latin typeface="Arial" panose="020B0604020202020204" pitchFamily="34" charset="0"/>
                <a:cs typeface="Arial" panose="020B0604020202020204" pitchFamily="34" charset="0"/>
              </a:rPr>
              <a:t> Translocation</a:t>
            </a:r>
          </a:p>
          <a:p>
            <a:pPr eaLnBrk="0" hangingPunct="0">
              <a:buClr>
                <a:srgbClr val="A50021"/>
              </a:buClr>
              <a:buFontTx/>
              <a:buChar char="•"/>
            </a:pPr>
            <a:r>
              <a:rPr lang="en-GB" sz="1600" dirty="0">
                <a:latin typeface="Arial" panose="020B0604020202020204" pitchFamily="34" charset="0"/>
                <a:cs typeface="Arial" panose="020B0604020202020204" pitchFamily="34" charset="0"/>
              </a:rPr>
              <a:t> Climate variability</a:t>
            </a:r>
          </a:p>
          <a:p>
            <a:pPr eaLnBrk="0" hangingPunct="0">
              <a:buClr>
                <a:srgbClr val="A50021"/>
              </a:buClr>
              <a:buFontTx/>
              <a:buChar char="•"/>
            </a:pPr>
            <a:r>
              <a:rPr lang="en-GB" sz="1600" dirty="0">
                <a:latin typeface="Arial" panose="020B0604020202020204" pitchFamily="34" charset="0"/>
                <a:cs typeface="Arial" panose="020B0604020202020204" pitchFamily="34" charset="0"/>
              </a:rPr>
              <a:t> Vector density and distribution</a:t>
            </a:r>
          </a:p>
          <a:p>
            <a:pPr eaLnBrk="0" hangingPunct="0">
              <a:buClr>
                <a:srgbClr val="A50021"/>
              </a:buClr>
              <a:buFontTx/>
              <a:buChar char="•"/>
            </a:pPr>
            <a:r>
              <a:rPr lang="en-GB" sz="1600" dirty="0">
                <a:latin typeface="Arial" panose="020B0604020202020204" pitchFamily="34" charset="0"/>
                <a:cs typeface="Arial" panose="020B0604020202020204" pitchFamily="34" charset="0"/>
              </a:rPr>
              <a:t> Ecological Pressure</a:t>
            </a:r>
            <a:endParaRPr lang="en-US" sz="1600" dirty="0">
              <a:latin typeface="Arial" panose="020B0604020202020204" pitchFamily="34" charset="0"/>
              <a:cs typeface="Arial" panose="020B0604020202020204" pitchFamily="34" charset="0"/>
            </a:endParaRPr>
          </a:p>
        </p:txBody>
      </p:sp>
      <p:sp>
        <p:nvSpPr>
          <p:cNvPr id="2063" name="Text Box 24"/>
          <p:cNvSpPr txBox="1">
            <a:spLocks noChangeArrowheads="1"/>
          </p:cNvSpPr>
          <p:nvPr/>
        </p:nvSpPr>
        <p:spPr bwMode="auto">
          <a:xfrm>
            <a:off x="4679950" y="928688"/>
            <a:ext cx="4278313" cy="885825"/>
          </a:xfrm>
          <a:prstGeom prst="rect">
            <a:avLst/>
          </a:prstGeom>
          <a:noFill/>
          <a:ln w="9525">
            <a:noFill/>
            <a:miter lim="800000"/>
            <a:headEnd/>
            <a:tailEnd/>
          </a:ln>
        </p:spPr>
        <p:txBody>
          <a:bodyPr lIns="91425" tIns="45713" rIns="91425" bIns="45713">
            <a:spAutoFit/>
          </a:bodyPr>
          <a:lstStyle/>
          <a:p>
            <a:pPr eaLnBrk="0" hangingPunct="0"/>
            <a:r>
              <a:rPr lang="en-GB" sz="2000" dirty="0">
                <a:latin typeface="Arial" panose="020B0604020202020204" pitchFamily="34" charset="0"/>
                <a:cs typeface="Arial" panose="020B0604020202020204" pitchFamily="34" charset="0"/>
              </a:rPr>
              <a:t>Globalization </a:t>
            </a:r>
            <a:endParaRPr lang="en-US" sz="1600" dirty="0">
              <a:latin typeface="Arial" panose="020B0604020202020204" pitchFamily="34" charset="0"/>
              <a:cs typeface="Arial" panose="020B0604020202020204" pitchFamily="34" charset="0"/>
            </a:endParaRPr>
          </a:p>
          <a:p>
            <a:pPr eaLnBrk="0" hangingPunct="0">
              <a:buClr>
                <a:srgbClr val="A50021"/>
              </a:buClr>
              <a:buFontTx/>
              <a:buChar char="•"/>
            </a:pPr>
            <a:r>
              <a:rPr lang="en-US" sz="1600" dirty="0">
                <a:latin typeface="Arial" panose="020B0604020202020204" pitchFamily="34" charset="0"/>
                <a:cs typeface="Arial" panose="020B0604020202020204" pitchFamily="34" charset="0"/>
              </a:rPr>
              <a:t> Global travel: people, animals, vectors </a:t>
            </a:r>
          </a:p>
          <a:p>
            <a:pPr eaLnBrk="0" hangingPunct="0">
              <a:buClr>
                <a:srgbClr val="A50021"/>
              </a:buClr>
              <a:buFontTx/>
              <a:buChar char="•"/>
            </a:pPr>
            <a:r>
              <a:rPr lang="en-US" sz="1600" dirty="0">
                <a:latin typeface="Arial" panose="020B0604020202020204" pitchFamily="34" charset="0"/>
                <a:cs typeface="Arial" panose="020B0604020202020204" pitchFamily="34" charset="0"/>
              </a:rPr>
              <a:t> Global trade: animal and their products</a:t>
            </a:r>
          </a:p>
        </p:txBody>
      </p:sp>
      <p:sp>
        <p:nvSpPr>
          <p:cNvPr id="2064" name="Text Box 25"/>
          <p:cNvSpPr txBox="1">
            <a:spLocks noChangeArrowheads="1"/>
          </p:cNvSpPr>
          <p:nvPr/>
        </p:nvSpPr>
        <p:spPr bwMode="auto">
          <a:xfrm>
            <a:off x="4673600" y="2424113"/>
            <a:ext cx="4278313" cy="2108200"/>
          </a:xfrm>
          <a:prstGeom prst="rect">
            <a:avLst/>
          </a:prstGeom>
          <a:noFill/>
          <a:ln w="9525">
            <a:noFill/>
            <a:miter lim="800000"/>
            <a:headEnd/>
            <a:tailEnd/>
          </a:ln>
        </p:spPr>
        <p:txBody>
          <a:bodyPr lIns="91425" tIns="45713" rIns="91425" bIns="45713">
            <a:spAutoFit/>
          </a:bodyPr>
          <a:lstStyle/>
          <a:p>
            <a:pPr eaLnBrk="0" hangingPunct="0">
              <a:buClr>
                <a:srgbClr val="CC0000"/>
              </a:buClr>
            </a:pPr>
            <a:r>
              <a:rPr lang="en-GB" sz="2000" dirty="0">
                <a:latin typeface="Arial" panose="020B0604020202020204" pitchFamily="34" charset="0"/>
                <a:cs typeface="Arial" panose="020B0604020202020204" pitchFamily="34" charset="0"/>
              </a:rPr>
              <a:t>Amplification</a:t>
            </a:r>
          </a:p>
          <a:p>
            <a:pPr eaLnBrk="0" hangingPunct="0">
              <a:buClr>
                <a:srgbClr val="A50021"/>
              </a:buClr>
              <a:buFontTx/>
              <a:buChar char="•"/>
            </a:pPr>
            <a:r>
              <a:rPr lang="en-US" sz="1600" dirty="0">
                <a:latin typeface="Arial" panose="020B0604020202020204" pitchFamily="34" charset="0"/>
                <a:cs typeface="Arial" panose="020B0604020202020204" pitchFamily="34" charset="0"/>
              </a:rPr>
              <a:t> Urbanization</a:t>
            </a:r>
          </a:p>
          <a:p>
            <a:pPr eaLnBrk="0" hangingPunct="0">
              <a:buClr>
                <a:srgbClr val="A50021"/>
              </a:buClr>
              <a:buFontTx/>
              <a:buChar char="•"/>
            </a:pPr>
            <a:r>
              <a:rPr lang="en-GB" sz="1600" dirty="0">
                <a:latin typeface="Arial" panose="020B0604020202020204" pitchFamily="34" charset="0"/>
                <a:cs typeface="Arial" panose="020B0604020202020204" pitchFamily="34" charset="0"/>
              </a:rPr>
              <a:t> Population density</a:t>
            </a:r>
          </a:p>
          <a:p>
            <a:pPr eaLnBrk="0" hangingPunct="0">
              <a:buClr>
                <a:srgbClr val="A50021"/>
              </a:buClr>
              <a:buFontTx/>
              <a:buChar char="•"/>
            </a:pPr>
            <a:r>
              <a:rPr lang="en-US" sz="1600" dirty="0">
                <a:latin typeface="Arial" panose="020B0604020202020204" pitchFamily="34" charset="0"/>
                <a:cs typeface="Arial" panose="020B0604020202020204" pitchFamily="34" charset="0"/>
              </a:rPr>
              <a:t> Agricultural Intensification</a:t>
            </a:r>
          </a:p>
          <a:p>
            <a:pPr eaLnBrk="0" hangingPunct="0">
              <a:buClr>
                <a:srgbClr val="A50021"/>
              </a:buClr>
              <a:buFontTx/>
              <a:buChar char="•"/>
            </a:pPr>
            <a:r>
              <a:rPr lang="en-GB"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Technology And Industry</a:t>
            </a:r>
          </a:p>
          <a:p>
            <a:pPr eaLnBrk="0" hangingPunct="0">
              <a:buClr>
                <a:srgbClr val="A50021"/>
              </a:buClr>
              <a:buFontTx/>
              <a:buChar char="•"/>
            </a:pPr>
            <a:r>
              <a:rPr lang="en-GB" sz="1600" dirty="0">
                <a:latin typeface="Arial" panose="020B0604020202020204" pitchFamily="34" charset="0"/>
                <a:cs typeface="Arial" panose="020B0604020202020204" pitchFamily="34" charset="0"/>
              </a:rPr>
              <a:t> Vector distribution and densities</a:t>
            </a:r>
            <a:endParaRPr lang="en-US" sz="1600" dirty="0">
              <a:latin typeface="Arial" panose="020B0604020202020204" pitchFamily="34" charset="0"/>
              <a:cs typeface="Arial" panose="020B0604020202020204" pitchFamily="34" charset="0"/>
            </a:endParaRPr>
          </a:p>
          <a:p>
            <a:pPr eaLnBrk="0" hangingPunct="0">
              <a:buClr>
                <a:srgbClr val="A50021"/>
              </a:buClr>
              <a:buFontTx/>
              <a:buChar char="•"/>
            </a:pPr>
            <a:r>
              <a:rPr lang="en-US" sz="1600" dirty="0">
                <a:latin typeface="Arial" panose="020B0604020202020204" pitchFamily="34" charset="0"/>
                <a:cs typeface="Arial" panose="020B0604020202020204" pitchFamily="34" charset="0"/>
              </a:rPr>
              <a:t> Transmission in health care centers </a:t>
            </a:r>
          </a:p>
          <a:p>
            <a:pPr eaLnBrk="0" hangingPunct="0">
              <a:buClr>
                <a:srgbClr val="A50021"/>
              </a:buClr>
              <a:buFontTx/>
              <a:buChar char="•"/>
            </a:pPr>
            <a:r>
              <a:rPr lang="en-GB"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Successful A2H, V2H &amp; H2H transmission,</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2065" name="Text Box 26"/>
          <p:cNvSpPr txBox="1">
            <a:spLocks noChangeArrowheads="1"/>
          </p:cNvSpPr>
          <p:nvPr/>
        </p:nvSpPr>
        <p:spPr bwMode="auto">
          <a:xfrm>
            <a:off x="2684463" y="812800"/>
            <a:ext cx="1897062" cy="277813"/>
          </a:xfrm>
          <a:prstGeom prst="rect">
            <a:avLst/>
          </a:prstGeom>
          <a:noFill/>
          <a:ln w="9525">
            <a:noFill/>
            <a:miter lim="800000"/>
            <a:headEnd/>
            <a:tailEnd/>
          </a:ln>
        </p:spPr>
        <p:txBody>
          <a:bodyPr lIns="91425" tIns="45713" rIns="91425" bIns="45713">
            <a:spAutoFit/>
          </a:bodyPr>
          <a:lstStyle/>
          <a:p>
            <a:pPr algn="r" eaLnBrk="0" hangingPunct="0"/>
            <a:r>
              <a:rPr lang="en-GB" sz="1200" b="1">
                <a:latin typeface="Arial" panose="020B0604020202020204" pitchFamily="34" charset="0"/>
                <a:cs typeface="Arial" panose="020B0604020202020204" pitchFamily="34" charset="0"/>
              </a:rPr>
              <a:t>Global travel and trade</a:t>
            </a:r>
            <a:endParaRPr lang="en-US" sz="1200" b="1">
              <a:latin typeface="Arial" panose="020B0604020202020204" pitchFamily="34" charset="0"/>
              <a:cs typeface="Arial" panose="020B0604020202020204" pitchFamily="34" charset="0"/>
            </a:endParaRPr>
          </a:p>
        </p:txBody>
      </p:sp>
      <p:sp>
        <p:nvSpPr>
          <p:cNvPr id="2066" name="Text Box 27"/>
          <p:cNvSpPr txBox="1">
            <a:spLocks noChangeArrowheads="1"/>
          </p:cNvSpPr>
          <p:nvPr/>
        </p:nvSpPr>
        <p:spPr bwMode="auto">
          <a:xfrm>
            <a:off x="3175000" y="5270500"/>
            <a:ext cx="1119188" cy="769427"/>
          </a:xfrm>
          <a:prstGeom prst="rect">
            <a:avLst/>
          </a:prstGeom>
          <a:noFill/>
          <a:ln w="9525">
            <a:noFill/>
            <a:miter lim="800000"/>
            <a:headEnd/>
            <a:tailEnd/>
          </a:ln>
        </p:spPr>
        <p:txBody>
          <a:bodyPr lIns="91425" tIns="45713" rIns="91425" bIns="45713">
            <a:spAutoFit/>
          </a:bodyPr>
          <a:lstStyle/>
          <a:p>
            <a:pPr algn="ctr" eaLnBrk="0" hangingPunct="0"/>
            <a:r>
              <a:rPr lang="en-GB" sz="1100" b="1" dirty="0">
                <a:latin typeface="Arial" panose="020B0604020202020204" pitchFamily="34" charset="0"/>
                <a:cs typeface="Arial" panose="020B0604020202020204" pitchFamily="34" charset="0"/>
              </a:rPr>
              <a:t>Human </a:t>
            </a:r>
          </a:p>
          <a:p>
            <a:pPr algn="ctr" eaLnBrk="0" hangingPunct="0"/>
            <a:r>
              <a:rPr lang="en-GB" sz="1100" b="1" dirty="0">
                <a:latin typeface="Arial" panose="020B0604020202020204" pitchFamily="34" charset="0"/>
                <a:cs typeface="Arial" panose="020B0604020202020204" pitchFamily="34" charset="0"/>
              </a:rPr>
              <a:t>ecosystem</a:t>
            </a:r>
          </a:p>
          <a:p>
            <a:pPr algn="ctr" eaLnBrk="0" hangingPunct="0"/>
            <a:r>
              <a:rPr lang="en-GB" sz="1100" b="1" dirty="0">
                <a:latin typeface="Arial" panose="020B0604020202020204" pitchFamily="34" charset="0"/>
                <a:cs typeface="Arial" panose="020B0604020202020204" pitchFamily="34" charset="0"/>
              </a:rPr>
              <a:t>environment </a:t>
            </a:r>
          </a:p>
          <a:p>
            <a:pPr algn="ctr" eaLnBrk="0" hangingPunct="0"/>
            <a:r>
              <a:rPr lang="en-GB" sz="1100" b="1" dirty="0">
                <a:latin typeface="Arial" panose="020B0604020202020204" pitchFamily="34" charset="0"/>
                <a:cs typeface="Arial" panose="020B0604020202020204" pitchFamily="34" charset="0"/>
              </a:rPr>
              <a:t>interface</a:t>
            </a:r>
          </a:p>
        </p:txBody>
      </p:sp>
      <p:sp>
        <p:nvSpPr>
          <p:cNvPr id="2067" name="Text Box 28"/>
          <p:cNvSpPr txBox="1">
            <a:spLocks noChangeArrowheads="1"/>
          </p:cNvSpPr>
          <p:nvPr/>
        </p:nvSpPr>
        <p:spPr bwMode="auto">
          <a:xfrm>
            <a:off x="3001963" y="2563813"/>
            <a:ext cx="1455737" cy="461962"/>
          </a:xfrm>
          <a:prstGeom prst="rect">
            <a:avLst/>
          </a:prstGeom>
          <a:noFill/>
          <a:ln w="9525">
            <a:noFill/>
            <a:miter lim="800000"/>
            <a:headEnd/>
            <a:tailEnd/>
          </a:ln>
        </p:spPr>
        <p:txBody>
          <a:bodyPr lIns="91425" tIns="45713" rIns="91425" bIns="45713">
            <a:spAutoFit/>
          </a:bodyPr>
          <a:lstStyle/>
          <a:p>
            <a:pPr algn="ctr" eaLnBrk="0" hangingPunct="0"/>
            <a:r>
              <a:rPr lang="en-GB" sz="1200" b="1">
                <a:latin typeface="Arial" panose="020B0604020202020204" pitchFamily="34" charset="0"/>
                <a:cs typeface="Arial" panose="020B0604020202020204" pitchFamily="34" charset="0"/>
              </a:rPr>
              <a:t>Human to human </a:t>
            </a:r>
          </a:p>
          <a:p>
            <a:pPr algn="ctr" eaLnBrk="0" hangingPunct="0"/>
            <a:r>
              <a:rPr lang="en-GB" sz="1200" b="1">
                <a:latin typeface="Arial" panose="020B0604020202020204" pitchFamily="34" charset="0"/>
                <a:cs typeface="Arial" panose="020B0604020202020204" pitchFamily="34" charset="0"/>
              </a:rPr>
              <a:t>transmission</a:t>
            </a:r>
            <a:endParaRPr lang="en-US" sz="1200" b="1">
              <a:latin typeface="Arial" panose="020B0604020202020204" pitchFamily="34" charset="0"/>
              <a:cs typeface="Arial" panose="020B0604020202020204" pitchFamily="34" charset="0"/>
            </a:endParaRPr>
          </a:p>
        </p:txBody>
      </p:sp>
      <p:grpSp>
        <p:nvGrpSpPr>
          <p:cNvPr id="4" name="Group 29"/>
          <p:cNvGrpSpPr>
            <a:grpSpLocks noChangeAspect="1"/>
          </p:cNvGrpSpPr>
          <p:nvPr/>
        </p:nvGrpSpPr>
        <p:grpSpPr bwMode="auto">
          <a:xfrm>
            <a:off x="431800" y="635000"/>
            <a:ext cx="1655763" cy="1230313"/>
            <a:chOff x="3519" y="1315"/>
            <a:chExt cx="869" cy="645"/>
          </a:xfrm>
        </p:grpSpPr>
        <p:pic>
          <p:nvPicPr>
            <p:cNvPr id="2071" name="Picture 30" descr="WORLD2"/>
            <p:cNvPicPr>
              <a:picLocks noChangeAspect="1" noChangeArrowheads="1"/>
            </p:cNvPicPr>
            <p:nvPr/>
          </p:nvPicPr>
          <p:blipFill>
            <a:blip r:embed="rId3"/>
            <a:srcRect/>
            <a:stretch>
              <a:fillRect/>
            </a:stretch>
          </p:blipFill>
          <p:spPr bwMode="auto">
            <a:xfrm rot="213842">
              <a:off x="3627" y="1315"/>
              <a:ext cx="645" cy="645"/>
            </a:xfrm>
            <a:prstGeom prst="rect">
              <a:avLst/>
            </a:prstGeom>
            <a:noFill/>
            <a:ln w="9525">
              <a:noFill/>
              <a:miter lim="800000"/>
              <a:headEnd/>
              <a:tailEnd/>
            </a:ln>
          </p:spPr>
        </p:pic>
        <p:sp>
          <p:nvSpPr>
            <p:cNvPr id="2072" name="Freeform 31"/>
            <p:cNvSpPr>
              <a:spLocks noChangeAspect="1"/>
            </p:cNvSpPr>
            <p:nvPr/>
          </p:nvSpPr>
          <p:spPr bwMode="auto">
            <a:xfrm>
              <a:off x="3519" y="1459"/>
              <a:ext cx="869" cy="437"/>
            </a:xfrm>
            <a:custGeom>
              <a:avLst/>
              <a:gdLst>
                <a:gd name="T0" fmla="*/ 100 w 869"/>
                <a:gd name="T1" fmla="*/ 180 h 437"/>
                <a:gd name="T2" fmla="*/ 31 w 869"/>
                <a:gd name="T3" fmla="*/ 238 h 437"/>
                <a:gd name="T4" fmla="*/ 1 w 869"/>
                <a:gd name="T5" fmla="*/ 315 h 437"/>
                <a:gd name="T6" fmla="*/ 27 w 869"/>
                <a:gd name="T7" fmla="*/ 379 h 437"/>
                <a:gd name="T8" fmla="*/ 111 w 869"/>
                <a:gd name="T9" fmla="*/ 424 h 437"/>
                <a:gd name="T10" fmla="*/ 247 w 869"/>
                <a:gd name="T11" fmla="*/ 435 h 437"/>
                <a:gd name="T12" fmla="*/ 411 w 869"/>
                <a:gd name="T13" fmla="*/ 414 h 437"/>
                <a:gd name="T14" fmla="*/ 534 w 869"/>
                <a:gd name="T15" fmla="*/ 376 h 437"/>
                <a:gd name="T16" fmla="*/ 675 w 869"/>
                <a:gd name="T17" fmla="*/ 318 h 437"/>
                <a:gd name="T18" fmla="*/ 778 w 869"/>
                <a:gd name="T19" fmla="*/ 244 h 437"/>
                <a:gd name="T20" fmla="*/ 859 w 869"/>
                <a:gd name="T21" fmla="*/ 141 h 437"/>
                <a:gd name="T22" fmla="*/ 837 w 869"/>
                <a:gd name="T23" fmla="*/ 54 h 437"/>
                <a:gd name="T24" fmla="*/ 759 w 869"/>
                <a:gd name="T25" fmla="*/ 12 h 437"/>
                <a:gd name="T26" fmla="*/ 690 w 869"/>
                <a:gd name="T27" fmla="*/ 0 h 4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9"/>
                <a:gd name="T43" fmla="*/ 0 h 437"/>
                <a:gd name="T44" fmla="*/ 869 w 869"/>
                <a:gd name="T45" fmla="*/ 437 h 4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9" h="437">
                  <a:moveTo>
                    <a:pt x="100" y="180"/>
                  </a:moveTo>
                  <a:cubicBezTo>
                    <a:pt x="89" y="190"/>
                    <a:pt x="47" y="216"/>
                    <a:pt x="31" y="238"/>
                  </a:cubicBezTo>
                  <a:cubicBezTo>
                    <a:pt x="15" y="260"/>
                    <a:pt x="2" y="292"/>
                    <a:pt x="1" y="315"/>
                  </a:cubicBezTo>
                  <a:cubicBezTo>
                    <a:pt x="0" y="338"/>
                    <a:pt x="9" y="361"/>
                    <a:pt x="27" y="379"/>
                  </a:cubicBezTo>
                  <a:cubicBezTo>
                    <a:pt x="45" y="397"/>
                    <a:pt x="74" y="415"/>
                    <a:pt x="111" y="424"/>
                  </a:cubicBezTo>
                  <a:cubicBezTo>
                    <a:pt x="148" y="433"/>
                    <a:pt x="197" y="437"/>
                    <a:pt x="247" y="435"/>
                  </a:cubicBezTo>
                  <a:cubicBezTo>
                    <a:pt x="297" y="433"/>
                    <a:pt x="363" y="424"/>
                    <a:pt x="411" y="414"/>
                  </a:cubicBezTo>
                  <a:cubicBezTo>
                    <a:pt x="459" y="404"/>
                    <a:pt x="490" y="392"/>
                    <a:pt x="534" y="376"/>
                  </a:cubicBezTo>
                  <a:cubicBezTo>
                    <a:pt x="578" y="360"/>
                    <a:pt x="634" y="340"/>
                    <a:pt x="675" y="318"/>
                  </a:cubicBezTo>
                  <a:cubicBezTo>
                    <a:pt x="716" y="296"/>
                    <a:pt x="747" y="273"/>
                    <a:pt x="778" y="244"/>
                  </a:cubicBezTo>
                  <a:cubicBezTo>
                    <a:pt x="809" y="215"/>
                    <a:pt x="849" y="172"/>
                    <a:pt x="859" y="141"/>
                  </a:cubicBezTo>
                  <a:cubicBezTo>
                    <a:pt x="869" y="110"/>
                    <a:pt x="854" y="76"/>
                    <a:pt x="837" y="54"/>
                  </a:cubicBezTo>
                  <a:cubicBezTo>
                    <a:pt x="820" y="32"/>
                    <a:pt x="783" y="21"/>
                    <a:pt x="759" y="12"/>
                  </a:cubicBezTo>
                  <a:cubicBezTo>
                    <a:pt x="735" y="3"/>
                    <a:pt x="704" y="2"/>
                    <a:pt x="690" y="0"/>
                  </a:cubicBezTo>
                </a:path>
              </a:pathLst>
            </a:custGeom>
            <a:noFill/>
            <a:ln w="38100" cap="flat" cmpd="sng">
              <a:solidFill>
                <a:schemeClr val="tx1"/>
              </a:solidFill>
              <a:prstDash val="sysDot"/>
              <a:round/>
              <a:headEnd/>
              <a:tailEnd/>
            </a:ln>
          </p:spPr>
          <p:txBody>
            <a:bodyPr/>
            <a:lstStyle/>
            <a:p>
              <a:endParaRPr lang="en-US">
                <a:latin typeface="Arial" panose="020B0604020202020204" pitchFamily="34" charset="0"/>
                <a:cs typeface="Arial" panose="020B0604020202020204" pitchFamily="34" charset="0"/>
              </a:endParaRPr>
            </a:p>
          </p:txBody>
        </p:sp>
        <p:sp>
          <p:nvSpPr>
            <p:cNvPr id="2073" name="AutoShape 32"/>
            <p:cNvSpPr>
              <a:spLocks noChangeAspect="1" noChangeArrowheads="1"/>
            </p:cNvSpPr>
            <p:nvPr/>
          </p:nvSpPr>
          <p:spPr bwMode="auto">
            <a:xfrm>
              <a:off x="3886" y="1812"/>
              <a:ext cx="27" cy="29"/>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74" name="AutoShape 33"/>
            <p:cNvSpPr>
              <a:spLocks noChangeAspect="1" noChangeArrowheads="1"/>
            </p:cNvSpPr>
            <p:nvPr/>
          </p:nvSpPr>
          <p:spPr bwMode="auto">
            <a:xfrm>
              <a:off x="4077" y="1438"/>
              <a:ext cx="27" cy="29"/>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75" name="AutoShape 34"/>
            <p:cNvSpPr>
              <a:spLocks noChangeAspect="1" noChangeArrowheads="1"/>
            </p:cNvSpPr>
            <p:nvPr/>
          </p:nvSpPr>
          <p:spPr bwMode="auto">
            <a:xfrm>
              <a:off x="3636" y="1664"/>
              <a:ext cx="27" cy="29"/>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76" name="AutoShape 35"/>
            <p:cNvSpPr>
              <a:spLocks noChangeAspect="1" noChangeArrowheads="1"/>
            </p:cNvSpPr>
            <p:nvPr/>
          </p:nvSpPr>
          <p:spPr bwMode="auto">
            <a:xfrm>
              <a:off x="4189" y="1590"/>
              <a:ext cx="27" cy="29"/>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77" name="AutoShape 36"/>
            <p:cNvSpPr>
              <a:spLocks noChangeAspect="1" noChangeArrowheads="1"/>
            </p:cNvSpPr>
            <p:nvPr/>
          </p:nvSpPr>
          <p:spPr bwMode="auto">
            <a:xfrm>
              <a:off x="3931" y="1575"/>
              <a:ext cx="27" cy="29"/>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78" name="AutoShape 37"/>
            <p:cNvSpPr>
              <a:spLocks noChangeAspect="1" noChangeArrowheads="1"/>
            </p:cNvSpPr>
            <p:nvPr/>
          </p:nvSpPr>
          <p:spPr bwMode="auto">
            <a:xfrm>
              <a:off x="3792" y="1527"/>
              <a:ext cx="27" cy="29"/>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79" name="AutoShape 38"/>
            <p:cNvSpPr>
              <a:spLocks noChangeAspect="1" noChangeArrowheads="1"/>
            </p:cNvSpPr>
            <p:nvPr/>
          </p:nvSpPr>
          <p:spPr bwMode="auto">
            <a:xfrm>
              <a:off x="3828" y="1455"/>
              <a:ext cx="27" cy="29"/>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80" name="AutoShape 39"/>
            <p:cNvSpPr>
              <a:spLocks noChangeAspect="1" noChangeArrowheads="1"/>
            </p:cNvSpPr>
            <p:nvPr/>
          </p:nvSpPr>
          <p:spPr bwMode="auto">
            <a:xfrm>
              <a:off x="4155" y="1450"/>
              <a:ext cx="27" cy="29"/>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81" name="Freeform 40"/>
            <p:cNvSpPr>
              <a:spLocks noChangeAspect="1"/>
            </p:cNvSpPr>
            <p:nvPr/>
          </p:nvSpPr>
          <p:spPr bwMode="auto">
            <a:xfrm rot="4117581">
              <a:off x="3968" y="1674"/>
              <a:ext cx="254" cy="287"/>
            </a:xfrm>
            <a:custGeom>
              <a:avLst/>
              <a:gdLst>
                <a:gd name="T0" fmla="*/ 486 w 981"/>
                <a:gd name="T1" fmla="*/ 2 h 1095"/>
                <a:gd name="T2" fmla="*/ 446 w 981"/>
                <a:gd name="T3" fmla="*/ 71 h 1095"/>
                <a:gd name="T4" fmla="*/ 444 w 981"/>
                <a:gd name="T5" fmla="*/ 377 h 1095"/>
                <a:gd name="T6" fmla="*/ 0 w 981"/>
                <a:gd name="T7" fmla="*/ 755 h 1095"/>
                <a:gd name="T8" fmla="*/ 6 w 981"/>
                <a:gd name="T9" fmla="*/ 839 h 1095"/>
                <a:gd name="T10" fmla="*/ 45 w 981"/>
                <a:gd name="T11" fmla="*/ 815 h 1095"/>
                <a:gd name="T12" fmla="*/ 95 w 981"/>
                <a:gd name="T13" fmla="*/ 783 h 1095"/>
                <a:gd name="T14" fmla="*/ 140 w 981"/>
                <a:gd name="T15" fmla="*/ 758 h 1095"/>
                <a:gd name="T16" fmla="*/ 198 w 981"/>
                <a:gd name="T17" fmla="*/ 728 h 1095"/>
                <a:gd name="T18" fmla="*/ 260 w 981"/>
                <a:gd name="T19" fmla="*/ 705 h 1095"/>
                <a:gd name="T20" fmla="*/ 317 w 981"/>
                <a:gd name="T21" fmla="*/ 687 h 1095"/>
                <a:gd name="T22" fmla="*/ 366 w 981"/>
                <a:gd name="T23" fmla="*/ 672 h 1095"/>
                <a:gd name="T24" fmla="*/ 437 w 981"/>
                <a:gd name="T25" fmla="*/ 666 h 1095"/>
                <a:gd name="T26" fmla="*/ 459 w 981"/>
                <a:gd name="T27" fmla="*/ 893 h 1095"/>
                <a:gd name="T28" fmla="*/ 455 w 981"/>
                <a:gd name="T29" fmla="*/ 914 h 1095"/>
                <a:gd name="T30" fmla="*/ 311 w 981"/>
                <a:gd name="T31" fmla="*/ 1038 h 1095"/>
                <a:gd name="T32" fmla="*/ 321 w 981"/>
                <a:gd name="T33" fmla="*/ 1091 h 1095"/>
                <a:gd name="T34" fmla="*/ 479 w 981"/>
                <a:gd name="T35" fmla="*/ 1019 h 1095"/>
                <a:gd name="T36" fmla="*/ 492 w 981"/>
                <a:gd name="T37" fmla="*/ 1056 h 1095"/>
                <a:gd name="T38" fmla="*/ 506 w 981"/>
                <a:gd name="T39" fmla="*/ 1058 h 1095"/>
                <a:gd name="T40" fmla="*/ 521 w 981"/>
                <a:gd name="T41" fmla="*/ 1013 h 1095"/>
                <a:gd name="T42" fmla="*/ 681 w 981"/>
                <a:gd name="T43" fmla="*/ 1095 h 1095"/>
                <a:gd name="T44" fmla="*/ 681 w 981"/>
                <a:gd name="T45" fmla="*/ 1026 h 1095"/>
                <a:gd name="T46" fmla="*/ 548 w 981"/>
                <a:gd name="T47" fmla="*/ 906 h 1095"/>
                <a:gd name="T48" fmla="*/ 551 w 981"/>
                <a:gd name="T49" fmla="*/ 666 h 1095"/>
                <a:gd name="T50" fmla="*/ 608 w 981"/>
                <a:gd name="T51" fmla="*/ 674 h 1095"/>
                <a:gd name="T52" fmla="*/ 672 w 981"/>
                <a:gd name="T53" fmla="*/ 686 h 1095"/>
                <a:gd name="T54" fmla="*/ 731 w 981"/>
                <a:gd name="T55" fmla="*/ 705 h 1095"/>
                <a:gd name="T56" fmla="*/ 788 w 981"/>
                <a:gd name="T57" fmla="*/ 729 h 1095"/>
                <a:gd name="T58" fmla="*/ 825 w 981"/>
                <a:gd name="T59" fmla="*/ 747 h 1095"/>
                <a:gd name="T60" fmla="*/ 888 w 981"/>
                <a:gd name="T61" fmla="*/ 780 h 1095"/>
                <a:gd name="T62" fmla="*/ 932 w 981"/>
                <a:gd name="T63" fmla="*/ 809 h 1095"/>
                <a:gd name="T64" fmla="*/ 953 w 981"/>
                <a:gd name="T65" fmla="*/ 825 h 1095"/>
                <a:gd name="T66" fmla="*/ 980 w 981"/>
                <a:gd name="T67" fmla="*/ 843 h 1095"/>
                <a:gd name="T68" fmla="*/ 981 w 981"/>
                <a:gd name="T69" fmla="*/ 753 h 1095"/>
                <a:gd name="T70" fmla="*/ 545 w 981"/>
                <a:gd name="T71" fmla="*/ 381 h 1095"/>
                <a:gd name="T72" fmla="*/ 531 w 981"/>
                <a:gd name="T73" fmla="*/ 71 h 1095"/>
                <a:gd name="T74" fmla="*/ 498 w 981"/>
                <a:gd name="T75" fmla="*/ 0 h 1095"/>
                <a:gd name="T76" fmla="*/ 486 w 981"/>
                <a:gd name="T77" fmla="*/ 2 h 10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1"/>
                <a:gd name="T118" fmla="*/ 0 h 1095"/>
                <a:gd name="T119" fmla="*/ 981 w 981"/>
                <a:gd name="T120" fmla="*/ 1095 h 10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1" h="1095">
                  <a:moveTo>
                    <a:pt x="486" y="2"/>
                  </a:moveTo>
                  <a:lnTo>
                    <a:pt x="446" y="71"/>
                  </a:lnTo>
                  <a:lnTo>
                    <a:pt x="444" y="377"/>
                  </a:lnTo>
                  <a:lnTo>
                    <a:pt x="0" y="755"/>
                  </a:lnTo>
                  <a:lnTo>
                    <a:pt x="6" y="839"/>
                  </a:lnTo>
                  <a:lnTo>
                    <a:pt x="45" y="815"/>
                  </a:lnTo>
                  <a:lnTo>
                    <a:pt x="95" y="783"/>
                  </a:lnTo>
                  <a:lnTo>
                    <a:pt x="140" y="758"/>
                  </a:lnTo>
                  <a:lnTo>
                    <a:pt x="198" y="728"/>
                  </a:lnTo>
                  <a:lnTo>
                    <a:pt x="260" y="705"/>
                  </a:lnTo>
                  <a:lnTo>
                    <a:pt x="317" y="687"/>
                  </a:lnTo>
                  <a:lnTo>
                    <a:pt x="366" y="672"/>
                  </a:lnTo>
                  <a:lnTo>
                    <a:pt x="437" y="666"/>
                  </a:lnTo>
                  <a:lnTo>
                    <a:pt x="459" y="893"/>
                  </a:lnTo>
                  <a:lnTo>
                    <a:pt x="455" y="914"/>
                  </a:lnTo>
                  <a:lnTo>
                    <a:pt x="311" y="1038"/>
                  </a:lnTo>
                  <a:lnTo>
                    <a:pt x="321" y="1091"/>
                  </a:lnTo>
                  <a:lnTo>
                    <a:pt x="479" y="1019"/>
                  </a:lnTo>
                  <a:lnTo>
                    <a:pt x="492" y="1056"/>
                  </a:lnTo>
                  <a:lnTo>
                    <a:pt x="506" y="1058"/>
                  </a:lnTo>
                  <a:lnTo>
                    <a:pt x="521" y="1013"/>
                  </a:lnTo>
                  <a:lnTo>
                    <a:pt x="681" y="1095"/>
                  </a:lnTo>
                  <a:lnTo>
                    <a:pt x="681" y="1026"/>
                  </a:lnTo>
                  <a:lnTo>
                    <a:pt x="548" y="906"/>
                  </a:lnTo>
                  <a:lnTo>
                    <a:pt x="551" y="666"/>
                  </a:lnTo>
                  <a:lnTo>
                    <a:pt x="608" y="674"/>
                  </a:lnTo>
                  <a:lnTo>
                    <a:pt x="672" y="686"/>
                  </a:lnTo>
                  <a:lnTo>
                    <a:pt x="731" y="705"/>
                  </a:lnTo>
                  <a:lnTo>
                    <a:pt x="788" y="729"/>
                  </a:lnTo>
                  <a:lnTo>
                    <a:pt x="825" y="747"/>
                  </a:lnTo>
                  <a:lnTo>
                    <a:pt x="888" y="780"/>
                  </a:lnTo>
                  <a:lnTo>
                    <a:pt x="932" y="809"/>
                  </a:lnTo>
                  <a:lnTo>
                    <a:pt x="953" y="825"/>
                  </a:lnTo>
                  <a:lnTo>
                    <a:pt x="980" y="843"/>
                  </a:lnTo>
                  <a:lnTo>
                    <a:pt x="981" y="753"/>
                  </a:lnTo>
                  <a:lnTo>
                    <a:pt x="545" y="381"/>
                  </a:lnTo>
                  <a:lnTo>
                    <a:pt x="531" y="71"/>
                  </a:lnTo>
                  <a:lnTo>
                    <a:pt x="498" y="0"/>
                  </a:lnTo>
                  <a:lnTo>
                    <a:pt x="486" y="2"/>
                  </a:lnTo>
                  <a:close/>
                </a:path>
              </a:pathLst>
            </a:custGeom>
            <a:solidFill>
              <a:srgbClr val="FF6600"/>
            </a:solidFill>
            <a:ln w="9525">
              <a:solidFill>
                <a:schemeClr val="tx1"/>
              </a:solidFill>
              <a:round/>
              <a:headEnd/>
              <a:tailEnd/>
            </a:ln>
          </p:spPr>
          <p:txBody>
            <a:bodyPr/>
            <a:lstStyle/>
            <a:p>
              <a:endParaRPr lang="en-US">
                <a:latin typeface="Arial" panose="020B0604020202020204" pitchFamily="34" charset="0"/>
                <a:cs typeface="Arial" panose="020B0604020202020204" pitchFamily="34" charset="0"/>
              </a:endParaRPr>
            </a:p>
          </p:txBody>
        </p:sp>
      </p:grpSp>
      <p:sp>
        <p:nvSpPr>
          <p:cNvPr id="2069" name="Rectangle 41"/>
          <p:cNvSpPr>
            <a:spLocks noChangeArrowheads="1"/>
          </p:cNvSpPr>
          <p:nvPr/>
        </p:nvSpPr>
        <p:spPr bwMode="auto">
          <a:xfrm>
            <a:off x="0" y="2858572"/>
            <a:ext cx="184731" cy="369332"/>
          </a:xfrm>
          <a:prstGeom prst="rect">
            <a:avLst/>
          </a:prstGeom>
          <a:noFill/>
          <a:ln w="9525">
            <a:noFill/>
            <a:miter lim="800000"/>
            <a:headEnd/>
            <a:tailEnd/>
          </a:ln>
        </p:spPr>
        <p:txBody>
          <a:bodyPr wrap="none" anchor="ctr">
            <a:spAutoFit/>
          </a:bodyPr>
          <a:lstStyle/>
          <a:p>
            <a:endParaRPr lang="en-US">
              <a:latin typeface="Arial" panose="020B0604020202020204" pitchFamily="34" charset="0"/>
              <a:cs typeface="Arial" panose="020B0604020202020204" pitchFamily="34" charset="0"/>
            </a:endParaRPr>
          </a:p>
        </p:txBody>
      </p:sp>
      <p:graphicFrame>
        <p:nvGraphicFramePr>
          <p:cNvPr id="2050" name="Object 42"/>
          <p:cNvGraphicFramePr>
            <a:graphicFrameLocks noChangeAspect="1"/>
          </p:cNvGraphicFramePr>
          <p:nvPr/>
        </p:nvGraphicFramePr>
        <p:xfrm>
          <a:off x="381000" y="5029200"/>
          <a:ext cx="2743200" cy="1687513"/>
        </p:xfrm>
        <a:graphic>
          <a:graphicData uri="http://schemas.openxmlformats.org/presentationml/2006/ole">
            <mc:AlternateContent xmlns:mc="http://schemas.openxmlformats.org/markup-compatibility/2006">
              <mc:Choice xmlns:v="urn:schemas-microsoft-com:vml" Requires="v">
                <p:oleObj name="Slide" r:id="rId4" imgW="4572180" imgH="3428876" progId="PowerPoint.Slide.8">
                  <p:embed/>
                </p:oleObj>
              </mc:Choice>
              <mc:Fallback>
                <p:oleObj name="Slide" r:id="rId4" imgW="4572180" imgH="3428876" progId="PowerPoint.Slide.8">
                  <p:embed/>
                  <p:pic>
                    <p:nvPicPr>
                      <p:cNvPr id="205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029200"/>
                        <a:ext cx="2743200" cy="168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70" name="Picture 43" descr="image001"/>
          <p:cNvPicPr>
            <a:picLocks noChangeAspect="1" noChangeArrowheads="1"/>
          </p:cNvPicPr>
          <p:nvPr/>
        </p:nvPicPr>
        <p:blipFill>
          <a:blip r:embed="rId6"/>
          <a:srcRect/>
          <a:stretch>
            <a:fillRect/>
          </a:stretch>
        </p:blipFill>
        <p:spPr bwMode="auto">
          <a:xfrm>
            <a:off x="7588250" y="6392234"/>
            <a:ext cx="1555750" cy="465765"/>
          </a:xfrm>
          <a:prstGeom prst="rect">
            <a:avLst/>
          </a:prstGeom>
          <a:noFill/>
          <a:ln w="9525">
            <a:noFill/>
            <a:miter lim="800000"/>
            <a:headEnd/>
            <a:tailEnd/>
          </a:ln>
        </p:spPr>
      </p:pic>
    </p:spTree>
    <p:extLst>
      <p:ext uri="{BB962C8B-B14F-4D97-AF65-F5344CB8AC3E}">
        <p14:creationId xmlns:p14="http://schemas.microsoft.com/office/powerpoint/2010/main" val="13051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of Pandemics </a:t>
            </a:r>
          </a:p>
        </p:txBody>
      </p:sp>
      <p:sp>
        <p:nvSpPr>
          <p:cNvPr id="3" name="Content Placeholder 2"/>
          <p:cNvSpPr>
            <a:spLocks noGrp="1"/>
          </p:cNvSpPr>
          <p:nvPr>
            <p:ph idx="1"/>
          </p:nvPr>
        </p:nvSpPr>
        <p:spPr/>
        <p:txBody>
          <a:bodyPr>
            <a:normAutofit fontScale="70000" lnSpcReduction="20000"/>
          </a:bodyPr>
          <a:lstStyle/>
          <a:p>
            <a:pPr algn="just"/>
            <a:r>
              <a:rPr lang="en-US" dirty="0"/>
              <a:t>Human population movements/displacements, including travel, tourism, mass gatherings and migration. </a:t>
            </a:r>
          </a:p>
          <a:p>
            <a:pPr algn="just"/>
            <a:r>
              <a:rPr lang="en-US" dirty="0"/>
              <a:t>Animal-dependent drivers arise from livestock via the farming industry, movement and/or trade of livestock, pets and wildlife, and food production imports and exports. </a:t>
            </a:r>
          </a:p>
          <a:p>
            <a:pPr algn="just"/>
            <a:r>
              <a:rPr lang="en-US" dirty="0"/>
              <a:t>Environmental drivers include climate change, urban planning and land use, pollution, and biodiversity promoting activities such reforestation, recreation of wetlands, and rewilding. </a:t>
            </a:r>
          </a:p>
          <a:p>
            <a:pPr algn="just"/>
            <a:r>
              <a:rPr lang="en-US" dirty="0"/>
              <a:t>Social factors such as inequality, political instability as well as loopholes or breakdowns in human-driven control processes (e.g. disease surveillance) also constitute drivers for disease threats. </a:t>
            </a:r>
          </a:p>
          <a:p>
            <a:pPr algn="just"/>
            <a:r>
              <a:rPr lang="en-US" dirty="0"/>
              <a:t>Cultural factors dictate beliefs about vaccine efficacy, access to antibiotics, or developments in human health delivery (e.g. web/app doctors), which alter potential disease risks. </a:t>
            </a:r>
          </a:p>
          <a:p>
            <a:pPr marL="0" indent="0">
              <a:buNone/>
            </a:pPr>
            <a:endParaRPr lang="en-US" dirty="0"/>
          </a:p>
        </p:txBody>
      </p:sp>
    </p:spTree>
    <p:extLst>
      <p:ext uri="{BB962C8B-B14F-4D97-AF65-F5344CB8AC3E}">
        <p14:creationId xmlns:p14="http://schemas.microsoft.com/office/powerpoint/2010/main" val="156030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475" y="322074"/>
            <a:ext cx="8147050" cy="6213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1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420686"/>
            <a:ext cx="8286750" cy="6215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8402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p:cNvSpPr/>
          <p:nvPr/>
        </p:nvSpPr>
        <p:spPr>
          <a:xfrm>
            <a:off x="1454150" y="903288"/>
            <a:ext cx="6126163" cy="5930900"/>
          </a:xfrm>
          <a:prstGeom prst="ellipse">
            <a:avLst/>
          </a:prstGeom>
          <a:solidFill>
            <a:schemeClr val="accent3">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a:xfrm>
            <a:off x="1922463" y="1346200"/>
            <a:ext cx="5199062" cy="4994275"/>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Oval 61"/>
          <p:cNvSpPr/>
          <p:nvPr/>
        </p:nvSpPr>
        <p:spPr>
          <a:xfrm>
            <a:off x="3749675" y="3675063"/>
            <a:ext cx="1611313" cy="1587500"/>
          </a:xfrm>
          <a:prstGeom prst="ellipse">
            <a:avLst/>
          </a:prstGeom>
          <a:solidFill>
            <a:schemeClr val="accent2">
              <a:alpha val="5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p:cNvSpPr/>
          <p:nvPr/>
        </p:nvSpPr>
        <p:spPr>
          <a:xfrm>
            <a:off x="4376738" y="2636838"/>
            <a:ext cx="1611312" cy="1589087"/>
          </a:xfrm>
          <a:prstGeom prst="ellipse">
            <a:avLst/>
          </a:prstGeom>
          <a:solidFill>
            <a:schemeClr val="accent2">
              <a:alpha val="4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942" name="Title 1"/>
          <p:cNvSpPr>
            <a:spLocks noGrp="1"/>
          </p:cNvSpPr>
          <p:nvPr>
            <p:ph type="title"/>
          </p:nvPr>
        </p:nvSpPr>
        <p:spPr>
          <a:xfrm>
            <a:off x="-11113" y="161925"/>
            <a:ext cx="5637213" cy="741363"/>
          </a:xfrm>
        </p:spPr>
        <p:txBody>
          <a:bodyPr>
            <a:noAutofit/>
          </a:bodyPr>
          <a:lstStyle/>
          <a:p>
            <a:r>
              <a:rPr lang="en-US" altLang="en-US" sz="2400" dirty="0">
                <a:ea typeface="ＭＳ Ｐゴシック" panose="020B0600070205080204" pitchFamily="34" charset="-128"/>
              </a:rPr>
              <a:t>Animal science, human health, and environmental science are at the core of One Health </a:t>
            </a:r>
          </a:p>
        </p:txBody>
      </p:sp>
      <p:sp>
        <p:nvSpPr>
          <p:cNvPr id="8" name="Oval 7"/>
          <p:cNvSpPr/>
          <p:nvPr/>
        </p:nvSpPr>
        <p:spPr>
          <a:xfrm>
            <a:off x="3068638" y="2624138"/>
            <a:ext cx="1611312" cy="1589087"/>
          </a:xfrm>
          <a:prstGeom prst="ellipse">
            <a:avLst/>
          </a:prstGeom>
          <a:solidFill>
            <a:schemeClr val="accent2">
              <a:alpha val="7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4703763" y="3216275"/>
            <a:ext cx="992187" cy="4619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Animal health</a:t>
            </a:r>
          </a:p>
        </p:txBody>
      </p:sp>
      <p:sp>
        <p:nvSpPr>
          <p:cNvPr id="24" name="Rectangle 23"/>
          <p:cNvSpPr/>
          <p:nvPr/>
        </p:nvSpPr>
        <p:spPr>
          <a:xfrm>
            <a:off x="3375025" y="3216275"/>
            <a:ext cx="992188" cy="4619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Human health</a:t>
            </a:r>
          </a:p>
        </p:txBody>
      </p:sp>
      <p:sp>
        <p:nvSpPr>
          <p:cNvPr id="26" name="Rectangle 25"/>
          <p:cNvSpPr/>
          <p:nvPr/>
        </p:nvSpPr>
        <p:spPr>
          <a:xfrm>
            <a:off x="3640138" y="4327525"/>
            <a:ext cx="1785937" cy="4603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Environmental</a:t>
            </a:r>
          </a:p>
          <a:p>
            <a:pPr algn="ctr">
              <a:defRPr/>
            </a:pPr>
            <a:r>
              <a:rPr lang="en-US" dirty="0"/>
              <a:t>health</a:t>
            </a:r>
          </a:p>
        </p:txBody>
      </p:sp>
      <p:sp>
        <p:nvSpPr>
          <p:cNvPr id="39947" name="TextBox 26"/>
          <p:cNvSpPr txBox="1">
            <a:spLocks noChangeArrowheads="1"/>
          </p:cNvSpPr>
          <p:nvPr/>
        </p:nvSpPr>
        <p:spPr bwMode="auto">
          <a:xfrm>
            <a:off x="1757363" y="3176588"/>
            <a:ext cx="14144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Water </a:t>
            </a:r>
          </a:p>
          <a:p>
            <a:pPr algn="ctr">
              <a:spcBef>
                <a:spcPct val="0"/>
              </a:spcBef>
              <a:buClrTx/>
              <a:buSzTx/>
              <a:buFontTx/>
              <a:buNone/>
            </a:pPr>
            <a:r>
              <a:rPr lang="en-US" altLang="en-US" sz="1300"/>
              <a:t>sanitation &amp; hygiene</a:t>
            </a:r>
          </a:p>
        </p:txBody>
      </p:sp>
      <p:sp>
        <p:nvSpPr>
          <p:cNvPr id="39948" name="TextBox 28"/>
          <p:cNvSpPr txBox="1">
            <a:spLocks noChangeArrowheads="1"/>
          </p:cNvSpPr>
          <p:nvPr/>
        </p:nvSpPr>
        <p:spPr bwMode="auto">
          <a:xfrm>
            <a:off x="2081213" y="2486025"/>
            <a:ext cx="14255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Food safety &amp; security </a:t>
            </a:r>
          </a:p>
        </p:txBody>
      </p:sp>
      <p:sp>
        <p:nvSpPr>
          <p:cNvPr id="39949" name="TextBox 29"/>
          <p:cNvSpPr txBox="1">
            <a:spLocks noChangeArrowheads="1"/>
          </p:cNvSpPr>
          <p:nvPr/>
        </p:nvSpPr>
        <p:spPr bwMode="auto">
          <a:xfrm>
            <a:off x="3241675" y="5653088"/>
            <a:ext cx="1423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Sustainable Agriculture</a:t>
            </a:r>
          </a:p>
        </p:txBody>
      </p:sp>
      <p:sp>
        <p:nvSpPr>
          <p:cNvPr id="39950" name="TextBox 30"/>
          <p:cNvSpPr txBox="1">
            <a:spLocks noChangeArrowheads="1"/>
          </p:cNvSpPr>
          <p:nvPr/>
        </p:nvSpPr>
        <p:spPr bwMode="auto">
          <a:xfrm>
            <a:off x="2481263" y="5391150"/>
            <a:ext cx="14255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Policy </a:t>
            </a:r>
          </a:p>
        </p:txBody>
      </p:sp>
      <p:sp>
        <p:nvSpPr>
          <p:cNvPr id="39951" name="TextBox 31"/>
          <p:cNvSpPr txBox="1">
            <a:spLocks noChangeArrowheads="1"/>
          </p:cNvSpPr>
          <p:nvPr/>
        </p:nvSpPr>
        <p:spPr bwMode="auto">
          <a:xfrm>
            <a:off x="5237163" y="4787900"/>
            <a:ext cx="142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Climate change </a:t>
            </a:r>
          </a:p>
        </p:txBody>
      </p:sp>
      <p:sp>
        <p:nvSpPr>
          <p:cNvPr id="39952" name="TextBox 34"/>
          <p:cNvSpPr txBox="1">
            <a:spLocks noChangeArrowheads="1"/>
          </p:cNvSpPr>
          <p:nvPr/>
        </p:nvSpPr>
        <p:spPr bwMode="auto">
          <a:xfrm>
            <a:off x="2212975" y="4783138"/>
            <a:ext cx="1425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Clean energy</a:t>
            </a:r>
          </a:p>
          <a:p>
            <a:pPr algn="ctr">
              <a:spcBef>
                <a:spcPct val="0"/>
              </a:spcBef>
              <a:buClrTx/>
              <a:buSzTx/>
              <a:buFontTx/>
              <a:buNone/>
            </a:pPr>
            <a:r>
              <a:rPr lang="en-US" altLang="en-US" sz="1300"/>
              <a:t>solutions </a:t>
            </a:r>
          </a:p>
        </p:txBody>
      </p:sp>
      <p:sp>
        <p:nvSpPr>
          <p:cNvPr id="39953" name="TextBox 35"/>
          <p:cNvSpPr txBox="1">
            <a:spLocks noChangeArrowheads="1"/>
          </p:cNvSpPr>
          <p:nvPr/>
        </p:nvSpPr>
        <p:spPr bwMode="auto">
          <a:xfrm>
            <a:off x="1841500" y="4081463"/>
            <a:ext cx="142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Urbanization</a:t>
            </a:r>
          </a:p>
        </p:txBody>
      </p:sp>
      <p:sp>
        <p:nvSpPr>
          <p:cNvPr id="39954" name="TextBox 36"/>
          <p:cNvSpPr txBox="1">
            <a:spLocks noChangeArrowheads="1"/>
          </p:cNvSpPr>
          <p:nvPr/>
        </p:nvSpPr>
        <p:spPr bwMode="auto">
          <a:xfrm>
            <a:off x="4406900" y="1724025"/>
            <a:ext cx="14255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Occupational health</a:t>
            </a:r>
          </a:p>
        </p:txBody>
      </p:sp>
      <p:sp>
        <p:nvSpPr>
          <p:cNvPr id="39955" name="TextBox 38"/>
          <p:cNvSpPr txBox="1">
            <a:spLocks noChangeArrowheads="1"/>
          </p:cNvSpPr>
          <p:nvPr/>
        </p:nvSpPr>
        <p:spPr bwMode="auto">
          <a:xfrm>
            <a:off x="5695950" y="3868738"/>
            <a:ext cx="142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Biotechnology</a:t>
            </a:r>
          </a:p>
        </p:txBody>
      </p:sp>
      <p:sp>
        <p:nvSpPr>
          <p:cNvPr id="39956" name="TextBox 39"/>
          <p:cNvSpPr txBox="1">
            <a:spLocks noChangeArrowheads="1"/>
          </p:cNvSpPr>
          <p:nvPr/>
        </p:nvSpPr>
        <p:spPr bwMode="auto">
          <a:xfrm>
            <a:off x="5149850" y="2181225"/>
            <a:ext cx="1425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Disease surveillance</a:t>
            </a:r>
          </a:p>
        </p:txBody>
      </p:sp>
      <p:sp>
        <p:nvSpPr>
          <p:cNvPr id="39957" name="TextBox 40"/>
          <p:cNvSpPr txBox="1">
            <a:spLocks noChangeArrowheads="1"/>
          </p:cNvSpPr>
          <p:nvPr/>
        </p:nvSpPr>
        <p:spPr bwMode="auto">
          <a:xfrm>
            <a:off x="5780088" y="2816225"/>
            <a:ext cx="14255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Zoonotic </a:t>
            </a:r>
          </a:p>
          <a:p>
            <a:pPr algn="ctr">
              <a:spcBef>
                <a:spcPct val="0"/>
              </a:spcBef>
              <a:buClrTx/>
              <a:buSzTx/>
              <a:buFontTx/>
              <a:buNone/>
            </a:pPr>
            <a:r>
              <a:rPr lang="en-US" altLang="en-US" sz="1300"/>
              <a:t>disease management </a:t>
            </a:r>
          </a:p>
        </p:txBody>
      </p:sp>
      <p:sp>
        <p:nvSpPr>
          <p:cNvPr id="39958" name="TextBox 41"/>
          <p:cNvSpPr txBox="1">
            <a:spLocks noChangeArrowheads="1"/>
          </p:cNvSpPr>
          <p:nvPr/>
        </p:nvSpPr>
        <p:spPr bwMode="auto">
          <a:xfrm>
            <a:off x="2827338" y="1798638"/>
            <a:ext cx="16684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Vector born disease and entomology</a:t>
            </a:r>
          </a:p>
        </p:txBody>
      </p:sp>
      <p:sp>
        <p:nvSpPr>
          <p:cNvPr id="39959" name="TextBox 67"/>
          <p:cNvSpPr txBox="1">
            <a:spLocks noChangeArrowheads="1"/>
          </p:cNvSpPr>
          <p:nvPr/>
        </p:nvSpPr>
        <p:spPr bwMode="auto">
          <a:xfrm rot="3870230">
            <a:off x="6015038" y="2514600"/>
            <a:ext cx="1970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chemeClr val="bg1"/>
                </a:solidFill>
              </a:rPr>
              <a:t>Education</a:t>
            </a:r>
          </a:p>
        </p:txBody>
      </p:sp>
      <p:sp>
        <p:nvSpPr>
          <p:cNvPr id="39960" name="TextBox 68"/>
          <p:cNvSpPr txBox="1">
            <a:spLocks noChangeArrowheads="1"/>
          </p:cNvSpPr>
          <p:nvPr/>
        </p:nvSpPr>
        <p:spPr bwMode="auto">
          <a:xfrm rot="-2448283">
            <a:off x="1757363" y="1454150"/>
            <a:ext cx="1966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chemeClr val="bg1"/>
                </a:solidFill>
              </a:rPr>
              <a:t>Workforce Development</a:t>
            </a:r>
          </a:p>
        </p:txBody>
      </p:sp>
      <p:sp>
        <p:nvSpPr>
          <p:cNvPr id="39961" name="TextBox 69"/>
          <p:cNvSpPr txBox="1">
            <a:spLocks noChangeArrowheads="1"/>
          </p:cNvSpPr>
          <p:nvPr/>
        </p:nvSpPr>
        <p:spPr bwMode="auto">
          <a:xfrm rot="3364124">
            <a:off x="1234282" y="5199856"/>
            <a:ext cx="1970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chemeClr val="bg1"/>
                </a:solidFill>
              </a:rPr>
              <a:t>Research</a:t>
            </a:r>
          </a:p>
        </p:txBody>
      </p:sp>
      <p:sp>
        <p:nvSpPr>
          <p:cNvPr id="39962" name="TextBox 27"/>
          <p:cNvSpPr txBox="1">
            <a:spLocks noChangeArrowheads="1"/>
          </p:cNvSpPr>
          <p:nvPr/>
        </p:nvSpPr>
        <p:spPr bwMode="auto">
          <a:xfrm rot="-2555266">
            <a:off x="5384800" y="5632450"/>
            <a:ext cx="1966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600">
                <a:solidFill>
                  <a:schemeClr val="bg1"/>
                </a:solidFill>
              </a:rPr>
              <a:t>Community </a:t>
            </a:r>
          </a:p>
        </p:txBody>
      </p:sp>
      <p:sp>
        <p:nvSpPr>
          <p:cNvPr id="33" name="Rectangle 32"/>
          <p:cNvSpPr/>
          <p:nvPr/>
        </p:nvSpPr>
        <p:spPr>
          <a:xfrm>
            <a:off x="120650" y="5216525"/>
            <a:ext cx="1647825" cy="381000"/>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How we enter One Health  </a:t>
            </a:r>
          </a:p>
        </p:txBody>
      </p:sp>
      <p:sp>
        <p:nvSpPr>
          <p:cNvPr id="34" name="Rectangle 33"/>
          <p:cNvSpPr/>
          <p:nvPr/>
        </p:nvSpPr>
        <p:spPr>
          <a:xfrm>
            <a:off x="120650" y="5727700"/>
            <a:ext cx="1647825" cy="3810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rPr>
              <a:t>Areas of focus within One health</a:t>
            </a:r>
          </a:p>
        </p:txBody>
      </p:sp>
      <p:sp>
        <p:nvSpPr>
          <p:cNvPr id="38" name="Rectangle 37"/>
          <p:cNvSpPr/>
          <p:nvPr/>
        </p:nvSpPr>
        <p:spPr>
          <a:xfrm>
            <a:off x="120650" y="6237288"/>
            <a:ext cx="1647825" cy="381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Who is involved</a:t>
            </a:r>
          </a:p>
        </p:txBody>
      </p:sp>
      <p:sp>
        <p:nvSpPr>
          <p:cNvPr id="39966" name="TextBox 43"/>
          <p:cNvSpPr txBox="1">
            <a:spLocks noChangeArrowheads="1"/>
          </p:cNvSpPr>
          <p:nvPr/>
        </p:nvSpPr>
        <p:spPr bwMode="auto">
          <a:xfrm>
            <a:off x="5200650" y="5254625"/>
            <a:ext cx="14255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Biosecurity</a:t>
            </a:r>
          </a:p>
        </p:txBody>
      </p:sp>
      <p:sp>
        <p:nvSpPr>
          <p:cNvPr id="39967" name="TextBox 44"/>
          <p:cNvSpPr txBox="1">
            <a:spLocks noChangeArrowheads="1"/>
          </p:cNvSpPr>
          <p:nvPr/>
        </p:nvSpPr>
        <p:spPr bwMode="auto">
          <a:xfrm>
            <a:off x="4422775" y="5570538"/>
            <a:ext cx="1425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00"/>
              <a:t>Anti-microbial resistance</a:t>
            </a:r>
          </a:p>
        </p:txBody>
      </p:sp>
      <p:sp>
        <p:nvSpPr>
          <p:cNvPr id="3" name="Rectangular Callout 2"/>
          <p:cNvSpPr/>
          <p:nvPr/>
        </p:nvSpPr>
        <p:spPr>
          <a:xfrm>
            <a:off x="6145212" y="504825"/>
            <a:ext cx="2808288" cy="1331913"/>
          </a:xfrm>
          <a:prstGeom prst="wedgeRectCallout">
            <a:avLst>
              <a:gd name="adj1" fmla="val -42848"/>
              <a:gd name="adj2" fmla="val 87236"/>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b="1" dirty="0">
                <a:solidFill>
                  <a:schemeClr val="tx1"/>
                </a:solidFill>
              </a:rPr>
              <a:t>Drivers of One Health include</a:t>
            </a:r>
            <a:r>
              <a:rPr lang="en-US" sz="1300" dirty="0">
                <a:solidFill>
                  <a:schemeClr val="tx1"/>
                </a:solidFill>
              </a:rPr>
              <a:t>…</a:t>
            </a:r>
          </a:p>
          <a:p>
            <a:pPr marL="285750" indent="-285750">
              <a:buFont typeface="Arial" panose="020B0604020202020204" pitchFamily="34" charset="0"/>
              <a:buChar char="•"/>
              <a:defRPr/>
            </a:pPr>
            <a:r>
              <a:rPr lang="en-US" sz="1300" dirty="0">
                <a:solidFill>
                  <a:schemeClr val="tx1"/>
                </a:solidFill>
              </a:rPr>
              <a:t>Land Use</a:t>
            </a:r>
          </a:p>
          <a:p>
            <a:pPr marL="285750" indent="-285750">
              <a:buFont typeface="Arial" panose="020B0604020202020204" pitchFamily="34" charset="0"/>
              <a:buChar char="•"/>
              <a:defRPr/>
            </a:pPr>
            <a:r>
              <a:rPr lang="en-US" sz="1300" dirty="0">
                <a:solidFill>
                  <a:schemeClr val="tx1"/>
                </a:solidFill>
              </a:rPr>
              <a:t>Economic Development</a:t>
            </a:r>
          </a:p>
          <a:p>
            <a:pPr marL="285750" indent="-285750">
              <a:buFont typeface="Arial" panose="020B0604020202020204" pitchFamily="34" charset="0"/>
              <a:buChar char="•"/>
              <a:defRPr/>
            </a:pPr>
            <a:r>
              <a:rPr lang="en-US" sz="1300" dirty="0">
                <a:solidFill>
                  <a:schemeClr val="tx1"/>
                </a:solidFill>
              </a:rPr>
              <a:t>Globalization</a:t>
            </a:r>
          </a:p>
          <a:p>
            <a:pPr marL="285750" indent="-285750">
              <a:buFont typeface="Arial" panose="020B0604020202020204" pitchFamily="34" charset="0"/>
              <a:buChar char="•"/>
              <a:defRPr/>
            </a:pPr>
            <a:r>
              <a:rPr lang="en-US" sz="1300" dirty="0">
                <a:solidFill>
                  <a:schemeClr val="tx1"/>
                </a:solidFill>
              </a:rPr>
              <a:t>Energy Use</a:t>
            </a:r>
          </a:p>
          <a:p>
            <a:pPr marL="285750" indent="-285750">
              <a:buFont typeface="Arial" panose="020B0604020202020204" pitchFamily="34" charset="0"/>
              <a:buChar char="•"/>
              <a:defRPr/>
            </a:pPr>
            <a:r>
              <a:rPr lang="en-US" sz="1300" dirty="0">
                <a:solidFill>
                  <a:schemeClr val="tx1"/>
                </a:solidFill>
              </a:rPr>
              <a:t>Migration </a:t>
            </a:r>
            <a:endParaRPr lang="en-US" sz="1400" dirty="0"/>
          </a:p>
        </p:txBody>
      </p:sp>
      <p:sp>
        <p:nvSpPr>
          <p:cNvPr id="47" name="Rectangular Callout 46"/>
          <p:cNvSpPr/>
          <p:nvPr/>
        </p:nvSpPr>
        <p:spPr>
          <a:xfrm>
            <a:off x="80963" y="1074738"/>
            <a:ext cx="2030412" cy="1585912"/>
          </a:xfrm>
          <a:prstGeom prst="wedgeRectCallout">
            <a:avLst>
              <a:gd name="adj1" fmla="val 41431"/>
              <a:gd name="adj2" fmla="val 63557"/>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b="1" dirty="0">
                <a:solidFill>
                  <a:schemeClr val="tx1"/>
                </a:solidFill>
              </a:rPr>
              <a:t>Influences of One Health include</a:t>
            </a:r>
            <a:r>
              <a:rPr lang="en-US" sz="1300" dirty="0">
                <a:solidFill>
                  <a:schemeClr val="tx1"/>
                </a:solidFill>
              </a:rPr>
              <a:t>…</a:t>
            </a:r>
          </a:p>
          <a:p>
            <a:pPr marL="285750" indent="-285750">
              <a:buFont typeface="Arial" panose="020B0604020202020204" pitchFamily="34" charset="0"/>
              <a:buChar char="•"/>
              <a:defRPr/>
            </a:pPr>
            <a:r>
              <a:rPr lang="en-US" sz="1300" dirty="0">
                <a:solidFill>
                  <a:schemeClr val="tx1"/>
                </a:solidFill>
              </a:rPr>
              <a:t>Culture</a:t>
            </a:r>
          </a:p>
          <a:p>
            <a:pPr marL="285750" indent="-285750">
              <a:buFont typeface="Arial" panose="020B0604020202020204" pitchFamily="34" charset="0"/>
              <a:buChar char="•"/>
              <a:defRPr/>
            </a:pPr>
            <a:r>
              <a:rPr lang="en-US" sz="1300" dirty="0">
                <a:solidFill>
                  <a:schemeClr val="tx1"/>
                </a:solidFill>
              </a:rPr>
              <a:t>Economics</a:t>
            </a:r>
          </a:p>
          <a:p>
            <a:pPr marL="285750" indent="-285750">
              <a:buFont typeface="Arial" panose="020B0604020202020204" pitchFamily="34" charset="0"/>
              <a:buChar char="•"/>
              <a:defRPr/>
            </a:pPr>
            <a:r>
              <a:rPr lang="en-US" sz="1300" dirty="0">
                <a:solidFill>
                  <a:schemeClr val="tx1"/>
                </a:solidFill>
              </a:rPr>
              <a:t>Policy</a:t>
            </a:r>
          </a:p>
          <a:p>
            <a:pPr marL="285750" indent="-285750">
              <a:buFont typeface="Arial" panose="020B0604020202020204" pitchFamily="34" charset="0"/>
              <a:buChar char="•"/>
              <a:defRPr/>
            </a:pPr>
            <a:r>
              <a:rPr lang="en-US" sz="1300" dirty="0">
                <a:solidFill>
                  <a:schemeClr val="tx1"/>
                </a:solidFill>
              </a:rPr>
              <a:t>Behavior</a:t>
            </a:r>
          </a:p>
          <a:p>
            <a:pPr marL="285750" indent="-285750">
              <a:buFont typeface="Arial" panose="020B0604020202020204" pitchFamily="34" charset="0"/>
              <a:buChar char="•"/>
              <a:defRPr/>
            </a:pPr>
            <a:r>
              <a:rPr lang="en-US" sz="1300" dirty="0">
                <a:solidFill>
                  <a:schemeClr val="tx1"/>
                </a:solidFill>
              </a:rPr>
              <a:t>Education </a:t>
            </a:r>
            <a:endParaRPr lang="en-US" sz="1400" dirty="0"/>
          </a:p>
        </p:txBody>
      </p:sp>
      <p:sp>
        <p:nvSpPr>
          <p:cNvPr id="48" name="Rectangular Callout 47"/>
          <p:cNvSpPr/>
          <p:nvPr/>
        </p:nvSpPr>
        <p:spPr>
          <a:xfrm>
            <a:off x="6945313" y="4213225"/>
            <a:ext cx="2089150" cy="2490788"/>
          </a:xfrm>
          <a:prstGeom prst="wedgeRectCallout">
            <a:avLst>
              <a:gd name="adj1" fmla="val -109317"/>
              <a:gd name="adj2" fmla="val -55726"/>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1300" b="1" dirty="0">
                <a:solidFill>
                  <a:schemeClr val="tx1"/>
                </a:solidFill>
              </a:rPr>
              <a:t>A number of fields are involved within and beyond health</a:t>
            </a:r>
            <a:r>
              <a:rPr lang="en-US" sz="1300" dirty="0">
                <a:solidFill>
                  <a:schemeClr val="tx1"/>
                </a:solidFill>
              </a:rPr>
              <a:t>…</a:t>
            </a:r>
          </a:p>
          <a:p>
            <a:pPr marL="285750" indent="-285750">
              <a:buFont typeface="Arial" panose="020B0604020202020204" pitchFamily="34" charset="0"/>
              <a:buChar char="•"/>
              <a:defRPr/>
            </a:pPr>
            <a:r>
              <a:rPr lang="en-US" sz="1300" dirty="0">
                <a:solidFill>
                  <a:schemeClr val="tx1"/>
                </a:solidFill>
              </a:rPr>
              <a:t>Comparative medicine</a:t>
            </a:r>
          </a:p>
          <a:p>
            <a:pPr marL="285750" indent="-285750">
              <a:buFont typeface="Arial" panose="020B0604020202020204" pitchFamily="34" charset="0"/>
              <a:buChar char="•"/>
              <a:defRPr/>
            </a:pPr>
            <a:r>
              <a:rPr lang="en-US" sz="1300" dirty="0">
                <a:solidFill>
                  <a:schemeClr val="tx1"/>
                </a:solidFill>
              </a:rPr>
              <a:t>Social science</a:t>
            </a:r>
          </a:p>
          <a:p>
            <a:pPr marL="285750" indent="-285750">
              <a:buFont typeface="Arial" panose="020B0604020202020204" pitchFamily="34" charset="0"/>
              <a:buChar char="•"/>
              <a:defRPr/>
            </a:pPr>
            <a:r>
              <a:rPr lang="en-US" sz="1300" dirty="0">
                <a:solidFill>
                  <a:schemeClr val="tx1"/>
                </a:solidFill>
              </a:rPr>
              <a:t>Ecology</a:t>
            </a:r>
          </a:p>
          <a:p>
            <a:pPr marL="285750" indent="-285750">
              <a:buFont typeface="Arial" panose="020B0604020202020204" pitchFamily="34" charset="0"/>
              <a:buChar char="•"/>
              <a:defRPr/>
            </a:pPr>
            <a:r>
              <a:rPr lang="en-US" sz="1300" dirty="0">
                <a:solidFill>
                  <a:schemeClr val="tx1"/>
                </a:solidFill>
              </a:rPr>
              <a:t>Engineering</a:t>
            </a:r>
          </a:p>
          <a:p>
            <a:pPr marL="285750" indent="-285750">
              <a:buFont typeface="Arial" panose="020B0604020202020204" pitchFamily="34" charset="0"/>
              <a:buChar char="•"/>
              <a:defRPr/>
            </a:pPr>
            <a:r>
              <a:rPr lang="en-US" sz="1300" dirty="0">
                <a:solidFill>
                  <a:schemeClr val="tx1"/>
                </a:solidFill>
              </a:rPr>
              <a:t>Earth science</a:t>
            </a:r>
          </a:p>
          <a:p>
            <a:pPr marL="285750" indent="-285750">
              <a:buFont typeface="Arial" panose="020B0604020202020204" pitchFamily="34" charset="0"/>
              <a:buChar char="•"/>
              <a:defRPr/>
            </a:pPr>
            <a:r>
              <a:rPr lang="en-US" sz="1300" dirty="0">
                <a:solidFill>
                  <a:schemeClr val="tx1"/>
                </a:solidFill>
              </a:rPr>
              <a:t>Private sector </a:t>
            </a:r>
          </a:p>
          <a:p>
            <a:pPr marL="285750" indent="-285750">
              <a:buFont typeface="Arial" panose="020B0604020202020204" pitchFamily="34" charset="0"/>
              <a:buChar char="•"/>
              <a:defRPr/>
            </a:pPr>
            <a:r>
              <a:rPr lang="en-US" sz="1300" dirty="0">
                <a:solidFill>
                  <a:schemeClr val="tx1"/>
                </a:solidFill>
              </a:rPr>
              <a:t>Politics</a:t>
            </a:r>
          </a:p>
          <a:p>
            <a:pPr marL="285750" indent="-285750">
              <a:buFont typeface="Arial" panose="020B0604020202020204" pitchFamily="34" charset="0"/>
              <a:buChar char="•"/>
              <a:defRPr/>
            </a:pPr>
            <a:r>
              <a:rPr lang="en-US" sz="1300" dirty="0">
                <a:solidFill>
                  <a:schemeClr val="tx1"/>
                </a:solidFill>
              </a:rPr>
              <a:t>Many more… </a:t>
            </a:r>
            <a:endParaRPr lang="en-US" sz="1400" dirty="0"/>
          </a:p>
        </p:txBody>
      </p:sp>
    </p:spTree>
    <p:extLst>
      <p:ext uri="{BB962C8B-B14F-4D97-AF65-F5344CB8AC3E}">
        <p14:creationId xmlns:p14="http://schemas.microsoft.com/office/powerpoint/2010/main" val="54600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Purpose</a:t>
            </a:r>
          </a:p>
        </p:txBody>
      </p:sp>
      <p:sp>
        <p:nvSpPr>
          <p:cNvPr id="3" name="Content Placeholder 2"/>
          <p:cNvSpPr>
            <a:spLocks noGrp="1"/>
          </p:cNvSpPr>
          <p:nvPr>
            <p:ph idx="1"/>
          </p:nvPr>
        </p:nvSpPr>
        <p:spPr>
          <a:xfrm>
            <a:off x="1330036" y="1417638"/>
            <a:ext cx="7039012" cy="3952757"/>
          </a:xfrm>
        </p:spPr>
        <p:txBody>
          <a:bodyPr>
            <a:normAutofit/>
          </a:bodyPr>
          <a:lstStyle/>
          <a:p>
            <a:pPr marL="0" indent="0" algn="just">
              <a:buNone/>
            </a:pPr>
            <a:endParaRPr lang="en-US" sz="2800" dirty="0"/>
          </a:p>
          <a:p>
            <a:pPr marL="0" indent="0">
              <a:buNone/>
            </a:pPr>
            <a:endParaRPr lang="en-US" sz="4000" dirty="0"/>
          </a:p>
          <a:p>
            <a:pPr marL="0" indent="0">
              <a:buNone/>
            </a:pPr>
            <a:r>
              <a:rPr lang="en-GB" sz="4000" dirty="0"/>
              <a:t>This topic introduces learners to basic aspects and components of pandemics and One Health </a:t>
            </a:r>
            <a:endParaRPr lang="en-US" sz="4000" dirty="0"/>
          </a:p>
          <a:p>
            <a:pPr marL="0" indent="0">
              <a:buNone/>
            </a:pPr>
            <a:endParaRPr lang="en-US" sz="4000" dirty="0"/>
          </a:p>
          <a:p>
            <a:pPr algn="just"/>
            <a:endParaRPr lang="en-US" sz="4000" dirty="0"/>
          </a:p>
        </p:txBody>
      </p:sp>
    </p:spTree>
    <p:extLst>
      <p:ext uri="{BB962C8B-B14F-4D97-AF65-F5344CB8AC3E}">
        <p14:creationId xmlns:p14="http://schemas.microsoft.com/office/powerpoint/2010/main" val="839259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7" y="0"/>
            <a:ext cx="8827624" cy="1143000"/>
          </a:xfrm>
        </p:spPr>
        <p:txBody>
          <a:bodyPr>
            <a:noAutofit/>
          </a:bodyPr>
          <a:lstStyle/>
          <a:p>
            <a:r>
              <a:rPr lang="en-US" dirty="0"/>
              <a:t>One Health Approach I</a:t>
            </a:r>
          </a:p>
        </p:txBody>
      </p:sp>
      <p:sp>
        <p:nvSpPr>
          <p:cNvPr id="3" name="Content Placeholder 2"/>
          <p:cNvSpPr>
            <a:spLocks noGrp="1"/>
          </p:cNvSpPr>
          <p:nvPr>
            <p:ph idx="1"/>
          </p:nvPr>
        </p:nvSpPr>
        <p:spPr>
          <a:xfrm>
            <a:off x="390525" y="990600"/>
            <a:ext cx="8362950" cy="5867400"/>
          </a:xfrm>
        </p:spPr>
        <p:txBody>
          <a:bodyPr>
            <a:noAutofit/>
          </a:bodyPr>
          <a:lstStyle/>
          <a:p>
            <a:pPr marL="0" indent="0" algn="just">
              <a:spcBef>
                <a:spcPts val="0"/>
              </a:spcBef>
              <a:buClr>
                <a:srgbClr val="93A299"/>
              </a:buClr>
              <a:buNone/>
            </a:pPr>
            <a:endParaRPr lang="en-US" sz="2400" dirty="0"/>
          </a:p>
          <a:p>
            <a:pPr marL="0" indent="0" algn="just">
              <a:spcBef>
                <a:spcPts val="0"/>
              </a:spcBef>
              <a:buClr>
                <a:srgbClr val="93A299"/>
              </a:buClr>
              <a:buNone/>
            </a:pPr>
            <a:r>
              <a:rPr lang="en-US" sz="2400" dirty="0"/>
              <a:t>One Health is an approach that emerged from collaboration between the human health and veterinarian/food sciences sector and has developed to gradually include additional branches of science, notably the environmental sciences and social sciences.</a:t>
            </a:r>
          </a:p>
          <a:p>
            <a:pPr marL="0" indent="0" algn="just">
              <a:spcBef>
                <a:spcPts val="0"/>
              </a:spcBef>
              <a:buClr>
                <a:srgbClr val="93A299"/>
              </a:buClr>
              <a:buNone/>
            </a:pPr>
            <a:endParaRPr lang="en-US" sz="2400" dirty="0"/>
          </a:p>
          <a:p>
            <a:pPr marL="0" indent="0" algn="just">
              <a:spcBef>
                <a:spcPts val="0"/>
              </a:spcBef>
              <a:buClr>
                <a:srgbClr val="93A299"/>
              </a:buClr>
              <a:buNone/>
            </a:pPr>
            <a:r>
              <a:rPr lang="en-US" sz="2400" dirty="0"/>
              <a:t>WHO describes One Health as ‘An approach to designing and implementing programmes, policies, legislation and research in which multiple sectors communicate and work together to achieve better public health outcomes’.</a:t>
            </a:r>
          </a:p>
          <a:p>
            <a:pPr marL="0" indent="0" algn="just">
              <a:spcBef>
                <a:spcPts val="0"/>
              </a:spcBef>
              <a:buClr>
                <a:srgbClr val="93A299"/>
              </a:buClr>
              <a:buNone/>
            </a:pPr>
            <a:endParaRPr lang="en-US" sz="2400" dirty="0"/>
          </a:p>
          <a:p>
            <a:pPr marL="0" indent="0">
              <a:spcBef>
                <a:spcPts val="0"/>
              </a:spcBef>
              <a:buNone/>
            </a:pPr>
            <a:r>
              <a:rPr lang="en-US" sz="2400" dirty="0"/>
              <a:t>The One health approach is an integrative effort of multiple disciplines working locally, nationally, and globally to achieve optimal health for people, animals, and the environment</a:t>
            </a:r>
          </a:p>
          <a:p>
            <a:pPr marL="0" indent="0">
              <a:spcBef>
                <a:spcPts val="0"/>
              </a:spcBef>
              <a:buNone/>
            </a:pPr>
            <a:endParaRPr lang="en-US" sz="2800" dirty="0"/>
          </a:p>
          <a:p>
            <a:pPr>
              <a:spcBef>
                <a:spcPts val="0"/>
              </a:spcBef>
            </a:pPr>
            <a:endParaRPr lang="en-US" sz="2800" dirty="0">
              <a:latin typeface="Calibri" panose="020F0502020204030204" pitchFamily="34" charset="0"/>
            </a:endParaRPr>
          </a:p>
        </p:txBody>
      </p:sp>
    </p:spTree>
    <p:extLst>
      <p:ext uri="{BB962C8B-B14F-4D97-AF65-F5344CB8AC3E}">
        <p14:creationId xmlns:p14="http://schemas.microsoft.com/office/powerpoint/2010/main" val="335306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03187"/>
            <a:ext cx="8229600" cy="1143000"/>
          </a:xfrm>
        </p:spPr>
        <p:txBody>
          <a:bodyPr>
            <a:normAutofit/>
          </a:bodyPr>
          <a:lstStyle/>
          <a:p>
            <a:r>
              <a:rPr lang="en-US" dirty="0"/>
              <a:t>One Health Approach II  </a:t>
            </a:r>
          </a:p>
        </p:txBody>
      </p:sp>
      <p:sp>
        <p:nvSpPr>
          <p:cNvPr id="3" name="Content Placeholder 2"/>
          <p:cNvSpPr>
            <a:spLocks noGrp="1"/>
          </p:cNvSpPr>
          <p:nvPr>
            <p:ph idx="1"/>
          </p:nvPr>
        </p:nvSpPr>
        <p:spPr>
          <a:xfrm>
            <a:off x="304800" y="1085850"/>
            <a:ext cx="8229600" cy="4525963"/>
          </a:xfrm>
        </p:spPr>
        <p:txBody>
          <a:bodyPr>
            <a:noAutofit/>
          </a:bodyPr>
          <a:lstStyle/>
          <a:p>
            <a:pPr algn="just"/>
            <a:r>
              <a:rPr lang="en-US" sz="2800" dirty="0"/>
              <a:t>The One Health approach to global health security recommends a holistic view of the interface between human, animal and ecosystem health domains. </a:t>
            </a:r>
          </a:p>
          <a:p>
            <a:pPr algn="just"/>
            <a:r>
              <a:rPr lang="en-US" sz="2800" dirty="0"/>
              <a:t>It promotes an international, interdisciplinary, intersectoral perspective to disease emergence and control. </a:t>
            </a:r>
          </a:p>
          <a:p>
            <a:pPr algn="just"/>
            <a:r>
              <a:rPr lang="en-US" sz="2800" dirty="0"/>
              <a:t>The One Health approach can be used in designing and implementing programmes, policies, legislation and research where multiple sectors collaborate to achieve better public health outcomes. </a:t>
            </a:r>
          </a:p>
        </p:txBody>
      </p:sp>
    </p:spTree>
    <p:extLst>
      <p:ext uri="{BB962C8B-B14F-4D97-AF65-F5344CB8AC3E}">
        <p14:creationId xmlns:p14="http://schemas.microsoft.com/office/powerpoint/2010/main" val="50915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
            <a:ext cx="8229600" cy="1143000"/>
          </a:xfrm>
        </p:spPr>
        <p:txBody>
          <a:bodyPr>
            <a:normAutofit/>
          </a:bodyPr>
          <a:lstStyle/>
          <a:p>
            <a:r>
              <a:rPr lang="en-US" dirty="0"/>
              <a:t>History of One Health </a:t>
            </a:r>
          </a:p>
        </p:txBody>
      </p:sp>
      <p:sp>
        <p:nvSpPr>
          <p:cNvPr id="3" name="Content Placeholder 2"/>
          <p:cNvSpPr>
            <a:spLocks noGrp="1"/>
          </p:cNvSpPr>
          <p:nvPr>
            <p:ph idx="1"/>
          </p:nvPr>
        </p:nvSpPr>
        <p:spPr>
          <a:xfrm>
            <a:off x="660400" y="1343818"/>
            <a:ext cx="8229600" cy="5111846"/>
          </a:xfrm>
        </p:spPr>
        <p:txBody>
          <a:bodyPr>
            <a:noAutofit/>
          </a:bodyPr>
          <a:lstStyle/>
          <a:p>
            <a:pPr marL="0" indent="0" algn="just">
              <a:spcBef>
                <a:spcPts val="0"/>
              </a:spcBef>
            </a:pPr>
            <a:r>
              <a:rPr lang="en-US" sz="2000" dirty="0"/>
              <a:t> </a:t>
            </a:r>
            <a:r>
              <a:rPr lang="en-US" sz="2000" dirty="0" err="1"/>
              <a:t>Vicq</a:t>
            </a:r>
            <a:r>
              <a:rPr lang="en-US" sz="2000" dirty="0"/>
              <a:t> </a:t>
            </a:r>
            <a:r>
              <a:rPr lang="en-US" sz="2000" dirty="0" err="1"/>
              <a:t>d’Azyr</a:t>
            </a:r>
            <a:r>
              <a:rPr lang="en-US" sz="2000" dirty="0"/>
              <a:t> an 18</a:t>
            </a:r>
            <a:r>
              <a:rPr lang="en-US" sz="2000" baseline="30000" dirty="0"/>
              <a:t>th</a:t>
            </a:r>
            <a:r>
              <a:rPr lang="en-US" sz="2000" dirty="0"/>
              <a:t> century physician linked human and animal epidemics to climatic and geographical conditions through the study of rinderpest</a:t>
            </a:r>
          </a:p>
          <a:p>
            <a:pPr marL="0" indent="0" algn="just">
              <a:spcBef>
                <a:spcPts val="0"/>
              </a:spcBef>
              <a:buNone/>
            </a:pPr>
            <a:r>
              <a:rPr lang="en-US" sz="2000" dirty="0"/>
              <a:t> 19th century, the first modern veterinary educational institutions were established</a:t>
            </a:r>
          </a:p>
          <a:p>
            <a:pPr marL="0" indent="0" algn="just">
              <a:spcBef>
                <a:spcPts val="0"/>
              </a:spcBef>
            </a:pPr>
            <a:r>
              <a:rPr lang="en-US" sz="2000" dirty="0"/>
              <a:t> In the modern era, the epidemiologist William </a:t>
            </a:r>
            <a:r>
              <a:rPr lang="en-US" sz="2000" dirty="0" err="1"/>
              <a:t>Foege</a:t>
            </a:r>
            <a:r>
              <a:rPr lang="en-US" sz="2000" dirty="0"/>
              <a:t>, who played a major role in eradicating smallpox, said “You can’t tell the story of human health separate from animal health or environmental health” [4]</a:t>
            </a:r>
          </a:p>
          <a:p>
            <a:pPr marL="0" indent="0" algn="just">
              <a:spcBef>
                <a:spcPts val="0"/>
              </a:spcBef>
            </a:pPr>
            <a:r>
              <a:rPr lang="en-US" sz="2000" dirty="0"/>
              <a:t> 1975, WHO, the Office International des </a:t>
            </a:r>
            <a:r>
              <a:rPr lang="en-US" sz="2000" dirty="0" err="1"/>
              <a:t>Epizoonotics</a:t>
            </a:r>
            <a:r>
              <a:rPr lang="en-US" sz="2000" dirty="0"/>
              <a:t>, and FAO collaboratively defined the concept of veterinary public health, which was an important facilitator of the international response to avian influenza in 2003</a:t>
            </a:r>
          </a:p>
          <a:p>
            <a:pPr marL="0" indent="0" algn="just">
              <a:spcBef>
                <a:spcPts val="0"/>
              </a:spcBef>
            </a:pPr>
            <a:r>
              <a:rPr lang="en-US" sz="2000" dirty="0"/>
              <a:t> One Health, which started with comparative medicine and then went through the paradigm of One Medicine before including environmental health, calls for a horizontal approach across interdisciplinary institutions and requires a contextual approach to ecosystems</a:t>
            </a:r>
          </a:p>
          <a:p>
            <a:endParaRPr lang="en-US" sz="2000" dirty="0"/>
          </a:p>
        </p:txBody>
      </p:sp>
    </p:spTree>
    <p:extLst>
      <p:ext uri="{BB962C8B-B14F-4D97-AF65-F5344CB8AC3E}">
        <p14:creationId xmlns:p14="http://schemas.microsoft.com/office/powerpoint/2010/main" val="351544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1143000"/>
          </a:xfrm>
        </p:spPr>
        <p:txBody>
          <a:bodyPr>
            <a:normAutofit/>
          </a:bodyPr>
          <a:lstStyle/>
          <a:p>
            <a:r>
              <a:rPr lang="en-US" dirty="0"/>
              <a:t>Why One Health? </a:t>
            </a:r>
          </a:p>
        </p:txBody>
      </p:sp>
      <p:sp>
        <p:nvSpPr>
          <p:cNvPr id="3" name="Content Placeholder 2"/>
          <p:cNvSpPr>
            <a:spLocks noGrp="1"/>
          </p:cNvSpPr>
          <p:nvPr>
            <p:ph idx="1"/>
          </p:nvPr>
        </p:nvSpPr>
        <p:spPr>
          <a:xfrm>
            <a:off x="387350" y="1092200"/>
            <a:ext cx="8299450" cy="5454904"/>
          </a:xfrm>
        </p:spPr>
        <p:txBody>
          <a:bodyPr>
            <a:noAutofit/>
          </a:bodyPr>
          <a:lstStyle/>
          <a:p>
            <a:pPr algn="just"/>
            <a:r>
              <a:rPr lang="en-US" sz="2800" dirty="0"/>
              <a:t>Increasing antimicrobial resistance (AMR) and emerging zoonotic pathogens, including avian influenza, Ebola virus, and Zika virus have threatened global health</a:t>
            </a:r>
          </a:p>
          <a:p>
            <a:pPr algn="just"/>
            <a:r>
              <a:rPr lang="en-US" sz="2800" dirty="0"/>
              <a:t>These novel public health threats are urgent issues, because 61% of infectious organisms affecting humans are zoonotic </a:t>
            </a:r>
          </a:p>
          <a:p>
            <a:pPr algn="just"/>
            <a:r>
              <a:rPr lang="en-US" sz="2800" dirty="0"/>
              <a:t>There is  need to address health issues using as many sectors and disciplines</a:t>
            </a:r>
          </a:p>
          <a:p>
            <a:pPr algn="just"/>
            <a:r>
              <a:rPr lang="en-US" sz="2800" dirty="0"/>
              <a:t>Cost-effectiveness of early detection of health threats in animals, thus reducing the impact on human lives </a:t>
            </a:r>
          </a:p>
          <a:p>
            <a:endParaRPr lang="en-US" sz="2800" dirty="0"/>
          </a:p>
          <a:p>
            <a:endParaRPr lang="en-US" sz="2800" dirty="0"/>
          </a:p>
        </p:txBody>
      </p:sp>
    </p:spTree>
    <p:extLst>
      <p:ext uri="{BB962C8B-B14F-4D97-AF65-F5344CB8AC3E}">
        <p14:creationId xmlns:p14="http://schemas.microsoft.com/office/powerpoint/2010/main" val="2872655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Sectors involved in One health</a:t>
            </a:r>
          </a:p>
        </p:txBody>
      </p:sp>
      <p:sp>
        <p:nvSpPr>
          <p:cNvPr id="3" name="Content Placeholder 2"/>
          <p:cNvSpPr>
            <a:spLocks noGrp="1"/>
          </p:cNvSpPr>
          <p:nvPr>
            <p:ph idx="1"/>
          </p:nvPr>
        </p:nvSpPr>
        <p:spPr>
          <a:xfrm>
            <a:off x="0" y="1166018"/>
            <a:ext cx="9144000" cy="6014711"/>
          </a:xfrm>
        </p:spPr>
        <p:txBody>
          <a:bodyPr>
            <a:noAutofit/>
          </a:bodyPr>
          <a:lstStyle/>
          <a:p>
            <a:pPr indent="0">
              <a:spcBef>
                <a:spcPts val="0"/>
              </a:spcBef>
            </a:pPr>
            <a:r>
              <a:rPr lang="en-US" sz="2800" dirty="0"/>
              <a:t> Veterinarian services </a:t>
            </a:r>
          </a:p>
          <a:p>
            <a:pPr indent="0">
              <a:spcBef>
                <a:spcPts val="0"/>
              </a:spcBef>
            </a:pPr>
            <a:r>
              <a:rPr lang="en-US" sz="2800" dirty="0"/>
              <a:t> Wildlife (e.g. entomologists) </a:t>
            </a:r>
          </a:p>
          <a:p>
            <a:pPr indent="0">
              <a:spcBef>
                <a:spcPts val="0"/>
              </a:spcBef>
            </a:pPr>
            <a:r>
              <a:rPr lang="en-US" sz="2800" dirty="0"/>
              <a:t> Transport </a:t>
            </a:r>
          </a:p>
          <a:p>
            <a:pPr indent="0">
              <a:spcBef>
                <a:spcPts val="0"/>
              </a:spcBef>
            </a:pPr>
            <a:r>
              <a:rPr lang="en-US" sz="2800" dirty="0"/>
              <a:t> Trade</a:t>
            </a:r>
          </a:p>
          <a:p>
            <a:pPr indent="0">
              <a:spcBef>
                <a:spcPts val="0"/>
              </a:spcBef>
            </a:pPr>
            <a:r>
              <a:rPr lang="en-US" sz="2800" dirty="0"/>
              <a:t>Human medicine </a:t>
            </a:r>
          </a:p>
          <a:p>
            <a:pPr indent="0">
              <a:spcBef>
                <a:spcPts val="0"/>
              </a:spcBef>
            </a:pPr>
            <a:r>
              <a:rPr lang="en-US" sz="2800" dirty="0"/>
              <a:t> Media and communication</a:t>
            </a:r>
          </a:p>
          <a:p>
            <a:pPr indent="0">
              <a:spcBef>
                <a:spcPts val="0"/>
              </a:spcBef>
            </a:pPr>
            <a:r>
              <a:rPr lang="en-US" sz="2800" dirty="0"/>
              <a:t> Biosecurity </a:t>
            </a:r>
          </a:p>
          <a:p>
            <a:pPr indent="0">
              <a:spcBef>
                <a:spcPts val="0"/>
              </a:spcBef>
            </a:pPr>
            <a:r>
              <a:rPr lang="en-US" sz="2800" dirty="0"/>
              <a:t> Pharmaceutical </a:t>
            </a:r>
          </a:p>
          <a:p>
            <a:pPr indent="0">
              <a:spcBef>
                <a:spcPts val="0"/>
              </a:spcBef>
            </a:pPr>
            <a:r>
              <a:rPr lang="en-US" sz="2800" dirty="0"/>
              <a:t> Law enforcement, police, border control </a:t>
            </a:r>
          </a:p>
          <a:p>
            <a:pPr indent="0">
              <a:spcBef>
                <a:spcPts val="0"/>
              </a:spcBef>
            </a:pPr>
            <a:r>
              <a:rPr lang="en-US" sz="2800" dirty="0"/>
              <a:t> Environment (geological survey, land planning/development)  </a:t>
            </a:r>
          </a:p>
          <a:p>
            <a:pPr indent="0">
              <a:spcBef>
                <a:spcPts val="0"/>
              </a:spcBef>
            </a:pPr>
            <a:r>
              <a:rPr lang="en-US" sz="2800" dirty="0"/>
              <a:t> Civil society (volunteers, citizen scientists) </a:t>
            </a:r>
          </a:p>
          <a:p>
            <a:pPr indent="0">
              <a:spcBef>
                <a:spcPts val="0"/>
              </a:spcBef>
            </a:pPr>
            <a:r>
              <a:rPr lang="en-US" sz="2800" dirty="0"/>
              <a:t> Risk management (insurance industries)</a:t>
            </a:r>
          </a:p>
        </p:txBody>
      </p:sp>
    </p:spTree>
    <p:extLst>
      <p:ext uri="{BB962C8B-B14F-4D97-AF65-F5344CB8AC3E}">
        <p14:creationId xmlns:p14="http://schemas.microsoft.com/office/powerpoint/2010/main" val="1264051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73376" y="136087"/>
            <a:ext cx="8229600" cy="990600"/>
          </a:xfrm>
        </p:spPr>
        <p:txBody>
          <a:bodyPr>
            <a:normAutofit/>
          </a:bodyPr>
          <a:lstStyle/>
          <a:p>
            <a:pPr algn="ctr"/>
            <a:r>
              <a:rPr lang="en-US" altLang="en-US" dirty="0">
                <a:ea typeface="ＭＳ Ｐゴシック" panose="020B0600070205080204" pitchFamily="34" charset="-128"/>
              </a:rPr>
              <a:t>Principles of One health</a:t>
            </a:r>
          </a:p>
        </p:txBody>
      </p:sp>
      <p:sp>
        <p:nvSpPr>
          <p:cNvPr id="3" name="Content Placeholder 2"/>
          <p:cNvSpPr>
            <a:spLocks noGrp="1"/>
          </p:cNvSpPr>
          <p:nvPr>
            <p:ph idx="1"/>
          </p:nvPr>
        </p:nvSpPr>
        <p:spPr>
          <a:xfrm>
            <a:off x="249207" y="1078632"/>
            <a:ext cx="8639612" cy="5139288"/>
          </a:xfrm>
        </p:spPr>
        <p:txBody>
          <a:bodyPr>
            <a:noAutofit/>
          </a:bodyPr>
          <a:lstStyle/>
          <a:p>
            <a:pPr>
              <a:buFont typeface="Arial" panose="020B0604020202020204" pitchFamily="34" charset="0"/>
              <a:buChar char="•"/>
              <a:defRPr/>
            </a:pPr>
            <a:r>
              <a:rPr lang="en-US" sz="2800" dirty="0"/>
              <a:t>Use of holistic systems approach in the management of health challenges</a:t>
            </a:r>
          </a:p>
          <a:p>
            <a:pPr>
              <a:buFont typeface="Arial" panose="020B0604020202020204" pitchFamily="34" charset="0"/>
              <a:buChar char="•"/>
              <a:defRPr/>
            </a:pPr>
            <a:r>
              <a:rPr lang="en-US" sz="2800" dirty="0"/>
              <a:t>Multidisciplinary and/or inter-sectoral collaboration</a:t>
            </a:r>
          </a:p>
          <a:p>
            <a:pPr>
              <a:buFont typeface="Arial" panose="020B0604020202020204" pitchFamily="34" charset="0"/>
              <a:buChar char="•"/>
              <a:defRPr/>
            </a:pPr>
            <a:r>
              <a:rPr lang="en-US" sz="2800" dirty="0"/>
              <a:t>Sharing of resources: technical, information, structural, human, etc.</a:t>
            </a:r>
          </a:p>
          <a:p>
            <a:pPr>
              <a:buFont typeface="Arial" panose="020B0604020202020204" pitchFamily="34" charset="0"/>
              <a:buChar char="•"/>
              <a:defRPr/>
            </a:pPr>
            <a:r>
              <a:rPr lang="en-US" sz="2800" dirty="0"/>
              <a:t>Promotion of transparent communication and sharing of information between stakeholders</a:t>
            </a:r>
          </a:p>
          <a:p>
            <a:pPr>
              <a:buFont typeface="Arial" panose="020B0604020202020204" pitchFamily="34" charset="0"/>
              <a:buChar char="•"/>
              <a:defRPr/>
            </a:pPr>
            <a:r>
              <a:rPr lang="en-US" sz="2800" dirty="0"/>
              <a:t>Cooperation between the public and private sectors</a:t>
            </a:r>
          </a:p>
          <a:p>
            <a:pPr>
              <a:buFont typeface="Arial" panose="020B0604020202020204" pitchFamily="34" charset="0"/>
              <a:buChar char="•"/>
              <a:defRPr/>
            </a:pPr>
            <a:r>
              <a:rPr lang="en-US" sz="2800" dirty="0"/>
              <a:t>Unified and cooperative capacity building within the health sector</a:t>
            </a:r>
          </a:p>
          <a:p>
            <a:pPr>
              <a:buFont typeface="Arial" panose="020B0604020202020204" pitchFamily="34" charset="0"/>
              <a:buChar char="•"/>
              <a:defRPr/>
            </a:pPr>
            <a:endParaRPr lang="en-US" sz="2800" i="1" dirty="0"/>
          </a:p>
          <a:p>
            <a:pPr>
              <a:buFont typeface="Arial" panose="020B0604020202020204" pitchFamily="34" charset="0"/>
              <a:buChar char="•"/>
              <a:defRPr/>
            </a:pPr>
            <a:endParaRPr lang="en-US" sz="2800" dirty="0"/>
          </a:p>
          <a:p>
            <a:pPr>
              <a:buFont typeface="Arial" panose="020B0604020202020204" pitchFamily="34" charset="0"/>
              <a:buChar char="•"/>
              <a:defRPr/>
            </a:pPr>
            <a:endParaRPr lang="en-US" sz="2800" dirty="0"/>
          </a:p>
          <a:p>
            <a:pPr>
              <a:buFont typeface="Arial" panose="020B0604020202020204" pitchFamily="34" charset="0"/>
              <a:buChar char="•"/>
              <a:defRPr/>
            </a:pPr>
            <a:endParaRPr lang="en-US" sz="2800" i="1" dirty="0"/>
          </a:p>
          <a:p>
            <a:pPr>
              <a:buFont typeface="Arial" panose="020B0604020202020204" pitchFamily="34" charset="0"/>
              <a:buChar char="•"/>
              <a:defRPr/>
            </a:pPr>
            <a:endParaRPr lang="en-US" sz="2800" i="1" dirty="0"/>
          </a:p>
        </p:txBody>
      </p:sp>
    </p:spTree>
    <p:extLst>
      <p:ext uri="{BB962C8B-B14F-4D97-AF65-F5344CB8AC3E}">
        <p14:creationId xmlns:p14="http://schemas.microsoft.com/office/powerpoint/2010/main" val="388746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35"/>
            <a:ext cx="8229600" cy="1143000"/>
          </a:xfrm>
        </p:spPr>
        <p:txBody>
          <a:bodyPr>
            <a:normAutofit/>
          </a:bodyPr>
          <a:lstStyle/>
          <a:p>
            <a:r>
              <a:rPr lang="en-US" dirty="0"/>
              <a:t>Barriers to One Health I</a:t>
            </a:r>
          </a:p>
        </p:txBody>
      </p:sp>
      <p:sp>
        <p:nvSpPr>
          <p:cNvPr id="3" name="Content Placeholder 2"/>
          <p:cNvSpPr>
            <a:spLocks noGrp="1"/>
          </p:cNvSpPr>
          <p:nvPr>
            <p:ph idx="1"/>
          </p:nvPr>
        </p:nvSpPr>
        <p:spPr>
          <a:xfrm>
            <a:off x="187841" y="707065"/>
            <a:ext cx="8878186" cy="6150935"/>
          </a:xfrm>
        </p:spPr>
        <p:txBody>
          <a:bodyPr>
            <a:noAutofit/>
          </a:bodyPr>
          <a:lstStyle/>
          <a:p>
            <a:pPr marL="0" indent="0">
              <a:spcBef>
                <a:spcPts val="0"/>
              </a:spcBef>
              <a:buNone/>
            </a:pPr>
            <a:r>
              <a:rPr lang="en-US" sz="2400" b="1" dirty="0"/>
              <a:t>Communication/coordination</a:t>
            </a:r>
            <a:r>
              <a:rPr lang="en-US" sz="2800" dirty="0"/>
              <a:t> :</a:t>
            </a:r>
          </a:p>
          <a:p>
            <a:pPr marL="0" indent="0" algn="just">
              <a:spcBef>
                <a:spcPts val="0"/>
              </a:spcBef>
              <a:buNone/>
            </a:pPr>
            <a:r>
              <a:rPr lang="en-US" sz="2800" dirty="0"/>
              <a:t>-Without effective communication channels across sectors, the potential for response is limited </a:t>
            </a:r>
          </a:p>
          <a:p>
            <a:pPr marL="0" indent="0" algn="just">
              <a:spcBef>
                <a:spcPts val="0"/>
              </a:spcBef>
              <a:buNone/>
            </a:pPr>
            <a:r>
              <a:rPr lang="en-US" sz="2800" dirty="0"/>
              <a:t>-Communication mechanisms and frameworks should therefore be established during non-emergency periods, and always with a focus on One Health aspects</a:t>
            </a:r>
          </a:p>
          <a:p>
            <a:pPr marL="0" indent="0" algn="just">
              <a:spcBef>
                <a:spcPts val="0"/>
              </a:spcBef>
              <a:buNone/>
            </a:pPr>
            <a:r>
              <a:rPr lang="en-US" sz="2400" b="1" dirty="0"/>
              <a:t>Surveillance and early warning systems across sectors.</a:t>
            </a:r>
          </a:p>
          <a:p>
            <a:pPr marL="0" indent="0" algn="just">
              <a:spcBef>
                <a:spcPts val="0"/>
              </a:spcBef>
              <a:buNone/>
            </a:pPr>
            <a:r>
              <a:rPr lang="en-US" sz="2800" dirty="0"/>
              <a:t> A mechanism for joint situational awareness is urgently needed, as is a platform to share early signals with a low threshold of interaction. </a:t>
            </a:r>
          </a:p>
          <a:p>
            <a:pPr marL="0" indent="0" algn="just">
              <a:spcBef>
                <a:spcPts val="0"/>
              </a:spcBef>
              <a:buNone/>
            </a:pPr>
            <a:r>
              <a:rPr lang="en-US" sz="2800" dirty="0"/>
              <a:t>Identification of an appropriate system is necessary so that all sectors (e.g. public health and animal health) are alerted with impending threats. </a:t>
            </a:r>
          </a:p>
        </p:txBody>
      </p:sp>
    </p:spTree>
    <p:extLst>
      <p:ext uri="{BB962C8B-B14F-4D97-AF65-F5344CB8AC3E}">
        <p14:creationId xmlns:p14="http://schemas.microsoft.com/office/powerpoint/2010/main" val="233762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One Health II</a:t>
            </a:r>
          </a:p>
        </p:txBody>
      </p:sp>
      <p:sp>
        <p:nvSpPr>
          <p:cNvPr id="3" name="Content Placeholder 2"/>
          <p:cNvSpPr>
            <a:spLocks noGrp="1"/>
          </p:cNvSpPr>
          <p:nvPr>
            <p:ph idx="1"/>
          </p:nvPr>
        </p:nvSpPr>
        <p:spPr>
          <a:xfrm>
            <a:off x="457200" y="1600200"/>
            <a:ext cx="8229600" cy="5046785"/>
          </a:xfrm>
        </p:spPr>
        <p:txBody>
          <a:bodyPr>
            <a:normAutofit lnSpcReduction="10000"/>
          </a:bodyPr>
          <a:lstStyle/>
          <a:p>
            <a:pPr marL="0" lvl="0" indent="0" algn="just">
              <a:buNone/>
            </a:pPr>
            <a:r>
              <a:rPr lang="en-US" sz="2400" dirty="0"/>
              <a:t>-Roles, responsibilities, and contact points, while clear for some sectors, are unclear for others (environmental)</a:t>
            </a:r>
          </a:p>
          <a:p>
            <a:pPr marL="0" lvl="0" indent="0" algn="just">
              <a:buNone/>
            </a:pPr>
            <a:r>
              <a:rPr lang="en-US" sz="2400" dirty="0"/>
              <a:t>-Data/sample sharing: National and regional sharing of biological samples between agencies is problematic and reflects </a:t>
            </a:r>
          </a:p>
          <a:p>
            <a:pPr marL="0" lvl="0" indent="0" algn="just">
              <a:buNone/>
            </a:pPr>
            <a:r>
              <a:rPr lang="en-US" sz="2400" dirty="0"/>
              <a:t>-Lack of in-country capacity and coordination between sectors. There is need for a joint database for data sharing and development of protocols and frameworks for sample sharing </a:t>
            </a:r>
          </a:p>
          <a:p>
            <a:pPr marL="0" lvl="0" indent="0" algn="just">
              <a:buNone/>
            </a:pPr>
            <a:r>
              <a:rPr lang="en-US" sz="2400" dirty="0"/>
              <a:t>-Capacity building: Local human resources who cover risk assessment, laboratory skills, diagnostics, vaccine purchases</a:t>
            </a:r>
          </a:p>
          <a:p>
            <a:pPr marL="0" lvl="0" indent="0" algn="just">
              <a:buNone/>
            </a:pPr>
            <a:r>
              <a:rPr lang="en-US" sz="2400" dirty="0"/>
              <a:t>-Reference laboratories: For sites where capacities are low or unavailable, a reference laboratory network is essential</a:t>
            </a:r>
          </a:p>
          <a:p>
            <a:pPr marL="0" indent="0" algn="just">
              <a:buNone/>
            </a:pPr>
            <a:endParaRPr lang="en-US" dirty="0"/>
          </a:p>
        </p:txBody>
      </p:sp>
    </p:spTree>
    <p:extLst>
      <p:ext uri="{BB962C8B-B14F-4D97-AF65-F5344CB8AC3E}">
        <p14:creationId xmlns:p14="http://schemas.microsoft.com/office/powerpoint/2010/main" val="2074542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92E3-2D7E-486F-8046-299ACA506F6B}"/>
              </a:ext>
            </a:extLst>
          </p:cNvPr>
          <p:cNvSpPr>
            <a:spLocks noGrp="1"/>
          </p:cNvSpPr>
          <p:nvPr>
            <p:ph type="title"/>
          </p:nvPr>
        </p:nvSpPr>
        <p:spPr/>
        <p:txBody>
          <a:bodyPr/>
          <a:lstStyle/>
          <a:p>
            <a:r>
              <a:rPr lang="en-US" dirty="0"/>
              <a:t>Barriers to One Health III</a:t>
            </a:r>
          </a:p>
        </p:txBody>
      </p:sp>
      <p:sp>
        <p:nvSpPr>
          <p:cNvPr id="3" name="Content Placeholder 2">
            <a:extLst>
              <a:ext uri="{FF2B5EF4-FFF2-40B4-BE49-F238E27FC236}">
                <a16:creationId xmlns:a16="http://schemas.microsoft.com/office/drawing/2014/main" id="{91878328-978B-40B0-A484-FE4CE9417704}"/>
              </a:ext>
            </a:extLst>
          </p:cNvPr>
          <p:cNvSpPr>
            <a:spLocks noGrp="1"/>
          </p:cNvSpPr>
          <p:nvPr>
            <p:ph idx="1"/>
          </p:nvPr>
        </p:nvSpPr>
        <p:spPr>
          <a:xfrm>
            <a:off x="223284" y="1139456"/>
            <a:ext cx="8229600" cy="5718544"/>
          </a:xfrm>
        </p:spPr>
        <p:txBody>
          <a:bodyPr>
            <a:normAutofit lnSpcReduction="10000"/>
          </a:bodyPr>
          <a:lstStyle/>
          <a:p>
            <a:pPr algn="just"/>
            <a:endParaRPr lang="en-US" sz="2400" dirty="0"/>
          </a:p>
          <a:p>
            <a:pPr algn="just"/>
            <a:r>
              <a:rPr lang="en-US" sz="2400" dirty="0"/>
              <a:t>Risk perception. The level of acceptable risk differs between public health (precautionary) and animal health (less stringent). There is a need for improved communication and agreement on the level of acceptable risk</a:t>
            </a:r>
          </a:p>
          <a:p>
            <a:pPr algn="just"/>
            <a:r>
              <a:rPr lang="en-US" sz="2400" dirty="0"/>
              <a:t>Recognition of cultural tendencies. Different countries may employ different strategies to tackle infectious diseases (e.g. influenza vaccination of the public in Scandinavia). Acknowledgement of these cultural tendencies and open discussions across borders should be encouraged</a:t>
            </a:r>
          </a:p>
          <a:p>
            <a:pPr algn="just"/>
            <a:r>
              <a:rPr lang="en-US" sz="2400" dirty="0"/>
              <a:t>Overlap of prediction modelling. Lack of collaboration in the area of prediction modelling for risk assessment across different sectors (i.e. meteorological sector)</a:t>
            </a:r>
          </a:p>
        </p:txBody>
      </p:sp>
    </p:spTree>
    <p:extLst>
      <p:ext uri="{BB962C8B-B14F-4D97-AF65-F5344CB8AC3E}">
        <p14:creationId xmlns:p14="http://schemas.microsoft.com/office/powerpoint/2010/main" val="140183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736F-04EA-4D25-A0A1-33A64518FBD4}"/>
              </a:ext>
            </a:extLst>
          </p:cNvPr>
          <p:cNvSpPr>
            <a:spLocks noGrp="1"/>
          </p:cNvSpPr>
          <p:nvPr>
            <p:ph type="title"/>
          </p:nvPr>
        </p:nvSpPr>
        <p:spPr>
          <a:xfrm>
            <a:off x="457200" y="274638"/>
            <a:ext cx="8229600" cy="891380"/>
          </a:xfrm>
        </p:spPr>
        <p:txBody>
          <a:bodyPr>
            <a:normAutofit/>
          </a:bodyPr>
          <a:lstStyle/>
          <a:p>
            <a:r>
              <a:rPr lang="en-US" sz="4000" dirty="0"/>
              <a:t>Barriers to One Health IV</a:t>
            </a:r>
          </a:p>
        </p:txBody>
      </p:sp>
      <p:sp>
        <p:nvSpPr>
          <p:cNvPr id="3" name="Content Placeholder 2">
            <a:extLst>
              <a:ext uri="{FF2B5EF4-FFF2-40B4-BE49-F238E27FC236}">
                <a16:creationId xmlns:a16="http://schemas.microsoft.com/office/drawing/2014/main" id="{87C5EF74-BCE7-42B8-840D-2FFC4CB76FF9}"/>
              </a:ext>
            </a:extLst>
          </p:cNvPr>
          <p:cNvSpPr>
            <a:spLocks noGrp="1"/>
          </p:cNvSpPr>
          <p:nvPr>
            <p:ph idx="1"/>
          </p:nvPr>
        </p:nvSpPr>
        <p:spPr>
          <a:xfrm>
            <a:off x="189614" y="1463730"/>
            <a:ext cx="8764772" cy="4525963"/>
          </a:xfrm>
        </p:spPr>
        <p:txBody>
          <a:bodyPr>
            <a:noAutofit/>
          </a:bodyPr>
          <a:lstStyle/>
          <a:p>
            <a:pPr algn="just"/>
            <a:r>
              <a:rPr lang="en-US" sz="2400" dirty="0"/>
              <a:t>Financial responsibility and funding challenges arise at all levels, and can be exacerbated by industry influence or animal rights issues (i.e. if animal vaccinations are needed for human health, who funds it?) </a:t>
            </a:r>
          </a:p>
          <a:p>
            <a:pPr algn="just"/>
            <a:r>
              <a:rPr lang="en-US" sz="2400" dirty="0"/>
              <a:t>Intellectual property issues for technology or vaccine development requires examination and clarification. </a:t>
            </a:r>
          </a:p>
          <a:p>
            <a:pPr algn="just"/>
            <a:r>
              <a:rPr lang="en-US" sz="2400" dirty="0"/>
              <a:t>Career constraints in the academic system can affect collaboration activities. Scientific staff is not necessarily rewarded for publishing in cross-disciplinary journals or collaborating across sectors; </a:t>
            </a:r>
          </a:p>
          <a:p>
            <a:pPr algn="just"/>
            <a:r>
              <a:rPr lang="en-US" sz="2400" dirty="0"/>
              <a:t>Leadership issues impact interpretation and consistency to act upon early signals</a:t>
            </a:r>
          </a:p>
        </p:txBody>
      </p:sp>
    </p:spTree>
    <p:extLst>
      <p:ext uri="{BB962C8B-B14F-4D97-AF65-F5344CB8AC3E}">
        <p14:creationId xmlns:p14="http://schemas.microsoft.com/office/powerpoint/2010/main" val="372120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1558388"/>
            <a:ext cx="8229600" cy="5299611"/>
          </a:xfrm>
        </p:spPr>
        <p:txBody>
          <a:bodyPr>
            <a:normAutofit lnSpcReduction="10000"/>
          </a:bodyPr>
          <a:lstStyle/>
          <a:p>
            <a:pPr marL="0" indent="0">
              <a:buNone/>
            </a:pPr>
            <a:endParaRPr lang="en-US" dirty="0"/>
          </a:p>
          <a:p>
            <a:pPr marL="0" indent="0">
              <a:buNone/>
            </a:pPr>
            <a:r>
              <a:rPr lang="en-GB" sz="4000" dirty="0"/>
              <a:t>This topic enables learning about:</a:t>
            </a:r>
            <a:endParaRPr lang="en-US" sz="4000" dirty="0"/>
          </a:p>
          <a:p>
            <a:pPr lvl="0"/>
            <a:r>
              <a:rPr lang="en-GB" sz="4000" dirty="0"/>
              <a:t>Concepts in pandemics and One Health </a:t>
            </a:r>
            <a:endParaRPr lang="en-US" sz="4000" dirty="0"/>
          </a:p>
          <a:p>
            <a:pPr lvl="0"/>
            <a:r>
              <a:rPr lang="en-GB" sz="4000" dirty="0"/>
              <a:t>Fundamentals of the One Health Approach</a:t>
            </a:r>
            <a:endParaRPr lang="en-US" sz="4000" dirty="0"/>
          </a:p>
          <a:p>
            <a:pPr lvl="0"/>
            <a:r>
              <a:rPr lang="en-GB" sz="4000" dirty="0"/>
              <a:t>Drivers of pandemics </a:t>
            </a:r>
            <a:endParaRPr lang="en-US" sz="4000" dirty="0"/>
          </a:p>
          <a:p>
            <a:pPr lvl="0"/>
            <a:r>
              <a:rPr lang="en-GB" sz="4000" dirty="0"/>
              <a:t>Barriers to One Health</a:t>
            </a:r>
            <a:endParaRPr lang="en-US" sz="4000" dirty="0"/>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324826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References</a:t>
            </a:r>
          </a:p>
        </p:txBody>
      </p:sp>
      <p:sp>
        <p:nvSpPr>
          <p:cNvPr id="3" name="Content Placeholder 2"/>
          <p:cNvSpPr>
            <a:spLocks noGrp="1"/>
          </p:cNvSpPr>
          <p:nvPr>
            <p:ph idx="1"/>
          </p:nvPr>
        </p:nvSpPr>
        <p:spPr/>
        <p:txBody>
          <a:bodyPr>
            <a:normAutofit fontScale="62500" lnSpcReduction="20000"/>
          </a:bodyPr>
          <a:lstStyle/>
          <a:p>
            <a:pPr lvl="0" algn="just">
              <a:lnSpc>
                <a:spcPct val="150000"/>
              </a:lnSpc>
              <a:spcBef>
                <a:spcPts val="0"/>
              </a:spcBef>
              <a:buFont typeface="+mj-lt"/>
              <a:buAutoNum type="arabicPeriod"/>
            </a:pPr>
            <a:r>
              <a:rPr lang="en-GB" dirty="0">
                <a:ea typeface="Calibri" panose="020F0502020204030204" pitchFamily="34" charset="0"/>
              </a:rPr>
              <a:t>Ibrahim, S. (2020). The pandemic century: A history of global contagion from the Spanish flu to COVID-19. Malaysian Orthopaedic Journal, 14(3), 209.</a:t>
            </a:r>
            <a:endParaRPr lang="en-US" dirty="0">
              <a:ea typeface="Calibri" panose="020F0502020204030204" pitchFamily="34" charset="0"/>
            </a:endParaRPr>
          </a:p>
          <a:p>
            <a:pPr lvl="0" algn="just">
              <a:lnSpc>
                <a:spcPct val="150000"/>
              </a:lnSpc>
              <a:spcBef>
                <a:spcPts val="0"/>
              </a:spcBef>
              <a:buFont typeface="+mj-lt"/>
              <a:buAutoNum type="arabicPeriod"/>
            </a:pPr>
            <a:r>
              <a:rPr lang="en-GB" dirty="0" err="1">
                <a:ea typeface="Calibri" panose="020F0502020204030204" pitchFamily="34" charset="0"/>
              </a:rPr>
              <a:t>Kock</a:t>
            </a:r>
            <a:r>
              <a:rPr lang="en-GB" dirty="0">
                <a:ea typeface="Calibri" panose="020F0502020204030204" pitchFamily="34" charset="0"/>
              </a:rPr>
              <a:t>, R. (2020). Introduction to One Health: An Interdisciplinary Approach to Planetary Health.</a:t>
            </a:r>
            <a:endParaRPr lang="en-US" dirty="0">
              <a:ea typeface="Calibri" panose="020F0502020204030204" pitchFamily="34" charset="0"/>
            </a:endParaRPr>
          </a:p>
          <a:p>
            <a:pPr lvl="0" algn="just">
              <a:lnSpc>
                <a:spcPct val="150000"/>
              </a:lnSpc>
              <a:spcBef>
                <a:spcPts val="0"/>
              </a:spcBef>
              <a:buFont typeface="+mj-lt"/>
              <a:buAutoNum type="arabicPeriod"/>
            </a:pPr>
            <a:r>
              <a:rPr lang="en-GB" dirty="0">
                <a:ea typeface="Calibri" panose="020F0502020204030204" pitchFamily="34" charset="0"/>
              </a:rPr>
              <a:t>World Health Organization. One Health [internet]. Geneva: WHO; 2018 [accessed 5 May 2018]. Available from: http://www.who.int/features/qa/one-health/en/ </a:t>
            </a:r>
            <a:endParaRPr lang="en-US" dirty="0">
              <a:ea typeface="Calibri" panose="020F0502020204030204" pitchFamily="34" charset="0"/>
            </a:endParaRPr>
          </a:p>
          <a:p>
            <a:pPr lvl="0" algn="just">
              <a:lnSpc>
                <a:spcPct val="150000"/>
              </a:lnSpc>
              <a:spcBef>
                <a:spcPts val="0"/>
              </a:spcBef>
              <a:buFont typeface="+mj-lt"/>
              <a:buAutoNum type="arabicPeriod"/>
            </a:pPr>
            <a:r>
              <a:rPr lang="en-GB" dirty="0" err="1">
                <a:ea typeface="Calibri" panose="020F0502020204030204" pitchFamily="34" charset="0"/>
              </a:rPr>
              <a:t>Semenza</a:t>
            </a:r>
            <a:r>
              <a:rPr lang="en-GB" dirty="0">
                <a:ea typeface="Calibri" panose="020F0502020204030204" pitchFamily="34" charset="0"/>
              </a:rPr>
              <a:t> JC, Lindgren E, </a:t>
            </a:r>
            <a:r>
              <a:rPr lang="en-GB" dirty="0" err="1">
                <a:ea typeface="Calibri" panose="020F0502020204030204" pitchFamily="34" charset="0"/>
              </a:rPr>
              <a:t>Balkanyi</a:t>
            </a:r>
            <a:r>
              <a:rPr lang="en-GB" dirty="0">
                <a:ea typeface="Calibri" panose="020F0502020204030204" pitchFamily="34" charset="0"/>
              </a:rPr>
              <a:t> L, Espinosa L, Almqvist MS, </a:t>
            </a:r>
            <a:r>
              <a:rPr lang="en-GB" dirty="0" err="1">
                <a:ea typeface="Calibri" panose="020F0502020204030204" pitchFamily="34" charset="0"/>
              </a:rPr>
              <a:t>Penttinen</a:t>
            </a:r>
            <a:r>
              <a:rPr lang="en-GB" dirty="0">
                <a:ea typeface="Calibri" panose="020F0502020204030204" pitchFamily="34" charset="0"/>
              </a:rPr>
              <a:t> P, et al. Determinants and drivers of infectious disease threat events in Europe. </a:t>
            </a:r>
            <a:r>
              <a:rPr lang="en-GB" dirty="0" err="1">
                <a:ea typeface="Calibri" panose="020F0502020204030204" pitchFamily="34" charset="0"/>
              </a:rPr>
              <a:t>Emerg</a:t>
            </a:r>
            <a:r>
              <a:rPr lang="en-GB" dirty="0">
                <a:ea typeface="Calibri" panose="020F0502020204030204" pitchFamily="34" charset="0"/>
              </a:rPr>
              <a:t> Infect Dis. 2016; 22(4):581-589. </a:t>
            </a:r>
            <a:endParaRPr lang="en-US" dirty="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548107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625" y="2501153"/>
            <a:ext cx="8283179" cy="4168588"/>
          </a:xfrm>
        </p:spPr>
        <p:txBody>
          <a:bodyPr>
            <a:normAutofit/>
          </a:bodyPr>
          <a:lstStyle/>
          <a:p>
            <a:pPr algn="ctr"/>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5196" y="1016129"/>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6353375" y="1166876"/>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3932410" y="1241017"/>
            <a:ext cx="1426006" cy="1107031"/>
          </a:xfrm>
          <a:prstGeom prst="rect">
            <a:avLst/>
          </a:prstGeom>
        </p:spPr>
      </p:pic>
    </p:spTree>
    <p:extLst>
      <p:ext uri="{BB962C8B-B14F-4D97-AF65-F5344CB8AC3E}">
        <p14:creationId xmlns:p14="http://schemas.microsoft.com/office/powerpoint/2010/main" val="34579340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Learning Outcomes</a:t>
            </a:r>
          </a:p>
        </p:txBody>
      </p:sp>
      <p:sp>
        <p:nvSpPr>
          <p:cNvPr id="3" name="Content Placeholder 2"/>
          <p:cNvSpPr>
            <a:spLocks noGrp="1"/>
          </p:cNvSpPr>
          <p:nvPr>
            <p:ph idx="1"/>
          </p:nvPr>
        </p:nvSpPr>
        <p:spPr>
          <a:xfrm>
            <a:off x="457200" y="1385048"/>
            <a:ext cx="8229600" cy="5472952"/>
          </a:xfrm>
        </p:spPr>
        <p:txBody>
          <a:bodyPr>
            <a:noAutofit/>
          </a:bodyPr>
          <a:lstStyle/>
          <a:p>
            <a:pPr marL="0" indent="0">
              <a:buNone/>
            </a:pPr>
            <a:r>
              <a:rPr lang="en-GB" sz="4000" dirty="0"/>
              <a:t>By the end of this topic learners should be able to:</a:t>
            </a:r>
            <a:endParaRPr lang="en-US" sz="4000" dirty="0"/>
          </a:p>
          <a:p>
            <a:pPr lvl="0"/>
            <a:r>
              <a:rPr lang="en-GB" sz="4000" dirty="0"/>
              <a:t>Define concepts in pandemics and One Health </a:t>
            </a:r>
            <a:endParaRPr lang="en-US" sz="4000" dirty="0"/>
          </a:p>
          <a:p>
            <a:pPr lvl="0"/>
            <a:r>
              <a:rPr lang="en-US" sz="4000" dirty="0"/>
              <a:t>Outline historical perspectives of pandemics</a:t>
            </a:r>
          </a:p>
          <a:p>
            <a:pPr lvl="0"/>
            <a:r>
              <a:rPr lang="en-GB" sz="4000" dirty="0"/>
              <a:t>Discuss drivers of pandemics </a:t>
            </a:r>
            <a:endParaRPr lang="en-US" sz="4000" dirty="0"/>
          </a:p>
          <a:p>
            <a:pPr lvl="0"/>
            <a:r>
              <a:rPr lang="en-GB" sz="4000" dirty="0"/>
              <a:t>Describe barriers to One Health</a:t>
            </a:r>
            <a:endParaRPr lang="en-US" sz="4000" dirty="0"/>
          </a:p>
          <a:p>
            <a:endParaRPr lang="en-US" sz="4000" dirty="0">
              <a:latin typeface="Calibri" panose="020F0502020204030204" pitchFamily="34" charset="0"/>
            </a:endParaRPr>
          </a:p>
        </p:txBody>
      </p:sp>
    </p:spTree>
    <p:extLst>
      <p:ext uri="{BB962C8B-B14F-4D97-AF65-F5344CB8AC3E}">
        <p14:creationId xmlns:p14="http://schemas.microsoft.com/office/powerpoint/2010/main" val="70009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1056"/>
          </a:xfrm>
        </p:spPr>
        <p:txBody>
          <a:bodyPr>
            <a:noAutofit/>
          </a:bodyPr>
          <a:lstStyle/>
          <a:p>
            <a:r>
              <a:rPr lang="en-US" dirty="0"/>
              <a:t>Historical milestones of </a:t>
            </a:r>
            <a:br>
              <a:rPr lang="en-US" dirty="0"/>
            </a:br>
            <a:r>
              <a:rPr lang="en-US" dirty="0"/>
              <a:t>infectious diseases I</a:t>
            </a:r>
          </a:p>
        </p:txBody>
      </p:sp>
      <p:sp>
        <p:nvSpPr>
          <p:cNvPr id="3" name="Content Placeholder 2"/>
          <p:cNvSpPr>
            <a:spLocks noGrp="1"/>
          </p:cNvSpPr>
          <p:nvPr>
            <p:ph idx="1"/>
          </p:nvPr>
        </p:nvSpPr>
        <p:spPr/>
        <p:txBody>
          <a:bodyPr>
            <a:normAutofit/>
          </a:bodyPr>
          <a:lstStyle/>
          <a:p>
            <a:endParaRPr lang="en-US" sz="2800" dirty="0"/>
          </a:p>
          <a:p>
            <a:pPr algn="just"/>
            <a:r>
              <a:rPr lang="en-US" sz="2800" dirty="0"/>
              <a:t>1846 Ignaz </a:t>
            </a:r>
            <a:r>
              <a:rPr lang="en-US" sz="2800" dirty="0" err="1"/>
              <a:t>Semmelweiss</a:t>
            </a:r>
            <a:r>
              <a:rPr lang="en-US" sz="2800" dirty="0"/>
              <a:t> demonstrated the importance of handwashing using antiseptics in the prevention of puerperal sepsis  </a:t>
            </a:r>
          </a:p>
          <a:p>
            <a:pPr algn="just"/>
            <a:r>
              <a:rPr lang="en-US" sz="2800" dirty="0"/>
              <a:t>1854:John Snows  classic investigation of the Broad Street cholera epidemic </a:t>
            </a:r>
          </a:p>
          <a:p>
            <a:pPr algn="just"/>
            <a:r>
              <a:rPr lang="en-US" sz="2800" dirty="0"/>
              <a:t>1860’s, John Lister proved the importance of aseptic technique and disinfection in reducing the incidence of infections following surgery. </a:t>
            </a:r>
          </a:p>
        </p:txBody>
      </p:sp>
    </p:spTree>
    <p:extLst>
      <p:ext uri="{BB962C8B-B14F-4D97-AF65-F5344CB8AC3E}">
        <p14:creationId xmlns:p14="http://schemas.microsoft.com/office/powerpoint/2010/main" val="128474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Historical milestones II</a:t>
            </a:r>
          </a:p>
        </p:txBody>
      </p:sp>
      <p:sp>
        <p:nvSpPr>
          <p:cNvPr id="3" name="Content Placeholder 2"/>
          <p:cNvSpPr>
            <a:spLocks noGrp="1"/>
          </p:cNvSpPr>
          <p:nvPr>
            <p:ph idx="1"/>
          </p:nvPr>
        </p:nvSpPr>
        <p:spPr/>
        <p:txBody>
          <a:bodyPr>
            <a:normAutofit lnSpcReduction="10000"/>
          </a:bodyPr>
          <a:lstStyle/>
          <a:p>
            <a:pPr marL="0" indent="0">
              <a:buNone/>
            </a:pPr>
            <a:r>
              <a:rPr lang="en-US" sz="2800" dirty="0"/>
              <a:t>1890 Robert Koch theorized that certain diseases were caused by particular pathogens </a:t>
            </a:r>
          </a:p>
          <a:p>
            <a:pPr marL="0" indent="0">
              <a:buNone/>
            </a:pPr>
            <a:r>
              <a:rPr lang="en-US" sz="2800" dirty="0"/>
              <a:t>Henle-Koch postulates on the relationship between disease and bacteria</a:t>
            </a:r>
          </a:p>
          <a:p>
            <a:pPr marL="0" indent="0" algn="just">
              <a:buNone/>
            </a:pPr>
            <a:r>
              <a:rPr lang="en-US" sz="2800" dirty="0"/>
              <a:t> These early investigators were among the first to advance the “germ theory” of disease by recognizing that some infectious diseases were contagious – i.e. transmitted by contact, while others were communicable – transmitted indirectly by water or insects</a:t>
            </a:r>
          </a:p>
        </p:txBody>
      </p:sp>
    </p:spTree>
    <p:extLst>
      <p:ext uri="{BB962C8B-B14F-4D97-AF65-F5344CB8AC3E}">
        <p14:creationId xmlns:p14="http://schemas.microsoft.com/office/powerpoint/2010/main" val="118042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67E0EE-2065-4707-ACB7-1695FA1BB6A6}"/>
              </a:ext>
            </a:extLst>
          </p:cNvPr>
          <p:cNvSpPr txBox="1"/>
          <p:nvPr/>
        </p:nvSpPr>
        <p:spPr>
          <a:xfrm>
            <a:off x="2198925" y="0"/>
            <a:ext cx="4947640" cy="1446550"/>
          </a:xfrm>
          <a:prstGeom prst="rect">
            <a:avLst/>
          </a:prstGeom>
          <a:noFill/>
        </p:spPr>
        <p:txBody>
          <a:bodyPr wrap="square">
            <a:spAutoFit/>
          </a:bodyPr>
          <a:lstStyle/>
          <a:p>
            <a:pPr algn="ctr"/>
            <a:r>
              <a:rPr lang="en-US" sz="4400" dirty="0">
                <a:solidFill>
                  <a:srgbClr val="0070C0"/>
                </a:solidFill>
                <a:latin typeface="Arial" panose="020B0604020202020204" pitchFamily="34" charset="0"/>
                <a:cs typeface="Arial" panose="020B0604020202020204" pitchFamily="34" charset="0"/>
              </a:rPr>
              <a:t>Spanish Flu 1918</a:t>
            </a:r>
            <a:br>
              <a:rPr lang="en-US" sz="4400" dirty="0">
                <a:solidFill>
                  <a:srgbClr val="0070C0"/>
                </a:solidFill>
                <a:latin typeface="Arial" panose="020B0604020202020204" pitchFamily="34" charset="0"/>
                <a:cs typeface="Arial" panose="020B0604020202020204" pitchFamily="34" charset="0"/>
              </a:rPr>
            </a:br>
            <a:endParaRPr lang="en-US" sz="4400"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1BD68E8-B377-4ADF-AA07-9A7D9362EFDB}"/>
              </a:ext>
            </a:extLst>
          </p:cNvPr>
          <p:cNvSpPr txBox="1"/>
          <p:nvPr/>
        </p:nvSpPr>
        <p:spPr>
          <a:xfrm>
            <a:off x="126609" y="1606414"/>
            <a:ext cx="9017391" cy="646331"/>
          </a:xfrm>
          <a:prstGeom prst="rect">
            <a:avLst/>
          </a:prstGeom>
          <a:noFill/>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The 1918 H1N1 flu pandemic, sometimes referred to as the “Spanish flu,” killed an estimated 50 million people worldwide, including ~675,000 people in the US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B0C472E-3B57-4280-9618-ED4F1A4950C4}"/>
              </a:ext>
            </a:extLst>
          </p:cNvPr>
          <p:cNvSpPr txBox="1"/>
          <p:nvPr/>
        </p:nvSpPr>
        <p:spPr>
          <a:xfrm>
            <a:off x="276988" y="5198928"/>
            <a:ext cx="1921937" cy="715581"/>
          </a:xfrm>
          <a:prstGeom prst="rect">
            <a:avLst/>
          </a:prstGeom>
          <a:noFill/>
        </p:spPr>
        <p:txBody>
          <a:bodyPr wrap="square">
            <a:spAutoFit/>
          </a:bodyPr>
          <a:lstStyle/>
          <a:p>
            <a:r>
              <a:rPr lang="en-US" sz="1350" dirty="0">
                <a:solidFill>
                  <a:srgbClr val="000000"/>
                </a:solidFill>
                <a:latin typeface="Arial" panose="020B0604020202020204" pitchFamily="34" charset="0"/>
                <a:cs typeface="Arial" panose="020B0604020202020204" pitchFamily="34" charset="0"/>
              </a:rPr>
              <a:t>C. </a:t>
            </a:r>
            <a:r>
              <a:rPr lang="en-US" sz="1350" dirty="0" err="1">
                <a:solidFill>
                  <a:srgbClr val="000000"/>
                </a:solidFill>
                <a:latin typeface="Arial" panose="020B0604020202020204" pitchFamily="34" charset="0"/>
                <a:cs typeface="Arial" panose="020B0604020202020204" pitchFamily="34" charset="0"/>
              </a:rPr>
              <a:t>Goldsmaith</a:t>
            </a:r>
            <a:r>
              <a:rPr lang="en-US" sz="1350" dirty="0">
                <a:solidFill>
                  <a:srgbClr val="000000"/>
                </a:solidFill>
                <a:latin typeface="Arial" panose="020B0604020202020204" pitchFamily="34" charset="0"/>
                <a:cs typeface="Arial" panose="020B0604020202020204" pitchFamily="34" charset="0"/>
              </a:rPr>
              <a:t> - Public Health Image Library #11098.</a:t>
            </a:r>
            <a:endParaRPr lang="en-US" sz="135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FE33980-43A1-4EFA-8C15-6C9805A0F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88" y="3148385"/>
            <a:ext cx="1921937" cy="2050543"/>
          </a:xfrm>
          <a:prstGeom prst="rect">
            <a:avLst/>
          </a:prstGeom>
        </p:spPr>
      </p:pic>
      <p:sp>
        <p:nvSpPr>
          <p:cNvPr id="10" name="TextBox 9">
            <a:extLst>
              <a:ext uri="{FF2B5EF4-FFF2-40B4-BE49-F238E27FC236}">
                <a16:creationId xmlns:a16="http://schemas.microsoft.com/office/drawing/2014/main" id="{CD8FC32E-E4F4-4745-BDCD-F04121CFE0EC}"/>
              </a:ext>
            </a:extLst>
          </p:cNvPr>
          <p:cNvSpPr txBox="1"/>
          <p:nvPr/>
        </p:nvSpPr>
        <p:spPr>
          <a:xfrm>
            <a:off x="2228146" y="5967164"/>
            <a:ext cx="6311998" cy="300082"/>
          </a:xfrm>
          <a:prstGeom prst="rect">
            <a:avLst/>
          </a:prstGeom>
          <a:noFill/>
        </p:spPr>
        <p:txBody>
          <a:bodyPr wrap="square">
            <a:spAutoFit/>
          </a:bodyPr>
          <a:lstStyle/>
          <a:p>
            <a:r>
              <a:rPr lang="en-US" sz="1350" dirty="0">
                <a:latin typeface="Arial" panose="020B0604020202020204" pitchFamily="34" charset="0"/>
                <a:cs typeface="Arial" panose="020B0604020202020204" pitchFamily="34" charset="0"/>
              </a:rPr>
              <a:t>https://www.cdc.gov/flu/pandemic-resources/reconstruction-1918-virus.html</a:t>
            </a:r>
          </a:p>
        </p:txBody>
      </p:sp>
      <p:sp>
        <p:nvSpPr>
          <p:cNvPr id="12" name="TextBox 11">
            <a:extLst>
              <a:ext uri="{FF2B5EF4-FFF2-40B4-BE49-F238E27FC236}">
                <a16:creationId xmlns:a16="http://schemas.microsoft.com/office/drawing/2014/main" id="{8BF1148B-F2AD-43EF-8F14-404E59A0E7DC}"/>
              </a:ext>
            </a:extLst>
          </p:cNvPr>
          <p:cNvSpPr txBox="1"/>
          <p:nvPr/>
        </p:nvSpPr>
        <p:spPr>
          <a:xfrm>
            <a:off x="126609" y="2442908"/>
            <a:ext cx="9017391" cy="369332"/>
          </a:xfrm>
          <a:prstGeom prst="rect">
            <a:avLst/>
          </a:prstGeom>
          <a:noFill/>
        </p:spPr>
        <p:txBody>
          <a:bodyPr wrap="square">
            <a:spAutoFit/>
          </a:bodyPr>
          <a:lstStyle/>
          <a:p>
            <a:pPr algn="ctr"/>
            <a:r>
              <a:rPr lang="en-US" dirty="0">
                <a:solidFill>
                  <a:srgbClr val="000000"/>
                </a:solidFill>
                <a:latin typeface="Arial" panose="020B0604020202020204" pitchFamily="34" charset="0"/>
                <a:cs typeface="Arial" panose="020B0604020202020204" pitchFamily="34" charset="0"/>
              </a:rPr>
              <a:t>The pandemic lowered average life expectancy in the US by more than 12 years</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6FFC1F6-D535-49A2-A4DF-F34071A2DE66}"/>
              </a:ext>
            </a:extLst>
          </p:cNvPr>
          <p:cNvSpPr txBox="1"/>
          <p:nvPr/>
        </p:nvSpPr>
        <p:spPr>
          <a:xfrm>
            <a:off x="3692769" y="3434828"/>
            <a:ext cx="4811150" cy="369332"/>
          </a:xfrm>
          <a:prstGeom prst="rect">
            <a:avLst/>
          </a:prstGeom>
          <a:noFill/>
        </p:spPr>
        <p:txBody>
          <a:bodyPr wrap="square">
            <a:spAutoFit/>
          </a:bodyPr>
          <a:lstStyle/>
          <a:p>
            <a:r>
              <a:rPr lang="en-US" dirty="0">
                <a:solidFill>
                  <a:srgbClr val="FF0000"/>
                </a:solidFill>
                <a:latin typeface="Arial" panose="020B0604020202020204" pitchFamily="34" charset="0"/>
                <a:cs typeface="Arial" panose="020B0604020202020204" pitchFamily="34" charset="0"/>
              </a:rPr>
              <a:t>Why was the 1918 virus so deadly?</a:t>
            </a:r>
          </a:p>
        </p:txBody>
      </p:sp>
      <p:sp>
        <p:nvSpPr>
          <p:cNvPr id="16" name="TextBox 15">
            <a:extLst>
              <a:ext uri="{FF2B5EF4-FFF2-40B4-BE49-F238E27FC236}">
                <a16:creationId xmlns:a16="http://schemas.microsoft.com/office/drawing/2014/main" id="{284E7496-A0EF-4774-A96C-111D73DAA7E3}"/>
              </a:ext>
            </a:extLst>
          </p:cNvPr>
          <p:cNvSpPr txBox="1"/>
          <p:nvPr/>
        </p:nvSpPr>
        <p:spPr>
          <a:xfrm>
            <a:off x="3692769" y="3999211"/>
            <a:ext cx="4811150" cy="369332"/>
          </a:xfrm>
          <a:prstGeom prst="rect">
            <a:avLst/>
          </a:prstGeom>
          <a:noFill/>
        </p:spPr>
        <p:txBody>
          <a:bodyPr wrap="square">
            <a:spAutoFit/>
          </a:bodyPr>
          <a:lstStyle/>
          <a:p>
            <a:r>
              <a:rPr lang="en-US" dirty="0">
                <a:solidFill>
                  <a:srgbClr val="FF0000"/>
                </a:solidFill>
                <a:latin typeface="Arial" panose="020B0604020202020204" pitchFamily="34" charset="0"/>
                <a:cs typeface="Arial" panose="020B0604020202020204" pitchFamily="34" charset="0"/>
              </a:rPr>
              <a:t>Where did the virus originate from?</a:t>
            </a:r>
          </a:p>
        </p:txBody>
      </p:sp>
      <p:sp>
        <p:nvSpPr>
          <p:cNvPr id="18" name="TextBox 17">
            <a:extLst>
              <a:ext uri="{FF2B5EF4-FFF2-40B4-BE49-F238E27FC236}">
                <a16:creationId xmlns:a16="http://schemas.microsoft.com/office/drawing/2014/main" id="{1D5CE921-06D8-4F61-859F-F5539904B6F4}"/>
              </a:ext>
            </a:extLst>
          </p:cNvPr>
          <p:cNvSpPr txBox="1"/>
          <p:nvPr/>
        </p:nvSpPr>
        <p:spPr>
          <a:xfrm>
            <a:off x="2487314" y="4563595"/>
            <a:ext cx="6379699" cy="646331"/>
          </a:xfrm>
          <a:prstGeom prst="rect">
            <a:avLst/>
          </a:prstGeom>
          <a:noFill/>
        </p:spPr>
        <p:txBody>
          <a:bodyPr wrap="square">
            <a:spAutoFit/>
          </a:bodyPr>
          <a:lstStyle/>
          <a:p>
            <a:pPr algn="ctr"/>
            <a:r>
              <a:rPr lang="en-US" dirty="0">
                <a:solidFill>
                  <a:srgbClr val="FF0000"/>
                </a:solidFill>
                <a:latin typeface="Open Sans"/>
              </a:rPr>
              <a:t>What can the public health community learn from 1918 virus to better prepare for and defend against future pandemics?</a:t>
            </a:r>
            <a:endParaRPr lang="en-US" dirty="0">
              <a:solidFill>
                <a:srgbClr val="FF0000"/>
              </a:solidFill>
            </a:endParaRPr>
          </a:p>
        </p:txBody>
      </p:sp>
    </p:spTree>
    <p:extLst>
      <p:ext uri="{BB962C8B-B14F-4D97-AF65-F5344CB8AC3E}">
        <p14:creationId xmlns:p14="http://schemas.microsoft.com/office/powerpoint/2010/main" val="212228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34AFFE-8BFD-4E2A-8778-20D8760C0151}"/>
              </a:ext>
            </a:extLst>
          </p:cNvPr>
          <p:cNvSpPr txBox="1"/>
          <p:nvPr/>
        </p:nvSpPr>
        <p:spPr>
          <a:xfrm>
            <a:off x="1690479" y="41642"/>
            <a:ext cx="5452110" cy="1092607"/>
          </a:xfrm>
          <a:prstGeom prst="rect">
            <a:avLst/>
          </a:prstGeom>
          <a:noFill/>
        </p:spPr>
        <p:txBody>
          <a:bodyPr wrap="square">
            <a:spAutoFit/>
          </a:bodyPr>
          <a:lstStyle/>
          <a:p>
            <a:pPr algn="ctr"/>
            <a:r>
              <a:rPr lang="en-US" sz="4400" dirty="0">
                <a:solidFill>
                  <a:srgbClr val="0070C0"/>
                </a:solidFill>
                <a:latin typeface="Arial" panose="020B0604020202020204" pitchFamily="34" charset="0"/>
                <a:cs typeface="Arial" panose="020B0604020202020204" pitchFamily="34" charset="0"/>
              </a:rPr>
              <a:t>Spanish Flu 1918</a:t>
            </a:r>
            <a:br>
              <a:rPr lang="en-US" sz="2100" dirty="0">
                <a:solidFill>
                  <a:srgbClr val="0070C0"/>
                </a:solidFill>
                <a:latin typeface="Arial" panose="020B0604020202020204" pitchFamily="34" charset="0"/>
                <a:cs typeface="Arial" panose="020B0604020202020204" pitchFamily="34" charset="0"/>
              </a:rPr>
            </a:br>
            <a:endParaRPr lang="en-US" sz="2100"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89FF954-2657-48A3-9118-D59F6104EC95}"/>
              </a:ext>
            </a:extLst>
          </p:cNvPr>
          <p:cNvSpPr txBox="1"/>
          <p:nvPr/>
        </p:nvSpPr>
        <p:spPr>
          <a:xfrm>
            <a:off x="4080509" y="5723751"/>
            <a:ext cx="6734029" cy="300082"/>
          </a:xfrm>
          <a:prstGeom prst="rect">
            <a:avLst/>
          </a:prstGeom>
          <a:noFill/>
        </p:spPr>
        <p:txBody>
          <a:bodyPr wrap="square">
            <a:spAutoFit/>
          </a:bodyPr>
          <a:lstStyle/>
          <a:p>
            <a:r>
              <a:rPr lang="en-US" sz="1350" dirty="0" err="1">
                <a:latin typeface="Arial" panose="020B0604020202020204" pitchFamily="34" charset="0"/>
                <a:cs typeface="Arial" panose="020B0604020202020204" pitchFamily="34" charset="0"/>
              </a:rPr>
              <a:t>Tumpey</a:t>
            </a:r>
            <a:r>
              <a:rPr lang="en-US" sz="1350" dirty="0">
                <a:latin typeface="Arial" panose="020B0604020202020204" pitchFamily="34" charset="0"/>
                <a:cs typeface="Arial" panose="020B0604020202020204" pitchFamily="34" charset="0"/>
              </a:rPr>
              <a:t> T, </a:t>
            </a:r>
            <a:r>
              <a:rPr lang="en-US" sz="1350" i="1" dirty="0">
                <a:latin typeface="Arial" panose="020B0604020202020204" pitchFamily="34" charset="0"/>
                <a:cs typeface="Arial" panose="020B0604020202020204" pitchFamily="34" charset="0"/>
              </a:rPr>
              <a:t>Science </a:t>
            </a:r>
            <a:r>
              <a:rPr lang="en-US" sz="1350" dirty="0">
                <a:latin typeface="Arial" panose="020B0604020202020204" pitchFamily="34" charset="0"/>
                <a:cs typeface="Arial" panose="020B0604020202020204" pitchFamily="34" charset="0"/>
              </a:rPr>
              <a:t> 07 Oct 2005: Vol. 310, Issue 5745, pp. 77-80</a:t>
            </a:r>
          </a:p>
        </p:txBody>
      </p:sp>
      <p:sp>
        <p:nvSpPr>
          <p:cNvPr id="6" name="Text Placeholder 7">
            <a:extLst>
              <a:ext uri="{FF2B5EF4-FFF2-40B4-BE49-F238E27FC236}">
                <a16:creationId xmlns:a16="http://schemas.microsoft.com/office/drawing/2014/main" id="{4DDE909F-2134-4B95-8E50-3F828216B6A4}"/>
              </a:ext>
            </a:extLst>
          </p:cNvPr>
          <p:cNvSpPr txBox="1">
            <a:spLocks/>
          </p:cNvSpPr>
          <p:nvPr/>
        </p:nvSpPr>
        <p:spPr>
          <a:xfrm>
            <a:off x="4470322" y="1638066"/>
            <a:ext cx="3868340" cy="61793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Resurrected viruses (1918 flu)</a:t>
            </a:r>
          </a:p>
        </p:txBody>
      </p:sp>
      <p:pic>
        <p:nvPicPr>
          <p:cNvPr id="7" name="Picture 4">
            <a:extLst>
              <a:ext uri="{FF2B5EF4-FFF2-40B4-BE49-F238E27FC236}">
                <a16:creationId xmlns:a16="http://schemas.microsoft.com/office/drawing/2014/main" id="{C3067B2F-2205-4417-A5E3-01B0B3F30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42679" y="2119576"/>
            <a:ext cx="5398634" cy="31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012FD42-8A6E-4700-92B8-2D48FFC3A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25" y="1873179"/>
            <a:ext cx="2217283" cy="3604091"/>
          </a:xfrm>
          <a:prstGeom prst="rect">
            <a:avLst/>
          </a:prstGeom>
        </p:spPr>
      </p:pic>
    </p:spTree>
    <p:extLst>
      <p:ext uri="{BB962C8B-B14F-4D97-AF65-F5344CB8AC3E}">
        <p14:creationId xmlns:p14="http://schemas.microsoft.com/office/powerpoint/2010/main" val="340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Epidemic</a:t>
            </a: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sz="2800" dirty="0"/>
              <a:t>These are outbreaks of infections that are in excess of the normal “endemic” incidence of a particular type of infection. There are 2 types of epidemics </a:t>
            </a:r>
          </a:p>
          <a:p>
            <a:pPr marL="0" indent="0">
              <a:buNone/>
            </a:pPr>
            <a:r>
              <a:rPr lang="en-US" sz="2800" dirty="0"/>
              <a:t>- A Common Source Outbreak is represented by a sharp curve. It is a point source outbreak with a single site or agent (e.g., food) causing infection. Eliminate the source and eliminate the epidemic (i.e., removing the handle during the Broad Street Pump epidemic)</a:t>
            </a:r>
          </a:p>
          <a:p>
            <a:pPr marL="0" indent="0">
              <a:buNone/>
            </a:pPr>
            <a:r>
              <a:rPr lang="en-US" sz="2800" dirty="0"/>
              <a:t>- A Propagated Epidemic is when secondary cases are involved such as chicken pox affecting a large community</a:t>
            </a:r>
          </a:p>
        </p:txBody>
      </p:sp>
    </p:spTree>
    <p:extLst>
      <p:ext uri="{BB962C8B-B14F-4D97-AF65-F5344CB8AC3E}">
        <p14:creationId xmlns:p14="http://schemas.microsoft.com/office/powerpoint/2010/main" val="51291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E6B49502B9C642B2D5BB5E754263EF" ma:contentTypeVersion="8" ma:contentTypeDescription="Ein neues Dokument erstellen." ma:contentTypeScope="" ma:versionID="0e2396517994fde0a1f31f3d9d98bc95">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6cd55501c148cf27e9a6f75b0f07e242"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B73DD1-32FB-4A7C-A896-92BDEEE68932}"/>
</file>

<file path=customXml/itemProps2.xml><?xml version="1.0" encoding="utf-8"?>
<ds:datastoreItem xmlns:ds="http://schemas.openxmlformats.org/officeDocument/2006/customXml" ds:itemID="{77784365-7D3B-4D8A-9BCB-1B0C8D892A3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C3FC33B-B6A0-4719-A668-F856930B3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833</TotalTime>
  <Words>2451</Words>
  <Application>Microsoft Office PowerPoint</Application>
  <PresentationFormat>On-screen Show (4:3)</PresentationFormat>
  <Paragraphs>247</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POH 100:Introduction to Pandemics and One Health  </vt:lpstr>
      <vt:lpstr>Purpose</vt:lpstr>
      <vt:lpstr>Objectives</vt:lpstr>
      <vt:lpstr>Expected Learning Outcomes</vt:lpstr>
      <vt:lpstr>Historical milestones of  infectious diseases I</vt:lpstr>
      <vt:lpstr>Historical milestones II</vt:lpstr>
      <vt:lpstr>PowerPoint Presentation</vt:lpstr>
      <vt:lpstr>PowerPoint Presentation</vt:lpstr>
      <vt:lpstr>Epidemic</vt:lpstr>
      <vt:lpstr>Pathogen and Infection</vt:lpstr>
      <vt:lpstr>Infection</vt:lpstr>
      <vt:lpstr>Intoxication and carrier </vt:lpstr>
      <vt:lpstr>Virulence and latency</vt:lpstr>
      <vt:lpstr>PowerPoint Presentation</vt:lpstr>
      <vt:lpstr>Drivers of Pandemic Risk</vt:lpstr>
      <vt:lpstr>Drivers of Pandemics </vt:lpstr>
      <vt:lpstr>PowerPoint Presentation</vt:lpstr>
      <vt:lpstr>PowerPoint Presentation</vt:lpstr>
      <vt:lpstr>Animal science, human health, and environmental science are at the core of One Health </vt:lpstr>
      <vt:lpstr>One Health Approach I</vt:lpstr>
      <vt:lpstr>One Health Approach II  </vt:lpstr>
      <vt:lpstr>History of One Health </vt:lpstr>
      <vt:lpstr>Why One Health? </vt:lpstr>
      <vt:lpstr>Sectors involved in One health</vt:lpstr>
      <vt:lpstr>Principles of One health</vt:lpstr>
      <vt:lpstr>Barriers to One Health I</vt:lpstr>
      <vt:lpstr>Barriers to One Health II</vt:lpstr>
      <vt:lpstr>Barriers to One Health III</vt:lpstr>
      <vt:lpstr>Barriers to One Health IV</vt:lpstr>
      <vt:lpstr>Core References</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and outbreak investigation</dc:title>
  <dc:creator>Aline UMUBYEYI</dc:creator>
  <cp:lastModifiedBy>Balbina</cp:lastModifiedBy>
  <cp:revision>93</cp:revision>
  <dcterms:created xsi:type="dcterms:W3CDTF">2019-02-01T11:37:55Z</dcterms:created>
  <dcterms:modified xsi:type="dcterms:W3CDTF">2023-03-29T16:58:32Z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