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791" r:id="rId2"/>
    <p:sldId id="803" r:id="rId3"/>
    <p:sldId id="258" r:id="rId4"/>
    <p:sldId id="259" r:id="rId5"/>
    <p:sldId id="796" r:id="rId6"/>
    <p:sldId id="804" r:id="rId7"/>
    <p:sldId id="809" r:id="rId8"/>
    <p:sldId id="798" r:id="rId9"/>
    <p:sldId id="797" r:id="rId10"/>
    <p:sldId id="270" r:id="rId11"/>
    <p:sldId id="806" r:id="rId12"/>
    <p:sldId id="774" r:id="rId13"/>
    <p:sldId id="807" r:id="rId14"/>
    <p:sldId id="810" r:id="rId15"/>
    <p:sldId id="812" r:id="rId16"/>
    <p:sldId id="808" r:id="rId17"/>
    <p:sldId id="768" r:id="rId18"/>
    <p:sldId id="782" r:id="rId19"/>
    <p:sldId id="811" r:id="rId20"/>
    <p:sldId id="802" r:id="rId21"/>
    <p:sldId id="6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880" autoAdjust="0"/>
  </p:normalViewPr>
  <p:slideViewPr>
    <p:cSldViewPr snapToGrid="0">
      <p:cViewPr>
        <p:scale>
          <a:sx n="50" d="100"/>
          <a:sy n="50" d="100"/>
        </p:scale>
        <p:origin x="1500" y="126"/>
      </p:cViewPr>
      <p:guideLst/>
    </p:cSldViewPr>
  </p:slideViewPr>
  <p:notesTextViewPr>
    <p:cViewPr>
      <p:scale>
        <a:sx n="1" d="1"/>
        <a:sy n="1" d="1"/>
      </p:scale>
      <p:origin x="0" y="0"/>
    </p:cViewPr>
  </p:notesTextViewPr>
  <p:sorterViewPr>
    <p:cViewPr varScale="1">
      <p:scale>
        <a:sx n="1" d="1"/>
        <a:sy n="1" d="1"/>
      </p:scale>
      <p:origin x="0" y="-6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A3F10-4373-4CD5-B7F9-2C127B4CF7E5}"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45B81-A833-45A6-8B74-22C770045A87}" type="slidenum">
              <a:rPr lang="en-US" smtClean="0"/>
              <a:t>‹#›</a:t>
            </a:fld>
            <a:endParaRPr lang="en-US"/>
          </a:p>
        </p:txBody>
      </p:sp>
    </p:spTree>
    <p:extLst>
      <p:ext uri="{BB962C8B-B14F-4D97-AF65-F5344CB8AC3E}">
        <p14:creationId xmlns:p14="http://schemas.microsoft.com/office/powerpoint/2010/main" val="395268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t>Ask participants about what can be the objectives of this module, based on the purpose explained earlier</a:t>
            </a:r>
          </a:p>
          <a:p>
            <a:pPr marL="342900" indent="-342900">
              <a:buAutoNum type="arabicPeriod"/>
            </a:pPr>
            <a:r>
              <a:rPr lang="en-US" dirty="0"/>
              <a:t>Write the answers down on flip chart</a:t>
            </a:r>
          </a:p>
          <a:p>
            <a:pPr marL="342900" indent="-342900">
              <a:buAutoNum type="arabicPeriod"/>
            </a:pPr>
            <a:r>
              <a:rPr lang="en-US" dirty="0"/>
              <a:t>Explain the objective to participants as in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line with the answers  provided by participants (case discussed), discuss with them (provide to participants) the topic objective</a:t>
            </a:r>
          </a:p>
          <a:p>
            <a:endParaRPr lang="en-US" dirty="0"/>
          </a:p>
          <a:p>
            <a:pPr marL="342900" indent="-342900">
              <a:buAutoNum type="arabicPeriod"/>
            </a:pPr>
            <a:r>
              <a:rPr lang="en-US" dirty="0"/>
              <a:t>Ask participants about what can be the objectives of this module, based on the purpose explained earlier</a:t>
            </a:r>
          </a:p>
          <a:p>
            <a:pPr marL="342900" indent="-342900">
              <a:buAutoNum type="arabicPeriod"/>
            </a:pPr>
            <a:r>
              <a:rPr lang="en-US" dirty="0"/>
              <a:t>Write the answers down on flip chart</a:t>
            </a:r>
          </a:p>
          <a:p>
            <a:pPr marL="342900" indent="-342900">
              <a:buAutoNum type="arabicPeriod"/>
            </a:pPr>
            <a:r>
              <a:rPr lang="en-US" dirty="0"/>
              <a:t>Explain the objective to participants as in the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line with the answers  provided by participants (case discussed), discuss with them (provide to participants) the topic objective???</a:t>
            </a:r>
          </a:p>
          <a:p>
            <a:endParaRPr lang="en-US" dirty="0"/>
          </a:p>
          <a:p>
            <a:endParaRPr lang="en-US" dirty="0"/>
          </a:p>
        </p:txBody>
      </p:sp>
      <p:sp>
        <p:nvSpPr>
          <p:cNvPr id="4" name="Slide Number Placeholder 3"/>
          <p:cNvSpPr>
            <a:spLocks noGrp="1"/>
          </p:cNvSpPr>
          <p:nvPr>
            <p:ph type="sldNum" sz="quarter" idx="5"/>
          </p:nvPr>
        </p:nvSpPr>
        <p:spPr/>
        <p:txBody>
          <a:bodyPr/>
          <a:lstStyle/>
          <a:p>
            <a:fld id="{8C545B81-A833-45A6-8B74-22C770045A87}" type="slidenum">
              <a:rPr lang="en-US" smtClean="0"/>
              <a:t>3</a:t>
            </a:fld>
            <a:endParaRPr lang="en-US"/>
          </a:p>
        </p:txBody>
      </p:sp>
    </p:spTree>
    <p:extLst>
      <p:ext uri="{BB962C8B-B14F-4D97-AF65-F5344CB8AC3E}">
        <p14:creationId xmlns:p14="http://schemas.microsoft.com/office/powerpoint/2010/main" val="388341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Explain </a:t>
            </a:r>
            <a:r>
              <a:rPr lang="en-GB" dirty="0"/>
              <a:t>and discuss the expected learning outcomes with participants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Let </a:t>
            </a:r>
            <a:r>
              <a:rPr lang="en-GB" dirty="0"/>
              <a:t>one health </a:t>
            </a:r>
            <a:r>
              <a:rPr lang="en-GB" dirty="0" smtClean="0"/>
              <a:t>approach appear </a:t>
            </a:r>
            <a:r>
              <a:rPr lang="en-GB" dirty="0"/>
              <a:t>clearly</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C545B81-A833-45A6-8B74-22C770045A87}" type="slidenum">
              <a:rPr lang="en-US" smtClean="0"/>
              <a:t>4</a:t>
            </a:fld>
            <a:endParaRPr lang="en-US"/>
          </a:p>
        </p:txBody>
      </p:sp>
    </p:spTree>
    <p:extLst>
      <p:ext uri="{BB962C8B-B14F-4D97-AF65-F5344CB8AC3E}">
        <p14:creationId xmlns:p14="http://schemas.microsoft.com/office/powerpoint/2010/main" val="93970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Pandemic risk is driven by the combined effects of spark risk (</a:t>
            </a:r>
            <a:r>
              <a:rPr lang="en-US" sz="1200" b="0" i="1" kern="1200" dirty="0" smtClean="0">
                <a:solidFill>
                  <a:schemeClr val="tx1"/>
                </a:solidFill>
                <a:effectLst/>
                <a:latin typeface="+mn-lt"/>
                <a:ea typeface="+mn-ea"/>
                <a:cs typeface="+mn-cs"/>
              </a:rPr>
              <a:t>where</a:t>
            </a:r>
            <a:r>
              <a:rPr lang="en-US" sz="1200" b="0" i="0" kern="1200" dirty="0" smtClean="0">
                <a:solidFill>
                  <a:schemeClr val="tx1"/>
                </a:solidFill>
                <a:effectLst/>
                <a:latin typeface="+mn-lt"/>
                <a:ea typeface="+mn-ea"/>
                <a:cs typeface="+mn-cs"/>
              </a:rPr>
              <a:t> a pandemic is likely to arise) and spread risk (</a:t>
            </a:r>
            <a:r>
              <a:rPr lang="en-US" sz="1200" b="0" i="1" kern="1200" dirty="0" smtClean="0">
                <a:solidFill>
                  <a:schemeClr val="tx1"/>
                </a:solidFill>
                <a:effectLst/>
                <a:latin typeface="+mn-lt"/>
                <a:ea typeface="+mn-ea"/>
                <a:cs typeface="+mn-cs"/>
              </a:rPr>
              <a:t>how likely</a:t>
            </a:r>
            <a:r>
              <a:rPr lang="en-US" sz="1200" b="0" i="0" kern="1200" dirty="0" smtClean="0">
                <a:solidFill>
                  <a:schemeClr val="tx1"/>
                </a:solidFill>
                <a:effectLst/>
                <a:latin typeface="+mn-lt"/>
                <a:ea typeface="+mn-ea"/>
                <a:cs typeface="+mn-cs"/>
              </a:rPr>
              <a:t> it is to diffuse broadly through human populations). Biology contributes to spark risk. Socio economic factors mostly contribute</a:t>
            </a:r>
            <a:r>
              <a:rPr lang="en-US" sz="1200" b="0" i="0" kern="1200" baseline="0" dirty="0" smtClean="0">
                <a:solidFill>
                  <a:schemeClr val="tx1"/>
                </a:solidFill>
                <a:effectLst/>
                <a:latin typeface="+mn-lt"/>
                <a:ea typeface="+mn-ea"/>
                <a:cs typeface="+mn-cs"/>
              </a:rPr>
              <a:t> to the spread risk</a:t>
            </a:r>
            <a:endParaRPr lang="en-US" sz="1200" b="0" i="0" kern="1200" dirty="0" smtClean="0">
              <a:solidFill>
                <a:schemeClr val="tx1"/>
              </a:solidFill>
              <a:effectLst/>
              <a:latin typeface="+mn-lt"/>
              <a:ea typeface="+mn-ea"/>
              <a:cs typeface="+mn-cs"/>
            </a:endParaRPr>
          </a:p>
          <a:p>
            <a:endParaRPr lang="en-US" dirty="0" smtClean="0"/>
          </a:p>
          <a:p>
            <a:pPr marL="171450" indent="-171450">
              <a:buFont typeface="Arial" panose="020B0604020202020204" pitchFamily="34" charset="0"/>
              <a:buChar char="•"/>
            </a:pPr>
            <a:r>
              <a:rPr lang="en-US" dirty="0" smtClean="0"/>
              <a:t>Inter </a:t>
            </a:r>
            <a:r>
              <a:rPr lang="en-US" dirty="0" smtClean="0"/>
              <a:t>house</a:t>
            </a:r>
            <a:r>
              <a:rPr lang="en-US" baseline="0" dirty="0" smtClean="0"/>
              <a:t> hold mobility associated with visiting friends and family contributed greatly to </a:t>
            </a:r>
            <a:r>
              <a:rPr lang="en-US" baseline="0" dirty="0" err="1" smtClean="0"/>
              <a:t>Covid</a:t>
            </a:r>
            <a:r>
              <a:rPr lang="en-US" baseline="0" dirty="0" smtClean="0"/>
              <a:t> </a:t>
            </a:r>
            <a:r>
              <a:rPr lang="en-US" baseline="0" dirty="0" smtClean="0"/>
              <a:t>transmission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Social</a:t>
            </a:r>
            <a:r>
              <a:rPr lang="en-US" baseline="0" dirty="0" smtClean="0"/>
              <a:t> </a:t>
            </a:r>
            <a:r>
              <a:rPr lang="en-US" baseline="0" dirty="0" smtClean="0"/>
              <a:t>Aspects of Epidemiology are hard to </a:t>
            </a:r>
            <a:r>
              <a:rPr lang="en-US" baseline="0" dirty="0" smtClean="0"/>
              <a:t>quantify</a:t>
            </a:r>
            <a:endParaRPr lang="en-US" baseline="0" dirty="0" smtClean="0"/>
          </a:p>
        </p:txBody>
      </p:sp>
      <p:sp>
        <p:nvSpPr>
          <p:cNvPr id="4" name="Slide Number Placeholder 3"/>
          <p:cNvSpPr>
            <a:spLocks noGrp="1"/>
          </p:cNvSpPr>
          <p:nvPr>
            <p:ph type="sldNum" sz="quarter" idx="10"/>
          </p:nvPr>
        </p:nvSpPr>
        <p:spPr/>
        <p:txBody>
          <a:bodyPr/>
          <a:lstStyle/>
          <a:p>
            <a:fld id="{8C545B81-A833-45A6-8B74-22C770045A87}" type="slidenum">
              <a:rPr lang="en-US" smtClean="0"/>
              <a:t>6</a:t>
            </a:fld>
            <a:endParaRPr lang="en-US"/>
          </a:p>
        </p:txBody>
      </p:sp>
    </p:spTree>
    <p:extLst>
      <p:ext uri="{BB962C8B-B14F-4D97-AF65-F5344CB8AC3E}">
        <p14:creationId xmlns:p14="http://schemas.microsoft.com/office/powerpoint/2010/main" val="196538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a:t>
            </a:r>
            <a:r>
              <a:rPr lang="en-US" baseline="0" dirty="0" smtClean="0"/>
              <a:t>seasonal flux in population density  which coincided with school terms was a stronger predictor of Rubella than other explanations. </a:t>
            </a:r>
            <a:endParaRPr lang="en-US" baseline="0" dirty="0" smtClean="0"/>
          </a:p>
          <a:p>
            <a:r>
              <a:rPr lang="en-US" sz="1200" b="0" i="0" kern="1200" dirty="0" smtClean="0">
                <a:solidFill>
                  <a:schemeClr val="tx1"/>
                </a:solidFill>
                <a:effectLst/>
                <a:latin typeface="+mn-lt"/>
                <a:ea typeface="+mn-ea"/>
                <a:cs typeface="+mn-cs"/>
              </a:rPr>
              <a:t>Reference: </a:t>
            </a:r>
            <a:r>
              <a:rPr lang="en-US" sz="1200" b="0" i="0" kern="1200" dirty="0" err="1" smtClean="0">
                <a:solidFill>
                  <a:schemeClr val="tx1"/>
                </a:solidFill>
                <a:effectLst/>
                <a:latin typeface="+mn-lt"/>
                <a:ea typeface="+mn-ea"/>
                <a:cs typeface="+mn-cs"/>
              </a:rPr>
              <a:t>Wesolowski</a:t>
            </a:r>
            <a:r>
              <a:rPr lang="en-US" sz="1200" b="0" i="0" kern="1200" dirty="0" smtClean="0">
                <a:solidFill>
                  <a:schemeClr val="tx1"/>
                </a:solidFill>
                <a:effectLst/>
                <a:latin typeface="+mn-lt"/>
                <a:ea typeface="+mn-ea"/>
                <a:cs typeface="+mn-cs"/>
              </a:rPr>
              <a:t>, A. et al. Multinational patterns of seasonal asymmetry in human movement influence infectious disease dynamics. </a:t>
            </a:r>
            <a:r>
              <a:rPr lang="en-US" sz="1200" b="0" i="1" kern="1200" dirty="0" smtClean="0">
                <a:solidFill>
                  <a:schemeClr val="tx1"/>
                </a:solidFill>
                <a:effectLst/>
                <a:latin typeface="+mn-lt"/>
                <a:ea typeface="+mn-ea"/>
                <a:cs typeface="+mn-cs"/>
              </a:rPr>
              <a:t>Nat. </a:t>
            </a:r>
            <a:r>
              <a:rPr lang="en-US" sz="1200" b="0" i="1" kern="1200" dirty="0" err="1" smtClean="0">
                <a:solidFill>
                  <a:schemeClr val="tx1"/>
                </a:solidFill>
                <a:effectLst/>
                <a:latin typeface="+mn-lt"/>
                <a:ea typeface="+mn-ea"/>
                <a:cs typeface="+mn-cs"/>
              </a:rPr>
              <a:t>Commun</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8</a:t>
            </a:r>
            <a:r>
              <a:rPr lang="en-US" sz="1200" b="0" i="0" kern="1200" dirty="0" smtClean="0">
                <a:solidFill>
                  <a:schemeClr val="tx1"/>
                </a:solidFill>
                <a:effectLst/>
                <a:latin typeface="+mn-lt"/>
                <a:ea typeface="+mn-ea"/>
                <a:cs typeface="+mn-cs"/>
              </a:rPr>
              <a:t>, 2069 (2017</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C545B81-A833-45A6-8B74-22C770045A87}" type="slidenum">
              <a:rPr lang="en-US" smtClean="0"/>
              <a:t>7</a:t>
            </a:fld>
            <a:endParaRPr lang="en-US"/>
          </a:p>
        </p:txBody>
      </p:sp>
    </p:spTree>
    <p:extLst>
      <p:ext uri="{BB962C8B-B14F-4D97-AF65-F5344CB8AC3E}">
        <p14:creationId xmlns:p14="http://schemas.microsoft.com/office/powerpoint/2010/main" val="295260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https://www.imf.org/en/Blogs/Articles/2020/04/14/blog-weo-the-great-lockdown-worst-economic-downturn-since-the-great-depression</a:t>
            </a:r>
            <a:endParaRPr lang="en-US" dirty="0"/>
          </a:p>
        </p:txBody>
      </p:sp>
      <p:sp>
        <p:nvSpPr>
          <p:cNvPr id="4" name="Slide Number Placeholder 3"/>
          <p:cNvSpPr>
            <a:spLocks noGrp="1"/>
          </p:cNvSpPr>
          <p:nvPr>
            <p:ph type="sldNum" sz="quarter" idx="10"/>
          </p:nvPr>
        </p:nvSpPr>
        <p:spPr/>
        <p:txBody>
          <a:bodyPr/>
          <a:lstStyle/>
          <a:p>
            <a:fld id="{8C545B81-A833-45A6-8B74-22C770045A87}" type="slidenum">
              <a:rPr lang="en-US" smtClean="0"/>
              <a:t>8</a:t>
            </a:fld>
            <a:endParaRPr lang="en-US"/>
          </a:p>
        </p:txBody>
      </p:sp>
    </p:spTree>
    <p:extLst>
      <p:ext uri="{BB962C8B-B14F-4D97-AF65-F5344CB8AC3E}">
        <p14:creationId xmlns:p14="http://schemas.microsoft.com/office/powerpoint/2010/main" val="287759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urgent need to design more resilient health systems capable of addressing a crisis while maintaining essential functions</a:t>
            </a:r>
            <a:endParaRPr lang="en-US" dirty="0"/>
          </a:p>
        </p:txBody>
      </p:sp>
      <p:sp>
        <p:nvSpPr>
          <p:cNvPr id="4" name="Slide Number Placeholder 3"/>
          <p:cNvSpPr>
            <a:spLocks noGrp="1"/>
          </p:cNvSpPr>
          <p:nvPr>
            <p:ph type="sldNum" sz="quarter" idx="10"/>
          </p:nvPr>
        </p:nvSpPr>
        <p:spPr/>
        <p:txBody>
          <a:bodyPr/>
          <a:lstStyle/>
          <a:p>
            <a:fld id="{8C545B81-A833-45A6-8B74-22C770045A87}" type="slidenum">
              <a:rPr lang="en-US" smtClean="0"/>
              <a:t>9</a:t>
            </a:fld>
            <a:endParaRPr lang="en-US"/>
          </a:p>
        </p:txBody>
      </p:sp>
    </p:spTree>
    <p:extLst>
      <p:ext uri="{BB962C8B-B14F-4D97-AF65-F5344CB8AC3E}">
        <p14:creationId xmlns:p14="http://schemas.microsoft.com/office/powerpoint/2010/main" val="46325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Expand </a:t>
            </a:r>
            <a:r>
              <a:rPr lang="en-US" dirty="0"/>
              <a:t>on impact on </a:t>
            </a:r>
            <a:r>
              <a:rPr lang="en-US" dirty="0" smtClean="0"/>
              <a:t>tourism</a:t>
            </a:r>
          </a:p>
          <a:p>
            <a:pPr marL="171450" indent="-171450">
              <a:buFont typeface="Arial" panose="020B0604020202020204" pitchFamily="34" charset="0"/>
              <a:buChar char="•"/>
            </a:pPr>
            <a:r>
              <a:rPr lang="en-US" b="1" dirty="0" smtClean="0"/>
              <a:t>Boost competitiveness and build resilience</a:t>
            </a:r>
            <a:r>
              <a:rPr lang="en-US" dirty="0" smtClean="0"/>
              <a:t>, including through economic diversification, with promotion of domestic and regional tourism where possible, and facilitation of conducive business environment for micro, small and medium-sized enterprises (MSMEs).</a:t>
            </a:r>
          </a:p>
          <a:p>
            <a:endParaRPr lang="en-US" dirty="0"/>
          </a:p>
        </p:txBody>
      </p:sp>
      <p:sp>
        <p:nvSpPr>
          <p:cNvPr id="4" name="Slide Number Placeholder 3"/>
          <p:cNvSpPr>
            <a:spLocks noGrp="1"/>
          </p:cNvSpPr>
          <p:nvPr>
            <p:ph type="sldNum" sz="quarter" idx="5"/>
          </p:nvPr>
        </p:nvSpPr>
        <p:spPr/>
        <p:txBody>
          <a:bodyPr/>
          <a:lstStyle/>
          <a:p>
            <a:fld id="{8C545B81-A833-45A6-8B74-22C770045A87}" type="slidenum">
              <a:rPr lang="en-US" smtClean="0"/>
              <a:t>10</a:t>
            </a:fld>
            <a:endParaRPr lang="en-US"/>
          </a:p>
        </p:txBody>
      </p:sp>
    </p:spTree>
    <p:extLst>
      <p:ext uri="{BB962C8B-B14F-4D97-AF65-F5344CB8AC3E}">
        <p14:creationId xmlns:p14="http://schemas.microsoft.com/office/powerpoint/2010/main" val="269444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a:t>
            </a:r>
            <a:r>
              <a:rPr lang="en-US" baseline="0" dirty="0"/>
              <a:t> the case from the above published paper (copy available) or any relevant paper, highlight key issues/results reported in the case and give time for participants to discuss: linking global movement and disease </a:t>
            </a:r>
            <a:r>
              <a:rPr lang="en-US" baseline="0" dirty="0" smtClean="0"/>
              <a:t>spread</a:t>
            </a:r>
          </a:p>
          <a:p>
            <a:pPr marL="171450" indent="-171450">
              <a:buFont typeface="Arial" panose="020B0604020202020204" pitchFamily="34" charset="0"/>
              <a:buChar char="•"/>
            </a:pPr>
            <a:r>
              <a:rPr lang="en-US" baseline="0" dirty="0" smtClean="0"/>
              <a:t>How do we manage the </a:t>
            </a:r>
            <a:r>
              <a:rPr lang="en-US" baseline="0" dirty="0" smtClean="0"/>
              <a:t>risks?</a:t>
            </a:r>
            <a:endParaRPr lang="en-US" baseline="0" dirty="0"/>
          </a:p>
        </p:txBody>
      </p:sp>
      <p:sp>
        <p:nvSpPr>
          <p:cNvPr id="4" name="Slide Number Placeholder 3"/>
          <p:cNvSpPr>
            <a:spLocks noGrp="1"/>
          </p:cNvSpPr>
          <p:nvPr>
            <p:ph type="sldNum" sz="quarter" idx="10"/>
          </p:nvPr>
        </p:nvSpPr>
        <p:spPr/>
        <p:txBody>
          <a:bodyPr/>
          <a:lstStyle/>
          <a:p>
            <a:fld id="{D2FFF1C8-707C-452D-A875-66EFF7A7EED6}" type="slidenum">
              <a:rPr lang="en-US" smtClean="0"/>
              <a:t>18</a:t>
            </a:fld>
            <a:endParaRPr lang="en-US"/>
          </a:p>
        </p:txBody>
      </p:sp>
    </p:spTree>
    <p:extLst>
      <p:ext uri="{BB962C8B-B14F-4D97-AF65-F5344CB8AC3E}">
        <p14:creationId xmlns:p14="http://schemas.microsoft.com/office/powerpoint/2010/main" val="2264346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20</a:t>
            </a:fld>
            <a:endParaRPr lang="en-US"/>
          </a:p>
        </p:txBody>
      </p:sp>
    </p:spTree>
    <p:extLst>
      <p:ext uri="{BB962C8B-B14F-4D97-AF65-F5344CB8AC3E}">
        <p14:creationId xmlns:p14="http://schemas.microsoft.com/office/powerpoint/2010/main" val="64434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90-D320-651B-A076-2D3AB6689F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5635E6-879A-7075-C950-C76AD041C1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F3D2C5-C437-7AFC-E865-015B2FD09BA3}"/>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5" name="Footer Placeholder 4">
            <a:extLst>
              <a:ext uri="{FF2B5EF4-FFF2-40B4-BE49-F238E27FC236}">
                <a16:creationId xmlns:a16="http://schemas.microsoft.com/office/drawing/2014/main" id="{6350A213-A837-1CAC-8649-BAB559D4B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22C7A-45A3-9EC4-6303-F9EDC962D606}"/>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160046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2C08-6FAE-D089-1D16-50CD707A67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4343CE-8E1A-832F-DE3F-A2DAB0CBF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181FB-F779-15CB-AB3F-59BF7A7186B9}"/>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5" name="Footer Placeholder 4">
            <a:extLst>
              <a:ext uri="{FF2B5EF4-FFF2-40B4-BE49-F238E27FC236}">
                <a16:creationId xmlns:a16="http://schemas.microsoft.com/office/drawing/2014/main" id="{B8775C73-4EF7-BBA2-C5EB-694E1A73A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B6ED7-E0ED-AB92-27B1-50923A552867}"/>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10121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BDF04A-3920-9616-87E1-4F633FDDAE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96253-31C7-4872-D0B3-40E89C63EF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E33AD-008E-0A48-DD29-3D5FBAE48176}"/>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5" name="Footer Placeholder 4">
            <a:extLst>
              <a:ext uri="{FF2B5EF4-FFF2-40B4-BE49-F238E27FC236}">
                <a16:creationId xmlns:a16="http://schemas.microsoft.com/office/drawing/2014/main" id="{AC00C505-6B9E-BE11-80AA-566BC72E8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E98D3-0607-D995-196E-D7F309F161A2}"/>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320077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4"/>
            <a:ext cx="9563579"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4"/>
            <a:ext cx="11422911" cy="720725"/>
          </a:xfrm>
        </p:spPr>
        <p:txBody>
          <a:bodyPr/>
          <a:lstStyle>
            <a:lvl1pPr>
              <a:defRPr/>
            </a:lvl1pPr>
          </a:lstStyle>
          <a:p>
            <a:r>
              <a:rPr lang="en-GB" dirty="0"/>
              <a:t>Click to add headline</a:t>
            </a:r>
          </a:p>
        </p:txBody>
      </p:sp>
    </p:spTree>
    <p:extLst>
      <p:ext uri="{BB962C8B-B14F-4D97-AF65-F5344CB8AC3E}">
        <p14:creationId xmlns:p14="http://schemas.microsoft.com/office/powerpoint/2010/main" val="28241448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9" y="167508"/>
            <a:ext cx="4653681" cy="5966593"/>
          </a:xfr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1"/>
            <a:ext cx="6452845" cy="477280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599756" y="320284"/>
            <a:ext cx="6452845" cy="720725"/>
          </a:xfrm>
        </p:spPr>
        <p:txBody>
          <a:bodyPr/>
          <a:lstStyle>
            <a:lvl1pPr>
              <a:defRPr/>
            </a:lvl1pPr>
          </a:lstStyle>
          <a:p>
            <a:r>
              <a:rPr lang="en-GB"/>
              <a:t>Click to add headline</a:t>
            </a:r>
            <a:endParaRPr lang="en-GB" dirty="0"/>
          </a:p>
        </p:txBody>
      </p:sp>
    </p:spTree>
    <p:extLst>
      <p:ext uri="{BB962C8B-B14F-4D97-AF65-F5344CB8AC3E}">
        <p14:creationId xmlns:p14="http://schemas.microsoft.com/office/powerpoint/2010/main" val="37677617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8" y="2754225"/>
            <a:ext cx="9963469" cy="472886"/>
          </a:xfrm>
          <a:prstGeom prst="rect">
            <a:avLst/>
          </a:prstGeom>
        </p:spPr>
        <p:txBody>
          <a:bodyPr wrap="square" anchor="ctr">
            <a:spAutoFit/>
          </a:bodyPr>
          <a:lstStyle>
            <a:lvl1pPr algn="ctr">
              <a:lnSpc>
                <a:spcPct val="95000"/>
              </a:lnSpc>
              <a:spcBef>
                <a:spcPts val="900"/>
              </a:spcBef>
              <a:defRPr sz="2603"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19828497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BB8A-6BEF-4C27-6006-AE9E1A08C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1D3A0-2153-7BB0-9609-38C3B2DDA0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85FCC-0235-BFB6-1E41-285C984B1272}"/>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5" name="Footer Placeholder 4">
            <a:extLst>
              <a:ext uri="{FF2B5EF4-FFF2-40B4-BE49-F238E27FC236}">
                <a16:creationId xmlns:a16="http://schemas.microsoft.com/office/drawing/2014/main" id="{2DBEE0EF-B379-B824-438E-7F9C172BA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2E34E-C56D-3CDF-6373-10A308C00526}"/>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154963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E08E-67C3-BDB0-8DB7-70F1DF0F9E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0F2252-4410-C3C5-280A-DC0FE38BF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C2ADA-A941-6587-B37F-0AA66422643C}"/>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5" name="Footer Placeholder 4">
            <a:extLst>
              <a:ext uri="{FF2B5EF4-FFF2-40B4-BE49-F238E27FC236}">
                <a16:creationId xmlns:a16="http://schemas.microsoft.com/office/drawing/2014/main" id="{F62094CF-7154-838A-528D-5E8FFE66B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5B65F-E805-7946-4624-F3DEFF79BF45}"/>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139735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D053-C72E-526A-1D6D-61EC1DF75C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E6413B-804D-00FF-17BB-CCF6581A3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9E3280-5B9D-6FA8-5034-A010B63305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FAB82F-94B5-5F3E-7C7C-C12FC97A9757}"/>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6" name="Footer Placeholder 5">
            <a:extLst>
              <a:ext uri="{FF2B5EF4-FFF2-40B4-BE49-F238E27FC236}">
                <a16:creationId xmlns:a16="http://schemas.microsoft.com/office/drawing/2014/main" id="{32B0E5BC-3F6A-DAE9-536D-2DE239BCC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C8D3B-C914-9B33-42DD-07CB96F22334}"/>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229117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5D43-C249-1231-7C48-15AFB04D5F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8C403D-999A-7487-490F-F765D5A47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86B3E7-9CB4-41E3-B505-D964B2EB92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86F17-8907-92CA-2FB9-5189B9750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EBFF72-169A-508B-3C49-95DD96447C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B2653F-450C-C779-10F2-BF7AEBC20282}"/>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8" name="Footer Placeholder 7">
            <a:extLst>
              <a:ext uri="{FF2B5EF4-FFF2-40B4-BE49-F238E27FC236}">
                <a16:creationId xmlns:a16="http://schemas.microsoft.com/office/drawing/2014/main" id="{D3B9E6CF-BE61-9724-7F7C-A824D47BCD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6A0136-6939-1D15-17DE-E0F9A7A62ACD}"/>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7514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B604-08C3-B216-C0C2-D8AC20BAEF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A40956-15FC-DBBD-7F8B-5EA17202D238}"/>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4" name="Footer Placeholder 3">
            <a:extLst>
              <a:ext uri="{FF2B5EF4-FFF2-40B4-BE49-F238E27FC236}">
                <a16:creationId xmlns:a16="http://schemas.microsoft.com/office/drawing/2014/main" id="{7A40DA41-0143-591D-5A66-ABA0B4A84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CF75B3-4547-ECE5-411D-F9CA0C1FE134}"/>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357745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25E0EF-0CC8-3634-8631-8EB0290B8223}"/>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3" name="Footer Placeholder 2">
            <a:extLst>
              <a:ext uri="{FF2B5EF4-FFF2-40B4-BE49-F238E27FC236}">
                <a16:creationId xmlns:a16="http://schemas.microsoft.com/office/drawing/2014/main" id="{7D03589A-5C05-7502-D342-C8E802F3A0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493F44-3B20-FFA2-1175-10B5EC71CD4F}"/>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313114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7143-E70B-821B-104A-F782F1F5A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1E617-B424-82E0-2B10-F055FB54A5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9BAF3-6DCB-DFA8-F76B-E5F02479A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F0F43-3C60-CD3E-8BDA-D204A1CB3F36}"/>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6" name="Footer Placeholder 5">
            <a:extLst>
              <a:ext uri="{FF2B5EF4-FFF2-40B4-BE49-F238E27FC236}">
                <a16:creationId xmlns:a16="http://schemas.microsoft.com/office/drawing/2014/main" id="{C74187A2-9B4D-6BEB-A6F9-792BE353E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2A4F5-C047-C9EF-0F8F-A0858DB9364C}"/>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362361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BD1D-AAA2-F8DB-D941-0DA63F28F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7E3EE1-40B2-3E9B-8DA1-E52813722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3A3886-ECCD-A484-8154-81A7ECD54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7BC56-28D7-9154-BF81-4D53089FA14E}"/>
              </a:ext>
            </a:extLst>
          </p:cNvPr>
          <p:cNvSpPr>
            <a:spLocks noGrp="1"/>
          </p:cNvSpPr>
          <p:nvPr>
            <p:ph type="dt" sz="half" idx="10"/>
          </p:nvPr>
        </p:nvSpPr>
        <p:spPr/>
        <p:txBody>
          <a:bodyPr/>
          <a:lstStyle/>
          <a:p>
            <a:fld id="{F63862A0-9279-4563-B686-84DE9AABE504}" type="datetimeFigureOut">
              <a:rPr lang="en-US" smtClean="0"/>
              <a:t>4/3/2023</a:t>
            </a:fld>
            <a:endParaRPr lang="en-US"/>
          </a:p>
        </p:txBody>
      </p:sp>
      <p:sp>
        <p:nvSpPr>
          <p:cNvPr id="6" name="Footer Placeholder 5">
            <a:extLst>
              <a:ext uri="{FF2B5EF4-FFF2-40B4-BE49-F238E27FC236}">
                <a16:creationId xmlns:a16="http://schemas.microsoft.com/office/drawing/2014/main" id="{3B982636-20FA-DC7D-B97A-74A61B8052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7FEA-05C3-D6FE-02DF-5786E33828EE}"/>
              </a:ext>
            </a:extLst>
          </p:cNvPr>
          <p:cNvSpPr>
            <a:spLocks noGrp="1"/>
          </p:cNvSpPr>
          <p:nvPr>
            <p:ph type="sldNum" sz="quarter" idx="12"/>
          </p:nvPr>
        </p:nvSpPr>
        <p:spPr/>
        <p:txBody>
          <a:bodyPr/>
          <a:lstStyle/>
          <a:p>
            <a:fld id="{48A29EE6-3217-46DA-B76B-A03FB24AAA34}" type="slidenum">
              <a:rPr lang="en-US" smtClean="0"/>
              <a:t>‹#›</a:t>
            </a:fld>
            <a:endParaRPr lang="en-US"/>
          </a:p>
        </p:txBody>
      </p:sp>
    </p:spTree>
    <p:extLst>
      <p:ext uri="{BB962C8B-B14F-4D97-AF65-F5344CB8AC3E}">
        <p14:creationId xmlns:p14="http://schemas.microsoft.com/office/powerpoint/2010/main" val="185688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46BAB-D9C6-C78C-9678-B24ED22CC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2EA97D-64B3-6D15-81E5-D7A7A6C6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4EAF3-2EB3-0921-E8C2-0F9DC8CB7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862A0-9279-4563-B686-84DE9AABE504}" type="datetimeFigureOut">
              <a:rPr lang="en-US" smtClean="0"/>
              <a:t>4/3/2023</a:t>
            </a:fld>
            <a:endParaRPr lang="en-US"/>
          </a:p>
        </p:txBody>
      </p:sp>
      <p:sp>
        <p:nvSpPr>
          <p:cNvPr id="5" name="Footer Placeholder 4">
            <a:extLst>
              <a:ext uri="{FF2B5EF4-FFF2-40B4-BE49-F238E27FC236}">
                <a16:creationId xmlns:a16="http://schemas.microsoft.com/office/drawing/2014/main" id="{2B388536-A3AB-11B6-A77A-14C041B56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1DA965-0FD1-5848-35A9-9E02048FC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29EE6-3217-46DA-B76B-A03FB24AAA34}" type="slidenum">
              <a:rPr lang="en-US" smtClean="0"/>
              <a:t>‹#›</a:t>
            </a:fld>
            <a:endParaRPr lang="en-US"/>
          </a:p>
        </p:txBody>
      </p:sp>
    </p:spTree>
    <p:extLst>
      <p:ext uri="{BB962C8B-B14F-4D97-AF65-F5344CB8AC3E}">
        <p14:creationId xmlns:p14="http://schemas.microsoft.com/office/powerpoint/2010/main" val="16217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3120" y="2286001"/>
            <a:ext cx="7947660" cy="1941688"/>
          </a:xfrm>
        </p:spPr>
        <p:txBody>
          <a:bodyPr>
            <a:noAutofit/>
          </a:bodyPr>
          <a:lstStyle/>
          <a:p>
            <a:r>
              <a:rPr lang="en-GB" sz="4400" b="1" dirty="0" smtClean="0">
                <a:latin typeface="Arial" panose="020B0604020202020204" pitchFamily="34" charset="0"/>
                <a:cs typeface="Arial" panose="020B0604020202020204" pitchFamily="34" charset="0"/>
              </a:rPr>
              <a:t>POH 102</a:t>
            </a:r>
            <a:br>
              <a:rPr lang="en-GB" sz="4400" b="1" dirty="0" smtClean="0">
                <a:latin typeface="Arial" panose="020B0604020202020204" pitchFamily="34" charset="0"/>
                <a:cs typeface="Arial" panose="020B0604020202020204" pitchFamily="34" charset="0"/>
              </a:rPr>
            </a:br>
            <a:r>
              <a:rPr lang="en-GB" sz="4400" b="1" dirty="0" smtClean="0">
                <a:latin typeface="Arial" panose="020B0604020202020204" pitchFamily="34" charset="0"/>
                <a:cs typeface="Arial" panose="020B0604020202020204" pitchFamily="34" charset="0"/>
              </a:rPr>
              <a:t>Impact of Outbreaks on </a:t>
            </a:r>
            <a:br>
              <a:rPr lang="en-GB" sz="4400" b="1" dirty="0" smtClean="0">
                <a:latin typeface="Arial" panose="020B0604020202020204" pitchFamily="34" charset="0"/>
                <a:cs typeface="Arial" panose="020B0604020202020204" pitchFamily="34" charset="0"/>
              </a:rPr>
            </a:br>
            <a:r>
              <a:rPr lang="en-GB" sz="4400" b="1" dirty="0" smtClean="0">
                <a:latin typeface="Arial" panose="020B0604020202020204" pitchFamily="34" charset="0"/>
                <a:cs typeface="Arial" panose="020B0604020202020204" pitchFamily="34" charset="0"/>
              </a:rPr>
              <a:t>Socio-economic  Sectors</a:t>
            </a:r>
            <a:endParaRPr lang="en-GB" sz="4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59294" y="5566025"/>
            <a:ext cx="6400800" cy="1752600"/>
          </a:xfrm>
        </p:spPr>
        <p:txBody>
          <a:bodyPr/>
          <a:lstStyle/>
          <a:p>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3791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376"/>
            <a:ext cx="10515600" cy="690110"/>
          </a:xfrm>
        </p:spPr>
        <p:txBody>
          <a:bodyPr>
            <a:noAutofit/>
          </a:bodyPr>
          <a:lstStyle/>
          <a:p>
            <a:pPr algn="ctr"/>
            <a:r>
              <a:rPr lang="en-GB" sz="3600" b="1" dirty="0"/>
              <a:t>Impact </a:t>
            </a:r>
            <a:r>
              <a:rPr lang="en-GB" sz="3600" b="1" dirty="0" smtClean="0"/>
              <a:t>on Travel &amp; Tourism</a:t>
            </a:r>
            <a:endParaRPr lang="en-GB" sz="3600" b="1" dirty="0"/>
          </a:p>
        </p:txBody>
      </p:sp>
      <p:sp>
        <p:nvSpPr>
          <p:cNvPr id="3" name="Content Placeholder 2"/>
          <p:cNvSpPr>
            <a:spLocks noGrp="1"/>
          </p:cNvSpPr>
          <p:nvPr>
            <p:ph idx="1"/>
          </p:nvPr>
        </p:nvSpPr>
        <p:spPr>
          <a:xfrm>
            <a:off x="457200" y="1001486"/>
            <a:ext cx="6022067" cy="5423127"/>
          </a:xfrm>
        </p:spPr>
        <p:txBody>
          <a:bodyPr>
            <a:normAutofit/>
          </a:bodyPr>
          <a:lstStyle/>
          <a:p>
            <a:pPr algn="just"/>
            <a:r>
              <a:rPr lang="en-GB" dirty="0" smtClean="0"/>
              <a:t>Outbreaks generate </a:t>
            </a:r>
            <a:r>
              <a:rPr lang="en-GB" dirty="0"/>
              <a:t>a great impact on the tourism </a:t>
            </a:r>
            <a:r>
              <a:rPr lang="en-GB" dirty="0" smtClean="0"/>
              <a:t>industries because one of the most </a:t>
            </a:r>
            <a:r>
              <a:rPr lang="en-GB" dirty="0"/>
              <a:t>common response </a:t>
            </a:r>
            <a:r>
              <a:rPr lang="en-GB" dirty="0" smtClean="0"/>
              <a:t>to </a:t>
            </a:r>
            <a:r>
              <a:rPr lang="en-GB" dirty="0"/>
              <a:t>the occurrence of outbreak in particular area is the fear to come to places/countries where outbreaks </a:t>
            </a:r>
            <a:r>
              <a:rPr lang="en-GB" dirty="0" smtClean="0"/>
              <a:t>happened.</a:t>
            </a:r>
          </a:p>
          <a:p>
            <a:pPr marL="0" indent="0" algn="just">
              <a:buNone/>
            </a:pPr>
            <a:endParaRPr lang="en-GB" dirty="0"/>
          </a:p>
          <a:p>
            <a:pPr algn="just"/>
            <a:r>
              <a:rPr lang="en-GB" dirty="0" smtClean="0"/>
              <a:t>Worldwide i</a:t>
            </a:r>
            <a:r>
              <a:rPr lang="en-GB" dirty="0" smtClean="0"/>
              <a:t>mposed travel bans reduce airlines/hotel industry revenues and disadvantage communities reliant on tourism</a:t>
            </a:r>
            <a:endParaRPr lang="en-GB" dirty="0"/>
          </a:p>
        </p:txBody>
      </p:sp>
      <p:pic>
        <p:nvPicPr>
          <p:cNvPr id="4" name="Picture Placeholder 5">
            <a:extLst>
              <a:ext uri="{FF2B5EF4-FFF2-40B4-BE49-F238E27FC236}">
                <a16:creationId xmlns:a16="http://schemas.microsoft.com/office/drawing/2014/main" id="{4B634679-C3EF-650E-F1CC-3C00820769D1}"/>
              </a:ext>
            </a:extLst>
          </p:cNvPr>
          <p:cNvPicPr>
            <a:picLocks noChangeAspect="1"/>
          </p:cNvPicPr>
          <p:nvPr/>
        </p:nvPicPr>
        <p:blipFill>
          <a:blip r:embed="rId3"/>
          <a:srcRect l="24002" r="24002"/>
          <a:stretch>
            <a:fillRect/>
          </a:stretch>
        </p:blipFill>
        <p:spPr>
          <a:xfrm>
            <a:off x="7151077" y="1001486"/>
            <a:ext cx="4874533" cy="5175477"/>
          </a:xfrm>
          <a:prstGeom prst="rect">
            <a:avLst/>
          </a:prstGeom>
        </p:spPr>
      </p:pic>
    </p:spTree>
    <p:extLst>
      <p:ext uri="{BB962C8B-B14F-4D97-AF65-F5344CB8AC3E}">
        <p14:creationId xmlns:p14="http://schemas.microsoft.com/office/powerpoint/2010/main" val="328953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lstStyle/>
          <a:p>
            <a:pPr algn="ctr"/>
            <a:r>
              <a:rPr lang="en-US" b="1" dirty="0" smtClean="0"/>
              <a:t>Impact on Culture</a:t>
            </a:r>
            <a:endParaRPr lang="en-US" b="1" dirty="0"/>
          </a:p>
        </p:txBody>
      </p:sp>
      <p:sp>
        <p:nvSpPr>
          <p:cNvPr id="3" name="Content Placeholder 2"/>
          <p:cNvSpPr>
            <a:spLocks noGrp="1"/>
          </p:cNvSpPr>
          <p:nvPr>
            <p:ph idx="1"/>
          </p:nvPr>
        </p:nvSpPr>
        <p:spPr>
          <a:xfrm>
            <a:off x="838200" y="1524000"/>
            <a:ext cx="10515600" cy="4862513"/>
          </a:xfrm>
        </p:spPr>
        <p:txBody>
          <a:bodyPr>
            <a:normAutofit/>
          </a:bodyPr>
          <a:lstStyle/>
          <a:p>
            <a:pPr marL="0" indent="0" algn="just">
              <a:buNone/>
            </a:pPr>
            <a:r>
              <a:rPr lang="en-US" dirty="0" smtClean="0"/>
              <a:t>Pandemics cause a major shift in the cultural ecosystem; </a:t>
            </a:r>
            <a:endParaRPr lang="en-US" dirty="0" smtClean="0"/>
          </a:p>
          <a:p>
            <a:pPr algn="just"/>
            <a:r>
              <a:rPr lang="en-US" dirty="0" smtClean="0"/>
              <a:t>Unprecedented closures of museums and heritage sites thus depriving communities of culture and significant revenues</a:t>
            </a:r>
            <a:endParaRPr lang="en-US" dirty="0" smtClean="0"/>
          </a:p>
          <a:p>
            <a:pPr algn="just"/>
            <a:r>
              <a:rPr lang="en-US" dirty="0"/>
              <a:t>M</a:t>
            </a:r>
            <a:r>
              <a:rPr lang="en-US" dirty="0" smtClean="0"/>
              <a:t>any </a:t>
            </a:r>
            <a:r>
              <a:rPr lang="en-US" dirty="0"/>
              <a:t>intangible cultural heritage practices such as traditional festivals and gatherings </a:t>
            </a:r>
            <a:r>
              <a:rPr lang="en-US" dirty="0" smtClean="0"/>
              <a:t>are halted </a:t>
            </a:r>
            <a:r>
              <a:rPr lang="en-US" dirty="0"/>
              <a:t>or postponed, and with the closure of markets for handicrafts, products and other goods, indigenous women’s revenues </a:t>
            </a:r>
            <a:r>
              <a:rPr lang="en-US" dirty="0" smtClean="0"/>
              <a:t>become impacted.</a:t>
            </a:r>
          </a:p>
          <a:p>
            <a:pPr algn="just"/>
            <a:r>
              <a:rPr lang="en-US" dirty="0" smtClean="0"/>
              <a:t>Drastic shift in social cultures so as to adapt to isolation measures e.g. work culture shifted during the </a:t>
            </a:r>
            <a:r>
              <a:rPr lang="en-US" dirty="0" err="1" smtClean="0"/>
              <a:t>Covid</a:t>
            </a:r>
            <a:r>
              <a:rPr lang="en-US" dirty="0" smtClean="0"/>
              <a:t> pandemic with many adopting work form home strategies</a:t>
            </a:r>
            <a:endParaRPr lang="en-US" dirty="0"/>
          </a:p>
        </p:txBody>
      </p:sp>
    </p:spTree>
    <p:extLst>
      <p:ext uri="{BB962C8B-B14F-4D97-AF65-F5344CB8AC3E}">
        <p14:creationId xmlns:p14="http://schemas.microsoft.com/office/powerpoint/2010/main" val="315091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C9B5-627F-FB51-F69D-CF99C171B7A7}"/>
              </a:ext>
            </a:extLst>
          </p:cNvPr>
          <p:cNvSpPr>
            <a:spLocks noGrp="1"/>
          </p:cNvSpPr>
          <p:nvPr>
            <p:ph type="title"/>
          </p:nvPr>
        </p:nvSpPr>
        <p:spPr>
          <a:xfrm>
            <a:off x="838200" y="365125"/>
            <a:ext cx="10515600" cy="699177"/>
          </a:xfrm>
        </p:spPr>
        <p:txBody>
          <a:bodyPr/>
          <a:lstStyle/>
          <a:p>
            <a:pPr algn="ctr"/>
            <a:r>
              <a:rPr lang="en-US" b="1" dirty="0" smtClean="0"/>
              <a:t>Impact of Pandemics on Trade</a:t>
            </a:r>
            <a:endParaRPr lang="en-US" dirty="0"/>
          </a:p>
        </p:txBody>
      </p:sp>
      <p:sp>
        <p:nvSpPr>
          <p:cNvPr id="3" name="Content Placeholder 2">
            <a:extLst>
              <a:ext uri="{FF2B5EF4-FFF2-40B4-BE49-F238E27FC236}">
                <a16:creationId xmlns:a16="http://schemas.microsoft.com/office/drawing/2014/main" id="{DD289846-DF28-C549-CA02-5E0427CAC3BA}"/>
              </a:ext>
            </a:extLst>
          </p:cNvPr>
          <p:cNvSpPr>
            <a:spLocks noGrp="1"/>
          </p:cNvSpPr>
          <p:nvPr>
            <p:ph idx="1"/>
          </p:nvPr>
        </p:nvSpPr>
        <p:spPr>
          <a:xfrm>
            <a:off x="838200" y="1304144"/>
            <a:ext cx="10515600" cy="4872819"/>
          </a:xfrm>
        </p:spPr>
        <p:txBody>
          <a:bodyPr>
            <a:normAutofit fontScale="85000" lnSpcReduction="20000"/>
          </a:bodyPr>
          <a:lstStyle/>
          <a:p>
            <a:pPr marL="0" indent="0" algn="just">
              <a:buNone/>
            </a:pPr>
            <a:r>
              <a:rPr lang="en-US" dirty="0"/>
              <a:t>Under poor disease surveillance systems, cross-border trade can result in spreading of infectious diseases between countries​</a:t>
            </a:r>
            <a:endParaRPr lang="en-US" dirty="0" smtClean="0"/>
          </a:p>
          <a:p>
            <a:pPr marL="0" indent="0" algn="just">
              <a:buNone/>
            </a:pPr>
            <a:r>
              <a:rPr lang="en-US" dirty="0" smtClean="0"/>
              <a:t>International </a:t>
            </a:r>
            <a:r>
              <a:rPr lang="en-US" dirty="0"/>
              <a:t>trade (in an interconnected global economy), is adversely affected by pandemics (decline in trade values), through;</a:t>
            </a:r>
          </a:p>
          <a:p>
            <a:pPr marL="638170" lvl="1" indent="-457200"/>
            <a:r>
              <a:rPr lang="en-US" sz="2600" dirty="0" smtClean="0"/>
              <a:t>Fall in commodity prices, </a:t>
            </a:r>
          </a:p>
          <a:p>
            <a:pPr marL="638170" lvl="1" indent="-457200"/>
            <a:r>
              <a:rPr lang="en-US" sz="2600" dirty="0" smtClean="0"/>
              <a:t>Reduced manufacturing output </a:t>
            </a:r>
            <a:r>
              <a:rPr lang="en-US" sz="2600" dirty="0" smtClean="0"/>
              <a:t>due to global supply chain disruptions and closures of factories</a:t>
            </a:r>
            <a:endParaRPr lang="en-US" sz="2600" dirty="0" smtClean="0"/>
          </a:p>
          <a:p>
            <a:pPr marL="638170" lvl="1" indent="-457200"/>
            <a:r>
              <a:rPr lang="en-US" sz="2600" dirty="0" smtClean="0"/>
              <a:t>Disrupted logistics/operations in global value chains (gvcs).</a:t>
            </a:r>
          </a:p>
          <a:p>
            <a:pPr marL="638170" lvl="1" indent="-457200"/>
            <a:r>
              <a:rPr lang="en-US" sz="2600" dirty="0" smtClean="0"/>
              <a:t>Generalized decline in global demand for both goods and services</a:t>
            </a:r>
          </a:p>
          <a:p>
            <a:pPr marL="638170" lvl="1" indent="-457200"/>
            <a:r>
              <a:rPr lang="en-US" sz="2600" dirty="0" smtClean="0"/>
              <a:t>Cross-border restrictions and ports closure</a:t>
            </a:r>
          </a:p>
          <a:p>
            <a:pPr marL="638170" lvl="1" indent="-457200"/>
            <a:r>
              <a:rPr lang="en-US" sz="2600" dirty="0" smtClean="0"/>
              <a:t>Loss of jobs and employment</a:t>
            </a:r>
          </a:p>
          <a:p>
            <a:pPr marL="180970" lvl="1" indent="0" algn="just">
              <a:buNone/>
            </a:pPr>
            <a:endParaRPr lang="en-US" sz="2600" dirty="0" smtClean="0"/>
          </a:p>
          <a:p>
            <a:pPr marL="180970" lvl="1" indent="0" algn="just">
              <a:buNone/>
            </a:pPr>
            <a:r>
              <a:rPr lang="en-US" sz="2800" b="1" dirty="0" smtClean="0">
                <a:ea typeface="Calibri" panose="020F0502020204030204" pitchFamily="34" charset="0"/>
              </a:rPr>
              <a:t>NB: trade </a:t>
            </a:r>
            <a:r>
              <a:rPr lang="en-US" sz="2800" b="1" dirty="0">
                <a:ea typeface="Calibri" panose="020F0502020204030204" pitchFamily="34" charset="0"/>
              </a:rPr>
              <a:t>in some other products </a:t>
            </a:r>
            <a:r>
              <a:rPr lang="en-US" sz="2800" b="1" dirty="0" smtClean="0">
                <a:ea typeface="Calibri" panose="020F0502020204030204" pitchFamily="34" charset="0"/>
              </a:rPr>
              <a:t>during the COVID pandemic increased </a:t>
            </a:r>
            <a:r>
              <a:rPr lang="en-US" sz="2800" dirty="0">
                <a:ea typeface="Calibri" panose="020F0502020204030204" pitchFamily="34" charset="0"/>
              </a:rPr>
              <a:t>(e.g. protective equipment and pharmaceutical products, food, and ‘home nesting’ products such as domestic appliances and electronics)</a:t>
            </a:r>
          </a:p>
          <a:p>
            <a:pPr marL="180970" lvl="1" indent="0">
              <a:buNone/>
            </a:pPr>
            <a:endParaRPr lang="en-US" sz="2800" dirty="0" smtClean="0"/>
          </a:p>
        </p:txBody>
      </p:sp>
    </p:spTree>
    <p:extLst>
      <p:ext uri="{BB962C8B-B14F-4D97-AF65-F5344CB8AC3E}">
        <p14:creationId xmlns:p14="http://schemas.microsoft.com/office/powerpoint/2010/main" val="75238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p:spPr>
        <p:txBody>
          <a:bodyPr/>
          <a:lstStyle/>
          <a:p>
            <a:pPr algn="ctr"/>
            <a:r>
              <a:rPr lang="en-US" dirty="0" smtClean="0"/>
              <a:t>	</a:t>
            </a:r>
            <a:r>
              <a:rPr lang="en-US" b="1" dirty="0" smtClean="0"/>
              <a:t>Impacts on Agriculture</a:t>
            </a:r>
            <a:endParaRPr lang="en-US" b="1" dirty="0"/>
          </a:p>
        </p:txBody>
      </p:sp>
      <p:sp>
        <p:nvSpPr>
          <p:cNvPr id="3" name="Content Placeholder 2"/>
          <p:cNvSpPr>
            <a:spLocks noGrp="1"/>
          </p:cNvSpPr>
          <p:nvPr>
            <p:ph idx="1"/>
          </p:nvPr>
        </p:nvSpPr>
        <p:spPr>
          <a:xfrm>
            <a:off x="647700" y="1485900"/>
            <a:ext cx="10706100" cy="4691063"/>
          </a:xfrm>
        </p:spPr>
        <p:txBody>
          <a:bodyPr>
            <a:normAutofit fontScale="92500" lnSpcReduction="20000"/>
          </a:bodyPr>
          <a:lstStyle/>
          <a:p>
            <a:endParaRPr lang="en-US" dirty="0" smtClean="0"/>
          </a:p>
          <a:p>
            <a:pPr algn="just"/>
            <a:r>
              <a:rPr lang="en-US" dirty="0" smtClean="0"/>
              <a:t>Many regions already faced high levels of food insecurity due to famine and a further strain causes a spread in disturbance </a:t>
            </a:r>
            <a:r>
              <a:rPr lang="en-US" dirty="0"/>
              <a:t>in agricultural output and food distribution systems,</a:t>
            </a:r>
            <a:endParaRPr lang="en-US" dirty="0"/>
          </a:p>
          <a:p>
            <a:pPr algn="just"/>
            <a:r>
              <a:rPr lang="en-US" dirty="0" smtClean="0"/>
              <a:t>Reduced labor input and mass production because of restricted labor mobility </a:t>
            </a:r>
          </a:p>
          <a:p>
            <a:pPr algn="just"/>
            <a:r>
              <a:rPr lang="en-US" dirty="0" smtClean="0"/>
              <a:t>Challenges </a:t>
            </a:r>
            <a:r>
              <a:rPr lang="en-US" dirty="0"/>
              <a:t>to the transportation of food and agricultural </a:t>
            </a:r>
            <a:r>
              <a:rPr lang="en-US" dirty="0" smtClean="0"/>
              <a:t>resources both within and across borders results in </a:t>
            </a:r>
            <a:r>
              <a:rPr lang="en-US" dirty="0"/>
              <a:t>s</a:t>
            </a:r>
            <a:r>
              <a:rPr lang="en-US" dirty="0" smtClean="0"/>
              <a:t>upply and demand shocks and increased food prices</a:t>
            </a:r>
          </a:p>
          <a:p>
            <a:pPr algn="just"/>
            <a:r>
              <a:rPr lang="en-US" dirty="0" smtClean="0"/>
              <a:t>Closure of open markets and bulk consumers(schools, hotels etc.) therefore reducing farm incomes </a:t>
            </a:r>
          </a:p>
          <a:p>
            <a:pPr algn="just"/>
            <a:r>
              <a:rPr lang="en-US" dirty="0" smtClean="0"/>
              <a:t>Lockdowns </a:t>
            </a:r>
            <a:r>
              <a:rPr lang="en-US" dirty="0"/>
              <a:t>and limits on the mobility of people are also affecting the provision of key food safety, quality and certification checks</a:t>
            </a:r>
            <a:endParaRPr lang="en-US" dirty="0"/>
          </a:p>
        </p:txBody>
      </p:sp>
    </p:spTree>
    <p:extLst>
      <p:ext uri="{BB962C8B-B14F-4D97-AF65-F5344CB8AC3E}">
        <p14:creationId xmlns:p14="http://schemas.microsoft.com/office/powerpoint/2010/main" val="363785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968375"/>
          </a:xfrm>
        </p:spPr>
        <p:txBody>
          <a:bodyPr/>
          <a:lstStyle/>
          <a:p>
            <a:pPr algn="ctr"/>
            <a:r>
              <a:rPr lang="en-US" b="1" dirty="0" smtClean="0"/>
              <a:t>Impact on the </a:t>
            </a:r>
            <a:r>
              <a:rPr lang="en-US" b="1" dirty="0" smtClean="0"/>
              <a:t>Environment</a:t>
            </a:r>
            <a:endParaRPr lang="en-US" b="1" dirty="0"/>
          </a:p>
        </p:txBody>
      </p:sp>
      <p:sp>
        <p:nvSpPr>
          <p:cNvPr id="4" name="Text Placeholder 3"/>
          <p:cNvSpPr>
            <a:spLocks noGrp="1"/>
          </p:cNvSpPr>
          <p:nvPr>
            <p:ph type="body" idx="1"/>
          </p:nvPr>
        </p:nvSpPr>
        <p:spPr>
          <a:xfrm>
            <a:off x="839787" y="1095376"/>
            <a:ext cx="5157787" cy="823912"/>
          </a:xfrm>
        </p:spPr>
        <p:txBody>
          <a:bodyPr/>
          <a:lstStyle/>
          <a:p>
            <a:pPr algn="ctr"/>
            <a:r>
              <a:rPr lang="en-US" dirty="0" smtClean="0"/>
              <a:t>NEGATIVE</a:t>
            </a:r>
            <a:endParaRPr lang="en-US" dirty="0"/>
          </a:p>
        </p:txBody>
      </p:sp>
      <p:sp>
        <p:nvSpPr>
          <p:cNvPr id="3" name="Content Placeholder 2"/>
          <p:cNvSpPr>
            <a:spLocks noGrp="1"/>
          </p:cNvSpPr>
          <p:nvPr>
            <p:ph sz="half" idx="2"/>
          </p:nvPr>
        </p:nvSpPr>
        <p:spPr>
          <a:xfrm>
            <a:off x="533400" y="2063751"/>
            <a:ext cx="5464176" cy="4125912"/>
          </a:xfrm>
        </p:spPr>
        <p:txBody>
          <a:bodyPr/>
          <a:lstStyle/>
          <a:p>
            <a:pPr algn="just"/>
            <a:r>
              <a:rPr lang="en-US" dirty="0" smtClean="0"/>
              <a:t>Deterioration of wastewater quality due to an increased and untreated waste load </a:t>
            </a:r>
          </a:p>
          <a:p>
            <a:pPr algn="just"/>
            <a:r>
              <a:rPr lang="en-US" dirty="0" smtClean="0"/>
              <a:t>Increase in consumption of single use medical supplies e.g. PPE with little to none proper waste management recorded</a:t>
            </a:r>
            <a:endParaRPr lang="en-US" dirty="0"/>
          </a:p>
        </p:txBody>
      </p:sp>
      <p:sp>
        <p:nvSpPr>
          <p:cNvPr id="5" name="Text Placeholder 4"/>
          <p:cNvSpPr>
            <a:spLocks noGrp="1"/>
          </p:cNvSpPr>
          <p:nvPr>
            <p:ph type="body" sz="quarter" idx="3"/>
          </p:nvPr>
        </p:nvSpPr>
        <p:spPr>
          <a:xfrm>
            <a:off x="6172200" y="1095376"/>
            <a:ext cx="5183188" cy="823912"/>
          </a:xfrm>
        </p:spPr>
        <p:txBody>
          <a:bodyPr/>
          <a:lstStyle/>
          <a:p>
            <a:pPr algn="ctr"/>
            <a:r>
              <a:rPr lang="en-US" dirty="0" smtClean="0"/>
              <a:t>POSITIVE</a:t>
            </a:r>
            <a:endParaRPr lang="en-US" dirty="0"/>
          </a:p>
        </p:txBody>
      </p:sp>
      <p:sp>
        <p:nvSpPr>
          <p:cNvPr id="6" name="Content Placeholder 5"/>
          <p:cNvSpPr>
            <a:spLocks noGrp="1"/>
          </p:cNvSpPr>
          <p:nvPr>
            <p:ph sz="quarter" idx="4"/>
          </p:nvPr>
        </p:nvSpPr>
        <p:spPr>
          <a:xfrm>
            <a:off x="5997574" y="2063751"/>
            <a:ext cx="5357814" cy="4125912"/>
          </a:xfrm>
        </p:spPr>
        <p:txBody>
          <a:bodyPr>
            <a:normAutofit lnSpcReduction="10000"/>
          </a:bodyPr>
          <a:lstStyle/>
          <a:p>
            <a:pPr algn="just"/>
            <a:r>
              <a:rPr lang="en-US" dirty="0" smtClean="0"/>
              <a:t>Decline in industrial activity reduced carbon emissions thus improving overall air quality</a:t>
            </a:r>
          </a:p>
          <a:p>
            <a:pPr algn="just"/>
            <a:r>
              <a:rPr lang="en-US" dirty="0" smtClean="0"/>
              <a:t>Less industrial discharge improved the quality of natural water resources</a:t>
            </a:r>
          </a:p>
          <a:p>
            <a:pPr algn="just"/>
            <a:r>
              <a:rPr lang="en-US" dirty="0" smtClean="0"/>
              <a:t>Minimum noise pollution following reduced human to human contact, transportation etc.</a:t>
            </a:r>
          </a:p>
        </p:txBody>
      </p:sp>
      <p:sp>
        <p:nvSpPr>
          <p:cNvPr id="7" name="AutoShape 2" descr="https://euc-powerpoint.officeapps.live.com/pods/GetClipboardImage.ashx?Id=9f7e90cd-e719-44b7-a40e-f13c2ee34cb2&amp;DC=GEU4&amp;pkey=5a45ce70-19d0-41a4-9de4-4af579e63824&amp;wdwaccluster=GEU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4334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5"/>
            <a:ext cx="10515600" cy="1044575"/>
          </a:xfrm>
        </p:spPr>
        <p:txBody>
          <a:bodyPr/>
          <a:lstStyle/>
          <a:p>
            <a:pPr algn="ctr"/>
            <a:r>
              <a:rPr lang="en-GB" b="1" dirty="0" smtClean="0"/>
              <a:t>Impact on Wildlife</a:t>
            </a:r>
            <a:r>
              <a:rPr lang="en-GB" dirty="0" smtClean="0"/>
              <a:t>​</a:t>
            </a:r>
            <a:endParaRPr lang="en-US" dirty="0"/>
          </a:p>
        </p:txBody>
      </p:sp>
      <p:sp>
        <p:nvSpPr>
          <p:cNvPr id="11" name="Content Placeholder 10"/>
          <p:cNvSpPr>
            <a:spLocks noGrp="1"/>
          </p:cNvSpPr>
          <p:nvPr>
            <p:ph idx="1"/>
          </p:nvPr>
        </p:nvSpPr>
        <p:spPr>
          <a:xfrm>
            <a:off x="365125" y="1690688"/>
            <a:ext cx="6267450" cy="4351338"/>
          </a:xfrm>
        </p:spPr>
        <p:txBody>
          <a:bodyPr>
            <a:normAutofit/>
          </a:bodyPr>
          <a:lstStyle/>
          <a:p>
            <a:pPr algn="just" fontAlgn="base"/>
            <a:r>
              <a:rPr lang="en-US" dirty="0"/>
              <a:t>Conservation efforts may be further hampered by the economic downturn and associated </a:t>
            </a:r>
            <a:r>
              <a:rPr lang="en-US" dirty="0" smtClean="0"/>
              <a:t>divergence  </a:t>
            </a:r>
            <a:r>
              <a:rPr lang="en-US" dirty="0"/>
              <a:t>of governmental and philanthropic financial </a:t>
            </a:r>
            <a:r>
              <a:rPr lang="en-US" dirty="0" smtClean="0"/>
              <a:t>support to the health sector</a:t>
            </a:r>
          </a:p>
          <a:p>
            <a:pPr marL="0" indent="0" algn="just" fontAlgn="base">
              <a:buNone/>
            </a:pPr>
            <a:endParaRPr lang="en-US" dirty="0" smtClean="0"/>
          </a:p>
          <a:p>
            <a:pPr algn="just" fontAlgn="base"/>
            <a:r>
              <a:rPr lang="en-US" dirty="0" smtClean="0"/>
              <a:t>Increase in biodiversity threats e.g. local poaching and illegal fishing  incidents as one response to high unemployment rates</a:t>
            </a:r>
            <a:endParaRPr lang="en-US" dirty="0"/>
          </a:p>
        </p:txBody>
      </p:sp>
      <p:sp>
        <p:nvSpPr>
          <p:cNvPr id="7" name="AutoShape 2" descr="https://euc-powerpoint.officeapps.live.com/pods/GetClipboardImage.ashx?Id=6d52fa02-66e4-4c5d-b609-d328b0279e4f&amp;DC=GEU4&amp;pkey=170e18e9-2333-4da0-bffd-13d60fe709f5&amp;wdwaccluster=GEU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euc-powerpoint.officeapps.live.com/pods/GetClipboardImage.ashx?Id=6d52fa02-66e4-4c5d-b609-d328b0279e4f&amp;DC=GEU4&amp;pkey=170e18e9-2333-4da0-bffd-13d60fe709f5&amp;wdwaccluster=GEU4"/>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https://euc-powerpoint.officeapps.live.com/pods/GetClipboardImage.ashx?Id=9f7e90cd-e719-44b7-a40e-f13c2ee34cb2&amp;DC=GEU4&amp;pkey=5a45ce70-19d0-41a4-9de4-4af579e63824&amp;wdwaccluster=GEU4"/>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https://euc-powerpoint.officeapps.live.com/pods/GetClipboardImage.ashx?Id=9f7e90cd-e719-44b7-a40e-f13c2ee34cb2&amp;DC=GEU4&amp;pkey=5a45ce70-19d0-41a4-9de4-4af579e63824&amp;wdwaccluster=GEU4"/>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2"/>
          <a:srcRect t="-1" b="12366"/>
          <a:stretch/>
        </p:blipFill>
        <p:spPr>
          <a:xfrm>
            <a:off x="7162800" y="2016125"/>
            <a:ext cx="4526076" cy="3375025"/>
          </a:xfrm>
          <a:prstGeom prst="rect">
            <a:avLst/>
          </a:prstGeom>
        </p:spPr>
      </p:pic>
    </p:spTree>
    <p:extLst>
      <p:ext uri="{BB962C8B-B14F-4D97-AF65-F5344CB8AC3E}">
        <p14:creationId xmlns:p14="http://schemas.microsoft.com/office/powerpoint/2010/main" val="282082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Impacts on </a:t>
            </a:r>
            <a:r>
              <a:rPr lang="en-US" b="1" dirty="0" smtClean="0"/>
              <a:t>S</a:t>
            </a:r>
            <a:r>
              <a:rPr lang="en-US" b="1" dirty="0" smtClean="0"/>
              <a:t>ocio-political Issues</a:t>
            </a:r>
            <a:endParaRPr lang="en-US" b="1" dirty="0"/>
          </a:p>
        </p:txBody>
      </p:sp>
      <p:sp>
        <p:nvSpPr>
          <p:cNvPr id="3" name="Content Placeholder 2"/>
          <p:cNvSpPr>
            <a:spLocks noGrp="1"/>
          </p:cNvSpPr>
          <p:nvPr>
            <p:ph idx="1"/>
          </p:nvPr>
        </p:nvSpPr>
        <p:spPr>
          <a:xfrm>
            <a:off x="495300" y="1690688"/>
            <a:ext cx="11239500" cy="4486275"/>
          </a:xfrm>
        </p:spPr>
        <p:txBody>
          <a:bodyPr>
            <a:normAutofit fontScale="92500" lnSpcReduction="10000"/>
          </a:bodyPr>
          <a:lstStyle/>
          <a:p>
            <a:pPr algn="just"/>
            <a:r>
              <a:rPr lang="en-US" dirty="0"/>
              <a:t>Fear of infection can result in social distancing or closed schools, </a:t>
            </a:r>
            <a:r>
              <a:rPr lang="en-US" dirty="0" smtClean="0"/>
              <a:t>disrupting learners at different levels. The learning gap also increases as not all learners are able to access e-learning .</a:t>
            </a:r>
            <a:r>
              <a:rPr lang="en-US" dirty="0"/>
              <a:t> </a:t>
            </a:r>
            <a:r>
              <a:rPr lang="en-US" dirty="0"/>
              <a:t>Long closure of community schools </a:t>
            </a:r>
            <a:r>
              <a:rPr lang="en-US" dirty="0" smtClean="0"/>
              <a:t>exposes </a:t>
            </a:r>
            <a:r>
              <a:rPr lang="en-US" dirty="0"/>
              <a:t>girls and boys to vices such as drugs and alcohol abuse that exist in informal </a:t>
            </a:r>
            <a:r>
              <a:rPr lang="en-US" dirty="0" smtClean="0"/>
              <a:t>settlements, risk </a:t>
            </a:r>
            <a:r>
              <a:rPr lang="en-US" dirty="0"/>
              <a:t>of violence, child </a:t>
            </a:r>
            <a:r>
              <a:rPr lang="en-US" dirty="0" smtClean="0"/>
              <a:t>labor </a:t>
            </a:r>
            <a:r>
              <a:rPr lang="en-US" dirty="0"/>
              <a:t>and child marriage </a:t>
            </a:r>
            <a:r>
              <a:rPr lang="en-US" dirty="0" smtClean="0"/>
              <a:t>and an increase </a:t>
            </a:r>
            <a:r>
              <a:rPr lang="en-US" dirty="0"/>
              <a:t>in the number of adolescent pregnancies in </a:t>
            </a:r>
            <a:r>
              <a:rPr lang="en-US" dirty="0" smtClean="0"/>
              <a:t>Kenya.</a:t>
            </a:r>
          </a:p>
          <a:p>
            <a:pPr marL="0" indent="0" algn="just">
              <a:buNone/>
            </a:pPr>
            <a:endParaRPr lang="en-US" dirty="0" smtClean="0"/>
          </a:p>
          <a:p>
            <a:pPr algn="just"/>
            <a:r>
              <a:rPr lang="en-GB" dirty="0" smtClean="0">
                <a:latin typeface="Arial" panose="020B0604020202020204" pitchFamily="34" charset="0"/>
                <a:cs typeface="Arial" panose="020B0604020202020204" pitchFamily="34" charset="0"/>
              </a:rPr>
              <a:t>Political and social unrest opposing the government as many view imposed quarantines as a conspiracy.</a:t>
            </a:r>
            <a:r>
              <a:rPr lang="en-US" dirty="0" smtClean="0"/>
              <a:t>Modern </a:t>
            </a:r>
            <a:r>
              <a:rPr lang="en-US" dirty="0"/>
              <a:t>pandemics have subtle social disruptions such as anxiety, social isolation, fear-inducing behavior, and economic hardships.</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86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7DFA6-9129-74AA-CA20-F403FA946D35}"/>
              </a:ext>
            </a:extLst>
          </p:cNvPr>
          <p:cNvSpPr>
            <a:spLocks noGrp="1"/>
          </p:cNvSpPr>
          <p:nvPr>
            <p:ph type="body" sz="quarter" idx="13"/>
          </p:nvPr>
        </p:nvSpPr>
        <p:spPr>
          <a:xfrm>
            <a:off x="599756" y="836081"/>
            <a:ext cx="11422912" cy="5803870"/>
          </a:xfrm>
        </p:spPr>
        <p:txBody>
          <a:bodyPr>
            <a:noAutofit/>
          </a:bodyPr>
          <a:lstStyle/>
          <a:p>
            <a:pPr algn="just"/>
            <a:r>
              <a:rPr lang="en-US" sz="2200" b="1" dirty="0"/>
              <a:t>Migrants and women are among the vulnerable/disadvantaged groups </a:t>
            </a:r>
            <a:r>
              <a:rPr lang="en-US" sz="2200" dirty="0"/>
              <a:t>during epidemics </a:t>
            </a:r>
            <a:r>
              <a:rPr lang="en-US" sz="2200" dirty="0"/>
              <a:t>(</a:t>
            </a:r>
            <a:r>
              <a:rPr lang="en-US" sz="2200" b="1" dirty="0" smtClean="0"/>
              <a:t>inadequate </a:t>
            </a:r>
            <a:r>
              <a:rPr lang="en-US" sz="2200" b="1" dirty="0"/>
              <a:t>responses taken to mitigate rising risks to </a:t>
            </a:r>
            <a:r>
              <a:rPr lang="en-US" sz="2200" b="1" dirty="0" smtClean="0"/>
              <a:t>refugees),</a:t>
            </a:r>
            <a:r>
              <a:rPr lang="en-US" sz="2200" b="1" dirty="0"/>
              <a:t> </a:t>
            </a:r>
            <a:r>
              <a:rPr lang="en-US" sz="2200" dirty="0"/>
              <a:t>from gender-based violence to worsening educational inequalities, child protection issues, rising xenophobia and vaccine scarcity.​</a:t>
            </a:r>
          </a:p>
          <a:p>
            <a:pPr algn="just"/>
            <a:endParaRPr lang="en-US" sz="2200" b="1" dirty="0" smtClean="0">
              <a:solidFill>
                <a:srgbClr val="FF0000"/>
              </a:solidFill>
            </a:endParaRPr>
          </a:p>
          <a:p>
            <a:pPr algn="just"/>
            <a:r>
              <a:rPr lang="en-US" sz="2200" b="1" dirty="0" smtClean="0">
                <a:solidFill>
                  <a:srgbClr val="FF0000"/>
                </a:solidFill>
              </a:rPr>
              <a:t>Contracting </a:t>
            </a:r>
            <a:r>
              <a:rPr lang="en-US" sz="2200" b="1" dirty="0">
                <a:solidFill>
                  <a:srgbClr val="FF0000"/>
                </a:solidFill>
              </a:rPr>
              <a:t>infectious diseases (e.g., COVID -19)</a:t>
            </a:r>
          </a:p>
          <a:p>
            <a:pPr lvl="1" algn="just">
              <a:buFont typeface="Wingdings" panose="05000000000000000000" pitchFamily="2" charset="2"/>
              <a:buChar char="ü"/>
            </a:pPr>
            <a:r>
              <a:rPr lang="en-US" sz="2200" dirty="0"/>
              <a:t>Limited awareness of recommended prevention measures, including due to linguistic barriers </a:t>
            </a:r>
          </a:p>
          <a:p>
            <a:pPr lvl="1" algn="just">
              <a:buFont typeface="Wingdings" panose="05000000000000000000" pitchFamily="2" charset="2"/>
              <a:buChar char="ü"/>
            </a:pPr>
            <a:r>
              <a:rPr lang="en-US" sz="2200" dirty="0"/>
              <a:t>Inability to respect social distancing in crowded, multigenerational homes </a:t>
            </a:r>
          </a:p>
          <a:p>
            <a:pPr lvl="1" algn="just">
              <a:buFont typeface="Wingdings" panose="05000000000000000000" pitchFamily="2" charset="2"/>
              <a:buChar char="ü"/>
            </a:pPr>
            <a:r>
              <a:rPr lang="en-US" sz="2200" dirty="0" smtClean="0"/>
              <a:t>Limited </a:t>
            </a:r>
            <a:r>
              <a:rPr lang="en-US" sz="2200" dirty="0"/>
              <a:t>access to key hygiene items </a:t>
            </a:r>
            <a:r>
              <a:rPr lang="en-US" sz="2200" dirty="0" smtClean="0"/>
              <a:t>and PPE</a:t>
            </a:r>
            <a:endParaRPr lang="en-US" sz="2200" dirty="0"/>
          </a:p>
          <a:p>
            <a:pPr lvl="1" algn="just">
              <a:buFont typeface="Wingdings" panose="05000000000000000000" pitchFamily="2" charset="2"/>
              <a:buChar char="ü"/>
            </a:pPr>
            <a:r>
              <a:rPr lang="en-US" sz="2200" dirty="0"/>
              <a:t>Limited personal protective </a:t>
            </a:r>
            <a:r>
              <a:rPr lang="en-US" sz="2200" dirty="0" smtClean="0"/>
              <a:t>equipment</a:t>
            </a:r>
            <a:endParaRPr lang="en-US" sz="2200" dirty="0"/>
          </a:p>
          <a:p>
            <a:pPr algn="just"/>
            <a:r>
              <a:rPr lang="en-US" sz="2200" b="1" dirty="0">
                <a:solidFill>
                  <a:srgbClr val="FF0000"/>
                </a:solidFill>
              </a:rPr>
              <a:t>Not accessing appropriate care</a:t>
            </a:r>
          </a:p>
          <a:p>
            <a:pPr lvl="1" algn="just">
              <a:buFont typeface="Wingdings" panose="05000000000000000000" pitchFamily="2" charset="2"/>
              <a:buChar char="ü"/>
            </a:pPr>
            <a:r>
              <a:rPr lang="en-US" sz="2200" dirty="0"/>
              <a:t>Lack of </a:t>
            </a:r>
            <a:r>
              <a:rPr lang="en-US" sz="2200" dirty="0" smtClean="0"/>
              <a:t>access to healthcare especially because of</a:t>
            </a:r>
            <a:r>
              <a:rPr lang="en-US" sz="2200" dirty="0"/>
              <a:t> </a:t>
            </a:r>
            <a:r>
              <a:rPr lang="en-US" sz="2200" dirty="0" smtClean="0"/>
              <a:t>Language </a:t>
            </a:r>
            <a:r>
              <a:rPr lang="en-US" sz="2200" dirty="0"/>
              <a:t>barriers hindering communication with providers </a:t>
            </a:r>
            <a:r>
              <a:rPr lang="en-US" sz="2200" dirty="0" smtClean="0"/>
              <a:t>and Unwillingness </a:t>
            </a:r>
            <a:r>
              <a:rPr lang="en-US" sz="2200" dirty="0"/>
              <a:t>to come forward for assistance due to fear of arrest and/or </a:t>
            </a:r>
            <a:r>
              <a:rPr lang="en-US" sz="2200" dirty="0" smtClean="0"/>
              <a:t>stigmatization personal </a:t>
            </a:r>
            <a:r>
              <a:rPr lang="en-US" sz="2200" dirty="0"/>
              <a:t>protective equipment in the workplace</a:t>
            </a:r>
          </a:p>
          <a:p>
            <a:pPr>
              <a:buFont typeface="Wingdings" panose="05000000000000000000" pitchFamily="2" charset="2"/>
              <a:buChar char="ü"/>
            </a:pPr>
            <a:endParaRPr lang="en-US" sz="2000" dirty="0"/>
          </a:p>
        </p:txBody>
      </p:sp>
      <p:sp>
        <p:nvSpPr>
          <p:cNvPr id="3" name="Title 2">
            <a:extLst>
              <a:ext uri="{FF2B5EF4-FFF2-40B4-BE49-F238E27FC236}">
                <a16:creationId xmlns:a16="http://schemas.microsoft.com/office/drawing/2014/main" id="{E1CC9110-CD3D-46EB-C10E-4B6632B76E04}"/>
              </a:ext>
            </a:extLst>
          </p:cNvPr>
          <p:cNvSpPr>
            <a:spLocks noGrp="1"/>
          </p:cNvSpPr>
          <p:nvPr>
            <p:ph type="title"/>
          </p:nvPr>
        </p:nvSpPr>
        <p:spPr>
          <a:xfrm>
            <a:off x="599757" y="115356"/>
            <a:ext cx="11422911" cy="720725"/>
          </a:xfrm>
        </p:spPr>
        <p:txBody>
          <a:bodyPr>
            <a:noAutofit/>
          </a:bodyPr>
          <a:lstStyle/>
          <a:p>
            <a:pPr algn="ctr"/>
            <a:r>
              <a:rPr lang="en-US" sz="3200" b="1" dirty="0"/>
              <a:t>Impacts on Socio-political </a:t>
            </a:r>
            <a:r>
              <a:rPr lang="en-US" sz="3200" b="1" dirty="0" smtClean="0"/>
              <a:t>Issues: Migrants </a:t>
            </a:r>
            <a:r>
              <a:rPr lang="en-US" sz="3200" b="1" dirty="0" smtClean="0"/>
              <a:t>Vulnerability</a:t>
            </a:r>
            <a:endParaRPr lang="en-US" sz="3200" b="1" dirty="0"/>
          </a:p>
        </p:txBody>
      </p:sp>
    </p:spTree>
    <p:extLst>
      <p:ext uri="{BB962C8B-B14F-4D97-AF65-F5344CB8AC3E}">
        <p14:creationId xmlns:p14="http://schemas.microsoft.com/office/powerpoint/2010/main" val="19818565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599759" y="1361291"/>
            <a:ext cx="6325697" cy="4772810"/>
          </a:xfrm>
        </p:spPr>
        <p:txBody>
          <a:bodyPr>
            <a:normAutofit/>
          </a:bodyPr>
          <a:lstStyle/>
          <a:p>
            <a:pPr algn="just"/>
            <a:r>
              <a:rPr lang="en-US" dirty="0" err="1">
                <a:latin typeface="Arial" panose="020B0604020202020204" pitchFamily="34" charset="0"/>
                <a:cs typeface="Arial" panose="020B0604020202020204" pitchFamily="34" charset="0"/>
              </a:rPr>
              <a:t>Tatem</a:t>
            </a:r>
            <a:r>
              <a:rPr lang="en-US" dirty="0">
                <a:latin typeface="Arial" panose="020B0604020202020204" pitchFamily="34" charset="0"/>
                <a:cs typeface="Arial" panose="020B0604020202020204" pitchFamily="34" charset="0"/>
              </a:rPr>
              <a:t> AJH, Rogers DJ, Hay SI. Global Transport Networks and Infectious Disease Spread (2006).</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Adv</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Parasitol</a:t>
            </a:r>
            <a:r>
              <a:rPr lang="pt-BR" dirty="0">
                <a:latin typeface="Arial" panose="020B0604020202020204" pitchFamily="34" charset="0"/>
                <a:cs typeface="Arial" panose="020B0604020202020204" pitchFamily="34" charset="0"/>
              </a:rPr>
              <a:t>. 2006; 62: 293–343. doi: 10.1016/S0065-308X(05</a:t>
            </a:r>
            <a:r>
              <a:rPr lang="pt-BR" dirty="0" smtClean="0">
                <a:latin typeface="Arial" panose="020B0604020202020204" pitchFamily="34" charset="0"/>
                <a:cs typeface="Arial" panose="020B0604020202020204" pitchFamily="34" charset="0"/>
              </a:rPr>
              <a:t>)</a:t>
            </a:r>
          </a:p>
          <a:p>
            <a:pPr marL="0" indent="0" algn="just">
              <a:buNone/>
            </a:pP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62009-X</a:t>
            </a:r>
            <a:endParaRPr lang="pt-BR"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GB" b="1" dirty="0">
                <a:latin typeface="Arial" panose="020B0604020202020204" pitchFamily="34" charset="0"/>
                <a:cs typeface="Arial" panose="020B0604020202020204" pitchFamily="34" charset="0"/>
              </a:rPr>
              <a:t>Global Examples of Emerging and Re-emerging Infectious Diseases</a:t>
            </a:r>
            <a:endParaRPr lang="pt-BR"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88352" y="404036"/>
            <a:ext cx="6452845" cy="720725"/>
          </a:xfrm>
        </p:spPr>
        <p:txBody>
          <a:bodyPr/>
          <a:lstStyle/>
          <a:p>
            <a:pPr algn="ctr"/>
            <a:r>
              <a:rPr lang="en-US" b="1" dirty="0">
                <a:latin typeface="Arial" panose="020B0604020202020204" pitchFamily="34" charset="0"/>
                <a:cs typeface="Arial" panose="020B0604020202020204" pitchFamily="34" charset="0"/>
              </a:rPr>
              <a:t>Case Scenario</a:t>
            </a:r>
          </a:p>
        </p:txBody>
      </p:sp>
      <p:pic>
        <p:nvPicPr>
          <p:cNvPr id="7" name="Picture Placeholder 6">
            <a:extLst>
              <a:ext uri="{FF2B5EF4-FFF2-40B4-BE49-F238E27FC236}">
                <a16:creationId xmlns:a16="http://schemas.microsoft.com/office/drawing/2014/main" id="{DDA2A5FC-DB19-3E41-A90B-28600B81044E}"/>
              </a:ext>
            </a:extLst>
          </p:cNvPr>
          <p:cNvPicPr>
            <a:picLocks noGrp="1" noChangeAspect="1"/>
          </p:cNvPicPr>
          <p:nvPr>
            <p:ph type="pic" sz="quarter" idx="15"/>
          </p:nvPr>
        </p:nvPicPr>
        <p:blipFill>
          <a:blip r:embed="rId3"/>
          <a:srcRect l="28097" r="28097"/>
          <a:stretch>
            <a:fillRect/>
          </a:stretch>
        </p:blipFill>
        <p:spPr>
          <a:xfrm>
            <a:off x="7356939" y="764399"/>
            <a:ext cx="4653681" cy="5966593"/>
          </a:xfrm>
        </p:spPr>
      </p:pic>
    </p:spTree>
    <p:extLst>
      <p:ext uri="{BB962C8B-B14F-4D97-AF65-F5344CB8AC3E}">
        <p14:creationId xmlns:p14="http://schemas.microsoft.com/office/powerpoint/2010/main" val="421847081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99757" y="1361294"/>
            <a:ext cx="11422912" cy="4660625"/>
          </a:xfrm>
        </p:spPr>
        <p:txBody>
          <a:bodyPr>
            <a:normAutofit/>
          </a:bodyPr>
          <a:lstStyle/>
          <a:p>
            <a:r>
              <a:rPr lang="en-US" dirty="0" smtClean="0"/>
              <a:t>There is need for relevant stakeholders to build and maintain an integrated approach that can ensure resilience of the global socio economic system.</a:t>
            </a:r>
            <a:r>
              <a:rPr lang="en-US" i="1" dirty="0" smtClean="0"/>
              <a:t> </a:t>
            </a:r>
          </a:p>
          <a:p>
            <a:r>
              <a:rPr lang="en-US" i="1" dirty="0" smtClean="0"/>
              <a:t>Relevant stakeholders should </a:t>
            </a:r>
            <a:r>
              <a:rPr lang="en-US" i="1" dirty="0"/>
              <a:t>identify weaknesses, choke points and </a:t>
            </a:r>
            <a:r>
              <a:rPr lang="en-US" i="1" dirty="0" smtClean="0"/>
              <a:t>vulnerabilities </a:t>
            </a:r>
            <a:r>
              <a:rPr lang="en-US" i="1" dirty="0"/>
              <a:t>that need to be strengthened</a:t>
            </a:r>
            <a:r>
              <a:rPr lang="en-US" dirty="0"/>
              <a:t> </a:t>
            </a:r>
            <a:r>
              <a:rPr lang="en-US" i="1" dirty="0" smtClean="0"/>
              <a:t> </a:t>
            </a:r>
            <a:r>
              <a:rPr lang="en-US" i="1" dirty="0"/>
              <a:t>in </a:t>
            </a:r>
            <a:r>
              <a:rPr lang="en-US" i="1" dirty="0" smtClean="0"/>
              <a:t>the different sectors, </a:t>
            </a:r>
            <a:r>
              <a:rPr lang="en-US" dirty="0" smtClean="0"/>
              <a:t>in </a:t>
            </a:r>
            <a:r>
              <a:rPr lang="en-US" dirty="0"/>
              <a:t>order to increase preparedness for systemic </a:t>
            </a:r>
            <a:r>
              <a:rPr lang="en-US" dirty="0" smtClean="0"/>
              <a:t>risks</a:t>
            </a:r>
            <a:endParaRPr lang="en-US" dirty="0"/>
          </a:p>
        </p:txBody>
      </p:sp>
      <p:sp>
        <p:nvSpPr>
          <p:cNvPr id="3" name="Title 2"/>
          <p:cNvSpPr>
            <a:spLocks noGrp="1"/>
          </p:cNvSpPr>
          <p:nvPr>
            <p:ph type="title"/>
          </p:nvPr>
        </p:nvSpPr>
        <p:spPr/>
        <p:txBody>
          <a:bodyPr/>
          <a:lstStyle/>
          <a:p>
            <a:pPr algn="ctr"/>
            <a:r>
              <a:rPr lang="en-US" b="1" dirty="0" smtClean="0"/>
              <a:t>Way Forward</a:t>
            </a:r>
            <a:endParaRPr lang="en-US" b="1" dirty="0"/>
          </a:p>
        </p:txBody>
      </p:sp>
    </p:spTree>
    <p:extLst>
      <p:ext uri="{BB962C8B-B14F-4D97-AF65-F5344CB8AC3E}">
        <p14:creationId xmlns:p14="http://schemas.microsoft.com/office/powerpoint/2010/main" val="18577162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Purpose</a:t>
            </a:r>
            <a:r>
              <a:rPr lang="en-US" dirty="0" smtClean="0"/>
              <a: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just">
              <a:buNone/>
            </a:pPr>
            <a:r>
              <a:rPr lang="en-US" sz="3600" dirty="0" smtClean="0"/>
              <a:t>This </a:t>
            </a:r>
            <a:r>
              <a:rPr lang="en-US" sz="3600" dirty="0"/>
              <a:t>topic introduces learners to the impact of pandemics on socio-economic sectors including migration, trade, agriculture, tourism, wildlife, and others.  </a:t>
            </a:r>
          </a:p>
          <a:p>
            <a:endParaRPr lang="en-US" sz="3600" dirty="0"/>
          </a:p>
        </p:txBody>
      </p:sp>
    </p:spTree>
    <p:extLst>
      <p:ext uri="{BB962C8B-B14F-4D97-AF65-F5344CB8AC3E}">
        <p14:creationId xmlns:p14="http://schemas.microsoft.com/office/powerpoint/2010/main" val="1068145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54125"/>
          </a:xfrm>
        </p:spPr>
        <p:txBody>
          <a:bodyPr/>
          <a:lstStyle/>
          <a:p>
            <a:pPr algn="ctr"/>
            <a:r>
              <a:rPr lang="en-US" b="1" dirty="0"/>
              <a:t>References </a:t>
            </a:r>
          </a:p>
        </p:txBody>
      </p:sp>
      <p:sp>
        <p:nvSpPr>
          <p:cNvPr id="3" name="TextBox 2">
            <a:extLst>
              <a:ext uri="{FF2B5EF4-FFF2-40B4-BE49-F238E27FC236}">
                <a16:creationId xmlns:a16="http://schemas.microsoft.com/office/drawing/2014/main" id="{E02F0040-D439-475D-8B48-F0E38B8EB620}"/>
              </a:ext>
            </a:extLst>
          </p:cNvPr>
          <p:cNvSpPr txBox="1"/>
          <p:nvPr/>
        </p:nvSpPr>
        <p:spPr>
          <a:xfrm>
            <a:off x="323850" y="1336675"/>
            <a:ext cx="11391900" cy="4524315"/>
          </a:xfrm>
          <a:prstGeom prst="rect">
            <a:avLst/>
          </a:prstGeom>
          <a:noFill/>
        </p:spPr>
        <p:txBody>
          <a:bodyPr wrap="square" rtlCol="0">
            <a:spAutoFit/>
          </a:bodyPr>
          <a:lstStyle/>
          <a:p>
            <a:endParaRPr lang="en-GB" sz="28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Gilbert</a:t>
            </a:r>
            <a:r>
              <a:rPr lang="en-GB" sz="2000" dirty="0">
                <a:latin typeface="Arial" panose="020B0604020202020204" pitchFamily="34" charset="0"/>
                <a:cs typeface="Arial" panose="020B0604020202020204" pitchFamily="34" charset="0"/>
              </a:rPr>
              <a:t>, Natasha (2012) Cost of human-animal disease greatest for world’s poor. Nature. International Weekly Journal of Science, July 5 2012</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Grace D, Mutua F, </a:t>
            </a:r>
            <a:r>
              <a:rPr lang="en-GB" sz="2000" dirty="0" err="1">
                <a:latin typeface="Arial" panose="020B0604020202020204" pitchFamily="34" charset="0"/>
                <a:cs typeface="Arial" panose="020B0604020202020204" pitchFamily="34" charset="0"/>
              </a:rPr>
              <a:t>Ochungo</a:t>
            </a:r>
            <a:r>
              <a:rPr lang="en-GB" sz="2000" dirty="0">
                <a:latin typeface="Arial" panose="020B0604020202020204" pitchFamily="34" charset="0"/>
                <a:cs typeface="Arial" panose="020B0604020202020204" pitchFamily="34" charset="0"/>
              </a:rPr>
              <a:t> P, </a:t>
            </a:r>
            <a:r>
              <a:rPr lang="en-GB" sz="2000" dirty="0" err="1">
                <a:latin typeface="Arial" panose="020B0604020202020204" pitchFamily="34" charset="0"/>
                <a:cs typeface="Arial" panose="020B0604020202020204" pitchFamily="34" charset="0"/>
              </a:rPr>
              <a:t>Kruska</a:t>
            </a:r>
            <a:r>
              <a:rPr lang="en-GB" sz="2000" dirty="0">
                <a:latin typeface="Arial" panose="020B0604020202020204" pitchFamily="34" charset="0"/>
                <a:cs typeface="Arial" panose="020B0604020202020204" pitchFamily="34" charset="0"/>
              </a:rPr>
              <a:t> R, Jones K, Brierley L, </a:t>
            </a:r>
            <a:r>
              <a:rPr lang="en-GB" sz="2000" dirty="0" err="1">
                <a:latin typeface="Arial" panose="020B0604020202020204" pitchFamily="34" charset="0"/>
                <a:cs typeface="Arial" panose="020B0604020202020204" pitchFamily="34" charset="0"/>
              </a:rPr>
              <a:t>Lapar</a:t>
            </a:r>
            <a:r>
              <a:rPr lang="en-GB" sz="2000" dirty="0">
                <a:latin typeface="Arial" panose="020B0604020202020204" pitchFamily="34" charset="0"/>
                <a:cs typeface="Arial" panose="020B0604020202020204" pitchFamily="34" charset="0"/>
              </a:rPr>
              <a:t> L, Said M, Herrero M, </a:t>
            </a:r>
            <a:r>
              <a:rPr lang="en-GB" sz="2000" dirty="0" err="1">
                <a:latin typeface="Arial" panose="020B0604020202020204" pitchFamily="34" charset="0"/>
                <a:cs typeface="Arial" panose="020B0604020202020204" pitchFamily="34" charset="0"/>
              </a:rPr>
              <a:t>Phuc</a:t>
            </a:r>
            <a:r>
              <a:rPr lang="en-GB" sz="2000" dirty="0">
                <a:latin typeface="Arial" panose="020B0604020202020204" pitchFamily="34" charset="0"/>
                <a:cs typeface="Arial" panose="020B0604020202020204" pitchFamily="34" charset="0"/>
              </a:rPr>
              <a:t> PM, Thao NB, </a:t>
            </a:r>
            <a:r>
              <a:rPr lang="en-GB" sz="2000" dirty="0" err="1">
                <a:latin typeface="Arial" panose="020B0604020202020204" pitchFamily="34" charset="0"/>
                <a:cs typeface="Arial" panose="020B0604020202020204" pitchFamily="34" charset="0"/>
              </a:rPr>
              <a:t>Akuku</a:t>
            </a:r>
            <a:r>
              <a:rPr lang="en-GB" sz="2000" dirty="0">
                <a:latin typeface="Arial" panose="020B0604020202020204" pitchFamily="34" charset="0"/>
                <a:cs typeface="Arial" panose="020B0604020202020204" pitchFamily="34" charset="0"/>
              </a:rPr>
              <a:t> I, </a:t>
            </a:r>
            <a:r>
              <a:rPr lang="en-GB" sz="2000" dirty="0" err="1">
                <a:latin typeface="Arial" panose="020B0604020202020204" pitchFamily="34" charset="0"/>
                <a:cs typeface="Arial" panose="020B0604020202020204" pitchFamily="34" charset="0"/>
              </a:rPr>
              <a:t>Oguto</a:t>
            </a:r>
            <a:r>
              <a:rPr lang="en-GB" sz="2000" dirty="0">
                <a:latin typeface="Arial" panose="020B0604020202020204" pitchFamily="34" charset="0"/>
                <a:cs typeface="Arial" panose="020B0604020202020204" pitchFamily="34" charset="0"/>
              </a:rPr>
              <a:t> F (2012) Mapping of poverty and likely zoonoses hotspots. International Livestock Research Institute (IRLI). July </a:t>
            </a:r>
            <a:r>
              <a:rPr lang="en-GB" sz="2000" dirty="0" smtClean="0">
                <a:latin typeface="Arial" panose="020B0604020202020204" pitchFamily="34" charset="0"/>
                <a:cs typeface="Arial" panose="020B0604020202020204" pitchFamily="34" charset="0"/>
              </a:rPr>
              <a:t>2012</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World Bank (2012) Connecting Sectors and Systems for Health Results. Public Health Notice, December </a:t>
            </a:r>
            <a:r>
              <a:rPr lang="en-GB" sz="2000" dirty="0" smtClean="0">
                <a:latin typeface="Arial" panose="020B0604020202020204" pitchFamily="34" charset="0"/>
                <a:cs typeface="Arial" panose="020B0604020202020204" pitchFamily="34" charset="0"/>
              </a:rPr>
              <a:t>2012</a:t>
            </a:r>
          </a:p>
          <a:p>
            <a:pPr algn="just"/>
            <a:endParaRPr lang="en-GB" sz="2000" dirty="0">
              <a:latin typeface="Arial" panose="020B0604020202020204" pitchFamily="34" charset="0"/>
              <a:cs typeface="Arial" panose="020B0604020202020204" pitchFamily="34" charset="0"/>
            </a:endParaRPr>
          </a:p>
          <a:p>
            <a:pPr algn="just"/>
            <a:r>
              <a:rPr lang="en-US" sz="2000" dirty="0"/>
              <a:t>Impact of COVID-19 Measures on Kenya’s Education Sector By Tabitha </a:t>
            </a:r>
            <a:r>
              <a:rPr lang="en-US" sz="2000" dirty="0" err="1"/>
              <a:t>Kiriti</a:t>
            </a:r>
            <a:r>
              <a:rPr lang="en-US" sz="2000" dirty="0"/>
              <a:t> </a:t>
            </a:r>
            <a:r>
              <a:rPr lang="en-US" sz="2000" dirty="0" err="1"/>
              <a:t>Ng’ang’a</a:t>
            </a:r>
            <a:r>
              <a:rPr lang="en-US" sz="2000" dirty="0"/>
              <a:t> </a:t>
            </a:r>
            <a:r>
              <a:rPr lang="en-US" sz="2000" dirty="0" smtClean="0"/>
              <a:t>.</a:t>
            </a:r>
          </a:p>
          <a:p>
            <a:pPr algn="just"/>
            <a:r>
              <a:rPr lang="en-US" sz="2000" dirty="0" smtClean="0"/>
              <a:t>AERC </a:t>
            </a:r>
            <a:r>
              <a:rPr lang="en-US" sz="2000" dirty="0"/>
              <a:t>Working Paper - COVID-19_011 African Economic Research Consortium, Nairobi September 2021</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81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2626" y="3147945"/>
            <a:ext cx="8283179" cy="3195705"/>
          </a:xfrm>
        </p:spPr>
        <p:txBody>
          <a:bodyPr>
            <a:normAutofit/>
          </a:bodyPr>
          <a:lstStyle/>
          <a:p>
            <a:pPr algn="ctr"/>
            <a:r>
              <a:rPr lang="en-GB" sz="2400" b="0" dirty="0"/>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016" y="1147825"/>
            <a:ext cx="2255208" cy="1595374"/>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7667826" y="1329206"/>
            <a:ext cx="1819991" cy="1413993"/>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5227763" y="1287628"/>
            <a:ext cx="1874973" cy="1455571"/>
          </a:xfrm>
          <a:prstGeom prst="rect">
            <a:avLst/>
          </a:prstGeom>
        </p:spPr>
      </p:pic>
    </p:spTree>
    <p:extLst>
      <p:ext uri="{BB962C8B-B14F-4D97-AF65-F5344CB8AC3E}">
        <p14:creationId xmlns:p14="http://schemas.microsoft.com/office/powerpoint/2010/main" val="34579340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77FF-FB39-F28E-AE9D-924020F12F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29E30BA9-B35F-4AAE-DBF7-BAE8C87AE090}"/>
              </a:ext>
            </a:extLst>
          </p:cNvPr>
          <p:cNvSpPr>
            <a:spLocks noGrp="1"/>
          </p:cNvSpPr>
          <p:nvPr>
            <p:ph idx="1"/>
          </p:nvPr>
        </p:nvSpPr>
        <p:spPr>
          <a:xfrm>
            <a:off x="662940" y="1463040"/>
            <a:ext cx="10690860" cy="4713923"/>
          </a:xfrm>
        </p:spPr>
        <p:txBody>
          <a:bodyPr>
            <a:normAutofit/>
          </a:bodyPr>
          <a:lstStyle/>
          <a:p>
            <a:pPr marL="0" indent="0">
              <a:buNone/>
            </a:pPr>
            <a:endParaRPr lang="en-GB" sz="2800" dirty="0" smtClean="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3900" dirty="0" smtClean="0">
                <a:effectLst/>
                <a:ea typeface="Calibri" panose="020F0502020204030204" pitchFamily="34" charset="0"/>
                <a:cs typeface="Arial" panose="020B0604020202020204" pitchFamily="34" charset="0"/>
              </a:rPr>
              <a:t>This </a:t>
            </a:r>
            <a:r>
              <a:rPr lang="en-GB" sz="3900" dirty="0">
                <a:effectLst/>
                <a:ea typeface="Calibri" panose="020F0502020204030204" pitchFamily="34" charset="0"/>
                <a:cs typeface="Arial" panose="020B0604020202020204" pitchFamily="34" charset="0"/>
              </a:rPr>
              <a:t>topic enables learning about:</a:t>
            </a:r>
            <a:endParaRPr lang="en-US" sz="3900" dirty="0">
              <a:effectLst/>
              <a:ea typeface="Calibri" panose="020F0502020204030204" pitchFamily="34" charset="0"/>
              <a:cs typeface="Arial" panose="020B0604020202020204" pitchFamily="34" charset="0"/>
            </a:endParaRPr>
          </a:p>
          <a:p>
            <a:pPr marL="914400" lvl="1" indent="-457200" algn="just">
              <a:buFont typeface="+mj-lt"/>
              <a:buAutoNum type="arabicPeriod"/>
            </a:pPr>
            <a:r>
              <a:rPr lang="en-GB" sz="3900" dirty="0">
                <a:cs typeface="Arial" panose="020B0604020202020204" pitchFamily="34" charset="0"/>
              </a:rPr>
              <a:t>Socio-economic sectors role in pandemics</a:t>
            </a:r>
          </a:p>
          <a:p>
            <a:pPr marL="914400" lvl="1" indent="-457200" algn="just">
              <a:buFont typeface="+mj-lt"/>
              <a:buAutoNum type="arabicPeriod"/>
            </a:pPr>
            <a:r>
              <a:rPr lang="en-GB" sz="3900" dirty="0">
                <a:cs typeface="Arial" panose="020B0604020202020204" pitchFamily="34" charset="0"/>
              </a:rPr>
              <a:t>I</a:t>
            </a:r>
            <a:r>
              <a:rPr lang="en-GB" sz="3900" dirty="0" smtClean="0">
                <a:cs typeface="Arial" panose="020B0604020202020204" pitchFamily="34" charset="0"/>
              </a:rPr>
              <a:t>mpact </a:t>
            </a:r>
            <a:r>
              <a:rPr lang="en-GB" sz="3900" dirty="0">
                <a:cs typeface="Arial" panose="020B0604020202020204" pitchFamily="34" charset="0"/>
              </a:rPr>
              <a:t>of pandemics on socio-economic sectors</a:t>
            </a:r>
          </a:p>
          <a:p>
            <a:pPr marL="914400" lvl="1" indent="-457200" algn="just">
              <a:buFont typeface="+mj-lt"/>
              <a:buAutoNum type="arabicPeriod"/>
            </a:pPr>
            <a:r>
              <a:rPr lang="en-GB" sz="3900" dirty="0">
                <a:cs typeface="Arial" panose="020B0604020202020204" pitchFamily="34" charset="0"/>
              </a:rPr>
              <a:t>Socio-economic sectors regulatory frameworks and their roles in mitigating effects of pandemics</a:t>
            </a:r>
          </a:p>
          <a:p>
            <a:pPr marL="914400" lvl="1" indent="-457200">
              <a:buFont typeface="+mj-lt"/>
              <a:buAutoNum type="arabicPeriod"/>
            </a:pPr>
            <a:endParaRPr lang="en-GB" b="1" dirty="0">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6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91BF-1EDB-FDDE-4A2E-97677B2A019B}"/>
              </a:ext>
            </a:extLst>
          </p:cNvPr>
          <p:cNvSpPr>
            <a:spLocks noGrp="1"/>
          </p:cNvSpPr>
          <p:nvPr>
            <p:ph type="title"/>
          </p:nvPr>
        </p:nvSpPr>
        <p:spPr>
          <a:xfrm>
            <a:off x="838200" y="449531"/>
            <a:ext cx="10515600" cy="802493"/>
          </a:xfrm>
        </p:spPr>
        <p:txBody>
          <a:bodyPr/>
          <a:lstStyle/>
          <a:p>
            <a:pPr algn="ctr"/>
            <a:r>
              <a:rPr lang="en-US" b="1" dirty="0" smtClean="0">
                <a:latin typeface="Arial" panose="020B0604020202020204" pitchFamily="34" charset="0"/>
                <a:cs typeface="Arial" panose="020B0604020202020204" pitchFamily="34" charset="0"/>
              </a:rPr>
              <a:t>Expected Learning Outcomes</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EB9CFBA-1D9C-E521-5C9B-62430DB190BC}"/>
              </a:ext>
            </a:extLst>
          </p:cNvPr>
          <p:cNvSpPr>
            <a:spLocks noGrp="1"/>
          </p:cNvSpPr>
          <p:nvPr>
            <p:ph idx="1"/>
          </p:nvPr>
        </p:nvSpPr>
        <p:spPr>
          <a:xfrm>
            <a:off x="641252" y="1473932"/>
            <a:ext cx="10712548" cy="4743987"/>
          </a:xfrm>
        </p:spPr>
        <p:txBody>
          <a:bodyPr>
            <a:noAutofit/>
          </a:bodyPr>
          <a:lstStyle/>
          <a:p>
            <a:pPr marL="0" marR="0" indent="0" algn="just">
              <a:lnSpc>
                <a:spcPct val="150000"/>
              </a:lnSpc>
              <a:spcBef>
                <a:spcPts val="0"/>
              </a:spcBef>
              <a:spcAft>
                <a:spcPts val="0"/>
              </a:spcAft>
              <a:buNone/>
            </a:pPr>
            <a:r>
              <a:rPr lang="en-US" dirty="0" smtClean="0">
                <a:effectLst/>
                <a:ea typeface="Calibri" panose="020F0502020204030204" pitchFamily="34" charset="0"/>
                <a:cs typeface="Arial" panose="020B0604020202020204" pitchFamily="34" charset="0"/>
              </a:rPr>
              <a:t>At </a:t>
            </a:r>
            <a:r>
              <a:rPr lang="en-US" dirty="0">
                <a:effectLst/>
                <a:ea typeface="Calibri" panose="020F0502020204030204" pitchFamily="34" charset="0"/>
                <a:cs typeface="Arial" panose="020B0604020202020204" pitchFamily="34" charset="0"/>
              </a:rPr>
              <a:t>the end of this topic, the learner should be able to:</a:t>
            </a:r>
          </a:p>
          <a:p>
            <a:pPr marL="342900" marR="0" lvl="0" indent="-342900" algn="just">
              <a:lnSpc>
                <a:spcPct val="150000"/>
              </a:lnSpc>
              <a:spcBef>
                <a:spcPts val="0"/>
              </a:spcBef>
              <a:spcAft>
                <a:spcPts val="0"/>
              </a:spcAft>
              <a:buFont typeface="+mj-lt"/>
              <a:buAutoNum type="arabicPeriod"/>
            </a:pPr>
            <a:r>
              <a:rPr lang="en-US" dirty="0">
                <a:ea typeface="Calibri" panose="020F0502020204030204" pitchFamily="34" charset="0"/>
                <a:cs typeface="Arial" panose="020B0604020202020204" pitchFamily="34" charset="0"/>
              </a:rPr>
              <a:t>Describe the role of different socio-economic sectors in spread of infectious pathogens</a:t>
            </a:r>
            <a:endParaRPr lang="en-US" dirty="0">
              <a:effectLst/>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mj-lt"/>
              <a:buAutoNum type="arabicPeriod"/>
            </a:pPr>
            <a:r>
              <a:rPr lang="en-US" dirty="0">
                <a:effectLst/>
                <a:ea typeface="Calibri" panose="020F0502020204030204" pitchFamily="34" charset="0"/>
                <a:cs typeface="Arial" panose="020B0604020202020204" pitchFamily="34" charset="0"/>
              </a:rPr>
              <a:t>Discuss the effect of pandemics on different socio-economic sectors </a:t>
            </a:r>
          </a:p>
          <a:p>
            <a:pPr marL="342900" indent="-342900" algn="just">
              <a:lnSpc>
                <a:spcPct val="150000"/>
              </a:lnSpc>
              <a:spcBef>
                <a:spcPts val="0"/>
              </a:spcBef>
              <a:buFont typeface="+mj-lt"/>
              <a:buAutoNum type="arabicPeriod"/>
            </a:pPr>
            <a:r>
              <a:rPr lang="en-US" dirty="0">
                <a:effectLst/>
                <a:ea typeface="Calibri" panose="020F0502020204030204" pitchFamily="34" charset="0"/>
                <a:cs typeface="Arial" panose="020B0604020202020204" pitchFamily="34" charset="0"/>
              </a:rPr>
              <a:t>Analyze the roles of </a:t>
            </a:r>
            <a:r>
              <a:rPr lang="en-US" dirty="0">
                <a:ea typeface="Calibri" panose="020F0502020204030204" pitchFamily="34" charset="0"/>
                <a:cs typeface="Arial" panose="020B0604020202020204" pitchFamily="34" charset="0"/>
              </a:rPr>
              <a:t>sectors regulatory frameworks </a:t>
            </a:r>
            <a:r>
              <a:rPr lang="en-US" dirty="0">
                <a:effectLst/>
                <a:ea typeface="Calibri" panose="020F0502020204030204" pitchFamily="34" charset="0"/>
                <a:cs typeface="Arial" panose="020B0604020202020204" pitchFamily="34" charset="0"/>
              </a:rPr>
              <a:t>in pandemic prevention, preparedness, and response </a:t>
            </a:r>
          </a:p>
          <a:p>
            <a:pPr marL="342900" marR="0" lvl="0" indent="-342900" algn="just">
              <a:lnSpc>
                <a:spcPct val="150000"/>
              </a:lnSpc>
              <a:spcBef>
                <a:spcPts val="0"/>
              </a:spcBef>
              <a:spcAft>
                <a:spcPts val="0"/>
              </a:spcAft>
              <a:buFont typeface="+mj-lt"/>
              <a:buAutoNum type="arabicPeriod"/>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82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144" y="194427"/>
            <a:ext cx="8229600" cy="922114"/>
          </a:xfrm>
        </p:spPr>
        <p:txBody>
          <a:bodyPr/>
          <a:lstStyle/>
          <a:p>
            <a:pPr algn="ctr"/>
            <a:r>
              <a:rPr lang="en-GB"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532228" y="955841"/>
            <a:ext cx="11371014" cy="5148459"/>
          </a:xfrm>
        </p:spPr>
        <p:txBody>
          <a:bodyPr>
            <a:normAutofit fontScale="70000" lnSpcReduction="20000"/>
          </a:bodyPr>
          <a:lstStyle/>
          <a:p>
            <a:pPr marL="0" indent="0" algn="just">
              <a:buNone/>
            </a:pPr>
            <a:endParaRPr lang="en-GB" dirty="0" smtClean="0">
              <a:latin typeface="Arial" panose="020B0604020202020204" pitchFamily="34" charset="0"/>
              <a:cs typeface="Arial" panose="020B0604020202020204" pitchFamily="34" charset="0"/>
            </a:endParaRPr>
          </a:p>
          <a:p>
            <a:pPr algn="just"/>
            <a:r>
              <a:rPr lang="en-GB" sz="3600" dirty="0" smtClean="0">
                <a:cs typeface="Arial" panose="020B0604020202020204" pitchFamily="34" charset="0"/>
              </a:rPr>
              <a:t>There </a:t>
            </a:r>
            <a:r>
              <a:rPr lang="en-GB" sz="3600" dirty="0">
                <a:cs typeface="Arial" panose="020B0604020202020204" pitchFamily="34" charset="0"/>
              </a:rPr>
              <a:t>is growing concern that public health emergencies transcend borders more than before </a:t>
            </a:r>
            <a:r>
              <a:rPr lang="en-US" sz="3600" dirty="0" smtClean="0">
                <a:cs typeface="Arial" panose="020B0604020202020204" pitchFamily="34" charset="0"/>
              </a:rPr>
              <a:t>as </a:t>
            </a:r>
            <a:r>
              <a:rPr lang="en-US" sz="3600" dirty="0" smtClean="0"/>
              <a:t>biological </a:t>
            </a:r>
            <a:r>
              <a:rPr lang="en-US" sz="3600" dirty="0"/>
              <a:t>threats not only have global health impacts but also wide-ranging socioeconomic </a:t>
            </a:r>
            <a:r>
              <a:rPr lang="en-US" sz="3600" dirty="0" smtClean="0"/>
              <a:t>disruptions</a:t>
            </a:r>
          </a:p>
          <a:p>
            <a:pPr algn="just"/>
            <a:endParaRPr lang="en-US" sz="3600" dirty="0" smtClean="0"/>
          </a:p>
          <a:p>
            <a:pPr algn="just"/>
            <a:r>
              <a:rPr lang="en-US" sz="3600" dirty="0"/>
              <a:t>Sociocultural and  economic forces greatly shape to the spread of infectious diseases. They also affect the ability to measure, understand and respond to pandemics</a:t>
            </a:r>
            <a:r>
              <a:rPr lang="en-US" sz="3600" dirty="0" smtClean="0"/>
              <a:t>.</a:t>
            </a:r>
          </a:p>
          <a:p>
            <a:pPr marL="0" indent="0" algn="just">
              <a:buNone/>
            </a:pPr>
            <a:endParaRPr lang="en-GB" sz="3600" dirty="0" smtClean="0">
              <a:cs typeface="Arial" panose="020B0604020202020204" pitchFamily="34" charset="0"/>
            </a:endParaRPr>
          </a:p>
          <a:p>
            <a:pPr algn="just"/>
            <a:r>
              <a:rPr lang="en-GB" sz="3600" dirty="0" smtClean="0">
                <a:cs typeface="Arial" panose="020B0604020202020204" pitchFamily="34" charset="0"/>
              </a:rPr>
              <a:t>Learning </a:t>
            </a:r>
            <a:r>
              <a:rPr lang="en-GB" sz="3600" dirty="0">
                <a:cs typeface="Arial" panose="020B0604020202020204" pitchFamily="34" charset="0"/>
              </a:rPr>
              <a:t>from the Ebola outbreak of 2014 </a:t>
            </a:r>
            <a:r>
              <a:rPr lang="en-GB" sz="3600" dirty="0" smtClean="0">
                <a:cs typeface="Arial" panose="020B0604020202020204" pitchFamily="34" charset="0"/>
              </a:rPr>
              <a:t>– 2015, Covid 19  and other outbreaks, </a:t>
            </a:r>
            <a:r>
              <a:rPr lang="en-GB" sz="3600" dirty="0">
                <a:cs typeface="Arial" panose="020B0604020202020204" pitchFamily="34" charset="0"/>
              </a:rPr>
              <a:t>and in recognition of the growing number of public health </a:t>
            </a:r>
            <a:r>
              <a:rPr lang="en-GB" sz="3600" dirty="0" smtClean="0">
                <a:cs typeface="Arial" panose="020B0604020202020204" pitchFamily="34" charset="0"/>
              </a:rPr>
              <a:t>emergencies, </a:t>
            </a:r>
            <a:r>
              <a:rPr lang="en-GB" sz="3600" dirty="0" smtClean="0"/>
              <a:t>there </a:t>
            </a:r>
            <a:r>
              <a:rPr lang="en-GB" sz="3600" dirty="0"/>
              <a:t>is need </a:t>
            </a:r>
            <a:r>
              <a:rPr lang="en-GB" sz="3600" dirty="0" smtClean="0"/>
              <a:t>for the public health community  to strengthen  national systems with a multi sectoral </a:t>
            </a:r>
            <a:r>
              <a:rPr lang="en-GB" sz="3600" dirty="0" smtClean="0"/>
              <a:t>understanding </a:t>
            </a:r>
            <a:r>
              <a:rPr lang="en-GB" sz="3600" dirty="0" smtClean="0"/>
              <a:t>beyond the traditional human-health centric disruptions </a:t>
            </a:r>
            <a:r>
              <a:rPr lang="en-US" sz="3600" dirty="0"/>
              <a:t>that only consider cases of disease, direct medical spending, and public health functions and interventions</a:t>
            </a:r>
            <a:endParaRPr lang="en-GB" sz="3600" dirty="0">
              <a:cs typeface="Arial" panose="020B0604020202020204" pitchFamily="34" charset="0"/>
            </a:endParaRPr>
          </a:p>
          <a:p>
            <a:pPr marL="0" indent="0" algn="just">
              <a:buNone/>
            </a:pPr>
            <a:endParaRPr lang="en-GB" sz="3600" dirty="0">
              <a:cs typeface="Arial" panose="020B0604020202020204" pitchFamily="34" charset="0"/>
            </a:endParaRPr>
          </a:p>
        </p:txBody>
      </p:sp>
    </p:spTree>
    <p:extLst>
      <p:ext uri="{BB962C8B-B14F-4D97-AF65-F5344CB8AC3E}">
        <p14:creationId xmlns:p14="http://schemas.microsoft.com/office/powerpoint/2010/main" val="360692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256675"/>
            <a:ext cx="10631905" cy="914399"/>
          </a:xfrm>
        </p:spPr>
        <p:txBody>
          <a:bodyPr>
            <a:normAutofit fontScale="90000"/>
          </a:bodyPr>
          <a:lstStyle/>
          <a:p>
            <a:pPr lvl="0" algn="ctr"/>
            <a:r>
              <a:rPr lang="en-US" dirty="0" smtClean="0">
                <a:ea typeface="Calibri" panose="020F0502020204030204" pitchFamily="34" charset="0"/>
                <a:cs typeface="Arial" panose="020B0604020202020204" pitchFamily="34" charset="0"/>
              </a:rPr>
              <a:t/>
            </a:r>
            <a:br>
              <a:rPr lang="en-US" dirty="0" smtClean="0">
                <a:ea typeface="Calibri" panose="020F0502020204030204" pitchFamily="34" charset="0"/>
                <a:cs typeface="Arial" panose="020B0604020202020204" pitchFamily="34" charset="0"/>
              </a:rPr>
            </a:br>
            <a:r>
              <a:rPr lang="en-US" sz="4000" b="1" dirty="0" smtClean="0">
                <a:ea typeface="Calibri" panose="020F0502020204030204" pitchFamily="34" charset="0"/>
                <a:cs typeface="Arial" panose="020B0604020202020204" pitchFamily="34" charset="0"/>
              </a:rPr>
              <a:t>Role of Different Socio-economic Sectors in Spread of Infectious Pathogens</a:t>
            </a:r>
            <a:r>
              <a:rPr lang="en-US" b="1" dirty="0">
                <a:ea typeface="Calibri" panose="020F0502020204030204" pitchFamily="34" charset="0"/>
                <a:cs typeface="Arial" panose="020B0604020202020204" pitchFamily="34" charset="0"/>
              </a:rPr>
              <a:t/>
            </a:r>
            <a:br>
              <a:rPr lang="en-US" b="1" dirty="0">
                <a:ea typeface="Calibri" panose="020F0502020204030204" pitchFamily="34" charset="0"/>
                <a:cs typeface="Arial" panose="020B0604020202020204" pitchFamily="34" charset="0"/>
              </a:rPr>
            </a:br>
            <a:endParaRPr lang="en-US" b="1" dirty="0"/>
          </a:p>
        </p:txBody>
      </p:sp>
      <p:sp>
        <p:nvSpPr>
          <p:cNvPr id="3" name="Content Placeholder 2"/>
          <p:cNvSpPr>
            <a:spLocks noGrp="1"/>
          </p:cNvSpPr>
          <p:nvPr>
            <p:ph idx="1"/>
          </p:nvPr>
        </p:nvSpPr>
        <p:spPr>
          <a:xfrm>
            <a:off x="721895" y="1507959"/>
            <a:ext cx="10631905" cy="5005889"/>
          </a:xfrm>
        </p:spPr>
        <p:txBody>
          <a:bodyPr>
            <a:normAutofit fontScale="77500" lnSpcReduction="20000"/>
          </a:bodyPr>
          <a:lstStyle/>
          <a:p>
            <a:pPr algn="just"/>
            <a:r>
              <a:rPr lang="en-US" dirty="0"/>
              <a:t>T</a:t>
            </a:r>
            <a:r>
              <a:rPr lang="en-US" dirty="0" smtClean="0"/>
              <a:t>he </a:t>
            </a:r>
            <a:r>
              <a:rPr lang="en-US" dirty="0"/>
              <a:t>likelihood of pandemics has increased over the past century because of increased global travel and integration, urbanization, changes in land use, and greater exploitation of the natural environment </a:t>
            </a:r>
            <a:r>
              <a:rPr lang="en-US" dirty="0" smtClean="0"/>
              <a:t>.</a:t>
            </a:r>
            <a:r>
              <a:rPr lang="en-US" dirty="0"/>
              <a:t> Human societies are shaped by social relations therefore different scenarios yield different generable insights</a:t>
            </a:r>
            <a:r>
              <a:rPr lang="en-US" baseline="30000" dirty="0"/>
              <a:t>1</a:t>
            </a:r>
          </a:p>
          <a:p>
            <a:pPr marL="0" indent="0" algn="just">
              <a:buNone/>
            </a:pPr>
            <a:endParaRPr lang="en-US" dirty="0" smtClean="0"/>
          </a:p>
          <a:p>
            <a:pPr algn="just"/>
            <a:r>
              <a:rPr lang="en-US" dirty="0" smtClean="0"/>
              <a:t>Economic </a:t>
            </a:r>
            <a:r>
              <a:rPr lang="en-US" dirty="0" smtClean="0"/>
              <a:t>systems and social structures impact greatly the distribution of resources and shape how communities and individuals gain resources needed to meet basic human needs (Socio economic status –SES</a:t>
            </a:r>
            <a:r>
              <a:rPr lang="en-US" dirty="0" smtClean="0"/>
              <a:t>)</a:t>
            </a:r>
          </a:p>
          <a:p>
            <a:pPr algn="just"/>
            <a:endParaRPr lang="en-US" dirty="0" smtClean="0"/>
          </a:p>
          <a:p>
            <a:pPr algn="just"/>
            <a:r>
              <a:rPr lang="en-US" dirty="0" smtClean="0"/>
              <a:t>Low SES directly exposes individuals to many risk factors simultaneously: e.g. low income leads to housing instability and limited sanitation leading to higher risk exposure  to pathogenic </a:t>
            </a:r>
            <a:r>
              <a:rPr lang="en-US" dirty="0" smtClean="0"/>
              <a:t>agents. </a:t>
            </a:r>
          </a:p>
          <a:p>
            <a:pPr algn="just"/>
            <a:endParaRPr lang="en-US" dirty="0" smtClean="0"/>
          </a:p>
          <a:p>
            <a:pPr algn="just"/>
            <a:r>
              <a:rPr lang="en-US" dirty="0" smtClean="0"/>
              <a:t>Livestock </a:t>
            </a:r>
            <a:r>
              <a:rPr lang="en-US" dirty="0"/>
              <a:t>food chains can promote the transmission of zoonotic diseases between humans and animals, and contribute to antibiotic resistance in human pathogens</a:t>
            </a:r>
            <a:endParaRPr lang="en-US" sz="2000" baseline="30000" dirty="0"/>
          </a:p>
        </p:txBody>
      </p:sp>
    </p:spTree>
    <p:extLst>
      <p:ext uri="{BB962C8B-B14F-4D97-AF65-F5344CB8AC3E}">
        <p14:creationId xmlns:p14="http://schemas.microsoft.com/office/powerpoint/2010/main" val="87117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788"/>
            <a:ext cx="10515600" cy="902201"/>
          </a:xfrm>
        </p:spPr>
        <p:txBody>
          <a:bodyPr>
            <a:normAutofit fontScale="90000"/>
          </a:bodyPr>
          <a:lstStyle/>
          <a:p>
            <a:pPr algn="ctr"/>
            <a:r>
              <a:rPr lang="en-US" b="1" dirty="0">
                <a:ea typeface="Calibri" panose="020F0502020204030204" pitchFamily="34" charset="0"/>
                <a:cs typeface="Arial" panose="020B0604020202020204" pitchFamily="34" charset="0"/>
              </a:rPr>
              <a:t>Role of Different Socio-economic Sectors in Spread of Infectious Pathogens</a:t>
            </a:r>
            <a:endParaRPr lang="en-US" dirty="0"/>
          </a:p>
        </p:txBody>
      </p:sp>
      <p:sp>
        <p:nvSpPr>
          <p:cNvPr id="3" name="Content Placeholder 2"/>
          <p:cNvSpPr>
            <a:spLocks noGrp="1"/>
          </p:cNvSpPr>
          <p:nvPr>
            <p:ph idx="1"/>
          </p:nvPr>
        </p:nvSpPr>
        <p:spPr>
          <a:xfrm>
            <a:off x="457200" y="1267326"/>
            <a:ext cx="10896600" cy="4909637"/>
          </a:xfrm>
        </p:spPr>
        <p:txBody>
          <a:bodyPr>
            <a:normAutofit fontScale="92500" lnSpcReduction="20000"/>
          </a:bodyPr>
          <a:lstStyle/>
          <a:p>
            <a:endParaRPr lang="en-US" dirty="0" smtClean="0"/>
          </a:p>
          <a:p>
            <a:pPr algn="just"/>
            <a:r>
              <a:rPr lang="en-US" dirty="0" smtClean="0"/>
              <a:t>Travel, both out of choice and due to conflict or natural </a:t>
            </a:r>
            <a:r>
              <a:rPr lang="en-US" dirty="0" smtClean="0"/>
              <a:t>disasters contributes to the spread of pandemics</a:t>
            </a:r>
            <a:endParaRPr lang="en-US" baseline="30000" dirty="0"/>
          </a:p>
          <a:p>
            <a:pPr algn="just"/>
            <a:r>
              <a:rPr lang="en-US" dirty="0" smtClean="0"/>
              <a:t>Cultural behaviors and pathways can shape the development of an effective pandemic control, for example,</a:t>
            </a:r>
            <a:r>
              <a:rPr lang="en-US" dirty="0" smtClean="0"/>
              <a:t> locals refusing hygienic burials in fear of violating traditional beliefs. </a:t>
            </a:r>
          </a:p>
          <a:p>
            <a:pPr algn="just"/>
            <a:r>
              <a:rPr lang="en-US" dirty="0" smtClean="0"/>
              <a:t>On the positive side, cultures </a:t>
            </a:r>
            <a:r>
              <a:rPr lang="en-US" dirty="0"/>
              <a:t>which </a:t>
            </a:r>
            <a:r>
              <a:rPr lang="en-US" dirty="0" smtClean="0"/>
              <a:t>stress on strong </a:t>
            </a:r>
            <a:r>
              <a:rPr lang="en-US" dirty="0"/>
              <a:t>community </a:t>
            </a:r>
            <a:r>
              <a:rPr lang="en-US" dirty="0" smtClean="0"/>
              <a:t>ties tend to </a:t>
            </a:r>
            <a:r>
              <a:rPr lang="en-US" dirty="0"/>
              <a:t>have a different response; </a:t>
            </a:r>
            <a:r>
              <a:rPr lang="en-US" dirty="0" smtClean="0"/>
              <a:t>This </a:t>
            </a:r>
            <a:r>
              <a:rPr lang="en-US" dirty="0"/>
              <a:t>may heighten the community response and volunteering efforts, therefore making lockdown and isolation an easier task</a:t>
            </a:r>
            <a:r>
              <a:rPr lang="en-US" dirty="0" smtClean="0"/>
              <a:t>.</a:t>
            </a:r>
          </a:p>
          <a:p>
            <a:pPr algn="just"/>
            <a:r>
              <a:rPr lang="en-US" dirty="0"/>
              <a:t>The worldwide demand increase for wildlife products and exotic pets has led to a number of global pandemics in past years. The original SARS outbreak of the early 2000s originated within the wildlife markets of Guangzhou</a:t>
            </a:r>
            <a:endParaRPr lang="en-US" dirty="0" smtClean="0"/>
          </a:p>
        </p:txBody>
      </p:sp>
    </p:spTree>
    <p:extLst>
      <p:ext uri="{BB962C8B-B14F-4D97-AF65-F5344CB8AC3E}">
        <p14:creationId xmlns:p14="http://schemas.microsoft.com/office/powerpoint/2010/main" val="94658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latin typeface="Arial" panose="020B0604020202020204" pitchFamily="34" charset="0"/>
                <a:cs typeface="Arial" panose="020B0604020202020204" pitchFamily="34" charset="0"/>
              </a:rPr>
              <a:t>Impact of Outbreaks to National </a:t>
            </a:r>
            <a:r>
              <a:rPr lang="en-US" b="1" dirty="0" smtClean="0">
                <a:latin typeface="Arial" panose="020B0604020202020204" pitchFamily="34" charset="0"/>
                <a:cs typeface="Arial" panose="020B0604020202020204" pitchFamily="34" charset="0"/>
              </a:rPr>
              <a:t>Economy </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082299"/>
            <a:ext cx="10515600" cy="3724943"/>
          </a:xfrm>
        </p:spPr>
        <p:txBody>
          <a:bodyPr>
            <a:normAutofit lnSpcReduction="10000"/>
          </a:bodyPr>
          <a:lstStyle/>
          <a:p>
            <a:pPr marL="0" indent="0" algn="just">
              <a:buNone/>
            </a:pPr>
            <a:r>
              <a:rPr lang="en-GB" sz="3000" dirty="0" smtClean="0">
                <a:latin typeface="Arial" panose="020B0604020202020204" pitchFamily="34" charset="0"/>
                <a:cs typeface="Arial" panose="020B0604020202020204" pitchFamily="34" charset="0"/>
              </a:rPr>
              <a:t>The IMF marked the effect that the Covid -19 had on the economy as the worst downturn since the great depression</a:t>
            </a:r>
            <a:endParaRPr lang="en-GB" sz="3000" dirty="0">
              <a:latin typeface="Arial" panose="020B0604020202020204" pitchFamily="34" charset="0"/>
              <a:cs typeface="Arial" panose="020B0604020202020204" pitchFamily="34" charset="0"/>
            </a:endParaRPr>
          </a:p>
          <a:p>
            <a:pPr algn="just"/>
            <a:r>
              <a:rPr lang="en-GB" sz="2400" dirty="0" smtClean="0">
                <a:latin typeface="Arial" panose="020B0604020202020204" pitchFamily="34" charset="0"/>
                <a:cs typeface="Arial" panose="020B0604020202020204" pitchFamily="34" charset="0"/>
              </a:rPr>
              <a:t>Reduced cash flow which slows down economic </a:t>
            </a:r>
            <a:r>
              <a:rPr lang="en-GB" sz="2400" dirty="0" smtClean="0">
                <a:latin typeface="Arial" panose="020B0604020202020204" pitchFamily="34" charset="0"/>
                <a:cs typeface="Arial" panose="020B0604020202020204" pitchFamily="34" charset="0"/>
              </a:rPr>
              <a:t>revenues</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and longer term negative shocks to economic growth</a:t>
            </a:r>
            <a:endParaRPr lang="en-GB" sz="2400" dirty="0" smtClean="0">
              <a:latin typeface="Arial" panose="020B0604020202020204" pitchFamily="34" charset="0"/>
              <a:cs typeface="Arial" panose="020B0604020202020204" pitchFamily="34" charset="0"/>
            </a:endParaRPr>
          </a:p>
          <a:p>
            <a:pPr algn="just"/>
            <a:r>
              <a:rPr lang="en-GB" sz="2400" dirty="0" smtClean="0">
                <a:latin typeface="Arial" panose="020B0604020202020204" pitchFamily="34" charset="0"/>
                <a:cs typeface="Arial" panose="020B0604020202020204" pitchFamily="34" charset="0"/>
              </a:rPr>
              <a:t>Fiscal stress because of increased expenditure required to equip public health resources and also implement tax reliefs across different sectors</a:t>
            </a:r>
            <a:endParaRPr lang="en-GB" sz="24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Wage </a:t>
            </a:r>
            <a:r>
              <a:rPr lang="en-GB" sz="2400" dirty="0" smtClean="0">
                <a:latin typeface="Arial" panose="020B0604020202020204" pitchFamily="34" charset="0"/>
                <a:cs typeface="Arial" panose="020B0604020202020204" pitchFamily="34" charset="0"/>
              </a:rPr>
              <a:t>loss due to  high unemployment rates thus causing a falling labour participation rate</a:t>
            </a:r>
          </a:p>
          <a:p>
            <a:pPr algn="just"/>
            <a:r>
              <a:rPr lang="en-US" sz="2400" b="1" dirty="0">
                <a:solidFill>
                  <a:srgbClr val="FF0000"/>
                </a:solidFill>
              </a:rPr>
              <a:t>Migrants remittances and transfers </a:t>
            </a:r>
            <a:r>
              <a:rPr lang="en-US" sz="2400" dirty="0"/>
              <a:t>to their original countries have declined</a:t>
            </a:r>
            <a:endParaRPr lang="en-GB" sz="2400" dirty="0" smtClean="0">
              <a:latin typeface="Arial" panose="020B0604020202020204" pitchFamily="34" charset="0"/>
              <a:cs typeface="Arial" panose="020B0604020202020204" pitchFamily="34" charset="0"/>
            </a:endParaRPr>
          </a:p>
          <a:p>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09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92" y="198437"/>
            <a:ext cx="10697308" cy="1325563"/>
          </a:xfrm>
        </p:spPr>
        <p:txBody>
          <a:bodyPr>
            <a:noAutofit/>
          </a:bodyPr>
          <a:lstStyle/>
          <a:p>
            <a:pPr algn="ct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sz="4000" b="1" dirty="0" smtClean="0">
                <a:latin typeface="Arial" panose="020B0604020202020204" pitchFamily="34" charset="0"/>
                <a:cs typeface="Arial" panose="020B0604020202020204" pitchFamily="34" charset="0"/>
              </a:rPr>
              <a:t>Impact of Outbreaks to Public Health Systems</a:t>
            </a:r>
            <a:br>
              <a:rPr lang="en-GB" sz="4000" b="1" dirty="0" smtClean="0">
                <a:latin typeface="Arial" panose="020B0604020202020204" pitchFamily="34" charset="0"/>
                <a:cs typeface="Arial" panose="020B0604020202020204" pitchFamily="34" charset="0"/>
              </a:rPr>
            </a:b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6492" y="1524000"/>
            <a:ext cx="10697308" cy="4681098"/>
          </a:xfrm>
        </p:spPr>
        <p:txBody>
          <a:bodyPr>
            <a:normAutofit/>
          </a:bodyPr>
          <a:lstStyle/>
          <a:p>
            <a:pPr algn="just"/>
            <a:r>
              <a:rPr lang="en-US" dirty="0" smtClean="0"/>
              <a:t>First </a:t>
            </a:r>
            <a:r>
              <a:rPr lang="en-US" dirty="0"/>
              <a:t>and most crucial aspect of an epidemic is, and will always remain</a:t>
            </a:r>
            <a:r>
              <a:rPr lang="en-US" dirty="0" smtClean="0"/>
              <a:t>, high rates of infection leading to </a:t>
            </a:r>
            <a:r>
              <a:rPr lang="en-US" dirty="0"/>
              <a:t>the loss of human </a:t>
            </a:r>
            <a:r>
              <a:rPr lang="en-US" dirty="0" smtClean="0"/>
              <a:t>life</a:t>
            </a:r>
          </a:p>
          <a:p>
            <a:pPr algn="just"/>
            <a:r>
              <a:rPr lang="en-GB" dirty="0" smtClean="0">
                <a:latin typeface="Arial" panose="020B0604020202020204" pitchFamily="34" charset="0"/>
                <a:cs typeface="Arial" panose="020B0604020202020204" pitchFamily="34" charset="0"/>
              </a:rPr>
              <a:t>Healthcare personnel/Frontline workers were greatly exposed to  high rates of infection and death. (psychologically effects included/POH 117)</a:t>
            </a:r>
            <a:endParaRPr lang="en-GB" dirty="0">
              <a:latin typeface="Arial" panose="020B0604020202020204" pitchFamily="34" charset="0"/>
              <a:cs typeface="Arial" panose="020B0604020202020204" pitchFamily="34" charset="0"/>
            </a:endParaRPr>
          </a:p>
          <a:p>
            <a:pPr algn="just"/>
            <a:r>
              <a:rPr lang="en-US" dirty="0" smtClean="0"/>
              <a:t>Overwhelmed the </a:t>
            </a:r>
            <a:r>
              <a:rPr lang="en-US" dirty="0"/>
              <a:t>health system, limiting the capacity to deal with routine health issues and compounding the problem. </a:t>
            </a:r>
            <a:endParaRPr lang="en-GB" dirty="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Disruptions in the healthcare supply chain impacting the sourcing, procurement and management of </a:t>
            </a:r>
            <a:r>
              <a:rPr lang="en-US" dirty="0"/>
              <a:t>medical equipment inventories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116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E6B49502B9C642B2D5BB5E754263EF" ma:contentTypeVersion="8" ma:contentTypeDescription="Ein neues Dokument erstellen." ma:contentTypeScope="" ma:versionID="0e2396517994fde0a1f31f3d9d98bc95">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6cd55501c148cf27e9a6f75b0f07e242"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260403-6F45-419C-BC42-CEC5819350E9}"/>
</file>

<file path=customXml/itemProps2.xml><?xml version="1.0" encoding="utf-8"?>
<ds:datastoreItem xmlns:ds="http://schemas.openxmlformats.org/officeDocument/2006/customXml" ds:itemID="{CC9291C2-F526-4396-BF2E-51EF53C9E480}"/>
</file>

<file path=customXml/itemProps3.xml><?xml version="1.0" encoding="utf-8"?>
<ds:datastoreItem xmlns:ds="http://schemas.openxmlformats.org/officeDocument/2006/customXml" ds:itemID="{FF052985-6806-4C32-8359-B39178B7932B}"/>
</file>

<file path=docProps/app.xml><?xml version="1.0" encoding="utf-8"?>
<Properties xmlns="http://schemas.openxmlformats.org/officeDocument/2006/extended-properties" xmlns:vt="http://schemas.openxmlformats.org/officeDocument/2006/docPropsVTypes">
  <TotalTime>3192</TotalTime>
  <Words>1559</Words>
  <Application>Microsoft Office PowerPoint</Application>
  <PresentationFormat>Widescreen</PresentationFormat>
  <Paragraphs>157</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POH 102 Impact of Outbreaks on  Socio-economic  Sectors</vt:lpstr>
      <vt:lpstr>Purpose </vt:lpstr>
      <vt:lpstr>Objectives</vt:lpstr>
      <vt:lpstr>Expected Learning Outcomes</vt:lpstr>
      <vt:lpstr>Introduction</vt:lpstr>
      <vt:lpstr> Role of Different Socio-economic Sectors in Spread of Infectious Pathogens </vt:lpstr>
      <vt:lpstr>Role of Different Socio-economic Sectors in Spread of Infectious Pathogens</vt:lpstr>
      <vt:lpstr>Impact of Outbreaks to National Economy </vt:lpstr>
      <vt:lpstr> Impact of Outbreaks to Public Health Systems </vt:lpstr>
      <vt:lpstr>Impact on Travel &amp; Tourism</vt:lpstr>
      <vt:lpstr>Impact on Culture</vt:lpstr>
      <vt:lpstr>Impact of Pandemics on Trade</vt:lpstr>
      <vt:lpstr> Impacts on Agriculture</vt:lpstr>
      <vt:lpstr>Impact on the Environment</vt:lpstr>
      <vt:lpstr>Impact on Wildlife​</vt:lpstr>
      <vt:lpstr>Impacts on Socio-political Issues</vt:lpstr>
      <vt:lpstr>Impacts on Socio-political Issues: Migrants Vulnerability</vt:lpstr>
      <vt:lpstr>Case Scenario</vt:lpstr>
      <vt:lpstr>Way Forward</vt:lpstr>
      <vt:lpstr>References </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MIGRATION AND PANDEMICS</dc:title>
  <dc:creator>My PC</dc:creator>
  <cp:lastModifiedBy>Balbina</cp:lastModifiedBy>
  <cp:revision>234</cp:revision>
  <dcterms:created xsi:type="dcterms:W3CDTF">2022-07-20T08:23:36Z</dcterms:created>
  <dcterms:modified xsi:type="dcterms:W3CDTF">2023-04-03T12:30:24Z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