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58" r:id="rId7"/>
    <p:sldId id="259" r:id="rId8"/>
    <p:sldId id="260" r:id="rId9"/>
    <p:sldId id="261" r:id="rId10"/>
    <p:sldId id="262" r:id="rId11"/>
    <p:sldId id="264" r:id="rId12"/>
    <p:sldId id="266" r:id="rId13"/>
    <p:sldId id="270" r:id="rId14"/>
    <p:sldId id="272" r:id="rId15"/>
    <p:sldId id="274" r:id="rId16"/>
    <p:sldId id="276" r:id="rId17"/>
    <p:sldId id="278" r:id="rId18"/>
    <p:sldId id="280" r:id="rId19"/>
    <p:sldId id="282" r:id="rId20"/>
    <p:sldId id="284" r:id="rId21"/>
    <p:sldId id="286" r:id="rId22"/>
    <p:sldId id="288"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DF632-3AC0-462F-80F9-D614AAD27539}" v="9" dt="2023-03-29T17:04:17.842"/>
    <p1510:client id="{DE73A5B0-3F1B-44F7-AC00-D41C0725F151}" v="18" dt="2023-03-29T12:28:12.3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03DF632-3AC0-462F-80F9-D614AAD27539}"/>
    <pc:docChg chg="modSld">
      <pc:chgData name="" userId="" providerId="" clId="Web-{103DF632-3AC0-462F-80F9-D614AAD27539}" dt="2023-03-29T17:03:51.560" v="1" actId="14100"/>
      <pc:docMkLst>
        <pc:docMk/>
      </pc:docMkLst>
      <pc:sldChg chg="modSp">
        <pc:chgData name="" userId="" providerId="" clId="Web-{103DF632-3AC0-462F-80F9-D614AAD27539}" dt="2023-03-29T17:03:51.560" v="1" actId="14100"/>
        <pc:sldMkLst>
          <pc:docMk/>
          <pc:sldMk cId="2005917127" sldId="290"/>
        </pc:sldMkLst>
        <pc:picChg chg="mod">
          <ac:chgData name="" userId="" providerId="" clId="Web-{103DF632-3AC0-462F-80F9-D614AAD27539}" dt="2023-03-29T17:03:51.560" v="1" actId="14100"/>
          <ac:picMkLst>
            <pc:docMk/>
            <pc:sldMk cId="2005917127" sldId="290"/>
            <ac:picMk id="7" creationId="{00000000-0000-0000-0000-000000000000}"/>
          </ac:picMkLst>
        </pc:picChg>
      </pc:sldChg>
    </pc:docChg>
  </pc:docChgLst>
  <pc:docChgLst>
    <pc:chgData name="Naliaka, Mercy" userId="S::mercynaliaka_gmail.com#ext#@gizonline.onmicrosoft.com::af475a69-c102-4cd9-be7b-607785acd8d7" providerId="AD" clId="Web-{DE73A5B0-3F1B-44F7-AC00-D41C0725F151}"/>
    <pc:docChg chg="modSld">
      <pc:chgData name="Naliaka, Mercy" userId="S::mercynaliaka_gmail.com#ext#@gizonline.onmicrosoft.com::af475a69-c102-4cd9-be7b-607785acd8d7" providerId="AD" clId="Web-{DE73A5B0-3F1B-44F7-AC00-D41C0725F151}" dt="2023-03-29T12:28:09.127" v="16" actId="20577"/>
      <pc:docMkLst>
        <pc:docMk/>
      </pc:docMkLst>
      <pc:sldChg chg="delSp modSp">
        <pc:chgData name="Naliaka, Mercy" userId="S::mercynaliaka_gmail.com#ext#@gizonline.onmicrosoft.com::af475a69-c102-4cd9-be7b-607785acd8d7" providerId="AD" clId="Web-{DE73A5B0-3F1B-44F7-AC00-D41C0725F151}" dt="2023-03-29T12:28:09.127" v="16" actId="20577"/>
        <pc:sldMkLst>
          <pc:docMk/>
          <pc:sldMk cId="4044170758" sldId="256"/>
        </pc:sldMkLst>
        <pc:spChg chg="mod">
          <ac:chgData name="Naliaka, Mercy" userId="S::mercynaliaka_gmail.com#ext#@gizonline.onmicrosoft.com::af475a69-c102-4cd9-be7b-607785acd8d7" providerId="AD" clId="Web-{DE73A5B0-3F1B-44F7-AC00-D41C0725F151}" dt="2023-03-29T12:28:09.127" v="16" actId="20577"/>
          <ac:spMkLst>
            <pc:docMk/>
            <pc:sldMk cId="4044170758" sldId="256"/>
            <ac:spMk id="2" creationId="{00000000-0000-0000-0000-000000000000}"/>
          </ac:spMkLst>
        </pc:spChg>
        <pc:spChg chg="del mod">
          <ac:chgData name="Naliaka, Mercy" userId="S::mercynaliaka_gmail.com#ext#@gizonline.onmicrosoft.com::af475a69-c102-4cd9-be7b-607785acd8d7" providerId="AD" clId="Web-{DE73A5B0-3F1B-44F7-AC00-D41C0725F151}" dt="2023-03-29T12:27:58.376" v="5"/>
          <ac:spMkLst>
            <pc:docMk/>
            <pc:sldMk cId="4044170758" sldId="256"/>
            <ac:spMk id="3" creationId="{00000000-0000-0000-0000-000000000000}"/>
          </ac:spMkLst>
        </pc:spChg>
      </pc:sldChg>
    </pc:docChg>
  </pc:docChgLst>
  <pc:docChgLst>
    <pc:chgData name="Naliaka, Mercy" userId="S::mercynaliaka_gmail.com#ext#@gizonline.onmicrosoft.com::af475a69-c102-4cd9-be7b-607785acd8d7" providerId="AD" clId="Web-{103DF632-3AC0-462F-80F9-D614AAD27539}"/>
    <pc:docChg chg="modSld">
      <pc:chgData name="Naliaka, Mercy" userId="S::mercynaliaka_gmail.com#ext#@gizonline.onmicrosoft.com::af475a69-c102-4cd9-be7b-607785acd8d7" providerId="AD" clId="Web-{103DF632-3AC0-462F-80F9-D614AAD27539}" dt="2023-03-29T17:04:17.842" v="5" actId="1076"/>
      <pc:docMkLst>
        <pc:docMk/>
      </pc:docMkLst>
      <pc:sldChg chg="modSp">
        <pc:chgData name="Naliaka, Mercy" userId="S::mercynaliaka_gmail.com#ext#@gizonline.onmicrosoft.com::af475a69-c102-4cd9-be7b-607785acd8d7" providerId="AD" clId="Web-{103DF632-3AC0-462F-80F9-D614AAD27539}" dt="2023-03-29T17:04:17.842" v="5" actId="1076"/>
        <pc:sldMkLst>
          <pc:docMk/>
          <pc:sldMk cId="2005917127" sldId="290"/>
        </pc:sldMkLst>
        <pc:picChg chg="mod">
          <ac:chgData name="Naliaka, Mercy" userId="S::mercynaliaka_gmail.com#ext#@gizonline.onmicrosoft.com::af475a69-c102-4cd9-be7b-607785acd8d7" providerId="AD" clId="Web-{103DF632-3AC0-462F-80F9-D614AAD27539}" dt="2023-03-29T17:04:09.982" v="3" actId="1076"/>
          <ac:picMkLst>
            <pc:docMk/>
            <pc:sldMk cId="2005917127" sldId="290"/>
            <ac:picMk id="3" creationId="{DF1D0F11-D343-E402-A52C-97BF64743F4D}"/>
          </ac:picMkLst>
        </pc:picChg>
        <pc:picChg chg="mod">
          <ac:chgData name="Naliaka, Mercy" userId="S::mercynaliaka_gmail.com#ext#@gizonline.onmicrosoft.com::af475a69-c102-4cd9-be7b-607785acd8d7" providerId="AD" clId="Web-{103DF632-3AC0-462F-80F9-D614AAD27539}" dt="2023-03-29T17:04:17.842" v="5" actId="1076"/>
          <ac:picMkLst>
            <pc:docMk/>
            <pc:sldMk cId="2005917127" sldId="290"/>
            <ac:picMk id="6" creationId="{0DE05482-44D3-BB0F-4B72-61296C1BC10A}"/>
          </ac:picMkLst>
        </pc:picChg>
        <pc:picChg chg="mod">
          <ac:chgData name="Naliaka, Mercy" userId="S::mercynaliaka_gmail.com#ext#@gizonline.onmicrosoft.com::af475a69-c102-4cd9-be7b-607785acd8d7" providerId="AD" clId="Web-{103DF632-3AC0-462F-80F9-D614AAD27539}" dt="2023-03-29T17:03:53.544" v="0" actId="14100"/>
          <ac:picMkLst>
            <pc:docMk/>
            <pc:sldMk cId="2005917127" sldId="290"/>
            <ac:picMk id="7"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5375-2F20-47D9-90E4-916F28DB7A4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36279F9-7095-4802-96DF-E3C40E7C6DCE}">
      <dgm:prSet phldrT="[Text]" custT="1"/>
      <dgm:spPr>
        <a:xfrm>
          <a:off x="3617324" y="592"/>
          <a:ext cx="1452091" cy="1003419"/>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Infectious Agent</a:t>
          </a:r>
        </a:p>
        <a:p>
          <a:r>
            <a:rPr lang="en-US" sz="800" b="1" dirty="0">
              <a:solidFill>
                <a:srgbClr val="000000"/>
              </a:solidFill>
              <a:latin typeface="Calibri" panose="020F0502020204030204"/>
              <a:ea typeface="+mn-ea"/>
              <a:cs typeface="+mn-cs"/>
            </a:rPr>
            <a:t>Bacteria</a:t>
          </a:r>
        </a:p>
        <a:p>
          <a:r>
            <a:rPr lang="en-US" sz="800" b="1" dirty="0">
              <a:solidFill>
                <a:srgbClr val="000000"/>
              </a:solidFill>
              <a:latin typeface="Calibri" panose="020F0502020204030204"/>
              <a:ea typeface="+mn-ea"/>
              <a:cs typeface="+mn-cs"/>
            </a:rPr>
            <a:t>Virus </a:t>
          </a:r>
        </a:p>
        <a:p>
          <a:r>
            <a:rPr lang="en-US" sz="800" b="1" dirty="0">
              <a:solidFill>
                <a:srgbClr val="000000"/>
              </a:solidFill>
              <a:latin typeface="Calibri" panose="020F0502020204030204"/>
              <a:ea typeface="+mn-ea"/>
              <a:cs typeface="+mn-cs"/>
            </a:rPr>
            <a:t>Fungi</a:t>
          </a:r>
        </a:p>
      </dgm:t>
    </dgm:pt>
    <dgm:pt modelId="{5FC069DE-83D4-4ED5-BA1D-5166539277CC}" type="parTrans" cxnId="{764FE5B0-D160-438B-B2D2-28CE5A90BE28}">
      <dgm:prSet/>
      <dgm:spPr/>
      <dgm:t>
        <a:bodyPr/>
        <a:lstStyle/>
        <a:p>
          <a:endParaRPr lang="en-US"/>
        </a:p>
      </dgm:t>
    </dgm:pt>
    <dgm:pt modelId="{928705DE-1ED6-432D-A2B4-29948FF0FDF6}" type="sibTrans" cxnId="{764FE5B0-D160-438B-B2D2-28CE5A90BE28}">
      <dgm:prSet/>
      <dgm:spPr>
        <a:xfrm>
          <a:off x="2681122" y="613225"/>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E0AABC88-B089-4A24-BD7F-C4098315366B}">
      <dgm:prSet phldrT="[Text]" custT="1"/>
      <dgm:spPr>
        <a:xfrm>
          <a:off x="5156803" y="860362"/>
          <a:ext cx="1688072" cy="1017108"/>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Reservoir</a:t>
          </a:r>
        </a:p>
        <a:p>
          <a:r>
            <a:rPr lang="en-US" sz="800" b="1" dirty="0">
              <a:solidFill>
                <a:srgbClr val="000000"/>
              </a:solidFill>
              <a:latin typeface="Calibri" panose="020F0502020204030204"/>
              <a:ea typeface="+mn-ea"/>
              <a:cs typeface="+mn-cs"/>
            </a:rPr>
            <a:t>People</a:t>
          </a:r>
        </a:p>
        <a:p>
          <a:r>
            <a:rPr lang="en-US" sz="800" b="1" dirty="0">
              <a:solidFill>
                <a:srgbClr val="000000"/>
              </a:solidFill>
              <a:latin typeface="Calibri" panose="020F0502020204030204"/>
              <a:ea typeface="+mn-ea"/>
              <a:cs typeface="+mn-cs"/>
            </a:rPr>
            <a:t>Environment</a:t>
          </a:r>
        </a:p>
        <a:p>
          <a:r>
            <a:rPr lang="en-US" sz="800" b="1" dirty="0">
              <a:solidFill>
                <a:srgbClr val="000000"/>
              </a:solidFill>
              <a:latin typeface="Calibri" panose="020F0502020204030204"/>
              <a:ea typeface="+mn-ea"/>
              <a:cs typeface="+mn-cs"/>
            </a:rPr>
            <a:t>Equipment &amp; Water</a:t>
          </a:r>
        </a:p>
      </dgm:t>
    </dgm:pt>
    <dgm:pt modelId="{64A9890F-76F9-4240-BA16-3949D6FCAF42}" type="parTrans" cxnId="{3E3E68A9-C994-4085-B0B7-1765409A0869}">
      <dgm:prSet/>
      <dgm:spPr/>
      <dgm:t>
        <a:bodyPr/>
        <a:lstStyle/>
        <a:p>
          <a:endParaRPr lang="en-US"/>
        </a:p>
      </dgm:t>
    </dgm:pt>
    <dgm:pt modelId="{1786FCD3-13D7-4925-8C00-29FC9FE1B927}" type="sibTrans" cxnId="{3E3E68A9-C994-4085-B0B7-1765409A0869}">
      <dgm:prSet/>
      <dgm:spPr>
        <a:xfrm>
          <a:off x="2363517" y="377340"/>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43E086FA-C14C-460C-A4FB-664B52A91A5F}">
      <dgm:prSet phldrT="[Text]" custT="1"/>
      <dgm:spPr>
        <a:xfrm>
          <a:off x="5204198" y="2624006"/>
          <a:ext cx="1737673" cy="1075758"/>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Portal of Exit</a:t>
          </a:r>
        </a:p>
        <a:p>
          <a:r>
            <a:rPr lang="en-US" sz="800" b="1" dirty="0">
              <a:solidFill>
                <a:srgbClr val="000000"/>
              </a:solidFill>
              <a:latin typeface="Calibri" panose="020F0502020204030204"/>
              <a:ea typeface="+mn-ea"/>
              <a:cs typeface="+mn-cs"/>
            </a:rPr>
            <a:t>Excretion, secretions, skin, and droplets</a:t>
          </a:r>
        </a:p>
      </dgm:t>
    </dgm:pt>
    <dgm:pt modelId="{B39EAA74-64BF-4A50-B2E5-96B250E91F58}" type="parTrans" cxnId="{39FA7A70-5B82-4DEC-A1C3-AE57D2989DFD}">
      <dgm:prSet/>
      <dgm:spPr/>
      <dgm:t>
        <a:bodyPr/>
        <a:lstStyle/>
        <a:p>
          <a:endParaRPr lang="en-US"/>
        </a:p>
      </dgm:t>
    </dgm:pt>
    <dgm:pt modelId="{BD225028-4B3E-46FF-93DC-3CBE500B376D}" type="sibTrans" cxnId="{39FA7A70-5B82-4DEC-A1C3-AE57D2989DFD}">
      <dgm:prSet/>
      <dgm:spPr>
        <a:xfrm>
          <a:off x="2348477" y="405393"/>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0BD2A4EF-05D6-42FC-A7BE-EF18975936CF}">
      <dgm:prSet phldrT="[Text]" custT="1"/>
      <dgm:spPr>
        <a:xfrm>
          <a:off x="3501152" y="3747876"/>
          <a:ext cx="1677536" cy="1082764"/>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Means of Transmission</a:t>
          </a:r>
        </a:p>
        <a:p>
          <a:r>
            <a:rPr lang="en-US" sz="800" b="1" dirty="0">
              <a:solidFill>
                <a:srgbClr val="000000"/>
              </a:solidFill>
              <a:latin typeface="Calibri" panose="020F0502020204030204"/>
              <a:ea typeface="+mn-ea"/>
              <a:cs typeface="+mn-cs"/>
            </a:rPr>
            <a:t>Direct/Indirect Contact</a:t>
          </a:r>
        </a:p>
        <a:p>
          <a:r>
            <a:rPr lang="en-US" sz="800" b="1" dirty="0">
              <a:solidFill>
                <a:srgbClr val="000000"/>
              </a:solidFill>
              <a:latin typeface="Calibri" panose="020F0502020204030204"/>
              <a:ea typeface="+mn-ea"/>
              <a:cs typeface="+mn-cs"/>
            </a:rPr>
            <a:t>Inhalation</a:t>
          </a:r>
        </a:p>
        <a:p>
          <a:r>
            <a:rPr lang="en-US" sz="800" b="1" dirty="0">
              <a:solidFill>
                <a:srgbClr val="000000"/>
              </a:solidFill>
              <a:latin typeface="Calibri" panose="020F0502020204030204"/>
              <a:ea typeface="+mn-ea"/>
              <a:cs typeface="+mn-cs"/>
            </a:rPr>
            <a:t>Airborne</a:t>
          </a:r>
        </a:p>
      </dgm:t>
    </dgm:pt>
    <dgm:pt modelId="{7E7F4C7E-6D23-4EC3-8D1D-CB80E96EEDB7}" type="parTrans" cxnId="{5FBE5C76-5D78-45DA-AEAF-6FBCD0D4DB9C}">
      <dgm:prSet/>
      <dgm:spPr/>
      <dgm:t>
        <a:bodyPr/>
        <a:lstStyle/>
        <a:p>
          <a:endParaRPr lang="en-US"/>
        </a:p>
      </dgm:t>
    </dgm:pt>
    <dgm:pt modelId="{3CC2A8E9-AABF-45A8-BBB8-B353AA800FE9}" type="sibTrans" cxnId="{5FBE5C76-5D78-45DA-AEAF-6FBCD0D4DB9C}">
      <dgm:prSet/>
      <dgm:spPr>
        <a:xfrm>
          <a:off x="2368441" y="395904"/>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0530BABC-8EDE-47B5-9C4C-B8783DD7024E}">
      <dgm:prSet phldrT="[Text]" custT="1"/>
      <dgm:spPr>
        <a:xfrm>
          <a:off x="1817123" y="2753999"/>
          <a:ext cx="1623188" cy="1123623"/>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Portal of Entry</a:t>
          </a:r>
        </a:p>
        <a:p>
          <a:r>
            <a:rPr lang="en-US" sz="800" b="1" dirty="0">
              <a:solidFill>
                <a:srgbClr val="000000"/>
              </a:solidFill>
              <a:latin typeface="Calibri" panose="020F0502020204030204"/>
              <a:ea typeface="+mn-ea"/>
              <a:cs typeface="+mn-cs"/>
            </a:rPr>
            <a:t>Mucous Membranes</a:t>
          </a:r>
        </a:p>
        <a:p>
          <a:r>
            <a:rPr lang="en-US" sz="800" b="1" dirty="0">
              <a:solidFill>
                <a:srgbClr val="000000"/>
              </a:solidFill>
              <a:latin typeface="Calibri" panose="020F0502020204030204"/>
              <a:ea typeface="+mn-ea"/>
              <a:cs typeface="+mn-cs"/>
            </a:rPr>
            <a:t>Respiratory &amp; GI Tract</a:t>
          </a:r>
        </a:p>
        <a:p>
          <a:r>
            <a:rPr lang="en-US" sz="800" b="1" dirty="0">
              <a:solidFill>
                <a:srgbClr val="000000"/>
              </a:solidFill>
              <a:latin typeface="Calibri" panose="020F0502020204030204"/>
              <a:ea typeface="+mn-ea"/>
              <a:cs typeface="+mn-cs"/>
            </a:rPr>
            <a:t>Broken Skin</a:t>
          </a:r>
        </a:p>
      </dgm:t>
    </dgm:pt>
    <dgm:pt modelId="{4C566DF0-1794-4693-A813-E49C778E0EDC}" type="parTrans" cxnId="{BFC75441-EFAB-4546-848D-DBF5167B3BA0}">
      <dgm:prSet/>
      <dgm:spPr/>
      <dgm:t>
        <a:bodyPr/>
        <a:lstStyle/>
        <a:p>
          <a:endParaRPr lang="en-US"/>
        </a:p>
      </dgm:t>
    </dgm:pt>
    <dgm:pt modelId="{3A1BD5B8-C001-4438-A15C-53040E9BFF1C}" type="sibTrans" cxnId="{BFC75441-EFAB-4546-848D-DBF5167B3BA0}">
      <dgm:prSet/>
      <dgm:spPr>
        <a:xfrm>
          <a:off x="2367883" y="395468"/>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EFAA5A2E-D8DE-437E-8679-6780A72D083F}">
      <dgm:prSet phldrT="[Text]" custT="1"/>
      <dgm:spPr>
        <a:xfrm>
          <a:off x="1865388" y="810776"/>
          <a:ext cx="1526658" cy="1116279"/>
        </a:xfrm>
        <a:solidFill>
          <a:srgbClr val="4ABDE8">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r>
            <a:rPr lang="en-US" sz="1100" b="1" dirty="0">
              <a:solidFill>
                <a:srgbClr val="005B94"/>
              </a:solidFill>
              <a:latin typeface="Calibri" panose="020F0502020204030204"/>
              <a:ea typeface="+mn-ea"/>
              <a:cs typeface="+mn-cs"/>
            </a:rPr>
            <a:t>Susceptible Host</a:t>
          </a:r>
        </a:p>
        <a:p>
          <a:r>
            <a:rPr lang="en-US" sz="800" b="1" dirty="0">
              <a:solidFill>
                <a:srgbClr val="000000"/>
              </a:solidFill>
              <a:latin typeface="Calibri" panose="020F0502020204030204"/>
              <a:ea typeface="+mn-ea"/>
              <a:cs typeface="+mn-cs"/>
            </a:rPr>
            <a:t>Patient </a:t>
          </a:r>
        </a:p>
        <a:p>
          <a:r>
            <a:rPr lang="en-US" sz="800" b="1" dirty="0">
              <a:solidFill>
                <a:srgbClr val="000000"/>
              </a:solidFill>
              <a:latin typeface="Calibri" panose="020F0502020204030204"/>
              <a:ea typeface="+mn-ea"/>
              <a:cs typeface="+mn-cs"/>
            </a:rPr>
            <a:t>Staff</a:t>
          </a:r>
        </a:p>
        <a:p>
          <a:r>
            <a:rPr lang="en-US" sz="800" b="1" dirty="0">
              <a:solidFill>
                <a:srgbClr val="000000"/>
              </a:solidFill>
              <a:latin typeface="Calibri" panose="020F0502020204030204"/>
              <a:ea typeface="+mn-ea"/>
              <a:cs typeface="+mn-cs"/>
            </a:rPr>
            <a:t>Visitor</a:t>
          </a:r>
        </a:p>
      </dgm:t>
    </dgm:pt>
    <dgm:pt modelId="{0554079B-5E3D-4B26-854C-284A7224A48A}" type="parTrans" cxnId="{B2ED3F1A-B974-429E-9E74-087FDFDF7F85}">
      <dgm:prSet/>
      <dgm:spPr/>
      <dgm:t>
        <a:bodyPr/>
        <a:lstStyle/>
        <a:p>
          <a:endParaRPr lang="en-US"/>
        </a:p>
      </dgm:t>
    </dgm:pt>
    <dgm:pt modelId="{088FA049-8210-4B06-99CF-262619904DEB}" type="sibTrans" cxnId="{B2ED3F1A-B974-429E-9E74-087FDFDF7F85}">
      <dgm:prSet/>
      <dgm:spPr>
        <a:xfrm>
          <a:off x="2038641" y="604229"/>
          <a:ext cx="3893790" cy="3893790"/>
        </a:xfrm>
        <a:noFill/>
        <a:ln w="12700" cap="flat" cmpd="sng" algn="ctr">
          <a:solidFill>
            <a:srgbClr val="4ABDE8">
              <a:hueOff val="0"/>
              <a:satOff val="0"/>
              <a:lumOff val="0"/>
              <a:alphaOff val="0"/>
            </a:srgbClr>
          </a:solidFill>
          <a:prstDash val="solid"/>
          <a:tailEnd type="arrow"/>
        </a:ln>
        <a:effectLst/>
      </dgm:spPr>
      <dgm:t>
        <a:bodyPr/>
        <a:lstStyle/>
        <a:p>
          <a:endParaRPr lang="en-US"/>
        </a:p>
      </dgm:t>
    </dgm:pt>
    <dgm:pt modelId="{1B294915-36F3-4594-AEFF-1141B161BC97}" type="pres">
      <dgm:prSet presAssocID="{D0F05375-2F20-47D9-90E4-916F28DB7A42}" presName="cycle" presStyleCnt="0">
        <dgm:presLayoutVars>
          <dgm:dir/>
          <dgm:resizeHandles val="exact"/>
        </dgm:presLayoutVars>
      </dgm:prSet>
      <dgm:spPr/>
    </dgm:pt>
    <dgm:pt modelId="{D9C5FB51-B9CD-42B7-B21C-C693996C4FEA}" type="pres">
      <dgm:prSet presAssocID="{736279F9-7095-4802-96DF-E3C40E7C6DCE}" presName="node" presStyleLbl="node1" presStyleIdx="0" presStyleCnt="6" custScaleX="114115" custScaleY="121316" custRadScaleRad="94524" custRadScaleInc="4451">
        <dgm:presLayoutVars>
          <dgm:bulletEnabled val="1"/>
        </dgm:presLayoutVars>
      </dgm:prSet>
      <dgm:spPr>
        <a:prstGeom prst="roundRect">
          <a:avLst/>
        </a:prstGeom>
      </dgm:spPr>
    </dgm:pt>
    <dgm:pt modelId="{625E496A-1708-4E67-893C-BBB242DCFA17}" type="pres">
      <dgm:prSet presAssocID="{736279F9-7095-4802-96DF-E3C40E7C6DCE}" presName="spNode" presStyleCnt="0"/>
      <dgm:spPr/>
    </dgm:pt>
    <dgm:pt modelId="{7A86AE37-93A5-4740-A6AF-8BAF694F4842}" type="pres">
      <dgm:prSet presAssocID="{928705DE-1ED6-432D-A2B4-29948FF0FDF6}" presName="sibTrans" presStyleLbl="sibTrans1D1" presStyleIdx="0" presStyleCnt="6"/>
      <dgm:spPr>
        <a:custGeom>
          <a:avLst/>
          <a:gdLst/>
          <a:ahLst/>
          <a:cxnLst/>
          <a:rect l="0" t="0" r="0" b="0"/>
          <a:pathLst>
            <a:path>
              <a:moveTo>
                <a:pt x="2493629" y="78344"/>
              </a:moveTo>
              <a:arcTo wR="1946895" hR="1946895" stAng="17178562" swAng="580134"/>
            </a:path>
          </a:pathLst>
        </a:custGeom>
      </dgm:spPr>
    </dgm:pt>
    <dgm:pt modelId="{31C7B741-8478-4DE3-9AD5-A41B8934ACC4}" type="pres">
      <dgm:prSet presAssocID="{E0AABC88-B089-4A24-BD7F-C4098315366B}" presName="node" presStyleLbl="node1" presStyleIdx="1" presStyleCnt="6" custScaleX="132660" custScaleY="122971">
        <dgm:presLayoutVars>
          <dgm:bulletEnabled val="1"/>
        </dgm:presLayoutVars>
      </dgm:prSet>
      <dgm:spPr>
        <a:prstGeom prst="roundRect">
          <a:avLst/>
        </a:prstGeom>
      </dgm:spPr>
    </dgm:pt>
    <dgm:pt modelId="{B352D2E3-E4A9-4EB1-B1C2-7EFD5A4DE4D2}" type="pres">
      <dgm:prSet presAssocID="{E0AABC88-B089-4A24-BD7F-C4098315366B}" presName="spNode" presStyleCnt="0"/>
      <dgm:spPr/>
    </dgm:pt>
    <dgm:pt modelId="{FE4C0097-63F9-4658-894C-40C63B7B5155}" type="pres">
      <dgm:prSet presAssocID="{1786FCD3-13D7-4925-8C00-29FC9FE1B927}" presName="sibTrans" presStyleLbl="sibTrans1D1" presStyleIdx="1" presStyleCnt="6"/>
      <dgm:spPr>
        <a:custGeom>
          <a:avLst/>
          <a:gdLst/>
          <a:ahLst/>
          <a:cxnLst/>
          <a:rect l="0" t="0" r="0" b="0"/>
          <a:pathLst>
            <a:path>
              <a:moveTo>
                <a:pt x="3870512" y="1646732"/>
              </a:moveTo>
              <a:arcTo wR="1946895" hR="1946895" stAng="21067863" swAng="799739"/>
            </a:path>
          </a:pathLst>
        </a:custGeom>
      </dgm:spPr>
    </dgm:pt>
    <dgm:pt modelId="{D1274F56-51F5-4E3B-B637-CE1994CABF76}" type="pres">
      <dgm:prSet presAssocID="{43E086FA-C14C-460C-A4FB-664B52A91A5F}" presName="node" presStyleLbl="node1" presStyleIdx="2" presStyleCnt="6" custScaleX="136558" custScaleY="130062" custRadScaleRad="99639" custRadScaleInc="-25049">
        <dgm:presLayoutVars>
          <dgm:bulletEnabled val="1"/>
        </dgm:presLayoutVars>
      </dgm:prSet>
      <dgm:spPr>
        <a:prstGeom prst="roundRect">
          <a:avLst/>
        </a:prstGeom>
      </dgm:spPr>
    </dgm:pt>
    <dgm:pt modelId="{B0F59823-F649-41AC-A34E-8D6FFBEED624}" type="pres">
      <dgm:prSet presAssocID="{43E086FA-C14C-460C-A4FB-664B52A91A5F}" presName="spNode" presStyleCnt="0"/>
      <dgm:spPr/>
    </dgm:pt>
    <dgm:pt modelId="{6BB714E2-0F4C-4521-B6F7-18CB5472FD2B}" type="pres">
      <dgm:prSet presAssocID="{BD225028-4B3E-46FF-93DC-3CBE500B376D}" presName="sibTrans" presStyleLbl="sibTrans1D1" presStyleIdx="2" presStyleCnt="6"/>
      <dgm:spPr>
        <a:custGeom>
          <a:avLst/>
          <a:gdLst/>
          <a:ahLst/>
          <a:cxnLst/>
          <a:rect l="0" t="0" r="0" b="0"/>
          <a:pathLst>
            <a:path>
              <a:moveTo>
                <a:pt x="3259091" y="3385138"/>
              </a:moveTo>
              <a:arcTo wR="1946895" hR="1946895" stAng="2857435" swAng="694099"/>
            </a:path>
          </a:pathLst>
        </a:custGeom>
      </dgm:spPr>
    </dgm:pt>
    <dgm:pt modelId="{8D5A83C1-100F-4E3E-9BD2-5DD3C45376D8}" type="pres">
      <dgm:prSet presAssocID="{0BD2A4EF-05D6-42FC-A7BE-EF18975936CF}" presName="node" presStyleLbl="node1" presStyleIdx="3" presStyleCnt="6" custScaleX="131832" custScaleY="130909" custRadScaleRad="100892" custRadScaleInc="-3667">
        <dgm:presLayoutVars>
          <dgm:bulletEnabled val="1"/>
        </dgm:presLayoutVars>
      </dgm:prSet>
      <dgm:spPr>
        <a:prstGeom prst="roundRect">
          <a:avLst/>
        </a:prstGeom>
      </dgm:spPr>
    </dgm:pt>
    <dgm:pt modelId="{9E4C7C95-C7CD-4DB5-ACF2-1736C4DDC835}" type="pres">
      <dgm:prSet presAssocID="{0BD2A4EF-05D6-42FC-A7BE-EF18975936CF}" presName="spNode" presStyleCnt="0"/>
      <dgm:spPr/>
    </dgm:pt>
    <dgm:pt modelId="{4216C9D3-E5CE-494C-B422-4541F27A4C76}" type="pres">
      <dgm:prSet presAssocID="{3CC2A8E9-AABF-45A8-BBB8-B353AA800FE9}" presName="sibTrans" presStyleLbl="sibTrans1D1" presStyleIdx="3" presStyleCnt="6"/>
      <dgm:spPr>
        <a:custGeom>
          <a:avLst/>
          <a:gdLst/>
          <a:ahLst/>
          <a:cxnLst/>
          <a:rect l="0" t="0" r="0" b="0"/>
          <a:pathLst>
            <a:path>
              <a:moveTo>
                <a:pt x="1052005" y="3675933"/>
              </a:moveTo>
              <a:arcTo wR="1946895" hR="1946895" stAng="7041870" swAng="477642"/>
            </a:path>
          </a:pathLst>
        </a:custGeom>
      </dgm:spPr>
    </dgm:pt>
    <dgm:pt modelId="{FF6C5FA6-67C0-4DA1-8C20-469C92C1E7D0}" type="pres">
      <dgm:prSet presAssocID="{0530BABC-8EDE-47B5-9C4C-B8783DD7024E}" presName="node" presStyleLbl="node1" presStyleIdx="4" presStyleCnt="6" custScaleX="127561" custScaleY="135849">
        <dgm:presLayoutVars>
          <dgm:bulletEnabled val="1"/>
        </dgm:presLayoutVars>
      </dgm:prSet>
      <dgm:spPr>
        <a:prstGeom prst="roundRect">
          <a:avLst/>
        </a:prstGeom>
      </dgm:spPr>
    </dgm:pt>
    <dgm:pt modelId="{7AB0F312-15AF-4B67-8B73-5A4A4F919D07}" type="pres">
      <dgm:prSet presAssocID="{0530BABC-8EDE-47B5-9C4C-B8783DD7024E}" presName="spNode" presStyleCnt="0"/>
      <dgm:spPr/>
    </dgm:pt>
    <dgm:pt modelId="{0901A6BA-9EAB-4CBE-BA0E-903F837C05F2}" type="pres">
      <dgm:prSet presAssocID="{3A1BD5B8-C001-4438-A15C-53040E9BFF1C}" presName="sibTrans" presStyleLbl="sibTrans1D1" presStyleIdx="4" presStyleCnt="6"/>
      <dgm:spPr>
        <a:custGeom>
          <a:avLst/>
          <a:gdLst/>
          <a:ahLst/>
          <a:cxnLst/>
          <a:rect l="0" t="0" r="0" b="0"/>
          <a:pathLst>
            <a:path>
              <a:moveTo>
                <a:pt x="15949" y="2195591"/>
              </a:moveTo>
              <a:arcTo wR="1946895" hR="1946895" stAng="10359660" swAng="887316"/>
            </a:path>
          </a:pathLst>
        </a:custGeom>
      </dgm:spPr>
    </dgm:pt>
    <dgm:pt modelId="{1DEBC60F-E8F4-46CC-B2C6-29548129A487}" type="pres">
      <dgm:prSet presAssocID="{EFAA5A2E-D8DE-437E-8679-6780A72D083F}" presName="node" presStyleLbl="node1" presStyleIdx="5" presStyleCnt="6" custScaleX="119975" custScaleY="134961">
        <dgm:presLayoutVars>
          <dgm:bulletEnabled val="1"/>
        </dgm:presLayoutVars>
      </dgm:prSet>
      <dgm:spPr>
        <a:prstGeom prst="roundRect">
          <a:avLst/>
        </a:prstGeom>
      </dgm:spPr>
    </dgm:pt>
    <dgm:pt modelId="{326E99BC-6DC9-4C72-95B2-A0AA5498FB6D}" type="pres">
      <dgm:prSet presAssocID="{EFAA5A2E-D8DE-437E-8679-6780A72D083F}" presName="spNode" presStyleCnt="0"/>
      <dgm:spPr/>
    </dgm:pt>
    <dgm:pt modelId="{35A9D28B-22D5-4368-8D50-C0F10B7E6F4B}" type="pres">
      <dgm:prSet presAssocID="{088FA049-8210-4B06-99CF-262619904DEB}" presName="sibTrans" presStyleLbl="sibTrans1D1" presStyleIdx="5" presStyleCnt="6"/>
      <dgm:spPr>
        <a:custGeom>
          <a:avLst/>
          <a:gdLst/>
          <a:ahLst/>
          <a:cxnLst/>
          <a:rect l="0" t="0" r="0" b="0"/>
          <a:pathLst>
            <a:path>
              <a:moveTo>
                <a:pt x="1170719" y="161411"/>
              </a:moveTo>
              <a:arcTo wR="1946895" hR="1946895" stAng="14790283" swAng="567442"/>
            </a:path>
          </a:pathLst>
        </a:custGeom>
      </dgm:spPr>
    </dgm:pt>
  </dgm:ptLst>
  <dgm:cxnLst>
    <dgm:cxn modelId="{E1E92F04-330E-4C80-AB87-7443E4E8BDCA}" type="presOf" srcId="{736279F9-7095-4802-96DF-E3C40E7C6DCE}" destId="{D9C5FB51-B9CD-42B7-B21C-C693996C4FEA}" srcOrd="0" destOrd="0" presId="urn:microsoft.com/office/officeart/2005/8/layout/cycle5"/>
    <dgm:cxn modelId="{B2ED3F1A-B974-429E-9E74-087FDFDF7F85}" srcId="{D0F05375-2F20-47D9-90E4-916F28DB7A42}" destId="{EFAA5A2E-D8DE-437E-8679-6780A72D083F}" srcOrd="5" destOrd="0" parTransId="{0554079B-5E3D-4B26-854C-284A7224A48A}" sibTransId="{088FA049-8210-4B06-99CF-262619904DEB}"/>
    <dgm:cxn modelId="{30869638-2C5A-4F8E-B5BA-B4C60BC16AFE}" type="presOf" srcId="{0530BABC-8EDE-47B5-9C4C-B8783DD7024E}" destId="{FF6C5FA6-67C0-4DA1-8C20-469C92C1E7D0}" srcOrd="0" destOrd="0" presId="urn:microsoft.com/office/officeart/2005/8/layout/cycle5"/>
    <dgm:cxn modelId="{96AF7D40-E737-4E71-ACDF-7969A4429057}" type="presOf" srcId="{088FA049-8210-4B06-99CF-262619904DEB}" destId="{35A9D28B-22D5-4368-8D50-C0F10B7E6F4B}" srcOrd="0" destOrd="0" presId="urn:microsoft.com/office/officeart/2005/8/layout/cycle5"/>
    <dgm:cxn modelId="{BFC75441-EFAB-4546-848D-DBF5167B3BA0}" srcId="{D0F05375-2F20-47D9-90E4-916F28DB7A42}" destId="{0530BABC-8EDE-47B5-9C4C-B8783DD7024E}" srcOrd="4" destOrd="0" parTransId="{4C566DF0-1794-4693-A813-E49C778E0EDC}" sibTransId="{3A1BD5B8-C001-4438-A15C-53040E9BFF1C}"/>
    <dgm:cxn modelId="{39FA7A70-5B82-4DEC-A1C3-AE57D2989DFD}" srcId="{D0F05375-2F20-47D9-90E4-916F28DB7A42}" destId="{43E086FA-C14C-460C-A4FB-664B52A91A5F}" srcOrd="2" destOrd="0" parTransId="{B39EAA74-64BF-4A50-B2E5-96B250E91F58}" sibTransId="{BD225028-4B3E-46FF-93DC-3CBE500B376D}"/>
    <dgm:cxn modelId="{46CF5855-8150-4963-A3B7-4A831DBD64AD}" type="presOf" srcId="{0BD2A4EF-05D6-42FC-A7BE-EF18975936CF}" destId="{8D5A83C1-100F-4E3E-9BD2-5DD3C45376D8}" srcOrd="0" destOrd="0" presId="urn:microsoft.com/office/officeart/2005/8/layout/cycle5"/>
    <dgm:cxn modelId="{5FBE5C76-5D78-45DA-AEAF-6FBCD0D4DB9C}" srcId="{D0F05375-2F20-47D9-90E4-916F28DB7A42}" destId="{0BD2A4EF-05D6-42FC-A7BE-EF18975936CF}" srcOrd="3" destOrd="0" parTransId="{7E7F4C7E-6D23-4EC3-8D1D-CB80E96EEDB7}" sibTransId="{3CC2A8E9-AABF-45A8-BBB8-B353AA800FE9}"/>
    <dgm:cxn modelId="{C9C9E858-5008-41E8-8446-E3EE2E4DBF75}" type="presOf" srcId="{43E086FA-C14C-460C-A4FB-664B52A91A5F}" destId="{D1274F56-51F5-4E3B-B637-CE1994CABF76}" srcOrd="0" destOrd="0" presId="urn:microsoft.com/office/officeart/2005/8/layout/cycle5"/>
    <dgm:cxn modelId="{AD27888E-0E5D-4893-8796-210CE6F32F76}" type="presOf" srcId="{1786FCD3-13D7-4925-8C00-29FC9FE1B927}" destId="{FE4C0097-63F9-4658-894C-40C63B7B5155}" srcOrd="0" destOrd="0" presId="urn:microsoft.com/office/officeart/2005/8/layout/cycle5"/>
    <dgm:cxn modelId="{3E3E68A9-C994-4085-B0B7-1765409A0869}" srcId="{D0F05375-2F20-47D9-90E4-916F28DB7A42}" destId="{E0AABC88-B089-4A24-BD7F-C4098315366B}" srcOrd="1" destOrd="0" parTransId="{64A9890F-76F9-4240-BA16-3949D6FCAF42}" sibTransId="{1786FCD3-13D7-4925-8C00-29FC9FE1B927}"/>
    <dgm:cxn modelId="{CC1C91AF-1661-42F8-A722-3B6A52C429B4}" type="presOf" srcId="{D0F05375-2F20-47D9-90E4-916F28DB7A42}" destId="{1B294915-36F3-4594-AEFF-1141B161BC97}" srcOrd="0" destOrd="0" presId="urn:microsoft.com/office/officeart/2005/8/layout/cycle5"/>
    <dgm:cxn modelId="{764FE5B0-D160-438B-B2D2-28CE5A90BE28}" srcId="{D0F05375-2F20-47D9-90E4-916F28DB7A42}" destId="{736279F9-7095-4802-96DF-E3C40E7C6DCE}" srcOrd="0" destOrd="0" parTransId="{5FC069DE-83D4-4ED5-BA1D-5166539277CC}" sibTransId="{928705DE-1ED6-432D-A2B4-29948FF0FDF6}"/>
    <dgm:cxn modelId="{9956BCC3-F2F4-4F7D-BCC4-76603EEBEE13}" type="presOf" srcId="{EFAA5A2E-D8DE-437E-8679-6780A72D083F}" destId="{1DEBC60F-E8F4-46CC-B2C6-29548129A487}" srcOrd="0" destOrd="0" presId="urn:microsoft.com/office/officeart/2005/8/layout/cycle5"/>
    <dgm:cxn modelId="{222BD2DF-2064-4321-8612-7E6EAE332756}" type="presOf" srcId="{3CC2A8E9-AABF-45A8-BBB8-B353AA800FE9}" destId="{4216C9D3-E5CE-494C-B422-4541F27A4C76}" srcOrd="0" destOrd="0" presId="urn:microsoft.com/office/officeart/2005/8/layout/cycle5"/>
    <dgm:cxn modelId="{81F18EE2-5D52-48C4-85CC-B28E18B213F3}" type="presOf" srcId="{BD225028-4B3E-46FF-93DC-3CBE500B376D}" destId="{6BB714E2-0F4C-4521-B6F7-18CB5472FD2B}" srcOrd="0" destOrd="0" presId="urn:microsoft.com/office/officeart/2005/8/layout/cycle5"/>
    <dgm:cxn modelId="{BF3BF2EE-A902-4D48-8885-2BBACA9BD77B}" type="presOf" srcId="{928705DE-1ED6-432D-A2B4-29948FF0FDF6}" destId="{7A86AE37-93A5-4740-A6AF-8BAF694F4842}" srcOrd="0" destOrd="0" presId="urn:microsoft.com/office/officeart/2005/8/layout/cycle5"/>
    <dgm:cxn modelId="{AE4AB6EF-65A5-4AB2-822E-E29806DE68DB}" type="presOf" srcId="{3A1BD5B8-C001-4438-A15C-53040E9BFF1C}" destId="{0901A6BA-9EAB-4CBE-BA0E-903F837C05F2}" srcOrd="0" destOrd="0" presId="urn:microsoft.com/office/officeart/2005/8/layout/cycle5"/>
    <dgm:cxn modelId="{285321FB-0B8F-4CF1-936D-FDDEB876AFA4}" type="presOf" srcId="{E0AABC88-B089-4A24-BD7F-C4098315366B}" destId="{31C7B741-8478-4DE3-9AD5-A41B8934ACC4}" srcOrd="0" destOrd="0" presId="urn:microsoft.com/office/officeart/2005/8/layout/cycle5"/>
    <dgm:cxn modelId="{BD683DA8-4403-4E6A-B2A9-54320134AA76}" type="presParOf" srcId="{1B294915-36F3-4594-AEFF-1141B161BC97}" destId="{D9C5FB51-B9CD-42B7-B21C-C693996C4FEA}" srcOrd="0" destOrd="0" presId="urn:microsoft.com/office/officeart/2005/8/layout/cycle5"/>
    <dgm:cxn modelId="{1A056EF2-1E50-4310-B024-F5B7EC37D77D}" type="presParOf" srcId="{1B294915-36F3-4594-AEFF-1141B161BC97}" destId="{625E496A-1708-4E67-893C-BBB242DCFA17}" srcOrd="1" destOrd="0" presId="urn:microsoft.com/office/officeart/2005/8/layout/cycle5"/>
    <dgm:cxn modelId="{C3371A6C-23B8-4271-8744-25894B4873C5}" type="presParOf" srcId="{1B294915-36F3-4594-AEFF-1141B161BC97}" destId="{7A86AE37-93A5-4740-A6AF-8BAF694F4842}" srcOrd="2" destOrd="0" presId="urn:microsoft.com/office/officeart/2005/8/layout/cycle5"/>
    <dgm:cxn modelId="{C3A0109E-EB66-406C-A8E7-2097EDA6EAE0}" type="presParOf" srcId="{1B294915-36F3-4594-AEFF-1141B161BC97}" destId="{31C7B741-8478-4DE3-9AD5-A41B8934ACC4}" srcOrd="3" destOrd="0" presId="urn:microsoft.com/office/officeart/2005/8/layout/cycle5"/>
    <dgm:cxn modelId="{BED231C0-2E38-44E8-92F3-C2DB27B98F79}" type="presParOf" srcId="{1B294915-36F3-4594-AEFF-1141B161BC97}" destId="{B352D2E3-E4A9-4EB1-B1C2-7EFD5A4DE4D2}" srcOrd="4" destOrd="0" presId="urn:microsoft.com/office/officeart/2005/8/layout/cycle5"/>
    <dgm:cxn modelId="{C340FF86-F75B-4720-A72E-39207C638E4E}" type="presParOf" srcId="{1B294915-36F3-4594-AEFF-1141B161BC97}" destId="{FE4C0097-63F9-4658-894C-40C63B7B5155}" srcOrd="5" destOrd="0" presId="urn:microsoft.com/office/officeart/2005/8/layout/cycle5"/>
    <dgm:cxn modelId="{B0CBC989-DCF4-42C4-9D7F-C2EEBA404CB7}" type="presParOf" srcId="{1B294915-36F3-4594-AEFF-1141B161BC97}" destId="{D1274F56-51F5-4E3B-B637-CE1994CABF76}" srcOrd="6" destOrd="0" presId="urn:microsoft.com/office/officeart/2005/8/layout/cycle5"/>
    <dgm:cxn modelId="{D86B0489-09A2-4292-BE91-49D1466850E8}" type="presParOf" srcId="{1B294915-36F3-4594-AEFF-1141B161BC97}" destId="{B0F59823-F649-41AC-A34E-8D6FFBEED624}" srcOrd="7" destOrd="0" presId="urn:microsoft.com/office/officeart/2005/8/layout/cycle5"/>
    <dgm:cxn modelId="{A4A43AA8-E37D-4671-AF1E-A99C69E050CC}" type="presParOf" srcId="{1B294915-36F3-4594-AEFF-1141B161BC97}" destId="{6BB714E2-0F4C-4521-B6F7-18CB5472FD2B}" srcOrd="8" destOrd="0" presId="urn:microsoft.com/office/officeart/2005/8/layout/cycle5"/>
    <dgm:cxn modelId="{64A0DBE8-F704-4248-9DC5-2D276C0ADD4D}" type="presParOf" srcId="{1B294915-36F3-4594-AEFF-1141B161BC97}" destId="{8D5A83C1-100F-4E3E-9BD2-5DD3C45376D8}" srcOrd="9" destOrd="0" presId="urn:microsoft.com/office/officeart/2005/8/layout/cycle5"/>
    <dgm:cxn modelId="{D826A9CC-F95A-43F5-84D5-6741B77CA644}" type="presParOf" srcId="{1B294915-36F3-4594-AEFF-1141B161BC97}" destId="{9E4C7C95-C7CD-4DB5-ACF2-1736C4DDC835}" srcOrd="10" destOrd="0" presId="urn:microsoft.com/office/officeart/2005/8/layout/cycle5"/>
    <dgm:cxn modelId="{B6C15FEC-2898-4BAE-8FF0-A46A41BEE414}" type="presParOf" srcId="{1B294915-36F3-4594-AEFF-1141B161BC97}" destId="{4216C9D3-E5CE-494C-B422-4541F27A4C76}" srcOrd="11" destOrd="0" presId="urn:microsoft.com/office/officeart/2005/8/layout/cycle5"/>
    <dgm:cxn modelId="{2A48E672-8862-4FE0-B9E5-4BBDDFD67CDA}" type="presParOf" srcId="{1B294915-36F3-4594-AEFF-1141B161BC97}" destId="{FF6C5FA6-67C0-4DA1-8C20-469C92C1E7D0}" srcOrd="12" destOrd="0" presId="urn:microsoft.com/office/officeart/2005/8/layout/cycle5"/>
    <dgm:cxn modelId="{DA06C476-C610-454D-9F95-FA2CCB490D23}" type="presParOf" srcId="{1B294915-36F3-4594-AEFF-1141B161BC97}" destId="{7AB0F312-15AF-4B67-8B73-5A4A4F919D07}" srcOrd="13" destOrd="0" presId="urn:microsoft.com/office/officeart/2005/8/layout/cycle5"/>
    <dgm:cxn modelId="{E739AD49-D2CC-4BF2-AB63-086D50AA873D}" type="presParOf" srcId="{1B294915-36F3-4594-AEFF-1141B161BC97}" destId="{0901A6BA-9EAB-4CBE-BA0E-903F837C05F2}" srcOrd="14" destOrd="0" presId="urn:microsoft.com/office/officeart/2005/8/layout/cycle5"/>
    <dgm:cxn modelId="{A5E95297-C193-4BD9-A612-3B73984BF4D1}" type="presParOf" srcId="{1B294915-36F3-4594-AEFF-1141B161BC97}" destId="{1DEBC60F-E8F4-46CC-B2C6-29548129A487}" srcOrd="15" destOrd="0" presId="urn:microsoft.com/office/officeart/2005/8/layout/cycle5"/>
    <dgm:cxn modelId="{72F5043D-1274-46AB-B44A-673CBB1F6149}" type="presParOf" srcId="{1B294915-36F3-4594-AEFF-1141B161BC97}" destId="{326E99BC-6DC9-4C72-95B2-A0AA5498FB6D}" srcOrd="16" destOrd="0" presId="urn:microsoft.com/office/officeart/2005/8/layout/cycle5"/>
    <dgm:cxn modelId="{F21AE5D0-1378-465D-A5A1-61E8EF1BD153}" type="presParOf" srcId="{1B294915-36F3-4594-AEFF-1141B161BC97}" destId="{35A9D28B-22D5-4368-8D50-C0F10B7E6F4B}"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6D4FBF-858F-4E27-BB0B-04A5BE4F721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01C4EFE-E95B-4BC0-B9AD-C5DDAB9FE6E3}">
      <dgm:prSet phldrT="[Text]"/>
      <dgm:spPr/>
      <dgm:t>
        <a:bodyPr/>
        <a:lstStyle/>
        <a:p>
          <a:r>
            <a:rPr lang="en-US" b="1" dirty="0">
              <a:solidFill>
                <a:srgbClr val="005B94"/>
              </a:solidFill>
            </a:rPr>
            <a:t>Contact Precautions</a:t>
          </a:r>
        </a:p>
      </dgm:t>
    </dgm:pt>
    <dgm:pt modelId="{F636B144-BEC0-4C02-96F0-B2CC72E3AD20}" type="parTrans" cxnId="{9F176FEC-5B48-4BC1-886D-F4123151C1F6}">
      <dgm:prSet/>
      <dgm:spPr/>
      <dgm:t>
        <a:bodyPr/>
        <a:lstStyle/>
        <a:p>
          <a:endParaRPr lang="en-US"/>
        </a:p>
      </dgm:t>
    </dgm:pt>
    <dgm:pt modelId="{A5EF0FD7-2D5C-4115-97CF-5E836EB0EF02}" type="sibTrans" cxnId="{9F176FEC-5B48-4BC1-886D-F4123151C1F6}">
      <dgm:prSet/>
      <dgm:spPr/>
      <dgm:t>
        <a:bodyPr/>
        <a:lstStyle/>
        <a:p>
          <a:endParaRPr lang="en-US"/>
        </a:p>
      </dgm:t>
    </dgm:pt>
    <dgm:pt modelId="{8D1F8C30-6601-419B-AF70-34CAFB5E0A68}">
      <dgm:prSet phldrT="[Text]"/>
      <dgm:spPr/>
      <dgm:t>
        <a:bodyPr/>
        <a:lstStyle/>
        <a:p>
          <a:r>
            <a:rPr lang="en-US" b="1" dirty="0">
              <a:solidFill>
                <a:schemeClr val="tx1"/>
              </a:solidFill>
            </a:rPr>
            <a:t>Hand Hygiene</a:t>
          </a:r>
        </a:p>
      </dgm:t>
    </dgm:pt>
    <dgm:pt modelId="{718BC5AE-012F-4BA5-8DA9-0A3221773B2A}" type="parTrans" cxnId="{0AD3C705-F1DB-4967-A84F-BA118F762837}">
      <dgm:prSet/>
      <dgm:spPr/>
      <dgm:t>
        <a:bodyPr/>
        <a:lstStyle/>
        <a:p>
          <a:endParaRPr lang="en-US"/>
        </a:p>
      </dgm:t>
    </dgm:pt>
    <dgm:pt modelId="{B9F5A5EA-1511-479B-8203-D786E70F2F16}" type="sibTrans" cxnId="{0AD3C705-F1DB-4967-A84F-BA118F762837}">
      <dgm:prSet/>
      <dgm:spPr/>
      <dgm:t>
        <a:bodyPr/>
        <a:lstStyle/>
        <a:p>
          <a:endParaRPr lang="en-US"/>
        </a:p>
      </dgm:t>
    </dgm:pt>
    <dgm:pt modelId="{A29C82E1-12FC-4360-8948-FDB4323C8789}">
      <dgm:prSet phldrT="[Text]"/>
      <dgm:spPr/>
      <dgm:t>
        <a:bodyPr/>
        <a:lstStyle/>
        <a:p>
          <a:r>
            <a:rPr lang="en-US" b="1" dirty="0">
              <a:solidFill>
                <a:srgbClr val="005B94"/>
              </a:solidFill>
            </a:rPr>
            <a:t>Droplet Precautions</a:t>
          </a:r>
        </a:p>
      </dgm:t>
    </dgm:pt>
    <dgm:pt modelId="{7DEB0E08-74F7-4E03-96A3-0B86BCE31C84}" type="parTrans" cxnId="{CFA6DB17-035A-46F9-9642-6264228E7874}">
      <dgm:prSet/>
      <dgm:spPr/>
      <dgm:t>
        <a:bodyPr/>
        <a:lstStyle/>
        <a:p>
          <a:endParaRPr lang="en-US"/>
        </a:p>
      </dgm:t>
    </dgm:pt>
    <dgm:pt modelId="{E7BB47F2-E927-4C94-AA9B-89680EAE885C}" type="sibTrans" cxnId="{CFA6DB17-035A-46F9-9642-6264228E7874}">
      <dgm:prSet/>
      <dgm:spPr/>
      <dgm:t>
        <a:bodyPr/>
        <a:lstStyle/>
        <a:p>
          <a:endParaRPr lang="en-US"/>
        </a:p>
      </dgm:t>
    </dgm:pt>
    <dgm:pt modelId="{1A0B3AC3-BF3C-4EE5-9E96-3C956E43BCB6}">
      <dgm:prSet phldrT="[Text]"/>
      <dgm:spPr/>
      <dgm:t>
        <a:bodyPr/>
        <a:lstStyle/>
        <a:p>
          <a:r>
            <a:rPr lang="en-US" b="1" dirty="0">
              <a:solidFill>
                <a:schemeClr val="tx1"/>
              </a:solidFill>
            </a:rPr>
            <a:t>Hand Hygiene</a:t>
          </a:r>
        </a:p>
      </dgm:t>
    </dgm:pt>
    <dgm:pt modelId="{1F608822-12FD-4EA2-84B5-FF539A28A560}" type="parTrans" cxnId="{BA0AEE73-02D9-42D8-8360-1DC8AF94B010}">
      <dgm:prSet/>
      <dgm:spPr/>
      <dgm:t>
        <a:bodyPr/>
        <a:lstStyle/>
        <a:p>
          <a:endParaRPr lang="en-US"/>
        </a:p>
      </dgm:t>
    </dgm:pt>
    <dgm:pt modelId="{3375CE19-434B-4A0A-8721-216FEC2FE559}" type="sibTrans" cxnId="{BA0AEE73-02D9-42D8-8360-1DC8AF94B010}">
      <dgm:prSet/>
      <dgm:spPr/>
      <dgm:t>
        <a:bodyPr/>
        <a:lstStyle/>
        <a:p>
          <a:endParaRPr lang="en-US"/>
        </a:p>
      </dgm:t>
    </dgm:pt>
    <dgm:pt modelId="{6C030F23-EFD3-4DA3-A720-C0062B54EA89}">
      <dgm:prSet phldrT="[Text]"/>
      <dgm:spPr/>
      <dgm:t>
        <a:bodyPr/>
        <a:lstStyle/>
        <a:p>
          <a:r>
            <a:rPr lang="en-US" b="1" dirty="0">
              <a:solidFill>
                <a:schemeClr val="tx1"/>
              </a:solidFill>
            </a:rPr>
            <a:t>Gown</a:t>
          </a:r>
        </a:p>
      </dgm:t>
    </dgm:pt>
    <dgm:pt modelId="{DF441C6C-6892-4F56-B04D-3FEECC17AAA7}" type="parTrans" cxnId="{BAE7B207-8779-46D8-9B34-60B079585683}">
      <dgm:prSet/>
      <dgm:spPr/>
      <dgm:t>
        <a:bodyPr/>
        <a:lstStyle/>
        <a:p>
          <a:endParaRPr lang="en-US"/>
        </a:p>
      </dgm:t>
    </dgm:pt>
    <dgm:pt modelId="{3D711F01-624F-4E4C-AB7F-7DF27F37DF80}" type="sibTrans" cxnId="{BAE7B207-8779-46D8-9B34-60B079585683}">
      <dgm:prSet/>
      <dgm:spPr/>
      <dgm:t>
        <a:bodyPr/>
        <a:lstStyle/>
        <a:p>
          <a:endParaRPr lang="en-US"/>
        </a:p>
      </dgm:t>
    </dgm:pt>
    <dgm:pt modelId="{71D6CF0B-C225-4278-8F9D-DE0A5714488F}">
      <dgm:prSet phldrT="[Text]"/>
      <dgm:spPr/>
      <dgm:t>
        <a:bodyPr/>
        <a:lstStyle/>
        <a:p>
          <a:r>
            <a:rPr lang="en-US" b="1" dirty="0">
              <a:solidFill>
                <a:schemeClr val="tx1"/>
              </a:solidFill>
            </a:rPr>
            <a:t>Gloves</a:t>
          </a:r>
        </a:p>
      </dgm:t>
    </dgm:pt>
    <dgm:pt modelId="{EFF5F720-E556-4065-9659-DADF9FF591C1}" type="parTrans" cxnId="{39D39C05-A97A-42D2-BD20-3AF9211D334B}">
      <dgm:prSet/>
      <dgm:spPr/>
      <dgm:t>
        <a:bodyPr/>
        <a:lstStyle/>
        <a:p>
          <a:endParaRPr lang="en-US"/>
        </a:p>
      </dgm:t>
    </dgm:pt>
    <dgm:pt modelId="{A303A3A9-184F-4866-A0E9-D6B3E9FF74F7}" type="sibTrans" cxnId="{39D39C05-A97A-42D2-BD20-3AF9211D334B}">
      <dgm:prSet/>
      <dgm:spPr/>
      <dgm:t>
        <a:bodyPr/>
        <a:lstStyle/>
        <a:p>
          <a:endParaRPr lang="en-US"/>
        </a:p>
      </dgm:t>
    </dgm:pt>
    <dgm:pt modelId="{7B3924BB-424E-411B-9B53-9AD0F95C75F6}">
      <dgm:prSet phldrT="[Text]"/>
      <dgm:spPr/>
      <dgm:t>
        <a:bodyPr/>
        <a:lstStyle/>
        <a:p>
          <a:r>
            <a:rPr lang="en-US" b="1" dirty="0">
              <a:solidFill>
                <a:srgbClr val="005B94"/>
              </a:solidFill>
            </a:rPr>
            <a:t>Airborne Precautions</a:t>
          </a:r>
        </a:p>
        <a:p>
          <a:endParaRPr lang="en-US" dirty="0"/>
        </a:p>
      </dgm:t>
    </dgm:pt>
    <dgm:pt modelId="{53D26C65-308F-4590-A50F-34079549CF93}" type="parTrans" cxnId="{7EB093B8-4A52-4420-9EFA-3815786F9C77}">
      <dgm:prSet/>
      <dgm:spPr/>
      <dgm:t>
        <a:bodyPr/>
        <a:lstStyle/>
        <a:p>
          <a:endParaRPr lang="en-US"/>
        </a:p>
      </dgm:t>
    </dgm:pt>
    <dgm:pt modelId="{64CF289E-0112-440B-BB86-797C2B7DF45F}" type="sibTrans" cxnId="{7EB093B8-4A52-4420-9EFA-3815786F9C77}">
      <dgm:prSet/>
      <dgm:spPr/>
      <dgm:t>
        <a:bodyPr/>
        <a:lstStyle/>
        <a:p>
          <a:endParaRPr lang="en-US"/>
        </a:p>
      </dgm:t>
    </dgm:pt>
    <dgm:pt modelId="{C7D478A3-74A7-4F63-BBF3-CBBB14EB1928}">
      <dgm:prSet/>
      <dgm:spPr/>
      <dgm:t>
        <a:bodyPr/>
        <a:lstStyle/>
        <a:p>
          <a:r>
            <a:rPr lang="en-US" b="1" dirty="0">
              <a:solidFill>
                <a:schemeClr val="tx1"/>
              </a:solidFill>
            </a:rPr>
            <a:t>Hand Hygiene</a:t>
          </a:r>
        </a:p>
      </dgm:t>
    </dgm:pt>
    <dgm:pt modelId="{89234DE1-48DA-431D-A667-28FAB8A88FA0}" type="parTrans" cxnId="{ED002A31-E716-4B8F-A3F7-0A1AB6ACB060}">
      <dgm:prSet/>
      <dgm:spPr/>
      <dgm:t>
        <a:bodyPr/>
        <a:lstStyle/>
        <a:p>
          <a:endParaRPr lang="en-US"/>
        </a:p>
      </dgm:t>
    </dgm:pt>
    <dgm:pt modelId="{B5890750-3A48-4AFD-A852-7BAEC3DF6A12}" type="sibTrans" cxnId="{ED002A31-E716-4B8F-A3F7-0A1AB6ACB060}">
      <dgm:prSet/>
      <dgm:spPr/>
      <dgm:t>
        <a:bodyPr/>
        <a:lstStyle/>
        <a:p>
          <a:endParaRPr lang="en-US"/>
        </a:p>
      </dgm:t>
    </dgm:pt>
    <dgm:pt modelId="{EF2FF8D9-DA6A-4D11-89E2-ABFFE224683C}">
      <dgm:prSet/>
      <dgm:spPr/>
      <dgm:t>
        <a:bodyPr/>
        <a:lstStyle/>
        <a:p>
          <a:r>
            <a:rPr lang="en-US" b="1" dirty="0">
              <a:solidFill>
                <a:schemeClr val="tx1"/>
              </a:solidFill>
            </a:rPr>
            <a:t>Mask</a:t>
          </a:r>
        </a:p>
      </dgm:t>
    </dgm:pt>
    <dgm:pt modelId="{0FBBBE61-D296-4488-8E68-15423BF34A35}" type="parTrans" cxnId="{70632A39-ABA0-4758-80C4-5D44A313ECA2}">
      <dgm:prSet/>
      <dgm:spPr/>
      <dgm:t>
        <a:bodyPr/>
        <a:lstStyle/>
        <a:p>
          <a:endParaRPr lang="en-US"/>
        </a:p>
      </dgm:t>
    </dgm:pt>
    <dgm:pt modelId="{108E3548-8ADE-41A0-B3EF-BD6609956DCB}" type="sibTrans" cxnId="{70632A39-ABA0-4758-80C4-5D44A313ECA2}">
      <dgm:prSet/>
      <dgm:spPr/>
      <dgm:t>
        <a:bodyPr/>
        <a:lstStyle/>
        <a:p>
          <a:endParaRPr lang="en-US"/>
        </a:p>
      </dgm:t>
    </dgm:pt>
    <dgm:pt modelId="{B57627F1-BFBF-4BE8-A2CB-827FB6FD1EE2}">
      <dgm:prSet phldrT="[Text]"/>
      <dgm:spPr/>
      <dgm:t>
        <a:bodyPr/>
        <a:lstStyle/>
        <a:p>
          <a:r>
            <a:rPr lang="en-US" b="1" dirty="0">
              <a:solidFill>
                <a:schemeClr val="tx1"/>
              </a:solidFill>
            </a:rPr>
            <a:t>PAPR/N-95 Respirator mask</a:t>
          </a:r>
        </a:p>
      </dgm:t>
    </dgm:pt>
    <dgm:pt modelId="{74450BAD-096B-4BF9-85AD-83A985A645D1}" type="parTrans" cxnId="{FBFC4258-F208-4E6C-9F5D-D8EECBC8A673}">
      <dgm:prSet/>
      <dgm:spPr/>
      <dgm:t>
        <a:bodyPr/>
        <a:lstStyle/>
        <a:p>
          <a:endParaRPr lang="en-US"/>
        </a:p>
      </dgm:t>
    </dgm:pt>
    <dgm:pt modelId="{69C74A80-D700-4645-9E62-53B0DA95AE5E}" type="sibTrans" cxnId="{FBFC4258-F208-4E6C-9F5D-D8EECBC8A673}">
      <dgm:prSet/>
      <dgm:spPr/>
      <dgm:t>
        <a:bodyPr/>
        <a:lstStyle/>
        <a:p>
          <a:endParaRPr lang="en-US"/>
        </a:p>
      </dgm:t>
    </dgm:pt>
    <dgm:pt modelId="{5492BB22-B615-4536-A70D-E99E7AAC403C}">
      <dgm:prSet phldrT="[Text]"/>
      <dgm:spPr/>
      <dgm:t>
        <a:bodyPr/>
        <a:lstStyle/>
        <a:p>
          <a:r>
            <a:rPr lang="en-US" b="1" dirty="0">
              <a:solidFill>
                <a:schemeClr val="tx1"/>
              </a:solidFill>
            </a:rPr>
            <a:t>Negative pressure room</a:t>
          </a:r>
        </a:p>
      </dgm:t>
    </dgm:pt>
    <dgm:pt modelId="{FFB46120-2D57-40C1-BA28-CA03A7654BDC}" type="parTrans" cxnId="{C239224B-633E-4369-9EEF-8FD8103F7C03}">
      <dgm:prSet/>
      <dgm:spPr/>
      <dgm:t>
        <a:bodyPr/>
        <a:lstStyle/>
        <a:p>
          <a:endParaRPr lang="en-US"/>
        </a:p>
      </dgm:t>
    </dgm:pt>
    <dgm:pt modelId="{2B69CCA9-A7C4-49F9-92BF-2BFF0D657D01}" type="sibTrans" cxnId="{C239224B-633E-4369-9EEF-8FD8103F7C03}">
      <dgm:prSet/>
      <dgm:spPr/>
      <dgm:t>
        <a:bodyPr/>
        <a:lstStyle/>
        <a:p>
          <a:endParaRPr lang="en-US"/>
        </a:p>
      </dgm:t>
    </dgm:pt>
    <dgm:pt modelId="{14915B17-C686-400D-AD32-D277A568067F}" type="pres">
      <dgm:prSet presAssocID="{516D4FBF-858F-4E27-BB0B-04A5BE4F7216}" presName="Name0" presStyleCnt="0">
        <dgm:presLayoutVars>
          <dgm:dir/>
          <dgm:animLvl val="lvl"/>
          <dgm:resizeHandles/>
        </dgm:presLayoutVars>
      </dgm:prSet>
      <dgm:spPr/>
    </dgm:pt>
    <dgm:pt modelId="{8B62CCF8-2BA1-40B0-A1F7-9EC79C5048FC}" type="pres">
      <dgm:prSet presAssocID="{401C4EFE-E95B-4BC0-B9AD-C5DDAB9FE6E3}" presName="linNode" presStyleCnt="0"/>
      <dgm:spPr/>
    </dgm:pt>
    <dgm:pt modelId="{27DF84FF-FDBC-4320-A3CE-C4F3787A98CA}" type="pres">
      <dgm:prSet presAssocID="{401C4EFE-E95B-4BC0-B9AD-C5DDAB9FE6E3}" presName="parentShp" presStyleLbl="node1" presStyleIdx="0" presStyleCnt="3">
        <dgm:presLayoutVars>
          <dgm:bulletEnabled val="1"/>
        </dgm:presLayoutVars>
      </dgm:prSet>
      <dgm:spPr/>
    </dgm:pt>
    <dgm:pt modelId="{5008D0EC-6E39-4147-AD2C-4B21F922BA06}" type="pres">
      <dgm:prSet presAssocID="{401C4EFE-E95B-4BC0-B9AD-C5DDAB9FE6E3}" presName="childShp" presStyleLbl="bgAccFollowNode1" presStyleIdx="0" presStyleCnt="3">
        <dgm:presLayoutVars>
          <dgm:bulletEnabled val="1"/>
        </dgm:presLayoutVars>
      </dgm:prSet>
      <dgm:spPr/>
    </dgm:pt>
    <dgm:pt modelId="{E3FA5253-C0F4-493C-9BFE-BE7458B70FF6}" type="pres">
      <dgm:prSet presAssocID="{A5EF0FD7-2D5C-4115-97CF-5E836EB0EF02}" presName="spacing" presStyleCnt="0"/>
      <dgm:spPr/>
    </dgm:pt>
    <dgm:pt modelId="{AA29EBF5-31B1-4FA6-A139-ECE3269F3EA6}" type="pres">
      <dgm:prSet presAssocID="{A29C82E1-12FC-4360-8948-FDB4323C8789}" presName="linNode" presStyleCnt="0"/>
      <dgm:spPr/>
    </dgm:pt>
    <dgm:pt modelId="{4C25D52A-91D7-4ED5-BD47-5FB8F1E1C915}" type="pres">
      <dgm:prSet presAssocID="{A29C82E1-12FC-4360-8948-FDB4323C8789}" presName="parentShp" presStyleLbl="node1" presStyleIdx="1" presStyleCnt="3">
        <dgm:presLayoutVars>
          <dgm:bulletEnabled val="1"/>
        </dgm:presLayoutVars>
      </dgm:prSet>
      <dgm:spPr/>
    </dgm:pt>
    <dgm:pt modelId="{A56B747F-DECF-4D8A-9866-341E4C02DBF5}" type="pres">
      <dgm:prSet presAssocID="{A29C82E1-12FC-4360-8948-FDB4323C8789}" presName="childShp" presStyleLbl="bgAccFollowNode1" presStyleIdx="1" presStyleCnt="3">
        <dgm:presLayoutVars>
          <dgm:bulletEnabled val="1"/>
        </dgm:presLayoutVars>
      </dgm:prSet>
      <dgm:spPr/>
    </dgm:pt>
    <dgm:pt modelId="{BDD7FE40-B999-4F86-A9D9-51CB9016196E}" type="pres">
      <dgm:prSet presAssocID="{E7BB47F2-E927-4C94-AA9B-89680EAE885C}" presName="spacing" presStyleCnt="0"/>
      <dgm:spPr/>
    </dgm:pt>
    <dgm:pt modelId="{49868F26-B646-43C7-87D1-6CB55B2DE8BE}" type="pres">
      <dgm:prSet presAssocID="{7B3924BB-424E-411B-9B53-9AD0F95C75F6}" presName="linNode" presStyleCnt="0"/>
      <dgm:spPr/>
    </dgm:pt>
    <dgm:pt modelId="{755A1B7E-89D9-4F5C-A36A-F184A5EEA600}" type="pres">
      <dgm:prSet presAssocID="{7B3924BB-424E-411B-9B53-9AD0F95C75F6}" presName="parentShp" presStyleLbl="node1" presStyleIdx="2" presStyleCnt="3">
        <dgm:presLayoutVars>
          <dgm:bulletEnabled val="1"/>
        </dgm:presLayoutVars>
      </dgm:prSet>
      <dgm:spPr/>
    </dgm:pt>
    <dgm:pt modelId="{A532990B-30DC-4CBF-A374-70E44051FF7D}" type="pres">
      <dgm:prSet presAssocID="{7B3924BB-424E-411B-9B53-9AD0F95C75F6}" presName="childShp" presStyleLbl="bgAccFollowNode1" presStyleIdx="2" presStyleCnt="3">
        <dgm:presLayoutVars>
          <dgm:bulletEnabled val="1"/>
        </dgm:presLayoutVars>
      </dgm:prSet>
      <dgm:spPr/>
    </dgm:pt>
  </dgm:ptLst>
  <dgm:cxnLst>
    <dgm:cxn modelId="{39D39C05-A97A-42D2-BD20-3AF9211D334B}" srcId="{401C4EFE-E95B-4BC0-B9AD-C5DDAB9FE6E3}" destId="{71D6CF0B-C225-4278-8F9D-DE0A5714488F}" srcOrd="2" destOrd="0" parTransId="{EFF5F720-E556-4065-9659-DADF9FF591C1}" sibTransId="{A303A3A9-184F-4866-A0E9-D6B3E9FF74F7}"/>
    <dgm:cxn modelId="{0AD3C705-F1DB-4967-A84F-BA118F762837}" srcId="{401C4EFE-E95B-4BC0-B9AD-C5DDAB9FE6E3}" destId="{8D1F8C30-6601-419B-AF70-34CAFB5E0A68}" srcOrd="0" destOrd="0" parTransId="{718BC5AE-012F-4BA5-8DA9-0A3221773B2A}" sibTransId="{B9F5A5EA-1511-479B-8203-D786E70F2F16}"/>
    <dgm:cxn modelId="{BAE7B207-8779-46D8-9B34-60B079585683}" srcId="{401C4EFE-E95B-4BC0-B9AD-C5DDAB9FE6E3}" destId="{6C030F23-EFD3-4DA3-A720-C0062B54EA89}" srcOrd="1" destOrd="0" parTransId="{DF441C6C-6892-4F56-B04D-3FEECC17AAA7}" sibTransId="{3D711F01-624F-4E4C-AB7F-7DF27F37DF80}"/>
    <dgm:cxn modelId="{CFA6DB17-035A-46F9-9642-6264228E7874}" srcId="{516D4FBF-858F-4E27-BB0B-04A5BE4F7216}" destId="{A29C82E1-12FC-4360-8948-FDB4323C8789}" srcOrd="1" destOrd="0" parTransId="{7DEB0E08-74F7-4E03-96A3-0B86BCE31C84}" sibTransId="{E7BB47F2-E927-4C94-AA9B-89680EAE885C}"/>
    <dgm:cxn modelId="{92F79B1D-B267-40B6-AE0B-8F7F0A032A05}" type="presOf" srcId="{EF2FF8D9-DA6A-4D11-89E2-ABFFE224683C}" destId="{A56B747F-DECF-4D8A-9866-341E4C02DBF5}" srcOrd="0" destOrd="1" presId="urn:microsoft.com/office/officeart/2005/8/layout/vList6"/>
    <dgm:cxn modelId="{BBD73926-625F-4910-936C-1163812CDAB4}" type="presOf" srcId="{71D6CF0B-C225-4278-8F9D-DE0A5714488F}" destId="{5008D0EC-6E39-4147-AD2C-4B21F922BA06}" srcOrd="0" destOrd="2" presId="urn:microsoft.com/office/officeart/2005/8/layout/vList6"/>
    <dgm:cxn modelId="{ED002A31-E716-4B8F-A3F7-0A1AB6ACB060}" srcId="{A29C82E1-12FC-4360-8948-FDB4323C8789}" destId="{C7D478A3-74A7-4F63-BBF3-CBBB14EB1928}" srcOrd="0" destOrd="0" parTransId="{89234DE1-48DA-431D-A667-28FAB8A88FA0}" sibTransId="{B5890750-3A48-4AFD-A852-7BAEC3DF6A12}"/>
    <dgm:cxn modelId="{3B120433-20E7-475A-BC3A-16C77AD34440}" type="presOf" srcId="{A29C82E1-12FC-4360-8948-FDB4323C8789}" destId="{4C25D52A-91D7-4ED5-BD47-5FB8F1E1C915}" srcOrd="0" destOrd="0" presId="urn:microsoft.com/office/officeart/2005/8/layout/vList6"/>
    <dgm:cxn modelId="{70632A39-ABA0-4758-80C4-5D44A313ECA2}" srcId="{A29C82E1-12FC-4360-8948-FDB4323C8789}" destId="{EF2FF8D9-DA6A-4D11-89E2-ABFFE224683C}" srcOrd="1" destOrd="0" parTransId="{0FBBBE61-D296-4488-8E68-15423BF34A35}" sibTransId="{108E3548-8ADE-41A0-B3EF-BD6609956DCB}"/>
    <dgm:cxn modelId="{FA55E042-6C6F-4DF1-A3B6-E09A314B0529}" type="presOf" srcId="{B57627F1-BFBF-4BE8-A2CB-827FB6FD1EE2}" destId="{A532990B-30DC-4CBF-A374-70E44051FF7D}" srcOrd="0" destOrd="2" presId="urn:microsoft.com/office/officeart/2005/8/layout/vList6"/>
    <dgm:cxn modelId="{F9CB9664-9D90-479E-9946-BFDAEFBAE21A}" type="presOf" srcId="{5492BB22-B615-4536-A70D-E99E7AAC403C}" destId="{A532990B-30DC-4CBF-A374-70E44051FF7D}" srcOrd="0" destOrd="1" presId="urn:microsoft.com/office/officeart/2005/8/layout/vList6"/>
    <dgm:cxn modelId="{5681466A-9359-4FE9-B018-D1175C3644C5}" type="presOf" srcId="{7B3924BB-424E-411B-9B53-9AD0F95C75F6}" destId="{755A1B7E-89D9-4F5C-A36A-F184A5EEA600}" srcOrd="0" destOrd="0" presId="urn:microsoft.com/office/officeart/2005/8/layout/vList6"/>
    <dgm:cxn modelId="{C239224B-633E-4369-9EEF-8FD8103F7C03}" srcId="{7B3924BB-424E-411B-9B53-9AD0F95C75F6}" destId="{5492BB22-B615-4536-A70D-E99E7AAC403C}" srcOrd="1" destOrd="0" parTransId="{FFB46120-2D57-40C1-BA28-CA03A7654BDC}" sibTransId="{2B69CCA9-A7C4-49F9-92BF-2BFF0D657D01}"/>
    <dgm:cxn modelId="{357A254B-41AC-4D6F-BCD8-EC2B0E45E340}" type="presOf" srcId="{8D1F8C30-6601-419B-AF70-34CAFB5E0A68}" destId="{5008D0EC-6E39-4147-AD2C-4B21F922BA06}" srcOrd="0" destOrd="0" presId="urn:microsoft.com/office/officeart/2005/8/layout/vList6"/>
    <dgm:cxn modelId="{BA0AEE73-02D9-42D8-8360-1DC8AF94B010}" srcId="{7B3924BB-424E-411B-9B53-9AD0F95C75F6}" destId="{1A0B3AC3-BF3C-4EE5-9E96-3C956E43BCB6}" srcOrd="0" destOrd="0" parTransId="{1F608822-12FD-4EA2-84B5-FF539A28A560}" sibTransId="{3375CE19-434B-4A0A-8721-216FEC2FE559}"/>
    <dgm:cxn modelId="{0AA5A454-6A6C-497D-8F43-F651DCB3DCC0}" type="presOf" srcId="{516D4FBF-858F-4E27-BB0B-04A5BE4F7216}" destId="{14915B17-C686-400D-AD32-D277A568067F}" srcOrd="0" destOrd="0" presId="urn:microsoft.com/office/officeart/2005/8/layout/vList6"/>
    <dgm:cxn modelId="{409FA375-AEFC-4FFF-ADB9-31F71CA12B19}" type="presOf" srcId="{1A0B3AC3-BF3C-4EE5-9E96-3C956E43BCB6}" destId="{A532990B-30DC-4CBF-A374-70E44051FF7D}" srcOrd="0" destOrd="0" presId="urn:microsoft.com/office/officeart/2005/8/layout/vList6"/>
    <dgm:cxn modelId="{FBFC4258-F208-4E6C-9F5D-D8EECBC8A673}" srcId="{7B3924BB-424E-411B-9B53-9AD0F95C75F6}" destId="{B57627F1-BFBF-4BE8-A2CB-827FB6FD1EE2}" srcOrd="2" destOrd="0" parTransId="{74450BAD-096B-4BF9-85AD-83A985A645D1}" sibTransId="{69C74A80-D700-4645-9E62-53B0DA95AE5E}"/>
    <dgm:cxn modelId="{30AF34AF-C3A0-45B6-B081-BF35B88F3C1F}" type="presOf" srcId="{C7D478A3-74A7-4F63-BBF3-CBBB14EB1928}" destId="{A56B747F-DECF-4D8A-9866-341E4C02DBF5}" srcOrd="0" destOrd="0" presId="urn:microsoft.com/office/officeart/2005/8/layout/vList6"/>
    <dgm:cxn modelId="{7EB093B8-4A52-4420-9EFA-3815786F9C77}" srcId="{516D4FBF-858F-4E27-BB0B-04A5BE4F7216}" destId="{7B3924BB-424E-411B-9B53-9AD0F95C75F6}" srcOrd="2" destOrd="0" parTransId="{53D26C65-308F-4590-A50F-34079549CF93}" sibTransId="{64CF289E-0112-440B-BB86-797C2B7DF45F}"/>
    <dgm:cxn modelId="{DDFEF2C3-E37D-4A18-997F-022B05750F1E}" type="presOf" srcId="{401C4EFE-E95B-4BC0-B9AD-C5DDAB9FE6E3}" destId="{27DF84FF-FDBC-4320-A3CE-C4F3787A98CA}" srcOrd="0" destOrd="0" presId="urn:microsoft.com/office/officeart/2005/8/layout/vList6"/>
    <dgm:cxn modelId="{B1066AD6-5410-4B75-B676-6AB848924B2A}" type="presOf" srcId="{6C030F23-EFD3-4DA3-A720-C0062B54EA89}" destId="{5008D0EC-6E39-4147-AD2C-4B21F922BA06}" srcOrd="0" destOrd="1" presId="urn:microsoft.com/office/officeart/2005/8/layout/vList6"/>
    <dgm:cxn modelId="{9F176FEC-5B48-4BC1-886D-F4123151C1F6}" srcId="{516D4FBF-858F-4E27-BB0B-04A5BE4F7216}" destId="{401C4EFE-E95B-4BC0-B9AD-C5DDAB9FE6E3}" srcOrd="0" destOrd="0" parTransId="{F636B144-BEC0-4C02-96F0-B2CC72E3AD20}" sibTransId="{A5EF0FD7-2D5C-4115-97CF-5E836EB0EF02}"/>
    <dgm:cxn modelId="{DC5898C9-093F-4A39-BC37-F4F27883FA5B}" type="presParOf" srcId="{14915B17-C686-400D-AD32-D277A568067F}" destId="{8B62CCF8-2BA1-40B0-A1F7-9EC79C5048FC}" srcOrd="0" destOrd="0" presId="urn:microsoft.com/office/officeart/2005/8/layout/vList6"/>
    <dgm:cxn modelId="{681AD913-6267-42C1-9861-23BC3B626AF4}" type="presParOf" srcId="{8B62CCF8-2BA1-40B0-A1F7-9EC79C5048FC}" destId="{27DF84FF-FDBC-4320-A3CE-C4F3787A98CA}" srcOrd="0" destOrd="0" presId="urn:microsoft.com/office/officeart/2005/8/layout/vList6"/>
    <dgm:cxn modelId="{913F54C4-0AEE-429E-B347-EEA3356C3A46}" type="presParOf" srcId="{8B62CCF8-2BA1-40B0-A1F7-9EC79C5048FC}" destId="{5008D0EC-6E39-4147-AD2C-4B21F922BA06}" srcOrd="1" destOrd="0" presId="urn:microsoft.com/office/officeart/2005/8/layout/vList6"/>
    <dgm:cxn modelId="{303C003E-B7A1-404B-BF63-4EA5E4E877A3}" type="presParOf" srcId="{14915B17-C686-400D-AD32-D277A568067F}" destId="{E3FA5253-C0F4-493C-9BFE-BE7458B70FF6}" srcOrd="1" destOrd="0" presId="urn:microsoft.com/office/officeart/2005/8/layout/vList6"/>
    <dgm:cxn modelId="{252271DA-7883-480A-9CB5-41E0406C7D6C}" type="presParOf" srcId="{14915B17-C686-400D-AD32-D277A568067F}" destId="{AA29EBF5-31B1-4FA6-A139-ECE3269F3EA6}" srcOrd="2" destOrd="0" presId="urn:microsoft.com/office/officeart/2005/8/layout/vList6"/>
    <dgm:cxn modelId="{F3F82D14-419D-4AC4-9338-4C5989D4BE12}" type="presParOf" srcId="{AA29EBF5-31B1-4FA6-A139-ECE3269F3EA6}" destId="{4C25D52A-91D7-4ED5-BD47-5FB8F1E1C915}" srcOrd="0" destOrd="0" presId="urn:microsoft.com/office/officeart/2005/8/layout/vList6"/>
    <dgm:cxn modelId="{DA26AC78-A822-47A8-96AD-82510A2636DB}" type="presParOf" srcId="{AA29EBF5-31B1-4FA6-A139-ECE3269F3EA6}" destId="{A56B747F-DECF-4D8A-9866-341E4C02DBF5}" srcOrd="1" destOrd="0" presId="urn:microsoft.com/office/officeart/2005/8/layout/vList6"/>
    <dgm:cxn modelId="{C1F274E0-4871-47E7-93A5-D15714442344}" type="presParOf" srcId="{14915B17-C686-400D-AD32-D277A568067F}" destId="{BDD7FE40-B999-4F86-A9D9-51CB9016196E}" srcOrd="3" destOrd="0" presId="urn:microsoft.com/office/officeart/2005/8/layout/vList6"/>
    <dgm:cxn modelId="{D0700065-B39A-4A6B-B63C-B23705A091F4}" type="presParOf" srcId="{14915B17-C686-400D-AD32-D277A568067F}" destId="{49868F26-B646-43C7-87D1-6CB55B2DE8BE}" srcOrd="4" destOrd="0" presId="urn:microsoft.com/office/officeart/2005/8/layout/vList6"/>
    <dgm:cxn modelId="{30126201-C61E-4ECB-ABF9-28A9096A43A8}" type="presParOf" srcId="{49868F26-B646-43C7-87D1-6CB55B2DE8BE}" destId="{755A1B7E-89D9-4F5C-A36A-F184A5EEA600}" srcOrd="0" destOrd="0" presId="urn:microsoft.com/office/officeart/2005/8/layout/vList6"/>
    <dgm:cxn modelId="{91496EB0-860C-4FE3-9B8B-8406F6970BDE}" type="presParOf" srcId="{49868F26-B646-43C7-87D1-6CB55B2DE8BE}" destId="{A532990B-30DC-4CBF-A374-70E44051FF7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F05375-2F20-47D9-90E4-916F28DB7A42}"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36279F9-7095-4802-96DF-E3C40E7C6DCE}">
      <dgm:prSet phldrT="[Text]" custT="1"/>
      <dgm:spPr/>
      <dgm:t>
        <a:bodyPr/>
        <a:lstStyle/>
        <a:p>
          <a:r>
            <a:rPr lang="en-US" sz="1200" b="1" dirty="0">
              <a:solidFill>
                <a:srgbClr val="005B94"/>
              </a:solidFill>
            </a:rPr>
            <a:t>Infectious Agent</a:t>
          </a:r>
        </a:p>
        <a:p>
          <a:r>
            <a:rPr lang="en-US" sz="1200" b="1" dirty="0">
              <a:solidFill>
                <a:schemeClr val="tx1"/>
              </a:solidFill>
            </a:rPr>
            <a:t>Bacteria</a:t>
          </a:r>
        </a:p>
        <a:p>
          <a:r>
            <a:rPr lang="en-US" sz="1200" b="1" dirty="0">
              <a:solidFill>
                <a:schemeClr val="tx1"/>
              </a:solidFill>
            </a:rPr>
            <a:t>Virus </a:t>
          </a:r>
        </a:p>
        <a:p>
          <a:r>
            <a:rPr lang="en-US" sz="1200" b="1" dirty="0">
              <a:solidFill>
                <a:schemeClr val="tx1"/>
              </a:solidFill>
            </a:rPr>
            <a:t>Fungi</a:t>
          </a:r>
        </a:p>
      </dgm:t>
    </dgm:pt>
    <dgm:pt modelId="{5FC069DE-83D4-4ED5-BA1D-5166539277CC}" type="parTrans" cxnId="{764FE5B0-D160-438B-B2D2-28CE5A90BE28}">
      <dgm:prSet/>
      <dgm:spPr/>
      <dgm:t>
        <a:bodyPr/>
        <a:lstStyle/>
        <a:p>
          <a:endParaRPr lang="en-US"/>
        </a:p>
      </dgm:t>
    </dgm:pt>
    <dgm:pt modelId="{928705DE-1ED6-432D-A2B4-29948FF0FDF6}" type="sibTrans" cxnId="{764FE5B0-D160-438B-B2D2-28CE5A90BE28}">
      <dgm:prSet/>
      <dgm:spPr/>
      <dgm:t>
        <a:bodyPr/>
        <a:lstStyle/>
        <a:p>
          <a:endParaRPr lang="en-US"/>
        </a:p>
      </dgm:t>
    </dgm:pt>
    <dgm:pt modelId="{E0AABC88-B089-4A24-BD7F-C4098315366B}">
      <dgm:prSet phldrT="[Text]" custT="1"/>
      <dgm:spPr/>
      <dgm:t>
        <a:bodyPr/>
        <a:lstStyle/>
        <a:p>
          <a:r>
            <a:rPr lang="en-US" sz="1200" b="1" dirty="0">
              <a:solidFill>
                <a:srgbClr val="005B94"/>
              </a:solidFill>
            </a:rPr>
            <a:t>Reservoir</a:t>
          </a:r>
        </a:p>
        <a:p>
          <a:r>
            <a:rPr lang="en-US" sz="1200" b="1" dirty="0">
              <a:solidFill>
                <a:schemeClr val="tx1"/>
              </a:solidFill>
            </a:rPr>
            <a:t>People</a:t>
          </a:r>
        </a:p>
        <a:p>
          <a:r>
            <a:rPr lang="en-US" sz="1200" b="1" dirty="0">
              <a:solidFill>
                <a:schemeClr val="tx1"/>
              </a:solidFill>
            </a:rPr>
            <a:t>Environment</a:t>
          </a:r>
        </a:p>
        <a:p>
          <a:r>
            <a:rPr lang="en-US" sz="1200" b="1" dirty="0">
              <a:solidFill>
                <a:schemeClr val="tx1"/>
              </a:solidFill>
            </a:rPr>
            <a:t>Equipment &amp; Water</a:t>
          </a:r>
        </a:p>
      </dgm:t>
    </dgm:pt>
    <dgm:pt modelId="{64A9890F-76F9-4240-BA16-3949D6FCAF42}" type="parTrans" cxnId="{3E3E68A9-C994-4085-B0B7-1765409A0869}">
      <dgm:prSet/>
      <dgm:spPr/>
      <dgm:t>
        <a:bodyPr/>
        <a:lstStyle/>
        <a:p>
          <a:endParaRPr lang="en-US"/>
        </a:p>
      </dgm:t>
    </dgm:pt>
    <dgm:pt modelId="{1786FCD3-13D7-4925-8C00-29FC9FE1B927}" type="sibTrans" cxnId="{3E3E68A9-C994-4085-B0B7-1765409A0869}">
      <dgm:prSet/>
      <dgm:spPr/>
      <dgm:t>
        <a:bodyPr/>
        <a:lstStyle/>
        <a:p>
          <a:endParaRPr lang="en-US"/>
        </a:p>
      </dgm:t>
    </dgm:pt>
    <dgm:pt modelId="{43E086FA-C14C-460C-A4FB-664B52A91A5F}">
      <dgm:prSet phldrT="[Text]" custT="1"/>
      <dgm:spPr/>
      <dgm:t>
        <a:bodyPr/>
        <a:lstStyle/>
        <a:p>
          <a:r>
            <a:rPr lang="en-US" sz="1200" b="1" dirty="0">
              <a:solidFill>
                <a:srgbClr val="005B94"/>
              </a:solidFill>
            </a:rPr>
            <a:t>Portal of Exit</a:t>
          </a:r>
        </a:p>
        <a:p>
          <a:r>
            <a:rPr lang="en-US" sz="1200" b="1" dirty="0">
              <a:solidFill>
                <a:schemeClr val="tx1"/>
              </a:solidFill>
            </a:rPr>
            <a:t>Excretion, secretions, skin, and droplets</a:t>
          </a:r>
        </a:p>
      </dgm:t>
    </dgm:pt>
    <dgm:pt modelId="{B39EAA74-64BF-4A50-B2E5-96B250E91F58}" type="parTrans" cxnId="{39FA7A70-5B82-4DEC-A1C3-AE57D2989DFD}">
      <dgm:prSet/>
      <dgm:spPr/>
      <dgm:t>
        <a:bodyPr/>
        <a:lstStyle/>
        <a:p>
          <a:endParaRPr lang="en-US"/>
        </a:p>
      </dgm:t>
    </dgm:pt>
    <dgm:pt modelId="{BD225028-4B3E-46FF-93DC-3CBE500B376D}" type="sibTrans" cxnId="{39FA7A70-5B82-4DEC-A1C3-AE57D2989DFD}">
      <dgm:prSet/>
      <dgm:spPr/>
      <dgm:t>
        <a:bodyPr/>
        <a:lstStyle/>
        <a:p>
          <a:endParaRPr lang="en-US"/>
        </a:p>
      </dgm:t>
    </dgm:pt>
    <dgm:pt modelId="{0BD2A4EF-05D6-42FC-A7BE-EF18975936CF}">
      <dgm:prSet phldrT="[Text]" custT="1"/>
      <dgm:spPr/>
      <dgm:t>
        <a:bodyPr/>
        <a:lstStyle/>
        <a:p>
          <a:r>
            <a:rPr lang="en-US" sz="1200" b="1" dirty="0">
              <a:solidFill>
                <a:srgbClr val="005B94"/>
              </a:solidFill>
            </a:rPr>
            <a:t>Means of Transmission</a:t>
          </a:r>
        </a:p>
        <a:p>
          <a:r>
            <a:rPr lang="en-US" sz="1200" b="1" dirty="0">
              <a:solidFill>
                <a:schemeClr val="tx1"/>
              </a:solidFill>
            </a:rPr>
            <a:t>Direct  &amp; Indirect Contact</a:t>
          </a:r>
        </a:p>
        <a:p>
          <a:r>
            <a:rPr lang="en-US" sz="1200" b="1" dirty="0">
              <a:solidFill>
                <a:schemeClr val="tx1"/>
              </a:solidFill>
            </a:rPr>
            <a:t>Inhalation</a:t>
          </a:r>
        </a:p>
        <a:p>
          <a:r>
            <a:rPr lang="en-US" sz="1200" b="1" dirty="0">
              <a:solidFill>
                <a:schemeClr val="tx1"/>
              </a:solidFill>
            </a:rPr>
            <a:t>Airborne</a:t>
          </a:r>
        </a:p>
      </dgm:t>
    </dgm:pt>
    <dgm:pt modelId="{7E7F4C7E-6D23-4EC3-8D1D-CB80E96EEDB7}" type="parTrans" cxnId="{5FBE5C76-5D78-45DA-AEAF-6FBCD0D4DB9C}">
      <dgm:prSet/>
      <dgm:spPr/>
      <dgm:t>
        <a:bodyPr/>
        <a:lstStyle/>
        <a:p>
          <a:endParaRPr lang="en-US"/>
        </a:p>
      </dgm:t>
    </dgm:pt>
    <dgm:pt modelId="{3CC2A8E9-AABF-45A8-BBB8-B353AA800FE9}" type="sibTrans" cxnId="{5FBE5C76-5D78-45DA-AEAF-6FBCD0D4DB9C}">
      <dgm:prSet/>
      <dgm:spPr/>
      <dgm:t>
        <a:bodyPr/>
        <a:lstStyle/>
        <a:p>
          <a:endParaRPr lang="en-US"/>
        </a:p>
      </dgm:t>
    </dgm:pt>
    <dgm:pt modelId="{0530BABC-8EDE-47B5-9C4C-B8783DD7024E}">
      <dgm:prSet phldrT="[Text]" custT="1"/>
      <dgm:spPr/>
      <dgm:t>
        <a:bodyPr/>
        <a:lstStyle/>
        <a:p>
          <a:r>
            <a:rPr lang="en-US" sz="1200" b="1" dirty="0">
              <a:solidFill>
                <a:srgbClr val="005B94"/>
              </a:solidFill>
            </a:rPr>
            <a:t>Portal of Entry</a:t>
          </a:r>
        </a:p>
        <a:p>
          <a:r>
            <a:rPr lang="en-US" sz="1200" b="1" dirty="0">
              <a:solidFill>
                <a:schemeClr val="tx1"/>
              </a:solidFill>
            </a:rPr>
            <a:t>Mucous Membranes</a:t>
          </a:r>
        </a:p>
        <a:p>
          <a:r>
            <a:rPr lang="en-US" sz="1200" b="1" dirty="0">
              <a:solidFill>
                <a:schemeClr val="tx1"/>
              </a:solidFill>
            </a:rPr>
            <a:t>Respiratory &amp; GI Tract</a:t>
          </a:r>
        </a:p>
        <a:p>
          <a:r>
            <a:rPr lang="en-US" sz="1200" b="1" dirty="0">
              <a:solidFill>
                <a:schemeClr val="tx1"/>
              </a:solidFill>
            </a:rPr>
            <a:t>Broken Skin</a:t>
          </a:r>
        </a:p>
      </dgm:t>
    </dgm:pt>
    <dgm:pt modelId="{4C566DF0-1794-4693-A813-E49C778E0EDC}" type="parTrans" cxnId="{BFC75441-EFAB-4546-848D-DBF5167B3BA0}">
      <dgm:prSet/>
      <dgm:spPr/>
      <dgm:t>
        <a:bodyPr/>
        <a:lstStyle/>
        <a:p>
          <a:endParaRPr lang="en-US"/>
        </a:p>
      </dgm:t>
    </dgm:pt>
    <dgm:pt modelId="{3A1BD5B8-C001-4438-A15C-53040E9BFF1C}" type="sibTrans" cxnId="{BFC75441-EFAB-4546-848D-DBF5167B3BA0}">
      <dgm:prSet/>
      <dgm:spPr/>
      <dgm:t>
        <a:bodyPr/>
        <a:lstStyle/>
        <a:p>
          <a:endParaRPr lang="en-US"/>
        </a:p>
      </dgm:t>
    </dgm:pt>
    <dgm:pt modelId="{EFAA5A2E-D8DE-437E-8679-6780A72D083F}">
      <dgm:prSet phldrT="[Text]" custT="1"/>
      <dgm:spPr/>
      <dgm:t>
        <a:bodyPr/>
        <a:lstStyle/>
        <a:p>
          <a:r>
            <a:rPr lang="en-US" sz="1200" b="1" dirty="0">
              <a:solidFill>
                <a:srgbClr val="005B94"/>
              </a:solidFill>
            </a:rPr>
            <a:t>Susceptible Host</a:t>
          </a:r>
        </a:p>
        <a:p>
          <a:r>
            <a:rPr lang="en-US" sz="1200" b="1" dirty="0">
              <a:solidFill>
                <a:schemeClr val="tx1"/>
              </a:solidFill>
            </a:rPr>
            <a:t>Patient </a:t>
          </a:r>
        </a:p>
        <a:p>
          <a:r>
            <a:rPr lang="en-US" sz="1200" b="1" dirty="0">
              <a:solidFill>
                <a:schemeClr val="tx1"/>
              </a:solidFill>
            </a:rPr>
            <a:t>Staff</a:t>
          </a:r>
        </a:p>
        <a:p>
          <a:r>
            <a:rPr lang="en-US" sz="1200" b="1" dirty="0">
              <a:solidFill>
                <a:schemeClr val="tx1"/>
              </a:solidFill>
            </a:rPr>
            <a:t>Visitor</a:t>
          </a:r>
        </a:p>
      </dgm:t>
    </dgm:pt>
    <dgm:pt modelId="{0554079B-5E3D-4B26-854C-284A7224A48A}" type="parTrans" cxnId="{B2ED3F1A-B974-429E-9E74-087FDFDF7F85}">
      <dgm:prSet/>
      <dgm:spPr/>
      <dgm:t>
        <a:bodyPr/>
        <a:lstStyle/>
        <a:p>
          <a:endParaRPr lang="en-US"/>
        </a:p>
      </dgm:t>
    </dgm:pt>
    <dgm:pt modelId="{088FA049-8210-4B06-99CF-262619904DEB}" type="sibTrans" cxnId="{B2ED3F1A-B974-429E-9E74-087FDFDF7F85}">
      <dgm:prSet/>
      <dgm:spPr/>
      <dgm:t>
        <a:bodyPr/>
        <a:lstStyle/>
        <a:p>
          <a:endParaRPr lang="en-US"/>
        </a:p>
      </dgm:t>
    </dgm:pt>
    <dgm:pt modelId="{1B294915-36F3-4594-AEFF-1141B161BC97}" type="pres">
      <dgm:prSet presAssocID="{D0F05375-2F20-47D9-90E4-916F28DB7A42}" presName="cycle" presStyleCnt="0">
        <dgm:presLayoutVars>
          <dgm:dir/>
          <dgm:resizeHandles val="exact"/>
        </dgm:presLayoutVars>
      </dgm:prSet>
      <dgm:spPr/>
    </dgm:pt>
    <dgm:pt modelId="{D9C5FB51-B9CD-42B7-B21C-C693996C4FEA}" type="pres">
      <dgm:prSet presAssocID="{736279F9-7095-4802-96DF-E3C40E7C6DCE}" presName="node" presStyleLbl="node1" presStyleIdx="0" presStyleCnt="6" custScaleX="109573" custScaleY="116280">
        <dgm:presLayoutVars>
          <dgm:bulletEnabled val="1"/>
        </dgm:presLayoutVars>
      </dgm:prSet>
      <dgm:spPr/>
    </dgm:pt>
    <dgm:pt modelId="{625E496A-1708-4E67-893C-BBB242DCFA17}" type="pres">
      <dgm:prSet presAssocID="{736279F9-7095-4802-96DF-E3C40E7C6DCE}" presName="spNode" presStyleCnt="0"/>
      <dgm:spPr/>
    </dgm:pt>
    <dgm:pt modelId="{7A86AE37-93A5-4740-A6AF-8BAF694F4842}" type="pres">
      <dgm:prSet presAssocID="{928705DE-1ED6-432D-A2B4-29948FF0FDF6}" presName="sibTrans" presStyleLbl="sibTrans1D1" presStyleIdx="0" presStyleCnt="6"/>
      <dgm:spPr/>
    </dgm:pt>
    <dgm:pt modelId="{31C7B741-8478-4DE3-9AD5-A41B8934ACC4}" type="pres">
      <dgm:prSet presAssocID="{E0AABC88-B089-4A24-BD7F-C4098315366B}" presName="node" presStyleLbl="node1" presStyleIdx="1" presStyleCnt="6" custScaleX="113670" custScaleY="114692">
        <dgm:presLayoutVars>
          <dgm:bulletEnabled val="1"/>
        </dgm:presLayoutVars>
      </dgm:prSet>
      <dgm:spPr/>
    </dgm:pt>
    <dgm:pt modelId="{B352D2E3-E4A9-4EB1-B1C2-7EFD5A4DE4D2}" type="pres">
      <dgm:prSet presAssocID="{E0AABC88-B089-4A24-BD7F-C4098315366B}" presName="spNode" presStyleCnt="0"/>
      <dgm:spPr/>
    </dgm:pt>
    <dgm:pt modelId="{FE4C0097-63F9-4658-894C-40C63B7B5155}" type="pres">
      <dgm:prSet presAssocID="{1786FCD3-13D7-4925-8C00-29FC9FE1B927}" presName="sibTrans" presStyleLbl="sibTrans1D1" presStyleIdx="1" presStyleCnt="6"/>
      <dgm:spPr/>
    </dgm:pt>
    <dgm:pt modelId="{D1274F56-51F5-4E3B-B637-CE1994CABF76}" type="pres">
      <dgm:prSet presAssocID="{43E086FA-C14C-460C-A4FB-664B52A91A5F}" presName="node" presStyleLbl="node1" presStyleIdx="2" presStyleCnt="6" custScaleX="106835" custScaleY="120123">
        <dgm:presLayoutVars>
          <dgm:bulletEnabled val="1"/>
        </dgm:presLayoutVars>
      </dgm:prSet>
      <dgm:spPr/>
    </dgm:pt>
    <dgm:pt modelId="{B0F59823-F649-41AC-A34E-8D6FFBEED624}" type="pres">
      <dgm:prSet presAssocID="{43E086FA-C14C-460C-A4FB-664B52A91A5F}" presName="spNode" presStyleCnt="0"/>
      <dgm:spPr/>
    </dgm:pt>
    <dgm:pt modelId="{6BB714E2-0F4C-4521-B6F7-18CB5472FD2B}" type="pres">
      <dgm:prSet presAssocID="{BD225028-4B3E-46FF-93DC-3CBE500B376D}" presName="sibTrans" presStyleLbl="sibTrans1D1" presStyleIdx="2" presStyleCnt="6"/>
      <dgm:spPr/>
    </dgm:pt>
    <dgm:pt modelId="{8D5A83C1-100F-4E3E-9BD2-5DD3C45376D8}" type="pres">
      <dgm:prSet presAssocID="{0BD2A4EF-05D6-42FC-A7BE-EF18975936CF}" presName="node" presStyleLbl="node1" presStyleIdx="3" presStyleCnt="6" custScaleX="115170" custScaleY="149852">
        <dgm:presLayoutVars>
          <dgm:bulletEnabled val="1"/>
        </dgm:presLayoutVars>
      </dgm:prSet>
      <dgm:spPr/>
    </dgm:pt>
    <dgm:pt modelId="{9E4C7C95-C7CD-4DB5-ACF2-1736C4DDC835}" type="pres">
      <dgm:prSet presAssocID="{0BD2A4EF-05D6-42FC-A7BE-EF18975936CF}" presName="spNode" presStyleCnt="0"/>
      <dgm:spPr/>
    </dgm:pt>
    <dgm:pt modelId="{4216C9D3-E5CE-494C-B422-4541F27A4C76}" type="pres">
      <dgm:prSet presAssocID="{3CC2A8E9-AABF-45A8-BBB8-B353AA800FE9}" presName="sibTrans" presStyleLbl="sibTrans1D1" presStyleIdx="3" presStyleCnt="6"/>
      <dgm:spPr/>
    </dgm:pt>
    <dgm:pt modelId="{FF6C5FA6-67C0-4DA1-8C20-469C92C1E7D0}" type="pres">
      <dgm:prSet presAssocID="{0530BABC-8EDE-47B5-9C4C-B8783DD7024E}" presName="node" presStyleLbl="node1" presStyleIdx="4" presStyleCnt="6" custScaleX="111073" custScaleY="113313">
        <dgm:presLayoutVars>
          <dgm:bulletEnabled val="1"/>
        </dgm:presLayoutVars>
      </dgm:prSet>
      <dgm:spPr/>
    </dgm:pt>
    <dgm:pt modelId="{7AB0F312-15AF-4B67-8B73-5A4A4F919D07}" type="pres">
      <dgm:prSet presAssocID="{0530BABC-8EDE-47B5-9C4C-B8783DD7024E}" presName="spNode" presStyleCnt="0"/>
      <dgm:spPr/>
    </dgm:pt>
    <dgm:pt modelId="{0901A6BA-9EAB-4CBE-BA0E-903F837C05F2}" type="pres">
      <dgm:prSet presAssocID="{3A1BD5B8-C001-4438-A15C-53040E9BFF1C}" presName="sibTrans" presStyleLbl="sibTrans1D1" presStyleIdx="4" presStyleCnt="6"/>
      <dgm:spPr/>
    </dgm:pt>
    <dgm:pt modelId="{1DEBC60F-E8F4-46CC-B2C6-29548129A487}" type="pres">
      <dgm:prSet presAssocID="{EFAA5A2E-D8DE-437E-8679-6780A72D083F}" presName="node" presStyleLbl="node1" presStyleIdx="5" presStyleCnt="6" custScaleX="120227" custScaleY="119261">
        <dgm:presLayoutVars>
          <dgm:bulletEnabled val="1"/>
        </dgm:presLayoutVars>
      </dgm:prSet>
      <dgm:spPr/>
    </dgm:pt>
    <dgm:pt modelId="{326E99BC-6DC9-4C72-95B2-A0AA5498FB6D}" type="pres">
      <dgm:prSet presAssocID="{EFAA5A2E-D8DE-437E-8679-6780A72D083F}" presName="spNode" presStyleCnt="0"/>
      <dgm:spPr/>
    </dgm:pt>
    <dgm:pt modelId="{35A9D28B-22D5-4368-8D50-C0F10B7E6F4B}" type="pres">
      <dgm:prSet presAssocID="{088FA049-8210-4B06-99CF-262619904DEB}" presName="sibTrans" presStyleLbl="sibTrans1D1" presStyleIdx="5" presStyleCnt="6"/>
      <dgm:spPr/>
    </dgm:pt>
  </dgm:ptLst>
  <dgm:cxnLst>
    <dgm:cxn modelId="{B2ED3F1A-B974-429E-9E74-087FDFDF7F85}" srcId="{D0F05375-2F20-47D9-90E4-916F28DB7A42}" destId="{EFAA5A2E-D8DE-437E-8679-6780A72D083F}" srcOrd="5" destOrd="0" parTransId="{0554079B-5E3D-4B26-854C-284A7224A48A}" sibTransId="{088FA049-8210-4B06-99CF-262619904DEB}"/>
    <dgm:cxn modelId="{2470FA2C-FCA6-47C2-8BE3-E3D3B8FDEBF1}" type="presOf" srcId="{088FA049-8210-4B06-99CF-262619904DEB}" destId="{35A9D28B-22D5-4368-8D50-C0F10B7E6F4B}" srcOrd="0" destOrd="0" presId="urn:microsoft.com/office/officeart/2005/8/layout/cycle5"/>
    <dgm:cxn modelId="{0336582D-F53E-4D10-9F70-2B10A6DCADE3}" type="presOf" srcId="{E0AABC88-B089-4A24-BD7F-C4098315366B}" destId="{31C7B741-8478-4DE3-9AD5-A41B8934ACC4}" srcOrd="0" destOrd="0" presId="urn:microsoft.com/office/officeart/2005/8/layout/cycle5"/>
    <dgm:cxn modelId="{EF182F3D-9775-41D9-ACB4-40A1A2331FEC}" type="presOf" srcId="{43E086FA-C14C-460C-A4FB-664B52A91A5F}" destId="{D1274F56-51F5-4E3B-B637-CE1994CABF76}" srcOrd="0" destOrd="0" presId="urn:microsoft.com/office/officeart/2005/8/layout/cycle5"/>
    <dgm:cxn modelId="{C15E8B3F-CD9F-4C8C-AE7A-E731727990AD}" type="presOf" srcId="{D0F05375-2F20-47D9-90E4-916F28DB7A42}" destId="{1B294915-36F3-4594-AEFF-1141B161BC97}" srcOrd="0" destOrd="0" presId="urn:microsoft.com/office/officeart/2005/8/layout/cycle5"/>
    <dgm:cxn modelId="{BFC75441-EFAB-4546-848D-DBF5167B3BA0}" srcId="{D0F05375-2F20-47D9-90E4-916F28DB7A42}" destId="{0530BABC-8EDE-47B5-9C4C-B8783DD7024E}" srcOrd="4" destOrd="0" parTransId="{4C566DF0-1794-4693-A813-E49C778E0EDC}" sibTransId="{3A1BD5B8-C001-4438-A15C-53040E9BFF1C}"/>
    <dgm:cxn modelId="{45C4534A-AB01-42C0-94DA-126FED9DD96E}" type="presOf" srcId="{0530BABC-8EDE-47B5-9C4C-B8783DD7024E}" destId="{FF6C5FA6-67C0-4DA1-8C20-469C92C1E7D0}" srcOrd="0" destOrd="0" presId="urn:microsoft.com/office/officeart/2005/8/layout/cycle5"/>
    <dgm:cxn modelId="{39FA7A70-5B82-4DEC-A1C3-AE57D2989DFD}" srcId="{D0F05375-2F20-47D9-90E4-916F28DB7A42}" destId="{43E086FA-C14C-460C-A4FB-664B52A91A5F}" srcOrd="2" destOrd="0" parTransId="{B39EAA74-64BF-4A50-B2E5-96B250E91F58}" sibTransId="{BD225028-4B3E-46FF-93DC-3CBE500B376D}"/>
    <dgm:cxn modelId="{5FBE5C76-5D78-45DA-AEAF-6FBCD0D4DB9C}" srcId="{D0F05375-2F20-47D9-90E4-916F28DB7A42}" destId="{0BD2A4EF-05D6-42FC-A7BE-EF18975936CF}" srcOrd="3" destOrd="0" parTransId="{7E7F4C7E-6D23-4EC3-8D1D-CB80E96EEDB7}" sibTransId="{3CC2A8E9-AABF-45A8-BBB8-B353AA800FE9}"/>
    <dgm:cxn modelId="{14E2D77A-8931-471B-AB7A-276B755381BE}" type="presOf" srcId="{EFAA5A2E-D8DE-437E-8679-6780A72D083F}" destId="{1DEBC60F-E8F4-46CC-B2C6-29548129A487}" srcOrd="0" destOrd="0" presId="urn:microsoft.com/office/officeart/2005/8/layout/cycle5"/>
    <dgm:cxn modelId="{10FA8584-3BA9-4489-A808-C0242CE154AD}" type="presOf" srcId="{3CC2A8E9-AABF-45A8-BBB8-B353AA800FE9}" destId="{4216C9D3-E5CE-494C-B422-4541F27A4C76}" srcOrd="0" destOrd="0" presId="urn:microsoft.com/office/officeart/2005/8/layout/cycle5"/>
    <dgm:cxn modelId="{DC189797-6D02-404F-B4ED-08BDB19F96B0}" type="presOf" srcId="{928705DE-1ED6-432D-A2B4-29948FF0FDF6}" destId="{7A86AE37-93A5-4740-A6AF-8BAF694F4842}" srcOrd="0" destOrd="0" presId="urn:microsoft.com/office/officeart/2005/8/layout/cycle5"/>
    <dgm:cxn modelId="{3E3E68A9-C994-4085-B0B7-1765409A0869}" srcId="{D0F05375-2F20-47D9-90E4-916F28DB7A42}" destId="{E0AABC88-B089-4A24-BD7F-C4098315366B}" srcOrd="1" destOrd="0" parTransId="{64A9890F-76F9-4240-BA16-3949D6FCAF42}" sibTransId="{1786FCD3-13D7-4925-8C00-29FC9FE1B927}"/>
    <dgm:cxn modelId="{764FE5B0-D160-438B-B2D2-28CE5A90BE28}" srcId="{D0F05375-2F20-47D9-90E4-916F28DB7A42}" destId="{736279F9-7095-4802-96DF-E3C40E7C6DCE}" srcOrd="0" destOrd="0" parTransId="{5FC069DE-83D4-4ED5-BA1D-5166539277CC}" sibTransId="{928705DE-1ED6-432D-A2B4-29948FF0FDF6}"/>
    <dgm:cxn modelId="{15B81BCA-0261-442E-88A8-3F4363470F5E}" type="presOf" srcId="{1786FCD3-13D7-4925-8C00-29FC9FE1B927}" destId="{FE4C0097-63F9-4658-894C-40C63B7B5155}" srcOrd="0" destOrd="0" presId="urn:microsoft.com/office/officeart/2005/8/layout/cycle5"/>
    <dgm:cxn modelId="{B9B260CA-71D0-41F6-B361-6FEDA536848D}" type="presOf" srcId="{3A1BD5B8-C001-4438-A15C-53040E9BFF1C}" destId="{0901A6BA-9EAB-4CBE-BA0E-903F837C05F2}" srcOrd="0" destOrd="0" presId="urn:microsoft.com/office/officeart/2005/8/layout/cycle5"/>
    <dgm:cxn modelId="{AF8604CE-B865-4EB0-8B2B-809BDC920348}" type="presOf" srcId="{736279F9-7095-4802-96DF-E3C40E7C6DCE}" destId="{D9C5FB51-B9CD-42B7-B21C-C693996C4FEA}" srcOrd="0" destOrd="0" presId="urn:microsoft.com/office/officeart/2005/8/layout/cycle5"/>
    <dgm:cxn modelId="{1B8ECFD5-F444-42DA-99B5-6857D52356BB}" type="presOf" srcId="{0BD2A4EF-05D6-42FC-A7BE-EF18975936CF}" destId="{8D5A83C1-100F-4E3E-9BD2-5DD3C45376D8}" srcOrd="0" destOrd="0" presId="urn:microsoft.com/office/officeart/2005/8/layout/cycle5"/>
    <dgm:cxn modelId="{DBFD4DF4-330E-484B-80A9-1AEECE6CBCCF}" type="presOf" srcId="{BD225028-4B3E-46FF-93DC-3CBE500B376D}" destId="{6BB714E2-0F4C-4521-B6F7-18CB5472FD2B}" srcOrd="0" destOrd="0" presId="urn:microsoft.com/office/officeart/2005/8/layout/cycle5"/>
    <dgm:cxn modelId="{177621DA-4521-4208-891A-A7B1FE2521EE}" type="presParOf" srcId="{1B294915-36F3-4594-AEFF-1141B161BC97}" destId="{D9C5FB51-B9CD-42B7-B21C-C693996C4FEA}" srcOrd="0" destOrd="0" presId="urn:microsoft.com/office/officeart/2005/8/layout/cycle5"/>
    <dgm:cxn modelId="{34E337FA-95DF-4EB1-BB6A-D48BF4E479A3}" type="presParOf" srcId="{1B294915-36F3-4594-AEFF-1141B161BC97}" destId="{625E496A-1708-4E67-893C-BBB242DCFA17}" srcOrd="1" destOrd="0" presId="urn:microsoft.com/office/officeart/2005/8/layout/cycle5"/>
    <dgm:cxn modelId="{0969E7C2-B596-459E-9D7F-62F612AD55BC}" type="presParOf" srcId="{1B294915-36F3-4594-AEFF-1141B161BC97}" destId="{7A86AE37-93A5-4740-A6AF-8BAF694F4842}" srcOrd="2" destOrd="0" presId="urn:microsoft.com/office/officeart/2005/8/layout/cycle5"/>
    <dgm:cxn modelId="{D01E8835-246F-4436-9425-9A843F5155B7}" type="presParOf" srcId="{1B294915-36F3-4594-AEFF-1141B161BC97}" destId="{31C7B741-8478-4DE3-9AD5-A41B8934ACC4}" srcOrd="3" destOrd="0" presId="urn:microsoft.com/office/officeart/2005/8/layout/cycle5"/>
    <dgm:cxn modelId="{E84C841C-78E0-4AA8-B2FD-D835C87772F3}" type="presParOf" srcId="{1B294915-36F3-4594-AEFF-1141B161BC97}" destId="{B352D2E3-E4A9-4EB1-B1C2-7EFD5A4DE4D2}" srcOrd="4" destOrd="0" presId="urn:microsoft.com/office/officeart/2005/8/layout/cycle5"/>
    <dgm:cxn modelId="{80962620-BAA9-4363-A9E9-A7DD217CB420}" type="presParOf" srcId="{1B294915-36F3-4594-AEFF-1141B161BC97}" destId="{FE4C0097-63F9-4658-894C-40C63B7B5155}" srcOrd="5" destOrd="0" presId="urn:microsoft.com/office/officeart/2005/8/layout/cycle5"/>
    <dgm:cxn modelId="{A4AE3B18-87D2-4682-B0A2-0AEA24C24392}" type="presParOf" srcId="{1B294915-36F3-4594-AEFF-1141B161BC97}" destId="{D1274F56-51F5-4E3B-B637-CE1994CABF76}" srcOrd="6" destOrd="0" presId="urn:microsoft.com/office/officeart/2005/8/layout/cycle5"/>
    <dgm:cxn modelId="{6AADB2D5-4102-46B6-B1B4-8D54582E121D}" type="presParOf" srcId="{1B294915-36F3-4594-AEFF-1141B161BC97}" destId="{B0F59823-F649-41AC-A34E-8D6FFBEED624}" srcOrd="7" destOrd="0" presId="urn:microsoft.com/office/officeart/2005/8/layout/cycle5"/>
    <dgm:cxn modelId="{110A88B6-DF9E-481C-A644-D1D95094221F}" type="presParOf" srcId="{1B294915-36F3-4594-AEFF-1141B161BC97}" destId="{6BB714E2-0F4C-4521-B6F7-18CB5472FD2B}" srcOrd="8" destOrd="0" presId="urn:microsoft.com/office/officeart/2005/8/layout/cycle5"/>
    <dgm:cxn modelId="{1A9877F8-6129-42D1-A276-4619077959FA}" type="presParOf" srcId="{1B294915-36F3-4594-AEFF-1141B161BC97}" destId="{8D5A83C1-100F-4E3E-9BD2-5DD3C45376D8}" srcOrd="9" destOrd="0" presId="urn:microsoft.com/office/officeart/2005/8/layout/cycle5"/>
    <dgm:cxn modelId="{2BBAF39A-B220-4DD7-B2E9-00D621282BDB}" type="presParOf" srcId="{1B294915-36F3-4594-AEFF-1141B161BC97}" destId="{9E4C7C95-C7CD-4DB5-ACF2-1736C4DDC835}" srcOrd="10" destOrd="0" presId="urn:microsoft.com/office/officeart/2005/8/layout/cycle5"/>
    <dgm:cxn modelId="{786F0218-4562-4C72-8060-DB8C62D9394C}" type="presParOf" srcId="{1B294915-36F3-4594-AEFF-1141B161BC97}" destId="{4216C9D3-E5CE-494C-B422-4541F27A4C76}" srcOrd="11" destOrd="0" presId="urn:microsoft.com/office/officeart/2005/8/layout/cycle5"/>
    <dgm:cxn modelId="{9C0DE001-A144-4D1C-A6D6-33673C84F253}" type="presParOf" srcId="{1B294915-36F3-4594-AEFF-1141B161BC97}" destId="{FF6C5FA6-67C0-4DA1-8C20-469C92C1E7D0}" srcOrd="12" destOrd="0" presId="urn:microsoft.com/office/officeart/2005/8/layout/cycle5"/>
    <dgm:cxn modelId="{C5953006-A7D2-4223-8ED3-B831BFA56EFF}" type="presParOf" srcId="{1B294915-36F3-4594-AEFF-1141B161BC97}" destId="{7AB0F312-15AF-4B67-8B73-5A4A4F919D07}" srcOrd="13" destOrd="0" presId="urn:microsoft.com/office/officeart/2005/8/layout/cycle5"/>
    <dgm:cxn modelId="{2C1D1386-7899-4100-8BB7-5E4FFF5F0E44}" type="presParOf" srcId="{1B294915-36F3-4594-AEFF-1141B161BC97}" destId="{0901A6BA-9EAB-4CBE-BA0E-903F837C05F2}" srcOrd="14" destOrd="0" presId="urn:microsoft.com/office/officeart/2005/8/layout/cycle5"/>
    <dgm:cxn modelId="{DE4F9F41-2670-4F09-9492-0EB90730504C}" type="presParOf" srcId="{1B294915-36F3-4594-AEFF-1141B161BC97}" destId="{1DEBC60F-E8F4-46CC-B2C6-29548129A487}" srcOrd="15" destOrd="0" presId="urn:microsoft.com/office/officeart/2005/8/layout/cycle5"/>
    <dgm:cxn modelId="{536F2A50-C5A6-4EB7-85DE-8CD0CEC5483F}" type="presParOf" srcId="{1B294915-36F3-4594-AEFF-1141B161BC97}" destId="{326E99BC-6DC9-4C72-95B2-A0AA5498FB6D}" srcOrd="16" destOrd="0" presId="urn:microsoft.com/office/officeart/2005/8/layout/cycle5"/>
    <dgm:cxn modelId="{8239A026-C357-4939-A997-12D4C0D3ADE2}" type="presParOf" srcId="{1B294915-36F3-4594-AEFF-1141B161BC97}" destId="{35A9D28B-22D5-4368-8D50-C0F10B7E6F4B}"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5FB51-B9CD-42B7-B21C-C693996C4FEA}">
      <dsp:nvSpPr>
        <dsp:cNvPr id="0" name=""/>
        <dsp:cNvSpPr/>
      </dsp:nvSpPr>
      <dsp:spPr>
        <a:xfrm>
          <a:off x="3617324" y="592"/>
          <a:ext cx="1452091" cy="1003419"/>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Infectious Agent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Bacteria</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Virus </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Fungi</a:t>
          </a:r>
        </a:p>
      </dsp:txBody>
      <dsp:txXfrm>
        <a:off x="3666307" y="49575"/>
        <a:ext cx="1354125" cy="905453"/>
      </dsp:txXfrm>
    </dsp:sp>
    <dsp:sp modelId="{7A86AE37-93A5-4740-A6AF-8BAF694F4842}">
      <dsp:nvSpPr>
        <dsp:cNvPr id="0" name=""/>
        <dsp:cNvSpPr/>
      </dsp:nvSpPr>
      <dsp:spPr>
        <a:xfrm>
          <a:off x="2681122" y="613225"/>
          <a:ext cx="3893790" cy="3893790"/>
        </a:xfrm>
        <a:custGeom>
          <a:avLst/>
          <a:gdLst/>
          <a:ahLst/>
          <a:cxnLst/>
          <a:rect l="0" t="0" r="0" b="0"/>
          <a:pathLst>
            <a:path>
              <a:moveTo>
                <a:pt x="2493629" y="78344"/>
              </a:moveTo>
              <a:arcTo wR="1946895" hR="1946895" stAng="17178562" swAng="580134"/>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31C7B741-8478-4DE3-9AD5-A41B8934ACC4}">
      <dsp:nvSpPr>
        <dsp:cNvPr id="0" name=""/>
        <dsp:cNvSpPr/>
      </dsp:nvSpPr>
      <dsp:spPr>
        <a:xfrm>
          <a:off x="5156803" y="860362"/>
          <a:ext cx="1688072" cy="1017108"/>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Reservoir</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People</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Environment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Equipment &amp; Water</a:t>
          </a:r>
        </a:p>
      </dsp:txBody>
      <dsp:txXfrm>
        <a:off x="5206454" y="910013"/>
        <a:ext cx="1588770" cy="917806"/>
      </dsp:txXfrm>
    </dsp:sp>
    <dsp:sp modelId="{FE4C0097-63F9-4658-894C-40C63B7B5155}">
      <dsp:nvSpPr>
        <dsp:cNvPr id="0" name=""/>
        <dsp:cNvSpPr/>
      </dsp:nvSpPr>
      <dsp:spPr>
        <a:xfrm>
          <a:off x="2363517" y="377340"/>
          <a:ext cx="3893790" cy="3893790"/>
        </a:xfrm>
        <a:custGeom>
          <a:avLst/>
          <a:gdLst/>
          <a:ahLst/>
          <a:cxnLst/>
          <a:rect l="0" t="0" r="0" b="0"/>
          <a:pathLst>
            <a:path>
              <a:moveTo>
                <a:pt x="3870512" y="1646732"/>
              </a:moveTo>
              <a:arcTo wR="1946895" hR="1946895" stAng="21067863" swAng="799739"/>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D1274F56-51F5-4E3B-B637-CE1994CABF76}">
      <dsp:nvSpPr>
        <dsp:cNvPr id="0" name=""/>
        <dsp:cNvSpPr/>
      </dsp:nvSpPr>
      <dsp:spPr>
        <a:xfrm>
          <a:off x="5204198" y="2624006"/>
          <a:ext cx="1737673" cy="1075758"/>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Portal of Exit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Excretion, secretions, skin, and droplets</a:t>
          </a:r>
        </a:p>
      </dsp:txBody>
      <dsp:txXfrm>
        <a:off x="5256712" y="2676520"/>
        <a:ext cx="1632645" cy="970730"/>
      </dsp:txXfrm>
    </dsp:sp>
    <dsp:sp modelId="{6BB714E2-0F4C-4521-B6F7-18CB5472FD2B}">
      <dsp:nvSpPr>
        <dsp:cNvPr id="0" name=""/>
        <dsp:cNvSpPr/>
      </dsp:nvSpPr>
      <dsp:spPr>
        <a:xfrm>
          <a:off x="2348477" y="405393"/>
          <a:ext cx="3893790" cy="3893790"/>
        </a:xfrm>
        <a:custGeom>
          <a:avLst/>
          <a:gdLst/>
          <a:ahLst/>
          <a:cxnLst/>
          <a:rect l="0" t="0" r="0" b="0"/>
          <a:pathLst>
            <a:path>
              <a:moveTo>
                <a:pt x="3259091" y="3385138"/>
              </a:moveTo>
              <a:arcTo wR="1946895" hR="1946895" stAng="2857435" swAng="694099"/>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8D5A83C1-100F-4E3E-9BD2-5DD3C45376D8}">
      <dsp:nvSpPr>
        <dsp:cNvPr id="0" name=""/>
        <dsp:cNvSpPr/>
      </dsp:nvSpPr>
      <dsp:spPr>
        <a:xfrm>
          <a:off x="3501152" y="3747876"/>
          <a:ext cx="1677536" cy="1082764"/>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Means of Transmission</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Direct/Indirect Contact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Inhalation</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Airborne</a:t>
          </a:r>
        </a:p>
      </dsp:txBody>
      <dsp:txXfrm>
        <a:off x="3554008" y="3800732"/>
        <a:ext cx="1571824" cy="977052"/>
      </dsp:txXfrm>
    </dsp:sp>
    <dsp:sp modelId="{4216C9D3-E5CE-494C-B422-4541F27A4C76}">
      <dsp:nvSpPr>
        <dsp:cNvPr id="0" name=""/>
        <dsp:cNvSpPr/>
      </dsp:nvSpPr>
      <dsp:spPr>
        <a:xfrm>
          <a:off x="2368441" y="395904"/>
          <a:ext cx="3893790" cy="3893790"/>
        </a:xfrm>
        <a:custGeom>
          <a:avLst/>
          <a:gdLst/>
          <a:ahLst/>
          <a:cxnLst/>
          <a:rect l="0" t="0" r="0" b="0"/>
          <a:pathLst>
            <a:path>
              <a:moveTo>
                <a:pt x="1052005" y="3675933"/>
              </a:moveTo>
              <a:arcTo wR="1946895" hR="1946895" stAng="7041870" swAng="477642"/>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FF6C5FA6-67C0-4DA1-8C20-469C92C1E7D0}">
      <dsp:nvSpPr>
        <dsp:cNvPr id="0" name=""/>
        <dsp:cNvSpPr/>
      </dsp:nvSpPr>
      <dsp:spPr>
        <a:xfrm>
          <a:off x="1817123" y="2753999"/>
          <a:ext cx="1623188" cy="1123623"/>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Portal of Entry</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Mucous Membranes</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Respiratory &amp; GI Tract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Broken Skin</a:t>
          </a:r>
        </a:p>
      </dsp:txBody>
      <dsp:txXfrm>
        <a:off x="1871974" y="2808850"/>
        <a:ext cx="1513486" cy="1013921"/>
      </dsp:txXfrm>
    </dsp:sp>
    <dsp:sp modelId="{0901A6BA-9EAB-4CBE-BA0E-903F837C05F2}">
      <dsp:nvSpPr>
        <dsp:cNvPr id="0" name=""/>
        <dsp:cNvSpPr/>
      </dsp:nvSpPr>
      <dsp:spPr>
        <a:xfrm>
          <a:off x="2367883" y="395468"/>
          <a:ext cx="3893790" cy="3893790"/>
        </a:xfrm>
        <a:custGeom>
          <a:avLst/>
          <a:gdLst/>
          <a:ahLst/>
          <a:cxnLst/>
          <a:rect l="0" t="0" r="0" b="0"/>
          <a:pathLst>
            <a:path>
              <a:moveTo>
                <a:pt x="15949" y="2195591"/>
              </a:moveTo>
              <a:arcTo wR="1946895" hR="1946895" stAng="10359660" swAng="887316"/>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 modelId="{1DEBC60F-E8F4-46CC-B2C6-29548129A487}">
      <dsp:nvSpPr>
        <dsp:cNvPr id="0" name=""/>
        <dsp:cNvSpPr/>
      </dsp:nvSpPr>
      <dsp:spPr>
        <a:xfrm>
          <a:off x="1865388" y="810776"/>
          <a:ext cx="1526658" cy="1116279"/>
        </a:xfrm>
        <a:prstGeom prst="roundRect">
          <a:avLst/>
        </a:prstGeom>
        <a:solidFill>
          <a:srgbClr val="4ABDE8">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005B94"/>
              </a:solidFill>
              <a:latin typeface="Calibri" panose="020F0502020204030204"/>
              <a:ea typeface="+mn-ea"/>
              <a:cs typeface="+mn-cs"/>
            </a:rPr>
            <a:t>Susceptible Host</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Patient </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Staff</a:t>
          </a:r>
        </a:p>
        <a:p>
          <a:pPr marL="0" lvl="0" indent="0" algn="ctr" defTabSz="488950">
            <a:lnSpc>
              <a:spcPct val="90000"/>
            </a:lnSpc>
            <a:spcBef>
              <a:spcPct val="0"/>
            </a:spcBef>
            <a:spcAft>
              <a:spcPct val="35000"/>
            </a:spcAft>
            <a:buNone/>
          </a:pPr>
          <a:r>
            <a:rPr lang="en-US" sz="800" b="1" kern="1200" dirty="0">
              <a:solidFill>
                <a:srgbClr val="000000"/>
              </a:solidFill>
              <a:latin typeface="Calibri" panose="020F0502020204030204"/>
              <a:ea typeface="+mn-ea"/>
              <a:cs typeface="+mn-cs"/>
            </a:rPr>
            <a:t>Visitor</a:t>
          </a:r>
        </a:p>
      </dsp:txBody>
      <dsp:txXfrm>
        <a:off x="1919880" y="865268"/>
        <a:ext cx="1417674" cy="1007295"/>
      </dsp:txXfrm>
    </dsp:sp>
    <dsp:sp modelId="{35A9D28B-22D5-4368-8D50-C0F10B7E6F4B}">
      <dsp:nvSpPr>
        <dsp:cNvPr id="0" name=""/>
        <dsp:cNvSpPr/>
      </dsp:nvSpPr>
      <dsp:spPr>
        <a:xfrm>
          <a:off x="2038641" y="604229"/>
          <a:ext cx="3893790" cy="3893790"/>
        </a:xfrm>
        <a:custGeom>
          <a:avLst/>
          <a:gdLst/>
          <a:ahLst/>
          <a:cxnLst/>
          <a:rect l="0" t="0" r="0" b="0"/>
          <a:pathLst>
            <a:path>
              <a:moveTo>
                <a:pt x="1170719" y="161411"/>
              </a:moveTo>
              <a:arcTo wR="1946895" hR="1946895" stAng="14790283" swAng="567442"/>
            </a:path>
          </a:pathLst>
        </a:custGeom>
        <a:noFill/>
        <a:ln w="12700" cap="flat" cmpd="sng" algn="ctr">
          <a:solidFill>
            <a:srgbClr val="4ABDE8">
              <a:hueOff val="0"/>
              <a:satOff val="0"/>
              <a:lumOff val="0"/>
              <a:alphaOff val="0"/>
            </a:srgb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8D0EC-6E39-4147-AD2C-4B21F922BA06}">
      <dsp:nvSpPr>
        <dsp:cNvPr id="0" name=""/>
        <dsp:cNvSpPr/>
      </dsp:nvSpPr>
      <dsp:spPr>
        <a:xfrm>
          <a:off x="3535680" y="0"/>
          <a:ext cx="5303520" cy="147637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a:solidFill>
                <a:schemeClr val="tx1"/>
              </a:solidFill>
            </a:rPr>
            <a:t>Hand Hygiene</a:t>
          </a:r>
        </a:p>
        <a:p>
          <a:pPr marL="228600" lvl="1" indent="-228600" algn="l" defTabSz="1022350">
            <a:lnSpc>
              <a:spcPct val="90000"/>
            </a:lnSpc>
            <a:spcBef>
              <a:spcPct val="0"/>
            </a:spcBef>
            <a:spcAft>
              <a:spcPct val="15000"/>
            </a:spcAft>
            <a:buChar char="•"/>
          </a:pPr>
          <a:r>
            <a:rPr lang="en-US" sz="2300" b="1" kern="1200" dirty="0">
              <a:solidFill>
                <a:schemeClr val="tx1"/>
              </a:solidFill>
            </a:rPr>
            <a:t>Gown</a:t>
          </a:r>
        </a:p>
        <a:p>
          <a:pPr marL="228600" lvl="1" indent="-228600" algn="l" defTabSz="1022350">
            <a:lnSpc>
              <a:spcPct val="90000"/>
            </a:lnSpc>
            <a:spcBef>
              <a:spcPct val="0"/>
            </a:spcBef>
            <a:spcAft>
              <a:spcPct val="15000"/>
            </a:spcAft>
            <a:buChar char="•"/>
          </a:pPr>
          <a:r>
            <a:rPr lang="en-US" sz="2300" b="1" kern="1200" dirty="0">
              <a:solidFill>
                <a:schemeClr val="tx1"/>
              </a:solidFill>
            </a:rPr>
            <a:t>Gloves</a:t>
          </a:r>
        </a:p>
      </dsp:txBody>
      <dsp:txXfrm>
        <a:off x="3535680" y="184547"/>
        <a:ext cx="4749879" cy="1107281"/>
      </dsp:txXfrm>
    </dsp:sp>
    <dsp:sp modelId="{27DF84FF-FDBC-4320-A3CE-C4F3787A98CA}">
      <dsp:nvSpPr>
        <dsp:cNvPr id="0" name=""/>
        <dsp:cNvSpPr/>
      </dsp:nvSpPr>
      <dsp:spPr>
        <a:xfrm>
          <a:off x="0" y="0"/>
          <a:ext cx="3535680" cy="14763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5B94"/>
              </a:solidFill>
            </a:rPr>
            <a:t>Contact Precautions</a:t>
          </a:r>
        </a:p>
      </dsp:txBody>
      <dsp:txXfrm>
        <a:off x="72071" y="72071"/>
        <a:ext cx="3391538" cy="1332233"/>
      </dsp:txXfrm>
    </dsp:sp>
    <dsp:sp modelId="{A56B747F-DECF-4D8A-9866-341E4C02DBF5}">
      <dsp:nvSpPr>
        <dsp:cNvPr id="0" name=""/>
        <dsp:cNvSpPr/>
      </dsp:nvSpPr>
      <dsp:spPr>
        <a:xfrm>
          <a:off x="3535680" y="1624012"/>
          <a:ext cx="5303520" cy="147637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a:solidFill>
                <a:schemeClr val="tx1"/>
              </a:solidFill>
            </a:rPr>
            <a:t>Hand Hygiene</a:t>
          </a:r>
        </a:p>
        <a:p>
          <a:pPr marL="228600" lvl="1" indent="-228600" algn="l" defTabSz="1022350">
            <a:lnSpc>
              <a:spcPct val="90000"/>
            </a:lnSpc>
            <a:spcBef>
              <a:spcPct val="0"/>
            </a:spcBef>
            <a:spcAft>
              <a:spcPct val="15000"/>
            </a:spcAft>
            <a:buChar char="•"/>
          </a:pPr>
          <a:r>
            <a:rPr lang="en-US" sz="2300" b="1" kern="1200" dirty="0">
              <a:solidFill>
                <a:schemeClr val="tx1"/>
              </a:solidFill>
            </a:rPr>
            <a:t>Mask</a:t>
          </a:r>
        </a:p>
      </dsp:txBody>
      <dsp:txXfrm>
        <a:off x="3535680" y="1808559"/>
        <a:ext cx="4749879" cy="1107281"/>
      </dsp:txXfrm>
    </dsp:sp>
    <dsp:sp modelId="{4C25D52A-91D7-4ED5-BD47-5FB8F1E1C915}">
      <dsp:nvSpPr>
        <dsp:cNvPr id="0" name=""/>
        <dsp:cNvSpPr/>
      </dsp:nvSpPr>
      <dsp:spPr>
        <a:xfrm>
          <a:off x="0" y="1624012"/>
          <a:ext cx="3535680" cy="14763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5B94"/>
              </a:solidFill>
            </a:rPr>
            <a:t>Droplet Precautions</a:t>
          </a:r>
        </a:p>
      </dsp:txBody>
      <dsp:txXfrm>
        <a:off x="72071" y="1696083"/>
        <a:ext cx="3391538" cy="1332233"/>
      </dsp:txXfrm>
    </dsp:sp>
    <dsp:sp modelId="{A532990B-30DC-4CBF-A374-70E44051FF7D}">
      <dsp:nvSpPr>
        <dsp:cNvPr id="0" name=""/>
        <dsp:cNvSpPr/>
      </dsp:nvSpPr>
      <dsp:spPr>
        <a:xfrm>
          <a:off x="3535680" y="3248024"/>
          <a:ext cx="5303520" cy="147637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a:solidFill>
                <a:schemeClr val="tx1"/>
              </a:solidFill>
            </a:rPr>
            <a:t>Hand Hygiene</a:t>
          </a:r>
        </a:p>
        <a:p>
          <a:pPr marL="228600" lvl="1" indent="-228600" algn="l" defTabSz="1022350">
            <a:lnSpc>
              <a:spcPct val="90000"/>
            </a:lnSpc>
            <a:spcBef>
              <a:spcPct val="0"/>
            </a:spcBef>
            <a:spcAft>
              <a:spcPct val="15000"/>
            </a:spcAft>
            <a:buChar char="•"/>
          </a:pPr>
          <a:r>
            <a:rPr lang="en-US" sz="2300" b="1" kern="1200" dirty="0">
              <a:solidFill>
                <a:schemeClr val="tx1"/>
              </a:solidFill>
            </a:rPr>
            <a:t>Negative pressure room</a:t>
          </a:r>
        </a:p>
        <a:p>
          <a:pPr marL="228600" lvl="1" indent="-228600" algn="l" defTabSz="1022350">
            <a:lnSpc>
              <a:spcPct val="90000"/>
            </a:lnSpc>
            <a:spcBef>
              <a:spcPct val="0"/>
            </a:spcBef>
            <a:spcAft>
              <a:spcPct val="15000"/>
            </a:spcAft>
            <a:buChar char="•"/>
          </a:pPr>
          <a:r>
            <a:rPr lang="en-US" sz="2300" b="1" kern="1200" dirty="0">
              <a:solidFill>
                <a:schemeClr val="tx1"/>
              </a:solidFill>
            </a:rPr>
            <a:t>PAPR/N-95 Respirator mask</a:t>
          </a:r>
        </a:p>
      </dsp:txBody>
      <dsp:txXfrm>
        <a:off x="3535680" y="3432571"/>
        <a:ext cx="4749879" cy="1107281"/>
      </dsp:txXfrm>
    </dsp:sp>
    <dsp:sp modelId="{755A1B7E-89D9-4F5C-A36A-F184A5EEA600}">
      <dsp:nvSpPr>
        <dsp:cNvPr id="0" name=""/>
        <dsp:cNvSpPr/>
      </dsp:nvSpPr>
      <dsp:spPr>
        <a:xfrm>
          <a:off x="0" y="3248024"/>
          <a:ext cx="3535680" cy="14763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005B94"/>
              </a:solidFill>
            </a:rPr>
            <a:t>Airborne Precautions</a:t>
          </a:r>
        </a:p>
        <a:p>
          <a:pPr marL="0" lvl="0" indent="0" algn="ctr" defTabSz="1244600">
            <a:lnSpc>
              <a:spcPct val="90000"/>
            </a:lnSpc>
            <a:spcBef>
              <a:spcPct val="0"/>
            </a:spcBef>
            <a:spcAft>
              <a:spcPct val="35000"/>
            </a:spcAft>
            <a:buNone/>
          </a:pPr>
          <a:endParaRPr lang="en-US" sz="2800" kern="1200" dirty="0"/>
        </a:p>
      </dsp:txBody>
      <dsp:txXfrm>
        <a:off x="72071" y="3320095"/>
        <a:ext cx="3391538" cy="13322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5FB51-B9CD-42B7-B21C-C693996C4FEA}">
      <dsp:nvSpPr>
        <dsp:cNvPr id="0" name=""/>
        <dsp:cNvSpPr/>
      </dsp:nvSpPr>
      <dsp:spPr>
        <a:xfrm>
          <a:off x="3853192" y="-152093"/>
          <a:ext cx="1570324" cy="10831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Infectious Agent</a:t>
          </a:r>
        </a:p>
        <a:p>
          <a:pPr marL="0" lvl="0" indent="0" algn="ctr" defTabSz="533400">
            <a:lnSpc>
              <a:spcPct val="90000"/>
            </a:lnSpc>
            <a:spcBef>
              <a:spcPct val="0"/>
            </a:spcBef>
            <a:spcAft>
              <a:spcPct val="35000"/>
            </a:spcAft>
            <a:buNone/>
          </a:pPr>
          <a:r>
            <a:rPr lang="en-US" sz="1200" b="1" kern="1200" dirty="0">
              <a:solidFill>
                <a:schemeClr val="tx1"/>
              </a:solidFill>
            </a:rPr>
            <a:t>Bacteria</a:t>
          </a:r>
        </a:p>
        <a:p>
          <a:pPr marL="0" lvl="0" indent="0" algn="ctr" defTabSz="533400">
            <a:lnSpc>
              <a:spcPct val="90000"/>
            </a:lnSpc>
            <a:spcBef>
              <a:spcPct val="0"/>
            </a:spcBef>
            <a:spcAft>
              <a:spcPct val="35000"/>
            </a:spcAft>
            <a:buNone/>
          </a:pPr>
          <a:r>
            <a:rPr lang="en-US" sz="1200" b="1" kern="1200" dirty="0">
              <a:solidFill>
                <a:schemeClr val="tx1"/>
              </a:solidFill>
            </a:rPr>
            <a:t>Virus </a:t>
          </a:r>
        </a:p>
        <a:p>
          <a:pPr marL="0" lvl="0" indent="0" algn="ctr" defTabSz="533400">
            <a:lnSpc>
              <a:spcPct val="90000"/>
            </a:lnSpc>
            <a:spcBef>
              <a:spcPct val="0"/>
            </a:spcBef>
            <a:spcAft>
              <a:spcPct val="35000"/>
            </a:spcAft>
            <a:buNone/>
          </a:pPr>
          <a:r>
            <a:rPr lang="en-US" sz="1200" b="1" kern="1200" dirty="0">
              <a:solidFill>
                <a:schemeClr val="tx1"/>
              </a:solidFill>
            </a:rPr>
            <a:t>Fungi</a:t>
          </a:r>
        </a:p>
      </dsp:txBody>
      <dsp:txXfrm>
        <a:off x="3906069" y="-99216"/>
        <a:ext cx="1464570" cy="977435"/>
      </dsp:txXfrm>
    </dsp:sp>
    <dsp:sp modelId="{7A86AE37-93A5-4740-A6AF-8BAF694F4842}">
      <dsp:nvSpPr>
        <dsp:cNvPr id="0" name=""/>
        <dsp:cNvSpPr/>
      </dsp:nvSpPr>
      <dsp:spPr>
        <a:xfrm>
          <a:off x="2441420" y="389501"/>
          <a:ext cx="4393868" cy="4393868"/>
        </a:xfrm>
        <a:custGeom>
          <a:avLst/>
          <a:gdLst/>
          <a:ahLst/>
          <a:cxnLst/>
          <a:rect l="0" t="0" r="0" b="0"/>
          <a:pathLst>
            <a:path>
              <a:moveTo>
                <a:pt x="3129849" y="207916"/>
              </a:moveTo>
              <a:arcTo wR="2196934" hR="2196934" stAng="17707688" swAng="76096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1C7B741-8478-4DE3-9AD5-A41B8934ACC4}">
      <dsp:nvSpPr>
        <dsp:cNvPr id="0" name=""/>
        <dsp:cNvSpPr/>
      </dsp:nvSpPr>
      <dsp:spPr>
        <a:xfrm>
          <a:off x="5726435" y="953770"/>
          <a:ext cx="1629040" cy="10683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Reservoir</a:t>
          </a:r>
        </a:p>
        <a:p>
          <a:pPr marL="0" lvl="0" indent="0" algn="ctr" defTabSz="533400">
            <a:lnSpc>
              <a:spcPct val="90000"/>
            </a:lnSpc>
            <a:spcBef>
              <a:spcPct val="0"/>
            </a:spcBef>
            <a:spcAft>
              <a:spcPct val="35000"/>
            </a:spcAft>
            <a:buNone/>
          </a:pPr>
          <a:r>
            <a:rPr lang="en-US" sz="1200" b="1" kern="1200" dirty="0">
              <a:solidFill>
                <a:schemeClr val="tx1"/>
              </a:solidFill>
            </a:rPr>
            <a:t>People</a:t>
          </a:r>
        </a:p>
        <a:p>
          <a:pPr marL="0" lvl="0" indent="0" algn="ctr" defTabSz="533400">
            <a:lnSpc>
              <a:spcPct val="90000"/>
            </a:lnSpc>
            <a:spcBef>
              <a:spcPct val="0"/>
            </a:spcBef>
            <a:spcAft>
              <a:spcPct val="35000"/>
            </a:spcAft>
            <a:buNone/>
          </a:pPr>
          <a:r>
            <a:rPr lang="en-US" sz="1200" b="1" kern="1200" dirty="0">
              <a:solidFill>
                <a:schemeClr val="tx1"/>
              </a:solidFill>
            </a:rPr>
            <a:t>Environment</a:t>
          </a:r>
        </a:p>
        <a:p>
          <a:pPr marL="0" lvl="0" indent="0" algn="ctr" defTabSz="533400">
            <a:lnSpc>
              <a:spcPct val="90000"/>
            </a:lnSpc>
            <a:spcBef>
              <a:spcPct val="0"/>
            </a:spcBef>
            <a:spcAft>
              <a:spcPct val="35000"/>
            </a:spcAft>
            <a:buNone/>
          </a:pPr>
          <a:r>
            <a:rPr lang="en-US" sz="1200" b="1" kern="1200" dirty="0">
              <a:solidFill>
                <a:schemeClr val="tx1"/>
              </a:solidFill>
            </a:rPr>
            <a:t>Equipment &amp; Water</a:t>
          </a:r>
        </a:p>
      </dsp:txBody>
      <dsp:txXfrm>
        <a:off x="5778590" y="1005925"/>
        <a:ext cx="1524730" cy="964086"/>
      </dsp:txXfrm>
    </dsp:sp>
    <dsp:sp modelId="{FE4C0097-63F9-4658-894C-40C63B7B5155}">
      <dsp:nvSpPr>
        <dsp:cNvPr id="0" name=""/>
        <dsp:cNvSpPr/>
      </dsp:nvSpPr>
      <dsp:spPr>
        <a:xfrm>
          <a:off x="2441420" y="389501"/>
          <a:ext cx="4393868" cy="4393868"/>
        </a:xfrm>
        <a:custGeom>
          <a:avLst/>
          <a:gdLst/>
          <a:ahLst/>
          <a:cxnLst/>
          <a:rect l="0" t="0" r="0" b="0"/>
          <a:pathLst>
            <a:path>
              <a:moveTo>
                <a:pt x="4366045" y="1848400"/>
              </a:moveTo>
              <a:arcTo wR="2196934" hR="2196934" stAng="21052303" swAng="105450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1274F56-51F5-4E3B-B637-CE1994CABF76}">
      <dsp:nvSpPr>
        <dsp:cNvPr id="0" name=""/>
        <dsp:cNvSpPr/>
      </dsp:nvSpPr>
      <dsp:spPr>
        <a:xfrm>
          <a:off x="5775413" y="3125408"/>
          <a:ext cx="1531085" cy="11189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Portal of Exit</a:t>
          </a:r>
        </a:p>
        <a:p>
          <a:pPr marL="0" lvl="0" indent="0" algn="ctr" defTabSz="533400">
            <a:lnSpc>
              <a:spcPct val="90000"/>
            </a:lnSpc>
            <a:spcBef>
              <a:spcPct val="0"/>
            </a:spcBef>
            <a:spcAft>
              <a:spcPct val="35000"/>
            </a:spcAft>
            <a:buNone/>
          </a:pPr>
          <a:r>
            <a:rPr lang="en-US" sz="1200" b="1" kern="1200" dirty="0">
              <a:solidFill>
                <a:schemeClr val="tx1"/>
              </a:solidFill>
            </a:rPr>
            <a:t>Excretion, secretions, skin, and droplets</a:t>
          </a:r>
        </a:p>
      </dsp:txBody>
      <dsp:txXfrm>
        <a:off x="5830037" y="3180032"/>
        <a:ext cx="1421837" cy="1009740"/>
      </dsp:txXfrm>
    </dsp:sp>
    <dsp:sp modelId="{6BB714E2-0F4C-4521-B6F7-18CB5472FD2B}">
      <dsp:nvSpPr>
        <dsp:cNvPr id="0" name=""/>
        <dsp:cNvSpPr/>
      </dsp:nvSpPr>
      <dsp:spPr>
        <a:xfrm>
          <a:off x="2441420" y="389501"/>
          <a:ext cx="4393868" cy="4393868"/>
        </a:xfrm>
        <a:custGeom>
          <a:avLst/>
          <a:gdLst/>
          <a:ahLst/>
          <a:cxnLst/>
          <a:rect l="0" t="0" r="0" b="0"/>
          <a:pathLst>
            <a:path>
              <a:moveTo>
                <a:pt x="3526200" y="3946097"/>
              </a:moveTo>
              <a:arcTo wR="2196934" hR="2196934" stAng="3166032" swAng="68387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D5A83C1-100F-4E3E-9BD2-5DD3C45376D8}">
      <dsp:nvSpPr>
        <dsp:cNvPr id="0" name=""/>
        <dsp:cNvSpPr/>
      </dsp:nvSpPr>
      <dsp:spPr>
        <a:xfrm>
          <a:off x="3813086" y="4085407"/>
          <a:ext cx="1650537" cy="1395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Means of Transmission</a:t>
          </a:r>
        </a:p>
        <a:p>
          <a:pPr marL="0" lvl="0" indent="0" algn="ctr" defTabSz="533400">
            <a:lnSpc>
              <a:spcPct val="90000"/>
            </a:lnSpc>
            <a:spcBef>
              <a:spcPct val="0"/>
            </a:spcBef>
            <a:spcAft>
              <a:spcPct val="35000"/>
            </a:spcAft>
            <a:buNone/>
          </a:pPr>
          <a:r>
            <a:rPr lang="en-US" sz="1200" b="1" kern="1200" dirty="0">
              <a:solidFill>
                <a:schemeClr val="tx1"/>
              </a:solidFill>
            </a:rPr>
            <a:t>Direct  &amp; Indirect Contact</a:t>
          </a:r>
        </a:p>
        <a:p>
          <a:pPr marL="0" lvl="0" indent="0" algn="ctr" defTabSz="533400">
            <a:lnSpc>
              <a:spcPct val="90000"/>
            </a:lnSpc>
            <a:spcBef>
              <a:spcPct val="0"/>
            </a:spcBef>
            <a:spcAft>
              <a:spcPct val="35000"/>
            </a:spcAft>
            <a:buNone/>
          </a:pPr>
          <a:r>
            <a:rPr lang="en-US" sz="1200" b="1" kern="1200" dirty="0">
              <a:solidFill>
                <a:schemeClr val="tx1"/>
              </a:solidFill>
            </a:rPr>
            <a:t>Inhalation</a:t>
          </a:r>
        </a:p>
        <a:p>
          <a:pPr marL="0" lvl="0" indent="0" algn="ctr" defTabSz="533400">
            <a:lnSpc>
              <a:spcPct val="90000"/>
            </a:lnSpc>
            <a:spcBef>
              <a:spcPct val="0"/>
            </a:spcBef>
            <a:spcAft>
              <a:spcPct val="35000"/>
            </a:spcAft>
            <a:buNone/>
          </a:pPr>
          <a:r>
            <a:rPr lang="en-US" sz="1200" b="1" kern="1200" dirty="0">
              <a:solidFill>
                <a:schemeClr val="tx1"/>
              </a:solidFill>
            </a:rPr>
            <a:t>Airborne</a:t>
          </a:r>
        </a:p>
      </dsp:txBody>
      <dsp:txXfrm>
        <a:off x="3881229" y="4153550"/>
        <a:ext cx="1514251" cy="1259638"/>
      </dsp:txXfrm>
    </dsp:sp>
    <dsp:sp modelId="{4216C9D3-E5CE-494C-B422-4541F27A4C76}">
      <dsp:nvSpPr>
        <dsp:cNvPr id="0" name=""/>
        <dsp:cNvSpPr/>
      </dsp:nvSpPr>
      <dsp:spPr>
        <a:xfrm>
          <a:off x="2441420" y="389501"/>
          <a:ext cx="4393868" cy="4393868"/>
        </a:xfrm>
        <a:custGeom>
          <a:avLst/>
          <a:gdLst/>
          <a:ahLst/>
          <a:cxnLst/>
          <a:rect l="0" t="0" r="0" b="0"/>
          <a:pathLst>
            <a:path>
              <a:moveTo>
                <a:pt x="1231095" y="4170174"/>
              </a:moveTo>
              <a:arcTo wR="2196934" hR="2196934" stAng="6964817" swAng="72914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F6C5FA6-67C0-4DA1-8C20-469C92C1E7D0}">
      <dsp:nvSpPr>
        <dsp:cNvPr id="0" name=""/>
        <dsp:cNvSpPr/>
      </dsp:nvSpPr>
      <dsp:spPr>
        <a:xfrm>
          <a:off x="1939843" y="3157127"/>
          <a:ext cx="1591821" cy="1055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Portal of Entry</a:t>
          </a:r>
        </a:p>
        <a:p>
          <a:pPr marL="0" lvl="0" indent="0" algn="ctr" defTabSz="533400">
            <a:lnSpc>
              <a:spcPct val="90000"/>
            </a:lnSpc>
            <a:spcBef>
              <a:spcPct val="0"/>
            </a:spcBef>
            <a:spcAft>
              <a:spcPct val="35000"/>
            </a:spcAft>
            <a:buNone/>
          </a:pPr>
          <a:r>
            <a:rPr lang="en-US" sz="1200" b="1" kern="1200" dirty="0">
              <a:solidFill>
                <a:schemeClr val="tx1"/>
              </a:solidFill>
            </a:rPr>
            <a:t>Mucous Membranes</a:t>
          </a:r>
        </a:p>
        <a:p>
          <a:pPr marL="0" lvl="0" indent="0" algn="ctr" defTabSz="533400">
            <a:lnSpc>
              <a:spcPct val="90000"/>
            </a:lnSpc>
            <a:spcBef>
              <a:spcPct val="0"/>
            </a:spcBef>
            <a:spcAft>
              <a:spcPct val="35000"/>
            </a:spcAft>
            <a:buNone/>
          </a:pPr>
          <a:r>
            <a:rPr lang="en-US" sz="1200" b="1" kern="1200" dirty="0">
              <a:solidFill>
                <a:schemeClr val="tx1"/>
              </a:solidFill>
            </a:rPr>
            <a:t>Respiratory &amp; GI Tract</a:t>
          </a:r>
        </a:p>
        <a:p>
          <a:pPr marL="0" lvl="0" indent="0" algn="ctr" defTabSz="533400">
            <a:lnSpc>
              <a:spcPct val="90000"/>
            </a:lnSpc>
            <a:spcBef>
              <a:spcPct val="0"/>
            </a:spcBef>
            <a:spcAft>
              <a:spcPct val="35000"/>
            </a:spcAft>
            <a:buNone/>
          </a:pPr>
          <a:r>
            <a:rPr lang="en-US" sz="1200" b="1" kern="1200" dirty="0">
              <a:solidFill>
                <a:schemeClr val="tx1"/>
              </a:solidFill>
            </a:rPr>
            <a:t>Broken Skin</a:t>
          </a:r>
        </a:p>
      </dsp:txBody>
      <dsp:txXfrm>
        <a:off x="1991371" y="3208655"/>
        <a:ext cx="1488765" cy="952494"/>
      </dsp:txXfrm>
    </dsp:sp>
    <dsp:sp modelId="{0901A6BA-9EAB-4CBE-BA0E-903F837C05F2}">
      <dsp:nvSpPr>
        <dsp:cNvPr id="0" name=""/>
        <dsp:cNvSpPr/>
      </dsp:nvSpPr>
      <dsp:spPr>
        <a:xfrm>
          <a:off x="2441420" y="389501"/>
          <a:ext cx="4393868" cy="4393868"/>
        </a:xfrm>
        <a:custGeom>
          <a:avLst/>
          <a:gdLst/>
          <a:ahLst/>
          <a:cxnLst/>
          <a:rect l="0" t="0" r="0" b="0"/>
          <a:pathLst>
            <a:path>
              <a:moveTo>
                <a:pt x="28550" y="2549969"/>
              </a:moveTo>
              <a:arcTo wR="2196934" hR="2196934" stAng="10245167" swAng="1064851"/>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DEBC60F-E8F4-46CC-B2C6-29548129A487}">
      <dsp:nvSpPr>
        <dsp:cNvPr id="0" name=""/>
        <dsp:cNvSpPr/>
      </dsp:nvSpPr>
      <dsp:spPr>
        <a:xfrm>
          <a:off x="1874248" y="932489"/>
          <a:ext cx="1723010" cy="11109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rgbClr val="005B94"/>
              </a:solidFill>
            </a:rPr>
            <a:t>Susceptible Host</a:t>
          </a:r>
        </a:p>
        <a:p>
          <a:pPr marL="0" lvl="0" indent="0" algn="ctr" defTabSz="533400">
            <a:lnSpc>
              <a:spcPct val="90000"/>
            </a:lnSpc>
            <a:spcBef>
              <a:spcPct val="0"/>
            </a:spcBef>
            <a:spcAft>
              <a:spcPct val="35000"/>
            </a:spcAft>
            <a:buNone/>
          </a:pPr>
          <a:r>
            <a:rPr lang="en-US" sz="1200" b="1" kern="1200" dirty="0">
              <a:solidFill>
                <a:schemeClr val="tx1"/>
              </a:solidFill>
            </a:rPr>
            <a:t>Patient </a:t>
          </a:r>
        </a:p>
        <a:p>
          <a:pPr marL="0" lvl="0" indent="0" algn="ctr" defTabSz="533400">
            <a:lnSpc>
              <a:spcPct val="90000"/>
            </a:lnSpc>
            <a:spcBef>
              <a:spcPct val="0"/>
            </a:spcBef>
            <a:spcAft>
              <a:spcPct val="35000"/>
            </a:spcAft>
            <a:buNone/>
          </a:pPr>
          <a:r>
            <a:rPr lang="en-US" sz="1200" b="1" kern="1200" dirty="0">
              <a:solidFill>
                <a:schemeClr val="tx1"/>
              </a:solidFill>
            </a:rPr>
            <a:t>Staff</a:t>
          </a:r>
        </a:p>
        <a:p>
          <a:pPr marL="0" lvl="0" indent="0" algn="ctr" defTabSz="533400">
            <a:lnSpc>
              <a:spcPct val="90000"/>
            </a:lnSpc>
            <a:spcBef>
              <a:spcPct val="0"/>
            </a:spcBef>
            <a:spcAft>
              <a:spcPct val="35000"/>
            </a:spcAft>
            <a:buNone/>
          </a:pPr>
          <a:r>
            <a:rPr lang="en-US" sz="1200" b="1" kern="1200" dirty="0">
              <a:solidFill>
                <a:schemeClr val="tx1"/>
              </a:solidFill>
            </a:rPr>
            <a:t>Visitor</a:t>
          </a:r>
        </a:p>
      </dsp:txBody>
      <dsp:txXfrm>
        <a:off x="1928480" y="986721"/>
        <a:ext cx="1614546" cy="1002494"/>
      </dsp:txXfrm>
    </dsp:sp>
    <dsp:sp modelId="{35A9D28B-22D5-4368-8D50-C0F10B7E6F4B}">
      <dsp:nvSpPr>
        <dsp:cNvPr id="0" name=""/>
        <dsp:cNvSpPr/>
      </dsp:nvSpPr>
      <dsp:spPr>
        <a:xfrm>
          <a:off x="2441420" y="389501"/>
          <a:ext cx="4393868" cy="4393868"/>
        </a:xfrm>
        <a:custGeom>
          <a:avLst/>
          <a:gdLst/>
          <a:ahLst/>
          <a:cxnLst/>
          <a:rect l="0" t="0" r="0" b="0"/>
          <a:pathLst>
            <a:path>
              <a:moveTo>
                <a:pt x="870528" y="445601"/>
              </a:moveTo>
              <a:arcTo wR="2196934" hR="2196934" stAng="13971650" swAng="73053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9427D-759F-4CC7-9D57-F761BC51F02D}" type="datetimeFigureOut">
              <a:rPr lang="en-US" smtClean="0"/>
              <a:t>3/29/2023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9DDB5E-35AC-4C9E-8755-18E28373ABCB}" type="slidenum">
              <a:rPr lang="en-US" smtClean="0"/>
              <a:t>‹#›</a:t>
            </a:fld>
            <a:endParaRPr lang="en-US"/>
          </a:p>
        </p:txBody>
      </p:sp>
    </p:spTree>
    <p:extLst>
      <p:ext uri="{BB962C8B-B14F-4D97-AF65-F5344CB8AC3E}">
        <p14:creationId xmlns:p14="http://schemas.microsoft.com/office/powerpoint/2010/main" val="940073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53774034-2CAD-4C99-BCE3-C575BBF1836F}" type="slidenum">
              <a:rPr lang="en-US" altLang="en-US" sz="1200">
                <a:latin typeface="Times New Roman" panose="02020603050405020304" pitchFamily="18" charset="0"/>
              </a:rPr>
              <a:pPr/>
              <a:t>8</a:t>
            </a:fld>
            <a:endParaRPr lang="en-US" altLang="en-US" sz="1200">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r>
              <a:rPr lang="en-US" altLang="en-US" b="1"/>
              <a:t>Infectious Disease Agents</a:t>
            </a:r>
          </a:p>
          <a:p>
            <a:pPr eaLnBrk="1" hangingPunct="1">
              <a:lnSpc>
                <a:spcPct val="80000"/>
              </a:lnSpc>
            </a:pPr>
            <a:r>
              <a:rPr lang="en-US" altLang="en-US"/>
              <a:t>Most disease-causing organisms, or pathogens, are too small to be seen without a microscope. Some (e.g., most viruses) are even too small to be visible under a light microscope and must be viewed with the more powerful electron microscope. Because of their microscopic size, these minute organisms often are referred to as microbes or microorganisms. The study of these organisms is called microbiology, and scientists who study these organisms are microbiologists. Not all microbes cause disease; many are beneficial and even essential. Bacteria, in the digestive system, for example are important partners in digestion. Microbes that cause disease are sometimes informally referred to as “germs” or “bugs”.</a:t>
            </a:r>
          </a:p>
          <a:p>
            <a:pPr eaLnBrk="1" hangingPunct="1">
              <a:lnSpc>
                <a:spcPct val="80000"/>
              </a:lnSpc>
            </a:pPr>
            <a:endParaRPr lang="en-US" altLang="en-US"/>
          </a:p>
          <a:p>
            <a:pPr eaLnBrk="1" hangingPunct="1">
              <a:lnSpc>
                <a:spcPct val="80000"/>
              </a:lnSpc>
            </a:pPr>
            <a:r>
              <a:rPr lang="en-US" altLang="en-US"/>
              <a:t>The five main groups of pathogens are bacteria, viruses, protozoa, fungi, and helminths. Bacteria are simple, single-celled organisms that lack an organized nucleus or membrane enclosed organelles. They often have a cell wall (prokaryotes), and their cells usually are rod-shaped or spherical. Commonly known diseases caused by bacteria are diarrheal diseases, pneumonia, strep throat, tuberculosis, and anthrax.  </a:t>
            </a:r>
          </a:p>
          <a:p>
            <a:pPr eaLnBrk="1" hangingPunct="1">
              <a:lnSpc>
                <a:spcPct val="80000"/>
              </a:lnSpc>
            </a:pPr>
            <a:endParaRPr lang="en-US" altLang="en-US"/>
          </a:p>
          <a:p>
            <a:pPr eaLnBrk="1" hangingPunct="1">
              <a:lnSpc>
                <a:spcPct val="80000"/>
              </a:lnSpc>
            </a:pPr>
            <a:r>
              <a:rPr lang="en-US" altLang="en-US"/>
              <a:t>Viruses are particles of nucleic acid (DNA or RNA) surrounded by a protective coat that replicate within specific host cells and can spread from cell to cell. Infectious diseases caused by viruses include the flu, the common cold, AIDS, chickenpox, and hepatitis.  </a:t>
            </a:r>
          </a:p>
          <a:p>
            <a:pPr eaLnBrk="1" hangingPunct="1">
              <a:lnSpc>
                <a:spcPct val="80000"/>
              </a:lnSpc>
            </a:pPr>
            <a:endParaRPr lang="en-US" altLang="en-US"/>
          </a:p>
          <a:p>
            <a:pPr eaLnBrk="1" hangingPunct="1">
              <a:lnSpc>
                <a:spcPct val="80000"/>
              </a:lnSpc>
            </a:pPr>
            <a:r>
              <a:rPr lang="en-US" altLang="en-US"/>
              <a:t>Protozoa are single-celled, motile, eukaryotic organisms, found in the Kingdom Protista, that can be human parasites. A protozoan known as </a:t>
            </a:r>
            <a:r>
              <a:rPr lang="en-US" altLang="en-US" i="1"/>
              <a:t>Plasmodium</a:t>
            </a:r>
            <a:r>
              <a:rPr lang="en-US" altLang="en-US"/>
              <a:t> (over 170 species), causes malaria, an infectious disease that is one of the world’s top killers. </a:t>
            </a:r>
          </a:p>
          <a:p>
            <a:pPr eaLnBrk="1" hangingPunct="1">
              <a:lnSpc>
                <a:spcPct val="80000"/>
              </a:lnSpc>
            </a:pPr>
            <a:endParaRPr lang="en-US" altLang="en-US"/>
          </a:p>
          <a:p>
            <a:pPr eaLnBrk="1" hangingPunct="1">
              <a:lnSpc>
                <a:spcPct val="80000"/>
              </a:lnSpc>
            </a:pPr>
            <a:r>
              <a:rPr lang="en-US" altLang="en-US"/>
              <a:t>Fungi are made of eukaryotic cells (organized nucleus and membrane enclosed organelles). All fungi, with the exception of the yeast group, are multi-cellular organisms that absorb nutrients from the environment. Fungi can cause athlete’s foot, sinusitis, skin diseases, and vaginal infections.</a:t>
            </a:r>
          </a:p>
          <a:p>
            <a:pPr eaLnBrk="1" hangingPunct="1">
              <a:lnSpc>
                <a:spcPct val="80000"/>
              </a:lnSpc>
            </a:pPr>
            <a:endParaRPr lang="en-US" altLang="en-US"/>
          </a:p>
          <a:p>
            <a:pPr eaLnBrk="1" hangingPunct="1">
              <a:lnSpc>
                <a:spcPct val="80000"/>
              </a:lnSpc>
            </a:pPr>
            <a:r>
              <a:rPr lang="en-US" altLang="en-US"/>
              <a:t>Helminths (worms and flukes) are invertebrate animals, some of which are parasitic. </a:t>
            </a:r>
            <a:r>
              <a:rPr lang="en-US" altLang="en-US" i="1"/>
              <a:t>Wuchereia bancrofti</a:t>
            </a:r>
            <a:r>
              <a:rPr lang="en-US" altLang="en-US"/>
              <a:t> is transmitted to humans by way of the mosquito. The mature adults pass into lymphatic glands, obstructing lymphatic drainage and resulting in a disfiguring condition, known as elephantiasis.</a:t>
            </a:r>
          </a:p>
          <a:p>
            <a:pPr eaLnBrk="1" hangingPunct="1">
              <a:lnSpc>
                <a:spcPct val="80000"/>
              </a:lnSpc>
            </a:pPr>
            <a:endParaRPr lang="en-US" altLang="en-US"/>
          </a:p>
          <a:p>
            <a:pPr eaLnBrk="1" hangingPunct="1">
              <a:lnSpc>
                <a:spcPct val="80000"/>
              </a:lnSpc>
            </a:pPr>
            <a:r>
              <a:rPr lang="en-US" altLang="en-US" b="1"/>
              <a:t>References</a:t>
            </a:r>
          </a:p>
          <a:p>
            <a:pPr eaLnBrk="1" hangingPunct="1">
              <a:lnSpc>
                <a:spcPct val="80000"/>
              </a:lnSpc>
            </a:pPr>
            <a:r>
              <a:rPr lang="en-US" altLang="en-US"/>
              <a:t>Alberts, B., Johnson, A., Lewis, J., Raff, M., Roberts, K., &amp; Walter, P. (2002). </a:t>
            </a:r>
            <a:r>
              <a:rPr lang="en-US" altLang="en-US" i="1"/>
              <a:t>Molecular Bbology of the cell, </a:t>
            </a:r>
            <a:r>
              <a:rPr lang="en-US" altLang="en-US"/>
              <a:t>(4</a:t>
            </a:r>
            <a:r>
              <a:rPr lang="en-US" altLang="en-US" baseline="30000"/>
              <a:t>th</a:t>
            </a:r>
            <a:r>
              <a:rPr lang="en-US" altLang="en-US"/>
              <a:t> ed.). New York: Garland Publishing, Inc.</a:t>
            </a:r>
            <a:br>
              <a:rPr lang="en-US" altLang="en-US"/>
            </a:br>
            <a:r>
              <a:rPr lang="en-US" altLang="en-US"/>
              <a:t>Black, J. G. (2005). </a:t>
            </a:r>
            <a:r>
              <a:rPr lang="en-US" altLang="en-US" i="1"/>
              <a:t>Microbiology</a:t>
            </a:r>
            <a:r>
              <a:rPr lang="en-US" altLang="en-US"/>
              <a:t> (6</a:t>
            </a:r>
            <a:r>
              <a:rPr lang="en-US" altLang="en-US" baseline="30000"/>
              <a:t>th</a:t>
            </a:r>
            <a:r>
              <a:rPr lang="en-US" altLang="en-US"/>
              <a:t> ed.). John Wiley &amp; Sons, Inc.</a:t>
            </a:r>
          </a:p>
          <a:p>
            <a:pPr eaLnBrk="1" hangingPunct="1">
              <a:lnSpc>
                <a:spcPct val="80000"/>
              </a:lnSpc>
            </a:pPr>
            <a:r>
              <a:rPr lang="en-US" altLang="en-US"/>
              <a:t>National Institute for Allergy and Infectious Diseases. (2006). Microbes in sickness and in health. Retrieved 9-20-2006 from http://www.niaid.nih.gov/publications/microbes.htm</a:t>
            </a:r>
          </a:p>
          <a:p>
            <a:pPr eaLnBrk="1" hangingPunct="1">
              <a:lnSpc>
                <a:spcPct val="80000"/>
              </a:lnSpc>
            </a:pPr>
            <a:endParaRPr lang="en-US" altLang="en-US"/>
          </a:p>
          <a:p>
            <a:pPr eaLnBrk="1" hangingPunct="1">
              <a:lnSpc>
                <a:spcPct val="80000"/>
              </a:lnSpc>
            </a:pPr>
            <a:r>
              <a:rPr lang="en-US" altLang="en-US" b="1"/>
              <a:t>Image References</a:t>
            </a:r>
          </a:p>
          <a:p>
            <a:pPr eaLnBrk="1" hangingPunct="1">
              <a:lnSpc>
                <a:spcPct val="80000"/>
              </a:lnSpc>
            </a:pPr>
            <a:r>
              <a:rPr lang="en-US" altLang="en-US"/>
              <a:t>Ajello, L. </a:t>
            </a:r>
            <a:r>
              <a:rPr lang="en-US" altLang="en-US" i="1"/>
              <a:t>Yeast-type fungus that causes a skin disease (ID # 4314)</a:t>
            </a:r>
            <a:r>
              <a:rPr lang="en-US" altLang="en-US"/>
              <a:t>. CDC. Retrieved 11-29-2006 from http://phil.cdc.gov/phil/home.asp</a:t>
            </a:r>
          </a:p>
          <a:p>
            <a:pPr eaLnBrk="1" hangingPunct="1">
              <a:lnSpc>
                <a:spcPct val="80000"/>
              </a:lnSpc>
            </a:pPr>
            <a:r>
              <a:rPr lang="en-US" altLang="en-US"/>
              <a:t>CDC. </a:t>
            </a:r>
            <a:r>
              <a:rPr lang="en-US" altLang="en-US" i="1"/>
              <a:t>Rod-shaped bacteria</a:t>
            </a:r>
            <a:r>
              <a:rPr lang="en-US" altLang="en-US"/>
              <a:t>. Retrieved 9-18-2006 from http://phil.cdc.gov/phil/home.asp</a:t>
            </a:r>
          </a:p>
          <a:p>
            <a:pPr eaLnBrk="1" hangingPunct="1">
              <a:lnSpc>
                <a:spcPct val="80000"/>
              </a:lnSpc>
            </a:pPr>
            <a:r>
              <a:rPr lang="en-US" altLang="en-US"/>
              <a:t>Glenn, S. </a:t>
            </a:r>
            <a:r>
              <a:rPr lang="en-US" altLang="en-US" i="1"/>
              <a:t>Malaria parasite inside a red blood cell</a:t>
            </a:r>
            <a:r>
              <a:rPr lang="en-US" altLang="en-US"/>
              <a:t>. CDC. Retrieved 11-29-2006 from http://phil.cdc.gov/phil/home.asp </a:t>
            </a:r>
          </a:p>
          <a:p>
            <a:pPr eaLnBrk="1" hangingPunct="1">
              <a:lnSpc>
                <a:spcPct val="80000"/>
              </a:lnSpc>
            </a:pPr>
            <a:r>
              <a:rPr lang="en-US" altLang="en-US"/>
              <a:t>Melvin, M. (1979). </a:t>
            </a:r>
            <a:r>
              <a:rPr lang="en-US" altLang="en-US" i="1"/>
              <a:t>Scolex of Taenia solium</a:t>
            </a:r>
            <a:r>
              <a:rPr lang="en-US" altLang="en-US"/>
              <a:t> (</a:t>
            </a:r>
            <a:r>
              <a:rPr lang="en-US" altLang="en-US" i="1"/>
              <a:t>ID #1515).</a:t>
            </a:r>
            <a:r>
              <a:rPr lang="en-US" altLang="en-US"/>
              <a:t> CDC. Retrieved 11-29-2006 from http://phil.cdc.gov/phil/home.asp</a:t>
            </a:r>
          </a:p>
          <a:p>
            <a:pPr eaLnBrk="1" hangingPunct="1">
              <a:lnSpc>
                <a:spcPct val="80000"/>
              </a:lnSpc>
            </a:pPr>
            <a:r>
              <a:rPr lang="en-US" altLang="en-US"/>
              <a:t>Murphy, F. (1975). </a:t>
            </a:r>
            <a:r>
              <a:rPr lang="en-US" altLang="en-US" i="1"/>
              <a:t>SARS-related virus (ID # 4814)</a:t>
            </a:r>
            <a:r>
              <a:rPr lang="en-US" altLang="en-US"/>
              <a:t>. CDC. Retrieved 11-29-2006 from http://phil.cdc.gov/phil/home.asp </a:t>
            </a:r>
          </a:p>
        </p:txBody>
      </p:sp>
    </p:spTree>
    <p:extLst>
      <p:ext uri="{BB962C8B-B14F-4D97-AF65-F5344CB8AC3E}">
        <p14:creationId xmlns:p14="http://schemas.microsoft.com/office/powerpoint/2010/main" val="2661222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9F976FF8-48D2-4776-88E4-D5C0C24E9A41}" type="slidenum">
              <a:rPr lang="en-US" altLang="en-US" sz="1200">
                <a:latin typeface="Times New Roman" panose="02020603050405020304" pitchFamily="18" charset="0"/>
              </a:rPr>
              <a:pPr/>
              <a:t>12</a:t>
            </a:fld>
            <a:endParaRPr lang="en-US" altLang="en-US" sz="120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r>
              <a:rPr lang="en-US" altLang="en-US" b="1"/>
              <a:t>Transmission of Infectious Diseases</a:t>
            </a:r>
          </a:p>
          <a:p>
            <a:pPr eaLnBrk="1" hangingPunct="1">
              <a:lnSpc>
                <a:spcPct val="80000"/>
              </a:lnSpc>
            </a:pPr>
            <a:r>
              <a:rPr lang="en-US" altLang="en-US"/>
              <a:t>There are many ways that infectious diseases can spread. Pathogens usually have specific routes by which they are transmitted, and these routes may depend on the type of cells and tissue that a particular agent targets. For example, because cold viruses infect the respiratory tract, they are dispersed into the air via coughing and sneezing. Once in the air, the viruses can infect another person who is unlucky enough to inhale air containing the virus particles. </a:t>
            </a:r>
          </a:p>
          <a:p>
            <a:pPr eaLnBrk="1" hangingPunct="1">
              <a:lnSpc>
                <a:spcPct val="80000"/>
              </a:lnSpc>
            </a:pPr>
            <a:endParaRPr lang="en-US" altLang="en-US"/>
          </a:p>
          <a:p>
            <a:pPr eaLnBrk="1" hangingPunct="1">
              <a:lnSpc>
                <a:spcPct val="80000"/>
              </a:lnSpc>
            </a:pPr>
            <a:r>
              <a:rPr lang="en-US" altLang="en-US"/>
              <a:t>Agents vary greatly in their stability in the environment. Some viruses may survive for only a few minutes outside of a host, while some spore-forming bacteria are extremely durable and may survive in a dormant state for a decade or more.  </a:t>
            </a:r>
          </a:p>
          <a:p>
            <a:pPr eaLnBrk="1" hangingPunct="1">
              <a:lnSpc>
                <a:spcPct val="80000"/>
              </a:lnSpc>
            </a:pPr>
            <a:endParaRPr lang="en-US" altLang="en-US"/>
          </a:p>
          <a:p>
            <a:pPr eaLnBrk="1" hangingPunct="1">
              <a:lnSpc>
                <a:spcPct val="80000"/>
              </a:lnSpc>
            </a:pPr>
            <a:r>
              <a:rPr lang="en-US" altLang="en-US"/>
              <a:t>As noted, some diseases, such as colds, the flu and tuberculosis, spread through the air when an infected person coughs or sneezes. Another route or transmission is through ingestion of contaminated food or water. Water- and food-borne illnesses can be caused by bacteria, viruses, or protozoa. This risk of contracting these illnesses is greatest with impure and untreated water and undercooked or improperly stored foods. Infectious diseases can also be transmitted through body fluids, such as blood, semen, and saliva. For example, HIV easily can be passed through contact with blood and semen, however, even though the virus has been found in saliva, there are no documented cases where HIV has been transmitted by contact with saliva. Similarly, there are no known cases of transmission of HIV by mosquitoes. Additionally, infectious agents can be passed through blood and blood products during medical procedures, such as blood transfusions. Many hemophiliacs receiving blood products were unwittingly infected with HIV before the responsible agent was identified and blood donations were screened. Other people can be infected as a result of sharing contaminated needles. </a:t>
            </a:r>
          </a:p>
          <a:p>
            <a:pPr eaLnBrk="1" hangingPunct="1">
              <a:lnSpc>
                <a:spcPct val="80000"/>
              </a:lnSpc>
            </a:pPr>
            <a:endParaRPr lang="en-US" altLang="en-US"/>
          </a:p>
          <a:p>
            <a:pPr eaLnBrk="1" hangingPunct="1">
              <a:lnSpc>
                <a:spcPct val="80000"/>
              </a:lnSpc>
            </a:pPr>
            <a:r>
              <a:rPr lang="en-US" altLang="en-US"/>
              <a:t>Touching contaminated objects commonly leads to infection, especially among pre-school children. Fecal to oral transmission is a major path for diarrheal diseases, such as rotavirus and Norwalk virus, that are widespread in daycare centers. It is also possible to become infected with some agents by touching surfaces such as doorknobs and telephones, especially those located in public places. Pigs and birds, in particular, are known to harbor viruses that can mutate and spread to humans upon contact. Finally, pathogens can be transmitted through insect vectors, such as mosquitoes. Mosquitoes are responsible for the spread of malaria, yellow fever, and West Nile virus, among other diseases. Ticks, which spread Lyme’s disease, are another common vector.</a:t>
            </a:r>
          </a:p>
          <a:p>
            <a:pPr eaLnBrk="1" hangingPunct="1">
              <a:lnSpc>
                <a:spcPct val="80000"/>
              </a:lnSpc>
            </a:pPr>
            <a:endParaRPr lang="en-US" altLang="en-US"/>
          </a:p>
          <a:p>
            <a:pPr eaLnBrk="1" hangingPunct="1">
              <a:lnSpc>
                <a:spcPct val="80000"/>
              </a:lnSpc>
            </a:pPr>
            <a:r>
              <a:rPr lang="en-US" altLang="en-US" b="1"/>
              <a:t>References</a:t>
            </a:r>
            <a:endParaRPr lang="en-US" altLang="en-US"/>
          </a:p>
          <a:p>
            <a:pPr eaLnBrk="1" hangingPunct="1">
              <a:lnSpc>
                <a:spcPct val="80000"/>
              </a:lnSpc>
            </a:pPr>
            <a:r>
              <a:rPr lang="en-US" altLang="en-US"/>
              <a:t>Black, J. G. (2005). </a:t>
            </a:r>
            <a:r>
              <a:rPr lang="en-US" altLang="en-US" i="1"/>
              <a:t>Microbiology</a:t>
            </a:r>
            <a:r>
              <a:rPr lang="en-US" altLang="en-US"/>
              <a:t> (6</a:t>
            </a:r>
            <a:r>
              <a:rPr lang="en-US" altLang="en-US" baseline="30000"/>
              <a:t>th</a:t>
            </a:r>
            <a:r>
              <a:rPr lang="en-US" altLang="en-US"/>
              <a:t> ed.). John Wiley &amp; Sons, Inc.</a:t>
            </a:r>
          </a:p>
          <a:p>
            <a:pPr eaLnBrk="1" hangingPunct="1">
              <a:lnSpc>
                <a:spcPct val="80000"/>
              </a:lnSpc>
            </a:pPr>
            <a:r>
              <a:rPr lang="en-US" altLang="en-US"/>
              <a:t>National Institute for Allergy and Infectious Diseases. (2006). Microbes in sickness and in health. Retrieved 9-20-2006 from http://www.niaid.nih.gov/publications/microbes.htm</a:t>
            </a:r>
          </a:p>
          <a:p>
            <a:pPr eaLnBrk="1" hangingPunct="1">
              <a:lnSpc>
                <a:spcPct val="80000"/>
              </a:lnSpc>
            </a:pPr>
            <a:endParaRPr lang="en-US" altLang="en-US"/>
          </a:p>
          <a:p>
            <a:pPr eaLnBrk="1" hangingPunct="1">
              <a:lnSpc>
                <a:spcPct val="80000"/>
              </a:lnSpc>
            </a:pPr>
            <a:r>
              <a:rPr lang="en-US" altLang="en-US" b="1"/>
              <a:t>Image References </a:t>
            </a:r>
          </a:p>
          <a:p>
            <a:pPr eaLnBrk="1" hangingPunct="1">
              <a:lnSpc>
                <a:spcPct val="80000"/>
              </a:lnSpc>
            </a:pPr>
            <a:r>
              <a:rPr lang="en-US" altLang="en-US" i="1"/>
              <a:t>Chinese students wearing masks during the SARS epidemic.</a:t>
            </a:r>
            <a:r>
              <a:rPr lang="en-US" altLang="en-US"/>
              <a:t> Courtesy: VOA</a:t>
            </a:r>
          </a:p>
          <a:p>
            <a:pPr eaLnBrk="1" hangingPunct="1">
              <a:lnSpc>
                <a:spcPct val="80000"/>
              </a:lnSpc>
            </a:pPr>
            <a:r>
              <a:rPr lang="en-US" altLang="en-US"/>
              <a:t>Gathany, J. (2006). </a:t>
            </a:r>
            <a:r>
              <a:rPr lang="en-US" altLang="en-US" i="1"/>
              <a:t>Feeding female mosquito (ID# 9182).</a:t>
            </a:r>
            <a:r>
              <a:rPr lang="en-US" altLang="en-US"/>
              <a:t> CDC. Retrieved 11-29-2006 from http://phil.cdc.gov/phil/home.asp </a:t>
            </a:r>
          </a:p>
        </p:txBody>
      </p:sp>
    </p:spTree>
    <p:extLst>
      <p:ext uri="{BB962C8B-B14F-4D97-AF65-F5344CB8AC3E}">
        <p14:creationId xmlns:p14="http://schemas.microsoft.com/office/powerpoint/2010/main" val="2882515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a:ln/>
        </p:spPr>
      </p:sp>
      <p:sp>
        <p:nvSpPr>
          <p:cNvPr id="35843" name="Notes Placeholder 2"/>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Excretion; the body excretes waste products – i.e., stool, urine, sweat</a:t>
            </a:r>
          </a:p>
          <a:p>
            <a:pPr eaLnBrk="1" hangingPunct="1"/>
            <a:r>
              <a:rPr lang="en-US" altLang="en-US"/>
              <a:t>Secretion; substance expelled by a cell, gland, or organ – i.e., blood, breast milk, pus</a:t>
            </a:r>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F932C7A0-085F-4E31-97F8-FE38FA377DB5}" type="slidenum">
              <a:rPr lang="en-US" altLang="en-US" sz="1200">
                <a:latin typeface="Times New Roman" panose="02020603050405020304" pitchFamily="18" charset="0"/>
              </a:rPr>
              <a:pPr/>
              <a:t>14</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127851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2C6A760A-DAF3-4929-948D-17C924279A94}" type="slidenum">
              <a:rPr lang="en-US" altLang="en-US" sz="1200">
                <a:latin typeface="Times New Roman" panose="02020603050405020304" pitchFamily="18" charset="0"/>
              </a:rPr>
              <a:pPr/>
              <a:t>15</a:t>
            </a:fld>
            <a:endParaRPr lang="en-US" altLang="en-US" sz="1200">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t>Phases of Infectious Disease</a:t>
            </a:r>
          </a:p>
          <a:p>
            <a:pPr eaLnBrk="1" hangingPunct="1"/>
            <a:r>
              <a:rPr lang="en-US" altLang="en-US"/>
              <a:t>Diseases caused by infectious agents usually run a standard course that is associated with different signs and symptoms. Before we describe these different phases of infectious diseases, we must first define the terms, “signs” and “symptoms.” Signs of an infectious disease are characteristics of a disease that can be observed by examining a patient. They include things such as fever, coughing, rash, vomiting, and diarrhea. Symptoms, on the other hand, can be felt only by the patient. They include pain, headache, and nausea.</a:t>
            </a:r>
          </a:p>
          <a:p>
            <a:pPr eaLnBrk="1" hangingPunct="1"/>
            <a:endParaRPr lang="en-US" altLang="en-US"/>
          </a:p>
          <a:p>
            <a:pPr eaLnBrk="1" hangingPunct="1"/>
            <a:r>
              <a:rPr lang="en-US" altLang="en-US"/>
              <a:t>The time period from when a person first becomes infected until signs and symptoms become apparent is called the incubation period. During this phase, the person is not aware that he or she is infected, but he or she may already be contagious (capable of passing the agent on to others). The length of the incubation period is typical for a specific agent but can vary, depending on how virulent the agent is, the dose of infectious agent entering the body, and the route of infection (i.e., where the agent enters the body relative to the tissue it infects).</a:t>
            </a:r>
          </a:p>
          <a:p>
            <a:pPr eaLnBrk="1" hangingPunct="1"/>
            <a:endParaRPr lang="en-US" altLang="en-US"/>
          </a:p>
          <a:p>
            <a:pPr eaLnBrk="1" hangingPunct="1"/>
            <a:r>
              <a:rPr lang="en-US" altLang="en-US"/>
              <a:t>In the prodromal phase, a person experiences mild, nonspecific symptoms. During this time, the agent is continuing to multiply and the person is contagious. This phase is absent in some diseases, which cause a person to feel ill suddenly, without any warning.</a:t>
            </a:r>
          </a:p>
          <a:p>
            <a:pPr eaLnBrk="1" hangingPunct="1"/>
            <a:endParaRPr lang="en-US" altLang="en-US"/>
          </a:p>
          <a:p>
            <a:pPr eaLnBrk="1" hangingPunct="1"/>
            <a:r>
              <a:rPr lang="en-US" altLang="en-US"/>
              <a:t>The clinical phase (also called the invasive phase or acute phase) is the period in which typical disease signs and symptoms are evident. During this phase, there comes a time when symptoms reach their greatest intensity. Called the “acme,” this is the height of the battle between the pathogen that is invading and destroying tissue and the efforts of the body’s immune system to contain and obliterate the invader. Fever is usually a component of this phase, during which the patient is most contagious. Once the acme is reached, the number of infectious agents begins to drop and the signs and symptoms start to decrease. This is the decline phase, during which the body’s activities gradually return to normal, the tissues heal, and the individual no longer experiences any symptoms. The recovery phase also is known as the convalescent phase. With some diseases, such as chickenpox, a person can still be contagious during recovery until the lesions are healed.  </a:t>
            </a:r>
          </a:p>
          <a:p>
            <a:pPr eaLnBrk="1" hangingPunct="1"/>
            <a:endParaRPr lang="en-US" altLang="en-US"/>
          </a:p>
          <a:p>
            <a:pPr eaLnBrk="1" hangingPunct="1"/>
            <a:r>
              <a:rPr lang="en-US" altLang="en-US"/>
              <a:t>From the pathogen’s perspective, it is advantageous to induce the signs and symptoms of disease, such as coughing, sneezing, vomiting, and diarrhea, because these are ways that the infectious agent can be released from one host and spread to another. And although we do not enjoy feeling ill, these signs and symptoms are beneficial to us, in that they make us more likely to stay in bed and conserve energy to fight the pathogen and minimize the chance of spreading the disease to others.</a:t>
            </a:r>
          </a:p>
          <a:p>
            <a:pPr eaLnBrk="1" hangingPunct="1"/>
            <a:endParaRPr lang="en-US" altLang="en-US"/>
          </a:p>
          <a:p>
            <a:pPr eaLnBrk="1" hangingPunct="1"/>
            <a:r>
              <a:rPr lang="en-US" altLang="en-US" b="1"/>
              <a:t>Reference</a:t>
            </a:r>
          </a:p>
          <a:p>
            <a:pPr eaLnBrk="1" hangingPunct="1"/>
            <a:r>
              <a:rPr lang="en-US" altLang="en-US"/>
              <a:t>Black, J. G. (2005). </a:t>
            </a:r>
            <a:r>
              <a:rPr lang="en-US" altLang="en-US" i="1"/>
              <a:t>Microbiology</a:t>
            </a:r>
            <a:r>
              <a:rPr lang="en-US" altLang="en-US"/>
              <a:t> (6</a:t>
            </a:r>
            <a:r>
              <a:rPr lang="en-US" altLang="en-US" baseline="30000"/>
              <a:t>th</a:t>
            </a:r>
            <a:r>
              <a:rPr lang="en-US" altLang="en-US"/>
              <a:t> ed.). John Wiley &amp; Sons, Inc.</a:t>
            </a:r>
          </a:p>
          <a:p>
            <a:pPr eaLnBrk="1" hangingPunct="1"/>
            <a:endParaRPr lang="en-US" altLang="en-US"/>
          </a:p>
        </p:txBody>
      </p:sp>
    </p:spTree>
    <p:extLst>
      <p:ext uri="{BB962C8B-B14F-4D97-AF65-F5344CB8AC3E}">
        <p14:creationId xmlns:p14="http://schemas.microsoft.com/office/powerpoint/2010/main" val="110009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C1B60856-1930-46DB-97DB-578B576D69F3}" type="slidenum">
              <a:rPr lang="en-US" altLang="en-US" sz="1200">
                <a:latin typeface="Times New Roman" panose="02020603050405020304" pitchFamily="18" charset="0"/>
              </a:rPr>
              <a:pPr/>
              <a:t>16</a:t>
            </a:fld>
            <a:endParaRPr lang="en-US" altLang="en-US" sz="120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t>Types of Infectious Disease</a:t>
            </a:r>
          </a:p>
          <a:p>
            <a:pPr eaLnBrk="1" hangingPunct="1"/>
            <a:r>
              <a:rPr lang="en-US" altLang="en-US"/>
              <a:t>Infectious diseases are classified by their duration and their location within the body, among other characteristics. “Acute,” “chronic,” and “latent” are terms used to describe the duration of a disease, how quickly the symptoms develop, and how long they last. The common cold is an acute disease; tuberculosis is a chronic disease; and herpes infections can produce latent infections with recurring attacks interspersed by periods with no symptoms (e.g. cold sores).  </a:t>
            </a:r>
          </a:p>
          <a:p>
            <a:pPr eaLnBrk="1" hangingPunct="1"/>
            <a:endParaRPr lang="en-US" altLang="en-US"/>
          </a:p>
          <a:p>
            <a:pPr eaLnBrk="1" hangingPunct="1"/>
            <a:r>
              <a:rPr lang="en-US" altLang="en-US"/>
              <a:t>“Local” and “systemic” refer to the location of a disease within the body. Pathogens that spread from a more localized site, enter the bloodstream and are carried to other tissues can produce a systemic infection.</a:t>
            </a:r>
          </a:p>
          <a:p>
            <a:pPr eaLnBrk="1" hangingPunct="1"/>
            <a:endParaRPr lang="en-US" altLang="en-US"/>
          </a:p>
          <a:p>
            <a:pPr eaLnBrk="1" hangingPunct="1"/>
            <a:r>
              <a:rPr lang="en-US" altLang="en-US"/>
              <a:t>“Primary” and “secondary” characterize the order of infection. A primary infection, usually an acute infection, occurs first in a previously healthy person. Sometimes, when a person is suffering from a primary infection and his or her immune system has been weakened by battling the primary infection, the person can succumb to a secondary infection caused by another agent. Thus, a person who has caught a cold due to a virus may then become ill with an ear infection caused by a bacterium because his/her immune system is incapable of fighting off another agent in its weakened state.</a:t>
            </a:r>
          </a:p>
          <a:p>
            <a:pPr eaLnBrk="1" hangingPunct="1"/>
            <a:endParaRPr lang="en-US" altLang="en-US"/>
          </a:p>
          <a:p>
            <a:pPr eaLnBrk="1" hangingPunct="1"/>
            <a:r>
              <a:rPr lang="en-US" altLang="en-US" b="1"/>
              <a:t>Reference</a:t>
            </a:r>
          </a:p>
          <a:p>
            <a:pPr eaLnBrk="1" hangingPunct="1"/>
            <a:r>
              <a:rPr lang="en-US" altLang="en-US"/>
              <a:t>Black, J. G. (2005). </a:t>
            </a:r>
            <a:r>
              <a:rPr lang="en-US" altLang="en-US" i="1"/>
              <a:t>Microbiology</a:t>
            </a:r>
            <a:r>
              <a:rPr lang="en-US" altLang="en-US"/>
              <a:t> (6</a:t>
            </a:r>
            <a:r>
              <a:rPr lang="en-US" altLang="en-US" baseline="30000"/>
              <a:t>th</a:t>
            </a:r>
            <a:r>
              <a:rPr lang="en-US" altLang="en-US"/>
              <a:t> ed.). John Wiley &amp; Sons, Inc.</a:t>
            </a:r>
          </a:p>
          <a:p>
            <a:pPr eaLnBrk="1" hangingPunct="1"/>
            <a:endParaRPr lang="en-US" altLang="en-US"/>
          </a:p>
        </p:txBody>
      </p:sp>
    </p:spTree>
    <p:extLst>
      <p:ext uri="{BB962C8B-B14F-4D97-AF65-F5344CB8AC3E}">
        <p14:creationId xmlns:p14="http://schemas.microsoft.com/office/powerpoint/2010/main" val="3999484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042E9572-9917-4D6E-AF64-544ACA181F77}" type="slidenum">
              <a:rPr lang="en-US" altLang="en-US" sz="1200">
                <a:latin typeface="Times New Roman" panose="02020603050405020304" pitchFamily="18" charset="0"/>
              </a:rPr>
              <a:pPr/>
              <a:t>17</a:t>
            </a:fld>
            <a:endParaRPr lang="en-US" altLang="en-US" sz="120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t>How Infectious Agents Cause Disease</a:t>
            </a:r>
          </a:p>
          <a:p>
            <a:pPr eaLnBrk="1" hangingPunct="1"/>
            <a:r>
              <a:rPr lang="en-US" altLang="en-US"/>
              <a:t>Many microbes produce toxins or enzymes that damage host tissue. Bacteria produce two groups of toxins: endotoxins and exotoxins. Endotoxins are part of the cell wall of some types of bacteria and are released into host tissues when the bacteria divide or die. Exotoxins are secreted by bacteria into host tissues; they are sufficient to make a person ill even in the absence of the bacterial organisms. </a:t>
            </a:r>
          </a:p>
          <a:p>
            <a:pPr eaLnBrk="1" hangingPunct="1"/>
            <a:endParaRPr lang="en-US" altLang="en-US"/>
          </a:p>
          <a:p>
            <a:pPr eaLnBrk="1" hangingPunct="1"/>
            <a:r>
              <a:rPr lang="en-US" altLang="en-US"/>
              <a:t>There are seven different types of the exotoxin produced by the organism that causes botulism</a:t>
            </a:r>
            <a:r>
              <a:rPr lang="en-US" altLang="en-US" i="1"/>
              <a:t> (Clostridium botulinum</a:t>
            </a:r>
            <a:r>
              <a:rPr lang="en-US" altLang="en-US"/>
              <a:t>). Types A, B, E, and F cause a severe type of food poisoning, producing one of the most poisonous substances known to mankind. Types C, D, and E cause illness in mammals, birds, and fish. Botox, a pharmaceutical, is a purified and diluted A neurotoxin used for clinical and cosmetic purposes (e.g., to remove wrinkles by paralyzing forehead muscles for several months). Viruses must invade a cell directly in order to reproduce and in the process disrupt normal host cell functions. In many cases, the assembly and release of new virus particles causes the cell to lyse or rupture, releasing the new virus particles which can go on to infect more cells. Fungi and protozoa also can release toxins and enzymes that destroy host tissues. Some protozoa, such as the parasite that causes malaria, directly invade host cells. </a:t>
            </a:r>
          </a:p>
          <a:p>
            <a:pPr eaLnBrk="1" hangingPunct="1"/>
            <a:endParaRPr lang="en-US" altLang="en-US"/>
          </a:p>
          <a:p>
            <a:pPr eaLnBrk="1" hangingPunct="1"/>
            <a:r>
              <a:rPr lang="en-US" altLang="en-US"/>
              <a:t>Many signs and symptoms of disease are brought on by the host’s immune system in response to pathogen invasion. Fever, for example, is an attempt by your body to kill invading microbes that are sensitive to changes in temperature. Sneezing, coughing, vomiting, and diarrhea all are efforts by the body to rid itself of pathogens.</a:t>
            </a:r>
          </a:p>
          <a:p>
            <a:pPr eaLnBrk="1" hangingPunct="1"/>
            <a:endParaRPr lang="en-US" altLang="en-US"/>
          </a:p>
          <a:p>
            <a:pPr eaLnBrk="1" hangingPunct="1"/>
            <a:r>
              <a:rPr lang="en-US" altLang="en-US" b="1"/>
              <a:t>Reference</a:t>
            </a:r>
            <a:endParaRPr lang="en-US" altLang="en-US"/>
          </a:p>
          <a:p>
            <a:pPr eaLnBrk="1" hangingPunct="1"/>
            <a:r>
              <a:rPr lang="en-US" altLang="en-US"/>
              <a:t>Black, J. G. (2005). </a:t>
            </a:r>
            <a:r>
              <a:rPr lang="en-US" altLang="en-US" i="1"/>
              <a:t>Microbiology</a:t>
            </a:r>
            <a:r>
              <a:rPr lang="en-US" altLang="en-US"/>
              <a:t> (6</a:t>
            </a:r>
            <a:r>
              <a:rPr lang="en-US" altLang="en-US" baseline="30000"/>
              <a:t>th</a:t>
            </a:r>
            <a:r>
              <a:rPr lang="en-US" altLang="en-US"/>
              <a:t> ed.). John Wiley &amp; Sons, Inc.</a:t>
            </a:r>
          </a:p>
          <a:p>
            <a:pPr eaLnBrk="1" hangingPunct="1"/>
            <a:endParaRPr lang="en-US" altLang="en-US"/>
          </a:p>
          <a:p>
            <a:pPr eaLnBrk="1" hangingPunct="1"/>
            <a:r>
              <a:rPr lang="en-US" altLang="en-US" b="1"/>
              <a:t>Image Reference</a:t>
            </a:r>
            <a:endParaRPr lang="en-US" altLang="en-US"/>
          </a:p>
          <a:p>
            <a:pPr eaLnBrk="1" hangingPunct="1"/>
            <a:r>
              <a:rPr lang="en-US" altLang="en-US"/>
              <a:t>Goldsmith, C., Feoriino, P., Palmer, E. L., &amp; McManus, W. R. (1989). </a:t>
            </a:r>
            <a:r>
              <a:rPr lang="en-US" altLang="en-US" i="1"/>
              <a:t>HIV particles on the surface of a blood cell (ID # 8244).</a:t>
            </a:r>
            <a:r>
              <a:rPr lang="en-US" altLang="en-US"/>
              <a:t> CDC. Retrieved 11-29-2006 from http://phil.cdc.gov/phil/home.asp</a:t>
            </a:r>
          </a:p>
        </p:txBody>
      </p:sp>
    </p:spTree>
    <p:extLst>
      <p:ext uri="{BB962C8B-B14F-4D97-AF65-F5344CB8AC3E}">
        <p14:creationId xmlns:p14="http://schemas.microsoft.com/office/powerpoint/2010/main" val="96404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2B6F7B4C-5879-41EC-B0B2-4A7BED8A1B6D}" type="slidenum">
              <a:rPr lang="en-US" altLang="en-US" sz="1200">
                <a:latin typeface="Times New Roman" panose="02020603050405020304" pitchFamily="18" charset="0"/>
              </a:rPr>
              <a:pPr/>
              <a:t>18</a:t>
            </a:fld>
            <a:endParaRPr lang="en-US" altLang="en-US" sz="1200">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pPr>
            <a:r>
              <a:rPr lang="en-US" altLang="en-US" b="1"/>
              <a:t>Reducing the Spread of Infectious Diseases</a:t>
            </a:r>
            <a:r>
              <a:rPr lang="en-US" altLang="en-US"/>
              <a:t> </a:t>
            </a:r>
          </a:p>
          <a:p>
            <a:pPr eaLnBrk="1" hangingPunct="1">
              <a:lnSpc>
                <a:spcPct val="90000"/>
              </a:lnSpc>
            </a:pPr>
            <a:r>
              <a:rPr lang="en-US" altLang="en-US"/>
              <a:t>The most effective method of stemming the spread of infectious disease is through vaccination. Vaccines consist of weakened or killed microbes, or just components of a pathogen, and stimulate the body’s natural defenses—the immune system—to combat infections. Vaccination has eliminated smallpox, nearly eradicated poliovirus from much of the world, and drastically reduced the incidence of childhood infections, such as measles, mumps, and whooping cough, at least in the developed world. Influenza vaccines are available to reduce the occurrence of seasonal flu, although the shot must be given yearly due to the extreme variance of the influenza virus from season to season. Vaccines for other infectious diseases, especially HIV, still are being sought. </a:t>
            </a:r>
          </a:p>
          <a:p>
            <a:pPr eaLnBrk="1" hangingPunct="1">
              <a:lnSpc>
                <a:spcPct val="90000"/>
              </a:lnSpc>
            </a:pPr>
            <a:endParaRPr lang="en-US" altLang="en-US"/>
          </a:p>
          <a:p>
            <a:pPr eaLnBrk="1" hangingPunct="1">
              <a:lnSpc>
                <a:spcPct val="90000"/>
              </a:lnSpc>
            </a:pPr>
            <a:r>
              <a:rPr lang="en-US" altLang="en-US"/>
              <a:t>Antibiotics are effective for many types of bacterial infections (although they are entirely useless against viruses). But increasingly, bacteria are becoming resistant to the arsenal of antibiotics at our disposal. Very few drugs work well against viruses (anti-viral drugs for influenza and HIV were discussed in the previous two slides). Anti-fungal drugs exist, but their use is limited. </a:t>
            </a:r>
          </a:p>
          <a:p>
            <a:pPr eaLnBrk="1" hangingPunct="1">
              <a:lnSpc>
                <a:spcPct val="90000"/>
              </a:lnSpc>
            </a:pPr>
            <a:endParaRPr lang="en-US" altLang="en-US"/>
          </a:p>
          <a:p>
            <a:pPr eaLnBrk="1" hangingPunct="1">
              <a:lnSpc>
                <a:spcPct val="90000"/>
              </a:lnSpc>
            </a:pPr>
            <a:r>
              <a:rPr lang="en-US" altLang="en-US"/>
              <a:t>There are no vaccines against protozoan parasites, and other medications against them are becoming ineffective. Therefore, protection from insect vectors such as mosquitoes and control of mosquito populations are crucial strategies in containing the spread of insect-borne diseases, such as malaria. Good sanitation, water purification, hand washing, and proper cooking and storage of foods all help to reduce the prevalence of infectious disease. In cases of highly contagious, often fatal diseases, quarantine is employed as a means of preventing the spread of disease through a community. However, regardless of the disease, it is wise to limit contact with other individuals when ill.</a:t>
            </a:r>
          </a:p>
          <a:p>
            <a:pPr eaLnBrk="1" hangingPunct="1">
              <a:lnSpc>
                <a:spcPct val="90000"/>
              </a:lnSpc>
            </a:pPr>
            <a:endParaRPr lang="en-US" altLang="en-US" b="1"/>
          </a:p>
          <a:p>
            <a:pPr eaLnBrk="1" hangingPunct="1">
              <a:lnSpc>
                <a:spcPct val="90000"/>
              </a:lnSpc>
            </a:pPr>
            <a:r>
              <a:rPr lang="en-US" altLang="en-US" b="1"/>
              <a:t>Reference</a:t>
            </a:r>
          </a:p>
          <a:p>
            <a:pPr eaLnBrk="1" hangingPunct="1">
              <a:lnSpc>
                <a:spcPct val="90000"/>
              </a:lnSpc>
            </a:pPr>
            <a:r>
              <a:rPr lang="en-US" altLang="en-US"/>
              <a:t>Hahn, D. B., Payne, W. A., &amp; Mauer, E. B. (2005). </a:t>
            </a:r>
            <a:r>
              <a:rPr lang="en-US" altLang="en-US" i="1"/>
              <a:t>Focus on health</a:t>
            </a:r>
            <a:r>
              <a:rPr lang="en-US" altLang="en-US"/>
              <a:t> (7</a:t>
            </a:r>
            <a:r>
              <a:rPr lang="en-US" altLang="en-US" baseline="30000"/>
              <a:t>th</a:t>
            </a:r>
            <a:r>
              <a:rPr lang="en-US" altLang="en-US"/>
              <a:t> ed.). New York:  McGraw Hill.</a:t>
            </a:r>
          </a:p>
          <a:p>
            <a:pPr eaLnBrk="1" hangingPunct="1">
              <a:lnSpc>
                <a:spcPct val="90000"/>
              </a:lnSpc>
            </a:pPr>
            <a:r>
              <a:rPr lang="en-US" altLang="en-US"/>
              <a:t>National Institute for Allergy and Infectious Diseases. (2006). Microbes in sickness and in health. Retrieved 9-20-2006 from http://www.niaid.nih.gov/publications/microbes.htm</a:t>
            </a:r>
          </a:p>
          <a:p>
            <a:pPr eaLnBrk="1" hangingPunct="1">
              <a:lnSpc>
                <a:spcPct val="90000"/>
              </a:lnSpc>
            </a:pPr>
            <a:endParaRPr lang="en-US" altLang="en-US" b="1"/>
          </a:p>
          <a:p>
            <a:pPr eaLnBrk="1" hangingPunct="1">
              <a:lnSpc>
                <a:spcPct val="90000"/>
              </a:lnSpc>
            </a:pPr>
            <a:r>
              <a:rPr lang="en-US" altLang="en-US" b="1"/>
              <a:t>Image Reference</a:t>
            </a:r>
          </a:p>
          <a:p>
            <a:pPr eaLnBrk="1" hangingPunct="1">
              <a:lnSpc>
                <a:spcPct val="90000"/>
              </a:lnSpc>
            </a:pPr>
            <a:r>
              <a:rPr lang="en-US" altLang="en-US"/>
              <a:t>Gathany, J. (2003). </a:t>
            </a:r>
            <a:r>
              <a:rPr lang="en-US" altLang="en-US" i="1"/>
              <a:t>Influenza virus vaccine, (ID# 5404)</a:t>
            </a:r>
            <a:r>
              <a:rPr lang="en-US" altLang="en-US"/>
              <a:t>. CDC. Retrieved 8-14-2006 from http://phil.cdc.gov/phil/quicksearch.asp</a:t>
            </a:r>
          </a:p>
        </p:txBody>
      </p:sp>
    </p:spTree>
    <p:extLst>
      <p:ext uri="{BB962C8B-B14F-4D97-AF65-F5344CB8AC3E}">
        <p14:creationId xmlns:p14="http://schemas.microsoft.com/office/powerpoint/2010/main" val="2330557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fld id="{3858D589-2CCB-4DA2-A104-B9A2F14D67D6}" type="slidenum">
              <a:rPr lang="en-US" altLang="en-US" sz="1200">
                <a:latin typeface="Times New Roman" panose="02020603050405020304" pitchFamily="18" charset="0"/>
              </a:rPr>
              <a:pPr/>
              <a:t>19</a:t>
            </a:fld>
            <a:endParaRPr lang="en-US" altLang="en-US" sz="120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30700"/>
            <a:ext cx="5029200" cy="4343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a:t>Emerging Infectious Diseases</a:t>
            </a:r>
          </a:p>
          <a:p>
            <a:pPr eaLnBrk="1" hangingPunct="1"/>
            <a:r>
              <a:rPr lang="en-US" altLang="en-US"/>
              <a:t>Although we have developed the technology to control many infectious diseases, new diseases continue to arise and spread. Emerging infectious diseases can be caused by both “new” and “old” pathogens. Diseases that recently appeared in a population, or whose range of hosts or geographic locations are rapidly expanding or threatening to expand in the near future are referred to as “emerging diseases.” Diseases whose incidence had significantly declined in the past, but have again reappeared are known as “re-emerging diseases.” Examples of emerging diseases are HIV, influenza, SARS, and Ebola. Tuberculosis is a disease that is re-emerging. “Old” pathogens are considered emerging if they are spreading to new species or new geographic locations.  </a:t>
            </a:r>
          </a:p>
          <a:p>
            <a:pPr eaLnBrk="1" hangingPunct="1"/>
            <a:endParaRPr lang="en-US" altLang="en-US"/>
          </a:p>
          <a:p>
            <a:pPr eaLnBrk="1" hangingPunct="1"/>
            <a:r>
              <a:rPr lang="en-US" altLang="en-US"/>
              <a:t>Diseases sometimes emerge due to natural processes, such as the evolution of the infectious agent over time, but many emerging diseases result from human activities. These include population growth, migration from rural areas to cities, international air travel, blood transfusions, poverty, wars, and destructive ecological changes caused by economic development and land use. </a:t>
            </a:r>
          </a:p>
          <a:p>
            <a:pPr eaLnBrk="1" hangingPunct="1"/>
            <a:endParaRPr lang="en-US" altLang="en-US"/>
          </a:p>
          <a:p>
            <a:pPr eaLnBrk="1" hangingPunct="1"/>
            <a:r>
              <a:rPr lang="en-US" altLang="en-US"/>
              <a:t>Many emerging diseases arise when infectious agents in animals are passed to humans (referred to as zoonoses). This is occurring more and more as the human population grows and spreads into new geographical regions, resulting in increased contact with wild animal. It is not difficult to imagine a scenario in which a hunter in a remote area of Africa becomes infected with a “new” infectious agent and then travels to a village, where he infects other locals, one of whom boards a plane and infects his fellow passengers, who then travel to other parts of the world before any infection is detected. In this way, a disease could emerge quite rapidly.  </a:t>
            </a:r>
          </a:p>
          <a:p>
            <a:pPr eaLnBrk="1" hangingPunct="1"/>
            <a:endParaRPr lang="en-US" altLang="en-US"/>
          </a:p>
          <a:p>
            <a:pPr eaLnBrk="1" hangingPunct="1"/>
            <a:r>
              <a:rPr lang="en-US" altLang="en-US"/>
              <a:t>For an emerging disease to become established, at least two events must occur: (1) the infectious agent must be introduced into a vulnerable population; and (2) the agent must have the ability to spread readily from person to person, cause disease, and sustain itself within the population. Both of these events have occurred with HIV. To date, only the first has happened with avian flu.</a:t>
            </a:r>
          </a:p>
          <a:p>
            <a:pPr eaLnBrk="1" hangingPunct="1"/>
            <a:endParaRPr lang="en-US" altLang="en-US"/>
          </a:p>
          <a:p>
            <a:pPr eaLnBrk="1" hangingPunct="1"/>
            <a:r>
              <a:rPr lang="en-US" altLang="en-US"/>
              <a:t>Even diseases previously thought to have been under control can sometimes make a comeback. This can occur when an agent becomes resistant to the drugs, such as antibiotics, used to treat the disease. An infectious agent can mutate so that these drugs are no longer useful in combating the disease. Drug resistance is on the rise, in large part due to overuse and misuse of antibiotics and other drugs. Tuberculosis, for example, is becoming highly antibiotic-resistant. Malaria, too is becoming increasingly drug-resistant.</a:t>
            </a:r>
          </a:p>
          <a:p>
            <a:pPr eaLnBrk="1" hangingPunct="1"/>
            <a:endParaRPr lang="en-US" altLang="en-US"/>
          </a:p>
          <a:p>
            <a:pPr eaLnBrk="1" hangingPunct="1"/>
            <a:r>
              <a:rPr lang="en-US" altLang="en-US"/>
              <a:t>A frightening possibility is the emergence of an infectious disease due to its deliberate introduction into human or agricultural populations for terrorist purposes. Since the terrorist attacks of September 11, 2001, and the subsequent mailing of anthrax-laced letters, this threat is being taken very seriously. Agents considered most dangerous include those which cause anthrax, botulism, plague, and smallpox. Other potential agents classified as risks, albeit lower level ones, include West Nile virus, Salmonella, SARS, influenza, yellow fever, and drug-resistant tuberculosis.</a:t>
            </a:r>
          </a:p>
          <a:p>
            <a:pPr eaLnBrk="1" hangingPunct="1"/>
            <a:endParaRPr lang="en-US" altLang="en-US"/>
          </a:p>
          <a:p>
            <a:pPr eaLnBrk="1" hangingPunct="1"/>
            <a:r>
              <a:rPr lang="en-US" altLang="en-US" b="1"/>
              <a:t>References</a:t>
            </a:r>
          </a:p>
          <a:p>
            <a:pPr eaLnBrk="1" hangingPunct="1"/>
            <a:r>
              <a:rPr lang="en-US" altLang="en-US"/>
              <a:t>National Institute of Allergy and Infectious Diseases. (1999). </a:t>
            </a:r>
            <a:r>
              <a:rPr lang="en-US" altLang="en-US" i="1"/>
              <a:t>Understanding emerging and re-emerging infectious diseases</a:t>
            </a:r>
            <a:r>
              <a:rPr lang="en-US" altLang="en-US"/>
              <a:t>. NIH Curriculum Supplements Series. Retrieved 9-18-2006 from http://www.niaid.nih.gov/publications/curriculum.htm</a:t>
            </a:r>
          </a:p>
          <a:p>
            <a:pPr eaLnBrk="1" hangingPunct="1"/>
            <a:r>
              <a:rPr lang="en-US" altLang="en-US"/>
              <a:t>Baylor College of Medicine. (2006). </a:t>
            </a:r>
            <a:r>
              <a:rPr lang="en-US" altLang="en-US" i="1"/>
              <a:t>Infectious diseases</a:t>
            </a:r>
            <a:r>
              <a:rPr lang="en-US" altLang="en-US"/>
              <a:t>. Department of Molecular Virology and Microbiology. Retrieved 9-18-2006 from http://www.bcm.edu/molvir/eidbt/eidbt-mvm-pbt.htm</a:t>
            </a:r>
          </a:p>
          <a:p>
            <a:pPr eaLnBrk="1" hangingPunct="1"/>
            <a:r>
              <a:rPr lang="en-US" altLang="en-US"/>
              <a:t>Baylor College of Medicine. (2006). </a:t>
            </a:r>
            <a:r>
              <a:rPr lang="en-US" altLang="en-US" i="1"/>
              <a:t>Infectious diseases</a:t>
            </a:r>
            <a:r>
              <a:rPr lang="en-US" altLang="en-US"/>
              <a:t>. Department of Molecular Virology and Microbiology. Retrieved 9-18-2006 from http://www.bcm.edu/molvir/eidbt/eidbt-mvm-eid.htm</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3267291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54B0E1-6FBA-4AAB-863D-939ED93C667F}"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311133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54B0E1-6FBA-4AAB-863D-939ED93C667F}"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204258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54B0E1-6FBA-4AAB-863D-939ED93C667F}"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3358216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03818" y="228600"/>
            <a:ext cx="10373783" cy="762000"/>
          </a:xfrm>
        </p:spPr>
        <p:txBody>
          <a:bodyPr/>
          <a:lstStyle/>
          <a:p>
            <a:r>
              <a:rPr lang="en-US"/>
              <a:t>Click to edit Master title style</a:t>
            </a:r>
          </a:p>
        </p:txBody>
      </p:sp>
      <p:sp>
        <p:nvSpPr>
          <p:cNvPr id="3" name="Text Placeholder 2"/>
          <p:cNvSpPr>
            <a:spLocks noGrp="1"/>
          </p:cNvSpPr>
          <p:nvPr>
            <p:ph type="body" sz="half" idx="1"/>
          </p:nvPr>
        </p:nvSpPr>
        <p:spPr>
          <a:xfrm>
            <a:off x="903818" y="1371600"/>
            <a:ext cx="5084233"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371600"/>
            <a:ext cx="5086349"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9184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termediate slide, white">
    <p:spTree>
      <p:nvGrpSpPr>
        <p:cNvPr id="1" name=""/>
        <p:cNvGrpSpPr/>
        <p:nvPr/>
      </p:nvGrpSpPr>
      <p:grpSpPr>
        <a:xfrm>
          <a:off x="0" y="0"/>
          <a:ext cx="0" cy="0"/>
          <a:chOff x="0" y="0"/>
          <a:chExt cx="0" cy="0"/>
        </a:xfrm>
      </p:grpSpPr>
      <p:sp>
        <p:nvSpPr>
          <p:cNvPr id="5" name="Headline">
            <a:extLst>
              <a:ext uri="{FF2B5EF4-FFF2-40B4-BE49-F238E27FC236}">
                <a16:creationId xmlns:a16="http://schemas.microsoft.com/office/drawing/2014/main" id="{4ECCE95F-3D45-442B-95A6-78CBB31D3D1A}"/>
              </a:ext>
            </a:extLst>
          </p:cNvPr>
          <p:cNvSpPr>
            <a:spLocks noGrp="1"/>
          </p:cNvSpPr>
          <p:nvPr>
            <p:ph type="title" hasCustomPrompt="1"/>
          </p:nvPr>
        </p:nvSpPr>
        <p:spPr bwMode="gray">
          <a:xfrm>
            <a:off x="1114268" y="2754225"/>
            <a:ext cx="9963469" cy="472886"/>
          </a:xfrm>
          <a:prstGeom prst="rect">
            <a:avLst/>
          </a:prstGeom>
        </p:spPr>
        <p:txBody>
          <a:bodyPr wrap="square" anchor="ctr">
            <a:spAutoFit/>
          </a:bodyPr>
          <a:lstStyle>
            <a:lvl1pPr algn="ctr">
              <a:lnSpc>
                <a:spcPct val="95000"/>
              </a:lnSpc>
              <a:spcBef>
                <a:spcPts val="900"/>
              </a:spcBef>
              <a:defRPr sz="2603" b="1">
                <a:solidFill>
                  <a:schemeClr val="tx1"/>
                </a:solidFill>
              </a:defRPr>
            </a:lvl1pPr>
          </a:lstStyle>
          <a:p>
            <a:r>
              <a:rPr lang="en-GB" noProof="0" dirty="0"/>
              <a:t>Intermediate slide</a:t>
            </a:r>
            <a:endParaRPr lang="en-GB" dirty="0"/>
          </a:p>
        </p:txBody>
      </p:sp>
    </p:spTree>
    <p:extLst>
      <p:ext uri="{BB962C8B-B14F-4D97-AF65-F5344CB8AC3E}">
        <p14:creationId xmlns:p14="http://schemas.microsoft.com/office/powerpoint/2010/main" val="22291679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54B0E1-6FBA-4AAB-863D-939ED93C667F}"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368177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54B0E1-6FBA-4AAB-863D-939ED93C667F}"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133358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54B0E1-6FBA-4AAB-863D-939ED93C667F}"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345890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54B0E1-6FBA-4AAB-863D-939ED93C667F}"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75774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54B0E1-6FBA-4AAB-863D-939ED93C667F}"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351331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4B0E1-6FBA-4AAB-863D-939ED93C667F}"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5719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54B0E1-6FBA-4AAB-863D-939ED93C667F}"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402208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54B0E1-6FBA-4AAB-863D-939ED93C667F}"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88E64-96F0-477F-A440-B95A7FD7DE44}" type="slidenum">
              <a:rPr lang="en-US" smtClean="0"/>
              <a:t>‹#›</a:t>
            </a:fld>
            <a:endParaRPr lang="en-US"/>
          </a:p>
        </p:txBody>
      </p:sp>
    </p:spTree>
    <p:extLst>
      <p:ext uri="{BB962C8B-B14F-4D97-AF65-F5344CB8AC3E}">
        <p14:creationId xmlns:p14="http://schemas.microsoft.com/office/powerpoint/2010/main" val="4208712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4B0E1-6FBA-4AAB-863D-939ED93C667F}" type="datetimeFigureOut">
              <a:rPr lang="en-US" smtClean="0"/>
              <a:t>3/29/2023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88E64-96F0-477F-A440-B95A7FD7DE44}" type="slidenum">
              <a:rPr lang="en-US" smtClean="0"/>
              <a:t>‹#›</a:t>
            </a:fld>
            <a:endParaRPr lang="en-US"/>
          </a:p>
        </p:txBody>
      </p:sp>
    </p:spTree>
    <p:extLst>
      <p:ext uri="{BB962C8B-B14F-4D97-AF65-F5344CB8AC3E}">
        <p14:creationId xmlns:p14="http://schemas.microsoft.com/office/powerpoint/2010/main" val="3440534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sz="4400" b="1" dirty="0">
                <a:latin typeface="Arial"/>
                <a:cs typeface="Arial"/>
              </a:rPr>
              <a:t>POH 103: NATURE AND OCCURRENCE OF PANDEMICS</a:t>
            </a:r>
            <a:endParaRPr lang="en-US" sz="4400" b="1" dirty="0">
              <a:latin typeface="Arial"/>
              <a:cs typeface="Arial"/>
            </a:endParaRPr>
          </a:p>
        </p:txBody>
      </p:sp>
    </p:spTree>
    <p:extLst>
      <p:ext uri="{BB962C8B-B14F-4D97-AF65-F5344CB8AC3E}">
        <p14:creationId xmlns:p14="http://schemas.microsoft.com/office/powerpoint/2010/main" val="4044170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Title 1"/>
          <p:cNvSpPr>
            <a:spLocks noGrp="1" noChangeArrowheads="1"/>
          </p:cNvSpPr>
          <p:nvPr>
            <p:ph type="title"/>
          </p:nvPr>
        </p:nvSpPr>
        <p:spPr>
          <a:xfrm>
            <a:off x="1806575" y="150812"/>
            <a:ext cx="8861425" cy="985837"/>
          </a:xfrm>
        </p:spPr>
        <p:txBody>
          <a:bodyPr>
            <a:normAutofit/>
          </a:bodyPr>
          <a:lstStyle/>
          <a:p>
            <a:pPr algn="ctr"/>
            <a:r>
              <a:rPr lang="en-US" altLang="en-US" dirty="0">
                <a:latin typeface="Arial" panose="020B0604020202020204" pitchFamily="34" charset="0"/>
                <a:cs typeface="Arial" panose="020B0604020202020204" pitchFamily="34" charset="0"/>
              </a:rPr>
              <a:t>Rationale</a:t>
            </a:r>
          </a:p>
        </p:txBody>
      </p:sp>
      <p:sp>
        <p:nvSpPr>
          <p:cNvPr id="4" name="Content Placeholder 2"/>
          <p:cNvSpPr>
            <a:spLocks noGrp="1"/>
          </p:cNvSpPr>
          <p:nvPr>
            <p:ph idx="1"/>
          </p:nvPr>
        </p:nvSpPr>
        <p:spPr>
          <a:xfrm>
            <a:off x="1806575" y="1447800"/>
            <a:ext cx="8686800" cy="4554538"/>
          </a:xfrm>
        </p:spPr>
        <p:txBody>
          <a:bodyPr/>
          <a:lstStyle/>
          <a:p>
            <a:pPr marL="0" indent="0">
              <a:buNone/>
              <a:defRPr/>
            </a:pPr>
            <a:r>
              <a:rPr lang="en-US" b="1" dirty="0">
                <a:latin typeface="Arial" panose="020B0604020202020204" pitchFamily="34" charset="0"/>
                <a:cs typeface="Arial" panose="020B0604020202020204" pitchFamily="34" charset="0"/>
              </a:rPr>
              <a:t>Transmission of infectious agents requires three elements:</a:t>
            </a:r>
          </a:p>
          <a:p>
            <a:pPr marL="457200" indent="-457200">
              <a:buFont typeface="+mj-lt"/>
              <a:buAutoNum type="arabicPeriod"/>
              <a:defRPr/>
            </a:pPr>
            <a:r>
              <a:rPr lang="en-US" dirty="0">
                <a:latin typeface="Arial" panose="020B0604020202020204" pitchFamily="34" charset="0"/>
                <a:cs typeface="Arial" panose="020B0604020202020204" pitchFamily="34" charset="0"/>
              </a:rPr>
              <a:t>A source (or reservoir) of infectious agents </a:t>
            </a:r>
          </a:p>
          <a:p>
            <a:pPr marL="0" indent="0">
              <a:buNone/>
              <a:defRPr/>
            </a:pPr>
            <a:endParaRPr lang="en-US" dirty="0">
              <a:latin typeface="Arial" panose="020B0604020202020204" pitchFamily="34" charset="0"/>
              <a:cs typeface="Arial" panose="020B0604020202020204" pitchFamily="34" charset="0"/>
            </a:endParaRPr>
          </a:p>
          <a:p>
            <a:pPr marL="457200" indent="-457200">
              <a:buFont typeface="Wingdings" panose="05000000000000000000" pitchFamily="2" charset="2"/>
              <a:buAutoNum type="arabicPeriod" startAt="2"/>
              <a:defRPr/>
            </a:pPr>
            <a:r>
              <a:rPr lang="en-US" dirty="0">
                <a:latin typeface="Arial" panose="020B0604020202020204" pitchFamily="34" charset="0"/>
                <a:cs typeface="Arial" panose="020B0604020202020204" pitchFamily="34" charset="0"/>
              </a:rPr>
              <a:t>A susceptible host with a portal of entry receptive to the agent</a:t>
            </a:r>
          </a:p>
          <a:p>
            <a:pPr marL="0" indent="0">
              <a:buNone/>
              <a:defRPr/>
            </a:pPr>
            <a:endParaRPr lang="en-US" dirty="0">
              <a:latin typeface="Arial" panose="020B0604020202020204" pitchFamily="34" charset="0"/>
              <a:cs typeface="Arial" panose="020B0604020202020204" pitchFamily="34" charset="0"/>
            </a:endParaRPr>
          </a:p>
          <a:p>
            <a:pPr marL="0" indent="0">
              <a:buNone/>
              <a:defRPr/>
            </a:pPr>
            <a:r>
              <a:rPr lang="en-US" dirty="0">
                <a:latin typeface="Arial" panose="020B0604020202020204" pitchFamily="34" charset="0"/>
                <a:cs typeface="Arial" panose="020B0604020202020204" pitchFamily="34" charset="0"/>
              </a:rPr>
              <a:t>3. A mode of transmission for the agent</a:t>
            </a:r>
          </a:p>
          <a:p>
            <a:pPr marL="0" indent="0">
              <a:buNone/>
              <a:defRPr/>
            </a:pPr>
            <a:endParaRPr lang="en-US" dirty="0"/>
          </a:p>
        </p:txBody>
      </p:sp>
    </p:spTree>
    <p:extLst>
      <p:ext uri="{BB962C8B-B14F-4D97-AF65-F5344CB8AC3E}">
        <p14:creationId xmlns:p14="http://schemas.microsoft.com/office/powerpoint/2010/main" val="2940453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p:cNvGraphicFramePr>
            <a:graphicFrameLocks/>
          </p:cNvGraphicFramePr>
          <p:nvPr/>
        </p:nvGraphicFramePr>
        <p:xfrm>
          <a:off x="1828800" y="1295400"/>
          <a:ext cx="8686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23" name="Title 1"/>
          <p:cNvSpPr>
            <a:spLocks noGrp="1" noChangeArrowheads="1"/>
          </p:cNvSpPr>
          <p:nvPr>
            <p:ph type="title"/>
          </p:nvPr>
        </p:nvSpPr>
        <p:spPr>
          <a:xfrm>
            <a:off x="1828800" y="114300"/>
            <a:ext cx="8686800" cy="952500"/>
          </a:xfrm>
        </p:spPr>
        <p:txBody>
          <a:bodyPr/>
          <a:lstStyle/>
          <a:p>
            <a:pPr algn="ctr"/>
            <a:r>
              <a:rPr lang="en-US" altLang="en-US" sz="4400" dirty="0">
                <a:latin typeface="Arial" panose="020B0604020202020204" pitchFamily="34" charset="0"/>
                <a:cs typeface="Arial" panose="020B0604020202020204" pitchFamily="34" charset="0"/>
              </a:rPr>
              <a:t>The Chain of Infection</a:t>
            </a:r>
          </a:p>
        </p:txBody>
      </p:sp>
    </p:spTree>
    <p:extLst>
      <p:ext uri="{BB962C8B-B14F-4D97-AF65-F5344CB8AC3E}">
        <p14:creationId xmlns:p14="http://schemas.microsoft.com/office/powerpoint/2010/main" val="217869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8259764" y="0"/>
            <a:ext cx="2408237" cy="63246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ctr">
              <a:spcBef>
                <a:spcPct val="0"/>
              </a:spcBef>
              <a:buClrTx/>
              <a:buSzTx/>
              <a:buFontTx/>
              <a:buNone/>
            </a:pPr>
            <a:endParaRPr lang="en-US" altLang="en-US" sz="2800">
              <a:solidFill>
                <a:schemeClr val="tx1"/>
              </a:solidFill>
              <a:latin typeface="Univers Condensed" pitchFamily="34" charset="0"/>
            </a:endParaRPr>
          </a:p>
        </p:txBody>
      </p:sp>
      <p:sp>
        <p:nvSpPr>
          <p:cNvPr id="31747" name="Rectangle 3"/>
          <p:cNvSpPr>
            <a:spLocks noGrp="1" noChangeArrowheads="1"/>
          </p:cNvSpPr>
          <p:nvPr>
            <p:ph type="title"/>
          </p:nvPr>
        </p:nvSpPr>
        <p:spPr>
          <a:xfrm>
            <a:off x="132294" y="346075"/>
            <a:ext cx="9226020" cy="674688"/>
          </a:xfrm>
        </p:spPr>
        <p:txBody>
          <a:bodyPr>
            <a:normAutofit fontScale="90000"/>
          </a:bodyPr>
          <a:lstStyle/>
          <a:p>
            <a:r>
              <a:rPr lang="en-US" altLang="en-US" dirty="0">
                <a:latin typeface="Arial" panose="020B0604020202020204" pitchFamily="34" charset="0"/>
                <a:cs typeface="Arial" panose="020B0604020202020204" pitchFamily="34" charset="0"/>
              </a:rPr>
              <a:t>Transmission of Infectious Diseases</a:t>
            </a:r>
          </a:p>
        </p:txBody>
      </p:sp>
      <p:sp>
        <p:nvSpPr>
          <p:cNvPr id="31748" name="Rectangle 4"/>
          <p:cNvSpPr>
            <a:spLocks noGrp="1" noChangeArrowheads="1"/>
          </p:cNvSpPr>
          <p:nvPr>
            <p:ph type="body" sz="half" idx="1"/>
          </p:nvPr>
        </p:nvSpPr>
        <p:spPr>
          <a:xfrm>
            <a:off x="852489" y="1600200"/>
            <a:ext cx="5646737" cy="4724400"/>
          </a:xfrm>
        </p:spPr>
        <p:txBody>
          <a:bodyPr/>
          <a:lstStyle/>
          <a:p>
            <a:pPr marL="0" indent="0">
              <a:buNone/>
            </a:pPr>
            <a:r>
              <a:rPr lang="en-US" altLang="en-US" dirty="0"/>
              <a:t>Agents that cause infectious diseases can be transmitted in many ways.</a:t>
            </a:r>
          </a:p>
          <a:p>
            <a:pPr lvl="1"/>
            <a:r>
              <a:rPr lang="en-US" altLang="en-US" dirty="0"/>
              <a:t>Through the air</a:t>
            </a:r>
          </a:p>
          <a:p>
            <a:pPr lvl="1"/>
            <a:r>
              <a:rPr lang="en-US" altLang="en-US" dirty="0"/>
              <a:t>Through contaminated food or water</a:t>
            </a:r>
          </a:p>
          <a:p>
            <a:pPr lvl="1"/>
            <a:r>
              <a:rPr lang="en-US" altLang="en-US" dirty="0"/>
              <a:t>Through body fluids</a:t>
            </a:r>
          </a:p>
          <a:p>
            <a:pPr lvl="1"/>
            <a:r>
              <a:rPr lang="en-US" altLang="en-US" dirty="0"/>
              <a:t>By direct contact with contaminated objects</a:t>
            </a:r>
          </a:p>
          <a:p>
            <a:pPr lvl="1"/>
            <a:r>
              <a:rPr lang="en-US" altLang="en-US" dirty="0"/>
              <a:t>By animal vectors such as insects, birds, bats, etc.</a:t>
            </a:r>
          </a:p>
          <a:p>
            <a:pPr lvl="1"/>
            <a:endParaRPr lang="en-US" altLang="en-US" sz="2000" dirty="0"/>
          </a:p>
        </p:txBody>
      </p:sp>
      <p:pic>
        <p:nvPicPr>
          <p:cNvPr id="31751" name="Picture 7" descr="PHIL Image 918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a:xfrm>
            <a:off x="6907215" y="3800477"/>
            <a:ext cx="2432049" cy="1663208"/>
          </a:xfrm>
          <a:noFill/>
          <a:ln>
            <a:solidFill>
              <a:schemeClr val="bg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49" name="Picture 5" descr="Image of rod-shaped bacteria Courtesy: CD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1066801"/>
            <a:ext cx="2209800" cy="166687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31750" name="Text Box 6"/>
          <p:cNvSpPr txBox="1">
            <a:spLocks noChangeArrowheads="1"/>
          </p:cNvSpPr>
          <p:nvPr/>
        </p:nvSpPr>
        <p:spPr bwMode="auto">
          <a:xfrm>
            <a:off x="8458200" y="2709863"/>
            <a:ext cx="2209800"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r">
              <a:spcBef>
                <a:spcPct val="0"/>
              </a:spcBef>
              <a:buClrTx/>
              <a:buSzTx/>
              <a:buFontTx/>
              <a:buNone/>
            </a:pPr>
            <a:r>
              <a:rPr lang="en-US" altLang="en-US" sz="1200" i="1">
                <a:solidFill>
                  <a:schemeClr val="bg2"/>
                </a:solidFill>
                <a:latin typeface="Times New Roman" panose="02020603050405020304" pitchFamily="18" charset="0"/>
              </a:rPr>
              <a:t>Courtesy of VOA</a:t>
            </a:r>
          </a:p>
          <a:p>
            <a:pPr algn="ctr">
              <a:spcBef>
                <a:spcPct val="0"/>
              </a:spcBef>
              <a:buClrTx/>
              <a:buSzTx/>
              <a:buFontTx/>
              <a:buNone/>
            </a:pPr>
            <a:r>
              <a:rPr lang="en-US" altLang="en-US" sz="1600">
                <a:solidFill>
                  <a:schemeClr val="bg2"/>
                </a:solidFill>
                <a:latin typeface="Times New Roman" panose="02020603050405020304" pitchFamily="18" charset="0"/>
              </a:rPr>
              <a:t>Chinese students wearing masks during a SARS outbreak</a:t>
            </a:r>
          </a:p>
        </p:txBody>
      </p:sp>
      <p:sp>
        <p:nvSpPr>
          <p:cNvPr id="31752" name="Text Box 8"/>
          <p:cNvSpPr txBox="1">
            <a:spLocks noChangeArrowheads="1"/>
          </p:cNvSpPr>
          <p:nvPr/>
        </p:nvSpPr>
        <p:spPr bwMode="auto">
          <a:xfrm>
            <a:off x="8229600" y="5272088"/>
            <a:ext cx="24384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r">
              <a:spcBef>
                <a:spcPct val="0"/>
              </a:spcBef>
              <a:buClrTx/>
              <a:buSzTx/>
              <a:buFontTx/>
              <a:buNone/>
            </a:pPr>
            <a:r>
              <a:rPr lang="en-US" altLang="en-US" sz="1200" i="1">
                <a:solidFill>
                  <a:schemeClr val="bg2"/>
                </a:solidFill>
                <a:latin typeface="Times New Roman" panose="02020603050405020304" pitchFamily="18" charset="0"/>
              </a:rPr>
              <a:t>Courtesy of CDC</a:t>
            </a:r>
          </a:p>
          <a:p>
            <a:pPr algn="ctr">
              <a:spcBef>
                <a:spcPct val="0"/>
              </a:spcBef>
              <a:buClrTx/>
              <a:buSzTx/>
              <a:buFontTx/>
              <a:buNone/>
            </a:pPr>
            <a:r>
              <a:rPr lang="en-US" altLang="en-US" sz="1800" i="1">
                <a:solidFill>
                  <a:schemeClr val="bg2"/>
                </a:solidFill>
                <a:latin typeface="Times New Roman" panose="02020603050405020304" pitchFamily="18" charset="0"/>
              </a:rPr>
              <a:t>Aedes aegypti </a:t>
            </a:r>
            <a:r>
              <a:rPr lang="en-US" altLang="en-US" sz="1800">
                <a:solidFill>
                  <a:schemeClr val="bg2"/>
                </a:solidFill>
                <a:latin typeface="Times New Roman" panose="02020603050405020304" pitchFamily="18" charset="0"/>
              </a:rPr>
              <a:t>mosquito </a:t>
            </a:r>
          </a:p>
          <a:p>
            <a:pPr algn="ctr">
              <a:spcBef>
                <a:spcPct val="0"/>
              </a:spcBef>
              <a:buClrTx/>
              <a:buSzTx/>
              <a:buFontTx/>
              <a:buNone/>
            </a:pPr>
            <a:r>
              <a:rPr lang="en-US" altLang="en-US" sz="1800">
                <a:solidFill>
                  <a:schemeClr val="bg2"/>
                </a:solidFill>
                <a:latin typeface="Times New Roman" panose="02020603050405020304" pitchFamily="18" charset="0"/>
              </a:rPr>
              <a:t>Known to transmit Dengue fever</a:t>
            </a:r>
            <a:endParaRPr lang="en-US" altLang="en-US" sz="1800" i="1">
              <a:solidFill>
                <a:schemeClr val="bg2"/>
              </a:solidFill>
              <a:latin typeface="Times New Roman" panose="02020603050405020304" pitchFamily="18" charset="0"/>
            </a:endParaRPr>
          </a:p>
        </p:txBody>
      </p:sp>
    </p:spTree>
    <p:extLst>
      <p:ext uri="{BB962C8B-B14F-4D97-AF65-F5344CB8AC3E}">
        <p14:creationId xmlns:p14="http://schemas.microsoft.com/office/powerpoint/2010/main" val="67609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00100" y="157163"/>
            <a:ext cx="8686800" cy="876300"/>
          </a:xfrm>
          <a:prstGeom prst="rect">
            <a:avLst/>
          </a:prstGeom>
          <a:noFill/>
          <a:ln>
            <a:noFill/>
          </a:ln>
        </p:spPr>
        <p:txBody>
          <a:bodyPr anchor="b">
            <a:normAutofit fontScale="92500"/>
          </a:bodyPr>
          <a:lstStyle>
            <a:lvl1pPr algn="l" defTabSz="914400" rtl="0" eaLnBrk="1" latinLnBrk="0" hangingPunct="1">
              <a:lnSpc>
                <a:spcPct val="85000"/>
              </a:lnSpc>
              <a:spcBef>
                <a:spcPct val="0"/>
              </a:spcBef>
              <a:buNone/>
              <a:defRPr sz="4800" b="1" kern="1200" spc="-50" baseline="0">
                <a:solidFill>
                  <a:srgbClr val="515B61"/>
                </a:solidFill>
                <a:latin typeface="+mj-lt"/>
                <a:ea typeface="+mj-ea"/>
                <a:cs typeface="+mj-cs"/>
              </a:defRPr>
            </a:lvl1pPr>
          </a:lstStyle>
          <a:p>
            <a:pPr algn="ctr">
              <a:defRPr/>
            </a:pPr>
            <a:r>
              <a:rPr lang="en-US" sz="4400" dirty="0">
                <a:solidFill>
                  <a:schemeClr val="tx1"/>
                </a:solidFill>
                <a:latin typeface="Arial" panose="020B0604020202020204" pitchFamily="34" charset="0"/>
                <a:cs typeface="Arial" panose="020B0604020202020204" pitchFamily="34" charset="0"/>
              </a:rPr>
              <a:t>Transmission Based Precautions</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078360663"/>
              </p:ext>
            </p:extLst>
          </p:nvPr>
        </p:nvGraphicFramePr>
        <p:xfrm>
          <a:off x="1828800" y="1371600"/>
          <a:ext cx="8839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7945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14300"/>
            <a:ext cx="8686800" cy="838201"/>
          </a:xfrm>
        </p:spPr>
        <p:txBody>
          <a:bodyPr/>
          <a:lstStyle/>
          <a:p>
            <a:pPr algn="ctr">
              <a:defRPr/>
            </a:pPr>
            <a:r>
              <a:rPr lang="en-US" dirty="0">
                <a:latin typeface="Arial" panose="020B0604020202020204" pitchFamily="34" charset="0"/>
                <a:cs typeface="Arial" panose="020B0604020202020204" pitchFamily="34" charset="0"/>
              </a:rPr>
              <a:t>Breaking the Chain of Infection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89596822"/>
              </p:ext>
            </p:extLst>
          </p:nvPr>
        </p:nvGraphicFramePr>
        <p:xfrm>
          <a:off x="1471613" y="1142999"/>
          <a:ext cx="9229725" cy="5329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a:spLocks noChangeArrowheads="1"/>
          </p:cNvSpPr>
          <p:nvPr/>
        </p:nvSpPr>
        <p:spPr bwMode="auto">
          <a:xfrm>
            <a:off x="7239000" y="1435100"/>
            <a:ext cx="1905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a:t>Rapid identification</a:t>
            </a:r>
            <a:r>
              <a:rPr lang="en-US" altLang="en-US" sz="1000"/>
              <a:t>, diagnosis, and treatment</a:t>
            </a:r>
          </a:p>
        </p:txBody>
      </p:sp>
      <p:sp>
        <p:nvSpPr>
          <p:cNvPr id="10" name="TextBox 9"/>
          <p:cNvSpPr txBox="1">
            <a:spLocks noChangeArrowheads="1"/>
          </p:cNvSpPr>
          <p:nvPr/>
        </p:nvSpPr>
        <p:spPr bwMode="auto">
          <a:xfrm>
            <a:off x="8839200" y="2384426"/>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dirty="0"/>
              <a:t>Education</a:t>
            </a:r>
          </a:p>
          <a:p>
            <a:r>
              <a:rPr lang="en-US" altLang="en-US" sz="1000" b="1" dirty="0"/>
              <a:t> Environmental Hygiene </a:t>
            </a:r>
            <a:r>
              <a:rPr lang="en-US" altLang="en-US" sz="1000" dirty="0"/>
              <a:t>Disinfection and Sterilization</a:t>
            </a:r>
          </a:p>
        </p:txBody>
      </p:sp>
      <p:sp>
        <p:nvSpPr>
          <p:cNvPr id="13" name="TextBox 12"/>
          <p:cNvSpPr txBox="1">
            <a:spLocks noChangeArrowheads="1"/>
          </p:cNvSpPr>
          <p:nvPr/>
        </p:nvSpPr>
        <p:spPr bwMode="auto">
          <a:xfrm>
            <a:off x="8724900" y="4251326"/>
            <a:ext cx="1485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a:t>Hand Hygiene</a:t>
            </a:r>
          </a:p>
          <a:p>
            <a:r>
              <a:rPr lang="en-US" altLang="en-US" sz="1000"/>
              <a:t> Control of Excretions &amp; secretions </a:t>
            </a:r>
          </a:p>
          <a:p>
            <a:r>
              <a:rPr lang="en-US" altLang="en-US" sz="1000" b="1"/>
              <a:t>Proper attire</a:t>
            </a:r>
          </a:p>
        </p:txBody>
      </p:sp>
      <p:sp>
        <p:nvSpPr>
          <p:cNvPr id="16" name="TextBox 15"/>
          <p:cNvSpPr txBox="1">
            <a:spLocks noChangeArrowheads="1"/>
          </p:cNvSpPr>
          <p:nvPr/>
        </p:nvSpPr>
        <p:spPr bwMode="auto">
          <a:xfrm>
            <a:off x="1874838" y="4217989"/>
            <a:ext cx="1905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a:t>Hand Hygiene</a:t>
            </a:r>
            <a:r>
              <a:rPr lang="en-US" altLang="en-US" sz="1000"/>
              <a:t>,</a:t>
            </a:r>
          </a:p>
          <a:p>
            <a:r>
              <a:rPr lang="en-US" altLang="en-US" sz="1000"/>
              <a:t>Personal Hygiene</a:t>
            </a:r>
          </a:p>
          <a:p>
            <a:r>
              <a:rPr lang="en-US" altLang="en-US" sz="1000" b="1"/>
              <a:t>Transmission Based Precautions </a:t>
            </a:r>
            <a:r>
              <a:rPr lang="en-US" altLang="en-US" sz="1000"/>
              <a:t>Aseptic Technique Wound/catheter care</a:t>
            </a:r>
          </a:p>
        </p:txBody>
      </p:sp>
      <p:sp>
        <p:nvSpPr>
          <p:cNvPr id="19" name="TextBox 18"/>
          <p:cNvSpPr txBox="1">
            <a:spLocks noChangeArrowheads="1"/>
          </p:cNvSpPr>
          <p:nvPr/>
        </p:nvSpPr>
        <p:spPr bwMode="auto">
          <a:xfrm>
            <a:off x="7239000" y="5448300"/>
            <a:ext cx="1905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a:t>Hand Hygiene</a:t>
            </a:r>
          </a:p>
          <a:p>
            <a:r>
              <a:rPr lang="en-US" altLang="en-US" sz="1000" b="1"/>
              <a:t>Transmission based precautions Environmental Hygiene</a:t>
            </a:r>
          </a:p>
        </p:txBody>
      </p:sp>
      <p:sp>
        <p:nvSpPr>
          <p:cNvPr id="22" name="TextBox 21"/>
          <p:cNvSpPr txBox="1">
            <a:spLocks noChangeArrowheads="1"/>
          </p:cNvSpPr>
          <p:nvPr/>
        </p:nvSpPr>
        <p:spPr bwMode="auto">
          <a:xfrm>
            <a:off x="1849439" y="2465388"/>
            <a:ext cx="19018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Univers Condensed" pitchFamily="34" charset="0"/>
              </a:defRPr>
            </a:lvl1pPr>
            <a:lvl2pPr marL="742950" indent="-285750">
              <a:defRPr sz="2800">
                <a:solidFill>
                  <a:schemeClr val="tx1"/>
                </a:solidFill>
                <a:latin typeface="Univers Condensed" pitchFamily="34" charset="0"/>
              </a:defRPr>
            </a:lvl2pPr>
            <a:lvl3pPr marL="1143000" indent="-228600">
              <a:defRPr sz="2800">
                <a:solidFill>
                  <a:schemeClr val="tx1"/>
                </a:solidFill>
                <a:latin typeface="Univers Condensed" pitchFamily="34" charset="0"/>
              </a:defRPr>
            </a:lvl3pPr>
            <a:lvl4pPr marL="1600200" indent="-228600">
              <a:defRPr sz="2800">
                <a:solidFill>
                  <a:schemeClr val="tx1"/>
                </a:solidFill>
                <a:latin typeface="Univers Condensed" pitchFamily="34" charset="0"/>
              </a:defRPr>
            </a:lvl4pPr>
            <a:lvl5pPr marL="2057400" indent="-228600">
              <a:defRPr sz="2800">
                <a:solidFill>
                  <a:schemeClr val="tx1"/>
                </a:solidFill>
                <a:latin typeface="Univers Condensed" pitchFamily="34" charset="0"/>
              </a:defRPr>
            </a:lvl5pPr>
            <a:lvl6pPr marL="2514600" indent="-228600" eaLnBrk="0" fontAlgn="base" hangingPunct="0">
              <a:spcBef>
                <a:spcPct val="0"/>
              </a:spcBef>
              <a:spcAft>
                <a:spcPct val="0"/>
              </a:spcAft>
              <a:defRPr sz="2800">
                <a:solidFill>
                  <a:schemeClr val="tx1"/>
                </a:solidFill>
                <a:latin typeface="Univers Condensed" pitchFamily="34" charset="0"/>
              </a:defRPr>
            </a:lvl6pPr>
            <a:lvl7pPr marL="2971800" indent="-228600" eaLnBrk="0" fontAlgn="base" hangingPunct="0">
              <a:spcBef>
                <a:spcPct val="0"/>
              </a:spcBef>
              <a:spcAft>
                <a:spcPct val="0"/>
              </a:spcAft>
              <a:defRPr sz="2800">
                <a:solidFill>
                  <a:schemeClr val="tx1"/>
                </a:solidFill>
                <a:latin typeface="Univers Condensed" pitchFamily="34" charset="0"/>
              </a:defRPr>
            </a:lvl7pPr>
            <a:lvl8pPr marL="3429000" indent="-228600" eaLnBrk="0" fontAlgn="base" hangingPunct="0">
              <a:spcBef>
                <a:spcPct val="0"/>
              </a:spcBef>
              <a:spcAft>
                <a:spcPct val="0"/>
              </a:spcAft>
              <a:defRPr sz="2800">
                <a:solidFill>
                  <a:schemeClr val="tx1"/>
                </a:solidFill>
                <a:latin typeface="Univers Condensed" pitchFamily="34" charset="0"/>
              </a:defRPr>
            </a:lvl8pPr>
            <a:lvl9pPr marL="3886200" indent="-228600" eaLnBrk="0" fontAlgn="base" hangingPunct="0">
              <a:spcBef>
                <a:spcPct val="0"/>
              </a:spcBef>
              <a:spcAft>
                <a:spcPct val="0"/>
              </a:spcAft>
              <a:defRPr sz="2800">
                <a:solidFill>
                  <a:schemeClr val="tx1"/>
                </a:solidFill>
                <a:latin typeface="Univers Condensed" pitchFamily="34" charset="0"/>
              </a:defRPr>
            </a:lvl9pPr>
          </a:lstStyle>
          <a:p>
            <a:r>
              <a:rPr lang="en-US" altLang="en-US" sz="1000" b="1"/>
              <a:t>Recognition of high risk patients </a:t>
            </a:r>
            <a:r>
              <a:rPr lang="en-US" altLang="en-US" sz="1000"/>
              <a:t>Treatment of underlying disease  Immunizations</a:t>
            </a:r>
          </a:p>
        </p:txBody>
      </p:sp>
    </p:spTree>
    <p:extLst>
      <p:ext uri="{BB962C8B-B14F-4D97-AF65-F5344CB8AC3E}">
        <p14:creationId xmlns:p14="http://schemas.microsoft.com/office/powerpoint/2010/main" val="172351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6" grpId="0"/>
      <p:bldP spid="19"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a:r>
              <a:rPr lang="en-US" altLang="en-US" b="1" dirty="0">
                <a:latin typeface="Arial" panose="020B0604020202020204" pitchFamily="34" charset="0"/>
                <a:cs typeface="Arial" panose="020B0604020202020204" pitchFamily="34" charset="0"/>
              </a:rPr>
              <a:t>Phases of Infectious Disease</a:t>
            </a:r>
          </a:p>
        </p:txBody>
      </p:sp>
      <p:sp>
        <p:nvSpPr>
          <p:cNvPr id="36867" name="Rectangle 3"/>
          <p:cNvSpPr>
            <a:spLocks noGrp="1" noChangeArrowheads="1"/>
          </p:cNvSpPr>
          <p:nvPr>
            <p:ph idx="1"/>
          </p:nvPr>
        </p:nvSpPr>
        <p:spPr/>
        <p:txBody>
          <a:bodyPr/>
          <a:lstStyle/>
          <a:p>
            <a:pPr algn="just"/>
            <a:r>
              <a:rPr lang="en-US" altLang="en-US" b="1" dirty="0">
                <a:latin typeface="Arial" panose="020B0604020202020204" pitchFamily="34" charset="0"/>
                <a:cs typeface="Arial" panose="020B0604020202020204" pitchFamily="34" charset="0"/>
              </a:rPr>
              <a:t>Incubation period</a:t>
            </a:r>
            <a:r>
              <a:rPr lang="en-US" altLang="en-US" dirty="0">
                <a:latin typeface="Arial" panose="020B0604020202020204" pitchFamily="34" charset="0"/>
                <a:cs typeface="Arial" panose="020B0604020202020204" pitchFamily="34" charset="0"/>
              </a:rPr>
              <a:t> – time between infection and the appearance of signs and symptoms.</a:t>
            </a:r>
          </a:p>
          <a:p>
            <a:pPr algn="just"/>
            <a:r>
              <a:rPr lang="en-US" altLang="en-US" b="1" dirty="0">
                <a:latin typeface="Arial" panose="020B0604020202020204" pitchFamily="34" charset="0"/>
                <a:cs typeface="Arial" panose="020B0604020202020204" pitchFamily="34" charset="0"/>
              </a:rPr>
              <a:t>Prodromal phase </a:t>
            </a:r>
            <a:r>
              <a:rPr lang="en-US" altLang="en-US" dirty="0">
                <a:latin typeface="Arial" panose="020B0604020202020204" pitchFamily="34" charset="0"/>
                <a:cs typeface="Arial" panose="020B0604020202020204" pitchFamily="34" charset="0"/>
              </a:rPr>
              <a:t>– mild, nonspecific symptoms that signal onset of some diseases.</a:t>
            </a:r>
          </a:p>
          <a:p>
            <a:pPr algn="just"/>
            <a:r>
              <a:rPr lang="en-US" altLang="en-US" b="1" dirty="0">
                <a:latin typeface="Arial" panose="020B0604020202020204" pitchFamily="34" charset="0"/>
                <a:cs typeface="Arial" panose="020B0604020202020204" pitchFamily="34" charset="0"/>
              </a:rPr>
              <a:t>Clinical phase</a:t>
            </a:r>
            <a:r>
              <a:rPr lang="en-US" altLang="en-US" dirty="0">
                <a:latin typeface="Arial" panose="020B0604020202020204" pitchFamily="34" charset="0"/>
                <a:cs typeface="Arial" panose="020B0604020202020204" pitchFamily="34" charset="0"/>
              </a:rPr>
              <a:t> – a person experiences typical signs and symptoms of disease.</a:t>
            </a:r>
            <a:endParaRPr lang="en-US" altLang="en-US" b="1" dirty="0">
              <a:latin typeface="Arial" panose="020B0604020202020204" pitchFamily="34" charset="0"/>
              <a:cs typeface="Arial" panose="020B0604020202020204" pitchFamily="34" charset="0"/>
            </a:endParaRPr>
          </a:p>
          <a:p>
            <a:pPr algn="just"/>
            <a:r>
              <a:rPr lang="en-US" altLang="en-US" b="1" dirty="0">
                <a:latin typeface="Arial" panose="020B0604020202020204" pitchFamily="34" charset="0"/>
                <a:cs typeface="Arial" panose="020B0604020202020204" pitchFamily="34" charset="0"/>
              </a:rPr>
              <a:t>Decline phase </a:t>
            </a:r>
            <a:r>
              <a:rPr lang="en-US" altLang="en-US" dirty="0">
                <a:latin typeface="Arial" panose="020B0604020202020204" pitchFamily="34" charset="0"/>
                <a:cs typeface="Arial" panose="020B0604020202020204" pitchFamily="34" charset="0"/>
              </a:rPr>
              <a:t> - subsidence of symptoms.</a:t>
            </a:r>
            <a:endParaRPr lang="en-US" altLang="en-US" b="1" dirty="0">
              <a:latin typeface="Arial" panose="020B0604020202020204" pitchFamily="34" charset="0"/>
              <a:cs typeface="Arial" panose="020B0604020202020204" pitchFamily="34" charset="0"/>
            </a:endParaRPr>
          </a:p>
          <a:p>
            <a:pPr algn="just"/>
            <a:r>
              <a:rPr lang="en-US" altLang="en-US" b="1" dirty="0">
                <a:latin typeface="Arial" panose="020B0604020202020204" pitchFamily="34" charset="0"/>
                <a:cs typeface="Arial" panose="020B0604020202020204" pitchFamily="34" charset="0"/>
              </a:rPr>
              <a:t>Recovery phase </a:t>
            </a:r>
            <a:r>
              <a:rPr lang="en-US" altLang="en-US" dirty="0">
                <a:latin typeface="Arial" panose="020B0604020202020204" pitchFamily="34" charset="0"/>
                <a:cs typeface="Arial" panose="020B0604020202020204" pitchFamily="34" charset="0"/>
              </a:rPr>
              <a:t>– symptoms have disappeared, tissues heal, and the body regains strength.</a:t>
            </a:r>
          </a:p>
          <a:p>
            <a:endParaRPr lang="en-US" altLang="en-US" dirty="0"/>
          </a:p>
        </p:txBody>
      </p:sp>
    </p:spTree>
    <p:extLst>
      <p:ext uri="{BB962C8B-B14F-4D97-AF65-F5344CB8AC3E}">
        <p14:creationId xmlns:p14="http://schemas.microsoft.com/office/powerpoint/2010/main" val="1581745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altLang="en-US" b="1" dirty="0">
                <a:latin typeface="Arial" panose="020B0604020202020204" pitchFamily="34" charset="0"/>
                <a:cs typeface="Arial" panose="020B0604020202020204" pitchFamily="34" charset="0"/>
              </a:rPr>
              <a:t>Classification of Infectious Disease</a:t>
            </a:r>
          </a:p>
        </p:txBody>
      </p:sp>
      <p:sp>
        <p:nvSpPr>
          <p:cNvPr id="38915" name="Rectangle 3"/>
          <p:cNvSpPr>
            <a:spLocks noGrp="1" noChangeArrowheads="1"/>
          </p:cNvSpPr>
          <p:nvPr>
            <p:ph idx="1"/>
          </p:nvPr>
        </p:nvSpPr>
        <p:spPr>
          <a:xfrm>
            <a:off x="1157287" y="1295400"/>
            <a:ext cx="9744075" cy="4953000"/>
          </a:xfrm>
        </p:spPr>
        <p:txBody>
          <a:bodyPr/>
          <a:lstStyle/>
          <a:p>
            <a:pPr marL="0" indent="0">
              <a:lnSpc>
                <a:spcPct val="90000"/>
              </a:lnSpc>
              <a:buNone/>
            </a:pPr>
            <a:r>
              <a:rPr lang="en-US" altLang="en-US" sz="2000" b="1" dirty="0">
                <a:latin typeface="Arial" panose="020B0604020202020204" pitchFamily="34" charset="0"/>
                <a:cs typeface="Arial" panose="020B0604020202020204" pitchFamily="34" charset="0"/>
              </a:rPr>
              <a:t>Duration</a:t>
            </a:r>
          </a:p>
          <a:p>
            <a:pPr lvl="1">
              <a:lnSpc>
                <a:spcPct val="90000"/>
              </a:lnSpc>
            </a:pPr>
            <a:r>
              <a:rPr lang="en-US" altLang="en-US" sz="2000" b="1" dirty="0">
                <a:latin typeface="Arial" panose="020B0604020202020204" pitchFamily="34" charset="0"/>
                <a:cs typeface="Arial" panose="020B0604020202020204" pitchFamily="34" charset="0"/>
              </a:rPr>
              <a:t>Acute</a:t>
            </a:r>
            <a:r>
              <a:rPr lang="en-US" altLang="en-US" sz="2000" dirty="0">
                <a:latin typeface="Arial" panose="020B0604020202020204" pitchFamily="34" charset="0"/>
                <a:cs typeface="Arial" panose="020B0604020202020204" pitchFamily="34" charset="0"/>
              </a:rPr>
              <a:t> – develops and runs its course quickly.</a:t>
            </a:r>
          </a:p>
          <a:p>
            <a:pPr lvl="1">
              <a:lnSpc>
                <a:spcPct val="90000"/>
              </a:lnSpc>
            </a:pPr>
            <a:r>
              <a:rPr lang="en-US" altLang="en-US" sz="2000" b="1" dirty="0">
                <a:latin typeface="Arial" panose="020B0604020202020204" pitchFamily="34" charset="0"/>
                <a:cs typeface="Arial" panose="020B0604020202020204" pitchFamily="34" charset="0"/>
              </a:rPr>
              <a:t>Chronic</a:t>
            </a:r>
            <a:r>
              <a:rPr lang="en-US" altLang="en-US" sz="2000" dirty="0">
                <a:latin typeface="Arial" panose="020B0604020202020204" pitchFamily="34" charset="0"/>
                <a:cs typeface="Arial" panose="020B0604020202020204" pitchFamily="34" charset="0"/>
              </a:rPr>
              <a:t> – develops more slowly and is usually less severe, but may persist for a long, indefinite period of time.</a:t>
            </a:r>
          </a:p>
          <a:p>
            <a:pPr lvl="1" algn="just">
              <a:lnSpc>
                <a:spcPct val="90000"/>
              </a:lnSpc>
            </a:pPr>
            <a:r>
              <a:rPr lang="en-US" altLang="en-US" sz="2000" b="1" dirty="0">
                <a:latin typeface="Arial" panose="020B0604020202020204" pitchFamily="34" charset="0"/>
                <a:cs typeface="Arial" panose="020B0604020202020204" pitchFamily="34" charset="0"/>
              </a:rPr>
              <a:t>Latent</a:t>
            </a:r>
            <a:r>
              <a:rPr lang="en-US" altLang="en-US" sz="2000" dirty="0">
                <a:latin typeface="Arial" panose="020B0604020202020204" pitchFamily="34" charset="0"/>
                <a:cs typeface="Arial" panose="020B0604020202020204" pitchFamily="34" charset="0"/>
              </a:rPr>
              <a:t> – characterized by periods of no symptoms between outbreaks of illness.</a:t>
            </a:r>
          </a:p>
          <a:p>
            <a:pPr marL="0" indent="0">
              <a:lnSpc>
                <a:spcPct val="90000"/>
              </a:lnSpc>
              <a:buNone/>
            </a:pPr>
            <a:r>
              <a:rPr lang="en-US" altLang="en-US" sz="2000" b="1" dirty="0">
                <a:latin typeface="Arial" panose="020B0604020202020204" pitchFamily="34" charset="0"/>
                <a:cs typeface="Arial" panose="020B0604020202020204" pitchFamily="34" charset="0"/>
              </a:rPr>
              <a:t>By location</a:t>
            </a:r>
          </a:p>
          <a:p>
            <a:pPr lvl="1">
              <a:lnSpc>
                <a:spcPct val="90000"/>
              </a:lnSpc>
            </a:pPr>
            <a:r>
              <a:rPr lang="en-US" altLang="en-US" sz="2000" b="1" dirty="0">
                <a:latin typeface="Arial" panose="020B0604020202020204" pitchFamily="34" charset="0"/>
                <a:cs typeface="Arial" panose="020B0604020202020204" pitchFamily="34" charset="0"/>
              </a:rPr>
              <a:t>Local</a:t>
            </a:r>
            <a:r>
              <a:rPr lang="en-US" altLang="en-US" sz="2000" dirty="0">
                <a:latin typeface="Arial" panose="020B0604020202020204" pitchFamily="34" charset="0"/>
                <a:cs typeface="Arial" panose="020B0604020202020204" pitchFamily="34" charset="0"/>
              </a:rPr>
              <a:t> – confined to a specific area of the body.</a:t>
            </a:r>
          </a:p>
          <a:p>
            <a:pPr lvl="1">
              <a:lnSpc>
                <a:spcPct val="90000"/>
              </a:lnSpc>
            </a:pPr>
            <a:r>
              <a:rPr lang="en-US" altLang="en-US" sz="2000" b="1" dirty="0">
                <a:latin typeface="Arial" panose="020B0604020202020204" pitchFamily="34" charset="0"/>
                <a:cs typeface="Arial" panose="020B0604020202020204" pitchFamily="34" charset="0"/>
              </a:rPr>
              <a:t>Systemic</a:t>
            </a:r>
            <a:r>
              <a:rPr lang="en-US" altLang="en-US" sz="2000" dirty="0">
                <a:latin typeface="Arial" panose="020B0604020202020204" pitchFamily="34" charset="0"/>
                <a:cs typeface="Arial" panose="020B0604020202020204" pitchFamily="34" charset="0"/>
              </a:rPr>
              <a:t> – a generalized illness that infects most of the body with pathogens distributed widely in tissues.</a:t>
            </a:r>
          </a:p>
          <a:p>
            <a:pPr marL="0" indent="0">
              <a:lnSpc>
                <a:spcPct val="90000"/>
              </a:lnSpc>
              <a:buNone/>
            </a:pPr>
            <a:r>
              <a:rPr lang="en-US" altLang="en-US" sz="2000" b="1" dirty="0">
                <a:latin typeface="Arial" panose="020B0604020202020204" pitchFamily="34" charset="0"/>
                <a:cs typeface="Arial" panose="020B0604020202020204" pitchFamily="34" charset="0"/>
              </a:rPr>
              <a:t>By timing</a:t>
            </a:r>
          </a:p>
          <a:p>
            <a:pPr lvl="1">
              <a:lnSpc>
                <a:spcPct val="90000"/>
              </a:lnSpc>
            </a:pPr>
            <a:r>
              <a:rPr lang="en-US" altLang="en-US" sz="2000" b="1" dirty="0">
                <a:latin typeface="Arial" panose="020B0604020202020204" pitchFamily="34" charset="0"/>
                <a:cs typeface="Arial" panose="020B0604020202020204" pitchFamily="34" charset="0"/>
              </a:rPr>
              <a:t>Primary</a:t>
            </a:r>
            <a:r>
              <a:rPr lang="en-US" altLang="en-US" sz="2000" dirty="0">
                <a:latin typeface="Arial" panose="020B0604020202020204" pitchFamily="34" charset="0"/>
                <a:cs typeface="Arial" panose="020B0604020202020204" pitchFamily="34" charset="0"/>
              </a:rPr>
              <a:t> – initial infection in a previously healthy person.</a:t>
            </a:r>
          </a:p>
          <a:p>
            <a:pPr lvl="1">
              <a:lnSpc>
                <a:spcPct val="90000"/>
              </a:lnSpc>
            </a:pPr>
            <a:r>
              <a:rPr lang="en-US" altLang="en-US" sz="2000" b="1" dirty="0">
                <a:latin typeface="Arial" panose="020B0604020202020204" pitchFamily="34" charset="0"/>
                <a:cs typeface="Arial" panose="020B0604020202020204" pitchFamily="34" charset="0"/>
              </a:rPr>
              <a:t>Secondary</a:t>
            </a:r>
            <a:r>
              <a:rPr lang="en-US" altLang="en-US" sz="2000" dirty="0">
                <a:latin typeface="Arial" panose="020B0604020202020204" pitchFamily="34" charset="0"/>
                <a:cs typeface="Arial" panose="020B0604020202020204" pitchFamily="34" charset="0"/>
              </a:rPr>
              <a:t> – infection that occurs in a person weakened by a primary infection.</a:t>
            </a:r>
          </a:p>
        </p:txBody>
      </p:sp>
      <p:sp>
        <p:nvSpPr>
          <p:cNvPr id="38916" name="Rectangle 5"/>
          <p:cNvSpPr>
            <a:spLocks noChangeArrowheads="1"/>
          </p:cNvSpPr>
          <p:nvPr/>
        </p:nvSpPr>
        <p:spPr bwMode="auto">
          <a:xfrm>
            <a:off x="1524000" y="6353175"/>
            <a:ext cx="3505200" cy="533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spcBef>
                <a:spcPct val="0"/>
              </a:spcBef>
              <a:buClrTx/>
              <a:buSzTx/>
              <a:buFontTx/>
              <a:buNone/>
            </a:pPr>
            <a:endParaRPr lang="en-US" altLang="en-US" sz="2800">
              <a:solidFill>
                <a:schemeClr val="tx1"/>
              </a:solidFill>
              <a:latin typeface="Univers Condensed" pitchFamily="34" charset="0"/>
            </a:endParaRPr>
          </a:p>
        </p:txBody>
      </p:sp>
    </p:spTree>
    <p:extLst>
      <p:ext uri="{BB962C8B-B14F-4D97-AF65-F5344CB8AC3E}">
        <p14:creationId xmlns:p14="http://schemas.microsoft.com/office/powerpoint/2010/main" val="84036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7974" y="304800"/>
            <a:ext cx="7951789" cy="762000"/>
          </a:xfrm>
        </p:spPr>
        <p:txBody>
          <a:bodyPr>
            <a:normAutofit fontScale="90000"/>
          </a:bodyPr>
          <a:lstStyle/>
          <a:p>
            <a:r>
              <a:rPr lang="en-US" altLang="en-US" b="1" dirty="0">
                <a:latin typeface="Arial" panose="020B0604020202020204" pitchFamily="34" charset="0"/>
                <a:cs typeface="Arial" panose="020B0604020202020204" pitchFamily="34" charset="0"/>
              </a:rPr>
              <a:t>How Infectious Agents Cause Disease</a:t>
            </a:r>
          </a:p>
        </p:txBody>
      </p:sp>
      <p:sp>
        <p:nvSpPr>
          <p:cNvPr id="40963" name="Rectangle 3"/>
          <p:cNvSpPr>
            <a:spLocks noGrp="1" noChangeArrowheads="1"/>
          </p:cNvSpPr>
          <p:nvPr>
            <p:ph idx="1"/>
          </p:nvPr>
        </p:nvSpPr>
        <p:spPr>
          <a:xfrm>
            <a:off x="2201864" y="1371600"/>
            <a:ext cx="4960937" cy="4724400"/>
          </a:xfrm>
        </p:spPr>
        <p:txBody>
          <a:bodyPr/>
          <a:lstStyle/>
          <a:p>
            <a:r>
              <a:rPr lang="en-US" altLang="en-US" dirty="0">
                <a:latin typeface="Arial" panose="020B0604020202020204" pitchFamily="34" charset="0"/>
                <a:cs typeface="Arial" panose="020B0604020202020204" pitchFamily="34" charset="0"/>
              </a:rPr>
              <a:t>Production of poisons, such as toxins and enzymes, that destroy cells and tissues.</a:t>
            </a:r>
          </a:p>
          <a:p>
            <a:r>
              <a:rPr lang="en-US" altLang="en-US" dirty="0">
                <a:latin typeface="Arial" panose="020B0604020202020204" pitchFamily="34" charset="0"/>
                <a:cs typeface="Arial" panose="020B0604020202020204" pitchFamily="34" charset="0"/>
              </a:rPr>
              <a:t>Direct invasion and destruction of host cells.</a:t>
            </a:r>
          </a:p>
          <a:p>
            <a:r>
              <a:rPr lang="en-US" altLang="en-US" dirty="0">
                <a:latin typeface="Arial" panose="020B0604020202020204" pitchFamily="34" charset="0"/>
                <a:cs typeface="Arial" panose="020B0604020202020204" pitchFamily="34" charset="0"/>
              </a:rPr>
              <a:t>Triggering responses from the host’s immune system leading to disease signs and symptoms.</a:t>
            </a:r>
          </a:p>
        </p:txBody>
      </p:sp>
      <p:sp>
        <p:nvSpPr>
          <p:cNvPr id="40964" name="Rectangle 4"/>
          <p:cNvSpPr>
            <a:spLocks noChangeArrowheads="1"/>
          </p:cNvSpPr>
          <p:nvPr/>
        </p:nvSpPr>
        <p:spPr bwMode="auto">
          <a:xfrm>
            <a:off x="8259764" y="0"/>
            <a:ext cx="2408237" cy="63246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ctr">
              <a:spcBef>
                <a:spcPct val="0"/>
              </a:spcBef>
              <a:buClrTx/>
              <a:buSzTx/>
              <a:buFontTx/>
              <a:buNone/>
            </a:pPr>
            <a:endParaRPr lang="en-US" altLang="en-US" sz="2800">
              <a:solidFill>
                <a:schemeClr val="tx1"/>
              </a:solidFill>
              <a:latin typeface="Univers Condensed" pitchFamily="34" charset="0"/>
            </a:endParaRPr>
          </a:p>
        </p:txBody>
      </p:sp>
      <p:pic>
        <p:nvPicPr>
          <p:cNvPr id="40965" name="Picture 5" descr="PHIL Image 82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1066800"/>
            <a:ext cx="2038350" cy="160655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40966" name="Text Box 6"/>
          <p:cNvSpPr txBox="1">
            <a:spLocks noChangeArrowheads="1"/>
          </p:cNvSpPr>
          <p:nvPr/>
        </p:nvSpPr>
        <p:spPr bwMode="auto">
          <a:xfrm>
            <a:off x="8442325" y="285750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spcBef>
                <a:spcPct val="0"/>
              </a:spcBef>
              <a:buClrTx/>
              <a:buSzTx/>
              <a:buFontTx/>
              <a:buNone/>
            </a:pPr>
            <a:endParaRPr lang="en-US" altLang="en-US" sz="1800">
              <a:solidFill>
                <a:schemeClr val="tx1"/>
              </a:solidFill>
              <a:latin typeface="Times New Roman" panose="02020603050405020304" pitchFamily="18" charset="0"/>
            </a:endParaRPr>
          </a:p>
        </p:txBody>
      </p:sp>
      <p:sp>
        <p:nvSpPr>
          <p:cNvPr id="40967" name="Text Box 7"/>
          <p:cNvSpPr txBox="1">
            <a:spLocks noChangeArrowheads="1"/>
          </p:cNvSpPr>
          <p:nvPr/>
        </p:nvSpPr>
        <p:spPr bwMode="auto">
          <a:xfrm>
            <a:off x="8305800" y="2667000"/>
            <a:ext cx="23622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r">
              <a:spcBef>
                <a:spcPct val="0"/>
              </a:spcBef>
              <a:buClrTx/>
              <a:buSzTx/>
              <a:buFontTx/>
              <a:buNone/>
            </a:pPr>
            <a:r>
              <a:rPr lang="en-US" altLang="en-US" sz="1200" i="1">
                <a:solidFill>
                  <a:schemeClr val="bg2"/>
                </a:solidFill>
                <a:latin typeface="Times New Roman" panose="02020603050405020304" pitchFamily="18" charset="0"/>
              </a:rPr>
              <a:t>Courtesy of CDC</a:t>
            </a:r>
          </a:p>
          <a:p>
            <a:pPr algn="ctr">
              <a:spcBef>
                <a:spcPct val="0"/>
              </a:spcBef>
              <a:buClrTx/>
              <a:buSzTx/>
              <a:buFontTx/>
              <a:buNone/>
            </a:pPr>
            <a:r>
              <a:rPr lang="en-US" altLang="en-US" sz="1600">
                <a:solidFill>
                  <a:schemeClr val="bg2"/>
                </a:solidFill>
                <a:latin typeface="Times New Roman" panose="02020603050405020304" pitchFamily="18" charset="0"/>
              </a:rPr>
              <a:t>Human Immunodeficiency Virus. HIV-1 virions can be seen on surface of lymphocytes.</a:t>
            </a:r>
          </a:p>
          <a:p>
            <a:pPr algn="ctr">
              <a:spcBef>
                <a:spcPct val="0"/>
              </a:spcBef>
              <a:buClrTx/>
              <a:buSzTx/>
              <a:buFontTx/>
              <a:buNone/>
            </a:pPr>
            <a:endParaRPr lang="en-US" altLang="en-US" sz="160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475708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8610600" y="0"/>
            <a:ext cx="2057400" cy="63246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ctr">
              <a:spcBef>
                <a:spcPct val="0"/>
              </a:spcBef>
              <a:buClrTx/>
              <a:buSzTx/>
              <a:buFontTx/>
              <a:buNone/>
            </a:pPr>
            <a:endParaRPr lang="en-US" altLang="en-US" sz="2800">
              <a:solidFill>
                <a:schemeClr val="tx1"/>
              </a:solidFill>
              <a:latin typeface="Univers Condensed" pitchFamily="34" charset="0"/>
            </a:endParaRPr>
          </a:p>
        </p:txBody>
      </p:sp>
      <p:sp>
        <p:nvSpPr>
          <p:cNvPr id="43011" name="Rectangle 3"/>
          <p:cNvSpPr>
            <a:spLocks noGrp="1" noChangeArrowheads="1"/>
          </p:cNvSpPr>
          <p:nvPr>
            <p:ph type="title"/>
          </p:nvPr>
        </p:nvSpPr>
        <p:spPr>
          <a:xfrm>
            <a:off x="600075" y="200025"/>
            <a:ext cx="7334250" cy="962025"/>
          </a:xfrm>
        </p:spPr>
        <p:txBody>
          <a:bodyPr>
            <a:normAutofit fontScale="90000"/>
          </a:bodyPr>
          <a:lstStyle/>
          <a:p>
            <a:pPr algn="ctr"/>
            <a:r>
              <a:rPr lang="en-US" altLang="en-US" dirty="0">
                <a:latin typeface="Arial" panose="020B0604020202020204" pitchFamily="34" charset="0"/>
                <a:cs typeface="Arial" panose="020B0604020202020204" pitchFamily="34" charset="0"/>
              </a:rPr>
              <a:t>Reducing the Spread of Infectious Diseases</a:t>
            </a:r>
          </a:p>
        </p:txBody>
      </p:sp>
      <p:sp>
        <p:nvSpPr>
          <p:cNvPr id="43012" name="Rectangle 4"/>
          <p:cNvSpPr>
            <a:spLocks noGrp="1" noChangeArrowheads="1"/>
          </p:cNvSpPr>
          <p:nvPr>
            <p:ph idx="1"/>
          </p:nvPr>
        </p:nvSpPr>
        <p:spPr>
          <a:xfrm>
            <a:off x="1981200" y="1676400"/>
            <a:ext cx="7780338" cy="3581400"/>
          </a:xfrm>
        </p:spPr>
        <p:txBody>
          <a:bodyPr/>
          <a:lstStyle/>
          <a:p>
            <a:r>
              <a:rPr lang="en-US" altLang="en-US" dirty="0">
                <a:latin typeface="Arial" panose="020B0604020202020204" pitchFamily="34" charset="0"/>
                <a:cs typeface="Arial" panose="020B0604020202020204" pitchFamily="34" charset="0"/>
              </a:rPr>
              <a:t>Vaccines</a:t>
            </a:r>
          </a:p>
          <a:p>
            <a:r>
              <a:rPr lang="en-US" altLang="en-US" dirty="0">
                <a:latin typeface="Arial" panose="020B0604020202020204" pitchFamily="34" charset="0"/>
                <a:cs typeface="Arial" panose="020B0604020202020204" pitchFamily="34" charset="0"/>
              </a:rPr>
              <a:t>Antimicrobial drugs</a:t>
            </a:r>
          </a:p>
          <a:p>
            <a:r>
              <a:rPr lang="en-US" altLang="en-US" dirty="0">
                <a:latin typeface="Arial" panose="020B0604020202020204" pitchFamily="34" charset="0"/>
                <a:cs typeface="Arial" panose="020B0604020202020204" pitchFamily="34" charset="0"/>
              </a:rPr>
              <a:t>Good personal hygiene and sanitation</a:t>
            </a:r>
          </a:p>
          <a:p>
            <a:r>
              <a:rPr lang="en-US" altLang="en-US" dirty="0">
                <a:latin typeface="Arial" panose="020B0604020202020204" pitchFamily="34" charset="0"/>
                <a:cs typeface="Arial" panose="020B0604020202020204" pitchFamily="34" charset="0"/>
              </a:rPr>
              <a:t>Quarantine</a:t>
            </a:r>
          </a:p>
          <a:p>
            <a:pPr>
              <a:buFont typeface="Wingdings" panose="05000000000000000000" pitchFamily="2" charset="2"/>
              <a:buNone/>
            </a:pPr>
            <a:endParaRPr lang="en-US" altLang="en-US" dirty="0"/>
          </a:p>
        </p:txBody>
      </p:sp>
      <p:pic>
        <p:nvPicPr>
          <p:cNvPr id="43013" name="Picture 5" descr="flu vacc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4588" y="1066800"/>
            <a:ext cx="1731962" cy="25146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400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US" altLang="en-US" dirty="0">
                <a:latin typeface="Arial" panose="020B0604020202020204" pitchFamily="34" charset="0"/>
                <a:cs typeface="Arial" panose="020B0604020202020204" pitchFamily="34" charset="0"/>
              </a:rPr>
              <a:t>Emerging Infectious Diseases</a:t>
            </a:r>
          </a:p>
        </p:txBody>
      </p:sp>
      <p:sp>
        <p:nvSpPr>
          <p:cNvPr id="45059" name="Rectangle 3"/>
          <p:cNvSpPr>
            <a:spLocks noGrp="1" noChangeArrowheads="1"/>
          </p:cNvSpPr>
          <p:nvPr>
            <p:ph idx="1"/>
          </p:nvPr>
        </p:nvSpPr>
        <p:spPr/>
        <p:txBody>
          <a:bodyPr/>
          <a:lstStyle/>
          <a:p>
            <a:r>
              <a:rPr lang="en-US" altLang="en-US" dirty="0">
                <a:latin typeface="Arial" panose="020B0604020202020204" pitchFamily="34" charset="0"/>
                <a:cs typeface="Arial" panose="020B0604020202020204" pitchFamily="34" charset="0"/>
              </a:rPr>
              <a:t>Emerging diseases are those that have recently appeared within a population, or whose incidence or geographic range is increasing rapidly. </a:t>
            </a:r>
          </a:p>
          <a:p>
            <a:r>
              <a:rPr lang="en-US" altLang="en-US" dirty="0">
                <a:latin typeface="Arial" panose="020B0604020202020204" pitchFamily="34" charset="0"/>
                <a:cs typeface="Arial" panose="020B0604020202020204" pitchFamily="34" charset="0"/>
              </a:rPr>
              <a:t>Diseases can emerge or re-emerge due to:</a:t>
            </a:r>
          </a:p>
          <a:p>
            <a:pPr marL="457200" lvl="1" indent="0">
              <a:buNone/>
            </a:pPr>
            <a:r>
              <a:rPr lang="en-US" altLang="en-US" dirty="0">
                <a:latin typeface="Arial" panose="020B0604020202020204" pitchFamily="34" charset="0"/>
                <a:cs typeface="Arial" panose="020B0604020202020204" pitchFamily="34" charset="0"/>
              </a:rPr>
              <a:t>-Appearance of a previously unknown agent.</a:t>
            </a:r>
          </a:p>
          <a:p>
            <a:pPr marL="457200" lvl="1" indent="0">
              <a:buNone/>
            </a:pPr>
            <a:r>
              <a:rPr lang="en-US" altLang="en-US" dirty="0">
                <a:latin typeface="Arial" panose="020B0604020202020204" pitchFamily="34" charset="0"/>
                <a:cs typeface="Arial" panose="020B0604020202020204" pitchFamily="34" charset="0"/>
              </a:rPr>
              <a:t>-Evolution of a new infectious agent.</a:t>
            </a:r>
          </a:p>
          <a:p>
            <a:pPr marL="457200" lvl="1" indent="0">
              <a:buNone/>
            </a:pPr>
            <a:r>
              <a:rPr lang="en-US" altLang="en-US" dirty="0">
                <a:latin typeface="Arial" panose="020B0604020202020204" pitchFamily="34" charset="0"/>
                <a:cs typeface="Arial" panose="020B0604020202020204" pitchFamily="34" charset="0"/>
              </a:rPr>
              <a:t>-Spread of an infectious agent to a new host.</a:t>
            </a:r>
          </a:p>
          <a:p>
            <a:pPr marL="457200" lvl="1" indent="0">
              <a:buNone/>
            </a:pPr>
            <a:r>
              <a:rPr lang="en-US" altLang="en-US" dirty="0">
                <a:latin typeface="Arial" panose="020B0604020202020204" pitchFamily="34" charset="0"/>
                <a:cs typeface="Arial" panose="020B0604020202020204" pitchFamily="34" charset="0"/>
              </a:rPr>
              <a:t>-Spread of an infectious agent to new locations.</a:t>
            </a:r>
          </a:p>
          <a:p>
            <a:pPr marL="457200" lvl="1" indent="0">
              <a:buNone/>
            </a:pPr>
            <a:r>
              <a:rPr lang="en-US" altLang="en-US" dirty="0">
                <a:latin typeface="Arial" panose="020B0604020202020204" pitchFamily="34" charset="0"/>
                <a:cs typeface="Arial" panose="020B0604020202020204" pitchFamily="34" charset="0"/>
              </a:rPr>
              <a:t>-Acquisition of resistance to anti-microbial drugs.</a:t>
            </a:r>
          </a:p>
          <a:p>
            <a:pPr marL="457200" lvl="1" indent="0">
              <a:buNone/>
            </a:pPr>
            <a:r>
              <a:rPr lang="en-US" altLang="en-US" dirty="0">
                <a:latin typeface="Arial" panose="020B0604020202020204" pitchFamily="34" charset="0"/>
                <a:cs typeface="Arial" panose="020B0604020202020204" pitchFamily="34" charset="0"/>
              </a:rPr>
              <a:t>-Deliberate introduction into a population.</a:t>
            </a:r>
          </a:p>
        </p:txBody>
      </p:sp>
      <p:sp>
        <p:nvSpPr>
          <p:cNvPr id="45060" name="Rectangle 5"/>
          <p:cNvSpPr>
            <a:spLocks noChangeArrowheads="1"/>
          </p:cNvSpPr>
          <p:nvPr/>
        </p:nvSpPr>
        <p:spPr bwMode="auto">
          <a:xfrm>
            <a:off x="1524000" y="6353175"/>
            <a:ext cx="3505200" cy="533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spcBef>
                <a:spcPct val="0"/>
              </a:spcBef>
              <a:buClrTx/>
              <a:buSzTx/>
              <a:buFontTx/>
              <a:buNone/>
            </a:pPr>
            <a:endParaRPr lang="en-US" altLang="en-US" sz="2800">
              <a:solidFill>
                <a:schemeClr val="tx1"/>
              </a:solidFill>
              <a:latin typeface="Univers Condensed" pitchFamily="34" charset="0"/>
            </a:endParaRPr>
          </a:p>
        </p:txBody>
      </p:sp>
    </p:spTree>
    <p:extLst>
      <p:ext uri="{BB962C8B-B14F-4D97-AF65-F5344CB8AC3E}">
        <p14:creationId xmlns:p14="http://schemas.microsoft.com/office/powerpoint/2010/main" val="78460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PURPOSE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US" altLang="en-US" sz="4400" dirty="0">
                <a:latin typeface="Arial" panose="020B0604020202020204" pitchFamily="34" charset="0"/>
                <a:cs typeface="Arial" panose="020B0604020202020204" pitchFamily="34" charset="0"/>
              </a:rPr>
              <a:t>This topic introduces learners to causation, spread and control of pandemics</a:t>
            </a:r>
          </a:p>
          <a:p>
            <a:endParaRPr lang="en-US" dirty="0"/>
          </a:p>
        </p:txBody>
      </p:sp>
    </p:spTree>
    <p:extLst>
      <p:ext uri="{BB962C8B-B14F-4D97-AF65-F5344CB8AC3E}">
        <p14:creationId xmlns:p14="http://schemas.microsoft.com/office/powerpoint/2010/main" val="3016680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72333" y="2833619"/>
            <a:ext cx="8283179" cy="3710055"/>
          </a:xfrm>
        </p:spPr>
        <p:txBody>
          <a:bodyPr>
            <a:normAutofit/>
          </a:bodyPr>
          <a:lstStyle/>
          <a:p>
            <a:pPr algn="ctr"/>
            <a:r>
              <a:rPr lang="en-GB" sz="2400" b="0" dirty="0">
                <a:latin typeface="Arial" panose="020B0604020202020204" pitchFamily="34" charset="0"/>
                <a:cs typeface="Arial" panose="020B0604020202020204" pitchFamily="34" charset="0"/>
              </a:rPr>
              <a:t>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a:t>
            </a:r>
            <a:r>
              <a:rPr lang="en-GB" sz="2400" b="0" dirty="0" err="1">
                <a:latin typeface="Arial" panose="020B0604020202020204" pitchFamily="34" charset="0"/>
                <a:cs typeface="Arial" panose="020B0604020202020204" pitchFamily="34" charset="0"/>
              </a:rPr>
              <a:t>Zusammenarbeit</a:t>
            </a:r>
            <a:r>
              <a:rPr lang="en-GB" sz="2400" b="0" dirty="0">
                <a:latin typeface="Arial" panose="020B0604020202020204" pitchFamily="34" charset="0"/>
                <a:cs typeface="Arial" panose="020B0604020202020204" pitchFamily="34" charset="0"/>
              </a:rPr>
              <a:t> GIZ GmbH through the </a:t>
            </a:r>
            <a:r>
              <a:rPr lang="en-US" sz="2400" b="0" dirty="0">
                <a:latin typeface="Arial" panose="020B0604020202020204" pitchFamily="34" charset="0"/>
                <a:cs typeface="Arial" panose="020B0604020202020204" pitchFamily="34" charset="0"/>
              </a:rPr>
              <a:t>Global </a:t>
            </a:r>
            <a:r>
              <a:rPr lang="en-US" sz="2400" b="0" dirty="0" err="1">
                <a:latin typeface="Arial" panose="020B0604020202020204" pitchFamily="34" charset="0"/>
                <a:cs typeface="Arial" panose="020B0604020202020204" pitchFamily="34" charset="0"/>
              </a:rPr>
              <a:t>Programme</a:t>
            </a:r>
            <a:r>
              <a:rPr lang="en-US" sz="2400" b="0" dirty="0">
                <a:latin typeface="Arial" panose="020B0604020202020204" pitchFamily="34" charset="0"/>
                <a:cs typeface="Arial" panose="020B0604020202020204" pitchFamily="34" charset="0"/>
              </a:rPr>
              <a:t> Pandemic Prevention and Response, One Health (GP PPOH)</a:t>
            </a:r>
            <a:endParaRPr lang="en-US" sz="28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9008" y="1016129"/>
            <a:ext cx="1906283" cy="1348538"/>
          </a:xfrm>
          <a:prstGeom prst="rect">
            <a:avLst/>
          </a:prstGeom>
        </p:spPr>
      </p:pic>
      <p:pic>
        <p:nvPicPr>
          <p:cNvPr id="3" name="Picture 2">
            <a:extLst>
              <a:ext uri="{FF2B5EF4-FFF2-40B4-BE49-F238E27FC236}">
                <a16:creationId xmlns:a16="http://schemas.microsoft.com/office/drawing/2014/main" id="{DF1D0F11-D343-E402-A52C-97BF64743F4D}"/>
              </a:ext>
            </a:extLst>
          </p:cNvPr>
          <p:cNvPicPr>
            <a:picLocks noChangeAspect="1"/>
          </p:cNvPicPr>
          <p:nvPr/>
        </p:nvPicPr>
        <p:blipFill>
          <a:blip r:embed="rId3"/>
          <a:stretch>
            <a:fillRect/>
          </a:stretch>
        </p:blipFill>
        <p:spPr>
          <a:xfrm>
            <a:off x="8576917" y="1166876"/>
            <a:ext cx="1333025" cy="1035658"/>
          </a:xfrm>
          <a:prstGeom prst="rect">
            <a:avLst/>
          </a:prstGeom>
        </p:spPr>
      </p:pic>
      <p:pic>
        <p:nvPicPr>
          <p:cNvPr id="6" name="Picture 5">
            <a:extLst>
              <a:ext uri="{FF2B5EF4-FFF2-40B4-BE49-F238E27FC236}">
                <a16:creationId xmlns:a16="http://schemas.microsoft.com/office/drawing/2014/main" id="{0DE05482-44D3-BB0F-4B72-61296C1BC10A}"/>
              </a:ext>
            </a:extLst>
          </p:cNvPr>
          <p:cNvPicPr>
            <a:picLocks noChangeAspect="1"/>
          </p:cNvPicPr>
          <p:nvPr/>
        </p:nvPicPr>
        <p:blipFill>
          <a:blip r:embed="rId4"/>
          <a:stretch>
            <a:fillRect/>
          </a:stretch>
        </p:blipFill>
        <p:spPr>
          <a:xfrm>
            <a:off x="5382674" y="1154385"/>
            <a:ext cx="1426006" cy="1107031"/>
          </a:xfrm>
          <a:prstGeom prst="rect">
            <a:avLst/>
          </a:prstGeom>
        </p:spPr>
      </p:pic>
    </p:spTree>
    <p:extLst>
      <p:ext uri="{BB962C8B-B14F-4D97-AF65-F5344CB8AC3E}">
        <p14:creationId xmlns:p14="http://schemas.microsoft.com/office/powerpoint/2010/main" val="200591712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OBJECTIVES</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n-GB" sz="3200" dirty="0">
                <a:latin typeface="Arial" panose="020B0604020202020204" pitchFamily="34" charset="0"/>
                <a:cs typeface="Arial" panose="020B0604020202020204" pitchFamily="34" charset="0"/>
              </a:rPr>
              <a:t>This topic enables learning about:</a:t>
            </a:r>
            <a:endParaRPr lang="en-US" sz="3200" dirty="0">
              <a:latin typeface="Arial" panose="020B0604020202020204" pitchFamily="34" charset="0"/>
              <a:cs typeface="Arial" panose="020B0604020202020204" pitchFamily="34" charset="0"/>
            </a:endParaRPr>
          </a:p>
          <a:p>
            <a:pPr>
              <a:defRPr/>
            </a:pPr>
            <a:r>
              <a:rPr lang="en-US" sz="3200" dirty="0">
                <a:latin typeface="Arial" panose="020B0604020202020204" pitchFamily="34" charset="0"/>
                <a:cs typeface="Arial" panose="020B0604020202020204" pitchFamily="34" charset="0"/>
              </a:rPr>
              <a:t>Concepts and nature of pandemics </a:t>
            </a:r>
          </a:p>
          <a:p>
            <a:pPr>
              <a:defRPr/>
            </a:pPr>
            <a:r>
              <a:rPr lang="en-US" sz="3200" dirty="0">
                <a:latin typeface="Arial" panose="020B0604020202020204" pitchFamily="34" charset="0"/>
                <a:cs typeface="Arial" panose="020B0604020202020204" pitchFamily="34" charset="0"/>
              </a:rPr>
              <a:t>Disease causation and transmission</a:t>
            </a:r>
          </a:p>
          <a:p>
            <a:pPr>
              <a:defRPr/>
            </a:pPr>
            <a:r>
              <a:rPr lang="en-US" sz="3200" dirty="0">
                <a:latin typeface="Arial" panose="020B0604020202020204" pitchFamily="34" charset="0"/>
                <a:cs typeface="Arial" panose="020B0604020202020204" pitchFamily="34" charset="0"/>
              </a:rPr>
              <a:t>Interrelationship between host, agent, and environment </a:t>
            </a:r>
          </a:p>
          <a:p>
            <a:pPr>
              <a:defRPr/>
            </a:pPr>
            <a:r>
              <a:rPr lang="en-US" sz="3200" dirty="0">
                <a:latin typeface="Arial" panose="020B0604020202020204" pitchFamily="34" charset="0"/>
                <a:cs typeface="Arial" panose="020B0604020202020204" pitchFamily="34" charset="0"/>
              </a:rPr>
              <a:t>Principles of control of pandemics</a:t>
            </a:r>
          </a:p>
        </p:txBody>
      </p:sp>
    </p:spTree>
    <p:extLst>
      <p:ext uri="{BB962C8B-B14F-4D97-AF65-F5344CB8AC3E}">
        <p14:creationId xmlns:p14="http://schemas.microsoft.com/office/powerpoint/2010/main" val="284893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Arial" panose="020B0604020202020204" pitchFamily="34" charset="0"/>
                <a:cs typeface="Arial" panose="020B0604020202020204" pitchFamily="34" charset="0"/>
              </a:rPr>
              <a:t>Expected Learning Outcomes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sz="3200" dirty="0">
                <a:latin typeface="Arial" panose="020B0604020202020204" pitchFamily="34" charset="0"/>
                <a:cs typeface="Arial" panose="020B0604020202020204" pitchFamily="34" charset="0"/>
              </a:rPr>
              <a:t>At the end of this topic, the learner should be able to:</a:t>
            </a:r>
          </a:p>
          <a:p>
            <a:pPr>
              <a:defRPr/>
            </a:pPr>
            <a:r>
              <a:rPr lang="en-US" sz="3200" dirty="0">
                <a:latin typeface="Arial" panose="020B0604020202020204" pitchFamily="34" charset="0"/>
                <a:cs typeface="Arial" panose="020B0604020202020204" pitchFamily="34" charset="0"/>
              </a:rPr>
              <a:t>Describe concepts and nature of pandemics </a:t>
            </a:r>
          </a:p>
          <a:p>
            <a:pPr>
              <a:defRPr/>
            </a:pPr>
            <a:r>
              <a:rPr lang="en-US" sz="3200" dirty="0">
                <a:latin typeface="Arial" panose="020B0604020202020204" pitchFamily="34" charset="0"/>
                <a:cs typeface="Arial" panose="020B0604020202020204" pitchFamily="34" charset="0"/>
              </a:rPr>
              <a:t>Explain disease causation and transmission</a:t>
            </a:r>
          </a:p>
          <a:p>
            <a:pPr>
              <a:defRPr/>
            </a:pPr>
            <a:r>
              <a:rPr lang="en-US" sz="3200" dirty="0">
                <a:latin typeface="Arial" panose="020B0604020202020204" pitchFamily="34" charset="0"/>
                <a:cs typeface="Arial" panose="020B0604020202020204" pitchFamily="34" charset="0"/>
              </a:rPr>
              <a:t>Analyze the interrelationship between host, agent, and environment and </a:t>
            </a:r>
          </a:p>
          <a:p>
            <a:pPr>
              <a:defRPr/>
            </a:pPr>
            <a:r>
              <a:rPr lang="en-US" sz="3200" dirty="0">
                <a:latin typeface="Arial" panose="020B0604020202020204" pitchFamily="34" charset="0"/>
                <a:cs typeface="Arial" panose="020B0604020202020204" pitchFamily="34" charset="0"/>
              </a:rPr>
              <a:t>Discuss principles of control of pandemics</a:t>
            </a:r>
          </a:p>
          <a:p>
            <a:endParaRPr lang="en-US" dirty="0"/>
          </a:p>
        </p:txBody>
      </p:sp>
    </p:spTree>
    <p:extLst>
      <p:ext uri="{BB962C8B-B14F-4D97-AF65-F5344CB8AC3E}">
        <p14:creationId xmlns:p14="http://schemas.microsoft.com/office/powerpoint/2010/main" val="407378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Arial" panose="020B0604020202020204" pitchFamily="34" charset="0"/>
                <a:cs typeface="Arial" panose="020B0604020202020204" pitchFamily="34" charset="0"/>
              </a:rPr>
              <a:t>Introduction to Infectious Diseases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US" altLang="en-US" i="1" dirty="0">
                <a:latin typeface="Arial" panose="020B0604020202020204" pitchFamily="34" charset="0"/>
                <a:cs typeface="Arial" panose="020B0604020202020204" pitchFamily="34" charset="0"/>
              </a:rPr>
              <a:t>Infectious diseases are disorders that are caused by organisms, usually microscopic in size, such as bacteria, viruses, fungi, or parasites that are passed, directly or indirectly, from one person to another. Humans can also become infected following exposure to an infected animal that harbors a pathogenic organism that is capable of infecting humans.</a:t>
            </a:r>
          </a:p>
          <a:p>
            <a:pPr marL="0" indent="0">
              <a:buNone/>
            </a:pPr>
            <a:endParaRPr lang="en-US" dirty="0"/>
          </a:p>
        </p:txBody>
      </p:sp>
    </p:spTree>
    <p:extLst>
      <p:ext uri="{BB962C8B-B14F-4D97-AF65-F5344CB8AC3E}">
        <p14:creationId xmlns:p14="http://schemas.microsoft.com/office/powerpoint/2010/main" val="331697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Arial" panose="020B0604020202020204" pitchFamily="34" charset="0"/>
                <a:cs typeface="Arial" panose="020B0604020202020204" pitchFamily="34" charset="0"/>
              </a:rPr>
              <a:t>Infectious Diseases - Definitions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altLang="en-US" b="1" dirty="0">
                <a:latin typeface="Arial" panose="020B0604020202020204" pitchFamily="34" charset="0"/>
                <a:cs typeface="Arial" panose="020B0604020202020204" pitchFamily="34" charset="0"/>
              </a:rPr>
              <a:t>Disease</a:t>
            </a:r>
            <a:r>
              <a:rPr lang="en-US" altLang="en-US" dirty="0">
                <a:latin typeface="Arial" panose="020B0604020202020204" pitchFamily="34" charset="0"/>
                <a:cs typeface="Arial" panose="020B0604020202020204" pitchFamily="34" charset="0"/>
              </a:rPr>
              <a:t> – a pathological condition of body parts or tissues characterized by an identifiable group of signs and symptoms.</a:t>
            </a:r>
          </a:p>
          <a:p>
            <a:pPr algn="just"/>
            <a:r>
              <a:rPr lang="en-US" altLang="en-US" b="1" dirty="0">
                <a:latin typeface="Arial" panose="020B0604020202020204" pitchFamily="34" charset="0"/>
                <a:cs typeface="Arial" panose="020B0604020202020204" pitchFamily="34" charset="0"/>
              </a:rPr>
              <a:t>Infectious disease</a:t>
            </a:r>
            <a:r>
              <a:rPr lang="en-US" altLang="en-US" dirty="0">
                <a:latin typeface="Arial" panose="020B0604020202020204" pitchFamily="34" charset="0"/>
                <a:cs typeface="Arial" panose="020B0604020202020204" pitchFamily="34" charset="0"/>
              </a:rPr>
              <a:t> – disease caused by an infectious agent such as a bacterium, virus, protozoan, or fungus that can be passed on to others.</a:t>
            </a:r>
          </a:p>
          <a:p>
            <a:pPr algn="just"/>
            <a:r>
              <a:rPr lang="en-US" altLang="en-US" b="1" dirty="0">
                <a:latin typeface="Arial" panose="020B0604020202020204" pitchFamily="34" charset="0"/>
                <a:cs typeface="Arial" panose="020B0604020202020204" pitchFamily="34" charset="0"/>
              </a:rPr>
              <a:t>Infection</a:t>
            </a:r>
            <a:r>
              <a:rPr lang="en-US" altLang="en-US" dirty="0">
                <a:latin typeface="Arial" panose="020B0604020202020204" pitchFamily="34" charset="0"/>
                <a:cs typeface="Arial" panose="020B0604020202020204" pitchFamily="34" charset="0"/>
              </a:rPr>
              <a:t> – occurs when an infectious agent enters the body and begins to reproduce; may or may not lead to disease.</a:t>
            </a:r>
          </a:p>
          <a:p>
            <a:pPr algn="just"/>
            <a:r>
              <a:rPr lang="en-US" altLang="en-US" b="1" dirty="0">
                <a:latin typeface="Arial" panose="020B0604020202020204" pitchFamily="34" charset="0"/>
                <a:cs typeface="Arial" panose="020B0604020202020204" pitchFamily="34" charset="0"/>
              </a:rPr>
              <a:t>Pathogen</a:t>
            </a:r>
            <a:r>
              <a:rPr lang="en-US" altLang="en-US" dirty="0">
                <a:latin typeface="Arial" panose="020B0604020202020204" pitchFamily="34" charset="0"/>
                <a:cs typeface="Arial" panose="020B0604020202020204" pitchFamily="34" charset="0"/>
              </a:rPr>
              <a:t> – an infectious agent that causes disease.</a:t>
            </a:r>
          </a:p>
          <a:p>
            <a:pPr algn="just"/>
            <a:r>
              <a:rPr lang="en-US" altLang="en-US" b="1" dirty="0">
                <a:latin typeface="Arial" panose="020B0604020202020204" pitchFamily="34" charset="0"/>
                <a:cs typeface="Arial" panose="020B0604020202020204" pitchFamily="34" charset="0"/>
              </a:rPr>
              <a:t>Host </a:t>
            </a:r>
            <a:r>
              <a:rPr lang="en-US" altLang="en-US" dirty="0">
                <a:latin typeface="Arial" panose="020B0604020202020204" pitchFamily="34" charset="0"/>
                <a:cs typeface="Arial" panose="020B0604020202020204" pitchFamily="34" charset="0"/>
              </a:rPr>
              <a:t>– an organism infected by another organism.</a:t>
            </a:r>
          </a:p>
          <a:p>
            <a:pPr algn="just"/>
            <a:r>
              <a:rPr lang="en-US" altLang="en-US" b="1" dirty="0">
                <a:latin typeface="Arial" panose="020B0604020202020204" pitchFamily="34" charset="0"/>
                <a:cs typeface="Arial" panose="020B0604020202020204" pitchFamily="34" charset="0"/>
              </a:rPr>
              <a:t>Virulence</a:t>
            </a:r>
            <a:r>
              <a:rPr lang="en-US" altLang="en-US" dirty="0">
                <a:latin typeface="Arial" panose="020B0604020202020204" pitchFamily="34" charset="0"/>
                <a:cs typeface="Arial" panose="020B0604020202020204" pitchFamily="34" charset="0"/>
              </a:rPr>
              <a:t> – the relative ability of an agent to cause rapid and severe disease in a host.</a:t>
            </a:r>
          </a:p>
          <a:p>
            <a:endParaRPr lang="en-US" dirty="0"/>
          </a:p>
        </p:txBody>
      </p:sp>
    </p:spTree>
    <p:extLst>
      <p:ext uri="{BB962C8B-B14F-4D97-AF65-F5344CB8AC3E}">
        <p14:creationId xmlns:p14="http://schemas.microsoft.com/office/powerpoint/2010/main" val="198053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Arial" panose="020B0604020202020204" pitchFamily="34" charset="0"/>
                <a:cs typeface="Arial" panose="020B0604020202020204" pitchFamily="34" charset="0"/>
              </a:rPr>
              <a:t>Koch’s Postulates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9471660" cy="4486275"/>
          </a:xfrm>
        </p:spPr>
        <p:txBody>
          <a:bodyPr>
            <a:noAutofit/>
          </a:bodyPr>
          <a:lstStyle/>
          <a:p>
            <a:pPr marL="0" indent="0">
              <a:buNone/>
            </a:pPr>
            <a:r>
              <a:rPr lang="en-US" altLang="en-US" dirty="0">
                <a:latin typeface="Arial" panose="020B0604020202020204" pitchFamily="34" charset="0"/>
                <a:cs typeface="Arial" panose="020B0604020202020204" pitchFamily="34" charset="0"/>
              </a:rPr>
              <a:t>Koch developed four criteria to demonstrate that a specific disease is caused by a particular agent.</a:t>
            </a:r>
          </a:p>
          <a:p>
            <a:pPr marL="914400" lvl="1" indent="-457200">
              <a:buSzPct val="80000"/>
              <a:buFont typeface="Wingdings" panose="05000000000000000000" pitchFamily="2" charset="2"/>
              <a:buAutoNum type="arabicPeriod"/>
            </a:pPr>
            <a:r>
              <a:rPr lang="en-US" altLang="en-US" sz="2800" dirty="0">
                <a:latin typeface="Arial" panose="020B0604020202020204" pitchFamily="34" charset="0"/>
                <a:cs typeface="Arial" panose="020B0604020202020204" pitchFamily="34" charset="0"/>
              </a:rPr>
              <a:t>The specific agent must be associated  with every case of the disease.</a:t>
            </a:r>
          </a:p>
          <a:p>
            <a:pPr marL="914400" lvl="1" indent="-457200">
              <a:buSzPct val="80000"/>
              <a:buFont typeface="Wingdings" panose="05000000000000000000" pitchFamily="2" charset="2"/>
              <a:buAutoNum type="arabicPeriod"/>
            </a:pPr>
            <a:r>
              <a:rPr lang="en-US" altLang="en-US" sz="2800" dirty="0">
                <a:latin typeface="Arial" panose="020B0604020202020204" pitchFamily="34" charset="0"/>
                <a:cs typeface="Arial" panose="020B0604020202020204" pitchFamily="34" charset="0"/>
              </a:rPr>
              <a:t>The agent must be isolated from a diseased host and grown in culture.</a:t>
            </a:r>
          </a:p>
          <a:p>
            <a:pPr marL="914400" lvl="1" indent="-457200">
              <a:buSzPct val="80000"/>
              <a:buFont typeface="Wingdings" panose="05000000000000000000" pitchFamily="2" charset="2"/>
              <a:buAutoNum type="arabicPeriod"/>
            </a:pPr>
            <a:r>
              <a:rPr lang="en-US" altLang="en-US" sz="2800" dirty="0">
                <a:latin typeface="Arial" panose="020B0604020202020204" pitchFamily="34" charset="0"/>
                <a:cs typeface="Arial" panose="020B0604020202020204" pitchFamily="34" charset="0"/>
              </a:rPr>
              <a:t>When the culture-grown agent is introduced into a healthy susceptible host, the agent must cause the same disease.</a:t>
            </a:r>
          </a:p>
          <a:p>
            <a:pPr marL="914400" lvl="1" indent="-457200">
              <a:buSzPct val="80000"/>
              <a:buFont typeface="Wingdings" panose="05000000000000000000" pitchFamily="2" charset="2"/>
              <a:buAutoNum type="arabicPeriod"/>
            </a:pPr>
            <a:r>
              <a:rPr lang="en-US" altLang="en-US" sz="2800" dirty="0">
                <a:latin typeface="Arial" panose="020B0604020202020204" pitchFamily="34" charset="0"/>
                <a:cs typeface="Arial" panose="020B0604020202020204" pitchFamily="34" charset="0"/>
              </a:rPr>
              <a:t>The same agent must again be isolated from the infected experimental host.</a:t>
            </a:r>
          </a:p>
        </p:txBody>
      </p:sp>
      <p:pic>
        <p:nvPicPr>
          <p:cNvPr id="4" name="Picture 3"/>
          <p:cNvPicPr>
            <a:picLocks noChangeAspect="1"/>
          </p:cNvPicPr>
          <p:nvPr/>
        </p:nvPicPr>
        <p:blipFill>
          <a:blip r:embed="rId2"/>
          <a:stretch>
            <a:fillRect/>
          </a:stretch>
        </p:blipFill>
        <p:spPr>
          <a:xfrm>
            <a:off x="9989672" y="365125"/>
            <a:ext cx="1988968" cy="2947934"/>
          </a:xfrm>
          <a:prstGeom prst="rect">
            <a:avLst/>
          </a:prstGeom>
        </p:spPr>
      </p:pic>
    </p:spTree>
    <p:extLst>
      <p:ext uri="{BB962C8B-B14F-4D97-AF65-F5344CB8AC3E}">
        <p14:creationId xmlns:p14="http://schemas.microsoft.com/office/powerpoint/2010/main" val="261038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8282781" y="347433"/>
            <a:ext cx="2408237" cy="6324600"/>
          </a:xfrm>
          <a:prstGeom prst="rect">
            <a:avLst/>
          </a:prstGeom>
          <a:solidFill>
            <a:srgbClr val="CC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ctr">
              <a:spcBef>
                <a:spcPct val="0"/>
              </a:spcBef>
              <a:buClrTx/>
              <a:buSzTx/>
              <a:buFontTx/>
              <a:buNone/>
            </a:pPr>
            <a:endParaRPr lang="en-US" altLang="en-US" sz="2800">
              <a:solidFill>
                <a:schemeClr val="tx1"/>
              </a:solidFill>
              <a:latin typeface="Univers Condensed" pitchFamily="34" charset="0"/>
            </a:endParaRPr>
          </a:p>
        </p:txBody>
      </p:sp>
      <p:sp>
        <p:nvSpPr>
          <p:cNvPr id="26627" name="Rectangle 3"/>
          <p:cNvSpPr>
            <a:spLocks noGrp="1" noChangeArrowheads="1"/>
          </p:cNvSpPr>
          <p:nvPr>
            <p:ph type="title"/>
          </p:nvPr>
        </p:nvSpPr>
        <p:spPr/>
        <p:txBody>
          <a:bodyPr/>
          <a:lstStyle/>
          <a:p>
            <a:r>
              <a:rPr lang="en-US" altLang="en-US" b="1" dirty="0">
                <a:latin typeface="Arial" panose="020B0604020202020204" pitchFamily="34" charset="0"/>
                <a:cs typeface="Arial" panose="020B0604020202020204" pitchFamily="34" charset="0"/>
              </a:rPr>
              <a:t>Infectious Disease Agents</a:t>
            </a:r>
          </a:p>
        </p:txBody>
      </p:sp>
      <p:sp>
        <p:nvSpPr>
          <p:cNvPr id="26628" name="Rectangle 4"/>
          <p:cNvSpPr>
            <a:spLocks noGrp="1" noChangeArrowheads="1"/>
          </p:cNvSpPr>
          <p:nvPr>
            <p:ph idx="1"/>
          </p:nvPr>
        </p:nvSpPr>
        <p:spPr>
          <a:xfrm>
            <a:off x="1694658" y="1600200"/>
            <a:ext cx="5799137" cy="4724400"/>
          </a:xfrm>
        </p:spPr>
        <p:txBody>
          <a:bodyPr>
            <a:noAutofit/>
          </a:bodyPr>
          <a:lstStyle/>
          <a:p>
            <a:r>
              <a:rPr lang="en-US" altLang="en-US" dirty="0">
                <a:latin typeface="Arial" panose="020B0604020202020204" pitchFamily="34" charset="0"/>
                <a:cs typeface="Arial" panose="020B0604020202020204" pitchFamily="34" charset="0"/>
              </a:rPr>
              <a:t>Most infectious agents that cause disease are microscopic in size and thus, are called microbes or microorganisms.</a:t>
            </a:r>
          </a:p>
          <a:p>
            <a:r>
              <a:rPr lang="en-US" altLang="en-US" dirty="0">
                <a:latin typeface="Arial" panose="020B0604020202020204" pitchFamily="34" charset="0"/>
                <a:cs typeface="Arial" panose="020B0604020202020204" pitchFamily="34" charset="0"/>
              </a:rPr>
              <a:t>Different groups of agents that cause disease are:</a:t>
            </a:r>
          </a:p>
          <a:p>
            <a:pPr marL="457200" lvl="1" indent="0">
              <a:buNone/>
            </a:pPr>
            <a:r>
              <a:rPr lang="en-US" altLang="en-US" sz="2800" dirty="0">
                <a:latin typeface="Arial" panose="020B0604020202020204" pitchFamily="34" charset="0"/>
                <a:cs typeface="Arial" panose="020B0604020202020204" pitchFamily="34" charset="0"/>
              </a:rPr>
              <a:t>-Bacteria</a:t>
            </a:r>
          </a:p>
          <a:p>
            <a:pPr marL="457200" lvl="1" indent="0">
              <a:buNone/>
            </a:pPr>
            <a:r>
              <a:rPr lang="en-US" altLang="en-US" sz="2800" dirty="0">
                <a:latin typeface="Arial" panose="020B0604020202020204" pitchFamily="34" charset="0"/>
                <a:cs typeface="Arial" panose="020B0604020202020204" pitchFamily="34" charset="0"/>
              </a:rPr>
              <a:t>-Viruses</a:t>
            </a:r>
          </a:p>
          <a:p>
            <a:pPr marL="457200" lvl="1" indent="0">
              <a:buNone/>
            </a:pPr>
            <a:r>
              <a:rPr lang="en-US" altLang="en-US" sz="2800" dirty="0">
                <a:latin typeface="Arial" panose="020B0604020202020204" pitchFamily="34" charset="0"/>
                <a:cs typeface="Arial" panose="020B0604020202020204" pitchFamily="34" charset="0"/>
              </a:rPr>
              <a:t>-Protozoa (</a:t>
            </a:r>
            <a:r>
              <a:rPr lang="en-US" altLang="en-US" sz="2800" dirty="0" err="1">
                <a:latin typeface="Arial" panose="020B0604020202020204" pitchFamily="34" charset="0"/>
                <a:cs typeface="Arial" panose="020B0604020202020204" pitchFamily="34" charset="0"/>
              </a:rPr>
              <a:t>Protists</a:t>
            </a:r>
            <a:r>
              <a:rPr lang="en-US" altLang="en-US" sz="2800" dirty="0">
                <a:latin typeface="Arial" panose="020B0604020202020204" pitchFamily="34" charset="0"/>
                <a:cs typeface="Arial" panose="020B0604020202020204" pitchFamily="34" charset="0"/>
              </a:rPr>
              <a:t>)</a:t>
            </a:r>
          </a:p>
          <a:p>
            <a:pPr marL="457200" lvl="1" indent="0">
              <a:buNone/>
            </a:pPr>
            <a:r>
              <a:rPr lang="en-US" altLang="en-US" sz="2800" dirty="0">
                <a:latin typeface="Arial" panose="020B0604020202020204" pitchFamily="34" charset="0"/>
                <a:cs typeface="Arial" panose="020B0604020202020204" pitchFamily="34" charset="0"/>
              </a:rPr>
              <a:t>-Fungi</a:t>
            </a:r>
          </a:p>
          <a:p>
            <a:pPr marL="457200" lvl="1" indent="0">
              <a:buNone/>
            </a:pPr>
            <a:r>
              <a:rPr lang="en-US" altLang="en-US" sz="2800" dirty="0">
                <a:latin typeface="Arial" panose="020B0604020202020204" pitchFamily="34" charset="0"/>
                <a:cs typeface="Arial" panose="020B0604020202020204" pitchFamily="34" charset="0"/>
              </a:rPr>
              <a:t>-Helminths (Animals)</a:t>
            </a:r>
          </a:p>
        </p:txBody>
      </p:sp>
      <p:pic>
        <p:nvPicPr>
          <p:cNvPr id="26629" name="Picture 5" descr="Image of rod-shaped bacteria Courtesy: CDC"/>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9504" y="456642"/>
            <a:ext cx="1447800" cy="9906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26630" name="Picture 6" descr="Image of rod-shaped bacteria Courtesy: CDC"/>
          <p:cNvPicPr>
            <a:picLocks noChangeArrowheads="1"/>
          </p:cNvPicPr>
          <p:nvPr/>
        </p:nvPicPr>
        <p:blipFill>
          <a:blip r:embed="rId4">
            <a:extLst>
              <a:ext uri="{28A0092B-C50C-407E-A947-70E740481C1C}">
                <a14:useLocalDpi xmlns:a14="http://schemas.microsoft.com/office/drawing/2010/main" val="0"/>
              </a:ext>
            </a:extLst>
          </a:blip>
          <a:srcRect b="2072"/>
          <a:stretch>
            <a:fillRect/>
          </a:stretch>
        </p:blipFill>
        <p:spPr bwMode="auto">
          <a:xfrm>
            <a:off x="8763000" y="1676871"/>
            <a:ext cx="1447800" cy="9906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26631" name="Picture 7" descr="PHIL Image 5861"/>
          <p:cNvPicPr>
            <a:picLocks noChangeArrowheads="1"/>
          </p:cNvPicPr>
          <p:nvPr/>
        </p:nvPicPr>
        <p:blipFill>
          <a:blip r:embed="rId5">
            <a:extLst>
              <a:ext uri="{28A0092B-C50C-407E-A947-70E740481C1C}">
                <a14:useLocalDpi xmlns:a14="http://schemas.microsoft.com/office/drawing/2010/main" val="0"/>
              </a:ext>
            </a:extLst>
          </a:blip>
          <a:srcRect r="195" b="-352"/>
          <a:stretch>
            <a:fillRect/>
          </a:stretch>
        </p:blipFill>
        <p:spPr bwMode="auto">
          <a:xfrm>
            <a:off x="8756490" y="3014433"/>
            <a:ext cx="1447800" cy="9906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26632" name="Picture 8" descr="PHIL Image 431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56490" y="4272762"/>
            <a:ext cx="1447800" cy="91440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26633" name="Picture 9" descr="PHIL Image 15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3000" y="5454891"/>
            <a:ext cx="1447800" cy="10128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26634" name="Text Box 10"/>
          <p:cNvSpPr txBox="1">
            <a:spLocks noChangeArrowheads="1"/>
          </p:cNvSpPr>
          <p:nvPr/>
        </p:nvSpPr>
        <p:spPr bwMode="auto">
          <a:xfrm>
            <a:off x="9059863" y="6084889"/>
            <a:ext cx="1243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50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1pPr>
            <a:lvl2pPr marL="742950" indent="-285750">
              <a:spcBef>
                <a:spcPct val="25000"/>
              </a:spcBef>
              <a:buClr>
                <a:srgbClr val="D7A415"/>
              </a:buClr>
              <a:buSzPct val="60000"/>
              <a:buFont typeface="Wingdings" panose="05000000000000000000" pitchFamily="2" charset="2"/>
              <a:buChar char="n"/>
              <a:defRPr sz="2400">
                <a:solidFill>
                  <a:srgbClr val="646464"/>
                </a:solidFill>
                <a:latin typeface="Arial" panose="020B0604020202020204" pitchFamily="34" charset="0"/>
              </a:defRPr>
            </a:lvl2pPr>
            <a:lvl3pPr marL="11430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3pPr>
            <a:lvl4pPr marL="16002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4pPr>
            <a:lvl5pPr marL="2057400" indent="-228600">
              <a:spcBef>
                <a:spcPct val="25000"/>
              </a:spcBef>
              <a:buClr>
                <a:srgbClr val="D7A415"/>
              </a:buClr>
              <a:buSzPct val="60000"/>
              <a:buFont typeface="Wingdings" panose="05000000000000000000" pitchFamily="2" charset="2"/>
              <a:buChar char="n"/>
              <a:defRPr>
                <a:solidFill>
                  <a:srgbClr val="646464"/>
                </a:solidFill>
                <a:latin typeface="Arial" panose="020B0604020202020204" pitchFamily="34" charset="0"/>
              </a:defRPr>
            </a:lvl5pPr>
            <a:lvl6pPr marL="25146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6pPr>
            <a:lvl7pPr marL="29718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7pPr>
            <a:lvl8pPr marL="34290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8pPr>
            <a:lvl9pPr marL="3886200" indent="-228600" eaLnBrk="0" fontAlgn="base" hangingPunct="0">
              <a:spcBef>
                <a:spcPct val="25000"/>
              </a:spcBef>
              <a:spcAft>
                <a:spcPct val="0"/>
              </a:spcAft>
              <a:buClr>
                <a:srgbClr val="D7A415"/>
              </a:buClr>
              <a:buSzPct val="60000"/>
              <a:buFont typeface="Wingdings" panose="05000000000000000000" pitchFamily="2" charset="2"/>
              <a:buChar char="n"/>
              <a:defRPr>
                <a:solidFill>
                  <a:srgbClr val="646464"/>
                </a:solidFill>
                <a:latin typeface="Arial" panose="020B0604020202020204" pitchFamily="34" charset="0"/>
              </a:defRPr>
            </a:lvl9pPr>
          </a:lstStyle>
          <a:p>
            <a:pPr algn="r">
              <a:spcBef>
                <a:spcPct val="0"/>
              </a:spcBef>
              <a:buClrTx/>
              <a:buSzTx/>
              <a:buFontTx/>
              <a:buNone/>
            </a:pPr>
            <a:r>
              <a:rPr lang="en-US" altLang="en-US" sz="1200" i="1" dirty="0">
                <a:solidFill>
                  <a:schemeClr val="bg2"/>
                </a:solidFill>
                <a:latin typeface="Times New Roman" panose="02020603050405020304" pitchFamily="18" charset="0"/>
              </a:rPr>
              <a:t>Courtesy of CDC</a:t>
            </a:r>
          </a:p>
        </p:txBody>
      </p:sp>
    </p:spTree>
    <p:extLst>
      <p:ext uri="{BB962C8B-B14F-4D97-AF65-F5344CB8AC3E}">
        <p14:creationId xmlns:p14="http://schemas.microsoft.com/office/powerpoint/2010/main" val="197159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a:xfrm>
            <a:off x="1385888" y="114299"/>
            <a:ext cx="9129712" cy="1114425"/>
          </a:xfrm>
        </p:spPr>
        <p:txBody>
          <a:bodyPr>
            <a:normAutofit fontScale="90000"/>
          </a:bodyPr>
          <a:lstStyle/>
          <a:p>
            <a:pPr algn="ctr"/>
            <a:r>
              <a:rPr lang="en-US" altLang="en-US" dirty="0">
                <a:latin typeface="Arial" panose="020B0604020202020204" pitchFamily="34" charset="0"/>
                <a:cs typeface="Arial" panose="020B0604020202020204" pitchFamily="34" charset="0"/>
              </a:rPr>
              <a:t>Three Basic Routes of Transmission</a:t>
            </a:r>
          </a:p>
        </p:txBody>
      </p:sp>
      <p:sp>
        <p:nvSpPr>
          <p:cNvPr id="28675" name="Content Placeholder 2"/>
          <p:cNvSpPr>
            <a:spLocks noGrp="1" noChangeArrowheads="1"/>
          </p:cNvSpPr>
          <p:nvPr>
            <p:ph idx="1"/>
          </p:nvPr>
        </p:nvSpPr>
        <p:spPr>
          <a:xfrm>
            <a:off x="1828800" y="1447800"/>
            <a:ext cx="8686800" cy="4554538"/>
          </a:xfrm>
        </p:spPr>
        <p:txBody>
          <a:bodyPr/>
          <a:lstStyle/>
          <a:p>
            <a:pPr>
              <a:buFont typeface="Wingdings" panose="05000000000000000000" pitchFamily="2" charset="2"/>
              <a:buChar char="q"/>
            </a:pPr>
            <a:r>
              <a:rPr lang="en-US" altLang="en-US" sz="3600" dirty="0"/>
              <a:t> </a:t>
            </a:r>
            <a:r>
              <a:rPr lang="en-US" altLang="en-US" dirty="0">
                <a:latin typeface="Arial" panose="020B0604020202020204" pitchFamily="34" charset="0"/>
                <a:cs typeface="Arial" panose="020B0604020202020204" pitchFamily="34" charset="0"/>
              </a:rPr>
              <a:t>Contact</a:t>
            </a:r>
          </a:p>
          <a:p>
            <a:pPr marL="457200" lvl="1" indent="0">
              <a:buNone/>
            </a:pPr>
            <a:r>
              <a:rPr lang="en-US" altLang="en-US" sz="1600" dirty="0">
                <a:latin typeface="Arial" panose="020B0604020202020204" pitchFamily="34" charset="0"/>
                <a:cs typeface="Arial" panose="020B0604020202020204" pitchFamily="34" charset="0"/>
              </a:rPr>
              <a:t>- Direct</a:t>
            </a:r>
          </a:p>
          <a:p>
            <a:pPr marL="457200" lvl="1" indent="0">
              <a:buNone/>
            </a:pPr>
            <a:r>
              <a:rPr lang="en-US" altLang="en-US" sz="1600" dirty="0">
                <a:latin typeface="Arial" panose="020B0604020202020204" pitchFamily="34" charset="0"/>
                <a:cs typeface="Arial" panose="020B0604020202020204" pitchFamily="34" charset="0"/>
              </a:rPr>
              <a:t>- Indirect</a:t>
            </a:r>
          </a:p>
          <a:p>
            <a:pPr>
              <a:buFont typeface="Wingdings" panose="05000000000000000000" pitchFamily="2" charset="2"/>
              <a:buChar char="q"/>
            </a:pPr>
            <a:r>
              <a:rPr lang="en-US" altLang="en-US" dirty="0">
                <a:latin typeface="Arial" panose="020B0604020202020204" pitchFamily="34" charset="0"/>
                <a:cs typeface="Arial" panose="020B0604020202020204" pitchFamily="34" charset="0"/>
              </a:rPr>
              <a:t> Droplet</a:t>
            </a:r>
          </a:p>
          <a:p>
            <a:pPr marL="457200" lvl="1" indent="0">
              <a:buNone/>
            </a:pPr>
            <a:r>
              <a:rPr lang="en-US" altLang="en-US" sz="1800" dirty="0">
                <a:latin typeface="Arial" panose="020B0604020202020204" pitchFamily="34" charset="0"/>
                <a:cs typeface="Arial" panose="020B0604020202020204" pitchFamily="34" charset="0"/>
              </a:rPr>
              <a:t>-Larger; don’t travel long distances, not infective over time</a:t>
            </a:r>
          </a:p>
          <a:p>
            <a:pPr marL="457200" lvl="1" indent="0">
              <a:buNone/>
            </a:pPr>
            <a:r>
              <a:rPr lang="en-US" altLang="en-US" sz="1800" dirty="0">
                <a:latin typeface="Arial" panose="020B0604020202020204" pitchFamily="34" charset="0"/>
                <a:cs typeface="Arial" panose="020B0604020202020204" pitchFamily="34" charset="0"/>
              </a:rPr>
              <a:t>-Spatial separation (≥ 3 feet)</a:t>
            </a:r>
          </a:p>
          <a:p>
            <a:pPr>
              <a:buFont typeface="Wingdings" panose="05000000000000000000" pitchFamily="2" charset="2"/>
              <a:buChar char="q"/>
            </a:pPr>
            <a:r>
              <a:rPr lang="en-US" altLang="en-US" dirty="0">
                <a:latin typeface="Arial" panose="020B0604020202020204" pitchFamily="34" charset="0"/>
                <a:cs typeface="Arial" panose="020B0604020202020204" pitchFamily="34" charset="0"/>
              </a:rPr>
              <a:t> Airborne</a:t>
            </a:r>
          </a:p>
          <a:p>
            <a:pPr marL="457200" lvl="1" indent="0">
              <a:buNone/>
            </a:pPr>
            <a:r>
              <a:rPr lang="en-US" altLang="en-US" sz="1600" dirty="0">
                <a:latin typeface="Arial" panose="020B0604020202020204" pitchFamily="34" charset="0"/>
                <a:cs typeface="Arial" panose="020B0604020202020204" pitchFamily="34" charset="0"/>
              </a:rPr>
              <a:t>-Smaller; infective over time and distance </a:t>
            </a:r>
          </a:p>
        </p:txBody>
      </p:sp>
      <p:pic>
        <p:nvPicPr>
          <p:cNvPr id="2867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447800"/>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605838" y="3995738"/>
            <a:ext cx="1981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69164" y="4656139"/>
            <a:ext cx="1265237"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4247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3E6B49502B9C642B2D5BB5E754263EF" ma:contentTypeVersion="8" ma:contentTypeDescription="Ein neues Dokument erstellen." ma:contentTypeScope="" ma:versionID="0e2396517994fde0a1f31f3d9d98bc95">
  <xsd:schema xmlns:xsd="http://www.w3.org/2001/XMLSchema" xmlns:xs="http://www.w3.org/2001/XMLSchema" xmlns:p="http://schemas.microsoft.com/office/2006/metadata/properties" xmlns:ns2="1e2bd01e-29b9-4066-9a95-1c36b16ac655" xmlns:ns3="d532121a-fa52-4771-8dd4-0430e1f15839" targetNamespace="http://schemas.microsoft.com/office/2006/metadata/properties" ma:root="true" ma:fieldsID="6cd55501c148cf27e9a6f75b0f07e242" ns2:_="" ns3:_="">
    <xsd:import namespace="1e2bd01e-29b9-4066-9a95-1c36b16ac655"/>
    <xsd:import namespace="d532121a-fa52-4771-8dd4-0430e1f158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d01e-29b9-4066-9a95-1c36b16ac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32121a-fa52-4771-8dd4-0430e1f15839"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B31714-ACFD-4AF7-A819-14EE4A997C1C}"/>
</file>

<file path=customXml/itemProps2.xml><?xml version="1.0" encoding="utf-8"?>
<ds:datastoreItem xmlns:ds="http://schemas.openxmlformats.org/officeDocument/2006/customXml" ds:itemID="{1AFA112C-33CE-4DF3-8EAD-60A2D35439E6}">
  <ds:schemaRefs>
    <ds:schemaRef ds:uri="http://schemas.microsoft.com/sharepoint/v3/contenttype/forms"/>
  </ds:schemaRefs>
</ds:datastoreItem>
</file>

<file path=customXml/itemProps3.xml><?xml version="1.0" encoding="utf-8"?>
<ds:datastoreItem xmlns:ds="http://schemas.openxmlformats.org/officeDocument/2006/customXml" ds:itemID="{22FC2153-0E96-4264-997F-D7A90A79C97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TotalTime>
  <Words>4465</Words>
  <Application>Microsoft Office PowerPoint</Application>
  <PresentationFormat>Widescreen</PresentationFormat>
  <Paragraphs>289</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POH 103: NATURE AND OCCURRENCE OF PANDEMICS</vt:lpstr>
      <vt:lpstr>PURPOSE</vt:lpstr>
      <vt:lpstr>OBJECTIVES</vt:lpstr>
      <vt:lpstr>Expected Learning Outcomes</vt:lpstr>
      <vt:lpstr>Introduction to Infectious Diseases</vt:lpstr>
      <vt:lpstr>Infectious Diseases - Definitions</vt:lpstr>
      <vt:lpstr>Koch’s Postulates</vt:lpstr>
      <vt:lpstr>Infectious Disease Agents</vt:lpstr>
      <vt:lpstr>Three Basic Routes of Transmission</vt:lpstr>
      <vt:lpstr>Rationale</vt:lpstr>
      <vt:lpstr>The Chain of Infection</vt:lpstr>
      <vt:lpstr>Transmission of Infectious Diseases</vt:lpstr>
      <vt:lpstr>PowerPoint Presentation</vt:lpstr>
      <vt:lpstr>Breaking the Chain of Infection</vt:lpstr>
      <vt:lpstr>Phases of Infectious Disease</vt:lpstr>
      <vt:lpstr>Classification of Infectious Disease</vt:lpstr>
      <vt:lpstr>How Infectious Agents Cause Disease</vt:lpstr>
      <vt:lpstr>Reducing the Spread of Infectious Diseases</vt:lpstr>
      <vt:lpstr>Emerging Infectious Diseases</vt:lpstr>
      <vt:lpstr>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Zusammenarbeit GIZ GmbH through the Global Programme Pandemic Prevention and Response, One Health (GP PPOH)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OCCURRENCE OF PANDEMICS</dc:title>
  <dc:creator>Balbina</dc:creator>
  <cp:lastModifiedBy>Balbina</cp:lastModifiedBy>
  <cp:revision>17</cp:revision>
  <dcterms:created xsi:type="dcterms:W3CDTF">2023-03-29T10:37:33Z</dcterms:created>
  <dcterms:modified xsi:type="dcterms:W3CDTF">2023-03-29T17:04:21Z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0x01010033E6B49502B9C642B2D5BB5E754263EF</vt:lpwstr>
  </property>
</Properties>
</file>