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256" r:id="rId5"/>
    <p:sldId id="389" r:id="rId6"/>
    <p:sldId id="391" r:id="rId7"/>
    <p:sldId id="392" r:id="rId8"/>
    <p:sldId id="297" r:id="rId9"/>
    <p:sldId id="381" r:id="rId10"/>
    <p:sldId id="260" r:id="rId11"/>
    <p:sldId id="290" r:id="rId12"/>
    <p:sldId id="294" r:id="rId13"/>
    <p:sldId id="296" r:id="rId14"/>
    <p:sldId id="386" r:id="rId15"/>
    <p:sldId id="387" r:id="rId16"/>
    <p:sldId id="388" r:id="rId17"/>
    <p:sldId id="287" r:id="rId18"/>
    <p:sldId id="288" r:id="rId19"/>
    <p:sldId id="289" r:id="rId20"/>
    <p:sldId id="262" r:id="rId21"/>
    <p:sldId id="376" r:id="rId22"/>
    <p:sldId id="263" r:id="rId23"/>
    <p:sldId id="275" r:id="rId24"/>
    <p:sldId id="276" r:id="rId25"/>
    <p:sldId id="277" r:id="rId26"/>
    <p:sldId id="282" r:id="rId27"/>
    <p:sldId id="279" r:id="rId28"/>
    <p:sldId id="378" r:id="rId29"/>
    <p:sldId id="379" r:id="rId30"/>
    <p:sldId id="385" r:id="rId31"/>
    <p:sldId id="273" r:id="rId32"/>
    <p:sldId id="280" r:id="rId33"/>
    <p:sldId id="380" r:id="rId34"/>
    <p:sldId id="66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01F22-A695-6DCB-7B67-5E71DAE7D89C}" v="2" dt="2024-04-15T08:02:24.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720" autoAdjust="0"/>
  </p:normalViewPr>
  <p:slideViewPr>
    <p:cSldViewPr snapToGrid="0" snapToObjects="1">
      <p:cViewPr varScale="1">
        <p:scale>
          <a:sx n="56" d="100"/>
          <a:sy n="56" d="100"/>
        </p:scale>
        <p:origin x="7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4FACC-0F22-884B-9361-01B0F15D03F8}" type="datetimeFigureOut">
              <a:rPr lang="en-US" smtClean="0"/>
              <a:t>4/15/2024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D60E1-E50D-2447-9372-F19F5FBB066C}" type="slidenum">
              <a:rPr lang="en-US" smtClean="0"/>
              <a:t>‹#›</a:t>
            </a:fld>
            <a:endParaRPr lang="en-US"/>
          </a:p>
        </p:txBody>
      </p:sp>
    </p:spTree>
    <p:extLst>
      <p:ext uri="{BB962C8B-B14F-4D97-AF65-F5344CB8AC3E}">
        <p14:creationId xmlns:p14="http://schemas.microsoft.com/office/powerpoint/2010/main" val="21758819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Mode of delivery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i="0" dirty="0">
                <a:ea typeface="Calibri" panose="020F0502020204030204" pitchFamily="34" charset="0"/>
              </a:rPr>
              <a:t>This includes lectures: problem-based learning using interactive tutorials, small group discussions and written assignments, plenary presentations; case studies, role plays, skits, individual reflection, simulation exercises, experiential learning through independent/reflective study and field visits and placements; and online peer discussions using video clips and conferencing.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i="0" dirty="0">
              <a:ea typeface="Calibri" panose="020F0502020204030204" pitchFamily="34" charset="0"/>
            </a:endParaRPr>
          </a:p>
          <a:p>
            <a:pPr marL="0" indent="0" algn="just">
              <a:lnSpc>
                <a:spcPct val="150000"/>
              </a:lnSpc>
              <a:buNone/>
            </a:pPr>
            <a:r>
              <a:rPr lang="en-GB" sz="1100" b="1" i="0" dirty="0">
                <a:latin typeface="Times New Roman" panose="02020603050405020304" pitchFamily="18" charset="0"/>
                <a:ea typeface="Calibri" panose="020F0502020204030204" pitchFamily="34" charset="0"/>
                <a:cs typeface="Tunga"/>
              </a:rPr>
              <a:t>Instructional materials and/or equipment </a:t>
            </a:r>
          </a:p>
          <a:p>
            <a:pPr marL="0" indent="0" algn="just">
              <a:lnSpc>
                <a:spcPct val="150000"/>
              </a:lnSpc>
              <a:buNone/>
            </a:pPr>
            <a:r>
              <a:rPr lang="en-GB" sz="1100" i="0" dirty="0">
                <a:effectLst/>
                <a:latin typeface="Times New Roman" panose="02020603050405020304" pitchFamily="18" charset="0"/>
                <a:ea typeface="Calibri" panose="020F0502020204030204" pitchFamily="34" charset="0"/>
                <a:cs typeface="Tunga"/>
              </a:rPr>
              <a:t>Materials: Lecture notes and slides, video clips, Handouts, case studies, Reference materials (Text books, journals, policy document-guidelines), institutional placements and field visits </a:t>
            </a:r>
            <a:endParaRPr lang="en-US" sz="1050" i="0" dirty="0">
              <a:ea typeface="Calibri" panose="020F0502020204030204" pitchFamily="34" charset="0"/>
              <a:cs typeface="Tunga"/>
            </a:endParaRPr>
          </a:p>
          <a:p>
            <a:pPr marL="0" indent="0" algn="just">
              <a:lnSpc>
                <a:spcPct val="150000"/>
              </a:lnSpc>
              <a:buNone/>
            </a:pPr>
            <a:r>
              <a:rPr lang="en-GB" sz="1100" i="0" dirty="0">
                <a:effectLst/>
                <a:latin typeface="Times New Roman" panose="02020603050405020304" pitchFamily="18" charset="0"/>
                <a:ea typeface="Calibri" panose="020F0502020204030204" pitchFamily="34" charset="0"/>
                <a:cs typeface="Tunga"/>
              </a:rPr>
              <a:t>Equipment: LCD projectors, laptops, white board, Markers and flipcharts, LCD, Printers, internet access for e-resources</a:t>
            </a:r>
            <a:endParaRPr lang="en-US" sz="1050" i="0" dirty="0">
              <a:ea typeface="Calibri" panose="020F0502020204030204" pitchFamily="34" charset="0"/>
              <a:cs typeface="Tung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dirty="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79D60E1-E50D-2447-9372-F19F5FBB066C}" type="slidenum">
              <a:rPr lang="en-US" smtClean="0"/>
              <a:t>1</a:t>
            </a:fld>
            <a:endParaRPr lang="en-US"/>
          </a:p>
        </p:txBody>
      </p:sp>
    </p:spTree>
    <p:extLst>
      <p:ext uri="{BB962C8B-B14F-4D97-AF65-F5344CB8AC3E}">
        <p14:creationId xmlns:p14="http://schemas.microsoft.com/office/powerpoint/2010/main" val="630932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facilitator should assign </a:t>
            </a:r>
            <a:r>
              <a:rPr lang="en-US">
                <a:latin typeface="Arial" panose="020B0604020202020204" pitchFamily="34" charset="0"/>
                <a:cs typeface="Arial" panose="020B0604020202020204" pitchFamily="34" charset="0"/>
              </a:rPr>
              <a:t>the participants</a:t>
            </a:r>
            <a:r>
              <a:rPr lang="en-US" baseline="0">
                <a:latin typeface="Arial" panose="020B0604020202020204" pitchFamily="34" charset="0"/>
                <a:cs typeface="Arial" panose="020B0604020202020204" pitchFamily="34" charset="0"/>
              </a:rPr>
              <a:t> </a:t>
            </a:r>
            <a:r>
              <a:rPr lang="en-US" baseline="0" dirty="0">
                <a:latin typeface="Arial" panose="020B0604020202020204" pitchFamily="34" charset="0"/>
                <a:cs typeface="Arial" panose="020B0604020202020204" pitchFamily="34" charset="0"/>
              </a:rPr>
              <a:t>groups to discuss, write a report and present these challenges as far as the different countries are concerned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86CB9E-0DAD-437F-AB13-416C901EB3CE}" type="slidenum">
              <a:rPr lang="en-US" smtClean="0"/>
              <a:t>16</a:t>
            </a:fld>
            <a:endParaRPr lang="en-US"/>
          </a:p>
        </p:txBody>
      </p:sp>
    </p:spTree>
    <p:extLst>
      <p:ext uri="{BB962C8B-B14F-4D97-AF65-F5344CB8AC3E}">
        <p14:creationId xmlns:p14="http://schemas.microsoft.com/office/powerpoint/2010/main" val="173054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class should discuss the role of the community and community structures put in place during the various phases of the pandemics in their countries</a:t>
            </a:r>
          </a:p>
        </p:txBody>
      </p:sp>
      <p:sp>
        <p:nvSpPr>
          <p:cNvPr id="4" name="Slide Number Placeholder 3"/>
          <p:cNvSpPr>
            <a:spLocks noGrp="1"/>
          </p:cNvSpPr>
          <p:nvPr>
            <p:ph type="sldNum" sz="quarter" idx="10"/>
          </p:nvPr>
        </p:nvSpPr>
        <p:spPr/>
        <p:txBody>
          <a:bodyPr/>
          <a:lstStyle/>
          <a:p>
            <a:fld id="{8086CB9E-0DAD-437F-AB13-416C901EB3CE}" type="slidenum">
              <a:rPr lang="en-US" smtClean="0"/>
              <a:t>17</a:t>
            </a:fld>
            <a:endParaRPr lang="en-US"/>
          </a:p>
        </p:txBody>
      </p:sp>
    </p:spTree>
    <p:extLst>
      <p:ext uri="{BB962C8B-B14F-4D97-AF65-F5344CB8AC3E}">
        <p14:creationId xmlns:p14="http://schemas.microsoft.com/office/powerpoint/2010/main" val="72274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sz="1200" dirty="0"/>
              <a:t>The</a:t>
            </a:r>
            <a:r>
              <a:rPr lang="en-US" sz="1200" baseline="0" dirty="0"/>
              <a:t> Health Sector i</a:t>
            </a:r>
            <a:r>
              <a:rPr lang="en-US" sz="1200" dirty="0"/>
              <a:t>ncludes</a:t>
            </a:r>
            <a:r>
              <a:rPr lang="en-US" sz="1200" baseline="0" dirty="0"/>
              <a:t> </a:t>
            </a:r>
            <a:r>
              <a:rPr lang="en-US" sz="1200" dirty="0"/>
              <a:t>public health and both public and private health-care services</a:t>
            </a:r>
            <a:endParaRPr lang="en-US" dirty="0"/>
          </a:p>
        </p:txBody>
      </p:sp>
      <p:sp>
        <p:nvSpPr>
          <p:cNvPr id="4" name="Slide Number Placeholder 3"/>
          <p:cNvSpPr>
            <a:spLocks noGrp="1"/>
          </p:cNvSpPr>
          <p:nvPr>
            <p:ph type="sldNum" sz="quarter" idx="10"/>
          </p:nvPr>
        </p:nvSpPr>
        <p:spPr/>
        <p:txBody>
          <a:bodyPr/>
          <a:lstStyle/>
          <a:p>
            <a:fld id="{679D60E1-E50D-2447-9372-F19F5FBB066C}" type="slidenum">
              <a:rPr lang="en-US" smtClean="0"/>
              <a:t>21</a:t>
            </a:fld>
            <a:endParaRPr lang="en-US"/>
          </a:p>
        </p:txBody>
      </p:sp>
    </p:spTree>
    <p:extLst>
      <p:ext uri="{BB962C8B-B14F-4D97-AF65-F5344CB8AC3E}">
        <p14:creationId xmlns:p14="http://schemas.microsoft.com/office/powerpoint/2010/main" val="708701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 the absence of early and effective preparedness, societies may experience social and economic disruption, threats to the continuity of essential services, reduced production, distribution difficulties, and shortages of essential commodities. Disruption of organizations may also have an impact on other businesses and services. For example, if electrical or water services are disrupted or fail, the health sector will be unable to maintain normal care. The failure of businesses would add significantly to the eventual economic consequences of a pandemic. Some business sectors will be especially vulnerable and certain groups in society are likely to suffer more than others.</a:t>
            </a:r>
            <a:endParaRPr lang="en-US" dirty="0"/>
          </a:p>
        </p:txBody>
      </p:sp>
      <p:sp>
        <p:nvSpPr>
          <p:cNvPr id="4" name="Slide Number Placeholder 3"/>
          <p:cNvSpPr>
            <a:spLocks noGrp="1"/>
          </p:cNvSpPr>
          <p:nvPr>
            <p:ph type="sldNum" sz="quarter" idx="10"/>
          </p:nvPr>
        </p:nvSpPr>
        <p:spPr/>
        <p:txBody>
          <a:bodyPr/>
          <a:lstStyle/>
          <a:p>
            <a:fld id="{679D60E1-E50D-2447-9372-F19F5FBB066C}" type="slidenum">
              <a:rPr lang="en-US" smtClean="0"/>
              <a:t>22</a:t>
            </a:fld>
            <a:endParaRPr lang="en-US"/>
          </a:p>
        </p:txBody>
      </p:sp>
    </p:spTree>
    <p:extLst>
      <p:ext uri="{BB962C8B-B14F-4D97-AF65-F5344CB8AC3E}">
        <p14:creationId xmlns:p14="http://schemas.microsoft.com/office/powerpoint/2010/main" val="332276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x-none"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dirty="0"/>
              <a:t>Click to edit Master subtitle style</a:t>
            </a:r>
            <a:endParaRPr lang="en-US" dirty="0"/>
          </a:p>
        </p:txBody>
      </p:sp>
      <p:sp>
        <p:nvSpPr>
          <p:cNvPr id="4" name="Date Placeholder 3"/>
          <p:cNvSpPr>
            <a:spLocks noGrp="1"/>
          </p:cNvSpPr>
          <p:nvPr>
            <p:ph type="dt" sz="half" idx="10"/>
          </p:nvPr>
        </p:nvSpPr>
        <p:spPr/>
        <p:txBody>
          <a:bodyPr/>
          <a:lstStyle/>
          <a:p>
            <a:fld id="{213BC042-5F54-AE43-81A0-73F2E99ADFAC}" type="datetimeFigureOut">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0BC9FC-6E18-7240-9470-066D5B5A70BD}" type="slidenum">
              <a:rPr lang="en-US" smtClean="0"/>
              <a:t>‹#›</a:t>
            </a:fld>
            <a:endParaRPr lang="en-US" dirty="0"/>
          </a:p>
        </p:txBody>
      </p:sp>
    </p:spTree>
    <p:extLst>
      <p:ext uri="{BB962C8B-B14F-4D97-AF65-F5344CB8AC3E}">
        <p14:creationId xmlns:p14="http://schemas.microsoft.com/office/powerpoint/2010/main" val="42005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213BC042-5F54-AE43-81A0-73F2E99ADFAC}"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198005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213BC042-5F54-AE43-81A0-73F2E99ADFAC}"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3528483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mediate slide, white">
    <p:spTree>
      <p:nvGrpSpPr>
        <p:cNvPr id="1" name=""/>
        <p:cNvGrpSpPr/>
        <p:nvPr/>
      </p:nvGrpSpPr>
      <p:grpSpPr>
        <a:xfrm>
          <a:off x="0" y="0"/>
          <a:ext cx="0" cy="0"/>
          <a:chOff x="0" y="0"/>
          <a:chExt cx="0" cy="0"/>
        </a:xfrm>
      </p:grpSpPr>
      <p:sp>
        <p:nvSpPr>
          <p:cNvPr id="5" name="Headline">
            <a:extLst>
              <a:ext uri="{FF2B5EF4-FFF2-40B4-BE49-F238E27FC236}">
                <a16:creationId xmlns:a16="http://schemas.microsoft.com/office/drawing/2014/main" id="{4ECCE95F-3D45-442B-95A6-78CBB31D3D1A}"/>
              </a:ext>
            </a:extLst>
          </p:cNvPr>
          <p:cNvSpPr>
            <a:spLocks noGrp="1"/>
          </p:cNvSpPr>
          <p:nvPr>
            <p:ph type="title" hasCustomPrompt="1"/>
          </p:nvPr>
        </p:nvSpPr>
        <p:spPr bwMode="gray">
          <a:xfrm>
            <a:off x="835701" y="2754225"/>
            <a:ext cx="7472602" cy="472886"/>
          </a:xfrm>
          <a:prstGeom prst="rect">
            <a:avLst/>
          </a:prstGeom>
        </p:spPr>
        <p:txBody>
          <a:bodyPr wrap="square" anchor="ctr">
            <a:spAutoFit/>
          </a:bodyPr>
          <a:lstStyle>
            <a:lvl1pPr algn="ctr">
              <a:lnSpc>
                <a:spcPct val="95000"/>
              </a:lnSpc>
              <a:spcBef>
                <a:spcPts val="900"/>
              </a:spcBef>
              <a:defRPr sz="2603" b="1">
                <a:solidFill>
                  <a:schemeClr val="tx1"/>
                </a:solidFill>
              </a:defRPr>
            </a:lvl1pPr>
          </a:lstStyle>
          <a:p>
            <a:r>
              <a:rPr lang="en-GB" noProof="0" dirty="0"/>
              <a:t>Intermediate slide</a:t>
            </a:r>
            <a:endParaRPr lang="en-GB" dirty="0"/>
          </a:p>
        </p:txBody>
      </p:sp>
    </p:spTree>
    <p:extLst>
      <p:ext uri="{BB962C8B-B14F-4D97-AF65-F5344CB8AC3E}">
        <p14:creationId xmlns:p14="http://schemas.microsoft.com/office/powerpoint/2010/main" val="12621139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tx1"/>
                </a:solidFill>
                <a:latin typeface="Arial" panose="020B0604020202020204" pitchFamily="34" charset="0"/>
                <a:cs typeface="Arial" panose="020B0604020202020204" pitchFamily="34" charset="0"/>
              </a:defRPr>
            </a:lvl1pPr>
          </a:lstStyle>
          <a:p>
            <a:r>
              <a:rPr lang="x-none" dirty="0"/>
              <a:t>Click to edit Master title style</a:t>
            </a:r>
            <a:endParaRPr lang="en-US" dirty="0"/>
          </a:p>
        </p:txBody>
      </p:sp>
      <p:sp>
        <p:nvSpPr>
          <p:cNvPr id="3" name="Content Placeholder 2"/>
          <p:cNvSpPr>
            <a:spLocks noGrp="1"/>
          </p:cNvSpPr>
          <p:nvPr>
            <p:ph idx="1"/>
          </p:nvPr>
        </p:nvSpPr>
        <p:spPr/>
        <p:txBody>
          <a:bodyPr>
            <a:normAutofit/>
          </a:bodyPr>
          <a:lstStyle>
            <a:lvl1pPr>
              <a:defRPr sz="2800">
                <a:solidFill>
                  <a:schemeClr val="tx1"/>
                </a:solidFill>
                <a:latin typeface="Arial" panose="020B0604020202020204" pitchFamily="34" charset="0"/>
                <a:cs typeface="Arial" panose="020B0604020202020204" pitchFamily="34" charset="0"/>
              </a:defRPr>
            </a:lvl1pPr>
            <a:lvl2pPr>
              <a:defRPr sz="2800">
                <a:solidFill>
                  <a:schemeClr val="tx1"/>
                </a:solidFill>
                <a:latin typeface="Arial" panose="020B0604020202020204" pitchFamily="34" charset="0"/>
                <a:cs typeface="Arial" panose="020B0604020202020204" pitchFamily="34" charset="0"/>
              </a:defRPr>
            </a:lvl2pPr>
            <a:lvl3pPr>
              <a:defRPr sz="2800">
                <a:solidFill>
                  <a:schemeClr val="tx1"/>
                </a:solidFill>
                <a:latin typeface="Arial" panose="020B0604020202020204" pitchFamily="34" charset="0"/>
                <a:cs typeface="Arial" panose="020B0604020202020204" pitchFamily="34" charset="0"/>
              </a:defRPr>
            </a:lvl3pPr>
            <a:lvl4pPr>
              <a:defRPr sz="2800">
                <a:solidFill>
                  <a:schemeClr val="tx1"/>
                </a:solidFill>
                <a:latin typeface="Arial" panose="020B0604020202020204" pitchFamily="34" charset="0"/>
                <a:cs typeface="Arial" panose="020B0604020202020204" pitchFamily="34" charset="0"/>
              </a:defRPr>
            </a:lvl4pPr>
            <a:lvl5pPr>
              <a:defRPr sz="2800">
                <a:solidFill>
                  <a:schemeClr val="tx1"/>
                </a:solidFill>
                <a:latin typeface="Arial" panose="020B0604020202020204" pitchFamily="34" charset="0"/>
                <a:cs typeface="Arial" panose="020B0604020202020204" pitchFamily="34" charset="0"/>
              </a:defRPr>
            </a:lvl5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4" name="Date Placeholder 3"/>
          <p:cNvSpPr>
            <a:spLocks noGrp="1"/>
          </p:cNvSpPr>
          <p:nvPr>
            <p:ph type="dt" sz="half" idx="10"/>
          </p:nvPr>
        </p:nvSpPr>
        <p:spPr/>
        <p:txBody>
          <a:bodyPr/>
          <a:lstStyle/>
          <a:p>
            <a:fld id="{213BC042-5F54-AE43-81A0-73F2E99ADFAC}"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269350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dirty="0"/>
              <a:t>Click to edit Master text styles</a:t>
            </a:r>
          </a:p>
        </p:txBody>
      </p:sp>
      <p:sp>
        <p:nvSpPr>
          <p:cNvPr id="4" name="Date Placeholder 3"/>
          <p:cNvSpPr>
            <a:spLocks noGrp="1"/>
          </p:cNvSpPr>
          <p:nvPr>
            <p:ph type="dt" sz="half" idx="10"/>
          </p:nvPr>
        </p:nvSpPr>
        <p:spPr/>
        <p:txBody>
          <a:bodyPr/>
          <a:lstStyle/>
          <a:p>
            <a:fld id="{213BC042-5F54-AE43-81A0-73F2E99ADFAC}" type="datetimeFigureOut">
              <a:rPr lang="en-US" smtClean="0"/>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428367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213BC042-5F54-AE43-81A0-73F2E99ADFAC}"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159139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213BC042-5F54-AE43-81A0-73F2E99ADFAC}" type="datetimeFigureOut">
              <a:rPr lang="en-US" smtClean="0"/>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310058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x-none" dirty="0"/>
              <a:t>Click to edit Master title style</a:t>
            </a:r>
            <a:endParaRPr lang="en-US" dirty="0"/>
          </a:p>
        </p:txBody>
      </p:sp>
      <p:sp>
        <p:nvSpPr>
          <p:cNvPr id="3" name="Date Placeholder 2"/>
          <p:cNvSpPr>
            <a:spLocks noGrp="1"/>
          </p:cNvSpPr>
          <p:nvPr>
            <p:ph type="dt" sz="half" idx="10"/>
          </p:nvPr>
        </p:nvSpPr>
        <p:spPr/>
        <p:txBody>
          <a:bodyPr/>
          <a:lstStyle/>
          <a:p>
            <a:fld id="{213BC042-5F54-AE43-81A0-73F2E99ADFAC}" type="datetimeFigureOut">
              <a:rPr lang="en-US" smtClean="0"/>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12345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C042-5F54-AE43-81A0-73F2E99ADFAC}" type="datetimeFigureOut">
              <a:rPr lang="en-US" smtClean="0"/>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292666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dirty="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213BC042-5F54-AE43-81A0-73F2E99ADFAC}"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407856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213BC042-5F54-AE43-81A0-73F2E99ADFAC}" type="datetimeFigureOut">
              <a:rPr lang="en-US" smtClean="0"/>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BC9FC-6E18-7240-9470-066D5B5A70BD}" type="slidenum">
              <a:rPr lang="en-US" smtClean="0"/>
              <a:t>‹#›</a:t>
            </a:fld>
            <a:endParaRPr lang="en-US"/>
          </a:p>
        </p:txBody>
      </p:sp>
    </p:spTree>
    <p:extLst>
      <p:ext uri="{BB962C8B-B14F-4D97-AF65-F5344CB8AC3E}">
        <p14:creationId xmlns:p14="http://schemas.microsoft.com/office/powerpoint/2010/main" val="9438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dirty="0"/>
              <a:t>Click to edit Master text styles</a:t>
            </a:r>
          </a:p>
          <a:p>
            <a:pPr lvl="1"/>
            <a:r>
              <a:rPr lang="x-none" dirty="0"/>
              <a:t>Second level</a:t>
            </a:r>
          </a:p>
          <a:p>
            <a:pPr lvl="2"/>
            <a:r>
              <a:rPr lang="x-none" dirty="0"/>
              <a:t>Third level</a:t>
            </a:r>
          </a:p>
          <a:p>
            <a:pPr lvl="3"/>
            <a:r>
              <a:rPr lang="x-none" dirty="0"/>
              <a:t>Fourth level</a:t>
            </a:r>
          </a:p>
          <a:p>
            <a:pPr lvl="4"/>
            <a:r>
              <a:rPr lang="x-none"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213BC042-5F54-AE43-81A0-73F2E99ADFAC}" type="datetimeFigureOut">
              <a:rPr lang="en-US" smtClean="0"/>
              <a:pPr/>
              <a:t>4/15/2024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C10BC9FC-6E18-7240-9470-066D5B5A70BD}" type="slidenum">
              <a:rPr lang="en-US" smtClean="0"/>
              <a:pPr/>
              <a:t>‹#›</a:t>
            </a:fld>
            <a:endParaRPr lang="en-US" dirty="0"/>
          </a:p>
        </p:txBody>
      </p:sp>
    </p:spTree>
    <p:extLst>
      <p:ext uri="{BB962C8B-B14F-4D97-AF65-F5344CB8AC3E}">
        <p14:creationId xmlns:p14="http://schemas.microsoft.com/office/powerpoint/2010/main" val="2439854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b="1" dirty="0">
                <a:cs typeface="Arial" panose="020B0604020202020204" pitchFamily="34" charset="0"/>
              </a:rPr>
            </a:br>
            <a:br>
              <a:rPr lang="en-GB" b="1" dirty="0">
                <a:cs typeface="Arial" panose="020B0604020202020204" pitchFamily="34" charset="0"/>
              </a:rPr>
            </a:br>
            <a:br>
              <a:rPr lang="en-GB" b="1" dirty="0">
                <a:cs typeface="Arial" panose="020B0604020202020204" pitchFamily="34" charset="0"/>
              </a:rPr>
            </a:br>
            <a:br>
              <a:rPr lang="en-GB" b="1" dirty="0">
                <a:cs typeface="Arial" panose="020B0604020202020204" pitchFamily="34" charset="0"/>
              </a:rPr>
            </a:br>
            <a:br>
              <a:rPr lang="en-GB" b="1" dirty="0">
                <a:cs typeface="Arial" panose="020B0604020202020204" pitchFamily="34" charset="0"/>
              </a:rPr>
            </a:br>
            <a:br>
              <a:rPr lang="en-US" dirty="0"/>
            </a:br>
            <a:endParaRPr lang="en-US" b="1" dirty="0"/>
          </a:p>
        </p:txBody>
      </p:sp>
      <p:sp>
        <p:nvSpPr>
          <p:cNvPr id="3" name="Subtitle 2"/>
          <p:cNvSpPr>
            <a:spLocks noGrp="1"/>
          </p:cNvSpPr>
          <p:nvPr>
            <p:ph type="subTitle" idx="1"/>
          </p:nvPr>
        </p:nvSpPr>
        <p:spPr>
          <a:xfrm>
            <a:off x="1371600" y="1470802"/>
            <a:ext cx="6271404" cy="3687793"/>
          </a:xfrm>
        </p:spPr>
        <p:txBody>
          <a:bodyPr vert="horz" lIns="91440" tIns="45720" rIns="91440" bIns="45720" rtlCol="0" anchor="t">
            <a:noAutofit/>
          </a:bodyPr>
          <a:lstStyle/>
          <a:p>
            <a:r>
              <a:rPr lang="x-none" sz="4400" b="1">
                <a:latin typeface="+mn-lt"/>
                <a:cs typeface="Times New Roman"/>
              </a:rPr>
              <a:t>POH 104:CULTURE, </a:t>
            </a:r>
            <a:r>
              <a:rPr lang="x-none" sz="4400" b="1" dirty="0">
                <a:latin typeface="+mn-lt"/>
                <a:cs typeface="Times New Roman"/>
              </a:rPr>
              <a:t>COMMUNITY ENGAGEMENT AND PANDEMICS</a:t>
            </a:r>
            <a:endParaRPr lang="en-US" sz="4400" b="1" dirty="0">
              <a:latin typeface="+mn-lt"/>
              <a:cs typeface="Times New Roman" panose="02020603050405020304" pitchFamily="18" charset="0"/>
            </a:endParaRPr>
          </a:p>
          <a:p>
            <a:endParaRPr lang="x-none" sz="3600" b="1" dirty="0">
              <a:latin typeface="+mn-lt"/>
              <a:cs typeface="Times New Roman" panose="02020603050405020304" pitchFamily="18" charset="0"/>
            </a:endParaRPr>
          </a:p>
          <a:p>
            <a:endParaRPr lang="en-GB" sz="4400" dirty="0">
              <a:latin typeface="+mj-lt"/>
            </a:endParaRPr>
          </a:p>
        </p:txBody>
      </p:sp>
    </p:spTree>
    <p:extLst>
      <p:ext uri="{BB962C8B-B14F-4D97-AF65-F5344CB8AC3E}">
        <p14:creationId xmlns:p14="http://schemas.microsoft.com/office/powerpoint/2010/main" val="334022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Community Entry Points and Social Mobilization II</a:t>
            </a:r>
          </a:p>
        </p:txBody>
      </p:sp>
      <p:sp>
        <p:nvSpPr>
          <p:cNvPr id="3" name="Content Placeholder 2"/>
          <p:cNvSpPr>
            <a:spLocks noGrp="1"/>
          </p:cNvSpPr>
          <p:nvPr>
            <p:ph idx="1"/>
          </p:nvPr>
        </p:nvSpPr>
        <p:spPr/>
        <p:txBody>
          <a:bodyPr>
            <a:normAutofit lnSpcReduction="10000"/>
          </a:bodyPr>
          <a:lstStyle/>
          <a:p>
            <a:pPr algn="just">
              <a:buFont typeface="Arial" panose="020B0604020202020204" pitchFamily="34" charset="0"/>
              <a:buChar char="•"/>
            </a:pPr>
            <a:r>
              <a:rPr lang="en-US" dirty="0"/>
              <a:t>Involving the community through a range of mechanisms to ensure that issues and concerns are understood and considered as part of the decision - making process </a:t>
            </a:r>
          </a:p>
          <a:p>
            <a:pPr algn="just">
              <a:buFont typeface="Arial" panose="020B0604020202020204" pitchFamily="34" charset="0"/>
              <a:buChar char="•"/>
            </a:pPr>
            <a:r>
              <a:rPr lang="en-US" dirty="0"/>
              <a:t>Collaborating with the community by developing partnerships to formulate options and provide recommendations. </a:t>
            </a:r>
          </a:p>
          <a:p>
            <a:pPr algn="just">
              <a:buFont typeface="Arial" panose="020B0604020202020204" pitchFamily="34" charset="0"/>
              <a:buChar char="•"/>
            </a:pPr>
            <a:r>
              <a:rPr lang="en-US" dirty="0"/>
              <a:t>Shared leadership/empowering the community to make decisions and to implement and manage change.</a:t>
            </a:r>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33247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6665"/>
          </a:xfrm>
        </p:spPr>
        <p:txBody>
          <a:bodyPr>
            <a:noAutofit/>
          </a:bodyPr>
          <a:lstStyle/>
          <a:p>
            <a:r>
              <a:rPr lang="en-US" b="1" dirty="0"/>
              <a:t>Communication and Engagement Plan </a:t>
            </a:r>
          </a:p>
        </p:txBody>
      </p:sp>
      <p:sp>
        <p:nvSpPr>
          <p:cNvPr id="3" name="Content Placeholder 2"/>
          <p:cNvSpPr>
            <a:spLocks noGrp="1"/>
          </p:cNvSpPr>
          <p:nvPr>
            <p:ph idx="1"/>
          </p:nvPr>
        </p:nvSpPr>
        <p:spPr>
          <a:xfrm>
            <a:off x="457200" y="1201745"/>
            <a:ext cx="8445260" cy="5261190"/>
          </a:xfrm>
        </p:spPr>
        <p:txBody>
          <a:bodyPr>
            <a:normAutofit fontScale="85000" lnSpcReduction="20000"/>
          </a:bodyPr>
          <a:lstStyle/>
          <a:p>
            <a:pPr marL="0" indent="0" algn="just">
              <a:buNone/>
            </a:pPr>
            <a:endParaRPr lang="en-US" dirty="0"/>
          </a:p>
          <a:p>
            <a:pPr marL="0" indent="0" algn="just">
              <a:buNone/>
            </a:pPr>
            <a:r>
              <a:rPr lang="en-US" dirty="0"/>
              <a:t>A communication and engagement plan describes who you need to engage with as part of your work and how and when you will do this and a robust one will help you to:</a:t>
            </a:r>
          </a:p>
          <a:p>
            <a:pPr marL="0" indent="0" algn="just">
              <a:buNone/>
            </a:pPr>
            <a:endParaRPr lang="en-US" dirty="0"/>
          </a:p>
          <a:p>
            <a:pPr algn="just"/>
            <a:r>
              <a:rPr lang="en-US" dirty="0"/>
              <a:t>Identify who to engage with, how best to do it, when and what to say to communities</a:t>
            </a:r>
          </a:p>
          <a:p>
            <a:pPr algn="just"/>
            <a:r>
              <a:rPr lang="en-US" dirty="0"/>
              <a:t>Anticipate any difficulties people might face that could stop them taking part, such as social distancing measures or internet access if engaging digitally</a:t>
            </a:r>
          </a:p>
          <a:p>
            <a:pPr algn="just"/>
            <a:r>
              <a:rPr lang="en-US" dirty="0"/>
              <a:t>Think about what you will do with the feedback you receive from the engagement</a:t>
            </a:r>
          </a:p>
          <a:p>
            <a:pPr algn="just"/>
            <a:r>
              <a:rPr lang="en-US" dirty="0"/>
              <a:t>Share, discuss and agree on the communication and engagement approach, especially with the affected communities, and work together to overcome any barriers for participation.</a:t>
            </a:r>
          </a:p>
          <a:p>
            <a:pPr marL="0" indent="0" algn="just">
              <a:buNone/>
            </a:pPr>
            <a:endParaRPr lang="en-US" dirty="0"/>
          </a:p>
        </p:txBody>
      </p:sp>
    </p:spTree>
    <p:extLst>
      <p:ext uri="{BB962C8B-B14F-4D97-AF65-F5344CB8AC3E}">
        <p14:creationId xmlns:p14="http://schemas.microsoft.com/office/powerpoint/2010/main" val="24444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b="1" dirty="0"/>
              <a:t>Communication and Engagement Plan Cont</a:t>
            </a:r>
            <a:r>
              <a:rPr lang="en-US" b="1" dirty="0"/>
              <a:t>…</a:t>
            </a:r>
          </a:p>
        </p:txBody>
      </p:sp>
      <p:sp>
        <p:nvSpPr>
          <p:cNvPr id="3" name="Content Placeholder 2"/>
          <p:cNvSpPr>
            <a:spLocks noGrp="1"/>
          </p:cNvSpPr>
          <p:nvPr>
            <p:ph idx="1"/>
          </p:nvPr>
        </p:nvSpPr>
        <p:spPr>
          <a:xfrm>
            <a:off x="457200" y="1417638"/>
            <a:ext cx="8229600" cy="4914151"/>
          </a:xfrm>
        </p:spPr>
        <p:txBody>
          <a:bodyPr>
            <a:normAutofit fontScale="85000" lnSpcReduction="20000"/>
          </a:bodyPr>
          <a:lstStyle/>
          <a:p>
            <a:pPr marL="0" indent="0" algn="just">
              <a:buNone/>
            </a:pPr>
            <a:endParaRPr lang="en-US" dirty="0"/>
          </a:p>
          <a:p>
            <a:pPr marL="0" indent="0" algn="just">
              <a:buNone/>
            </a:pPr>
            <a:r>
              <a:rPr lang="en-US" dirty="0"/>
              <a:t>When developing your communication and engagement plan, think about:</a:t>
            </a:r>
          </a:p>
          <a:p>
            <a:pPr algn="just"/>
            <a:endParaRPr lang="en-US" dirty="0"/>
          </a:p>
          <a:p>
            <a:pPr algn="just"/>
            <a:r>
              <a:rPr lang="en-US" dirty="0"/>
              <a:t>How and when communication or engagement will take place, with practical considerations such as school holidays or availability of appropriate locations and staff</a:t>
            </a:r>
          </a:p>
          <a:p>
            <a:pPr algn="just"/>
            <a:r>
              <a:rPr lang="en-US" dirty="0"/>
              <a:t>What methods may be best to use</a:t>
            </a:r>
          </a:p>
          <a:p>
            <a:pPr algn="just"/>
            <a:r>
              <a:rPr lang="en-US" dirty="0"/>
              <a:t>How inclusive the communication and engagement activity is how people's feedback will be used to inform decisions.</a:t>
            </a:r>
          </a:p>
          <a:p>
            <a:pPr marL="0" indent="0" algn="just">
              <a:buNone/>
            </a:pPr>
            <a:r>
              <a:rPr lang="en-US" dirty="0"/>
              <a:t>A communication and engagement plan does not have to be complicated or technical. It should be in an easy-to-read format that can be shared with communities for feedback.</a:t>
            </a:r>
          </a:p>
          <a:p>
            <a:pPr algn="just"/>
            <a:endParaRPr lang="en-US" dirty="0"/>
          </a:p>
        </p:txBody>
      </p:sp>
    </p:spTree>
    <p:extLst>
      <p:ext uri="{BB962C8B-B14F-4D97-AF65-F5344CB8AC3E}">
        <p14:creationId xmlns:p14="http://schemas.microsoft.com/office/powerpoint/2010/main" val="4069788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429" y="274638"/>
            <a:ext cx="8661142" cy="1143000"/>
          </a:xfrm>
        </p:spPr>
        <p:txBody>
          <a:bodyPr>
            <a:noAutofit/>
          </a:bodyPr>
          <a:lstStyle/>
          <a:p>
            <a:r>
              <a:rPr lang="en-US" sz="4400" b="1" dirty="0">
                <a:latin typeface="+mn-lt"/>
              </a:rPr>
              <a:t>Communication and Engagement Plan Cont…</a:t>
            </a:r>
          </a:p>
        </p:txBody>
      </p:sp>
      <p:sp>
        <p:nvSpPr>
          <p:cNvPr id="3" name="Content Placeholder 2"/>
          <p:cNvSpPr>
            <a:spLocks noGrp="1"/>
          </p:cNvSpPr>
          <p:nvPr>
            <p:ph idx="1"/>
          </p:nvPr>
        </p:nvSpPr>
        <p:spPr>
          <a:xfrm>
            <a:off x="457200" y="1417638"/>
            <a:ext cx="8229600" cy="5044946"/>
          </a:xfrm>
        </p:spPr>
        <p:txBody>
          <a:bodyPr>
            <a:normAutofit fontScale="85000" lnSpcReduction="20000"/>
          </a:bodyPr>
          <a:lstStyle/>
          <a:p>
            <a:pPr marL="0" indent="0">
              <a:buNone/>
            </a:pPr>
            <a:endParaRPr lang="en-US" dirty="0"/>
          </a:p>
          <a:p>
            <a:pPr marL="0" indent="0" algn="just">
              <a:buNone/>
            </a:pPr>
            <a:r>
              <a:rPr lang="en-US" dirty="0"/>
              <a:t>Communications and engagement plans should:</a:t>
            </a:r>
          </a:p>
          <a:p>
            <a:pPr algn="just"/>
            <a:endParaRPr lang="en-US" dirty="0"/>
          </a:p>
          <a:p>
            <a:pPr algn="just"/>
            <a:r>
              <a:rPr lang="en-US" dirty="0"/>
              <a:t>Be developed with stake holders, at the start when considering changes to services.</a:t>
            </a:r>
          </a:p>
          <a:p>
            <a:pPr algn="just"/>
            <a:r>
              <a:rPr lang="en-US" dirty="0"/>
              <a:t>Provide a clear timeline of planned communication and engagement activity throughout the different stages of the service change.</a:t>
            </a:r>
          </a:p>
          <a:p>
            <a:pPr algn="just"/>
            <a:r>
              <a:rPr lang="en-US" dirty="0"/>
              <a:t>Be reviewed regularly during the engagement process to ensure they are robust, inclusive and consider different (and changing) needs of individuals and groups.</a:t>
            </a:r>
          </a:p>
          <a:p>
            <a:pPr algn="just"/>
            <a:r>
              <a:rPr lang="en-US" dirty="0"/>
              <a:t>Provide opportunities to learn and improve future communication and engagement activities for service change.</a:t>
            </a:r>
          </a:p>
          <a:p>
            <a:endParaRPr lang="en-US" dirty="0"/>
          </a:p>
        </p:txBody>
      </p:sp>
    </p:spTree>
    <p:extLst>
      <p:ext uri="{BB962C8B-B14F-4D97-AF65-F5344CB8AC3E}">
        <p14:creationId xmlns:p14="http://schemas.microsoft.com/office/powerpoint/2010/main" val="311864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890" y="396815"/>
            <a:ext cx="8528812" cy="1104181"/>
          </a:xfrm>
        </p:spPr>
        <p:txBody>
          <a:bodyPr>
            <a:noAutofit/>
          </a:bodyPr>
          <a:lstStyle/>
          <a:p>
            <a:r>
              <a:rPr lang="en-US" sz="3400" b="1" dirty="0"/>
              <a:t>Principles of Community Engagement </a:t>
            </a:r>
            <a:br>
              <a:rPr lang="en-US" sz="3400" b="1" dirty="0"/>
            </a:br>
            <a:r>
              <a:rPr lang="en-US" sz="3400" b="1" dirty="0"/>
              <a:t>(Planning Phase)</a:t>
            </a:r>
          </a:p>
        </p:txBody>
      </p:sp>
      <p:sp>
        <p:nvSpPr>
          <p:cNvPr id="3" name="Content Placeholder 2"/>
          <p:cNvSpPr>
            <a:spLocks noGrp="1"/>
          </p:cNvSpPr>
          <p:nvPr>
            <p:ph idx="1"/>
          </p:nvPr>
        </p:nvSpPr>
        <p:spPr>
          <a:xfrm>
            <a:off x="463437" y="1728933"/>
            <a:ext cx="8229600" cy="4525963"/>
          </a:xfrm>
        </p:spPr>
        <p:txBody>
          <a:bodyPr>
            <a:normAutofit lnSpcReduction="10000"/>
          </a:bodyPr>
          <a:lstStyle/>
          <a:p>
            <a:pPr algn="just">
              <a:buFont typeface="Arial" panose="020B0604020202020204" pitchFamily="34" charset="0"/>
              <a:buChar char="•"/>
            </a:pPr>
            <a:r>
              <a:rPr lang="en-US" dirty="0"/>
              <a:t>Understand the community's culture, perception, economic condition, social networks, political and power structures, norms, values, demographic trends, history and past experience </a:t>
            </a:r>
          </a:p>
          <a:p>
            <a:pPr algn="just">
              <a:buFont typeface="Arial" panose="020B0604020202020204" pitchFamily="34" charset="0"/>
              <a:buChar char="•"/>
            </a:pPr>
            <a:r>
              <a:rPr lang="en-US" dirty="0"/>
              <a:t>Establish relationships, build trust, work with formal and informal leaders, seek their commitment for mobilizing the community </a:t>
            </a:r>
          </a:p>
          <a:p>
            <a:pPr algn="just">
              <a:buFont typeface="Arial" panose="020B0604020202020204" pitchFamily="34" charset="0"/>
              <a:buChar char="•"/>
            </a:pPr>
            <a:r>
              <a:rPr lang="en-US" dirty="0"/>
              <a:t>Map and leverage existing community engagement mechanisms.</a:t>
            </a:r>
          </a:p>
        </p:txBody>
      </p:sp>
    </p:spTree>
    <p:extLst>
      <p:ext uri="{BB962C8B-B14F-4D97-AF65-F5344CB8AC3E}">
        <p14:creationId xmlns:p14="http://schemas.microsoft.com/office/powerpoint/2010/main" val="120405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gn="ctr"/>
            <a:r>
              <a:rPr lang="en-US" sz="3600" b="1" dirty="0"/>
              <a:t>Principles of Community Engagement (Implementation Phase) </a:t>
            </a:r>
          </a:p>
        </p:txBody>
      </p:sp>
      <p:sp>
        <p:nvSpPr>
          <p:cNvPr id="3" name="Content Placeholder 2"/>
          <p:cNvSpPr>
            <a:spLocks noGrp="1"/>
          </p:cNvSpPr>
          <p:nvPr>
            <p:ph idx="1"/>
          </p:nvPr>
        </p:nvSpPr>
        <p:spPr/>
        <p:txBody>
          <a:bodyPr>
            <a:noAutofit/>
          </a:bodyPr>
          <a:lstStyle/>
          <a:p>
            <a:pPr algn="just">
              <a:buFont typeface="Arial" panose="020B0604020202020204" pitchFamily="34" charset="0"/>
              <a:buChar char="•"/>
            </a:pPr>
            <a:r>
              <a:rPr lang="en-US" dirty="0"/>
              <a:t>Partner with community to create change and improve health. </a:t>
            </a:r>
          </a:p>
          <a:p>
            <a:pPr algn="just">
              <a:buFont typeface="Arial" panose="020B0604020202020204" pitchFamily="34" charset="0"/>
              <a:buChar char="•"/>
            </a:pPr>
            <a:r>
              <a:rPr lang="en-US" dirty="0"/>
              <a:t>Recognize and respect diversity; and ensure that the most vulnerable are reached and engaged. </a:t>
            </a:r>
          </a:p>
          <a:p>
            <a:pPr algn="just">
              <a:buFont typeface="Arial" panose="020B0604020202020204" pitchFamily="34" charset="0"/>
              <a:buChar char="•"/>
            </a:pPr>
            <a:r>
              <a:rPr lang="en-US" dirty="0"/>
              <a:t>Identify, mobilize assets and strengths in developing the community's capacity and resources to make decisions and take action. </a:t>
            </a:r>
          </a:p>
          <a:p>
            <a:pPr algn="just">
              <a:buFont typeface="Arial" panose="020B0604020202020204" pitchFamily="34" charset="0"/>
              <a:buChar char="•"/>
            </a:pPr>
            <a:r>
              <a:rPr lang="en-US" dirty="0"/>
              <a:t>Be prepared to release control of actions and interventions to the community. Be flexible to meet the changing needs. </a:t>
            </a:r>
          </a:p>
        </p:txBody>
      </p:sp>
    </p:spTree>
    <p:extLst>
      <p:ext uri="{BB962C8B-B14F-4D97-AF65-F5344CB8AC3E}">
        <p14:creationId xmlns:p14="http://schemas.microsoft.com/office/powerpoint/2010/main" val="316608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Challenges</a:t>
            </a:r>
          </a:p>
        </p:txBody>
      </p:sp>
      <p:sp>
        <p:nvSpPr>
          <p:cNvPr id="3" name="Content Placeholder 2"/>
          <p:cNvSpPr>
            <a:spLocks noGrp="1"/>
          </p:cNvSpPr>
          <p:nvPr>
            <p:ph idx="1"/>
          </p:nvPr>
        </p:nvSpPr>
        <p:spPr/>
        <p:txBody>
          <a:bodyPr>
            <a:normAutofit lnSpcReduction="10000"/>
          </a:bodyPr>
          <a:lstStyle/>
          <a:p>
            <a:pPr algn="just"/>
            <a:r>
              <a:rPr lang="en-US" dirty="0"/>
              <a:t>Maintaining community involvement over time </a:t>
            </a:r>
          </a:p>
          <a:p>
            <a:pPr algn="just"/>
            <a:r>
              <a:rPr lang="en-US" dirty="0"/>
              <a:t>Overcoming differences between responders, community and different influencers </a:t>
            </a:r>
          </a:p>
          <a:p>
            <a:pPr algn="just"/>
            <a:r>
              <a:rPr lang="en-US" dirty="0"/>
              <a:t>Working with unique, especially vulnerable, or hard to reach communities </a:t>
            </a:r>
          </a:p>
          <a:p>
            <a:pPr algn="just"/>
            <a:r>
              <a:rPr lang="en-US" dirty="0"/>
              <a:t>Communities and responders may not perceive risks in the same ways</a:t>
            </a:r>
          </a:p>
          <a:p>
            <a:pPr algn="just"/>
            <a:r>
              <a:rPr lang="en-US" dirty="0"/>
              <a:t>Communities have complex social dynamics and changing power relationships which influence how to engage them</a:t>
            </a:r>
          </a:p>
        </p:txBody>
      </p:sp>
    </p:spTree>
    <p:extLst>
      <p:ext uri="{BB962C8B-B14F-4D97-AF65-F5344CB8AC3E}">
        <p14:creationId xmlns:p14="http://schemas.microsoft.com/office/powerpoint/2010/main" val="108244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9" y="724069"/>
            <a:ext cx="9023921" cy="552640"/>
          </a:xfrm>
        </p:spPr>
        <p:txBody>
          <a:bodyPr>
            <a:normAutofit fontScale="90000"/>
          </a:bodyPr>
          <a:lstStyle/>
          <a:p>
            <a:br>
              <a:rPr lang="en-US" sz="2200" dirty="0"/>
            </a:br>
            <a:r>
              <a:rPr lang="en-US" sz="3600" b="1" dirty="0"/>
              <a:t>Role of the Community and </a:t>
            </a:r>
            <a:r>
              <a:rPr lang="en-GB" sz="3600" b="1" dirty="0"/>
              <a:t>Community Structures During Pandemics </a:t>
            </a:r>
            <a:br>
              <a:rPr lang="en-US" sz="3600" dirty="0"/>
            </a:br>
            <a:br>
              <a:rPr lang="en-US" sz="3600" dirty="0"/>
            </a:br>
            <a:endParaRPr lang="en-US" sz="3600" dirty="0"/>
          </a:p>
        </p:txBody>
      </p:sp>
      <p:sp>
        <p:nvSpPr>
          <p:cNvPr id="3" name="Content Placeholder 2"/>
          <p:cNvSpPr>
            <a:spLocks noGrp="1"/>
          </p:cNvSpPr>
          <p:nvPr>
            <p:ph idx="1"/>
          </p:nvPr>
        </p:nvSpPr>
        <p:spPr>
          <a:xfrm>
            <a:off x="113016" y="1121434"/>
            <a:ext cx="8599663" cy="5555412"/>
          </a:xfrm>
        </p:spPr>
        <p:txBody>
          <a:bodyPr>
            <a:noAutofit/>
          </a:bodyPr>
          <a:lstStyle/>
          <a:p>
            <a:pPr marL="0" indent="0" algn="just">
              <a:buNone/>
            </a:pPr>
            <a:endParaRPr lang="en-US" sz="2400" dirty="0"/>
          </a:p>
          <a:p>
            <a:pPr marL="0" indent="0" algn="just">
              <a:buNone/>
            </a:pPr>
            <a:r>
              <a:rPr lang="en-US" sz="2400" dirty="0"/>
              <a:t>While all sectors of society are involved in pandemic preparedness and response; </a:t>
            </a:r>
          </a:p>
          <a:p>
            <a:pPr algn="just"/>
            <a:r>
              <a:rPr lang="en-US" sz="2400" dirty="0"/>
              <a:t>The national government is the natural leader for overall coordination and communication efforts.</a:t>
            </a:r>
          </a:p>
          <a:p>
            <a:pPr algn="just"/>
            <a:r>
              <a:rPr lang="en-US" sz="2400" dirty="0"/>
              <a:t>The health sector must provide leadership and guidance on the actions needed, in addition to raising awareness of the risk and potential health consequences of the pandemic</a:t>
            </a:r>
          </a:p>
          <a:p>
            <a:pPr algn="just"/>
            <a:r>
              <a:rPr lang="en-US" sz="2400" dirty="0"/>
              <a:t>Civil society organizations, families, individuals, and traditional leaders all have essential roles to play in mitigating the effects of a pandemic. Non-governmental groups should be involved in preparedness efforts and their expertise and capabilities harnessed to help communities prepare for and respond to a pandemic.</a:t>
            </a:r>
          </a:p>
          <a:p>
            <a:pPr marL="0" indent="0" algn="just">
              <a:buNone/>
            </a:pPr>
            <a:endParaRPr lang="en-US" sz="2400" dirty="0"/>
          </a:p>
        </p:txBody>
      </p:sp>
    </p:spTree>
    <p:extLst>
      <p:ext uri="{BB962C8B-B14F-4D97-AF65-F5344CB8AC3E}">
        <p14:creationId xmlns:p14="http://schemas.microsoft.com/office/powerpoint/2010/main" val="2294543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Role of the Community and Community Structures </a:t>
            </a:r>
            <a:r>
              <a:rPr lang="en-GB" sz="3200" b="1" dirty="0"/>
              <a:t>During Pandemics </a:t>
            </a:r>
            <a:r>
              <a:rPr lang="en-GB" sz="3200" b="1" dirty="0" err="1"/>
              <a:t>Cont</a:t>
            </a:r>
            <a:r>
              <a:rPr lang="en-GB" sz="3200" b="1" dirty="0"/>
              <a:t>…</a:t>
            </a:r>
            <a:endParaRPr lang="en-US" sz="3200" b="1" dirty="0"/>
          </a:p>
        </p:txBody>
      </p:sp>
      <p:sp>
        <p:nvSpPr>
          <p:cNvPr id="3" name="Content Placeholder 2"/>
          <p:cNvSpPr>
            <a:spLocks noGrp="1"/>
          </p:cNvSpPr>
          <p:nvPr>
            <p:ph idx="1"/>
          </p:nvPr>
        </p:nvSpPr>
        <p:spPr>
          <a:xfrm>
            <a:off x="457200" y="1417638"/>
            <a:ext cx="8229600" cy="4708526"/>
          </a:xfrm>
        </p:spPr>
        <p:txBody>
          <a:bodyPr>
            <a:normAutofit fontScale="70000" lnSpcReduction="20000"/>
          </a:bodyPr>
          <a:lstStyle/>
          <a:p>
            <a:pPr marL="0" indent="0" algn="just">
              <a:buNone/>
            </a:pPr>
            <a:r>
              <a:rPr lang="en-US" sz="3100" dirty="0"/>
              <a:t>During a pandemic, it is important that households take measures to ensure they have access to accurate information, food, water, and medicines. For families, access to reliable information from sources such as WHO and local and national governments will be essential. </a:t>
            </a:r>
          </a:p>
          <a:p>
            <a:pPr marL="0" indent="0" algn="just">
              <a:buNone/>
            </a:pPr>
            <a:r>
              <a:rPr lang="en-US" sz="3100" dirty="0"/>
              <a:t>All these community structures have to play their roles during the various outlined phases of the pandemics.</a:t>
            </a:r>
          </a:p>
          <a:p>
            <a:pPr marL="0" indent="0">
              <a:buNone/>
            </a:pPr>
            <a:endParaRPr lang="en-US" sz="3100" dirty="0"/>
          </a:p>
          <a:p>
            <a:pPr marL="0" indent="0">
              <a:buNone/>
            </a:pPr>
            <a:r>
              <a:rPr lang="en-US" sz="3100" b="1" dirty="0"/>
              <a:t>Interpandemic period </a:t>
            </a:r>
          </a:p>
          <a:p>
            <a:r>
              <a:rPr lang="en-US" sz="3100" b="1" dirty="0"/>
              <a:t>Phase 1: </a:t>
            </a:r>
            <a:r>
              <a:rPr lang="en-US" sz="3100" dirty="0"/>
              <a:t>No new pandemic has been detected in humans: the state plays an essential role in, among other things, developing the laws and regulations that guide action.</a:t>
            </a:r>
          </a:p>
          <a:p>
            <a:r>
              <a:rPr lang="en-US" sz="3100" b="1" dirty="0"/>
              <a:t>Phase 2: </a:t>
            </a:r>
            <a:r>
              <a:rPr lang="en-US" sz="3100" dirty="0"/>
              <a:t>At this stage, a substantial risk of pandemic has been detected. </a:t>
            </a:r>
          </a:p>
          <a:p>
            <a:pPr marL="0" indent="0">
              <a:buNone/>
            </a:pPr>
            <a:r>
              <a:rPr lang="en-US" sz="3100" dirty="0"/>
              <a:t>	- Level 1: absence of risk </a:t>
            </a:r>
          </a:p>
          <a:p>
            <a:endParaRPr lang="en-US" dirty="0"/>
          </a:p>
        </p:txBody>
      </p:sp>
    </p:spTree>
    <p:extLst>
      <p:ext uri="{BB962C8B-B14F-4D97-AF65-F5344CB8AC3E}">
        <p14:creationId xmlns:p14="http://schemas.microsoft.com/office/powerpoint/2010/main" val="242743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27" y="160337"/>
            <a:ext cx="9272427" cy="1143000"/>
          </a:xfrm>
        </p:spPr>
        <p:txBody>
          <a:bodyPr>
            <a:normAutofit/>
          </a:bodyPr>
          <a:lstStyle/>
          <a:p>
            <a:r>
              <a:rPr lang="en-US" sz="2800" b="1" dirty="0"/>
              <a:t>Role of the Community and Community Structures </a:t>
            </a:r>
            <a:r>
              <a:rPr lang="en-GB" sz="2800" b="1" dirty="0"/>
              <a:t>During Pandemics </a:t>
            </a:r>
            <a:r>
              <a:rPr lang="en-GB" sz="2800" b="1" dirty="0" err="1"/>
              <a:t>Cont</a:t>
            </a:r>
            <a:r>
              <a:rPr lang="en-GB" sz="2800" b="1" dirty="0"/>
              <a:t>…</a:t>
            </a:r>
            <a:endParaRPr lang="en-US" sz="2800" b="1" dirty="0"/>
          </a:p>
        </p:txBody>
      </p:sp>
      <p:sp>
        <p:nvSpPr>
          <p:cNvPr id="3" name="Content Placeholder 2"/>
          <p:cNvSpPr>
            <a:spLocks noGrp="1"/>
          </p:cNvSpPr>
          <p:nvPr>
            <p:ph idx="1"/>
          </p:nvPr>
        </p:nvSpPr>
        <p:spPr>
          <a:xfrm>
            <a:off x="349321" y="1433016"/>
            <a:ext cx="8229600" cy="4975688"/>
          </a:xfrm>
        </p:spPr>
        <p:txBody>
          <a:bodyPr>
            <a:normAutofit lnSpcReduction="10000"/>
          </a:bodyPr>
          <a:lstStyle/>
          <a:p>
            <a:pPr marL="0" indent="0" algn="just">
              <a:buNone/>
            </a:pPr>
            <a:r>
              <a:rPr lang="en-US" sz="2200" dirty="0"/>
              <a:t>	- Level 2: presence of risk or presence of extensive 	travel/trade links with countries where clusters of the disease 	have been identified. Period of pandemic alert</a:t>
            </a:r>
          </a:p>
          <a:p>
            <a:pPr algn="just"/>
            <a:r>
              <a:rPr lang="en-US" sz="2200" b="1" dirty="0"/>
              <a:t>Phase 3:</a:t>
            </a:r>
            <a:r>
              <a:rPr lang="en-US" sz="2200" dirty="0"/>
              <a:t> Human infection(s), but no human-to-human spread, or at most rare instances of spread to a close contact. </a:t>
            </a:r>
          </a:p>
          <a:p>
            <a:pPr algn="just"/>
            <a:r>
              <a:rPr lang="en-US" sz="2200" b="1" dirty="0"/>
              <a:t>Phase 4: </a:t>
            </a:r>
            <a:r>
              <a:rPr lang="en-US" sz="2200" dirty="0"/>
              <a:t>Small cluster(s) with limited human-to-human spread but spread is highly localized.</a:t>
            </a:r>
          </a:p>
          <a:p>
            <a:pPr algn="just"/>
            <a:r>
              <a:rPr lang="en-US" sz="2200" b="1" dirty="0"/>
              <a:t>Phase 5: </a:t>
            </a:r>
            <a:r>
              <a:rPr lang="en-US" sz="2200" dirty="0"/>
              <a:t>Larger cluster(s) but human-to-human spread still localized, suggesting that the virus is becoming increasingly more adaptive to humans, but may not be fully transmissible (substantial pandemic risk). </a:t>
            </a:r>
          </a:p>
          <a:p>
            <a:pPr algn="just"/>
            <a:r>
              <a:rPr lang="en-US" sz="2200" b="1" dirty="0"/>
              <a:t>Phase 6: </a:t>
            </a:r>
            <a:r>
              <a:rPr lang="en-US" sz="2200" dirty="0"/>
              <a:t>Pandemic period. Increased and sustained transmission in the general population</a:t>
            </a:r>
          </a:p>
          <a:p>
            <a:pPr algn="just"/>
            <a:r>
              <a:rPr lang="en-US" sz="2200" dirty="0"/>
              <a:t>Post pandemic period: Return to interpandemic period.</a:t>
            </a:r>
          </a:p>
          <a:p>
            <a:pPr algn="just"/>
            <a:endParaRPr lang="en-US" sz="2600" dirty="0"/>
          </a:p>
          <a:p>
            <a:pPr algn="just"/>
            <a:endParaRPr lang="en-US" dirty="0"/>
          </a:p>
          <a:p>
            <a:pPr algn="just"/>
            <a:endParaRPr lang="en-US" dirty="0"/>
          </a:p>
        </p:txBody>
      </p:sp>
    </p:spTree>
    <p:extLst>
      <p:ext uri="{BB962C8B-B14F-4D97-AF65-F5344CB8AC3E}">
        <p14:creationId xmlns:p14="http://schemas.microsoft.com/office/powerpoint/2010/main" val="337296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t>Purpose</a:t>
            </a:r>
            <a:br>
              <a:rPr lang="en-US" dirty="0"/>
            </a:br>
            <a:endParaRPr lang="en-US" dirty="0"/>
          </a:p>
        </p:txBody>
      </p:sp>
      <p:sp>
        <p:nvSpPr>
          <p:cNvPr id="3" name="Content Placeholder 2"/>
          <p:cNvSpPr>
            <a:spLocks noGrp="1"/>
          </p:cNvSpPr>
          <p:nvPr>
            <p:ph idx="1"/>
          </p:nvPr>
        </p:nvSpPr>
        <p:spPr/>
        <p:txBody>
          <a:bodyPr/>
          <a:lstStyle/>
          <a:p>
            <a:pPr marL="0" indent="0">
              <a:buNone/>
            </a:pPr>
            <a:endParaRPr lang="en-GB" dirty="0"/>
          </a:p>
          <a:p>
            <a:pPr marL="0" indent="0" algn="just">
              <a:buNone/>
            </a:pPr>
            <a:r>
              <a:rPr lang="en-GB" sz="3200" dirty="0"/>
              <a:t>This topic introduces leaners to the </a:t>
            </a:r>
            <a:r>
              <a:rPr lang="en-US" sz="3200" dirty="0"/>
              <a:t>role of culture and community engagement in pandemic preparedness and response.</a:t>
            </a:r>
          </a:p>
          <a:p>
            <a:pPr marL="0" indent="0" algn="just">
              <a:buNone/>
            </a:pPr>
            <a:endParaRPr lang="en-US" dirty="0"/>
          </a:p>
        </p:txBody>
      </p:sp>
    </p:spTree>
    <p:extLst>
      <p:ext uri="{BB962C8B-B14F-4D97-AF65-F5344CB8AC3E}">
        <p14:creationId xmlns:p14="http://schemas.microsoft.com/office/powerpoint/2010/main" val="3339446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417"/>
            <a:ext cx="8229600" cy="967566"/>
          </a:xfrm>
        </p:spPr>
        <p:txBody>
          <a:bodyPr>
            <a:noAutofit/>
          </a:bodyPr>
          <a:lstStyle/>
          <a:p>
            <a:pPr algn="ctr" fontAlgn="t"/>
            <a:r>
              <a:rPr lang="en-US" sz="3200" b="1" dirty="0"/>
              <a:t>Whole of Society Approach to Pandemic Preparedness and Response</a:t>
            </a:r>
          </a:p>
        </p:txBody>
      </p:sp>
      <p:sp>
        <p:nvSpPr>
          <p:cNvPr id="3" name="Content Placeholder 2"/>
          <p:cNvSpPr>
            <a:spLocks noGrp="1"/>
          </p:cNvSpPr>
          <p:nvPr>
            <p:ph idx="1"/>
          </p:nvPr>
        </p:nvSpPr>
        <p:spPr>
          <a:xfrm>
            <a:off x="457200" y="1237982"/>
            <a:ext cx="8229600" cy="5318093"/>
          </a:xfrm>
        </p:spPr>
        <p:txBody>
          <a:bodyPr>
            <a:normAutofit fontScale="85000" lnSpcReduction="10000"/>
          </a:bodyPr>
          <a:lstStyle/>
          <a:p>
            <a:pPr marL="0" indent="0" algn="just">
              <a:buNone/>
            </a:pPr>
            <a:r>
              <a:rPr lang="en-US" sz="2600" b="1" dirty="0"/>
              <a:t>Government leadership</a:t>
            </a:r>
          </a:p>
          <a:p>
            <a:pPr marL="0" indent="0" algn="just">
              <a:buNone/>
            </a:pPr>
            <a:r>
              <a:rPr lang="en-US" sz="2600" dirty="0"/>
              <a:t>While all sectors of society are involved in pandemic preparedness and response, the national government is the natural leader for overall coordination and communication efforts. In its leadership role, the central government should:</a:t>
            </a:r>
          </a:p>
          <a:p>
            <a:pPr lvl="0" algn="just"/>
            <a:r>
              <a:rPr lang="en-US" sz="2400" dirty="0"/>
              <a:t>Identify, appoint, and lead the coordinating body for pandemic preparedness and response; enact or modify legislation and policies required to sustain and optimize pandemic preparedness, capacity development, and response efforts across all sectors;</a:t>
            </a:r>
          </a:p>
          <a:p>
            <a:pPr lvl="0" algn="just"/>
            <a:r>
              <a:rPr lang="en-US" sz="2400" dirty="0"/>
              <a:t>Prioritize and guide the allocation and targeting of resources to achieve the goals as outlined in a country's pandemic  preparedness plan;</a:t>
            </a:r>
          </a:p>
          <a:p>
            <a:pPr lvl="0" algn="just"/>
            <a:r>
              <a:rPr lang="en-US" sz="2400" dirty="0"/>
              <a:t>Provide additional resources for national pandemic preparedness, capacity development, and response measures; and</a:t>
            </a:r>
          </a:p>
          <a:p>
            <a:pPr lvl="0" algn="just"/>
            <a:r>
              <a:rPr lang="en-US" sz="2400" dirty="0"/>
              <a:t>Consider providing resources and technical assistance to countries experiencing  of pandemic potential.</a:t>
            </a:r>
          </a:p>
          <a:p>
            <a:pPr marL="0" indent="0" algn="just">
              <a:buNone/>
            </a:pPr>
            <a:endParaRPr lang="en-US" dirty="0"/>
          </a:p>
        </p:txBody>
      </p:sp>
    </p:spTree>
    <p:extLst>
      <p:ext uri="{BB962C8B-B14F-4D97-AF65-F5344CB8AC3E}">
        <p14:creationId xmlns:p14="http://schemas.microsoft.com/office/powerpoint/2010/main" val="4249714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770"/>
            <a:ext cx="8229600" cy="878350"/>
          </a:xfrm>
        </p:spPr>
        <p:txBody>
          <a:bodyPr>
            <a:noAutofit/>
          </a:bodyPr>
          <a:lstStyle/>
          <a:p>
            <a:r>
              <a:rPr lang="en-US" sz="3200" b="1" dirty="0"/>
              <a:t>Whole of Society Approach to Pandemic Preparedness and Response Cont…</a:t>
            </a:r>
          </a:p>
        </p:txBody>
      </p:sp>
      <p:sp>
        <p:nvSpPr>
          <p:cNvPr id="3" name="Content Placeholder 2"/>
          <p:cNvSpPr>
            <a:spLocks noGrp="1"/>
          </p:cNvSpPr>
          <p:nvPr>
            <p:ph idx="1"/>
          </p:nvPr>
        </p:nvSpPr>
        <p:spPr>
          <a:xfrm>
            <a:off x="154112" y="1250702"/>
            <a:ext cx="8835776" cy="5132556"/>
          </a:xfrm>
        </p:spPr>
        <p:txBody>
          <a:bodyPr vert="horz" lIns="91440" tIns="45720" rIns="91440" bIns="45720" rtlCol="0" anchor="t">
            <a:noAutofit/>
          </a:bodyPr>
          <a:lstStyle/>
          <a:p>
            <a:pPr marL="0" indent="0" algn="just">
              <a:buNone/>
            </a:pPr>
            <a:r>
              <a:rPr lang="en-US" sz="2200" b="1" dirty="0"/>
              <a:t>Health sector</a:t>
            </a:r>
          </a:p>
          <a:p>
            <a:pPr marL="0" indent="0" algn="just">
              <a:buNone/>
            </a:pPr>
            <a:r>
              <a:rPr lang="en-US" sz="2200" dirty="0">
                <a:latin typeface="Arial"/>
                <a:cs typeface="Arial"/>
              </a:rPr>
              <a:t>The health sector has a natural leadership and advocacy role in pandemic  preparedness and response efforts. In cooperation with other sectors and in support of national inter sectoral leadership, it must provide leadership and guidance on the actions needed, in addition to raising awareness of the risk and potential health consequences of a  pandemic. To fulfil this role, the health sector should be ready to:</a:t>
            </a:r>
          </a:p>
          <a:p>
            <a:pPr lvl="0" algn="just"/>
            <a:r>
              <a:rPr lang="en-US" sz="2000" dirty="0"/>
              <a:t>Provide reliable information on the risk, severity, and progression of a pandemic and the effectiveness of interventions used during a pandemic;</a:t>
            </a:r>
          </a:p>
          <a:p>
            <a:pPr lvl="0" algn="just"/>
            <a:r>
              <a:rPr lang="en-US" sz="2000" dirty="0"/>
              <a:t>Prioritize and continue the provision of health-care during a pandemic;</a:t>
            </a:r>
          </a:p>
          <a:p>
            <a:pPr lvl="0" algn="just"/>
            <a:r>
              <a:rPr lang="en-US" sz="2000" dirty="0"/>
              <a:t>Enact steps to reduce the spread of pandemics in the community and in health-care facilities; and</a:t>
            </a:r>
          </a:p>
          <a:p>
            <a:pPr lvl="0" algn="just"/>
            <a:r>
              <a:rPr lang="en-US" sz="2000" dirty="0"/>
              <a:t>Protect and support health - care workers during a pandemic.</a:t>
            </a:r>
          </a:p>
          <a:p>
            <a:pPr algn="just"/>
            <a:endParaRPr lang="en-US" sz="1800" dirty="0"/>
          </a:p>
        </p:txBody>
      </p:sp>
    </p:spTree>
    <p:extLst>
      <p:ext uri="{BB962C8B-B14F-4D97-AF65-F5344CB8AC3E}">
        <p14:creationId xmlns:p14="http://schemas.microsoft.com/office/powerpoint/2010/main" val="2459899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07" y="232274"/>
            <a:ext cx="8825501" cy="1011937"/>
          </a:xfrm>
        </p:spPr>
        <p:txBody>
          <a:bodyPr>
            <a:noAutofit/>
          </a:bodyPr>
          <a:lstStyle/>
          <a:p>
            <a:r>
              <a:rPr lang="en-US" sz="3200" b="1" dirty="0"/>
              <a:t>Whole of Society Approach to Pandemic Preparedness and Response Cont…</a:t>
            </a:r>
          </a:p>
        </p:txBody>
      </p:sp>
      <p:sp>
        <p:nvSpPr>
          <p:cNvPr id="3" name="Content Placeholder 2"/>
          <p:cNvSpPr>
            <a:spLocks noGrp="1"/>
          </p:cNvSpPr>
          <p:nvPr>
            <p:ph idx="1"/>
          </p:nvPr>
        </p:nvSpPr>
        <p:spPr>
          <a:xfrm>
            <a:off x="207408" y="1244212"/>
            <a:ext cx="8825501" cy="5467139"/>
          </a:xfrm>
        </p:spPr>
        <p:txBody>
          <a:bodyPr>
            <a:noAutofit/>
          </a:bodyPr>
          <a:lstStyle/>
          <a:p>
            <a:pPr marL="0" indent="0" algn="just">
              <a:buNone/>
            </a:pPr>
            <a:endParaRPr lang="en-US" sz="1400" dirty="0"/>
          </a:p>
          <a:p>
            <a:pPr marL="0" indent="0" algn="just">
              <a:buNone/>
            </a:pPr>
            <a:r>
              <a:rPr lang="en-US" sz="2200" b="1" dirty="0"/>
              <a:t>Non – health sectors</a:t>
            </a:r>
          </a:p>
          <a:p>
            <a:pPr marL="0" indent="0" algn="just">
              <a:buNone/>
            </a:pPr>
            <a:r>
              <a:rPr lang="en-US" sz="2200" dirty="0"/>
              <a:t>Developing robust preparedness and business continuity plans may enable essential operations to continue during a pandemic and significantly mitigate economic and social impacts. In order to minimize the adverse effects of a pandemic, all sectors should:</a:t>
            </a:r>
          </a:p>
          <a:p>
            <a:pPr lvl="0" algn="just">
              <a:lnSpc>
                <a:spcPct val="100000"/>
              </a:lnSpc>
            </a:pPr>
            <a:r>
              <a:rPr lang="en-US" sz="2000" dirty="0"/>
              <a:t>Establish continuity policies to be implemented during a pandemic;</a:t>
            </a:r>
          </a:p>
          <a:p>
            <a:pPr lvl="0" algn="just">
              <a:lnSpc>
                <a:spcPct val="100000"/>
              </a:lnSpc>
            </a:pPr>
            <a:r>
              <a:rPr lang="en-US" sz="2000" dirty="0"/>
              <a:t>Plan for the likely impact on businesses, essential services, educational institutions, and other organizations;</a:t>
            </a:r>
          </a:p>
          <a:p>
            <a:pPr lvl="0" algn="just">
              <a:lnSpc>
                <a:spcPct val="100000"/>
              </a:lnSpc>
            </a:pPr>
            <a:r>
              <a:rPr lang="en-US" sz="2000" dirty="0"/>
              <a:t>Establish pandemic preparedness plans;</a:t>
            </a:r>
          </a:p>
          <a:p>
            <a:pPr lvl="0" algn="just">
              <a:lnSpc>
                <a:spcPct val="100000"/>
              </a:lnSpc>
            </a:pPr>
            <a:r>
              <a:rPr lang="en-US" sz="2000" dirty="0"/>
              <a:t>Develop capacity and plan for pandemic response;</a:t>
            </a:r>
          </a:p>
          <a:p>
            <a:pPr lvl="0" algn="just">
              <a:lnSpc>
                <a:spcPct val="100000"/>
              </a:lnSpc>
            </a:pPr>
            <a:r>
              <a:rPr lang="en-US" sz="2000" dirty="0"/>
              <a:t>Plan the allocation of resources to protect employees and customers;</a:t>
            </a:r>
          </a:p>
          <a:p>
            <a:pPr lvl="0" algn="just">
              <a:lnSpc>
                <a:spcPct val="100000"/>
              </a:lnSpc>
            </a:pPr>
            <a:r>
              <a:rPr lang="en-US" sz="2000" dirty="0"/>
              <a:t>Communicate with and educate employees on how to protect themselves and on measures that will be implemented; and</a:t>
            </a:r>
          </a:p>
          <a:p>
            <a:pPr lvl="0" algn="just">
              <a:lnSpc>
                <a:spcPct val="100000"/>
              </a:lnSpc>
            </a:pPr>
            <a:r>
              <a:rPr lang="en-US" sz="2000" dirty="0"/>
              <a:t>Contribute to cross-cutting planning and response efforts to support the continued functioning of the society.</a:t>
            </a:r>
          </a:p>
          <a:p>
            <a:pPr algn="just"/>
            <a:endParaRPr lang="en-US" sz="2000" dirty="0"/>
          </a:p>
        </p:txBody>
      </p:sp>
    </p:spTree>
    <p:extLst>
      <p:ext uri="{BB962C8B-B14F-4D97-AF65-F5344CB8AC3E}">
        <p14:creationId xmlns:p14="http://schemas.microsoft.com/office/powerpoint/2010/main" val="1375791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981" y="218364"/>
            <a:ext cx="8355169" cy="1151048"/>
          </a:xfrm>
        </p:spPr>
        <p:txBody>
          <a:bodyPr>
            <a:noAutofit/>
          </a:bodyPr>
          <a:lstStyle/>
          <a:p>
            <a:r>
              <a:rPr lang="en-US" sz="2800" b="1" dirty="0"/>
              <a:t>Whole of Society Approach to Pandemic Preparedness and Response Cont…</a:t>
            </a:r>
          </a:p>
        </p:txBody>
      </p:sp>
      <p:sp>
        <p:nvSpPr>
          <p:cNvPr id="3" name="Content Placeholder 2"/>
          <p:cNvSpPr>
            <a:spLocks noGrp="1"/>
          </p:cNvSpPr>
          <p:nvPr>
            <p:ph idx="1"/>
          </p:nvPr>
        </p:nvSpPr>
        <p:spPr>
          <a:xfrm>
            <a:off x="453981" y="1369412"/>
            <a:ext cx="7968901" cy="4749419"/>
          </a:xfrm>
        </p:spPr>
        <p:txBody>
          <a:bodyPr>
            <a:noAutofit/>
          </a:bodyPr>
          <a:lstStyle/>
          <a:p>
            <a:pPr marL="0" indent="0" algn="just">
              <a:buNone/>
            </a:pPr>
            <a:r>
              <a:rPr lang="en-US" sz="2200" b="1" dirty="0"/>
              <a:t>Individuals and families</a:t>
            </a:r>
          </a:p>
          <a:p>
            <a:pPr marL="0" indent="0" algn="just">
              <a:buNone/>
            </a:pPr>
            <a:r>
              <a:rPr lang="en-US" sz="2200" dirty="0"/>
              <a:t>During a pandemic, it is important that households take measures to ensure they have access to accurate information, food, water, and medicines. For families, access to reliable information from sources such as WHO and local and national governments will be essential. Individuals, especially those who have recovered from pandemic influenza, may consider volunteering with an organized group to assist others in the community.</a:t>
            </a:r>
          </a:p>
          <a:p>
            <a:pPr algn="just"/>
            <a:r>
              <a:rPr lang="en-US" sz="2000" dirty="0"/>
              <a:t>For example, because influenza is transmitted from one person to another, the adoption of individual and household measures such as covering coughs and sneezes, hand washing, and the voluntary isolation of persons with respiratory illness may prevent additional infections.</a:t>
            </a:r>
          </a:p>
          <a:p>
            <a:pPr algn="just"/>
            <a:endParaRPr lang="en-US" sz="2000" dirty="0"/>
          </a:p>
        </p:txBody>
      </p:sp>
    </p:spTree>
    <p:extLst>
      <p:ext uri="{BB962C8B-B14F-4D97-AF65-F5344CB8AC3E}">
        <p14:creationId xmlns:p14="http://schemas.microsoft.com/office/powerpoint/2010/main" val="31770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92"/>
            <a:ext cx="8376248" cy="1067359"/>
          </a:xfrm>
        </p:spPr>
        <p:txBody>
          <a:bodyPr>
            <a:noAutofit/>
          </a:bodyPr>
          <a:lstStyle/>
          <a:p>
            <a:r>
              <a:rPr lang="en-US" sz="3000" b="1" dirty="0"/>
              <a:t>Whole of Society Approach to Pandemic Preparedness and Response Cont…</a:t>
            </a:r>
          </a:p>
        </p:txBody>
      </p:sp>
      <p:sp>
        <p:nvSpPr>
          <p:cNvPr id="3" name="Content Placeholder 2"/>
          <p:cNvSpPr>
            <a:spLocks noGrp="1"/>
          </p:cNvSpPr>
          <p:nvPr>
            <p:ph idx="1"/>
          </p:nvPr>
        </p:nvSpPr>
        <p:spPr>
          <a:xfrm>
            <a:off x="457200" y="1326151"/>
            <a:ext cx="8229600" cy="5294724"/>
          </a:xfrm>
        </p:spPr>
        <p:txBody>
          <a:bodyPr>
            <a:normAutofit fontScale="92500" lnSpcReduction="10000"/>
          </a:bodyPr>
          <a:lstStyle/>
          <a:p>
            <a:pPr marL="0" indent="0" algn="just">
              <a:buNone/>
            </a:pPr>
            <a:r>
              <a:rPr lang="en-US" sz="2600" b="1" dirty="0"/>
              <a:t>Civil society organizations</a:t>
            </a:r>
          </a:p>
          <a:p>
            <a:pPr marL="0" indent="0" algn="just">
              <a:buNone/>
            </a:pPr>
            <a:r>
              <a:rPr lang="en-US" sz="2600" dirty="0"/>
              <a:t>Groups that have a close and direct relationship with communities are often well placed to raise awareness, communicate accurate information, counter rumors, provide needed services, and liaise with the government during an emergency. </a:t>
            </a:r>
          </a:p>
          <a:p>
            <a:pPr marL="0" indent="0" algn="just">
              <a:buNone/>
            </a:pPr>
            <a:endParaRPr lang="en-US" sz="2600" dirty="0"/>
          </a:p>
          <a:p>
            <a:pPr marL="0" indent="0" algn="just">
              <a:buNone/>
            </a:pPr>
            <a:r>
              <a:rPr lang="en-US" sz="2600" dirty="0"/>
              <a:t>Such groups should identify their strengths and potential roles and, in partnership with local governments and other local organizations, plan for the actions they will take during a pandemic. These groups may be able to augment the efforts of organizations in other sectors, such as hospitals or clinics. For example, if large numbers of ill people are being cared for at home, community and faith-based organizations could provide support to households.</a:t>
            </a:r>
          </a:p>
          <a:p>
            <a:pPr algn="just"/>
            <a:endParaRPr lang="en-US" dirty="0"/>
          </a:p>
          <a:p>
            <a:pPr algn="just"/>
            <a:endParaRPr lang="en-US" dirty="0"/>
          </a:p>
          <a:p>
            <a:pPr marL="0" indent="0" algn="just">
              <a:buNone/>
            </a:pPr>
            <a:endParaRPr lang="en-US" dirty="0"/>
          </a:p>
        </p:txBody>
      </p:sp>
    </p:spTree>
    <p:extLst>
      <p:ext uri="{BB962C8B-B14F-4D97-AF65-F5344CB8AC3E}">
        <p14:creationId xmlns:p14="http://schemas.microsoft.com/office/powerpoint/2010/main" val="270741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22841"/>
          </a:xfrm>
        </p:spPr>
        <p:txBody>
          <a:bodyPr>
            <a:normAutofit fontScale="90000"/>
          </a:bodyPr>
          <a:lstStyle/>
          <a:p>
            <a:br>
              <a:rPr lang="en-US" sz="2700" b="1" dirty="0"/>
            </a:br>
            <a:r>
              <a:rPr lang="en-US" sz="3100" b="1" dirty="0"/>
              <a:t>Role Of Culture in Effective Community-engagement to Reduce Collective Risks.</a:t>
            </a:r>
            <a:br>
              <a:rPr lang="en-US" sz="3100" dirty="0"/>
            </a:br>
            <a:endParaRPr lang="en-US" sz="3100" dirty="0"/>
          </a:p>
        </p:txBody>
      </p:sp>
      <p:sp>
        <p:nvSpPr>
          <p:cNvPr id="3" name="Content Placeholder 2"/>
          <p:cNvSpPr>
            <a:spLocks noGrp="1"/>
          </p:cNvSpPr>
          <p:nvPr>
            <p:ph idx="1"/>
          </p:nvPr>
        </p:nvSpPr>
        <p:spPr>
          <a:xfrm>
            <a:off x="457200" y="1397478"/>
            <a:ext cx="8229600" cy="5073740"/>
          </a:xfrm>
        </p:spPr>
        <p:txBody>
          <a:bodyPr>
            <a:normAutofit/>
          </a:bodyPr>
          <a:lstStyle/>
          <a:p>
            <a:pPr algn="just"/>
            <a:r>
              <a:rPr lang="en-US" sz="2200" dirty="0"/>
              <a:t>Culture shapes identities and fosters notions of community by defining how individuals and groups relate to one another, how meaning is created, and how power is defined. Furthermore, culture provides a context for ideas about partnership, trust, and negotiation</a:t>
            </a:r>
          </a:p>
          <a:p>
            <a:pPr algn="just"/>
            <a:endParaRPr lang="en-US" sz="2200" dirty="0"/>
          </a:p>
          <a:p>
            <a:pPr algn="just"/>
            <a:r>
              <a:rPr lang="en-US" sz="2200" dirty="0"/>
              <a:t>The culture of a community significantly shapes debate and action</a:t>
            </a:r>
          </a:p>
          <a:p>
            <a:pPr algn="just"/>
            <a:endParaRPr lang="en-US" sz="2200" dirty="0"/>
          </a:p>
          <a:p>
            <a:pPr algn="just"/>
            <a:r>
              <a:rPr lang="en-US" sz="2200" dirty="0"/>
              <a:t>By paying attention to, and incorporating unique cultural values, traditions, and related factors, more efficient and effective development efforts can be achieved.</a:t>
            </a:r>
          </a:p>
          <a:p>
            <a:pPr algn="just"/>
            <a:endParaRPr lang="en-US" sz="2200" dirty="0"/>
          </a:p>
        </p:txBody>
      </p:sp>
    </p:spTree>
    <p:extLst>
      <p:ext uri="{BB962C8B-B14F-4D97-AF65-F5344CB8AC3E}">
        <p14:creationId xmlns:p14="http://schemas.microsoft.com/office/powerpoint/2010/main" val="570824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normAutofit/>
          </a:bodyPr>
          <a:lstStyle/>
          <a:p>
            <a:r>
              <a:rPr lang="en-US" sz="2800" b="1" dirty="0"/>
              <a:t>Role of Culture in Effective Community-engagement to Reduce Collective Risks Cont…</a:t>
            </a:r>
          </a:p>
        </p:txBody>
      </p:sp>
      <p:sp>
        <p:nvSpPr>
          <p:cNvPr id="3" name="Content Placeholder 2"/>
          <p:cNvSpPr>
            <a:spLocks noGrp="1"/>
          </p:cNvSpPr>
          <p:nvPr>
            <p:ph idx="1"/>
          </p:nvPr>
        </p:nvSpPr>
        <p:spPr/>
        <p:txBody>
          <a:bodyPr>
            <a:normAutofit fontScale="77500" lnSpcReduction="20000"/>
          </a:bodyPr>
          <a:lstStyle/>
          <a:p>
            <a:pPr algn="just"/>
            <a:r>
              <a:rPr lang="en-US" dirty="0"/>
              <a:t>Culture contributes to building a sense of local identity and solidarity. It influences the confidence rural communities have for coming together to address specific needs and problems. This local commitment among residents, regardless of economic or political conditions, can serve as a valuable tool in shaping the effectiveness of development options and local actions.</a:t>
            </a:r>
          </a:p>
          <a:p>
            <a:pPr algn="just"/>
            <a:endParaRPr lang="en-US" dirty="0"/>
          </a:p>
          <a:p>
            <a:pPr algn="just"/>
            <a:r>
              <a:rPr lang="en-US" dirty="0"/>
              <a:t>The recent Ebola, </a:t>
            </a:r>
            <a:r>
              <a:rPr lang="en-US" dirty="0" err="1"/>
              <a:t>Zika</a:t>
            </a:r>
            <a:r>
              <a:rPr lang="en-US" dirty="0"/>
              <a:t>, and MERS-</a:t>
            </a:r>
            <a:r>
              <a:rPr lang="en-US" dirty="0" err="1"/>
              <a:t>CoV</a:t>
            </a:r>
            <a:r>
              <a:rPr lang="en-US" dirty="0"/>
              <a:t> outbreaks have demonstrated that the simplest path yet the most effective to organize and respond to health emergencies is to build trust and confidence in communities and services, understand community views and proactively share information and to work with communities to keep people safe</a:t>
            </a:r>
          </a:p>
        </p:txBody>
      </p:sp>
    </p:spTree>
    <p:extLst>
      <p:ext uri="{BB962C8B-B14F-4D97-AF65-F5344CB8AC3E}">
        <p14:creationId xmlns:p14="http://schemas.microsoft.com/office/powerpoint/2010/main" val="1043724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28125"/>
          </a:xfrm>
        </p:spPr>
        <p:txBody>
          <a:bodyPr>
            <a:noAutofit/>
          </a:bodyPr>
          <a:lstStyle/>
          <a:p>
            <a:r>
              <a:rPr lang="en-US" sz="3200" b="1" dirty="0"/>
              <a:t>Case Study</a:t>
            </a:r>
          </a:p>
        </p:txBody>
      </p:sp>
      <p:sp>
        <p:nvSpPr>
          <p:cNvPr id="3" name="Content Placeholder 2"/>
          <p:cNvSpPr>
            <a:spLocks noGrp="1"/>
          </p:cNvSpPr>
          <p:nvPr>
            <p:ph idx="1"/>
          </p:nvPr>
        </p:nvSpPr>
        <p:spPr>
          <a:xfrm>
            <a:off x="457200" y="1002763"/>
            <a:ext cx="8229600" cy="5347687"/>
          </a:xfrm>
        </p:spPr>
        <p:txBody>
          <a:bodyPr>
            <a:normAutofit/>
          </a:bodyPr>
          <a:lstStyle/>
          <a:p>
            <a:pPr marL="0" indent="0" algn="just">
              <a:buNone/>
            </a:pPr>
            <a:r>
              <a:rPr lang="en-US" sz="2200" b="1" dirty="0"/>
              <a:t>Stakeholder Role Play: </a:t>
            </a:r>
            <a:r>
              <a:rPr lang="en-US" sz="2200" dirty="0"/>
              <a:t>Participants will select a community stakeholder role (i.e., patient, community advocate/champion, community organization director, faith leader, business owner, or locally elected official), identify key priorities of a person in that role, then collaborate with the leadership group of another team in the course, where you will role play, sharing your perspectives as a community stakeholder. The roles will also switch, where the other team’s members will role play as community members for your team’s project. </a:t>
            </a:r>
          </a:p>
          <a:p>
            <a:pPr marL="0" indent="0" algn="just">
              <a:buNone/>
            </a:pPr>
            <a:endParaRPr lang="en-US" sz="2200" dirty="0"/>
          </a:p>
          <a:p>
            <a:pPr marL="0" indent="0" algn="just">
              <a:buNone/>
            </a:pPr>
            <a:r>
              <a:rPr lang="en-US" sz="2200" dirty="0"/>
              <a:t>This activity is designed to help shape the teams and development of their engagement and implementation plan, and give participants team skills to heighten contextual awareness and reduce implicit bias by viewing health issues from a community member’s perspective.</a:t>
            </a:r>
          </a:p>
        </p:txBody>
      </p:sp>
    </p:spTree>
    <p:extLst>
      <p:ext uri="{BB962C8B-B14F-4D97-AF65-F5344CB8AC3E}">
        <p14:creationId xmlns:p14="http://schemas.microsoft.com/office/powerpoint/2010/main" val="4186236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Assignments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1. Research, discuss and write a report giving the pros and cons on who should be the natural leader for overall coordination and communication efforts on pandemics in your country. </a:t>
            </a:r>
          </a:p>
          <a:p>
            <a:pPr marL="0" indent="0" algn="just">
              <a:buNone/>
            </a:pPr>
            <a:endParaRPr lang="en-US" dirty="0"/>
          </a:p>
          <a:p>
            <a:pPr marL="0" indent="0" algn="just">
              <a:buNone/>
            </a:pPr>
            <a:r>
              <a:rPr lang="en-US" dirty="0"/>
              <a:t>2. Write a paper giving examples on:</a:t>
            </a:r>
          </a:p>
          <a:p>
            <a:pPr algn="just"/>
            <a:r>
              <a:rPr lang="en-US" dirty="0"/>
              <a:t>The role of the health sector (including public health and both public and private health-care services)  in pandemic  preparedness in your country .</a:t>
            </a:r>
          </a:p>
          <a:p>
            <a:pPr algn="just"/>
            <a:r>
              <a:rPr lang="en-US" dirty="0"/>
              <a:t>What the health sector is doing well</a:t>
            </a:r>
          </a:p>
          <a:p>
            <a:pPr algn="just"/>
            <a:r>
              <a:rPr lang="en-US" dirty="0"/>
              <a:t>What the health sector should improve on</a:t>
            </a:r>
          </a:p>
          <a:p>
            <a:pPr algn="just"/>
            <a:endParaRPr lang="en-US" dirty="0"/>
          </a:p>
          <a:p>
            <a:pPr algn="just"/>
            <a:endParaRPr lang="en-US" dirty="0"/>
          </a:p>
        </p:txBody>
      </p:sp>
    </p:spTree>
    <p:extLst>
      <p:ext uri="{BB962C8B-B14F-4D97-AF65-F5344CB8AC3E}">
        <p14:creationId xmlns:p14="http://schemas.microsoft.com/office/powerpoint/2010/main" val="2680925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Assignment</a:t>
            </a:r>
          </a:p>
        </p:txBody>
      </p:sp>
      <p:sp>
        <p:nvSpPr>
          <p:cNvPr id="3" name="Content Placeholder 2"/>
          <p:cNvSpPr>
            <a:spLocks noGrp="1"/>
          </p:cNvSpPr>
          <p:nvPr>
            <p:ph idx="1"/>
          </p:nvPr>
        </p:nvSpPr>
        <p:spPr>
          <a:xfrm>
            <a:off x="410966" y="1204645"/>
            <a:ext cx="8229600" cy="5161649"/>
          </a:xfrm>
        </p:spPr>
        <p:txBody>
          <a:bodyPr>
            <a:noAutofit/>
          </a:bodyPr>
          <a:lstStyle/>
          <a:p>
            <a:pPr marL="0" indent="0" algn="just">
              <a:buNone/>
            </a:pPr>
            <a:r>
              <a:rPr lang="en-US" sz="2400" dirty="0"/>
              <a:t>3. Civil organizations are groups that have a close and direct relationship with communities are often well placed to raise awareness, communicate accurate information, counter rumours, provide needed services, and liaise with the government during an emergency.</a:t>
            </a:r>
          </a:p>
          <a:p>
            <a:pPr algn="just"/>
            <a:r>
              <a:rPr lang="en-US" sz="2400" dirty="0"/>
              <a:t>Identify civil organizations in your country that assist or should assist in pandemic preparedness and management</a:t>
            </a:r>
          </a:p>
          <a:p>
            <a:pPr algn="just"/>
            <a:r>
              <a:rPr lang="en-US" sz="2400" dirty="0"/>
              <a:t>Discuss their contributions or possible contributions to pandemic preparedness and management in the country</a:t>
            </a:r>
          </a:p>
          <a:p>
            <a:pPr algn="just"/>
            <a:r>
              <a:rPr lang="en-US" sz="2400" dirty="0"/>
              <a:t>Recommend improvements to their contribution</a:t>
            </a:r>
          </a:p>
          <a:p>
            <a:pPr algn="just"/>
            <a:r>
              <a:rPr lang="en-GB" sz="2400" dirty="0"/>
              <a:t>Assess  models of community engagement and participation </a:t>
            </a: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40617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t>Objectives</a:t>
            </a:r>
            <a:br>
              <a:rPr lang="en-US" dirty="0"/>
            </a:br>
            <a:endParaRPr lang="en-US" dirty="0"/>
          </a:p>
        </p:txBody>
      </p:sp>
      <p:sp>
        <p:nvSpPr>
          <p:cNvPr id="3" name="Content Placeholder 2"/>
          <p:cNvSpPr>
            <a:spLocks noGrp="1"/>
          </p:cNvSpPr>
          <p:nvPr>
            <p:ph idx="1"/>
          </p:nvPr>
        </p:nvSpPr>
        <p:spPr>
          <a:xfrm>
            <a:off x="310551" y="1138688"/>
            <a:ext cx="8376249" cy="4987476"/>
          </a:xfrm>
        </p:spPr>
        <p:txBody>
          <a:bodyPr>
            <a:normAutofit/>
          </a:bodyPr>
          <a:lstStyle/>
          <a:p>
            <a:pPr marL="0" indent="0" algn="just">
              <a:buNone/>
            </a:pPr>
            <a:r>
              <a:rPr lang="en-GB" dirty="0"/>
              <a:t>This topic enables learning about:</a:t>
            </a:r>
            <a:endParaRPr lang="en-US" dirty="0"/>
          </a:p>
          <a:p>
            <a:pPr lvl="0" algn="just"/>
            <a:r>
              <a:rPr lang="en-US" dirty="0"/>
              <a:t>The community and culture as it relates to pandemics</a:t>
            </a:r>
          </a:p>
          <a:p>
            <a:pPr lvl="0" algn="just"/>
            <a:r>
              <a:rPr lang="en-GB" dirty="0"/>
              <a:t>Role of the community and community structures during the various phases of pandemics</a:t>
            </a:r>
            <a:endParaRPr lang="en-US" dirty="0"/>
          </a:p>
          <a:p>
            <a:pPr lvl="0" algn="just"/>
            <a:r>
              <a:rPr lang="en-US" dirty="0"/>
              <a:t>Community entry points and social mobilization in pandemic response and management</a:t>
            </a:r>
          </a:p>
          <a:p>
            <a:pPr lvl="0" algn="just"/>
            <a:r>
              <a:rPr lang="en-US" dirty="0"/>
              <a:t>Principles and challenges of community engagement in pandemic preparedness and management</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492856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Assignment</a:t>
            </a:r>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4. Community engagement efforts should be ongoing prior to, during, and after pandemics - Sustained community engagement efforts make communities more likely to trust governments in times of vulnerability and uncertainty, such as during the COVID-19 pandemic.</a:t>
            </a:r>
          </a:p>
          <a:p>
            <a:pPr algn="just"/>
            <a:r>
              <a:rPr lang="en-US" dirty="0"/>
              <a:t>Select a community of your choice </a:t>
            </a:r>
          </a:p>
          <a:p>
            <a:pPr algn="just"/>
            <a:r>
              <a:rPr lang="en-US" dirty="0"/>
              <a:t>Identify the cultures that in your opinion would adversely affect pandemic preparedness and response</a:t>
            </a:r>
          </a:p>
          <a:p>
            <a:pPr algn="just"/>
            <a:r>
              <a:rPr lang="en-US" dirty="0"/>
              <a:t>Discuss how the Government leadership, Health sector, Non-health sector and Civil society organizations could use the identified cultures to prepare and respond to pandemics.</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4239146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625" y="3147945"/>
            <a:ext cx="8283179" cy="2149050"/>
          </a:xfrm>
        </p:spPr>
        <p:txBody>
          <a:bodyPr>
            <a:normAutofit fontScale="90000"/>
          </a:bodyPr>
          <a:lstStyle/>
          <a:p>
            <a:pPr algn="ctr"/>
            <a:r>
              <a:rPr lang="en-GB" sz="2400" b="0" dirty="0"/>
              <a:t>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a:t>
            </a:r>
            <a:r>
              <a:rPr lang="en-GB" sz="2400" b="0" dirty="0" err="1"/>
              <a:t>Zusammenarbeit</a:t>
            </a:r>
            <a:r>
              <a:rPr lang="en-GB" sz="2400" b="0" dirty="0"/>
              <a:t> GIZ GmbH through the </a:t>
            </a:r>
            <a:r>
              <a:rPr lang="en-US" sz="2400" b="0" dirty="0"/>
              <a:t>Global </a:t>
            </a:r>
            <a:r>
              <a:rPr lang="en-US" sz="2400" b="0" dirty="0" err="1"/>
              <a:t>Programme</a:t>
            </a:r>
            <a:r>
              <a:rPr lang="en-US" sz="2400" b="0" dirty="0"/>
              <a:t> Pandemic Prevention and Response, One Health (GP PPOH)</a:t>
            </a:r>
            <a:endParaRPr lang="en-US" sz="2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0143" y="1006026"/>
            <a:ext cx="1906283" cy="1348538"/>
          </a:xfrm>
          <a:prstGeom prst="rect">
            <a:avLst/>
          </a:prstGeom>
        </p:spPr>
      </p:pic>
      <p:pic>
        <p:nvPicPr>
          <p:cNvPr id="3" name="Picture 2">
            <a:extLst>
              <a:ext uri="{FF2B5EF4-FFF2-40B4-BE49-F238E27FC236}">
                <a16:creationId xmlns:a16="http://schemas.microsoft.com/office/drawing/2014/main" id="{DF1D0F11-D343-E402-A52C-97BF64743F4D}"/>
              </a:ext>
            </a:extLst>
          </p:cNvPr>
          <p:cNvPicPr>
            <a:picLocks noChangeAspect="1"/>
          </p:cNvPicPr>
          <p:nvPr/>
        </p:nvPicPr>
        <p:blipFill>
          <a:blip r:embed="rId3"/>
          <a:stretch>
            <a:fillRect/>
          </a:stretch>
        </p:blipFill>
        <p:spPr>
          <a:xfrm>
            <a:off x="6353375" y="1166876"/>
            <a:ext cx="1333025" cy="1035658"/>
          </a:xfrm>
          <a:prstGeom prst="rect">
            <a:avLst/>
          </a:prstGeom>
        </p:spPr>
      </p:pic>
      <p:pic>
        <p:nvPicPr>
          <p:cNvPr id="6" name="Picture 5">
            <a:extLst>
              <a:ext uri="{FF2B5EF4-FFF2-40B4-BE49-F238E27FC236}">
                <a16:creationId xmlns:a16="http://schemas.microsoft.com/office/drawing/2014/main" id="{0DE05482-44D3-BB0F-4B72-61296C1BC10A}"/>
              </a:ext>
            </a:extLst>
          </p:cNvPr>
          <p:cNvPicPr>
            <a:picLocks noChangeAspect="1"/>
          </p:cNvPicPr>
          <p:nvPr/>
        </p:nvPicPr>
        <p:blipFill>
          <a:blip r:embed="rId4"/>
          <a:stretch>
            <a:fillRect/>
          </a:stretch>
        </p:blipFill>
        <p:spPr>
          <a:xfrm>
            <a:off x="3981837" y="1166876"/>
            <a:ext cx="1426006" cy="1107031"/>
          </a:xfrm>
          <a:prstGeom prst="rect">
            <a:avLst/>
          </a:prstGeom>
        </p:spPr>
      </p:pic>
    </p:spTree>
    <p:extLst>
      <p:ext uri="{BB962C8B-B14F-4D97-AF65-F5344CB8AC3E}">
        <p14:creationId xmlns:p14="http://schemas.microsoft.com/office/powerpoint/2010/main" val="345793401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4900" b="1" dirty="0"/>
              <a:t>Expected Learning Outcomes</a:t>
            </a:r>
            <a:br>
              <a:rPr lang="en-US" dirty="0"/>
            </a:br>
            <a:endParaRPr lang="en-US" dirty="0"/>
          </a:p>
        </p:txBody>
      </p:sp>
      <p:sp>
        <p:nvSpPr>
          <p:cNvPr id="3" name="Content Placeholder 2"/>
          <p:cNvSpPr>
            <a:spLocks noGrp="1"/>
          </p:cNvSpPr>
          <p:nvPr>
            <p:ph idx="1"/>
          </p:nvPr>
        </p:nvSpPr>
        <p:spPr>
          <a:xfrm>
            <a:off x="327804" y="1052424"/>
            <a:ext cx="8358996" cy="5073740"/>
          </a:xfrm>
        </p:spPr>
        <p:txBody>
          <a:bodyPr>
            <a:normAutofit fontScale="92500"/>
          </a:bodyPr>
          <a:lstStyle/>
          <a:p>
            <a:pPr marL="0" indent="0" algn="just">
              <a:buNone/>
            </a:pPr>
            <a:r>
              <a:rPr lang="en-US" dirty="0"/>
              <a:t>At the end of this course, the learner should be able to:</a:t>
            </a:r>
          </a:p>
          <a:p>
            <a:pPr lvl="0" algn="just"/>
            <a:r>
              <a:rPr lang="en-US" dirty="0"/>
              <a:t>Describe the community/ culture as it relates to pandemics</a:t>
            </a:r>
          </a:p>
          <a:p>
            <a:pPr lvl="0" algn="just"/>
            <a:r>
              <a:rPr lang="en-GB" dirty="0"/>
              <a:t>Explain the role of the community and community structures during the various phases of pandemics</a:t>
            </a:r>
            <a:endParaRPr lang="en-US" dirty="0"/>
          </a:p>
          <a:p>
            <a:pPr lvl="0" algn="just"/>
            <a:r>
              <a:rPr lang="en-US" dirty="0"/>
              <a:t>Justify the need for community entry and social mobilization in pandemic response and management</a:t>
            </a:r>
          </a:p>
          <a:p>
            <a:pPr lvl="0" algn="just"/>
            <a:r>
              <a:rPr lang="en-US" dirty="0"/>
              <a:t>Discuss principles and challenges of community engagement in pandemic preparedness and management</a:t>
            </a:r>
          </a:p>
          <a:p>
            <a:pPr marL="0" indent="0" algn="just">
              <a:buNone/>
            </a:pPr>
            <a:endParaRPr lang="en-US" dirty="0"/>
          </a:p>
        </p:txBody>
      </p:sp>
    </p:spTree>
    <p:extLst>
      <p:ext uri="{BB962C8B-B14F-4D97-AF65-F5344CB8AC3E}">
        <p14:creationId xmlns:p14="http://schemas.microsoft.com/office/powerpoint/2010/main" val="241190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Operational Definition of Terms I</a:t>
            </a:r>
          </a:p>
        </p:txBody>
      </p:sp>
      <p:sp>
        <p:nvSpPr>
          <p:cNvPr id="3" name="Content Placeholder 2"/>
          <p:cNvSpPr>
            <a:spLocks noGrp="1"/>
          </p:cNvSpPr>
          <p:nvPr>
            <p:ph idx="1"/>
          </p:nvPr>
        </p:nvSpPr>
        <p:spPr>
          <a:xfrm>
            <a:off x="457200" y="1166018"/>
            <a:ext cx="8229600" cy="5173137"/>
          </a:xfrm>
        </p:spPr>
        <p:txBody>
          <a:bodyPr>
            <a:normAutofit fontScale="92500" lnSpcReduction="10000"/>
          </a:bodyPr>
          <a:lstStyle/>
          <a:p>
            <a:pPr algn="just"/>
            <a:endParaRPr lang="en-US" dirty="0"/>
          </a:p>
          <a:p>
            <a:pPr algn="just"/>
            <a:r>
              <a:rPr lang="en-US" sz="3000" b="1" dirty="0"/>
              <a:t>Management</a:t>
            </a:r>
            <a:r>
              <a:rPr lang="en-US" sz="3000" dirty="0"/>
              <a:t>: is the process of reaching organizational goals by working with and through people and other organizational resources</a:t>
            </a:r>
          </a:p>
          <a:p>
            <a:pPr algn="just"/>
            <a:r>
              <a:rPr lang="en-US" sz="3000" b="1" dirty="0"/>
              <a:t>Pandemic</a:t>
            </a:r>
            <a:r>
              <a:rPr lang="en-US" sz="3000" dirty="0"/>
              <a:t>: disease outbreak occurring over a wide geographic area and affecting an exceptionally high proportion of the population</a:t>
            </a:r>
          </a:p>
          <a:p>
            <a:pPr algn="just"/>
            <a:r>
              <a:rPr lang="en-US" sz="3000" b="1" dirty="0"/>
              <a:t>Preparedness</a:t>
            </a:r>
            <a:r>
              <a:rPr lang="en-US" sz="3000" dirty="0"/>
              <a:t>: refers to a very concrete research - based set of actions that are taken as precautionary measures in the face of potential disasters.</a:t>
            </a:r>
          </a:p>
        </p:txBody>
      </p:sp>
    </p:spTree>
    <p:extLst>
      <p:ext uri="{BB962C8B-B14F-4D97-AF65-F5344CB8AC3E}">
        <p14:creationId xmlns:p14="http://schemas.microsoft.com/office/powerpoint/2010/main" val="80268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Operational Definition of Terms II</a:t>
            </a:r>
          </a:p>
        </p:txBody>
      </p:sp>
      <p:sp>
        <p:nvSpPr>
          <p:cNvPr id="3" name="Content Placeholder 2"/>
          <p:cNvSpPr>
            <a:spLocks noGrp="1"/>
          </p:cNvSpPr>
          <p:nvPr>
            <p:ph idx="1"/>
          </p:nvPr>
        </p:nvSpPr>
        <p:spPr/>
        <p:txBody>
          <a:bodyPr/>
          <a:lstStyle/>
          <a:p>
            <a:pPr algn="just"/>
            <a:r>
              <a:rPr lang="en-US" b="1" dirty="0"/>
              <a:t>Risk communication: </a:t>
            </a:r>
            <a:r>
              <a:rPr lang="en-US" dirty="0"/>
              <a:t>is communication intended to supply audience members with the information they need to make informed, independent judgements about risks to health, safety, and the environment. </a:t>
            </a:r>
          </a:p>
        </p:txBody>
      </p:sp>
    </p:spTree>
    <p:extLst>
      <p:ext uri="{BB962C8B-B14F-4D97-AF65-F5344CB8AC3E}">
        <p14:creationId xmlns:p14="http://schemas.microsoft.com/office/powerpoint/2010/main" val="32244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b="1" dirty="0"/>
              <a:t>Introduction</a:t>
            </a:r>
            <a:br>
              <a:rPr lang="en-US" b="1" dirty="0"/>
            </a:br>
            <a:endParaRPr lang="en-US" b="1" dirty="0"/>
          </a:p>
        </p:txBody>
      </p:sp>
      <p:sp>
        <p:nvSpPr>
          <p:cNvPr id="3" name="Content Placeholder 2"/>
          <p:cNvSpPr>
            <a:spLocks noGrp="1"/>
          </p:cNvSpPr>
          <p:nvPr>
            <p:ph idx="1"/>
          </p:nvPr>
        </p:nvSpPr>
        <p:spPr>
          <a:xfrm>
            <a:off x="457200" y="948906"/>
            <a:ext cx="8358996" cy="5177257"/>
          </a:xfrm>
        </p:spPr>
        <p:txBody>
          <a:bodyPr>
            <a:normAutofit/>
          </a:bodyPr>
          <a:lstStyle/>
          <a:p>
            <a:pPr algn="just"/>
            <a:r>
              <a:rPr lang="en-US" sz="2400" dirty="0"/>
              <a:t>Community engagement is central to any public health intervention. Its importance is even more significant during public health emergencies. There is need for change agents to understand how socio-cultural, political and economic organizational structures of communities enable or constrain preparedness and response to pandemics using an integrated approach to health and to provide skills in identifying and modifying behavior.</a:t>
            </a:r>
          </a:p>
          <a:p>
            <a:pPr algn="just"/>
            <a:endParaRPr lang="en-US" sz="2400" dirty="0"/>
          </a:p>
          <a:p>
            <a:pPr algn="just"/>
            <a:r>
              <a:rPr lang="en-US" sz="2400" dirty="0"/>
              <a:t>The approach calls for enhanced cooperation, trust building, resource sharing and consensus-oriented decision making among multiple levels of government, business, non-profits, and the public in general</a:t>
            </a:r>
          </a:p>
        </p:txBody>
      </p:sp>
    </p:spTree>
    <p:extLst>
      <p:ext uri="{BB962C8B-B14F-4D97-AF65-F5344CB8AC3E}">
        <p14:creationId xmlns:p14="http://schemas.microsoft.com/office/powerpoint/2010/main" val="34245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5"/>
            <a:ext cx="8229600" cy="1143000"/>
          </a:xfrm>
        </p:spPr>
        <p:txBody>
          <a:bodyPr>
            <a:normAutofit/>
          </a:bodyPr>
          <a:lstStyle/>
          <a:p>
            <a:r>
              <a:rPr lang="en-US" sz="4400" b="1" dirty="0"/>
              <a:t>Know the community</a:t>
            </a:r>
          </a:p>
        </p:txBody>
      </p:sp>
      <p:sp>
        <p:nvSpPr>
          <p:cNvPr id="3" name="Content Placeholder 2"/>
          <p:cNvSpPr>
            <a:spLocks noGrp="1"/>
          </p:cNvSpPr>
          <p:nvPr>
            <p:ph idx="1"/>
          </p:nvPr>
        </p:nvSpPr>
        <p:spPr>
          <a:xfrm>
            <a:off x="457200" y="1065944"/>
            <a:ext cx="8229600" cy="5455626"/>
          </a:xfrm>
        </p:spPr>
        <p:txBody>
          <a:bodyPr>
            <a:noAutofit/>
          </a:bodyPr>
          <a:lstStyle/>
          <a:p>
            <a:pPr marL="0" indent="0">
              <a:buNone/>
            </a:pPr>
            <a:r>
              <a:rPr lang="en-US" dirty="0"/>
              <a:t>Before engaging the community it is important that the change agent understands the community in the following aspects:</a:t>
            </a:r>
          </a:p>
          <a:p>
            <a:pPr>
              <a:buFont typeface="Arial" panose="020B0604020202020204" pitchFamily="34" charset="0"/>
              <a:buChar char="•"/>
            </a:pPr>
            <a:r>
              <a:rPr lang="en-US" sz="2400" dirty="0"/>
              <a:t>Community structure – formal and informal </a:t>
            </a:r>
          </a:p>
          <a:p>
            <a:pPr>
              <a:buFont typeface="Arial" panose="020B0604020202020204" pitchFamily="34" charset="0"/>
              <a:buChar char="•"/>
            </a:pPr>
            <a:r>
              <a:rPr lang="en-US" sz="2400" dirty="0"/>
              <a:t>Opinion leaders and influencers </a:t>
            </a:r>
          </a:p>
          <a:p>
            <a:pPr>
              <a:buFont typeface="Arial" panose="020B0604020202020204" pitchFamily="34" charset="0"/>
              <a:buChar char="•"/>
            </a:pPr>
            <a:r>
              <a:rPr lang="en-US" sz="2400" dirty="0"/>
              <a:t>Community dynamics </a:t>
            </a:r>
          </a:p>
          <a:p>
            <a:pPr>
              <a:buFont typeface="Arial" panose="020B0604020202020204" pitchFamily="34" charset="0"/>
              <a:buChar char="•"/>
            </a:pPr>
            <a:r>
              <a:rPr lang="en-US" sz="2400" dirty="0"/>
              <a:t>Power relationships </a:t>
            </a:r>
          </a:p>
          <a:p>
            <a:pPr>
              <a:buFont typeface="Arial" panose="020B0604020202020204" pitchFamily="34" charset="0"/>
              <a:buChar char="•"/>
            </a:pPr>
            <a:r>
              <a:rPr lang="en-US" sz="2400" dirty="0"/>
              <a:t>Sources of information </a:t>
            </a:r>
          </a:p>
          <a:p>
            <a:pPr>
              <a:buFont typeface="Arial" panose="020B0604020202020204" pitchFamily="34" charset="0"/>
              <a:buChar char="•"/>
            </a:pPr>
            <a:r>
              <a:rPr lang="en-US" sz="2400" dirty="0"/>
              <a:t>Beliefs and practices </a:t>
            </a:r>
          </a:p>
          <a:p>
            <a:pPr>
              <a:buFont typeface="Arial" panose="020B0604020202020204" pitchFamily="34" charset="0"/>
              <a:buChar char="•"/>
            </a:pPr>
            <a:r>
              <a:rPr lang="en-US" sz="2400" dirty="0"/>
              <a:t>Available resources </a:t>
            </a:r>
          </a:p>
          <a:p>
            <a:pPr>
              <a:buFont typeface="Arial" panose="020B0604020202020204" pitchFamily="34" charset="0"/>
              <a:buChar char="•"/>
            </a:pPr>
            <a:r>
              <a:rPr lang="en-US" sz="2400" dirty="0"/>
              <a:t>Others</a:t>
            </a:r>
          </a:p>
        </p:txBody>
      </p:sp>
    </p:spTree>
    <p:extLst>
      <p:ext uri="{BB962C8B-B14F-4D97-AF65-F5344CB8AC3E}">
        <p14:creationId xmlns:p14="http://schemas.microsoft.com/office/powerpoint/2010/main" val="603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a:t>Community Entry Points and Social Mobilization </a:t>
            </a:r>
          </a:p>
        </p:txBody>
      </p:sp>
      <p:sp>
        <p:nvSpPr>
          <p:cNvPr id="3" name="Content Placeholder 2"/>
          <p:cNvSpPr>
            <a:spLocks noGrp="1"/>
          </p:cNvSpPr>
          <p:nvPr>
            <p:ph idx="1"/>
          </p:nvPr>
        </p:nvSpPr>
        <p:spPr>
          <a:xfrm>
            <a:off x="544531" y="1600200"/>
            <a:ext cx="8383712" cy="4525963"/>
          </a:xfrm>
        </p:spPr>
        <p:txBody>
          <a:bodyPr>
            <a:normAutofit fontScale="77500" lnSpcReduction="20000"/>
          </a:bodyPr>
          <a:lstStyle/>
          <a:p>
            <a:pPr marL="0" indent="0">
              <a:buNone/>
            </a:pPr>
            <a:endParaRPr lang="en-US" dirty="0"/>
          </a:p>
          <a:p>
            <a:pPr marL="0" indent="0" algn="just">
              <a:buNone/>
            </a:pPr>
            <a:r>
              <a:rPr lang="en-US" dirty="0"/>
              <a:t>Social mobilization: is a process that engages and motivates a wide range of partners and allies at International, national and local levels to raise awareness of and demand for a particular development objective through dialogue. </a:t>
            </a:r>
          </a:p>
          <a:p>
            <a:pPr marL="0" indent="0" algn="just">
              <a:buNone/>
            </a:pPr>
            <a:endParaRPr lang="en-US" b="1" dirty="0"/>
          </a:p>
          <a:p>
            <a:pPr marL="0" indent="0" algn="just">
              <a:buNone/>
            </a:pPr>
            <a:r>
              <a:rPr lang="en-US" b="1" dirty="0"/>
              <a:t>Community engagement covers a broad range of activities. These includes</a:t>
            </a:r>
            <a:r>
              <a:rPr lang="en-US" dirty="0"/>
              <a:t>:</a:t>
            </a:r>
          </a:p>
          <a:p>
            <a:pPr algn="just"/>
            <a:r>
              <a:rPr lang="en-US" dirty="0"/>
              <a:t>Reaching out to opinion leaders and influencers </a:t>
            </a:r>
          </a:p>
          <a:p>
            <a:pPr algn="just"/>
            <a:r>
              <a:rPr lang="en-US" dirty="0"/>
              <a:t>Reaching out to/informing the community of policy directions of the government </a:t>
            </a:r>
          </a:p>
          <a:p>
            <a:pPr algn="just"/>
            <a:r>
              <a:rPr lang="en-US" dirty="0"/>
              <a:t>Mobilizing the community as part of a process to develop government policy, or build community awareness and understanding</a:t>
            </a:r>
          </a:p>
        </p:txBody>
      </p:sp>
    </p:spTree>
    <p:extLst>
      <p:ext uri="{BB962C8B-B14F-4D97-AF65-F5344CB8AC3E}">
        <p14:creationId xmlns:p14="http://schemas.microsoft.com/office/powerpoint/2010/main" val="4132301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3E6B49502B9C642B2D5BB5E754263EF" ma:contentTypeVersion="8" ma:contentTypeDescription="Ein neues Dokument erstellen." ma:contentTypeScope="" ma:versionID="0e2396517994fde0a1f31f3d9d98bc95">
  <xsd:schema xmlns:xsd="http://www.w3.org/2001/XMLSchema" xmlns:xs="http://www.w3.org/2001/XMLSchema" xmlns:p="http://schemas.microsoft.com/office/2006/metadata/properties" xmlns:ns2="1e2bd01e-29b9-4066-9a95-1c36b16ac655" xmlns:ns3="d532121a-fa52-4771-8dd4-0430e1f15839" targetNamespace="http://schemas.microsoft.com/office/2006/metadata/properties" ma:root="true" ma:fieldsID="6cd55501c148cf27e9a6f75b0f07e242" ns2:_="" ns3:_="">
    <xsd:import namespace="1e2bd01e-29b9-4066-9a95-1c36b16ac655"/>
    <xsd:import namespace="d532121a-fa52-4771-8dd4-0430e1f158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d01e-29b9-4066-9a95-1c36b16ac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32121a-fa52-4771-8dd4-0430e1f15839"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BAFA5D-DCF8-4110-9731-ECD13EC51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2bd01e-29b9-4066-9a95-1c36b16ac655"/>
    <ds:schemaRef ds:uri="d532121a-fa52-4771-8dd4-0430e1f158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BEE1A9-B9EC-490F-89AE-A32FF2E0DBB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745C547-39EB-46BE-83A7-049E9F7994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2310</TotalTime>
  <Words>2913</Words>
  <Application>Microsoft Office PowerPoint</Application>
  <PresentationFormat>On-screen Show (4:3)</PresentationFormat>
  <Paragraphs>196</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vt:lpstr>
      <vt:lpstr>Purpose </vt:lpstr>
      <vt:lpstr>Objectives </vt:lpstr>
      <vt:lpstr>Expected Learning Outcomes </vt:lpstr>
      <vt:lpstr>Operational Definition of Terms I</vt:lpstr>
      <vt:lpstr>Operational Definition of Terms II</vt:lpstr>
      <vt:lpstr>Introduction </vt:lpstr>
      <vt:lpstr>Know the community</vt:lpstr>
      <vt:lpstr>Community Entry Points and Social Mobilization </vt:lpstr>
      <vt:lpstr>Community Entry Points and Social Mobilization II</vt:lpstr>
      <vt:lpstr>Communication and Engagement Plan </vt:lpstr>
      <vt:lpstr>Communication and Engagement Plan Cont…</vt:lpstr>
      <vt:lpstr>Communication and Engagement Plan Cont…</vt:lpstr>
      <vt:lpstr>Principles of Community Engagement  (Planning Phase)</vt:lpstr>
      <vt:lpstr>Principles of Community Engagement (Implementation Phase) </vt:lpstr>
      <vt:lpstr>Challenges</vt:lpstr>
      <vt:lpstr> Role of the Community and Community Structures During Pandemics   </vt:lpstr>
      <vt:lpstr>Role of the Community and Community Structures During Pandemics Cont…</vt:lpstr>
      <vt:lpstr>Role of the Community and Community Structures During Pandemics Cont…</vt:lpstr>
      <vt:lpstr>Whole of Society Approach to Pandemic Preparedness and Response</vt:lpstr>
      <vt:lpstr>Whole of Society Approach to Pandemic Preparedness and Response Cont…</vt:lpstr>
      <vt:lpstr>Whole of Society Approach to Pandemic Preparedness and Response Cont…</vt:lpstr>
      <vt:lpstr>Whole of Society Approach to Pandemic Preparedness and Response Cont…</vt:lpstr>
      <vt:lpstr>Whole of Society Approach to Pandemic Preparedness and Response Cont…</vt:lpstr>
      <vt:lpstr> Role Of Culture in Effective Community-engagement to Reduce Collective Risks. </vt:lpstr>
      <vt:lpstr>Role of Culture in Effective Community-engagement to Reduce Collective Risks Cont…</vt:lpstr>
      <vt:lpstr>Case Study</vt:lpstr>
      <vt:lpstr>Assignments</vt:lpstr>
      <vt:lpstr>Assignment</vt:lpstr>
      <vt:lpstr>Assignment</vt:lpstr>
      <vt:lpstr>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Zusammenarbeit GIZ GmbH through the Global Programme Pandemic Prevention and Response, One Health (GP PPOH)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 and outbreak investigation</dc:title>
  <dc:creator>Aline UMUBYEYI</dc:creator>
  <cp:lastModifiedBy>Balbina</cp:lastModifiedBy>
  <cp:revision>132</cp:revision>
  <dcterms:created xsi:type="dcterms:W3CDTF">2019-02-01T11:37:55Z</dcterms:created>
  <dcterms:modified xsi:type="dcterms:W3CDTF">2024-04-15T08:03:37Z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0x01010033E6B49502B9C642B2D5BB5E754263EF</vt:lpwstr>
  </property>
</Properties>
</file>