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6.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4.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653" r:id="rId4"/>
    <p:sldId id="654" r:id="rId5"/>
    <p:sldId id="342" r:id="rId6"/>
    <p:sldId id="319" r:id="rId7"/>
    <p:sldId id="348" r:id="rId8"/>
    <p:sldId id="667" r:id="rId9"/>
    <p:sldId id="354" r:id="rId10"/>
    <p:sldId id="355" r:id="rId11"/>
    <p:sldId id="328" r:id="rId12"/>
    <p:sldId id="300" r:id="rId13"/>
    <p:sldId id="330" r:id="rId14"/>
    <p:sldId id="356" r:id="rId15"/>
    <p:sldId id="357" r:id="rId16"/>
    <p:sldId id="259" r:id="rId17"/>
    <p:sldId id="307" r:id="rId18"/>
    <p:sldId id="260" r:id="rId19"/>
    <p:sldId id="343" r:id="rId20"/>
    <p:sldId id="358" r:id="rId21"/>
    <p:sldId id="352" r:id="rId22"/>
    <p:sldId id="346" r:id="rId23"/>
    <p:sldId id="359" r:id="rId24"/>
    <p:sldId id="364" r:id="rId25"/>
    <p:sldId id="365" r:id="rId26"/>
    <p:sldId id="362" r:id="rId27"/>
    <p:sldId id="366" r:id="rId28"/>
    <p:sldId id="360" r:id="rId29"/>
    <p:sldId id="345" r:id="rId30"/>
    <p:sldId id="367" r:id="rId31"/>
    <p:sldId id="363" r:id="rId32"/>
    <p:sldId id="361" r:id="rId33"/>
    <p:sldId id="282" r:id="rId34"/>
    <p:sldId id="648" r:id="rId35"/>
    <p:sldId id="649" r:id="rId36"/>
    <p:sldId id="650" r:id="rId37"/>
    <p:sldId id="651" r:id="rId38"/>
    <p:sldId id="261"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652" r:id="rId54"/>
    <p:sldId id="279" r:id="rId55"/>
    <p:sldId id="280" r:id="rId56"/>
    <p:sldId id="666"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8689" autoAdjust="0"/>
  </p:normalViewPr>
  <p:slideViewPr>
    <p:cSldViewPr snapToGrid="0" snapToObjects="1">
      <p:cViewPr varScale="1">
        <p:scale>
          <a:sx n="52" d="100"/>
          <a:sy n="52" d="100"/>
        </p:scale>
        <p:origin x="9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4FACC-0F22-884B-9361-01B0F15D03F8}"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60E1-E50D-2447-9372-F19F5FBB066C}" type="slidenum">
              <a:rPr lang="en-US" smtClean="0"/>
              <a:t>‹#›</a:t>
            </a:fld>
            <a:endParaRPr lang="en-US"/>
          </a:p>
        </p:txBody>
      </p:sp>
    </p:spTree>
    <p:extLst>
      <p:ext uri="{BB962C8B-B14F-4D97-AF65-F5344CB8AC3E}">
        <p14:creationId xmlns:p14="http://schemas.microsoft.com/office/powerpoint/2010/main" val="2175881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code</a:t>
            </a:r>
            <a:r>
              <a:rPr lang="en-US" baseline="0" dirty="0"/>
              <a:t> and title of the course</a:t>
            </a:r>
            <a:endParaRPr lang="en-US" dirty="0"/>
          </a:p>
        </p:txBody>
      </p:sp>
      <p:sp>
        <p:nvSpPr>
          <p:cNvPr id="4" name="Slide Number Placeholder 3"/>
          <p:cNvSpPr>
            <a:spLocks noGrp="1"/>
          </p:cNvSpPr>
          <p:nvPr>
            <p:ph type="sldNum" sz="quarter" idx="10"/>
          </p:nvPr>
        </p:nvSpPr>
        <p:spPr/>
        <p:txBody>
          <a:bodyPr/>
          <a:lstStyle/>
          <a:p>
            <a:fld id="{BC1420E2-DABB-4B20-836C-B278A8A85450}" type="slidenum">
              <a:rPr lang="en-US" smtClean="0"/>
              <a:t>1</a:t>
            </a:fld>
            <a:endParaRPr lang="en-US"/>
          </a:p>
        </p:txBody>
      </p:sp>
    </p:spTree>
    <p:extLst>
      <p:ext uri="{BB962C8B-B14F-4D97-AF65-F5344CB8AC3E}">
        <p14:creationId xmlns:p14="http://schemas.microsoft.com/office/powerpoint/2010/main" val="308196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concept of management and related five functions</a:t>
            </a:r>
          </a:p>
        </p:txBody>
      </p:sp>
      <p:sp>
        <p:nvSpPr>
          <p:cNvPr id="4" name="Slide Number Placeholder 3"/>
          <p:cNvSpPr>
            <a:spLocks noGrp="1"/>
          </p:cNvSpPr>
          <p:nvPr>
            <p:ph type="sldNum" sz="quarter" idx="10"/>
          </p:nvPr>
        </p:nvSpPr>
        <p:spPr/>
        <p:txBody>
          <a:bodyPr/>
          <a:lstStyle/>
          <a:p>
            <a:fld id="{BC1420E2-DABB-4B20-836C-B278A8A85450}" type="slidenum">
              <a:rPr lang="en-US" smtClean="0"/>
              <a:t>35</a:t>
            </a:fld>
            <a:endParaRPr lang="en-US"/>
          </a:p>
        </p:txBody>
      </p:sp>
    </p:spTree>
    <p:extLst>
      <p:ext uri="{BB962C8B-B14F-4D97-AF65-F5344CB8AC3E}">
        <p14:creationId xmlns:p14="http://schemas.microsoft.com/office/powerpoint/2010/main" val="110271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concept of governance and key issues </a:t>
            </a:r>
          </a:p>
        </p:txBody>
      </p:sp>
      <p:sp>
        <p:nvSpPr>
          <p:cNvPr id="4" name="Slide Number Placeholder 3"/>
          <p:cNvSpPr>
            <a:spLocks noGrp="1"/>
          </p:cNvSpPr>
          <p:nvPr>
            <p:ph type="sldNum" sz="quarter" idx="10"/>
          </p:nvPr>
        </p:nvSpPr>
        <p:spPr/>
        <p:txBody>
          <a:bodyPr/>
          <a:lstStyle/>
          <a:p>
            <a:fld id="{BC1420E2-DABB-4B20-836C-B278A8A85450}" type="slidenum">
              <a:rPr lang="en-US" smtClean="0"/>
              <a:t>36</a:t>
            </a:fld>
            <a:endParaRPr lang="en-US"/>
          </a:p>
        </p:txBody>
      </p:sp>
    </p:spTree>
    <p:extLst>
      <p:ext uri="{BB962C8B-B14F-4D97-AF65-F5344CB8AC3E}">
        <p14:creationId xmlns:p14="http://schemas.microsoft.com/office/powerpoint/2010/main" val="234818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13 principles of management</a:t>
            </a:r>
          </a:p>
        </p:txBody>
      </p:sp>
      <p:sp>
        <p:nvSpPr>
          <p:cNvPr id="4" name="Slide Number Placeholder 3"/>
          <p:cNvSpPr>
            <a:spLocks noGrp="1"/>
          </p:cNvSpPr>
          <p:nvPr>
            <p:ph type="sldNum" sz="quarter" idx="10"/>
          </p:nvPr>
        </p:nvSpPr>
        <p:spPr/>
        <p:txBody>
          <a:bodyPr/>
          <a:lstStyle/>
          <a:p>
            <a:fld id="{BC1420E2-DABB-4B20-836C-B278A8A85450}" type="slidenum">
              <a:rPr lang="en-US" smtClean="0"/>
              <a:t>37</a:t>
            </a:fld>
            <a:endParaRPr lang="en-US"/>
          </a:p>
        </p:txBody>
      </p:sp>
    </p:spTree>
    <p:extLst>
      <p:ext uri="{BB962C8B-B14F-4D97-AF65-F5344CB8AC3E}">
        <p14:creationId xmlns:p14="http://schemas.microsoft.com/office/powerpoint/2010/main" val="350546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a:t>Provide the difference between good and bad governance</a:t>
            </a:r>
          </a:p>
          <a:p>
            <a:pPr marL="0" indent="0">
              <a:buFont typeface="Wingdings" pitchFamily="2" charset="2"/>
              <a:buNone/>
            </a:pPr>
            <a:r>
              <a:rPr lang="en-US" dirty="0"/>
              <a:t>Discuss the key principles of good governance</a:t>
            </a:r>
          </a:p>
        </p:txBody>
      </p:sp>
      <p:sp>
        <p:nvSpPr>
          <p:cNvPr id="4" name="Slide Number Placeholder 3"/>
          <p:cNvSpPr>
            <a:spLocks noGrp="1"/>
          </p:cNvSpPr>
          <p:nvPr>
            <p:ph type="sldNum" sz="quarter" idx="10"/>
          </p:nvPr>
        </p:nvSpPr>
        <p:spPr/>
        <p:txBody>
          <a:bodyPr/>
          <a:lstStyle/>
          <a:p>
            <a:fld id="{BC1420E2-DABB-4B20-836C-B278A8A85450}" type="slidenum">
              <a:rPr lang="en-US" smtClean="0"/>
              <a:t>38</a:t>
            </a:fld>
            <a:endParaRPr lang="en-US"/>
          </a:p>
        </p:txBody>
      </p:sp>
    </p:spTree>
    <p:extLst>
      <p:ext uri="{BB962C8B-B14F-4D97-AF65-F5344CB8AC3E}">
        <p14:creationId xmlns:p14="http://schemas.microsoft.com/office/powerpoint/2010/main" val="12527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32E744-D5D1-4B4C-A549-7C34A4C72DF6}" type="slidenum">
              <a:rPr lang="en-US"/>
              <a:pPr/>
              <a:t>39</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0" indent="0">
              <a:buFont typeface="Arial" pitchFamily="34" charset="0"/>
              <a:buNone/>
            </a:pPr>
            <a:r>
              <a:rPr lang="en-US" dirty="0"/>
              <a:t>Discuss the conflict management in health emergencies emphasizing more on: meaning, Types and management process</a:t>
            </a:r>
          </a:p>
        </p:txBody>
      </p:sp>
    </p:spTree>
    <p:extLst>
      <p:ext uri="{BB962C8B-B14F-4D97-AF65-F5344CB8AC3E}">
        <p14:creationId xmlns:p14="http://schemas.microsoft.com/office/powerpoint/2010/main" val="335898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304C5EA-0512-4743-B83E-A1DF056CE9C7}" type="slidenum">
              <a:rPr lang="en-US"/>
              <a:pPr/>
              <a:t>40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0" indent="0">
              <a:buFont typeface="Arial" pitchFamily="34" charset="0"/>
              <a:buNone/>
            </a:pPr>
            <a:r>
              <a:rPr lang="en-US" dirty="0"/>
              <a:t>Ask students the sources of conflict</a:t>
            </a:r>
          </a:p>
          <a:p>
            <a:pPr marL="0" indent="0">
              <a:buFont typeface="Arial" pitchFamily="34" charset="0"/>
              <a:buNone/>
            </a:pPr>
            <a:r>
              <a:rPr lang="en-US" dirty="0"/>
              <a:t>Discuss various ways and steps to resolve conflicts</a:t>
            </a:r>
          </a:p>
        </p:txBody>
      </p:sp>
    </p:spTree>
    <p:extLst>
      <p:ext uri="{BB962C8B-B14F-4D97-AF65-F5344CB8AC3E}">
        <p14:creationId xmlns:p14="http://schemas.microsoft.com/office/powerpoint/2010/main" val="345282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the concept of partnership:</a:t>
            </a:r>
            <a:r>
              <a:rPr lang="en-US" baseline="0" dirty="0"/>
              <a:t> focus on meaning and reasons/motives behind partnership</a:t>
            </a:r>
            <a:endParaRPr lang="en-US" dirty="0"/>
          </a:p>
        </p:txBody>
      </p:sp>
      <p:sp>
        <p:nvSpPr>
          <p:cNvPr id="4" name="Slide Number Placeholder 3"/>
          <p:cNvSpPr>
            <a:spLocks noGrp="1"/>
          </p:cNvSpPr>
          <p:nvPr>
            <p:ph type="sldNum" sz="quarter" idx="10"/>
          </p:nvPr>
        </p:nvSpPr>
        <p:spPr/>
        <p:txBody>
          <a:bodyPr/>
          <a:lstStyle/>
          <a:p>
            <a:fld id="{BC1420E2-DABB-4B20-836C-B278A8A85450}" type="slidenum">
              <a:rPr lang="en-US" smtClean="0"/>
              <a:t>41</a:t>
            </a:fld>
            <a:endParaRPr lang="en-US"/>
          </a:p>
        </p:txBody>
      </p:sp>
    </p:spTree>
    <p:extLst>
      <p:ext uri="{BB962C8B-B14F-4D97-AF65-F5344CB8AC3E}">
        <p14:creationId xmlns:p14="http://schemas.microsoft.com/office/powerpoint/2010/main" val="148567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 line</a:t>
            </a:r>
            <a:r>
              <a:rPr lang="en-US" baseline="0" dirty="0"/>
              <a:t> with the previous slide, introduce the need to have coordination point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Discuss the </a:t>
            </a:r>
            <a:r>
              <a:rPr lang="en-US" sz="1200" dirty="0">
                <a:latin typeface="Tw Cen MT" pitchFamily="34" charset="0"/>
              </a:rPr>
              <a:t>Public Health Emergency Operations Centre (EOC) </a:t>
            </a:r>
          </a:p>
        </p:txBody>
      </p:sp>
      <p:sp>
        <p:nvSpPr>
          <p:cNvPr id="4" name="Slide Number Placeholder 3"/>
          <p:cNvSpPr>
            <a:spLocks noGrp="1"/>
          </p:cNvSpPr>
          <p:nvPr>
            <p:ph type="sldNum" sz="quarter" idx="10"/>
          </p:nvPr>
        </p:nvSpPr>
        <p:spPr/>
        <p:txBody>
          <a:bodyPr/>
          <a:lstStyle/>
          <a:p>
            <a:fld id="{BC1420E2-DABB-4B20-836C-B278A8A85450}" type="slidenum">
              <a:rPr lang="en-US" smtClean="0"/>
              <a:t>42</a:t>
            </a:fld>
            <a:endParaRPr lang="en-US"/>
          </a:p>
        </p:txBody>
      </p:sp>
    </p:spTree>
    <p:extLst>
      <p:ext uri="{BB962C8B-B14F-4D97-AF65-F5344CB8AC3E}">
        <p14:creationId xmlns:p14="http://schemas.microsoft.com/office/powerpoint/2010/main" val="368272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Discuss basics of partnership development</a:t>
            </a:r>
          </a:p>
        </p:txBody>
      </p:sp>
      <p:sp>
        <p:nvSpPr>
          <p:cNvPr id="4" name="Slide Number Placeholder 3"/>
          <p:cNvSpPr>
            <a:spLocks noGrp="1"/>
          </p:cNvSpPr>
          <p:nvPr>
            <p:ph type="sldNum" sz="quarter" idx="10"/>
          </p:nvPr>
        </p:nvSpPr>
        <p:spPr/>
        <p:txBody>
          <a:bodyPr/>
          <a:lstStyle/>
          <a:p>
            <a:fld id="{BC1420E2-DABB-4B20-836C-B278A8A85450}" type="slidenum">
              <a:rPr lang="en-US" smtClean="0"/>
              <a:t>43</a:t>
            </a:fld>
            <a:endParaRPr lang="en-US"/>
          </a:p>
        </p:txBody>
      </p:sp>
    </p:spTree>
    <p:extLst>
      <p:ext uri="{BB962C8B-B14F-4D97-AF65-F5344CB8AC3E}">
        <p14:creationId xmlns:p14="http://schemas.microsoft.com/office/powerpoint/2010/main" val="282859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the concept of collaborations</a:t>
            </a:r>
          </a:p>
          <a:p>
            <a:pPr marL="0" indent="0">
              <a:buFont typeface="Arial" pitchFamily="34" charset="0"/>
              <a:buNone/>
            </a:pPr>
            <a:r>
              <a:rPr lang="en-US" dirty="0"/>
              <a:t>Discuss the barriers that may arise and what can be done to minimize or avoid them</a:t>
            </a:r>
          </a:p>
        </p:txBody>
      </p:sp>
      <p:sp>
        <p:nvSpPr>
          <p:cNvPr id="4" name="Slide Number Placeholder 3"/>
          <p:cNvSpPr>
            <a:spLocks noGrp="1"/>
          </p:cNvSpPr>
          <p:nvPr>
            <p:ph type="sldNum" sz="quarter" idx="10"/>
          </p:nvPr>
        </p:nvSpPr>
        <p:spPr/>
        <p:txBody>
          <a:bodyPr/>
          <a:lstStyle/>
          <a:p>
            <a:fld id="{BC1420E2-DABB-4B20-836C-B278A8A85450}" type="slidenum">
              <a:rPr lang="en-US" smtClean="0"/>
              <a:t>44</a:t>
            </a:fld>
            <a:endParaRPr lang="en-US"/>
          </a:p>
        </p:txBody>
      </p:sp>
    </p:spTree>
    <p:extLst>
      <p:ext uri="{BB962C8B-B14F-4D97-AF65-F5344CB8AC3E}">
        <p14:creationId xmlns:p14="http://schemas.microsoft.com/office/powerpoint/2010/main" val="140054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Explain to student the purpose of the course</a:t>
            </a:r>
          </a:p>
        </p:txBody>
      </p:sp>
      <p:sp>
        <p:nvSpPr>
          <p:cNvPr id="4" name="Slide Number Placeholder 3"/>
          <p:cNvSpPr>
            <a:spLocks noGrp="1"/>
          </p:cNvSpPr>
          <p:nvPr>
            <p:ph type="sldNum" sz="quarter" idx="10"/>
          </p:nvPr>
        </p:nvSpPr>
        <p:spPr/>
        <p:txBody>
          <a:bodyPr/>
          <a:lstStyle/>
          <a:p>
            <a:fld id="{BC1420E2-DABB-4B20-836C-B278A8A85450}" type="slidenum">
              <a:rPr lang="en-US" smtClean="0"/>
              <a:t>2</a:t>
            </a:fld>
            <a:endParaRPr lang="en-US"/>
          </a:p>
        </p:txBody>
      </p:sp>
    </p:spTree>
    <p:extLst>
      <p:ext uri="{BB962C8B-B14F-4D97-AF65-F5344CB8AC3E}">
        <p14:creationId xmlns:p14="http://schemas.microsoft.com/office/powerpoint/2010/main" val="5930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the concept of collaborations</a:t>
            </a:r>
          </a:p>
          <a:p>
            <a:pPr marL="0" indent="0">
              <a:buFont typeface="Arial" pitchFamily="34" charset="0"/>
              <a:buNone/>
            </a:pPr>
            <a:r>
              <a:rPr lang="en-US" dirty="0"/>
              <a:t>Discuss the barriers that may arise and what can be done to minimize or avoid them</a:t>
            </a:r>
          </a:p>
        </p:txBody>
      </p:sp>
      <p:sp>
        <p:nvSpPr>
          <p:cNvPr id="4" name="Slide Number Placeholder 3"/>
          <p:cNvSpPr>
            <a:spLocks noGrp="1"/>
          </p:cNvSpPr>
          <p:nvPr>
            <p:ph type="sldNum" sz="quarter" idx="10"/>
          </p:nvPr>
        </p:nvSpPr>
        <p:spPr/>
        <p:txBody>
          <a:bodyPr/>
          <a:lstStyle/>
          <a:p>
            <a:fld id="{BC1420E2-DABB-4B20-836C-B278A8A85450}" type="slidenum">
              <a:rPr lang="en-US" smtClean="0"/>
              <a:t>45</a:t>
            </a:fld>
            <a:endParaRPr lang="en-US"/>
          </a:p>
        </p:txBody>
      </p:sp>
    </p:spTree>
    <p:extLst>
      <p:ext uri="{BB962C8B-B14F-4D97-AF65-F5344CB8AC3E}">
        <p14:creationId xmlns:p14="http://schemas.microsoft.com/office/powerpoint/2010/main" val="3238023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itchFamily="34" charset="0"/>
              <a:buNone/>
            </a:pPr>
            <a:r>
              <a:rPr lang="en-US" altLang="en-US" dirty="0"/>
              <a:t>Explain</a:t>
            </a:r>
            <a:r>
              <a:rPr lang="en-US" altLang="en-US" baseline="0" dirty="0"/>
              <a:t> the need for a successful collaboration</a:t>
            </a:r>
          </a:p>
          <a:p>
            <a:pPr marL="0" indent="0" eaLnBrk="1" hangingPunct="1">
              <a:spcBef>
                <a:spcPct val="0"/>
              </a:spcBef>
              <a:buFont typeface="Arial" pitchFamily="34" charset="0"/>
              <a:buNone/>
            </a:pPr>
            <a:r>
              <a:rPr lang="en-US" altLang="en-US" baseline="0" dirty="0"/>
              <a:t>Discuss with students elements of successful collaboration</a:t>
            </a:r>
          </a:p>
          <a:p>
            <a:pPr marL="0" indent="0" eaLnBrk="1" hangingPunct="1">
              <a:spcBef>
                <a:spcPct val="0"/>
              </a:spcBef>
              <a:buFont typeface="Arial" pitchFamily="34" charset="0"/>
              <a:buNone/>
            </a:pPr>
            <a:r>
              <a:rPr lang="en-US" altLang="en-US" baseline="0" dirty="0"/>
              <a:t>Provide a s</a:t>
            </a:r>
            <a:r>
              <a:rPr lang="en-US" altLang="en-US" dirty="0"/>
              <a:t>ource for more details on this area - Collaboration Toolkit pdf</a:t>
            </a:r>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0C12F36-B1CB-4DB3-BDA7-F4F7164905C7}"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06095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 concept of stakeholder</a:t>
            </a:r>
          </a:p>
        </p:txBody>
      </p:sp>
      <p:sp>
        <p:nvSpPr>
          <p:cNvPr id="4" name="Slide Number Placeholder 3"/>
          <p:cNvSpPr>
            <a:spLocks noGrp="1"/>
          </p:cNvSpPr>
          <p:nvPr>
            <p:ph type="sldNum" sz="quarter" idx="10"/>
          </p:nvPr>
        </p:nvSpPr>
        <p:spPr/>
        <p:txBody>
          <a:bodyPr/>
          <a:lstStyle/>
          <a:p>
            <a:fld id="{BC1420E2-DABB-4B20-836C-B278A8A85450}" type="slidenum">
              <a:rPr lang="en-US" smtClean="0"/>
              <a:t>47</a:t>
            </a:fld>
            <a:endParaRPr lang="en-US"/>
          </a:p>
        </p:txBody>
      </p:sp>
    </p:spTree>
    <p:extLst>
      <p:ext uri="{BB962C8B-B14F-4D97-AF65-F5344CB8AC3E}">
        <p14:creationId xmlns:p14="http://schemas.microsoft.com/office/powerpoint/2010/main" val="313879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dirty="0"/>
              <a:t>Discuss various</a:t>
            </a:r>
            <a:r>
              <a:rPr lang="en-US" baseline="0" dirty="0"/>
              <a:t> approaches to enable identification of stakeholders</a:t>
            </a:r>
            <a:endParaRPr lang="en-US" dirty="0"/>
          </a:p>
        </p:txBody>
      </p:sp>
      <p:sp>
        <p:nvSpPr>
          <p:cNvPr id="4" name="Slide Number Placeholder 3"/>
          <p:cNvSpPr>
            <a:spLocks noGrp="1"/>
          </p:cNvSpPr>
          <p:nvPr>
            <p:ph type="sldNum" sz="quarter" idx="5"/>
          </p:nvPr>
        </p:nvSpPr>
        <p:spPr/>
        <p:txBody>
          <a:bodyPr/>
          <a:lstStyle/>
          <a:p>
            <a:pPr>
              <a:defRPr/>
            </a:pPr>
            <a:fld id="{55AE522D-576D-4D9F-8C38-45371601E756}" type="slidenum">
              <a:rPr lang="en-US" smtClean="0"/>
              <a:pPr>
                <a:defRPr/>
              </a:pPr>
              <a:t>48</a:t>
            </a:fld>
            <a:endParaRPr lang="en-US" dirty="0"/>
          </a:p>
        </p:txBody>
      </p:sp>
    </p:spTree>
    <p:extLst>
      <p:ext uri="{BB962C8B-B14F-4D97-AF65-F5344CB8AC3E}">
        <p14:creationId xmlns:p14="http://schemas.microsoft.com/office/powerpoint/2010/main" val="712666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stakeholders analysis</a:t>
            </a:r>
          </a:p>
          <a:p>
            <a:r>
              <a:rPr lang="en-US" dirty="0"/>
              <a:t>Discuss various steps to be followed in stakeholders analysis</a:t>
            </a:r>
          </a:p>
        </p:txBody>
      </p:sp>
      <p:sp>
        <p:nvSpPr>
          <p:cNvPr id="4" name="Slide Number Placeholder 3"/>
          <p:cNvSpPr>
            <a:spLocks noGrp="1"/>
          </p:cNvSpPr>
          <p:nvPr>
            <p:ph type="sldNum" sz="quarter" idx="10"/>
          </p:nvPr>
        </p:nvSpPr>
        <p:spPr/>
        <p:txBody>
          <a:bodyPr/>
          <a:lstStyle/>
          <a:p>
            <a:fld id="{BC1420E2-DABB-4B20-836C-B278A8A85450}" type="slidenum">
              <a:rPr lang="en-US" smtClean="0"/>
              <a:t>49</a:t>
            </a:fld>
            <a:endParaRPr lang="en-US"/>
          </a:p>
        </p:txBody>
      </p:sp>
    </p:spTree>
    <p:extLst>
      <p:ext uri="{BB962C8B-B14F-4D97-AF65-F5344CB8AC3E}">
        <p14:creationId xmlns:p14="http://schemas.microsoft.com/office/powerpoint/2010/main" val="1596090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Discuss mapping and prioritization of stakeholders, focusing more on salience model</a:t>
            </a:r>
          </a:p>
        </p:txBody>
      </p:sp>
      <p:sp>
        <p:nvSpPr>
          <p:cNvPr id="4" name="Slide Number Placeholder 3"/>
          <p:cNvSpPr>
            <a:spLocks noGrp="1"/>
          </p:cNvSpPr>
          <p:nvPr>
            <p:ph type="sldNum" sz="quarter" idx="5"/>
          </p:nvPr>
        </p:nvSpPr>
        <p:spPr/>
        <p:txBody>
          <a:bodyPr/>
          <a:lstStyle/>
          <a:p>
            <a:pPr>
              <a:defRPr/>
            </a:pPr>
            <a:fld id="{0D7DE70A-39B4-4E4C-B5BC-34487CBDF2F7}" type="slidenum">
              <a:rPr lang="en-US" smtClean="0"/>
              <a:pPr>
                <a:defRPr/>
              </a:pPr>
              <a:t>51</a:t>
            </a:fld>
            <a:endParaRPr lang="en-US" dirty="0"/>
          </a:p>
        </p:txBody>
      </p:sp>
    </p:spTree>
    <p:extLst>
      <p:ext uri="{BB962C8B-B14F-4D97-AF65-F5344CB8AC3E}">
        <p14:creationId xmlns:p14="http://schemas.microsoft.com/office/powerpoint/2010/main" val="776405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GB" altLang="en-US" dirty="0"/>
              <a:t>Discuss the importance and process of stakeholder engagement</a:t>
            </a:r>
            <a:r>
              <a:rPr lang="en-GB" altLang="en-US" baseline="0" dirty="0"/>
              <a:t> </a:t>
            </a:r>
          </a:p>
          <a:p>
            <a:pPr marL="0" indent="0">
              <a:buFont typeface="Arial" pitchFamily="34" charset="0"/>
              <a:buNone/>
            </a:pPr>
            <a:r>
              <a:rPr lang="en-GB" altLang="en-US" baseline="0" dirty="0"/>
              <a:t>Discuss in details the engagement plan</a:t>
            </a:r>
          </a:p>
          <a:p>
            <a:pPr marL="0" indent="0">
              <a:buFont typeface="Arial" pitchFamily="34" charset="0"/>
              <a:buNone/>
            </a:pPr>
            <a:r>
              <a:rPr lang="en-GB" altLang="en-US" baseline="0" dirty="0"/>
              <a:t>Discuss various levels of </a:t>
            </a:r>
            <a:r>
              <a:rPr lang="en-GB" altLang="en-US" baseline="0" dirty="0" err="1"/>
              <a:t>stakeholer</a:t>
            </a:r>
            <a:r>
              <a:rPr lang="en-GB" altLang="en-US" baseline="0" dirty="0"/>
              <a:t> engagement </a:t>
            </a:r>
          </a:p>
          <a:p>
            <a:endParaRPr lang="en-GB" altLang="en-US" dirty="0"/>
          </a:p>
        </p:txBody>
      </p:sp>
      <p:sp>
        <p:nvSpPr>
          <p:cNvPr id="4" name="Slide Number Placeholder 3"/>
          <p:cNvSpPr>
            <a:spLocks noGrp="1"/>
          </p:cNvSpPr>
          <p:nvPr>
            <p:ph type="sldNum" sz="quarter" idx="5"/>
          </p:nvPr>
        </p:nvSpPr>
        <p:spPr/>
        <p:txBody>
          <a:bodyPr/>
          <a:lstStyle/>
          <a:p>
            <a:pPr>
              <a:defRPr/>
            </a:pPr>
            <a:fld id="{9395AECB-91E0-41A1-A403-4E466281FF67}" type="slidenum">
              <a:rPr lang="en-US" smtClean="0"/>
              <a:pPr>
                <a:defRPr/>
              </a:pPr>
              <a:t>52</a:t>
            </a:fld>
            <a:endParaRPr lang="en-US" dirty="0"/>
          </a:p>
        </p:txBody>
      </p:sp>
    </p:spTree>
    <p:extLst>
      <p:ext uri="{BB962C8B-B14F-4D97-AF65-F5344CB8AC3E}">
        <p14:creationId xmlns:p14="http://schemas.microsoft.com/office/powerpoint/2010/main" val="3954576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D60E1-E50D-2447-9372-F19F5FBB066C}" type="slidenum">
              <a:rPr lang="en-US" smtClean="0"/>
              <a:t>55</a:t>
            </a:fld>
            <a:endParaRPr lang="en-US"/>
          </a:p>
        </p:txBody>
      </p:sp>
    </p:spTree>
    <p:extLst>
      <p:ext uri="{BB962C8B-B14F-4D97-AF65-F5344CB8AC3E}">
        <p14:creationId xmlns:p14="http://schemas.microsoft.com/office/powerpoint/2010/main" val="16840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Explain</a:t>
            </a:r>
            <a:r>
              <a:rPr lang="en-US" baseline="0" dirty="0"/>
              <a:t> the concept of One Health emphasizing meaning, origin and </a:t>
            </a:r>
            <a:r>
              <a:rPr lang="en-US" dirty="0"/>
              <a:t>various organizations</a:t>
            </a:r>
            <a:r>
              <a:rPr lang="en-US" baseline="0" dirty="0"/>
              <a:t> involved</a:t>
            </a:r>
          </a:p>
          <a:p>
            <a:pPr marL="0" indent="0">
              <a:buFont typeface="Arial" pitchFamily="34" charset="0"/>
              <a:buNone/>
            </a:pPr>
            <a:r>
              <a:rPr lang="en-US" baseline="0" dirty="0"/>
              <a:t>Introduce the next slide by linking the need for those organizations to have guiding policies, regulations, frameworks etc.</a:t>
            </a:r>
          </a:p>
          <a:p>
            <a:endParaRPr lang="en-US" dirty="0"/>
          </a:p>
        </p:txBody>
      </p:sp>
      <p:sp>
        <p:nvSpPr>
          <p:cNvPr id="4" name="Slide Number Placeholder 3"/>
          <p:cNvSpPr>
            <a:spLocks noGrp="1"/>
          </p:cNvSpPr>
          <p:nvPr>
            <p:ph type="sldNum" sz="quarter" idx="10"/>
          </p:nvPr>
        </p:nvSpPr>
        <p:spPr/>
        <p:txBody>
          <a:bodyPr/>
          <a:lstStyle/>
          <a:p>
            <a:fld id="{BC1420E2-DABB-4B20-836C-B278A8A85450}" type="slidenum">
              <a:rPr lang="en-US" smtClean="0"/>
              <a:t>6</a:t>
            </a:fld>
            <a:endParaRPr lang="en-US"/>
          </a:p>
        </p:txBody>
      </p:sp>
    </p:spTree>
    <p:extLst>
      <p:ext uri="{BB962C8B-B14F-4D97-AF65-F5344CB8AC3E}">
        <p14:creationId xmlns:p14="http://schemas.microsoft.com/office/powerpoint/2010/main" val="71842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D60E1-E50D-2447-9372-F19F5FBB066C}" type="slidenum">
              <a:rPr lang="en-US" smtClean="0"/>
              <a:t>10</a:t>
            </a:fld>
            <a:endParaRPr lang="en-US"/>
          </a:p>
        </p:txBody>
      </p:sp>
    </p:spTree>
    <p:extLst>
      <p:ext uri="{BB962C8B-B14F-4D97-AF65-F5344CB8AC3E}">
        <p14:creationId xmlns:p14="http://schemas.microsoft.com/office/powerpoint/2010/main" val="319019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777EE-2883-41DC-AB40-7AD58267A99F}" type="slidenum">
              <a:rPr lang="en-US"/>
              <a:pPr/>
              <a:t>12</a:t>
            </a:fld>
            <a:endParaRPr lang="en-US"/>
          </a:p>
        </p:txBody>
      </p:sp>
      <p:sp>
        <p:nvSpPr>
          <p:cNvPr id="523266" name="Rectangle 2"/>
          <p:cNvSpPr>
            <a:spLocks noGrp="1" noRot="1" noChangeAspect="1" noChangeArrowheads="1" noTextEdit="1"/>
          </p:cNvSpPr>
          <p:nvPr>
            <p:ph type="sldImg"/>
          </p:nvPr>
        </p:nvSpPr>
        <p:spPr>
          <a:ln/>
        </p:spPr>
      </p:sp>
      <p:sp>
        <p:nvSpPr>
          <p:cNvPr id="523268" name="Rectangle 4"/>
          <p:cNvSpPr>
            <a:spLocks noGrp="1" noChangeArrowheads="1"/>
          </p:cNvSpPr>
          <p:nvPr>
            <p:ph type="body" idx="1"/>
          </p:nvPr>
        </p:nvSpPr>
        <p:spPr>
          <a:ln/>
        </p:spPr>
        <p:txBody>
          <a:bodyPr/>
          <a:lstStyle/>
          <a:p>
            <a:pPr marL="0" indent="0">
              <a:buFont typeface="Wingdings" pitchFamily="2" charset="2"/>
              <a:buNone/>
            </a:pPr>
            <a:r>
              <a:rPr lang="en-US" dirty="0">
                <a:latin typeface="Times New Roman" pitchFamily="18" charset="0"/>
              </a:rPr>
              <a:t>Introduce and discuss the IHR in</a:t>
            </a:r>
            <a:r>
              <a:rPr lang="en-US" baseline="0" dirty="0">
                <a:latin typeface="Times New Roman" pitchFamily="18" charset="0"/>
              </a:rPr>
              <a:t> an effort to provide overview of global sector policies, regulations, agreements and framework</a:t>
            </a:r>
            <a:endParaRPr lang="en-US" dirty="0">
              <a:latin typeface="Times New Roman" pitchFamily="18" charset="0"/>
            </a:endParaRPr>
          </a:p>
        </p:txBody>
      </p:sp>
    </p:spTree>
    <p:extLst>
      <p:ext uri="{BB962C8B-B14F-4D97-AF65-F5344CB8AC3E}">
        <p14:creationId xmlns:p14="http://schemas.microsoft.com/office/powerpoint/2010/main" val="203516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887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14</a:t>
            </a:fld>
            <a:endParaRPr lang="en-GB" dirty="0"/>
          </a:p>
        </p:txBody>
      </p:sp>
    </p:spTree>
    <p:extLst>
      <p:ext uri="{BB962C8B-B14F-4D97-AF65-F5344CB8AC3E}">
        <p14:creationId xmlns:p14="http://schemas.microsoft.com/office/powerpoint/2010/main" val="101471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0F982-661E-4FB8-BE79-E63AA9B27AF1}" type="slidenum">
              <a:rPr lang="en-US"/>
              <a:pPr/>
              <a:t>17</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a:xfrm>
            <a:off x="914400" y="4343400"/>
            <a:ext cx="5029200" cy="4114800"/>
          </a:xfrm>
        </p:spPr>
        <p:txBody>
          <a:bodyPr/>
          <a:lstStyle/>
          <a:p>
            <a:pPr marL="0" indent="0">
              <a:buFont typeface="Arial" pitchFamily="34" charset="0"/>
              <a:buNone/>
            </a:pPr>
            <a:r>
              <a:rPr lang="en-US" dirty="0">
                <a:latin typeface="Times New Roman" pitchFamily="18" charset="0"/>
              </a:rPr>
              <a:t>Discuss</a:t>
            </a:r>
            <a:r>
              <a:rPr lang="en-US" baseline="0" dirty="0">
                <a:latin typeface="Times New Roman" pitchFamily="18" charset="0"/>
              </a:rPr>
              <a:t> what it takes for countries to address the pandemics </a:t>
            </a:r>
            <a:r>
              <a:rPr lang="en-US" baseline="0" dirty="0" smtClean="0">
                <a:latin typeface="Times New Roman" pitchFamily="18" charset="0"/>
              </a:rPr>
              <a:t>together. Focus </a:t>
            </a:r>
            <a:r>
              <a:rPr lang="en-US" baseline="0" dirty="0">
                <a:latin typeface="Times New Roman" pitchFamily="18" charset="0"/>
              </a:rPr>
              <a:t>more on core capacity required as stipulated in IHR</a:t>
            </a:r>
            <a:endParaRPr lang="en-US" dirty="0">
              <a:latin typeface="Times New Roman" pitchFamily="18" charset="0"/>
            </a:endParaRPr>
          </a:p>
        </p:txBody>
      </p:sp>
    </p:spTree>
    <p:extLst>
      <p:ext uri="{BB962C8B-B14F-4D97-AF65-F5344CB8AC3E}">
        <p14:creationId xmlns:p14="http://schemas.microsoft.com/office/powerpoint/2010/main" val="90130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code</a:t>
            </a:r>
            <a:r>
              <a:rPr lang="en-US" baseline="0" dirty="0"/>
              <a:t> and title of the course</a:t>
            </a:r>
            <a:endParaRPr lang="en-US" dirty="0"/>
          </a:p>
        </p:txBody>
      </p:sp>
      <p:sp>
        <p:nvSpPr>
          <p:cNvPr id="4" name="Slide Number Placeholder 3"/>
          <p:cNvSpPr>
            <a:spLocks noGrp="1"/>
          </p:cNvSpPr>
          <p:nvPr>
            <p:ph type="sldNum" sz="quarter" idx="10"/>
          </p:nvPr>
        </p:nvSpPr>
        <p:spPr/>
        <p:txBody>
          <a:bodyPr/>
          <a:lstStyle/>
          <a:p>
            <a:fld id="{BC1420E2-DABB-4B20-836C-B278A8A85450}" type="slidenum">
              <a:rPr lang="en-US" smtClean="0"/>
              <a:t>23</a:t>
            </a:fld>
            <a:endParaRPr lang="en-US"/>
          </a:p>
        </p:txBody>
      </p:sp>
    </p:spTree>
    <p:extLst>
      <p:ext uri="{BB962C8B-B14F-4D97-AF65-F5344CB8AC3E}">
        <p14:creationId xmlns:p14="http://schemas.microsoft.com/office/powerpoint/2010/main" val="308196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Introduce code</a:t>
            </a:r>
            <a:r>
              <a:rPr lang="en-US" baseline="0" dirty="0"/>
              <a:t> and title of the course</a:t>
            </a:r>
            <a:endParaRPr lang="en-US" dirty="0"/>
          </a:p>
        </p:txBody>
      </p:sp>
      <p:sp>
        <p:nvSpPr>
          <p:cNvPr id="4" name="Slide Number Placeholder 3"/>
          <p:cNvSpPr>
            <a:spLocks noGrp="1"/>
          </p:cNvSpPr>
          <p:nvPr>
            <p:ph type="sldNum" sz="quarter" idx="10"/>
          </p:nvPr>
        </p:nvSpPr>
        <p:spPr/>
        <p:txBody>
          <a:bodyPr/>
          <a:lstStyle/>
          <a:p>
            <a:fld id="{BC1420E2-DABB-4B20-836C-B278A8A85450}" type="slidenum">
              <a:rPr lang="en-US" smtClean="0"/>
              <a:t>33</a:t>
            </a:fld>
            <a:endParaRPr lang="en-US"/>
          </a:p>
        </p:txBody>
      </p:sp>
    </p:spTree>
    <p:extLst>
      <p:ext uri="{BB962C8B-B14F-4D97-AF65-F5344CB8AC3E}">
        <p14:creationId xmlns:p14="http://schemas.microsoft.com/office/powerpoint/2010/main" val="21744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x-non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dirty="0"/>
          </a:p>
        </p:txBody>
      </p:sp>
    </p:spTree>
    <p:extLst>
      <p:ext uri="{BB962C8B-B14F-4D97-AF65-F5344CB8AC3E}">
        <p14:creationId xmlns:p14="http://schemas.microsoft.com/office/powerpoint/2010/main" val="42005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98005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5284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57200" y="6172200"/>
            <a:ext cx="2895600" cy="457200"/>
          </a:xfrm>
        </p:spPr>
        <p:txBody>
          <a:bodyPr/>
          <a:lstStyle>
            <a:lvl1pPr>
              <a:defRPr/>
            </a:lvl1pPr>
          </a:lstStyle>
          <a:p>
            <a:r>
              <a:rPr lang="en-US"/>
              <a:t>International Health Regulations</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ABBFADA-045F-43AB-A975-2A64ED87B70E}" type="slidenum">
              <a:rPr lang="en-US"/>
              <a:pPr/>
              <a:t>‹#›</a:t>
            </a:fld>
            <a:endParaRPr lang="en-US"/>
          </a:p>
        </p:txBody>
      </p:sp>
    </p:spTree>
    <p:extLst>
      <p:ext uri="{BB962C8B-B14F-4D97-AF65-F5344CB8AC3E}">
        <p14:creationId xmlns:p14="http://schemas.microsoft.com/office/powerpoint/2010/main" val="99566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7315200" y="6400800"/>
            <a:ext cx="1828800" cy="457200"/>
          </a:xfrm>
        </p:spPr>
        <p:txBody>
          <a:bodyPr/>
          <a:lstStyle>
            <a:lvl1pPr>
              <a:defRPr/>
            </a:lvl1pPr>
          </a:lstStyle>
          <a:p>
            <a:r>
              <a:rPr lang="en-US"/>
              <a:t>                   S.M.Israr</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Tree>
    <p:extLst>
      <p:ext uri="{BB962C8B-B14F-4D97-AF65-F5344CB8AC3E}">
        <p14:creationId xmlns:p14="http://schemas.microsoft.com/office/powerpoint/2010/main" val="19044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701" y="2754225"/>
            <a:ext cx="7472602"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5230575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latin typeface="Arial" panose="020B0604020202020204" pitchFamily="34" charset="0"/>
                <a:cs typeface="Arial" panose="020B0604020202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800">
                <a:solidFill>
                  <a:schemeClr val="tx1"/>
                </a:solidFill>
                <a:latin typeface="Arial" panose="020B0604020202020204" pitchFamily="34" charset="0"/>
                <a:cs typeface="Arial" panose="020B0604020202020204" pitchFamily="34" charset="0"/>
              </a:defRPr>
            </a:lvl3pPr>
            <a:lvl4pPr>
              <a:defRPr sz="2800">
                <a:solidFill>
                  <a:schemeClr val="tx1"/>
                </a:solidFill>
                <a:latin typeface="Arial" panose="020B0604020202020204" pitchFamily="34" charset="0"/>
                <a:cs typeface="Arial" panose="020B0604020202020204" pitchFamily="34" charset="0"/>
              </a:defRPr>
            </a:lvl4pPr>
            <a:lvl5pPr>
              <a:defRPr sz="2800">
                <a:solidFill>
                  <a:schemeClr val="tx1"/>
                </a:solidFill>
                <a:latin typeface="Arial" panose="020B0604020202020204" pitchFamily="34" charset="0"/>
                <a:cs typeface="Arial" panose="020B0604020202020204" pitchFamily="34" charset="0"/>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6935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28367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5913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213BC042-5F54-AE43-81A0-73F2E99ADFAC}"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10058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213BC042-5F54-AE43-81A0-73F2E99ADFAC}"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2345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BC042-5F54-AE43-81A0-73F2E99ADFAC}"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92666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07856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943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13BC042-5F54-AE43-81A0-73F2E99ADFAC}" type="datetimeFigureOut">
              <a:rPr lang="en-US" smtClean="0"/>
              <a:pPr/>
              <a:t>3/29/2023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0BC9FC-6E18-7240-9470-066D5B5A70BD}" type="slidenum">
              <a:rPr lang="en-US" smtClean="0"/>
              <a:pPr/>
              <a:t>‹#›</a:t>
            </a:fld>
            <a:endParaRPr lang="en-US" dirty="0"/>
          </a:p>
        </p:txBody>
      </p:sp>
    </p:spTree>
    <p:extLst>
      <p:ext uri="{BB962C8B-B14F-4D97-AF65-F5344CB8AC3E}">
        <p14:creationId xmlns:p14="http://schemas.microsoft.com/office/powerpoint/2010/main" val="243985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pository.eac.int/bitstream/handle/11671/339/EAC%20Communication%20Policy%20and%20Strategy.pdf?sequence=1&amp;isAllowe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repository.eac.int/bitstream/handle/11671/538/EAC%20Climate%20Change%20Policy_April%202011.pdf?sequence=1&amp;isAllowed=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ho.int/foodsafety/areas_work/zoonose/concept-note/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fricacdc.org/download/africa-joint-continental-strategy-for-covid-19-outbreak/" TargetMode="External"/><Relationship Id="rId2" Type="http://schemas.openxmlformats.org/officeDocument/2006/relationships/hyperlink" Target="file:///C:/Users/Hp/AppData/Local/Temp/Africa-CDC-Strategy-E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Hp/AppData/Local/Temp/The%20EAC%20Regional%20contingency%20plan%20for%20epidemics%20-%20FINAL%20EDITING%2005062019%20(002).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OSG57a9v8cCFQGLDQodCpAPCg&amp;url=http://www.slideshare.net/archanabinoy143/salience-modelsupply-chain-management&amp;ei=WuHZVeTxCIGWNoqgvlA&amp;psig=AFQjCNFnp0SdAtuk5I31BzVQowL3SfZETg&amp;ust=1440428669800130"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who.int/ihr/publications/WHO_HSE_GCR_2016_2/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www.onehealthinitiative.com/about.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1"/>
            <a:ext cx="8610600" cy="1752599"/>
          </a:xfrm>
        </p:spPr>
        <p:txBody>
          <a:bodyPr>
            <a:noAutofit/>
          </a:bodyPr>
          <a:lstStyle/>
          <a:p>
            <a:r>
              <a:rPr lang="en-US" sz="4400" b="1" dirty="0"/>
              <a:t/>
            </a:r>
            <a:br>
              <a:rPr lang="en-US" sz="4400" b="1" dirty="0"/>
            </a:br>
            <a:r>
              <a:rPr lang="en-US" sz="4400" b="1" dirty="0"/>
              <a:t>POH 105:  POLICY, LEADERSHIP AND GOVERNANCE IN PANDEMICS </a:t>
            </a:r>
          </a:p>
        </p:txBody>
      </p:sp>
    </p:spTree>
    <p:extLst>
      <p:ext uri="{BB962C8B-B14F-4D97-AF65-F5344CB8AC3E}">
        <p14:creationId xmlns:p14="http://schemas.microsoft.com/office/powerpoint/2010/main" val="3956616000"/>
      </p:ext>
    </p:extLst>
  </p:cSld>
  <p:clrMapOvr>
    <a:masterClrMapping/>
  </p:clrMapOvr>
  <mc:AlternateContent xmlns:mc="http://schemas.openxmlformats.org/markup-compatibility/2006" xmlns:p14="http://schemas.microsoft.com/office/powerpoint/2010/main">
    <mc:Choice Requires="p14">
      <p:transition spd="slow" p14:dur="2000" advTm="97108"/>
    </mc:Choice>
    <mc:Fallback xmlns="">
      <p:transition spd="slow" advTm="971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Public Policy</a:t>
            </a:r>
          </a:p>
        </p:txBody>
      </p:sp>
      <p:sp>
        <p:nvSpPr>
          <p:cNvPr id="3" name="Content Placeholder 2"/>
          <p:cNvSpPr>
            <a:spLocks noGrp="1"/>
          </p:cNvSpPr>
          <p:nvPr>
            <p:ph idx="1"/>
          </p:nvPr>
        </p:nvSpPr>
        <p:spPr/>
        <p:txBody>
          <a:bodyPr>
            <a:normAutofit fontScale="92500" lnSpcReduction="20000"/>
          </a:bodyPr>
          <a:lstStyle/>
          <a:p>
            <a:pPr algn="just"/>
            <a:r>
              <a:rPr lang="en-US" dirty="0"/>
              <a:t>Decisions taken by political leaders and the civil service to achieve specific goals affecting the general  public or a section of it”.</a:t>
            </a:r>
          </a:p>
          <a:p>
            <a:pPr algn="just"/>
            <a:endParaRPr lang="en-US" dirty="0"/>
          </a:p>
          <a:p>
            <a:pPr marL="0" indent="0" algn="just">
              <a:buNone/>
            </a:pPr>
            <a:r>
              <a:rPr lang="en-US" dirty="0"/>
              <a:t>Examples of Public </a:t>
            </a:r>
            <a:r>
              <a:rPr lang="en-US" dirty="0" smtClean="0"/>
              <a:t>Policies </a:t>
            </a:r>
            <a:endParaRPr lang="en-US" dirty="0"/>
          </a:p>
          <a:p>
            <a:pPr marL="0" indent="0" algn="just">
              <a:buNone/>
            </a:pPr>
            <a:r>
              <a:rPr lang="en-US" sz="2600" dirty="0">
                <a:hlinkClick r:id="rId3"/>
              </a:rPr>
              <a:t>http://repository.eac.int/bitstream/handle/11671/339/EAC%20Communication%20Policy%20and%20Strategy.pdf?sequence=1&amp;isAllowed=y</a:t>
            </a:r>
            <a:endParaRPr lang="en-US" sz="2600" dirty="0"/>
          </a:p>
          <a:p>
            <a:pPr marL="0" indent="0" algn="just">
              <a:buNone/>
            </a:pPr>
            <a:endParaRPr lang="en-US" sz="2600" dirty="0"/>
          </a:p>
          <a:p>
            <a:pPr marL="0" indent="0" algn="just">
              <a:buNone/>
            </a:pPr>
            <a:r>
              <a:rPr lang="en-US" sz="2600" dirty="0">
                <a:hlinkClick r:id="rId4"/>
              </a:rPr>
              <a:t>http://repository.eac.int/bitstream/handle/11671/538/EAC%20Climate%20Change%20Policy_April%202011.pdf?sequence=1&amp;isAllowed=y</a:t>
            </a:r>
            <a:endParaRPr lang="en-US" sz="2600" dirty="0"/>
          </a:p>
          <a:p>
            <a:pPr marL="0" indent="0" algn="just">
              <a:buNone/>
            </a:pPr>
            <a:endParaRPr lang="en-US" dirty="0"/>
          </a:p>
          <a:p>
            <a:pPr algn="just"/>
            <a:endParaRPr lang="en-US" dirty="0"/>
          </a:p>
          <a:p>
            <a:pPr algn="just"/>
            <a:endParaRPr lang="en-US" dirty="0"/>
          </a:p>
          <a:p>
            <a:pPr marL="0" indent="0" algn="just">
              <a:buNone/>
            </a:pPr>
            <a:endParaRPr lang="en-US" dirty="0"/>
          </a:p>
          <a:p>
            <a:pPr algn="just"/>
            <a:endParaRPr lang="en-US" dirty="0"/>
          </a:p>
        </p:txBody>
      </p:sp>
    </p:spTree>
    <p:extLst>
      <p:ext uri="{BB962C8B-B14F-4D97-AF65-F5344CB8AC3E}">
        <p14:creationId xmlns:p14="http://schemas.microsoft.com/office/powerpoint/2010/main" val="1728804279"/>
      </p:ext>
    </p:extLst>
  </p:cSld>
  <p:clrMapOvr>
    <a:masterClrMapping/>
  </p:clrMapOvr>
  <mc:AlternateContent xmlns:mc="http://schemas.openxmlformats.org/markup-compatibility/2006" xmlns:p14="http://schemas.microsoft.com/office/powerpoint/2010/main">
    <mc:Choice Requires="p14">
      <p:transition spd="slow" p14:dur="2000" advTm="55072"/>
    </mc:Choice>
    <mc:Fallback xmlns="">
      <p:transition spd="slow" advTm="550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7687"/>
          </a:xfrm>
        </p:spPr>
        <p:txBody>
          <a:bodyPr>
            <a:normAutofit fontScale="90000"/>
          </a:bodyPr>
          <a:lstStyle/>
          <a:p>
            <a:r>
              <a:rPr lang="en-US" b="1" dirty="0">
                <a:solidFill>
                  <a:srgbClr val="BE6A10"/>
                </a:solidFill>
              </a:rPr>
              <a:t>The Global Policy Context</a:t>
            </a:r>
            <a:endParaRPr lang="en-US" b="1" dirty="0"/>
          </a:p>
        </p:txBody>
      </p:sp>
      <p:sp>
        <p:nvSpPr>
          <p:cNvPr id="3" name="Content Placeholder 2"/>
          <p:cNvSpPr>
            <a:spLocks noGrp="1"/>
          </p:cNvSpPr>
          <p:nvPr>
            <p:ph idx="1"/>
          </p:nvPr>
        </p:nvSpPr>
        <p:spPr>
          <a:xfrm>
            <a:off x="0" y="3722162"/>
            <a:ext cx="8915400" cy="3135838"/>
          </a:xfrm>
        </p:spPr>
        <p:txBody>
          <a:bodyPr>
            <a:normAutofit/>
          </a:bodyPr>
          <a:lstStyle/>
          <a:p>
            <a:pPr>
              <a:buFont typeface="Wingdings" charset="2"/>
              <a:buChar char="q"/>
            </a:pPr>
            <a:r>
              <a:rPr lang="en-US" sz="2000" b="1" dirty="0">
                <a:effectLst>
                  <a:outerShdw blurRad="38100" dist="38100" dir="2700000" algn="tl">
                    <a:srgbClr val="000000">
                      <a:alpha val="43137"/>
                    </a:srgbClr>
                  </a:outerShdw>
                </a:effectLst>
              </a:rPr>
              <a:t>The social impacts of disasters reinforce inequalities and keep the poorest people poor</a:t>
            </a:r>
          </a:p>
          <a:p>
            <a:pPr>
              <a:buFont typeface="Wingdings" charset="2"/>
              <a:buChar char="q"/>
            </a:pPr>
            <a:r>
              <a:rPr lang="en-US" sz="2000" b="1" dirty="0">
                <a:effectLst>
                  <a:outerShdw blurRad="38100" dist="38100" dir="2700000" algn="tl">
                    <a:srgbClr val="000000">
                      <a:alpha val="43137"/>
                    </a:srgbClr>
                  </a:outerShdw>
                </a:effectLst>
              </a:rPr>
              <a:t>Evidence consistently shows that investing in DRM saves lives and money in the long run</a:t>
            </a:r>
          </a:p>
          <a:p>
            <a:pPr>
              <a:buFont typeface="Wingdings" charset="2"/>
              <a:buChar char="q"/>
            </a:pPr>
            <a:r>
              <a:rPr lang="en-US" sz="2000" b="1" dirty="0">
                <a:effectLst>
                  <a:outerShdw blurRad="38100" dist="38100" dir="2700000" algn="tl">
                    <a:srgbClr val="000000">
                      <a:alpha val="43137"/>
                    </a:srgbClr>
                  </a:outerShdw>
                </a:effectLst>
              </a:rPr>
              <a:t>Disaster risk is increasingly of global concern and its impact </a:t>
            </a:r>
          </a:p>
          <a:p>
            <a:pPr marL="0" indent="0">
              <a:buNone/>
            </a:pPr>
            <a:r>
              <a:rPr lang="en-US" sz="2000" b="1" dirty="0">
                <a:effectLst>
                  <a:outerShdw blurRad="38100" dist="38100" dir="2700000" algn="tl">
                    <a:srgbClr val="000000">
                      <a:alpha val="43137"/>
                    </a:srgbClr>
                  </a:outerShdw>
                </a:effectLst>
              </a:rPr>
              <a:t>and actions in one region can have an impact on risks</a:t>
            </a:r>
          </a:p>
          <a:p>
            <a:pPr marL="0" indent="0">
              <a:buNone/>
            </a:pPr>
            <a:r>
              <a:rPr lang="en-US" sz="2000" b="1" dirty="0">
                <a:effectLst>
                  <a:outerShdw blurRad="38100" dist="38100" dir="2700000" algn="tl">
                    <a:srgbClr val="000000">
                      <a:alpha val="43137"/>
                    </a:srgbClr>
                  </a:outerShdw>
                </a:effectLst>
              </a:rPr>
              <a:t> in another, and vice versa.</a:t>
            </a:r>
          </a:p>
        </p:txBody>
      </p:sp>
      <p:sp>
        <p:nvSpPr>
          <p:cNvPr id="4" name="Slide Number Placeholder 3"/>
          <p:cNvSpPr>
            <a:spLocks noGrp="1"/>
          </p:cNvSpPr>
          <p:nvPr>
            <p:ph type="sldNum" sz="quarter" idx="10"/>
          </p:nvPr>
        </p:nvSpPr>
        <p:spPr/>
        <p:txBody>
          <a:bodyPr/>
          <a:lstStyle/>
          <a:p>
            <a:pPr>
              <a:defRPr/>
            </a:pPr>
            <a:fld id="{25EEB2F3-0180-4AA3-B6BB-39646701BCB9}" type="slidenum">
              <a:rPr lang="en-US" smtClean="0"/>
              <a:pPr>
                <a:defRPr/>
              </a:pPr>
              <a:t>11</a:t>
            </a:fld>
            <a:endParaRPr lang="en-US" dirty="0"/>
          </a:p>
        </p:txBody>
      </p:sp>
      <p:pic>
        <p:nvPicPr>
          <p:cNvPr id="5" name="Picture 4"/>
          <p:cNvPicPr>
            <a:picLocks noChangeAspect="1"/>
          </p:cNvPicPr>
          <p:nvPr/>
        </p:nvPicPr>
        <p:blipFill>
          <a:blip r:embed="rId2"/>
          <a:stretch>
            <a:fillRect/>
          </a:stretch>
        </p:blipFill>
        <p:spPr>
          <a:xfrm>
            <a:off x="76200" y="830179"/>
            <a:ext cx="8915400" cy="2884129"/>
          </a:xfrm>
          <a:prstGeom prst="rect">
            <a:avLst/>
          </a:prstGeom>
        </p:spPr>
      </p:pic>
    </p:spTree>
    <p:extLst>
      <p:ext uri="{BB962C8B-B14F-4D97-AF65-F5344CB8AC3E}">
        <p14:creationId xmlns:p14="http://schemas.microsoft.com/office/powerpoint/2010/main" val="1527738609"/>
      </p:ext>
    </p:extLst>
  </p:cSld>
  <p:clrMapOvr>
    <a:masterClrMapping/>
  </p:clrMapOvr>
  <mc:AlternateContent xmlns:mc="http://schemas.openxmlformats.org/markup-compatibility/2006" xmlns:p14="http://schemas.microsoft.com/office/powerpoint/2010/main">
    <mc:Choice Requires="p14">
      <p:transition spd="slow" p14:dur="2000" advTm="200913"/>
    </mc:Choice>
    <mc:Fallback xmlns="">
      <p:transition spd="slow" advTm="2009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6" name="Rectangle 6"/>
          <p:cNvSpPr>
            <a:spLocks noGrp="1" noChangeArrowheads="1"/>
          </p:cNvSpPr>
          <p:nvPr>
            <p:ph type="title"/>
          </p:nvPr>
        </p:nvSpPr>
        <p:spPr>
          <a:xfrm>
            <a:off x="925643" y="1385887"/>
            <a:ext cx="7772400" cy="1362075"/>
          </a:xfrm>
          <a:noFill/>
          <a:ln/>
          <a:extLst>
            <a:ext uri="{AF507438-7753-43E0-B8FC-AC1667EBCBE1}">
              <a14:hiddenEffects xmlns:a14="http://schemas.microsoft.com/office/drawing/2010/main">
                <a:effectLst>
                  <a:outerShdw dist="53882" dir="2700000" algn="ctr" rotWithShape="0">
                    <a:schemeClr val="tx1"/>
                  </a:outerShdw>
                </a:effectLst>
              </a14:hiddenEffects>
            </a:ext>
          </a:extLst>
        </p:spPr>
        <p:txBody>
          <a:bodyPr>
            <a:noAutofit/>
          </a:bodyPr>
          <a:lstStyle/>
          <a:p>
            <a:r>
              <a:rPr lang="en-US" sz="4400" b="1" dirty="0">
                <a:effectLst>
                  <a:outerShdw blurRad="38100" dist="38100" dir="2700000" algn="tl">
                    <a:srgbClr val="000000">
                      <a:alpha val="43137"/>
                    </a:srgbClr>
                  </a:outerShdw>
                </a:effectLst>
              </a:rPr>
              <a:t>Overview of relevant global sector:</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policies,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regulations,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agreements and frameworks</a:t>
            </a:r>
          </a:p>
        </p:txBody>
      </p:sp>
    </p:spTree>
    <p:extLst>
      <p:ext uri="{BB962C8B-B14F-4D97-AF65-F5344CB8AC3E}">
        <p14:creationId xmlns:p14="http://schemas.microsoft.com/office/powerpoint/2010/main" val="2195763208"/>
      </p:ext>
    </p:extLst>
  </p:cSld>
  <p:clrMapOvr>
    <a:masterClrMapping/>
  </p:clrMapOvr>
  <mc:AlternateContent xmlns:mc="http://schemas.openxmlformats.org/markup-compatibility/2006" xmlns:p14="http://schemas.microsoft.com/office/powerpoint/2010/main">
    <mc:Choice Requires="p14">
      <p:transition spd="slow" p14:dur="2000" advTm="12051"/>
    </mc:Choice>
    <mc:Fallback xmlns="">
      <p:transition spd="slow" advTm="12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lvl="2"/>
            <a:r>
              <a:rPr lang="en-US" b="1" dirty="0">
                <a:solidFill>
                  <a:srgbClr val="BE6A10"/>
                </a:solidFill>
              </a:rPr>
              <a:t/>
            </a:r>
            <a:br>
              <a:rPr lang="en-US" b="1" dirty="0">
                <a:solidFill>
                  <a:srgbClr val="BE6A10"/>
                </a:solidFill>
              </a:rPr>
            </a:br>
            <a:r>
              <a:rPr lang="en-US" sz="2800" b="1" dirty="0">
                <a:solidFill>
                  <a:srgbClr val="BE6A10"/>
                </a:solidFill>
              </a:rPr>
              <a:t>The Sendai Framework for Disaster Risk Reduction 2015–2030 </a:t>
            </a:r>
            <a:r>
              <a:rPr lang="en-GB" sz="2800" b="1" dirty="0">
                <a:solidFill>
                  <a:srgbClr val="BE6A10"/>
                </a:solidFill>
              </a:rPr>
              <a:t/>
            </a:r>
            <a:br>
              <a:rPr lang="en-GB" sz="2800" b="1" dirty="0">
                <a:solidFill>
                  <a:srgbClr val="BE6A10"/>
                </a:solidFill>
              </a:rPr>
            </a:br>
            <a:endParaRPr lang="en-US" sz="2800" b="1" dirty="0">
              <a:solidFill>
                <a:srgbClr val="BE6A10"/>
              </a:solidFill>
            </a:endParaRPr>
          </a:p>
        </p:txBody>
      </p:sp>
      <p:sp>
        <p:nvSpPr>
          <p:cNvPr id="3" name="Content Placeholder 2"/>
          <p:cNvSpPr>
            <a:spLocks noGrp="1"/>
          </p:cNvSpPr>
          <p:nvPr>
            <p:ph idx="1"/>
          </p:nvPr>
        </p:nvSpPr>
        <p:spPr>
          <a:xfrm>
            <a:off x="0" y="1295400"/>
            <a:ext cx="8991600" cy="5562600"/>
          </a:xfrm>
        </p:spPr>
        <p:txBody>
          <a:bodyPr/>
          <a:lstStyle/>
          <a:p>
            <a:pPr algn="just">
              <a:spcBef>
                <a:spcPts val="600"/>
              </a:spcBef>
              <a:spcAft>
                <a:spcPts val="600"/>
              </a:spcAft>
              <a:buFont typeface="Arial" panose="020B0604020202020204" pitchFamily="34" charset="0"/>
              <a:buChar char="•"/>
            </a:pPr>
            <a:r>
              <a:rPr lang="en-US" sz="2000" dirty="0">
                <a:effectLst>
                  <a:outerShdw blurRad="38100" dist="38100" dir="2700000" algn="tl">
                    <a:srgbClr val="000000">
                      <a:alpha val="43137"/>
                    </a:srgbClr>
                  </a:outerShdw>
                </a:effectLst>
              </a:rPr>
              <a:t>The Sendai Framework for Disaster Risk Reduction 2015–2030 -15years </a:t>
            </a:r>
          </a:p>
          <a:p>
            <a:pPr algn="just">
              <a:spcBef>
                <a:spcPts val="600"/>
              </a:spcBef>
              <a:spcAft>
                <a:spcPts val="600"/>
              </a:spcAft>
              <a:buFont typeface="Arial" panose="020B0604020202020204" pitchFamily="34" charset="0"/>
              <a:buChar char="•"/>
            </a:pPr>
            <a:r>
              <a:rPr lang="en-US" sz="2000" dirty="0">
                <a:effectLst>
                  <a:outerShdw blurRad="38100" dist="38100" dir="2700000" algn="tl">
                    <a:srgbClr val="000000">
                      <a:alpha val="43137"/>
                    </a:srgbClr>
                  </a:outerShdw>
                </a:effectLst>
              </a:rPr>
              <a:t>adopted at the Third United Nations World Conference on Disaster Risk Reduction in Sendai, Miyagi, Japan.</a:t>
            </a:r>
          </a:p>
          <a:p>
            <a:pPr algn="just">
              <a:spcBef>
                <a:spcPts val="600"/>
              </a:spcBef>
              <a:spcAft>
                <a:spcPts val="600"/>
              </a:spcAft>
              <a:buFont typeface="Arial" panose="020B0604020202020204" pitchFamily="34" charset="0"/>
              <a:buChar char="•"/>
            </a:pPr>
            <a:r>
              <a:rPr lang="en-US" sz="2000" dirty="0">
                <a:effectLst>
                  <a:outerShdw blurRad="38100" dist="38100" dir="2700000" algn="tl">
                    <a:srgbClr val="000000">
                      <a:alpha val="43137"/>
                    </a:srgbClr>
                  </a:outerShdw>
                </a:effectLst>
              </a:rPr>
              <a:t>Building on the Hyogo Framework for Action</a:t>
            </a:r>
          </a:p>
          <a:p>
            <a:pPr algn="just">
              <a:spcBef>
                <a:spcPts val="600"/>
              </a:spcBef>
              <a:spcAft>
                <a:spcPts val="600"/>
              </a:spcAft>
              <a:buFont typeface="Arial" panose="020B0604020202020204" pitchFamily="34" charset="0"/>
              <a:buChar char="•"/>
            </a:pPr>
            <a:endParaRPr lang="en-US" sz="2000" dirty="0">
              <a:effectLst>
                <a:outerShdw blurRad="38100" dist="38100" dir="2700000" algn="tl">
                  <a:srgbClr val="000000">
                    <a:alpha val="43137"/>
                  </a:srgbClr>
                </a:outerShdw>
              </a:effectLst>
            </a:endParaRPr>
          </a:p>
          <a:p>
            <a:pPr marL="0" indent="0" algn="just">
              <a:spcBef>
                <a:spcPts val="600"/>
              </a:spcBef>
              <a:spcAft>
                <a:spcPts val="600"/>
              </a:spcAft>
              <a:buNone/>
            </a:pPr>
            <a:r>
              <a:rPr lang="en-US" sz="2000" b="1" dirty="0">
                <a:solidFill>
                  <a:srgbClr val="BE6A10"/>
                </a:solidFill>
                <a:effectLst>
                  <a:outerShdw blurRad="38100" dist="38100" dir="2700000" algn="tl">
                    <a:srgbClr val="000000">
                      <a:alpha val="43137"/>
                    </a:srgbClr>
                  </a:outerShdw>
                </a:effectLst>
              </a:rPr>
              <a:t>The Goal is; </a:t>
            </a:r>
            <a:r>
              <a:rPr lang="en-US" sz="2000" b="1" dirty="0">
                <a:effectLst>
                  <a:outerShdw blurRad="38100" dist="38100" dir="2700000" algn="tl">
                    <a:srgbClr val="000000">
                      <a:alpha val="43137"/>
                    </a:srgbClr>
                  </a:outerShdw>
                </a:effectLst>
              </a:rPr>
              <a:t>To prevent new and reduce existing disaster risk through the implementation of integrated and inclusive measures </a:t>
            </a:r>
          </a:p>
          <a:p>
            <a:pPr marL="57150" indent="0" algn="just">
              <a:buNone/>
            </a:pPr>
            <a:r>
              <a:rPr lang="en-US" sz="2000" b="1" dirty="0">
                <a:effectLst>
                  <a:outerShdw blurRad="38100" dist="38100" dir="2700000" algn="tl">
                    <a:srgbClr val="000000">
                      <a:alpha val="43137"/>
                    </a:srgbClr>
                  </a:outerShdw>
                </a:effectLst>
              </a:rPr>
              <a:t>that prevent and reduce hazard exposure and </a:t>
            </a:r>
          </a:p>
          <a:p>
            <a:pPr marL="57150" indent="0" algn="just">
              <a:buNone/>
            </a:pPr>
            <a:r>
              <a:rPr lang="en-US" sz="2000" b="1" dirty="0">
                <a:effectLst>
                  <a:outerShdw blurRad="38100" dist="38100" dir="2700000" algn="tl">
                    <a:srgbClr val="000000">
                      <a:alpha val="43137"/>
                    </a:srgbClr>
                  </a:outerShdw>
                </a:effectLst>
              </a:rPr>
              <a:t>vulnerability to disaster, increase preparedness </a:t>
            </a:r>
          </a:p>
          <a:p>
            <a:pPr marL="57150" indent="0" algn="just">
              <a:buNone/>
            </a:pPr>
            <a:r>
              <a:rPr lang="en-US" sz="2000" b="1" dirty="0">
                <a:effectLst>
                  <a:outerShdw blurRad="38100" dist="38100" dir="2700000" algn="tl">
                    <a:srgbClr val="000000">
                      <a:alpha val="43137"/>
                    </a:srgbClr>
                  </a:outerShdw>
                </a:effectLst>
              </a:rPr>
              <a:t>for response and recovery and thus strengthen </a:t>
            </a:r>
          </a:p>
          <a:p>
            <a:pPr marL="57150" indent="0" algn="just">
              <a:buNone/>
            </a:pPr>
            <a:r>
              <a:rPr lang="en-US" sz="2000" b="1" dirty="0">
                <a:effectLst>
                  <a:outerShdw blurRad="38100" dist="38100" dir="2700000" algn="tl">
                    <a:srgbClr val="000000">
                      <a:alpha val="43137"/>
                    </a:srgbClr>
                  </a:outerShdw>
                </a:effectLst>
              </a:rPr>
              <a:t>resilience</a:t>
            </a:r>
            <a:r>
              <a:rPr lang="en-GB" sz="2000" b="1" dirty="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a:p>
            <a:pPr marL="0" indent="0" algn="just">
              <a:buNone/>
            </a:pPr>
            <a:endParaRPr lang="en-US" sz="1800"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20770598"/>
      </p:ext>
    </p:extLst>
  </p:cSld>
  <p:clrMapOvr>
    <a:masterClrMapping/>
  </p:clrMapOvr>
  <mc:AlternateContent xmlns:mc="http://schemas.openxmlformats.org/markup-compatibility/2006" xmlns:p14="http://schemas.microsoft.com/office/powerpoint/2010/main">
    <mc:Choice Requires="p14">
      <p:transition spd="slow" p14:dur="2000" advTm="99737"/>
    </mc:Choice>
    <mc:Fallback xmlns="">
      <p:transition spd="slow" advTm="99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19632" y="1797677"/>
            <a:ext cx="6711981" cy="3143250"/>
          </a:xfrm>
        </p:spPr>
        <p:txBody>
          <a:bodyPr>
            <a:normAutofit/>
          </a:bodyPr>
          <a:lstStyle/>
          <a:p>
            <a:endParaRPr lang="en-US" sz="1500" dirty="0">
              <a:solidFill>
                <a:srgbClr val="000066"/>
              </a:solidFill>
            </a:endParaRPr>
          </a:p>
          <a:p>
            <a:endParaRPr lang="en-US" sz="1500" dirty="0">
              <a:solidFill>
                <a:srgbClr val="000066"/>
              </a:solidFill>
            </a:endParaRPr>
          </a:p>
        </p:txBody>
      </p:sp>
      <p:sp>
        <p:nvSpPr>
          <p:cNvPr id="7" name="Text Placeholder 2"/>
          <p:cNvSpPr txBox="1">
            <a:spLocks/>
          </p:cNvSpPr>
          <p:nvPr/>
        </p:nvSpPr>
        <p:spPr>
          <a:xfrm>
            <a:off x="368594" y="1828801"/>
            <a:ext cx="3396062" cy="3842590"/>
          </a:xfrm>
          <a:prstGeom prst="rect">
            <a:avLst/>
          </a:prstGeom>
          <a:ln w="12700">
            <a:miter lim="400000"/>
          </a:ln>
          <a:extLst>
            <a:ext uri="{C572A759-6A51-4108-AA02-DFA0A04FC94B}">
              <ma14:wrappingTextBoxFlag xmlns:ma14="http://schemas.microsoft.com/office/mac/drawingml/2011/main" xmlns="" val="1"/>
            </a:ext>
          </a:extLst>
        </p:spPr>
        <p:txBody>
          <a:bodyPr wrap="square" lIns="16764" tIns="16764" rIns="16764" bIns="16764"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Global health security</a:t>
            </a:r>
          </a:p>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 framework to:</a:t>
            </a:r>
          </a:p>
          <a:p>
            <a:pPr lvl="0" algn="l">
              <a:defRPr/>
            </a:pPr>
            <a:endPar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endParaRPr>
          </a:p>
          <a:p>
            <a:pPr marL="214313" indent="-214313"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Prevent</a:t>
            </a:r>
          </a:p>
          <a:p>
            <a:pPr marL="214313" indent="-214313"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Protect against </a:t>
            </a:r>
          </a:p>
          <a:p>
            <a:pPr marL="214313" indent="-214313"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Provide a public </a:t>
            </a:r>
          </a:p>
          <a:p>
            <a:pPr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   health response</a:t>
            </a:r>
          </a:p>
          <a:p>
            <a:pPr lvl="0" algn="l">
              <a:defRPr/>
            </a:pPr>
            <a:endPar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endParaRPr>
          </a:p>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a:t>
            </a:r>
            <a:r>
              <a:rPr lang="en-US" sz="1800" b="1" kern="0" dirty="0">
                <a:solidFill>
                  <a:srgbClr val="013360"/>
                </a:solidFill>
                <a:latin typeface="Arial" panose="020B0604020202020204" pitchFamily="34" charset="0"/>
                <a:ea typeface="FangSong" panose="02010609060101010101" pitchFamily="49" charset="-122"/>
                <a:cs typeface="Arial" panose="020B0604020202020204" pitchFamily="34" charset="0"/>
              </a:rPr>
              <a:t>for ALL public </a:t>
            </a:r>
          </a:p>
          <a:p>
            <a:pPr lvl="0" algn="l">
              <a:defRPr/>
            </a:pPr>
            <a:r>
              <a:rPr lang="en-US" sz="1800" b="1" kern="0" dirty="0">
                <a:solidFill>
                  <a:srgbClr val="013360"/>
                </a:solidFill>
                <a:latin typeface="Arial" panose="020B0604020202020204" pitchFamily="34" charset="0"/>
                <a:ea typeface="FangSong" panose="02010609060101010101" pitchFamily="49" charset="-122"/>
                <a:cs typeface="Arial" panose="020B0604020202020204" pitchFamily="34" charset="0"/>
              </a:rPr>
              <a:t>health threats</a:t>
            </a:r>
          </a:p>
          <a:p>
            <a:pPr lvl="0" algn="l">
              <a:defRPr/>
            </a:pPr>
            <a:endParaRPr lang="en-US" sz="135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35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35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35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35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p:txBody>
      </p:sp>
      <p:sp>
        <p:nvSpPr>
          <p:cNvPr id="6" name="Title 1"/>
          <p:cNvSpPr txBox="1">
            <a:spLocks/>
          </p:cNvSpPr>
          <p:nvPr/>
        </p:nvSpPr>
        <p:spPr>
          <a:xfrm>
            <a:off x="208172" y="141528"/>
            <a:ext cx="8294144" cy="849083"/>
          </a:xfrm>
          <a:prstGeom prst="rect">
            <a:avLst/>
          </a:prstGeom>
          <a:solidFill>
            <a:schemeClr val="tx2">
              <a:lumMod val="60000"/>
              <a:lumOff val="40000"/>
            </a:schemeClr>
          </a:solidFill>
        </p:spPr>
        <p:txBody>
          <a:bodyPr vert="horz" lIns="68580" tIns="34290" rIns="68580" bIns="3429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2700" dirty="0">
                <a:latin typeface="Arial" panose="020B0604020202020204" pitchFamily="34" charset="0"/>
                <a:cs typeface="Arial" panose="020B0604020202020204" pitchFamily="34" charset="0"/>
              </a:rPr>
              <a:t>International Health Regulations (IHR)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4" y="990611"/>
            <a:ext cx="6448926" cy="4944059"/>
          </a:xfrm>
          <a:prstGeom prst="rect">
            <a:avLst/>
          </a:prstGeom>
        </p:spPr>
      </p:pic>
      <p:sp>
        <p:nvSpPr>
          <p:cNvPr id="2" name="Rectangle 1"/>
          <p:cNvSpPr/>
          <p:nvPr/>
        </p:nvSpPr>
        <p:spPr>
          <a:xfrm>
            <a:off x="0" y="5934670"/>
            <a:ext cx="5784432" cy="923330"/>
          </a:xfrm>
          <a:prstGeom prst="rect">
            <a:avLst/>
          </a:prstGeom>
          <a:solidFill>
            <a:schemeClr val="accent3">
              <a:lumMod val="40000"/>
              <a:lumOff val="60000"/>
            </a:schemeClr>
          </a:solidFill>
        </p:spPr>
        <p:txBody>
          <a:bodyPr wrap="square">
            <a:spAutoFit/>
          </a:bodyPr>
          <a:lstStyle/>
          <a:p>
            <a:r>
              <a:rPr lang="en-US" b="1" i="1" dirty="0">
                <a:solidFill>
                  <a:srgbClr val="013360"/>
                </a:solidFill>
              </a:rPr>
              <a:t>A legally-binding global health security framework </a:t>
            </a:r>
          </a:p>
          <a:p>
            <a:r>
              <a:rPr lang="en-US" b="1" i="1" dirty="0">
                <a:solidFill>
                  <a:srgbClr val="013360"/>
                </a:solidFill>
              </a:rPr>
              <a:t>agreed to by 196 States Parties, including all World Health Organization (WHO) Member States</a:t>
            </a:r>
            <a:r>
              <a:rPr lang="en-US" sz="1600" b="1" i="1" dirty="0">
                <a:solidFill>
                  <a:srgbClr val="013360"/>
                </a:solidFill>
              </a:rPr>
              <a:t>. </a:t>
            </a:r>
          </a:p>
        </p:txBody>
      </p:sp>
    </p:spTree>
    <p:extLst>
      <p:ext uri="{BB962C8B-B14F-4D97-AF65-F5344CB8AC3E}">
        <p14:creationId xmlns:p14="http://schemas.microsoft.com/office/powerpoint/2010/main" val="1884361592"/>
      </p:ext>
    </p:extLst>
  </p:cSld>
  <p:clrMapOvr>
    <a:masterClrMapping/>
  </p:clrMapOvr>
  <mc:AlternateContent xmlns:mc="http://schemas.openxmlformats.org/markup-compatibility/2006" xmlns:p14="http://schemas.microsoft.com/office/powerpoint/2010/main">
    <mc:Choice Requires="p14">
      <p:transition spd="med" p14:dur="700" advTm="205062">
        <p:fade/>
      </p:transition>
    </mc:Choice>
    <mc:Fallback xmlns="">
      <p:transition spd="med" advTm="20506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Joint External Assessment (JEE)</a:t>
            </a:r>
          </a:p>
        </p:txBody>
      </p:sp>
      <p:sp>
        <p:nvSpPr>
          <p:cNvPr id="6" name="Content Placeholder 5"/>
          <p:cNvSpPr>
            <a:spLocks noGrp="1"/>
          </p:cNvSpPr>
          <p:nvPr>
            <p:ph idx="1"/>
          </p:nvPr>
        </p:nvSpPr>
        <p:spPr/>
        <p:txBody>
          <a:bodyPr/>
          <a:lstStyle/>
          <a:p>
            <a:pPr marL="257175" indent="-257175" algn="just"/>
            <a:r>
              <a:rPr lang="en-GB" dirty="0">
                <a:solidFill>
                  <a:schemeClr val="tx1"/>
                </a:solidFill>
              </a:rPr>
              <a:t>Voluntary collaborative process to assess a country’s IHR capacities</a:t>
            </a:r>
          </a:p>
          <a:p>
            <a:pPr marL="257175" indent="-257175" algn="just"/>
            <a:endParaRPr lang="en-GB" dirty="0">
              <a:solidFill>
                <a:schemeClr val="tx1"/>
              </a:solidFill>
            </a:endParaRPr>
          </a:p>
          <a:p>
            <a:pPr marL="257175" indent="-257175" algn="just"/>
            <a:r>
              <a:rPr lang="en-GB" dirty="0">
                <a:solidFill>
                  <a:schemeClr val="tx1"/>
                </a:solidFill>
              </a:rPr>
              <a:t>Offers opportunity for the identification of the most urgent needs within the health security system of a country and to prioritize interventions for enhanced preparedness, detection and response</a:t>
            </a:r>
          </a:p>
        </p:txBody>
      </p:sp>
    </p:spTree>
    <p:extLst>
      <p:ext uri="{BB962C8B-B14F-4D97-AF65-F5344CB8AC3E}">
        <p14:creationId xmlns:p14="http://schemas.microsoft.com/office/powerpoint/2010/main" val="3743141235"/>
      </p:ext>
    </p:extLst>
  </p:cSld>
  <p:clrMapOvr>
    <a:masterClrMapping/>
  </p:clrMapOvr>
  <mc:AlternateContent xmlns:mc="http://schemas.openxmlformats.org/markup-compatibility/2006" xmlns:p14="http://schemas.microsoft.com/office/powerpoint/2010/main">
    <mc:Choice Requires="p14">
      <p:transition spd="slow" p14:dur="2000" advTm="29267"/>
    </mc:Choice>
    <mc:Fallback xmlns="">
      <p:transition spd="slow" advTm="2926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5072" y="360164"/>
            <a:ext cx="7886700" cy="994172"/>
          </a:xfrm>
        </p:spPr>
        <p:txBody>
          <a:bodyPr>
            <a:normAutofit fontScale="90000"/>
          </a:bodyPr>
          <a:lstStyle/>
          <a:p>
            <a:pPr algn="r"/>
            <a:r>
              <a:rPr lang="en-US" b="1" dirty="0"/>
              <a:t>                       Joint External Evaluation </a:t>
            </a:r>
          </a:p>
        </p:txBody>
      </p:sp>
      <p:pic>
        <p:nvPicPr>
          <p:cNvPr id="7" name="Content Placeholder 6" descr="\\WIMS\HQ\GVA11\Home\kandeln\Desktop\Picture1.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33540" y="899518"/>
            <a:ext cx="4091987" cy="4869656"/>
          </a:xfrm>
          <a:prstGeom prst="rect">
            <a:avLst/>
          </a:prstGeom>
          <a:noFill/>
          <a:ln>
            <a:noFill/>
          </a:ln>
        </p:spPr>
      </p:pic>
      <p:sp>
        <p:nvSpPr>
          <p:cNvPr id="10" name="Content Placeholder 9"/>
          <p:cNvSpPr>
            <a:spLocks noGrp="1"/>
          </p:cNvSpPr>
          <p:nvPr>
            <p:ph sz="half" idx="1"/>
          </p:nvPr>
        </p:nvSpPr>
        <p:spPr>
          <a:xfrm>
            <a:off x="4989911" y="2737246"/>
            <a:ext cx="3886200" cy="3263504"/>
          </a:xfrm>
        </p:spPr>
        <p:txBody>
          <a:bodyPr>
            <a:normAutofit fontScale="70000" lnSpcReduction="20000"/>
          </a:bodyPr>
          <a:lstStyle/>
          <a:p>
            <a:endParaRPr lang="en-GB" dirty="0"/>
          </a:p>
          <a:p>
            <a:endParaRPr lang="en-GB" dirty="0"/>
          </a:p>
          <a:p>
            <a:r>
              <a:rPr lang="en-GB" dirty="0"/>
              <a:t>19 technical areas arranged according to core elements:</a:t>
            </a:r>
          </a:p>
          <a:p>
            <a:pPr lvl="1"/>
            <a:r>
              <a:rPr lang="en-GB" b="1" dirty="0">
                <a:solidFill>
                  <a:srgbClr val="FF0000"/>
                </a:solidFill>
              </a:rPr>
              <a:t>Prevent</a:t>
            </a:r>
          </a:p>
          <a:p>
            <a:pPr lvl="1"/>
            <a:r>
              <a:rPr lang="en-GB" b="1" dirty="0">
                <a:solidFill>
                  <a:srgbClr val="FF0000"/>
                </a:solidFill>
              </a:rPr>
              <a:t>Detect</a:t>
            </a:r>
          </a:p>
          <a:p>
            <a:pPr lvl="1"/>
            <a:r>
              <a:rPr lang="en-GB" b="1" dirty="0">
                <a:solidFill>
                  <a:srgbClr val="FF0000"/>
                </a:solidFill>
              </a:rPr>
              <a:t>Respond</a:t>
            </a:r>
          </a:p>
          <a:p>
            <a:pPr lvl="1"/>
            <a:r>
              <a:rPr lang="en-GB" b="1" dirty="0">
                <a:solidFill>
                  <a:srgbClr val="FF0000"/>
                </a:solidFill>
              </a:rPr>
              <a:t>Other IHR Hazards and </a:t>
            </a:r>
            <a:r>
              <a:rPr lang="en-GB" b="1" dirty="0" err="1">
                <a:solidFill>
                  <a:srgbClr val="FF0000"/>
                </a:solidFill>
              </a:rPr>
              <a:t>PoE</a:t>
            </a:r>
            <a:endParaRPr lang="en-GB" b="1" dirty="0">
              <a:solidFill>
                <a:srgbClr val="FF0000"/>
              </a:solidFill>
            </a:endParaRPr>
          </a:p>
          <a:p>
            <a:r>
              <a:rPr lang="en-GB" dirty="0"/>
              <a:t>48 indicators</a:t>
            </a:r>
          </a:p>
          <a:p>
            <a:endParaRPr lang="en-GB" dirty="0"/>
          </a:p>
          <a:p>
            <a:pPr marL="0" indent="0">
              <a:buNone/>
            </a:pPr>
            <a:r>
              <a:rPr lang="en-US" sz="1800" i="1" dirty="0"/>
              <a:t>Source: WHO </a:t>
            </a:r>
          </a:p>
        </p:txBody>
      </p:sp>
      <p:pic>
        <p:nvPicPr>
          <p:cNvPr id="11"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989911" y="2125267"/>
            <a:ext cx="3884818" cy="105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711625"/>
      </p:ext>
    </p:extLst>
  </p:cSld>
  <p:clrMapOvr>
    <a:masterClrMapping/>
  </p:clrMapOvr>
  <mc:AlternateContent xmlns:mc="http://schemas.openxmlformats.org/markup-compatibility/2006" xmlns:p14="http://schemas.microsoft.com/office/powerpoint/2010/main">
    <mc:Choice Requires="p14">
      <p:transition spd="slow" p14:dur="2000" advTm="115043"/>
    </mc:Choice>
    <mc:Fallback xmlns="">
      <p:transition spd="slow" advTm="1150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3E76B50D-EF2D-4541-9E3F-7BFA1F97B49E}" type="slidenum">
              <a:rPr lang="en-US"/>
              <a:pPr/>
              <a:t>17</a:t>
            </a:fld>
            <a:endParaRPr lang="en-US"/>
          </a:p>
        </p:txBody>
      </p:sp>
      <p:sp>
        <p:nvSpPr>
          <p:cNvPr id="497666" name="Rectangle 2"/>
          <p:cNvSpPr>
            <a:spLocks noGrp="1" noChangeArrowheads="1"/>
          </p:cNvSpPr>
          <p:nvPr>
            <p:ph type="title"/>
          </p:nvPr>
        </p:nvSpPr>
        <p:spPr>
          <a:xfrm>
            <a:off x="457200" y="415212"/>
            <a:ext cx="8229600" cy="838200"/>
          </a:xfrm>
        </p:spPr>
        <p:txBody>
          <a:bodyPr>
            <a:normAutofit/>
          </a:bodyPr>
          <a:lstStyle/>
          <a:p>
            <a:r>
              <a:rPr lang="en-US" b="1" dirty="0" smtClean="0"/>
              <a:t>Core Capacity Requirements</a:t>
            </a:r>
            <a:endParaRPr lang="en-US" sz="2800" b="1" dirty="0"/>
          </a:p>
        </p:txBody>
      </p:sp>
      <p:sp>
        <p:nvSpPr>
          <p:cNvPr id="497667" name="Rectangle 3"/>
          <p:cNvSpPr>
            <a:spLocks noGrp="1" noChangeArrowheads="1"/>
          </p:cNvSpPr>
          <p:nvPr>
            <p:ph type="body" sz="half" idx="1"/>
          </p:nvPr>
        </p:nvSpPr>
        <p:spPr>
          <a:xfrm>
            <a:off x="228600" y="1066800"/>
            <a:ext cx="8686800" cy="3281265"/>
          </a:xfrm>
        </p:spPr>
        <p:txBody>
          <a:bodyPr>
            <a:noAutofit/>
          </a:bodyPr>
          <a:lstStyle/>
          <a:p>
            <a:pPr lvl="1" algn="just" rtl="1">
              <a:lnSpc>
                <a:spcPct val="90000"/>
              </a:lnSpc>
              <a:buClr>
                <a:srgbClr val="009999"/>
              </a:buClr>
              <a:buFont typeface="Wingdings" pitchFamily="2" charset="2"/>
              <a:buNone/>
            </a:pPr>
            <a:r>
              <a:rPr lang="en-US" sz="2400" dirty="0" smtClean="0"/>
              <a:t>:			</a:t>
            </a:r>
          </a:p>
          <a:p>
            <a:pPr marL="0" indent="0" algn="just">
              <a:lnSpc>
                <a:spcPct val="90000"/>
              </a:lnSpc>
              <a:buNone/>
            </a:pPr>
            <a:r>
              <a:rPr lang="en-US" sz="2200" dirty="0" smtClean="0"/>
              <a:t>Countries must have capacities “to detect, report and respond” to risks in general, and to those at international ports, airports and land crossings.</a:t>
            </a:r>
          </a:p>
          <a:p>
            <a:pPr algn="just">
              <a:lnSpc>
                <a:spcPct val="90000"/>
              </a:lnSpc>
            </a:pPr>
            <a:r>
              <a:rPr lang="en-US" sz="2200" dirty="0" smtClean="0"/>
              <a:t>Annex </a:t>
            </a:r>
            <a:r>
              <a:rPr lang="en-US" sz="2200" dirty="0"/>
              <a:t>1A: core capacity requirements for surveillance and response</a:t>
            </a:r>
          </a:p>
          <a:p>
            <a:pPr algn="just">
              <a:lnSpc>
                <a:spcPct val="90000"/>
              </a:lnSpc>
              <a:spcBef>
                <a:spcPct val="50000"/>
              </a:spcBef>
            </a:pPr>
            <a:r>
              <a:rPr lang="en-US" sz="2200" dirty="0"/>
              <a:t>Annex 1B: core capacity requirements for designated airports, ports and ground crossing</a:t>
            </a:r>
          </a:p>
          <a:p>
            <a:pPr algn="just">
              <a:lnSpc>
                <a:spcPct val="90000"/>
              </a:lnSpc>
              <a:spcBef>
                <a:spcPct val="50000"/>
              </a:spcBef>
            </a:pPr>
            <a:r>
              <a:rPr lang="en-US" sz="2200" dirty="0"/>
              <a:t>Capacity levels: local community, intermediate public health response and national level</a:t>
            </a:r>
          </a:p>
        </p:txBody>
      </p:sp>
      <p:pic>
        <p:nvPicPr>
          <p:cNvPr id="497675" name="Picture 11" descr="BURIAL"/>
          <p:cNvPicPr>
            <a:picLocks noChangeAspect="1" noChangeArrowheads="1"/>
          </p:cNvPicPr>
          <p:nvPr/>
        </p:nvPicPr>
        <p:blipFill>
          <a:blip r:embed="rId4">
            <a:extLst>
              <a:ext uri="{28A0092B-C50C-407E-A947-70E740481C1C}">
                <a14:useLocalDpi xmlns:a14="http://schemas.microsoft.com/office/drawing/2010/main" val="0"/>
              </a:ext>
            </a:extLst>
          </a:blip>
          <a:srcRect l="8408" r="4219" b="8969"/>
          <a:stretch>
            <a:fillRect/>
          </a:stretch>
        </p:blipFill>
        <p:spPr bwMode="auto">
          <a:xfrm>
            <a:off x="2895600" y="4724400"/>
            <a:ext cx="3048000" cy="21478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graphicFrame>
        <p:nvGraphicFramePr>
          <p:cNvPr id="497676" name="Object 12"/>
          <p:cNvGraphicFramePr>
            <a:graphicFrameLocks noGrp="1" noChangeAspect="1"/>
          </p:cNvGraphicFramePr>
          <p:nvPr>
            <p:ph sz="half" idx="2"/>
          </p:nvPr>
        </p:nvGraphicFramePr>
        <p:xfrm>
          <a:off x="5943600" y="4724400"/>
          <a:ext cx="3200400" cy="2133600"/>
        </p:xfrm>
        <a:graphic>
          <a:graphicData uri="http://schemas.openxmlformats.org/presentationml/2006/ole">
            <mc:AlternateContent xmlns:mc="http://schemas.openxmlformats.org/markup-compatibility/2006">
              <mc:Choice xmlns:v="urn:schemas-microsoft-com:vml" Requires="v">
                <p:oleObj spid="_x0000_s1032" name="Photo Editor Photo" r:id="rId5" imgW="2161905" imgH="2857899" progId="MSPhotoEd.3">
                  <p:embed/>
                </p:oleObj>
              </mc:Choice>
              <mc:Fallback>
                <p:oleObj name="Photo Editor Photo" r:id="rId5" imgW="2161905" imgH="2857899" progId="MSPhotoEd.3">
                  <p:embed/>
                  <p:pic>
                    <p:nvPicPr>
                      <p:cNvPr id="4976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724400"/>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7678" name="Picture 14" descr="aed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4400"/>
            <a:ext cx="2895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23335"/>
      </p:ext>
    </p:extLst>
  </p:cSld>
  <p:clrMapOvr>
    <a:masterClrMapping/>
  </p:clrMapOvr>
  <p:transition advTm="86286">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angokimbir\Dropbox\Joint External Evaluation\JEE Maps\JEE_as_of_23072018.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652" y="144379"/>
            <a:ext cx="5574758" cy="5486400"/>
          </a:xfrm>
          <a:prstGeom prst="rect">
            <a:avLst/>
          </a:prstGeom>
          <a:noFill/>
          <a:ln>
            <a:noFill/>
          </a:ln>
        </p:spPr>
      </p:pic>
      <p:grpSp>
        <p:nvGrpSpPr>
          <p:cNvPr id="3" name="Group 2"/>
          <p:cNvGrpSpPr/>
          <p:nvPr/>
        </p:nvGrpSpPr>
        <p:grpSpPr>
          <a:xfrm>
            <a:off x="92050" y="144379"/>
            <a:ext cx="8823350" cy="6432884"/>
            <a:chOff x="122734" y="548680"/>
            <a:chExt cx="8856984" cy="4320723"/>
          </a:xfrm>
        </p:grpSpPr>
        <p:sp>
          <p:nvSpPr>
            <p:cNvPr id="4" name="TextBox 3"/>
            <p:cNvSpPr txBox="1"/>
            <p:nvPr/>
          </p:nvSpPr>
          <p:spPr>
            <a:xfrm>
              <a:off x="122734" y="4595326"/>
              <a:ext cx="8856984" cy="274077"/>
            </a:xfrm>
            <a:prstGeom prst="rect">
              <a:avLst/>
            </a:prstGeom>
            <a:solidFill>
              <a:schemeClr val="accent3">
                <a:lumMod val="60000"/>
                <a:lumOff val="40000"/>
              </a:schemeClr>
            </a:solidFill>
          </p:spPr>
          <p:txBody>
            <a:bodyPr wrap="square" rtlCol="0">
              <a:spAutoFit/>
            </a:bodyPr>
            <a:lstStyle/>
            <a:p>
              <a:r>
                <a:rPr lang="en-US" sz="1200" b="1" dirty="0"/>
                <a:t>JEEs have been conducted in 36 (76%) countries between February 2016 and July 2018</a:t>
              </a:r>
            </a:p>
          </p:txBody>
        </p:sp>
        <p:sp>
          <p:nvSpPr>
            <p:cNvPr id="6" name="TextBox 5"/>
            <p:cNvSpPr txBox="1"/>
            <p:nvPr/>
          </p:nvSpPr>
          <p:spPr>
            <a:xfrm>
              <a:off x="5924125" y="548680"/>
              <a:ext cx="3040363" cy="1457389"/>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050" i="1"/>
              </a:lvl1pPr>
            </a:lstStyle>
            <a:p>
              <a:r>
                <a:rPr lang="en-US" sz="1350" b="1" i="0" dirty="0">
                  <a:solidFill>
                    <a:schemeClr val="tx1"/>
                  </a:solidFill>
                </a:rPr>
                <a:t>JEE Scoring system</a:t>
              </a:r>
            </a:p>
            <a:p>
              <a:r>
                <a:rPr lang="en-US" sz="1350" b="1" i="0" dirty="0">
                  <a:solidFill>
                    <a:schemeClr val="tx1"/>
                  </a:solidFill>
                </a:rPr>
                <a:t>1</a:t>
              </a:r>
              <a:r>
                <a:rPr lang="en-US" sz="1350" i="0" dirty="0">
                  <a:solidFill>
                    <a:schemeClr val="tx1"/>
                  </a:solidFill>
                </a:rPr>
                <a:t> = No capacity-RED</a:t>
              </a:r>
            </a:p>
            <a:p>
              <a:endParaRPr lang="en-US" sz="1350" b="1" i="0" dirty="0">
                <a:solidFill>
                  <a:schemeClr val="tx1"/>
                </a:solidFill>
              </a:endParaRPr>
            </a:p>
            <a:p>
              <a:r>
                <a:rPr lang="en-US" sz="1350" b="1" i="0" dirty="0">
                  <a:solidFill>
                    <a:schemeClr val="tx1"/>
                  </a:solidFill>
                </a:rPr>
                <a:t>2</a:t>
              </a:r>
              <a:r>
                <a:rPr lang="en-US" sz="1350" i="0" dirty="0">
                  <a:solidFill>
                    <a:schemeClr val="tx1"/>
                  </a:solidFill>
                </a:rPr>
                <a:t> = Limited Capacity-YELLOW</a:t>
              </a:r>
            </a:p>
            <a:p>
              <a:endParaRPr lang="en-US" sz="1350" b="1" i="0" dirty="0">
                <a:solidFill>
                  <a:schemeClr val="tx1"/>
                </a:solidFill>
              </a:endParaRPr>
            </a:p>
            <a:p>
              <a:r>
                <a:rPr lang="en-US" sz="1350" b="1" i="0" dirty="0">
                  <a:solidFill>
                    <a:schemeClr val="tx1"/>
                  </a:solidFill>
                </a:rPr>
                <a:t>3</a:t>
              </a:r>
              <a:r>
                <a:rPr lang="en-US" sz="1350" i="0" dirty="0">
                  <a:solidFill>
                    <a:schemeClr val="tx1"/>
                  </a:solidFill>
                </a:rPr>
                <a:t> = Developed Capacity-YELLOW</a:t>
              </a:r>
            </a:p>
            <a:p>
              <a:endParaRPr lang="en-US" sz="1350" b="1" i="0" dirty="0">
                <a:solidFill>
                  <a:schemeClr val="tx1"/>
                </a:solidFill>
              </a:endParaRPr>
            </a:p>
            <a:p>
              <a:r>
                <a:rPr lang="en-US" sz="1350" b="1" i="0" dirty="0">
                  <a:solidFill>
                    <a:schemeClr val="tx1"/>
                  </a:solidFill>
                </a:rPr>
                <a:t>4</a:t>
              </a:r>
              <a:r>
                <a:rPr lang="en-US" sz="1350" i="0" dirty="0">
                  <a:solidFill>
                    <a:schemeClr val="tx1"/>
                  </a:solidFill>
                </a:rPr>
                <a:t> = Demonstrated Capacity-GREEN</a:t>
              </a:r>
            </a:p>
            <a:p>
              <a:endParaRPr lang="en-US" sz="1350" b="1" i="0" dirty="0">
                <a:solidFill>
                  <a:schemeClr val="tx1"/>
                </a:solidFill>
              </a:endParaRPr>
            </a:p>
            <a:p>
              <a:r>
                <a:rPr lang="en-US" sz="1350" b="1" i="0" dirty="0">
                  <a:solidFill>
                    <a:schemeClr val="tx1"/>
                  </a:solidFill>
                </a:rPr>
                <a:t>5</a:t>
              </a:r>
              <a:r>
                <a:rPr lang="en-US" sz="1350" i="0" dirty="0">
                  <a:solidFill>
                    <a:schemeClr val="tx1"/>
                  </a:solidFill>
                </a:rPr>
                <a:t> = Sustainable Capacity-GREEN</a:t>
              </a:r>
            </a:p>
          </p:txBody>
        </p:sp>
      </p:grpSp>
    </p:spTree>
    <p:extLst>
      <p:ext uri="{BB962C8B-B14F-4D97-AF65-F5344CB8AC3E}">
        <p14:creationId xmlns:p14="http://schemas.microsoft.com/office/powerpoint/2010/main" val="4261619292"/>
      </p:ext>
    </p:extLst>
  </p:cSld>
  <p:clrMapOvr>
    <a:masterClrMapping/>
  </p:clrMapOvr>
  <mc:AlternateContent xmlns:mc="http://schemas.openxmlformats.org/markup-compatibility/2006" xmlns:p14="http://schemas.microsoft.com/office/powerpoint/2010/main">
    <mc:Choice Requires="p14">
      <p:transition spd="slow" p14:dur="2000" advTm="57794"/>
    </mc:Choice>
    <mc:Fallback xmlns="">
      <p:transition spd="slow" advTm="5779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38200"/>
          </a:xfrm>
        </p:spPr>
        <p:txBody>
          <a:bodyPr>
            <a:noAutofit/>
          </a:bodyPr>
          <a:lstStyle/>
          <a:p>
            <a:r>
              <a:rPr lang="en-US" b="1" dirty="0"/>
              <a:t>PVS tool – Veterinary Services </a:t>
            </a:r>
          </a:p>
        </p:txBody>
      </p:sp>
      <p:sp>
        <p:nvSpPr>
          <p:cNvPr id="3" name="Text Placeholder 2"/>
          <p:cNvSpPr>
            <a:spLocks noGrp="1"/>
          </p:cNvSpPr>
          <p:nvPr>
            <p:ph type="body" sz="half" idx="1"/>
          </p:nvPr>
        </p:nvSpPr>
        <p:spPr>
          <a:xfrm>
            <a:off x="328613" y="1457325"/>
            <a:ext cx="4167187" cy="4333875"/>
          </a:xfrm>
        </p:spPr>
        <p:txBody>
          <a:bodyPr>
            <a:normAutofit lnSpcReduction="10000"/>
          </a:bodyPr>
          <a:lstStyle/>
          <a:p>
            <a:pPr marL="0" indent="0">
              <a:buNone/>
            </a:pPr>
            <a:endParaRPr lang="en-US" dirty="0"/>
          </a:p>
        </p:txBody>
      </p:sp>
      <p:sp>
        <p:nvSpPr>
          <p:cNvPr id="4" name="Content Placeholder 3"/>
          <p:cNvSpPr>
            <a:spLocks noGrp="1"/>
          </p:cNvSpPr>
          <p:nvPr>
            <p:ph sz="half" idx="2"/>
          </p:nvPr>
        </p:nvSpPr>
        <p:spPr>
          <a:xfrm>
            <a:off x="4633960" y="1457325"/>
            <a:ext cx="4052840" cy="4333873"/>
          </a:xfrm>
          <a:solidFill>
            <a:schemeClr val="accent1">
              <a:lumMod val="20000"/>
              <a:lumOff val="80000"/>
            </a:schemeClr>
          </a:solidFill>
        </p:spPr>
        <p:txBody>
          <a:bodyPr>
            <a:normAutofit lnSpcReduction="10000"/>
          </a:bodyPr>
          <a:lstStyle/>
          <a:p>
            <a:r>
              <a:rPr lang="en-US" dirty="0"/>
              <a:t>The tool is used to assess the performance of the Veterinary services with a view of improving the services and hence contributing to improved  Health.</a:t>
            </a:r>
          </a:p>
        </p:txBody>
      </p:sp>
      <p:sp>
        <p:nvSpPr>
          <p:cNvPr id="6" name="Rectangle 5"/>
          <p:cNvSpPr/>
          <p:nvPr/>
        </p:nvSpPr>
        <p:spPr>
          <a:xfrm>
            <a:off x="328613" y="5791200"/>
            <a:ext cx="8358187" cy="646331"/>
          </a:xfrm>
          <a:prstGeom prst="rect">
            <a:avLst/>
          </a:prstGeom>
        </p:spPr>
        <p:txBody>
          <a:bodyPr wrap="square">
            <a:spAutoFit/>
          </a:bodyPr>
          <a:lstStyle/>
          <a:p>
            <a:r>
              <a:rPr lang="en-US" dirty="0"/>
              <a:t>https://www.oie.int/fileadmin/Home/eng/Support_to_OIE_Members/docs/pdf/2019_PVS_Tool_FINAL.pdf</a:t>
            </a:r>
          </a:p>
        </p:txBody>
      </p:sp>
      <p:pic>
        <p:nvPicPr>
          <p:cNvPr id="5" name="Picture 4"/>
          <p:cNvPicPr/>
          <p:nvPr/>
        </p:nvPicPr>
        <p:blipFill rotWithShape="1">
          <a:blip r:embed="rId2"/>
          <a:srcRect l="13265" t="14100" r="14329" b="26777"/>
          <a:stretch/>
        </p:blipFill>
        <p:spPr bwMode="auto">
          <a:xfrm>
            <a:off x="466773" y="1536064"/>
            <a:ext cx="4029027" cy="42551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5410483"/>
      </p:ext>
    </p:extLst>
  </p:cSld>
  <p:clrMapOvr>
    <a:masterClrMapping/>
  </p:clrMapOvr>
  <mc:AlternateContent xmlns:mc="http://schemas.openxmlformats.org/markup-compatibility/2006" xmlns:p14="http://schemas.microsoft.com/office/powerpoint/2010/main">
    <mc:Choice Requires="p14">
      <p:transition spd="slow" p14:dur="2000" advTm="93910"/>
    </mc:Choice>
    <mc:Fallback xmlns="">
      <p:transition spd="slow" advTm="939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4400" b="1" dirty="0"/>
              <a:t>Purpose</a:t>
            </a:r>
            <a:endParaRPr lang="en-US" sz="4400" dirty="0"/>
          </a:p>
        </p:txBody>
      </p:sp>
      <p:sp>
        <p:nvSpPr>
          <p:cNvPr id="3" name="Content Placeholder 2"/>
          <p:cNvSpPr>
            <a:spLocks noGrp="1"/>
          </p:cNvSpPr>
          <p:nvPr>
            <p:ph idx="1"/>
          </p:nvPr>
        </p:nvSpPr>
        <p:spPr>
          <a:xfrm>
            <a:off x="152400" y="1752600"/>
            <a:ext cx="8991600" cy="2833238"/>
          </a:xfrm>
        </p:spPr>
        <p:txBody>
          <a:bodyPr/>
          <a:lstStyle/>
          <a:p>
            <a:pPr marL="0" indent="0">
              <a:buNone/>
            </a:pPr>
            <a:endParaRPr lang="en-US" dirty="0"/>
          </a:p>
          <a:p>
            <a:pPr marL="0" indent="0">
              <a:buNone/>
            </a:pPr>
            <a:r>
              <a:rPr lang="en-US" dirty="0"/>
              <a:t>This topic introduces learners to policy, leadership and governance mechanisms in pandemic preparedness and response. </a:t>
            </a:r>
          </a:p>
          <a:p>
            <a:pPr marL="0" indent="0">
              <a:buNone/>
            </a:pPr>
            <a:endParaRPr lang="en-US" dirty="0">
              <a:latin typeface="Gadugi" panose="020B0502040204020203" pitchFamily="34" charset="0"/>
            </a:endParaRPr>
          </a:p>
        </p:txBody>
      </p:sp>
    </p:spTree>
    <p:extLst>
      <p:ext uri="{BB962C8B-B14F-4D97-AF65-F5344CB8AC3E}">
        <p14:creationId xmlns:p14="http://schemas.microsoft.com/office/powerpoint/2010/main" val="2478464231"/>
      </p:ext>
    </p:extLst>
  </p:cSld>
  <p:clrMapOvr>
    <a:masterClrMapping/>
  </p:clrMapOvr>
  <mc:AlternateContent xmlns:mc="http://schemas.openxmlformats.org/markup-compatibility/2006" xmlns:p14="http://schemas.microsoft.com/office/powerpoint/2010/main">
    <mc:Choice Requires="p14">
      <p:transition spd="slow" p14:dur="2000" advTm="56338"/>
    </mc:Choice>
    <mc:Fallback xmlns="">
      <p:transition spd="slow" advTm="5633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9366-1D17-441C-9A2F-5F9F923FA52A}"/>
              </a:ext>
            </a:extLst>
          </p:cNvPr>
          <p:cNvSpPr>
            <a:spLocks noGrp="1"/>
          </p:cNvSpPr>
          <p:nvPr>
            <p:ph type="title"/>
          </p:nvPr>
        </p:nvSpPr>
        <p:spPr/>
        <p:txBody>
          <a:bodyPr>
            <a:normAutofit/>
          </a:bodyPr>
          <a:lstStyle/>
          <a:p>
            <a:r>
              <a:rPr lang="en-US" sz="4400" b="1" dirty="0"/>
              <a:t>FAO/OIE/WHO TRIPARTITE</a:t>
            </a:r>
          </a:p>
        </p:txBody>
      </p:sp>
      <p:sp>
        <p:nvSpPr>
          <p:cNvPr id="3" name="Content Placeholder 2">
            <a:extLst>
              <a:ext uri="{FF2B5EF4-FFF2-40B4-BE49-F238E27FC236}">
                <a16:creationId xmlns:a16="http://schemas.microsoft.com/office/drawing/2014/main" id="{667960D4-EFC8-4A10-AA40-F9938DFEB64F}"/>
              </a:ext>
            </a:extLst>
          </p:cNvPr>
          <p:cNvSpPr>
            <a:spLocks noGrp="1"/>
          </p:cNvSpPr>
          <p:nvPr>
            <p:ph idx="1"/>
          </p:nvPr>
        </p:nvSpPr>
        <p:spPr>
          <a:xfrm>
            <a:off x="457200" y="1417638"/>
            <a:ext cx="8229600" cy="4708525"/>
          </a:xfrm>
        </p:spPr>
        <p:txBody>
          <a:bodyPr>
            <a:normAutofit fontScale="70000" lnSpcReduction="20000"/>
          </a:bodyPr>
          <a:lstStyle/>
          <a:p>
            <a:pPr algn="just">
              <a:buFont typeface="Wingdings" pitchFamily="2" charset="2"/>
              <a:buChar char="§"/>
            </a:pPr>
            <a:r>
              <a:rPr lang="en-US" sz="2900" dirty="0"/>
              <a:t>Health threats at the human-animal-ecosystem (HAEI) interface pose risks to public health, animal health and global health security. </a:t>
            </a:r>
          </a:p>
          <a:p>
            <a:pPr algn="just">
              <a:buFont typeface="Wingdings" pitchFamily="2" charset="2"/>
              <a:buChar char="§"/>
            </a:pPr>
            <a:endParaRPr lang="en-US" sz="2900" dirty="0"/>
          </a:p>
          <a:p>
            <a:pPr algn="just">
              <a:buFont typeface="Wingdings" pitchFamily="2" charset="2"/>
              <a:buChar char="§"/>
            </a:pPr>
            <a:r>
              <a:rPr lang="en-US" sz="2900" dirty="0"/>
              <a:t>T</a:t>
            </a:r>
            <a:r>
              <a:rPr lang="en-US" sz="2900" dirty="0" smtClean="0"/>
              <a:t>ransmitted </a:t>
            </a:r>
            <a:r>
              <a:rPr lang="en-US" sz="2900" dirty="0"/>
              <a:t>through contact between humans, animals, food, water, and contaminated environments can not effectively be addressed by one health sector alone. Thus, continuous communication and collaboration among all sectors responsible for health are required. </a:t>
            </a:r>
          </a:p>
          <a:p>
            <a:pPr algn="just">
              <a:buFont typeface="Wingdings" pitchFamily="2" charset="2"/>
              <a:buChar char="§"/>
            </a:pPr>
            <a:endParaRPr lang="en-US" sz="2900" dirty="0"/>
          </a:p>
          <a:p>
            <a:pPr algn="just">
              <a:buFont typeface="Wingdings" pitchFamily="2" charset="2"/>
              <a:buChar char="§"/>
            </a:pPr>
            <a:r>
              <a:rPr lang="en-US" sz="2900" dirty="0"/>
              <a:t>WHO works in close collaboration with FAO and the World Organisation for Animal Health (OIE) to promote cross-sectoral collaboration to address risks from zoonoses and other public health threats existing and emerging at the human-animal-ecosystems interface, and provide guidance on how to reduce these risks</a:t>
            </a:r>
            <a:r>
              <a:rPr lang="en-US" sz="2900" dirty="0">
                <a:effectLst>
                  <a:outerShdw blurRad="38100" dist="38100" dir="2700000" algn="tl">
                    <a:srgbClr val="000000">
                      <a:alpha val="43137"/>
                    </a:srgbClr>
                  </a:outerShdw>
                </a:effectLst>
              </a:rPr>
              <a:t>.</a:t>
            </a:r>
          </a:p>
          <a:p>
            <a:pPr algn="just">
              <a:buFont typeface="Wingdings" pitchFamily="2" charset="2"/>
              <a:buChar char="§"/>
            </a:pPr>
            <a:endParaRPr lang="en-US" sz="2900" dirty="0"/>
          </a:p>
          <a:p>
            <a:pPr marL="0" indent="0">
              <a:buNone/>
            </a:pPr>
            <a:r>
              <a:rPr lang="en-US" dirty="0"/>
              <a:t>The FAO-OIE-WHO Collaboration: a tripartite concept note</a:t>
            </a:r>
            <a:br>
              <a:rPr lang="en-US" dirty="0"/>
            </a:br>
            <a:r>
              <a:rPr lang="en-US" dirty="0">
                <a:hlinkClick r:id="rId2"/>
              </a:rPr>
              <a:t>https://www.who.int/foodsafety/areas_work/zoonose/concept-note/en/</a:t>
            </a:r>
            <a:r>
              <a:rPr lang="en-US" dirty="0"/>
              <a:t> </a:t>
            </a:r>
          </a:p>
          <a:p>
            <a:endParaRPr lang="en-US" dirty="0"/>
          </a:p>
        </p:txBody>
      </p:sp>
    </p:spTree>
    <p:extLst>
      <p:ext uri="{BB962C8B-B14F-4D97-AF65-F5344CB8AC3E}">
        <p14:creationId xmlns:p14="http://schemas.microsoft.com/office/powerpoint/2010/main" val="2663804634"/>
      </p:ext>
    </p:extLst>
  </p:cSld>
  <p:clrMapOvr>
    <a:masterClrMapping/>
  </p:clrMapOvr>
  <mc:AlternateContent xmlns:mc="http://schemas.openxmlformats.org/markup-compatibility/2006" xmlns:p14="http://schemas.microsoft.com/office/powerpoint/2010/main">
    <mc:Choice Requires="p14">
      <p:transition spd="slow" p14:dur="2000" advTm="79230"/>
    </mc:Choice>
    <mc:Fallback xmlns="">
      <p:transition spd="slow" advTm="7923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4400" b="1" dirty="0"/>
              <a:t>Continental Level (AU)</a:t>
            </a:r>
          </a:p>
        </p:txBody>
      </p:sp>
      <p:sp>
        <p:nvSpPr>
          <p:cNvPr id="3" name="Content Placeholder 2"/>
          <p:cNvSpPr>
            <a:spLocks noGrp="1"/>
          </p:cNvSpPr>
          <p:nvPr>
            <p:ph idx="1"/>
          </p:nvPr>
        </p:nvSpPr>
        <p:spPr>
          <a:xfrm>
            <a:off x="457200" y="1600200"/>
            <a:ext cx="8481527" cy="4525963"/>
          </a:xfrm>
        </p:spPr>
        <p:txBody>
          <a:bodyPr>
            <a:normAutofit/>
          </a:bodyPr>
          <a:lstStyle/>
          <a:p>
            <a:pPr algn="just"/>
            <a:r>
              <a:rPr lang="en-US" dirty="0"/>
              <a:t> </a:t>
            </a:r>
            <a:r>
              <a:rPr lang="en-US" dirty="0" smtClean="0"/>
              <a:t>Africa Centres </a:t>
            </a:r>
            <a:r>
              <a:rPr lang="en-US" dirty="0"/>
              <a:t>for Disease Control and Prevention </a:t>
            </a:r>
            <a:r>
              <a:rPr lang="en-US" dirty="0" smtClean="0"/>
              <a:t>Strategy </a:t>
            </a:r>
            <a:r>
              <a:rPr lang="en-US" dirty="0"/>
              <a:t>at a Glance (2017-2021) </a:t>
            </a:r>
            <a:endParaRPr lang="en-US" b="1" dirty="0"/>
          </a:p>
          <a:p>
            <a:pPr marL="0" indent="0" algn="just">
              <a:buNone/>
            </a:pPr>
            <a:r>
              <a:rPr lang="en-US" dirty="0">
                <a:hlinkClick r:id="rId2" action="ppaction://hlinkfile"/>
              </a:rPr>
              <a:t>file:///C:/Users/Hp/AppData/Local/Temp/Africa-CDC-Strategy-EN.pdf</a:t>
            </a:r>
            <a:endParaRPr lang="en-US" dirty="0"/>
          </a:p>
          <a:p>
            <a:pPr algn="just"/>
            <a:endParaRPr lang="en-US" b="1" dirty="0"/>
          </a:p>
          <a:p>
            <a:pPr algn="just"/>
            <a:r>
              <a:rPr lang="en-US" dirty="0"/>
              <a:t>Africa Joint Continental Strategy for COVID-19  </a:t>
            </a:r>
            <a:r>
              <a:rPr lang="en-US" dirty="0" smtClean="0"/>
              <a:t>Outbreak </a:t>
            </a:r>
          </a:p>
          <a:p>
            <a:pPr marL="0" indent="0" algn="just">
              <a:buNone/>
            </a:pPr>
            <a:r>
              <a:rPr lang="en-US" dirty="0" smtClean="0">
                <a:hlinkClick r:id="rId3"/>
              </a:rPr>
              <a:t>https</a:t>
            </a:r>
            <a:r>
              <a:rPr lang="en-US" dirty="0">
                <a:hlinkClick r:id="rId3"/>
              </a:rPr>
              <a:t>://africacdc.org/download/africa-joint-continental-strategy-for-covid-19-outbreak/</a:t>
            </a:r>
            <a:endParaRPr lang="en-US" dirty="0"/>
          </a:p>
          <a:p>
            <a:pPr algn="just"/>
            <a:endParaRPr lang="en-US" dirty="0"/>
          </a:p>
        </p:txBody>
      </p:sp>
    </p:spTree>
    <p:extLst>
      <p:ext uri="{BB962C8B-B14F-4D97-AF65-F5344CB8AC3E}">
        <p14:creationId xmlns:p14="http://schemas.microsoft.com/office/powerpoint/2010/main" val="166288794"/>
      </p:ext>
    </p:extLst>
  </p:cSld>
  <p:clrMapOvr>
    <a:masterClrMapping/>
  </p:clrMapOvr>
  <mc:AlternateContent xmlns:mc="http://schemas.openxmlformats.org/markup-compatibility/2006" xmlns:p14="http://schemas.microsoft.com/office/powerpoint/2010/main">
    <mc:Choice Requires="p14">
      <p:transition spd="slow" p14:dur="2000" advTm="33007"/>
    </mc:Choice>
    <mc:Fallback xmlns="">
      <p:transition spd="slow" advTm="3300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sz="4400" b="1" dirty="0"/>
              <a:t>EAC Contingency Plan </a:t>
            </a:r>
          </a:p>
        </p:txBody>
      </p:sp>
      <p:sp>
        <p:nvSpPr>
          <p:cNvPr id="3" name="Content Placeholder 2"/>
          <p:cNvSpPr>
            <a:spLocks noGrp="1"/>
          </p:cNvSpPr>
          <p:nvPr>
            <p:ph idx="1"/>
          </p:nvPr>
        </p:nvSpPr>
        <p:spPr>
          <a:xfrm>
            <a:off x="457200" y="1600200"/>
            <a:ext cx="8415338" cy="4525963"/>
          </a:xfrm>
        </p:spPr>
        <p:txBody>
          <a:bodyPr>
            <a:normAutofit lnSpcReduction="10000"/>
          </a:bodyPr>
          <a:lstStyle/>
          <a:p>
            <a:pPr marL="0" indent="0" algn="just">
              <a:buNone/>
            </a:pPr>
            <a:r>
              <a:rPr lang="en-US" dirty="0" smtClean="0"/>
              <a:t>The </a:t>
            </a:r>
            <a:r>
              <a:rPr lang="en-US" dirty="0"/>
              <a:t>East African Community have the </a:t>
            </a:r>
            <a:r>
              <a:rPr lang="en-US" dirty="0" smtClean="0"/>
              <a:t>instruments </a:t>
            </a:r>
            <a:r>
              <a:rPr lang="en-US" dirty="0"/>
              <a:t>to respond to disasters and  Disease </a:t>
            </a:r>
            <a:r>
              <a:rPr lang="en-US" dirty="0" smtClean="0"/>
              <a:t>Outbreaks</a:t>
            </a:r>
            <a:endParaRPr lang="en-US" dirty="0"/>
          </a:p>
          <a:p>
            <a:pPr marL="0" indent="0" algn="just">
              <a:buNone/>
            </a:pPr>
            <a:endParaRPr lang="en-US" dirty="0"/>
          </a:p>
          <a:p>
            <a:pPr algn="just"/>
            <a:r>
              <a:rPr lang="en-US" dirty="0" smtClean="0"/>
              <a:t>The </a:t>
            </a:r>
            <a:r>
              <a:rPr lang="en-US" dirty="0"/>
              <a:t>EAC Regional Contingency Plan for Epidemics due to Communicable Diseases, Conditions and other events of Public Health Concern 2018 – 2023 </a:t>
            </a:r>
          </a:p>
          <a:p>
            <a:pPr marL="0" indent="0" algn="just">
              <a:buNone/>
            </a:pPr>
            <a:r>
              <a:rPr lang="en-US" sz="2600" dirty="0">
                <a:hlinkClick r:id="rId2" action="ppaction://hlinkfile"/>
              </a:rPr>
              <a:t>file:///C:/Users/Hp/AppData/Local/Temp/The%20EAC%20Regional%20contingency%20plan%20for%20epidemics%20-%20FINAL%20EDITING%2005062019%20(002).pdf</a:t>
            </a:r>
            <a:endParaRPr lang="en-US" sz="2600" dirty="0"/>
          </a:p>
          <a:p>
            <a:pPr marL="0" indent="0" algn="just">
              <a:buNone/>
            </a:pPr>
            <a:endParaRPr lang="en-US" dirty="0"/>
          </a:p>
        </p:txBody>
      </p:sp>
    </p:spTree>
    <p:extLst>
      <p:ext uri="{BB962C8B-B14F-4D97-AF65-F5344CB8AC3E}">
        <p14:creationId xmlns:p14="http://schemas.microsoft.com/office/powerpoint/2010/main" val="887139271"/>
      </p:ext>
    </p:extLst>
  </p:cSld>
  <p:clrMapOvr>
    <a:masterClrMapping/>
  </p:clrMapOvr>
  <mc:AlternateContent xmlns:mc="http://schemas.openxmlformats.org/markup-compatibility/2006" xmlns:p14="http://schemas.microsoft.com/office/powerpoint/2010/main">
    <mc:Choice Requires="p14">
      <p:transition spd="slow" p14:dur="2000" advTm="109748"/>
    </mc:Choice>
    <mc:Fallback xmlns="">
      <p:transition spd="slow" advTm="10974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58779"/>
            <a:ext cx="9144000" cy="2370221"/>
          </a:xfrm>
        </p:spPr>
        <p:txBody>
          <a:bodyPr>
            <a:noAutofit/>
          </a:bodyPr>
          <a:lstStyle/>
          <a:p>
            <a:r>
              <a:rPr lang="en-GB" dirty="0"/>
              <a:t/>
            </a:r>
            <a:br>
              <a:rPr lang="en-GB" dirty="0"/>
            </a:br>
            <a:r>
              <a:rPr lang="en-GB" sz="4400" b="1" dirty="0">
                <a:effectLst>
                  <a:outerShdw blurRad="38100" dist="38100" dir="2700000" algn="tl">
                    <a:srgbClr val="000000">
                      <a:alpha val="43137"/>
                    </a:srgbClr>
                  </a:outerShdw>
                </a:effectLst>
              </a:rPr>
              <a:t>Policy,</a:t>
            </a:r>
            <a:r>
              <a:rPr lang="en-GB" sz="4400" b="1" dirty="0">
                <a:solidFill>
                  <a:srgbClr val="FF0000"/>
                </a:solidFill>
                <a:effectLst>
                  <a:outerShdw blurRad="38100" dist="38100" dir="2700000" algn="tl">
                    <a:srgbClr val="000000">
                      <a:alpha val="43137"/>
                    </a:srgbClr>
                  </a:outerShdw>
                </a:effectLst>
              </a:rPr>
              <a:t> Leadership </a:t>
            </a:r>
            <a:r>
              <a:rPr lang="en-GB" sz="4400" b="1" dirty="0">
                <a:effectLst>
                  <a:outerShdw blurRad="38100" dist="38100" dir="2700000" algn="tl">
                    <a:srgbClr val="000000">
                      <a:alpha val="43137"/>
                    </a:srgbClr>
                  </a:outerShdw>
                </a:effectLst>
              </a:rPr>
              <a:t>and</a:t>
            </a:r>
            <a:r>
              <a:rPr lang="en-GB" sz="4400" b="1" dirty="0">
                <a:solidFill>
                  <a:srgbClr val="FF0000"/>
                </a:solidFill>
                <a:effectLst>
                  <a:outerShdw blurRad="38100" dist="38100" dir="2700000" algn="tl">
                    <a:srgbClr val="000000">
                      <a:alpha val="43137"/>
                    </a:srgbClr>
                  </a:outerShdw>
                </a:effectLst>
              </a:rPr>
              <a:t> </a:t>
            </a:r>
            <a:r>
              <a:rPr lang="en-GB" sz="4400" b="1" dirty="0">
                <a:effectLst>
                  <a:outerShdw blurRad="38100" dist="38100" dir="2700000" algn="tl">
                    <a:srgbClr val="000000">
                      <a:alpha val="43137"/>
                    </a:srgbClr>
                  </a:outerShdw>
                </a:effectLst>
              </a:rPr>
              <a:t>Governance</a:t>
            </a:r>
            <a:r>
              <a:rPr lang="en-GB" sz="4400" b="1" dirty="0">
                <a:solidFill>
                  <a:srgbClr val="FF0000"/>
                </a:solidFill>
                <a:effectLst>
                  <a:outerShdw blurRad="38100" dist="38100" dir="2700000" algn="tl">
                    <a:srgbClr val="000000">
                      <a:alpha val="43137"/>
                    </a:srgbClr>
                  </a:outerShdw>
                </a:effectLst>
              </a:rPr>
              <a:t> </a:t>
            </a:r>
            <a:br>
              <a:rPr lang="en-GB" sz="4400" b="1" dirty="0">
                <a:solidFill>
                  <a:srgbClr val="FF0000"/>
                </a:solidFill>
                <a:effectLst>
                  <a:outerShdw blurRad="38100" dist="38100" dir="2700000" algn="tl">
                    <a:srgbClr val="000000">
                      <a:alpha val="43137"/>
                    </a:srgbClr>
                  </a:outerShdw>
                </a:effectLst>
              </a:rPr>
            </a:br>
            <a:r>
              <a:rPr lang="en-GB" sz="4400" b="1" dirty="0">
                <a:effectLst>
                  <a:outerShdw blurRad="38100" dist="38100" dir="2700000" algn="tl">
                    <a:srgbClr val="000000">
                      <a:alpha val="43137"/>
                    </a:srgbClr>
                  </a:outerShdw>
                </a:effectLst>
              </a:rPr>
              <a:t>(</a:t>
            </a:r>
            <a:r>
              <a:rPr lang="en-GB" sz="4400" b="1" i="1" dirty="0">
                <a:effectLst>
                  <a:outerShdw blurRad="38100" dist="38100" dir="2700000" algn="tl">
                    <a:srgbClr val="000000">
                      <a:alpha val="43137"/>
                    </a:srgbClr>
                  </a:outerShdw>
                </a:effectLst>
              </a:rPr>
              <a:t>Leadership)</a:t>
            </a:r>
            <a:r>
              <a:rPr lang="en-US" sz="4800" dirty="0"/>
              <a:t/>
            </a:r>
            <a:br>
              <a:rPr lang="en-US" sz="4800" dirty="0"/>
            </a:br>
            <a:endParaRPr lang="en-US" sz="4800" dirty="0"/>
          </a:p>
        </p:txBody>
      </p:sp>
    </p:spTree>
    <p:extLst>
      <p:ext uri="{BB962C8B-B14F-4D97-AF65-F5344CB8AC3E}">
        <p14:creationId xmlns:p14="http://schemas.microsoft.com/office/powerpoint/2010/main" val="3202685223"/>
      </p:ext>
    </p:extLst>
  </p:cSld>
  <p:clrMapOvr>
    <a:masterClrMapping/>
  </p:clrMapOvr>
  <mc:AlternateContent xmlns:mc="http://schemas.openxmlformats.org/markup-compatibility/2006" xmlns:p14="http://schemas.microsoft.com/office/powerpoint/2010/main">
    <mc:Choice Requires="p14">
      <p:transition spd="slow" p14:dur="2000" advTm="26458"/>
    </mc:Choice>
    <mc:Fallback xmlns="">
      <p:transition spd="slow" advTm="264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2275-0E24-43BA-B33B-3C81716C5616}"/>
              </a:ext>
            </a:extLst>
          </p:cNvPr>
          <p:cNvSpPr>
            <a:spLocks noGrp="1"/>
          </p:cNvSpPr>
          <p:nvPr>
            <p:ph type="title"/>
          </p:nvPr>
        </p:nvSpPr>
        <p:spPr/>
        <p:txBody>
          <a:bodyPr>
            <a:normAutofit/>
          </a:bodyPr>
          <a:lstStyle/>
          <a:p>
            <a:r>
              <a:rPr lang="en-US" sz="4400" b="1" dirty="0" smtClean="0"/>
              <a:t>Outline - Leadership</a:t>
            </a:r>
            <a:endParaRPr lang="en-US" sz="4400" b="1" dirty="0"/>
          </a:p>
        </p:txBody>
      </p:sp>
      <p:sp>
        <p:nvSpPr>
          <p:cNvPr id="3" name="Content Placeholder 2">
            <a:extLst>
              <a:ext uri="{FF2B5EF4-FFF2-40B4-BE49-F238E27FC236}">
                <a16:creationId xmlns:a16="http://schemas.microsoft.com/office/drawing/2014/main" id="{3ADA342B-ACFC-4038-9D27-D90AC5E10074}"/>
              </a:ext>
            </a:extLst>
          </p:cNvPr>
          <p:cNvSpPr>
            <a:spLocks noGrp="1"/>
          </p:cNvSpPr>
          <p:nvPr>
            <p:ph idx="1"/>
          </p:nvPr>
        </p:nvSpPr>
        <p:spPr>
          <a:xfrm>
            <a:off x="606490" y="1394311"/>
            <a:ext cx="8229600" cy="4525963"/>
          </a:xfrm>
        </p:spPr>
        <p:txBody>
          <a:bodyPr/>
          <a:lstStyle/>
          <a:p>
            <a:pPr algn="just"/>
            <a:r>
              <a:rPr lang="en-US" dirty="0"/>
              <a:t>Define Leaderships and leader</a:t>
            </a:r>
          </a:p>
          <a:p>
            <a:pPr algn="just"/>
            <a:r>
              <a:rPr lang="en-US" dirty="0"/>
              <a:t>Good leadership qualities</a:t>
            </a:r>
          </a:p>
          <a:p>
            <a:pPr algn="just"/>
            <a:r>
              <a:rPr lang="en-US" dirty="0"/>
              <a:t>Common types of leadership</a:t>
            </a:r>
          </a:p>
          <a:p>
            <a:pPr algn="just"/>
            <a:r>
              <a:rPr lang="en-US" dirty="0"/>
              <a:t>Leadership and One Health approach</a:t>
            </a:r>
          </a:p>
          <a:p>
            <a:pPr algn="just"/>
            <a:r>
              <a:rPr lang="en-US" dirty="0"/>
              <a:t>Leadership in Management of Diseases – Pandemics </a:t>
            </a:r>
          </a:p>
          <a:p>
            <a:pPr algn="just"/>
            <a:r>
              <a:rPr lang="en-US" dirty="0"/>
              <a:t>Distinguish  between a leader and  a manager</a:t>
            </a:r>
          </a:p>
        </p:txBody>
      </p:sp>
    </p:spTree>
    <p:extLst>
      <p:ext uri="{BB962C8B-B14F-4D97-AF65-F5344CB8AC3E}">
        <p14:creationId xmlns:p14="http://schemas.microsoft.com/office/powerpoint/2010/main" val="2823142654"/>
      </p:ext>
    </p:extLst>
  </p:cSld>
  <p:clrMapOvr>
    <a:masterClrMapping/>
  </p:clrMapOvr>
  <mc:AlternateContent xmlns:mc="http://schemas.openxmlformats.org/markup-compatibility/2006" xmlns:p14="http://schemas.microsoft.com/office/powerpoint/2010/main">
    <mc:Choice Requires="p14">
      <p:transition spd="slow" p14:dur="2000" advTm="38593"/>
    </mc:Choice>
    <mc:Fallback xmlns="">
      <p:transition spd="slow" advTm="3859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65" y="50426"/>
            <a:ext cx="7886700" cy="806824"/>
          </a:xfrm>
        </p:spPr>
        <p:txBody>
          <a:bodyPr/>
          <a:lstStyle/>
          <a:p>
            <a:r>
              <a:rPr lang="en-US" dirty="0"/>
              <a:t> </a:t>
            </a:r>
            <a:r>
              <a:rPr lang="en-US" dirty="0">
                <a:effectLst>
                  <a:outerShdw blurRad="38100" dist="38100" dir="2700000" algn="tl">
                    <a:srgbClr val="000000">
                      <a:alpha val="43137"/>
                    </a:srgbClr>
                  </a:outerShdw>
                </a:effectLst>
              </a:rPr>
              <a:t> Leadership</a:t>
            </a:r>
            <a:r>
              <a:rPr lang="en-US" dirty="0"/>
              <a:t> </a:t>
            </a:r>
          </a:p>
        </p:txBody>
      </p:sp>
      <p:sp>
        <p:nvSpPr>
          <p:cNvPr id="3" name="Content Placeholder 2"/>
          <p:cNvSpPr>
            <a:spLocks noGrp="1"/>
          </p:cNvSpPr>
          <p:nvPr>
            <p:ph idx="1"/>
          </p:nvPr>
        </p:nvSpPr>
        <p:spPr>
          <a:xfrm>
            <a:off x="200865" y="857249"/>
            <a:ext cx="8625894" cy="5730163"/>
          </a:xfrm>
        </p:spPr>
        <p:txBody>
          <a:bodyPr>
            <a:noAutofit/>
          </a:bodyPr>
          <a:lstStyle/>
          <a:p>
            <a:pPr marL="0" indent="0">
              <a:spcAft>
                <a:spcPts val="450"/>
              </a:spcAft>
              <a:buNone/>
            </a:pPr>
            <a:endParaRPr lang="en-US" b="1" dirty="0">
              <a:solidFill>
                <a:srgbClr val="0070C0"/>
              </a:solidFill>
              <a:effectLst>
                <a:outerShdw blurRad="38100" dist="38100" dir="2700000" algn="tl">
                  <a:srgbClr val="000000">
                    <a:alpha val="43137"/>
                  </a:srgbClr>
                </a:outerShdw>
              </a:effectLst>
            </a:endParaRPr>
          </a:p>
          <a:p>
            <a:pPr marL="0" indent="0">
              <a:spcAft>
                <a:spcPts val="450"/>
              </a:spcAft>
              <a:buNone/>
            </a:pPr>
            <a:r>
              <a:rPr lang="en-US" sz="2000" b="1" dirty="0" smtClean="0"/>
              <a:t>Leadership </a:t>
            </a:r>
            <a:r>
              <a:rPr lang="en-US" sz="2000" dirty="0"/>
              <a:t>is Influence </a:t>
            </a:r>
          </a:p>
          <a:p>
            <a:pPr marL="0" indent="0">
              <a:spcAft>
                <a:spcPts val="450"/>
              </a:spcAft>
              <a:buNone/>
            </a:pPr>
            <a:endParaRPr lang="en-US" sz="2000" b="1" dirty="0"/>
          </a:p>
          <a:p>
            <a:pPr marL="0" indent="0">
              <a:spcAft>
                <a:spcPts val="450"/>
              </a:spcAft>
              <a:buNone/>
            </a:pPr>
            <a:r>
              <a:rPr lang="en-US" sz="2000" b="1" dirty="0"/>
              <a:t>Leadership </a:t>
            </a:r>
            <a:r>
              <a:rPr lang="en-US" sz="2000" dirty="0"/>
              <a:t>is defined as the process of influencing people  and providing an environment  to achieve team or organizational objectives </a:t>
            </a:r>
          </a:p>
          <a:p>
            <a:pPr marL="0" indent="0">
              <a:spcAft>
                <a:spcPts val="450"/>
              </a:spcAft>
              <a:buNone/>
            </a:pPr>
            <a:endParaRPr lang="en-US" sz="2000" b="1" dirty="0"/>
          </a:p>
          <a:p>
            <a:pPr marL="0" indent="0">
              <a:spcAft>
                <a:spcPts val="450"/>
              </a:spcAft>
              <a:buNone/>
            </a:pPr>
            <a:r>
              <a:rPr lang="en-US" sz="2000" b="1" dirty="0"/>
              <a:t>Leadership </a:t>
            </a:r>
            <a:r>
              <a:rPr lang="en-US" sz="2000" dirty="0"/>
              <a:t>is interpersonal influence, exercised in a situation, and directed, through the communication process, toward the attainment of a specified goal or goals. ( </a:t>
            </a:r>
            <a:r>
              <a:rPr lang="en-US" sz="2000" dirty="0" err="1"/>
              <a:t>Tannenbaum,Weschler</a:t>
            </a:r>
            <a:r>
              <a:rPr lang="en-US" sz="2000" dirty="0"/>
              <a:t> &amp; </a:t>
            </a:r>
            <a:r>
              <a:rPr lang="en-US" sz="2000" dirty="0" err="1"/>
              <a:t>Massarik</a:t>
            </a:r>
            <a:r>
              <a:rPr lang="en-US" sz="2000" b="1" dirty="0"/>
              <a:t>)</a:t>
            </a:r>
          </a:p>
          <a:p>
            <a:pPr marL="0" indent="0">
              <a:spcAft>
                <a:spcPts val="450"/>
              </a:spcAft>
              <a:buNone/>
            </a:pPr>
            <a:endParaRPr lang="en-US" sz="2000" b="1" dirty="0"/>
          </a:p>
          <a:p>
            <a:pPr marL="0" indent="0">
              <a:spcAft>
                <a:spcPts val="450"/>
              </a:spcAft>
              <a:buNone/>
            </a:pPr>
            <a:r>
              <a:rPr lang="en-US" sz="2000" b="1" dirty="0"/>
              <a:t>Leadership: </a:t>
            </a:r>
            <a:r>
              <a:rPr lang="en-US" sz="2000" dirty="0"/>
              <a:t>stems  from social influence , </a:t>
            </a:r>
          </a:p>
          <a:p>
            <a:pPr marL="0" indent="0">
              <a:spcAft>
                <a:spcPts val="450"/>
              </a:spcAft>
              <a:buNone/>
            </a:pPr>
            <a:r>
              <a:rPr lang="en-US" sz="2000" dirty="0"/>
              <a:t>not authority or power </a:t>
            </a:r>
          </a:p>
          <a:p>
            <a:pPr marL="0" indent="0">
              <a:spcAft>
                <a:spcPts val="450"/>
              </a:spcAft>
              <a:buNone/>
            </a:pPr>
            <a:endParaRPr lang="en-US" sz="3100" b="1" dirty="0">
              <a:effectLst>
                <a:outerShdw blurRad="38100" dist="38100" dir="2700000" algn="tl">
                  <a:srgbClr val="000000">
                    <a:alpha val="43137"/>
                  </a:srgbClr>
                </a:outerShdw>
              </a:effectLst>
            </a:endParaRPr>
          </a:p>
          <a:p>
            <a:pPr marL="0" indent="0">
              <a:spcAft>
                <a:spcPts val="450"/>
              </a:spcAft>
              <a:buNone/>
            </a:pPr>
            <a:r>
              <a:rPr lang="en-US" sz="3100" dirty="0"/>
              <a:t> </a:t>
            </a:r>
            <a:endParaRPr lang="en-US" altLang="en-US" sz="3100" dirty="0"/>
          </a:p>
        </p:txBody>
      </p:sp>
    </p:spTree>
    <p:extLst>
      <p:ext uri="{BB962C8B-B14F-4D97-AF65-F5344CB8AC3E}">
        <p14:creationId xmlns:p14="http://schemas.microsoft.com/office/powerpoint/2010/main" val="2577281081"/>
      </p:ext>
    </p:extLst>
  </p:cSld>
  <p:clrMapOvr>
    <a:masterClrMapping/>
  </p:clrMapOvr>
  <mc:AlternateContent xmlns:mc="http://schemas.openxmlformats.org/markup-compatibility/2006" xmlns:p14="http://schemas.microsoft.com/office/powerpoint/2010/main">
    <mc:Choice Requires="p14">
      <p:transition spd="slow" p14:dur="2000" advTm="69653"/>
    </mc:Choice>
    <mc:Fallback xmlns="">
      <p:transition spd="slow" advTm="696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CDDB-9795-4B5C-AE39-C0D3EFB6333B}"/>
              </a:ext>
            </a:extLst>
          </p:cNvPr>
          <p:cNvSpPr>
            <a:spLocks noGrp="1"/>
          </p:cNvSpPr>
          <p:nvPr>
            <p:ph type="title"/>
          </p:nvPr>
        </p:nvSpPr>
        <p:spPr/>
        <p:txBody>
          <a:bodyPr>
            <a:normAutofit/>
          </a:bodyPr>
          <a:lstStyle/>
          <a:p>
            <a:r>
              <a:rPr lang="en-US" sz="4400" b="1" dirty="0"/>
              <a:t> Who is a leader?</a:t>
            </a:r>
          </a:p>
        </p:txBody>
      </p:sp>
      <p:sp>
        <p:nvSpPr>
          <p:cNvPr id="3" name="Content Placeholder 2">
            <a:extLst>
              <a:ext uri="{FF2B5EF4-FFF2-40B4-BE49-F238E27FC236}">
                <a16:creationId xmlns:a16="http://schemas.microsoft.com/office/drawing/2014/main" id="{305FA2FF-84BB-4DEB-B20A-7B6B806C15B1}"/>
              </a:ext>
            </a:extLst>
          </p:cNvPr>
          <p:cNvSpPr>
            <a:spLocks noGrp="1"/>
          </p:cNvSpPr>
          <p:nvPr>
            <p:ph idx="1"/>
          </p:nvPr>
        </p:nvSpPr>
        <p:spPr/>
        <p:txBody>
          <a:bodyPr/>
          <a:lstStyle/>
          <a:p>
            <a:pPr algn="just"/>
            <a:r>
              <a:rPr lang="en-US" b="1" dirty="0"/>
              <a:t>Vision + Follower </a:t>
            </a:r>
            <a:r>
              <a:rPr lang="en-US" b="1" dirty="0" smtClean="0"/>
              <a:t>ship + Influence</a:t>
            </a:r>
            <a:r>
              <a:rPr lang="en-US" b="1" dirty="0"/>
              <a:t>= Leadership </a:t>
            </a:r>
          </a:p>
          <a:p>
            <a:pPr algn="just"/>
            <a:endParaRPr lang="en-US" dirty="0"/>
          </a:p>
          <a:p>
            <a:pPr algn="just"/>
            <a:r>
              <a:rPr lang="en-US" dirty="0"/>
              <a:t>A person who has a vision , a drive and commitment to achieve the vision and the skills to make it happen </a:t>
            </a:r>
          </a:p>
          <a:p>
            <a:pPr algn="just"/>
            <a:endParaRPr lang="en-US" dirty="0"/>
          </a:p>
          <a:p>
            <a:pPr algn="just"/>
            <a:r>
              <a:rPr lang="en-US" dirty="0"/>
              <a:t>A leader  is one who knows the way, goes the way  and shows the way</a:t>
            </a:r>
          </a:p>
        </p:txBody>
      </p:sp>
    </p:spTree>
    <p:extLst>
      <p:ext uri="{BB962C8B-B14F-4D97-AF65-F5344CB8AC3E}">
        <p14:creationId xmlns:p14="http://schemas.microsoft.com/office/powerpoint/2010/main" val="332431849"/>
      </p:ext>
    </p:extLst>
  </p:cSld>
  <p:clrMapOvr>
    <a:masterClrMapping/>
  </p:clrMapOvr>
  <mc:AlternateContent xmlns:mc="http://schemas.openxmlformats.org/markup-compatibility/2006" xmlns:p14="http://schemas.microsoft.com/office/powerpoint/2010/main">
    <mc:Choice Requires="p14">
      <p:transition spd="slow" p14:dur="2000" advTm="65879"/>
    </mc:Choice>
    <mc:Fallback xmlns="">
      <p:transition spd="slow" advTm="6587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a:t>
            </a:r>
            <a:r>
              <a:rPr lang="en-US" b="1" dirty="0" smtClean="0"/>
              <a:t>Leadership </a:t>
            </a:r>
            <a:r>
              <a:rPr lang="en-US" b="1" dirty="0"/>
              <a:t>Q</a:t>
            </a:r>
            <a:r>
              <a:rPr lang="en-US" b="1" dirty="0" smtClean="0"/>
              <a:t>ualities </a:t>
            </a:r>
            <a:endParaRPr lang="en-US" b="1"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Leadership qualities that every good leader should strive for,  They include: </a:t>
            </a:r>
          </a:p>
          <a:p>
            <a:pPr marL="0" indent="0">
              <a:buNone/>
            </a:pPr>
            <a:endParaRPr lang="en-US" dirty="0"/>
          </a:p>
          <a:p>
            <a:r>
              <a:rPr lang="en-US" dirty="0">
                <a:solidFill>
                  <a:schemeClr val="tx2"/>
                </a:solidFill>
              </a:rPr>
              <a:t>Honesty</a:t>
            </a:r>
          </a:p>
          <a:p>
            <a:r>
              <a:rPr lang="en-US" dirty="0">
                <a:solidFill>
                  <a:schemeClr val="tx2"/>
                </a:solidFill>
              </a:rPr>
              <a:t>Delegate</a:t>
            </a:r>
          </a:p>
          <a:p>
            <a:r>
              <a:rPr lang="en-US" dirty="0">
                <a:solidFill>
                  <a:schemeClr val="tx2"/>
                </a:solidFill>
              </a:rPr>
              <a:t>Communication</a:t>
            </a:r>
          </a:p>
          <a:p>
            <a:r>
              <a:rPr lang="en-US" dirty="0">
                <a:solidFill>
                  <a:schemeClr val="tx2"/>
                </a:solidFill>
              </a:rPr>
              <a:t>Confidence</a:t>
            </a:r>
          </a:p>
          <a:p>
            <a:r>
              <a:rPr lang="en-US" dirty="0">
                <a:solidFill>
                  <a:schemeClr val="tx2"/>
                </a:solidFill>
              </a:rPr>
              <a:t>Commitment</a:t>
            </a:r>
          </a:p>
        </p:txBody>
      </p:sp>
      <p:sp>
        <p:nvSpPr>
          <p:cNvPr id="4" name="Content Placeholder 3"/>
          <p:cNvSpPr>
            <a:spLocks noGrp="1"/>
          </p:cNvSpPr>
          <p:nvPr>
            <p:ph sz="half" idx="2"/>
          </p:nvPr>
        </p:nvSpPr>
        <p:spPr>
          <a:xfrm>
            <a:off x="4648200" y="2687216"/>
            <a:ext cx="4038600" cy="2879110"/>
          </a:xfrm>
        </p:spPr>
        <p:txBody>
          <a:bodyPr>
            <a:normAutofit fontScale="77500" lnSpcReduction="20000"/>
          </a:bodyPr>
          <a:lstStyle/>
          <a:p>
            <a:r>
              <a:rPr lang="en-US" dirty="0">
                <a:solidFill>
                  <a:schemeClr val="tx2"/>
                </a:solidFill>
              </a:rPr>
              <a:t>Positive attitude</a:t>
            </a:r>
          </a:p>
          <a:p>
            <a:r>
              <a:rPr lang="en-US" dirty="0">
                <a:solidFill>
                  <a:schemeClr val="tx2"/>
                </a:solidFill>
              </a:rPr>
              <a:t>Creativity</a:t>
            </a:r>
          </a:p>
          <a:p>
            <a:r>
              <a:rPr lang="en-US" dirty="0">
                <a:solidFill>
                  <a:schemeClr val="tx2"/>
                </a:solidFill>
              </a:rPr>
              <a:t>Inspire</a:t>
            </a:r>
          </a:p>
          <a:p>
            <a:r>
              <a:rPr lang="en-US" dirty="0">
                <a:solidFill>
                  <a:schemeClr val="tx2"/>
                </a:solidFill>
              </a:rPr>
              <a:t>Empathy</a:t>
            </a:r>
          </a:p>
          <a:p>
            <a:r>
              <a:rPr lang="en-US" dirty="0">
                <a:solidFill>
                  <a:schemeClr val="tx2"/>
                </a:solidFill>
              </a:rPr>
              <a:t>Accountability</a:t>
            </a:r>
          </a:p>
          <a:p>
            <a:r>
              <a:rPr lang="en-US" dirty="0">
                <a:solidFill>
                  <a:schemeClr val="tx2"/>
                </a:solidFill>
              </a:rPr>
              <a:t>Enthusiastic</a:t>
            </a:r>
          </a:p>
          <a:p>
            <a:r>
              <a:rPr lang="en-US" dirty="0">
                <a:solidFill>
                  <a:schemeClr val="tx2"/>
                </a:solidFill>
              </a:rPr>
              <a:t>Focus and drive</a:t>
            </a:r>
          </a:p>
          <a:p>
            <a:r>
              <a:rPr lang="en-US" dirty="0">
                <a:solidFill>
                  <a:schemeClr val="tx2"/>
                </a:solidFill>
              </a:rPr>
              <a:t>Responsible</a:t>
            </a:r>
          </a:p>
          <a:p>
            <a:endParaRPr lang="en-US" dirty="0"/>
          </a:p>
        </p:txBody>
      </p:sp>
    </p:spTree>
    <p:extLst>
      <p:ext uri="{BB962C8B-B14F-4D97-AF65-F5344CB8AC3E}">
        <p14:creationId xmlns:p14="http://schemas.microsoft.com/office/powerpoint/2010/main" val="1888285502"/>
      </p:ext>
    </p:extLst>
  </p:cSld>
  <p:clrMapOvr>
    <a:masterClrMapping/>
  </p:clrMapOvr>
  <mc:AlternateContent xmlns:mc="http://schemas.openxmlformats.org/markup-compatibility/2006" xmlns:p14="http://schemas.microsoft.com/office/powerpoint/2010/main">
    <mc:Choice Requires="p14">
      <p:transition spd="slow" p14:dur="2000" advTm="100097"/>
    </mc:Choice>
    <mc:Fallback xmlns="">
      <p:transition spd="slow" advTm="10009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Common Leadership </a:t>
            </a:r>
            <a:r>
              <a:rPr lang="en-US" b="1" dirty="0" smtClean="0"/>
              <a:t>Styles </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1</a:t>
            </a:r>
            <a:r>
              <a:rPr lang="en-US" dirty="0"/>
              <a:t>. Coach</a:t>
            </a:r>
            <a:endParaRPr lang="en-US" sz="2000" dirty="0"/>
          </a:p>
          <a:p>
            <a:pPr marL="0" indent="0">
              <a:buNone/>
            </a:pPr>
            <a:r>
              <a:rPr lang="en-US" dirty="0"/>
              <a:t>2. Visionary</a:t>
            </a:r>
            <a:endParaRPr lang="en-US" sz="2000" dirty="0"/>
          </a:p>
          <a:p>
            <a:pPr marL="0" indent="0">
              <a:buNone/>
            </a:pPr>
            <a:r>
              <a:rPr lang="en-US" dirty="0"/>
              <a:t>3. Servant</a:t>
            </a:r>
            <a:endParaRPr lang="en-US" sz="2000" dirty="0"/>
          </a:p>
          <a:p>
            <a:pPr marL="0" indent="0">
              <a:buNone/>
            </a:pPr>
            <a:r>
              <a:rPr lang="en-US" dirty="0"/>
              <a:t>4. Autocratic</a:t>
            </a:r>
            <a:endParaRPr lang="en-US" sz="2000" dirty="0"/>
          </a:p>
          <a:p>
            <a:pPr marL="0" indent="0">
              <a:buNone/>
            </a:pPr>
            <a:r>
              <a:rPr lang="en-US" dirty="0"/>
              <a:t>5. Laissez-faire or hands-off</a:t>
            </a:r>
            <a:endParaRPr lang="en-US" sz="2000" dirty="0"/>
          </a:p>
          <a:p>
            <a:endParaRPr lang="en-US" dirty="0"/>
          </a:p>
        </p:txBody>
      </p:sp>
      <p:sp>
        <p:nvSpPr>
          <p:cNvPr id="4" name="Content Placeholder 3"/>
          <p:cNvSpPr>
            <a:spLocks noGrp="1"/>
          </p:cNvSpPr>
          <p:nvPr>
            <p:ph sz="half" idx="2"/>
          </p:nvPr>
        </p:nvSpPr>
        <p:spPr/>
        <p:txBody>
          <a:bodyPr>
            <a:normAutofit/>
          </a:bodyPr>
          <a:lstStyle/>
          <a:p>
            <a:pPr marL="0" indent="0">
              <a:buNone/>
            </a:pPr>
            <a:r>
              <a:rPr lang="en-US" dirty="0"/>
              <a:t>6. Democratic</a:t>
            </a:r>
            <a:endParaRPr lang="en-US" sz="2000" dirty="0"/>
          </a:p>
          <a:p>
            <a:pPr marL="0" indent="0">
              <a:buNone/>
            </a:pPr>
            <a:r>
              <a:rPr lang="en-US" dirty="0"/>
              <a:t>7. Pacesetter</a:t>
            </a:r>
            <a:endParaRPr lang="en-US" sz="2000" dirty="0"/>
          </a:p>
          <a:p>
            <a:pPr marL="0" indent="0">
              <a:buNone/>
            </a:pPr>
            <a:r>
              <a:rPr lang="en-US" dirty="0"/>
              <a:t>8. Transformational</a:t>
            </a:r>
            <a:endParaRPr lang="en-US" sz="2000" dirty="0"/>
          </a:p>
          <a:p>
            <a:pPr marL="0" indent="0">
              <a:buNone/>
            </a:pPr>
            <a:r>
              <a:rPr lang="en-US" dirty="0"/>
              <a:t>9. Transactional</a:t>
            </a:r>
            <a:endParaRPr lang="en-US" sz="2000" dirty="0"/>
          </a:p>
          <a:p>
            <a:pPr marL="0" indent="0">
              <a:buNone/>
            </a:pPr>
            <a:r>
              <a:rPr lang="en-US" dirty="0"/>
              <a:t>10. Bureaucratic</a:t>
            </a:r>
          </a:p>
          <a:p>
            <a:endParaRPr lang="en-US" sz="2000" dirty="0"/>
          </a:p>
          <a:p>
            <a:endParaRPr lang="en-US" dirty="0"/>
          </a:p>
        </p:txBody>
      </p:sp>
    </p:spTree>
    <p:extLst>
      <p:ext uri="{BB962C8B-B14F-4D97-AF65-F5344CB8AC3E}">
        <p14:creationId xmlns:p14="http://schemas.microsoft.com/office/powerpoint/2010/main" val="3956802018"/>
      </p:ext>
    </p:extLst>
  </p:cSld>
  <p:clrMapOvr>
    <a:masterClrMapping/>
  </p:clrMapOvr>
  <mc:AlternateContent xmlns:mc="http://schemas.openxmlformats.org/markup-compatibility/2006" xmlns:p14="http://schemas.microsoft.com/office/powerpoint/2010/main">
    <mc:Choice Requires="p14">
      <p:transition spd="slow" p14:dur="2000" advTm="156787"/>
    </mc:Choice>
    <mc:Fallback xmlns="">
      <p:transition spd="slow" advTm="1567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6324"/>
            <a:ext cx="7886700" cy="744771"/>
          </a:xfrm>
        </p:spPr>
        <p:txBody>
          <a:bodyPr>
            <a:noAutofit/>
          </a:bodyPr>
          <a:lstStyle/>
          <a:p>
            <a:r>
              <a:rPr lang="en-US" altLang="en-US" sz="4400" b="1" dirty="0"/>
              <a:t>Leadership  and  One Health</a:t>
            </a:r>
            <a:endParaRPr lang="en-US" sz="4400" dirty="0"/>
          </a:p>
        </p:txBody>
      </p:sp>
      <p:sp>
        <p:nvSpPr>
          <p:cNvPr id="3" name="Content Placeholder 2"/>
          <p:cNvSpPr>
            <a:spLocks noGrp="1"/>
          </p:cNvSpPr>
          <p:nvPr>
            <p:ph idx="1"/>
          </p:nvPr>
        </p:nvSpPr>
        <p:spPr>
          <a:xfrm>
            <a:off x="224589" y="1616242"/>
            <a:ext cx="8462211" cy="4871476"/>
          </a:xfrm>
        </p:spPr>
        <p:txBody>
          <a:bodyPr>
            <a:normAutofit fontScale="85000" lnSpcReduction="10000"/>
          </a:bodyPr>
          <a:lstStyle/>
          <a:p>
            <a:r>
              <a:rPr lang="en-US" dirty="0" smtClean="0"/>
              <a:t>Leadership </a:t>
            </a:r>
            <a:r>
              <a:rPr lang="en-US" dirty="0"/>
              <a:t>is one of the core competencies of One Health</a:t>
            </a:r>
          </a:p>
          <a:p>
            <a:endParaRPr lang="en-US" b="1" dirty="0"/>
          </a:p>
          <a:p>
            <a:r>
              <a:rPr lang="en-US" altLang="en-US" dirty="0"/>
              <a:t>Leadership helps to achieve the One Health:</a:t>
            </a:r>
          </a:p>
          <a:p>
            <a:pPr marL="0" indent="0">
              <a:buNone/>
            </a:pPr>
            <a:endParaRPr lang="en-US" altLang="en-US" dirty="0"/>
          </a:p>
          <a:p>
            <a:pPr lvl="1"/>
            <a:r>
              <a:rPr lang="en-US" altLang="en-US" dirty="0"/>
              <a:t>Shared Vision</a:t>
            </a:r>
          </a:p>
          <a:p>
            <a:pPr lvl="1"/>
            <a:r>
              <a:rPr lang="en-US" altLang="en-US" dirty="0"/>
              <a:t>Strategic and Critical Thinking</a:t>
            </a:r>
          </a:p>
          <a:p>
            <a:pPr lvl="1"/>
            <a:r>
              <a:rPr lang="en-US" altLang="en-US" dirty="0"/>
              <a:t>Decision Making</a:t>
            </a:r>
          </a:p>
          <a:p>
            <a:pPr lvl="1"/>
            <a:r>
              <a:rPr lang="en-US" altLang="en-US" dirty="0"/>
              <a:t>Collaborative Solutions</a:t>
            </a:r>
          </a:p>
          <a:p>
            <a:pPr lvl="1"/>
            <a:r>
              <a:rPr lang="en-US" altLang="en-US" dirty="0"/>
              <a:t>Team Commitment</a:t>
            </a:r>
          </a:p>
          <a:p>
            <a:pPr lvl="1"/>
            <a:endParaRPr lang="en-US" altLang="en-US" b="1" dirty="0"/>
          </a:p>
          <a:p>
            <a:pPr marL="342900" lvl="1" indent="0">
              <a:buNone/>
            </a:pPr>
            <a:r>
              <a:rPr lang="en-US" altLang="en-US" b="1" dirty="0"/>
              <a:t>Note: One health approach </a:t>
            </a:r>
            <a:r>
              <a:rPr lang="en-US" altLang="en-US" dirty="0"/>
              <a:t>requires stakeholder engagement </a:t>
            </a:r>
          </a:p>
          <a:p>
            <a:endParaRPr lang="en-US" dirty="0"/>
          </a:p>
        </p:txBody>
      </p:sp>
    </p:spTree>
    <p:extLst>
      <p:ext uri="{BB962C8B-B14F-4D97-AF65-F5344CB8AC3E}">
        <p14:creationId xmlns:p14="http://schemas.microsoft.com/office/powerpoint/2010/main" val="2397164708"/>
      </p:ext>
    </p:extLst>
  </p:cSld>
  <p:clrMapOvr>
    <a:masterClrMapping/>
  </p:clrMapOvr>
  <mc:AlternateContent xmlns:mc="http://schemas.openxmlformats.org/markup-compatibility/2006" xmlns:p14="http://schemas.microsoft.com/office/powerpoint/2010/main">
    <mc:Choice Requires="p14">
      <p:transition spd="slow" p14:dur="2000" advTm="122055"/>
    </mc:Choice>
    <mc:Fallback xmlns="">
      <p:transition spd="slow" advTm="1220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Objectives</a:t>
            </a:r>
            <a:r>
              <a:rPr lang="en-US" dirty="0"/>
              <a:t/>
            </a:r>
            <a:br>
              <a:rPr lang="en-US" dirty="0"/>
            </a:br>
            <a:endParaRPr lang="en-US" dirty="0"/>
          </a:p>
        </p:txBody>
      </p:sp>
      <p:sp>
        <p:nvSpPr>
          <p:cNvPr id="3" name="Content Placeholder 2"/>
          <p:cNvSpPr>
            <a:spLocks noGrp="1"/>
          </p:cNvSpPr>
          <p:nvPr>
            <p:ph idx="1"/>
          </p:nvPr>
        </p:nvSpPr>
        <p:spPr>
          <a:xfrm>
            <a:off x="457200" y="859078"/>
            <a:ext cx="8229600" cy="4525963"/>
          </a:xfrm>
        </p:spPr>
        <p:txBody>
          <a:bodyPr>
            <a:normAutofit/>
          </a:bodyPr>
          <a:lstStyle/>
          <a:p>
            <a:pPr marL="0" indent="0" algn="just">
              <a:buNone/>
            </a:pPr>
            <a:endParaRPr lang="en-US" dirty="0"/>
          </a:p>
          <a:p>
            <a:pPr marL="0" indent="0" algn="just">
              <a:buNone/>
            </a:pPr>
            <a:r>
              <a:rPr lang="en-GB" dirty="0"/>
              <a:t>This topic enables learning about:</a:t>
            </a:r>
            <a:endParaRPr lang="en-US" dirty="0"/>
          </a:p>
          <a:p>
            <a:pPr lvl="0" algn="just"/>
            <a:r>
              <a:rPr lang="en-US" dirty="0"/>
              <a:t>Basic concepts in leadership, management, and governance </a:t>
            </a:r>
          </a:p>
          <a:p>
            <a:pPr lvl="0" algn="just"/>
            <a:r>
              <a:rPr lang="en-US" dirty="0"/>
              <a:t>Stakeholder roles in pandemic prevention, preparedness, and response </a:t>
            </a:r>
          </a:p>
          <a:p>
            <a:pPr lvl="0" algn="just"/>
            <a:r>
              <a:rPr lang="en-US" dirty="0"/>
              <a:t>Legal and regulatory frameworks important in the management of pandemics</a:t>
            </a:r>
          </a:p>
          <a:p>
            <a:pPr lvl="0" algn="just"/>
            <a:r>
              <a:rPr lang="en-US" dirty="0"/>
              <a:t>Ethical guidelines in pandemic response </a:t>
            </a:r>
          </a:p>
          <a:p>
            <a:pPr marL="0" indent="0" algn="just">
              <a:buNone/>
            </a:pPr>
            <a:endParaRPr lang="en-US" dirty="0"/>
          </a:p>
        </p:txBody>
      </p:sp>
    </p:spTree>
    <p:extLst>
      <p:ext uri="{BB962C8B-B14F-4D97-AF65-F5344CB8AC3E}">
        <p14:creationId xmlns:p14="http://schemas.microsoft.com/office/powerpoint/2010/main" val="331824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547688"/>
            <a:ext cx="7886700" cy="979578"/>
          </a:xfrm>
        </p:spPr>
        <p:txBody>
          <a:bodyPr>
            <a:noAutofit/>
          </a:bodyPr>
          <a:lstStyle/>
          <a:p>
            <a:r>
              <a:rPr lang="en-US" sz="3600" b="1" dirty="0"/>
              <a:t>Response and Management of Pandemic Requires:</a:t>
            </a:r>
          </a:p>
        </p:txBody>
      </p:sp>
      <p:sp>
        <p:nvSpPr>
          <p:cNvPr id="3" name="Content Placeholder 2"/>
          <p:cNvSpPr>
            <a:spLocks noGrp="1"/>
          </p:cNvSpPr>
          <p:nvPr>
            <p:ph idx="1"/>
          </p:nvPr>
        </p:nvSpPr>
        <p:spPr>
          <a:xfrm>
            <a:off x="628650" y="1751201"/>
            <a:ext cx="7886700" cy="4751070"/>
          </a:xfrm>
        </p:spPr>
        <p:txBody>
          <a:bodyPr>
            <a:normAutofit/>
          </a:bodyPr>
          <a:lstStyle/>
          <a:p>
            <a:pPr lvl="1">
              <a:buFont typeface="Arial" panose="020B0604020202020204" pitchFamily="34" charset="0"/>
              <a:buChar char="•"/>
            </a:pPr>
            <a:r>
              <a:rPr lang="en-US" sz="2100" dirty="0"/>
              <a:t>Strong Leadership</a:t>
            </a:r>
          </a:p>
          <a:p>
            <a:pPr lvl="1">
              <a:buFont typeface="Arial" panose="020B0604020202020204" pitchFamily="34" charset="0"/>
              <a:buChar char="•"/>
            </a:pPr>
            <a:r>
              <a:rPr lang="en-US" sz="2100" dirty="0"/>
              <a:t>Community engagement </a:t>
            </a:r>
          </a:p>
          <a:p>
            <a:pPr lvl="1">
              <a:buFont typeface="Arial" panose="020B0604020202020204" pitchFamily="34" charset="0"/>
              <a:buChar char="•"/>
            </a:pPr>
            <a:r>
              <a:rPr lang="en-US" sz="2100" dirty="0" smtClean="0"/>
              <a:t>To </a:t>
            </a:r>
            <a:r>
              <a:rPr lang="en-US" sz="2100" dirty="0"/>
              <a:t>reduce spread </a:t>
            </a:r>
          </a:p>
          <a:p>
            <a:pPr lvl="1">
              <a:buFont typeface="Arial" panose="020B0604020202020204" pitchFamily="34" charset="0"/>
              <a:buChar char="•"/>
            </a:pPr>
            <a:r>
              <a:rPr lang="en-US" sz="2100" dirty="0"/>
              <a:t>Save Lives </a:t>
            </a:r>
          </a:p>
          <a:p>
            <a:pPr lvl="1"/>
            <a:endParaRPr lang="en-US" sz="2100" dirty="0">
              <a:solidFill>
                <a:srgbClr val="0070C0"/>
              </a:solidFill>
            </a:endParaRPr>
          </a:p>
          <a:p>
            <a:pPr marL="0" indent="0">
              <a:buNone/>
            </a:pPr>
            <a:r>
              <a:rPr lang="en-US" sz="2400" b="1" dirty="0"/>
              <a:t>Driven by the principles of:</a:t>
            </a:r>
          </a:p>
          <a:p>
            <a:pPr lvl="1">
              <a:buFont typeface="Arial" panose="020B0604020202020204" pitchFamily="34" charset="0"/>
              <a:buChar char="•"/>
            </a:pPr>
            <a:r>
              <a:rPr lang="en-US" sz="2100" dirty="0" smtClean="0"/>
              <a:t>Cooperation and Partnerships  </a:t>
            </a:r>
          </a:p>
          <a:p>
            <a:pPr lvl="1">
              <a:buFont typeface="Arial" panose="020B0604020202020204" pitchFamily="34" charset="0"/>
              <a:buChar char="•"/>
            </a:pPr>
            <a:r>
              <a:rPr lang="en-US" sz="2100" dirty="0" smtClean="0"/>
              <a:t>Coordination,</a:t>
            </a:r>
          </a:p>
          <a:p>
            <a:pPr lvl="1">
              <a:buFont typeface="Arial" panose="020B0604020202020204" pitchFamily="34" charset="0"/>
              <a:buChar char="•"/>
            </a:pPr>
            <a:r>
              <a:rPr lang="en-US" sz="2100" dirty="0" smtClean="0"/>
              <a:t>Collaboration </a:t>
            </a:r>
            <a:r>
              <a:rPr lang="en-US" sz="2100" dirty="0"/>
              <a:t>a</a:t>
            </a:r>
            <a:r>
              <a:rPr lang="en-US" sz="2100" dirty="0" smtClean="0"/>
              <a:t>nd</a:t>
            </a:r>
          </a:p>
          <a:p>
            <a:pPr lvl="1">
              <a:buFont typeface="Arial" panose="020B0604020202020204" pitchFamily="34" charset="0"/>
              <a:buChar char="•"/>
            </a:pPr>
            <a:r>
              <a:rPr lang="en-US" sz="2100" dirty="0" smtClean="0"/>
              <a:t>Communication  </a:t>
            </a:r>
            <a:endParaRPr lang="en-US" sz="2100" dirty="0"/>
          </a:p>
        </p:txBody>
      </p:sp>
    </p:spTree>
    <p:extLst>
      <p:ext uri="{BB962C8B-B14F-4D97-AF65-F5344CB8AC3E}">
        <p14:creationId xmlns:p14="http://schemas.microsoft.com/office/powerpoint/2010/main" val="2607936784"/>
      </p:ext>
    </p:extLst>
  </p:cSld>
  <p:clrMapOvr>
    <a:masterClrMapping/>
  </p:clrMapOvr>
  <mc:AlternateContent xmlns:mc="http://schemas.openxmlformats.org/markup-compatibility/2006" xmlns:p14="http://schemas.microsoft.com/office/powerpoint/2010/main">
    <mc:Choice Requires="p14">
      <p:transition spd="slow" p14:dur="2000" advTm="52092"/>
    </mc:Choice>
    <mc:Fallback xmlns="">
      <p:transition spd="slow" advTm="520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7996C9-48D9-4483-B19F-AA7D6555A7B8}"/>
              </a:ext>
            </a:extLst>
          </p:cNvPr>
          <p:cNvSpPr>
            <a:spLocks noGrp="1"/>
          </p:cNvSpPr>
          <p:nvPr>
            <p:ph type="title"/>
          </p:nvPr>
        </p:nvSpPr>
        <p:spPr>
          <a:xfrm>
            <a:off x="0" y="0"/>
            <a:ext cx="9144000" cy="1372227"/>
          </a:xfrm>
        </p:spPr>
        <p:txBody>
          <a:bodyPr>
            <a:noAutofit/>
          </a:bodyPr>
          <a:lstStyle/>
          <a:p>
            <a:r>
              <a:rPr lang="en-US" b="1" dirty="0" smtClean="0"/>
              <a:t>Difference Between </a:t>
            </a:r>
            <a:r>
              <a:rPr lang="en-US" b="1" dirty="0" smtClean="0"/>
              <a:t>a </a:t>
            </a:r>
            <a:r>
              <a:rPr lang="en-US" b="1" dirty="0" smtClean="0"/>
              <a:t>Leader </a:t>
            </a:r>
            <a:r>
              <a:rPr lang="en-US" b="1" dirty="0"/>
              <a:t>a</a:t>
            </a:r>
            <a:r>
              <a:rPr lang="en-US" b="1" dirty="0" smtClean="0"/>
              <a:t>nd Manager</a:t>
            </a:r>
            <a:endParaRPr lang="en-US" b="1" dirty="0"/>
          </a:p>
        </p:txBody>
      </p:sp>
      <p:sp>
        <p:nvSpPr>
          <p:cNvPr id="5" name="Text Placeholder 4">
            <a:extLst>
              <a:ext uri="{FF2B5EF4-FFF2-40B4-BE49-F238E27FC236}">
                <a16:creationId xmlns:a16="http://schemas.microsoft.com/office/drawing/2014/main" id="{5D08D884-1F69-4943-BF32-8C6072839995}"/>
              </a:ext>
            </a:extLst>
          </p:cNvPr>
          <p:cNvSpPr>
            <a:spLocks noGrp="1"/>
          </p:cNvSpPr>
          <p:nvPr>
            <p:ph type="body" idx="1"/>
          </p:nvPr>
        </p:nvSpPr>
        <p:spPr>
          <a:xfrm>
            <a:off x="457200" y="1383340"/>
            <a:ext cx="4040188" cy="639762"/>
          </a:xfrm>
          <a:solidFill>
            <a:schemeClr val="tx2">
              <a:lumMod val="60000"/>
              <a:lumOff val="40000"/>
            </a:schemeClr>
          </a:solidFill>
        </p:spPr>
        <p:txBody>
          <a:bodyPr/>
          <a:lstStyle/>
          <a:p>
            <a:r>
              <a:rPr lang="en-US" dirty="0"/>
              <a:t>Leader</a:t>
            </a:r>
          </a:p>
        </p:txBody>
      </p:sp>
      <p:sp>
        <p:nvSpPr>
          <p:cNvPr id="6" name="Content Placeholder 5">
            <a:extLst>
              <a:ext uri="{FF2B5EF4-FFF2-40B4-BE49-F238E27FC236}">
                <a16:creationId xmlns:a16="http://schemas.microsoft.com/office/drawing/2014/main" id="{94492CE4-634D-4884-99B5-673BFAEDABAE}"/>
              </a:ext>
            </a:extLst>
          </p:cNvPr>
          <p:cNvSpPr>
            <a:spLocks noGrp="1"/>
          </p:cNvSpPr>
          <p:nvPr>
            <p:ph sz="half" idx="2"/>
          </p:nvPr>
        </p:nvSpPr>
        <p:spPr/>
        <p:txBody>
          <a:bodyPr/>
          <a:lstStyle/>
          <a:p>
            <a:r>
              <a:rPr lang="en-US" b="1" dirty="0">
                <a:solidFill>
                  <a:srgbClr val="0070C0"/>
                </a:solidFill>
              </a:rPr>
              <a:t>Innovates</a:t>
            </a:r>
          </a:p>
          <a:p>
            <a:r>
              <a:rPr lang="en-US" b="1" dirty="0">
                <a:solidFill>
                  <a:srgbClr val="0070C0"/>
                </a:solidFill>
              </a:rPr>
              <a:t>Develop</a:t>
            </a:r>
          </a:p>
          <a:p>
            <a:r>
              <a:rPr lang="en-US" b="1" dirty="0">
                <a:solidFill>
                  <a:srgbClr val="0070C0"/>
                </a:solidFill>
              </a:rPr>
              <a:t>Inspire </a:t>
            </a:r>
          </a:p>
          <a:p>
            <a:r>
              <a:rPr lang="en-US" b="1" dirty="0">
                <a:solidFill>
                  <a:srgbClr val="0070C0"/>
                </a:solidFill>
              </a:rPr>
              <a:t>Long term</a:t>
            </a:r>
          </a:p>
          <a:p>
            <a:r>
              <a:rPr lang="en-US" b="1" dirty="0">
                <a:solidFill>
                  <a:srgbClr val="0070C0"/>
                </a:solidFill>
              </a:rPr>
              <a:t>Ask what and why</a:t>
            </a:r>
          </a:p>
          <a:p>
            <a:r>
              <a:rPr lang="en-US" b="1" dirty="0">
                <a:solidFill>
                  <a:srgbClr val="0070C0"/>
                </a:solidFill>
              </a:rPr>
              <a:t>Originate </a:t>
            </a:r>
          </a:p>
          <a:p>
            <a:r>
              <a:rPr lang="en-US" b="1" dirty="0">
                <a:solidFill>
                  <a:srgbClr val="0070C0"/>
                </a:solidFill>
              </a:rPr>
              <a:t>Challenge status </a:t>
            </a:r>
          </a:p>
          <a:p>
            <a:r>
              <a:rPr lang="en-US" b="1" dirty="0">
                <a:solidFill>
                  <a:srgbClr val="0070C0"/>
                </a:solidFill>
              </a:rPr>
              <a:t>Do right things </a:t>
            </a:r>
          </a:p>
        </p:txBody>
      </p:sp>
      <p:sp>
        <p:nvSpPr>
          <p:cNvPr id="7" name="Text Placeholder 6">
            <a:extLst>
              <a:ext uri="{FF2B5EF4-FFF2-40B4-BE49-F238E27FC236}">
                <a16:creationId xmlns:a16="http://schemas.microsoft.com/office/drawing/2014/main" id="{DAF07277-8E86-48C3-922B-41F1D8854945}"/>
              </a:ext>
            </a:extLst>
          </p:cNvPr>
          <p:cNvSpPr>
            <a:spLocks noGrp="1"/>
          </p:cNvSpPr>
          <p:nvPr>
            <p:ph type="body" sz="quarter" idx="3"/>
          </p:nvPr>
        </p:nvSpPr>
        <p:spPr>
          <a:xfrm>
            <a:off x="4645025" y="1372227"/>
            <a:ext cx="4041775" cy="639762"/>
          </a:xfrm>
          <a:solidFill>
            <a:schemeClr val="accent6"/>
          </a:solidFill>
        </p:spPr>
        <p:txBody>
          <a:bodyPr/>
          <a:lstStyle/>
          <a:p>
            <a:r>
              <a:rPr lang="en-US" dirty="0"/>
              <a:t>Manager</a:t>
            </a:r>
          </a:p>
        </p:txBody>
      </p:sp>
      <p:sp>
        <p:nvSpPr>
          <p:cNvPr id="8" name="Content Placeholder 7">
            <a:extLst>
              <a:ext uri="{FF2B5EF4-FFF2-40B4-BE49-F238E27FC236}">
                <a16:creationId xmlns:a16="http://schemas.microsoft.com/office/drawing/2014/main" id="{B162787A-D97A-4012-B548-1BC01B132016}"/>
              </a:ext>
            </a:extLst>
          </p:cNvPr>
          <p:cNvSpPr>
            <a:spLocks noGrp="1"/>
          </p:cNvSpPr>
          <p:nvPr>
            <p:ph sz="quarter" idx="4"/>
          </p:nvPr>
        </p:nvSpPr>
        <p:spPr/>
        <p:txBody>
          <a:bodyPr/>
          <a:lstStyle/>
          <a:p>
            <a:r>
              <a:rPr lang="en-US" b="1" dirty="0">
                <a:effectLst>
                  <a:outerShdw blurRad="38100" dist="38100" dir="2700000" algn="tl">
                    <a:srgbClr val="000000">
                      <a:alpha val="43137"/>
                    </a:srgbClr>
                  </a:outerShdw>
                </a:effectLst>
              </a:rPr>
              <a:t>Administer</a:t>
            </a:r>
          </a:p>
          <a:p>
            <a:r>
              <a:rPr lang="en-US" b="1" dirty="0">
                <a:effectLst>
                  <a:outerShdw blurRad="38100" dist="38100" dir="2700000" algn="tl">
                    <a:srgbClr val="000000">
                      <a:alpha val="43137"/>
                    </a:srgbClr>
                  </a:outerShdw>
                </a:effectLst>
              </a:rPr>
              <a:t>Maintain</a:t>
            </a:r>
          </a:p>
          <a:p>
            <a:r>
              <a:rPr lang="en-US" b="1" dirty="0">
                <a:effectLst>
                  <a:outerShdw blurRad="38100" dist="38100" dir="2700000" algn="tl">
                    <a:srgbClr val="000000">
                      <a:alpha val="43137"/>
                    </a:srgbClr>
                  </a:outerShdw>
                </a:effectLst>
              </a:rPr>
              <a:t>Control </a:t>
            </a:r>
          </a:p>
          <a:p>
            <a:r>
              <a:rPr lang="en-US" b="1" dirty="0">
                <a:effectLst>
                  <a:outerShdw blurRad="38100" dist="38100" dir="2700000" algn="tl">
                    <a:srgbClr val="000000">
                      <a:alpha val="43137"/>
                    </a:srgbClr>
                  </a:outerShdw>
                </a:effectLst>
              </a:rPr>
              <a:t>Short term</a:t>
            </a:r>
          </a:p>
          <a:p>
            <a:r>
              <a:rPr lang="en-US" b="1" dirty="0">
                <a:effectLst>
                  <a:outerShdw blurRad="38100" dist="38100" dir="2700000" algn="tl">
                    <a:srgbClr val="000000">
                      <a:alpha val="43137"/>
                    </a:srgbClr>
                  </a:outerShdw>
                </a:effectLst>
              </a:rPr>
              <a:t>Ask how and when </a:t>
            </a:r>
          </a:p>
          <a:p>
            <a:r>
              <a:rPr lang="en-US" b="1" dirty="0" smtClean="0">
                <a:effectLst>
                  <a:outerShdw blurRad="38100" dist="38100" dir="2700000" algn="tl">
                    <a:srgbClr val="000000">
                      <a:alpha val="43137"/>
                    </a:srgbClr>
                  </a:outerShdw>
                </a:effectLst>
              </a:rPr>
              <a:t>Initiate </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Accept the status </a:t>
            </a:r>
          </a:p>
          <a:p>
            <a:r>
              <a:rPr lang="en-US" b="1" dirty="0">
                <a:effectLst>
                  <a:outerShdw blurRad="38100" dist="38100" dir="2700000" algn="tl">
                    <a:srgbClr val="000000">
                      <a:alpha val="43137"/>
                    </a:srgbClr>
                  </a:outerShdw>
                </a:effectLst>
              </a:rPr>
              <a:t>Do things right </a:t>
            </a:r>
          </a:p>
          <a:p>
            <a:endParaRPr lang="en-US" dirty="0"/>
          </a:p>
        </p:txBody>
      </p:sp>
      <p:sp>
        <p:nvSpPr>
          <p:cNvPr id="9" name="Rectangle 8">
            <a:extLst>
              <a:ext uri="{FF2B5EF4-FFF2-40B4-BE49-F238E27FC236}">
                <a16:creationId xmlns:a16="http://schemas.microsoft.com/office/drawing/2014/main" id="{0A729FEE-C2D1-4EFA-AA1B-0721FC05D525}"/>
              </a:ext>
            </a:extLst>
          </p:cNvPr>
          <p:cNvSpPr/>
          <p:nvPr/>
        </p:nvSpPr>
        <p:spPr>
          <a:xfrm>
            <a:off x="457200" y="6005480"/>
            <a:ext cx="8686799" cy="646331"/>
          </a:xfrm>
          <a:prstGeom prst="rect">
            <a:avLst/>
          </a:prstGeom>
        </p:spPr>
        <p:txBody>
          <a:bodyPr wrap="square">
            <a:spAutoFit/>
          </a:bodyPr>
          <a:lstStyle/>
          <a:p>
            <a:r>
              <a:rPr lang="en-US" dirty="0"/>
              <a:t>“</a:t>
            </a:r>
            <a:r>
              <a:rPr lang="en-US" i="1" dirty="0"/>
              <a:t>People ask the difference between a leader and a boss. </a:t>
            </a:r>
            <a:r>
              <a:rPr lang="en-US" b="1" i="1" dirty="0">
                <a:solidFill>
                  <a:srgbClr val="FF0000"/>
                </a:solidFill>
              </a:rPr>
              <a:t>The leader leads, and the boss drives.”</a:t>
            </a:r>
            <a:r>
              <a:rPr lang="en-US" b="1" dirty="0">
                <a:solidFill>
                  <a:srgbClr val="FF0000"/>
                </a:solidFill>
              </a:rPr>
              <a:t>  </a:t>
            </a:r>
            <a:r>
              <a:rPr lang="en-US" dirty="0"/>
              <a:t>  -Theodore Roosevelt</a:t>
            </a:r>
          </a:p>
        </p:txBody>
      </p:sp>
    </p:spTree>
    <p:extLst>
      <p:ext uri="{BB962C8B-B14F-4D97-AF65-F5344CB8AC3E}">
        <p14:creationId xmlns:p14="http://schemas.microsoft.com/office/powerpoint/2010/main" val="2434763992"/>
      </p:ext>
    </p:extLst>
  </p:cSld>
  <p:clrMapOvr>
    <a:masterClrMapping/>
  </p:clrMapOvr>
  <mc:AlternateContent xmlns:mc="http://schemas.openxmlformats.org/markup-compatibility/2006" xmlns:p14="http://schemas.microsoft.com/office/powerpoint/2010/main">
    <mc:Choice Requires="p14">
      <p:transition spd="slow" p14:dur="2000" advTm="70042"/>
    </mc:Choice>
    <mc:Fallback xmlns="">
      <p:transition spd="slow" advTm="7004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41375212"/>
      </p:ext>
    </p:extLst>
  </p:cSld>
  <p:clrMapOvr>
    <a:masterClrMapping/>
  </p:clrMapOvr>
  <mc:AlternateContent xmlns:mc="http://schemas.openxmlformats.org/markup-compatibility/2006" xmlns:p14="http://schemas.microsoft.com/office/powerpoint/2010/main">
    <mc:Choice Requires="p14">
      <p:transition spd="slow" p14:dur="2000" advTm="42821"/>
    </mc:Choice>
    <mc:Fallback xmlns="">
      <p:transition spd="slow" advTm="4282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4552"/>
            <a:ext cx="6858000" cy="2689284"/>
          </a:xfrm>
        </p:spPr>
        <p:txBody>
          <a:bodyPr>
            <a:noAutofit/>
          </a:bodyPr>
          <a:lstStyle/>
          <a:p>
            <a:r>
              <a:rPr lang="en-GB" dirty="0"/>
              <a:t/>
            </a:r>
            <a:br>
              <a:rPr lang="en-GB" dirty="0"/>
            </a:br>
            <a:r>
              <a:rPr lang="en-GB" sz="3600" b="1" dirty="0"/>
              <a:t>Policy,</a:t>
            </a:r>
            <a:r>
              <a:rPr lang="en-GB" sz="3600" b="1" dirty="0">
                <a:solidFill>
                  <a:srgbClr val="FF0000"/>
                </a:solidFill>
              </a:rPr>
              <a:t> </a:t>
            </a:r>
            <a:r>
              <a:rPr lang="en-GB" sz="3600" b="1" dirty="0"/>
              <a:t>Leadership and </a:t>
            </a:r>
            <a:r>
              <a:rPr lang="en-GB" sz="3600" b="1" dirty="0">
                <a:solidFill>
                  <a:srgbClr val="FF0000"/>
                </a:solidFill>
              </a:rPr>
              <a:t>Governance</a:t>
            </a:r>
            <a:br>
              <a:rPr lang="en-GB" sz="3600" b="1" dirty="0">
                <a:solidFill>
                  <a:srgbClr val="FF0000"/>
                </a:solidFill>
              </a:rPr>
            </a:br>
            <a:r>
              <a:rPr lang="en-GB" sz="3600" b="1" i="1" dirty="0"/>
              <a:t>(</a:t>
            </a:r>
            <a:r>
              <a:rPr lang="en-GB" sz="3600" b="1" i="1" dirty="0">
                <a:solidFill>
                  <a:srgbClr val="FF0000"/>
                </a:solidFill>
              </a:rPr>
              <a:t>Management and Governance</a:t>
            </a:r>
            <a:r>
              <a:rPr lang="en-GB" sz="3600" b="1" i="1" dirty="0"/>
              <a:t>)</a:t>
            </a:r>
            <a:r>
              <a:rPr lang="en-GB" sz="3600" b="1" i="1" dirty="0">
                <a:solidFill>
                  <a:srgbClr val="FF0000"/>
                </a:solidFill>
              </a:rPr>
              <a:t> </a:t>
            </a:r>
            <a:r>
              <a:rPr lang="en-US" sz="3600" i="1" dirty="0"/>
              <a:t/>
            </a:r>
            <a:br>
              <a:rPr lang="en-US" sz="3600" i="1" dirty="0"/>
            </a:br>
            <a:endParaRPr lang="en-US" sz="3600" i="1" dirty="0"/>
          </a:p>
        </p:txBody>
      </p:sp>
    </p:spTree>
    <p:extLst>
      <p:ext uri="{BB962C8B-B14F-4D97-AF65-F5344CB8AC3E}">
        <p14:creationId xmlns:p14="http://schemas.microsoft.com/office/powerpoint/2010/main" val="2691688795"/>
      </p:ext>
    </p:extLst>
  </p:cSld>
  <p:clrMapOvr>
    <a:masterClrMapping/>
  </p:clrMapOvr>
  <mc:AlternateContent xmlns:mc="http://schemas.openxmlformats.org/markup-compatibility/2006" xmlns:p14="http://schemas.microsoft.com/office/powerpoint/2010/main">
    <mc:Choice Requires="p14">
      <p:transition spd="slow" p14:dur="2000" advTm="62841"/>
    </mc:Choice>
    <mc:Fallback xmlns="">
      <p:transition spd="slow" advTm="6284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9F5E-EFF1-4CB6-8B03-5370E6F9A3DF}"/>
              </a:ext>
            </a:extLst>
          </p:cNvPr>
          <p:cNvSpPr>
            <a:spLocks noGrp="1"/>
          </p:cNvSpPr>
          <p:nvPr>
            <p:ph type="title"/>
          </p:nvPr>
        </p:nvSpPr>
        <p:spPr/>
        <p:txBody>
          <a:bodyPr>
            <a:normAutofit/>
          </a:bodyPr>
          <a:lstStyle/>
          <a:p>
            <a:r>
              <a:rPr lang="en-US" sz="4400" b="1" dirty="0"/>
              <a:t>Outline</a:t>
            </a:r>
          </a:p>
        </p:txBody>
      </p:sp>
      <p:sp>
        <p:nvSpPr>
          <p:cNvPr id="3" name="Content Placeholder 2">
            <a:extLst>
              <a:ext uri="{FF2B5EF4-FFF2-40B4-BE49-F238E27FC236}">
                <a16:creationId xmlns:a16="http://schemas.microsoft.com/office/drawing/2014/main" id="{E11D397C-9C92-49DA-93AD-5A604AE4251A}"/>
              </a:ext>
            </a:extLst>
          </p:cNvPr>
          <p:cNvSpPr>
            <a:spLocks noGrp="1"/>
          </p:cNvSpPr>
          <p:nvPr>
            <p:ph idx="1"/>
          </p:nvPr>
        </p:nvSpPr>
        <p:spPr/>
        <p:txBody>
          <a:bodyPr/>
          <a:lstStyle/>
          <a:p>
            <a:r>
              <a:rPr lang="en-US" dirty="0"/>
              <a:t>Definition of Management and Governance </a:t>
            </a:r>
          </a:p>
          <a:p>
            <a:r>
              <a:rPr lang="en-US" dirty="0"/>
              <a:t>Principles of Management and Governance </a:t>
            </a:r>
          </a:p>
          <a:p>
            <a:r>
              <a:rPr lang="en-US" dirty="0"/>
              <a:t>Conflicts </a:t>
            </a:r>
          </a:p>
          <a:p>
            <a:r>
              <a:rPr lang="en-US" dirty="0"/>
              <a:t>Partnerships </a:t>
            </a:r>
          </a:p>
          <a:p>
            <a:r>
              <a:rPr lang="en-US" dirty="0"/>
              <a:t>Collaboration and Partnerships </a:t>
            </a:r>
          </a:p>
          <a:p>
            <a:r>
              <a:rPr lang="en-US" dirty="0"/>
              <a:t>Stakeholders </a:t>
            </a:r>
          </a:p>
        </p:txBody>
      </p:sp>
    </p:spTree>
    <p:extLst>
      <p:ext uri="{BB962C8B-B14F-4D97-AF65-F5344CB8AC3E}">
        <p14:creationId xmlns:p14="http://schemas.microsoft.com/office/powerpoint/2010/main" val="3213816925"/>
      </p:ext>
    </p:extLst>
  </p:cSld>
  <p:clrMapOvr>
    <a:masterClrMapping/>
  </p:clrMapOvr>
  <mc:AlternateContent xmlns:mc="http://schemas.openxmlformats.org/markup-compatibility/2006" xmlns:p14="http://schemas.microsoft.com/office/powerpoint/2010/main">
    <mc:Choice Requires="p14">
      <p:transition spd="slow" p14:dur="2000" advTm="26170"/>
    </mc:Choice>
    <mc:Fallback xmlns="">
      <p:transition spd="slow" advTm="2617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41" y="419031"/>
            <a:ext cx="7712917" cy="1025663"/>
          </a:xfrm>
        </p:spPr>
        <p:txBody>
          <a:bodyPr>
            <a:normAutofit/>
          </a:bodyPr>
          <a:lstStyle/>
          <a:p>
            <a:pPr algn="just"/>
            <a:r>
              <a:rPr lang="en-US" sz="3000" b="1" dirty="0" smtClean="0"/>
              <a:t>Management and Governance Concept</a:t>
            </a:r>
            <a:r>
              <a:rPr lang="en-US" sz="3000" dirty="0" smtClean="0"/>
              <a:t> </a:t>
            </a:r>
            <a:endParaRPr lang="en-US" sz="3000" dirty="0"/>
          </a:p>
        </p:txBody>
      </p:sp>
      <p:sp>
        <p:nvSpPr>
          <p:cNvPr id="3" name="Content Placeholder 2"/>
          <p:cNvSpPr>
            <a:spLocks noGrp="1"/>
          </p:cNvSpPr>
          <p:nvPr>
            <p:ph sz="half" idx="1"/>
          </p:nvPr>
        </p:nvSpPr>
        <p:spPr>
          <a:xfrm>
            <a:off x="628650" y="1700213"/>
            <a:ext cx="3169627" cy="3657600"/>
          </a:xfrm>
        </p:spPr>
        <p:txBody>
          <a:bodyPr>
            <a:normAutofit/>
          </a:bodyPr>
          <a:lstStyle/>
          <a:p>
            <a:pPr marL="0" indent="0">
              <a:buNone/>
            </a:pPr>
            <a:r>
              <a:rPr lang="en-US" sz="2250" b="1" dirty="0"/>
              <a:t>Management</a:t>
            </a:r>
          </a:p>
          <a:p>
            <a:pPr marL="0" indent="0">
              <a:buNone/>
            </a:pPr>
            <a:r>
              <a:rPr lang="en-US" sz="2250" dirty="0"/>
              <a:t>Refers to the art and science of coordination of all resources through the process of planning, organizing, staffing, directing and controlling in order to attain stated goal or objectives”.</a:t>
            </a:r>
          </a:p>
          <a:p>
            <a:pPr marL="342900" lvl="1" indent="0" algn="just">
              <a:buNone/>
            </a:pPr>
            <a:endParaRPr lang="en-US" dirty="0"/>
          </a:p>
          <a:p>
            <a:pPr lvl="1" algn="just"/>
            <a:endParaRPr lang="en-US" dirty="0"/>
          </a:p>
          <a:p>
            <a:endParaRPr lang="en-US" dirty="0"/>
          </a:p>
        </p:txBody>
      </p:sp>
      <p:sp>
        <p:nvSpPr>
          <p:cNvPr id="4" name="Content Placeholder 3"/>
          <p:cNvSpPr>
            <a:spLocks noGrp="1"/>
          </p:cNvSpPr>
          <p:nvPr>
            <p:ph sz="half" idx="2"/>
          </p:nvPr>
        </p:nvSpPr>
        <p:spPr/>
        <p:txBody>
          <a:bodyPr>
            <a:normAutofit/>
          </a:bodyPr>
          <a:lstStyle/>
          <a:p>
            <a:pPr lvl="1"/>
            <a:endParaRPr lang="en-US" dirty="0"/>
          </a:p>
          <a:p>
            <a:pPr marL="342900" lvl="1" indent="0">
              <a:buNone/>
            </a:pPr>
            <a:endParaRPr lang="en-US"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1" y="1700213"/>
            <a:ext cx="47777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27199562"/>
      </p:ext>
    </p:extLst>
  </p:cSld>
  <p:clrMapOvr>
    <a:masterClrMapping/>
  </p:clrMapOvr>
  <mc:AlternateContent xmlns:mc="http://schemas.openxmlformats.org/markup-compatibility/2006" xmlns:p14="http://schemas.microsoft.com/office/powerpoint/2010/main">
    <mc:Choice Requires="p14">
      <p:transition spd="slow" p14:dur="2000" advTm="66615"/>
    </mc:Choice>
    <mc:Fallback xmlns="">
      <p:transition spd="slow" advTm="666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05326"/>
            <a:ext cx="6457950" cy="1209174"/>
          </a:xfrm>
        </p:spPr>
        <p:txBody>
          <a:bodyPr>
            <a:normAutofit/>
          </a:bodyPr>
          <a:lstStyle/>
          <a:p>
            <a:r>
              <a:rPr lang="en-US" sz="3600" b="1" dirty="0" smtClean="0"/>
              <a:t>Management and Governance Concept Cont…</a:t>
            </a:r>
            <a:endParaRPr lang="en-US" dirty="0"/>
          </a:p>
        </p:txBody>
      </p:sp>
      <p:sp>
        <p:nvSpPr>
          <p:cNvPr id="3" name="Content Placeholder 2"/>
          <p:cNvSpPr>
            <a:spLocks noGrp="1"/>
          </p:cNvSpPr>
          <p:nvPr>
            <p:ph sz="half" idx="1"/>
          </p:nvPr>
        </p:nvSpPr>
        <p:spPr>
          <a:xfrm>
            <a:off x="1314450" y="1885951"/>
            <a:ext cx="3200400" cy="3565922"/>
          </a:xfrm>
          <a:solidFill>
            <a:schemeClr val="bg1"/>
          </a:solidFill>
        </p:spPr>
        <p:txBody>
          <a:bodyPr>
            <a:normAutofit fontScale="77500" lnSpcReduction="20000"/>
          </a:bodyPr>
          <a:lstStyle/>
          <a:p>
            <a:pPr marL="0" indent="0">
              <a:buNone/>
            </a:pPr>
            <a:r>
              <a:rPr lang="en-US" b="1" dirty="0"/>
              <a:t>Governance:</a:t>
            </a:r>
          </a:p>
          <a:p>
            <a:pPr marL="0" indent="0">
              <a:buNone/>
            </a:pPr>
            <a:r>
              <a:rPr lang="en-US" dirty="0"/>
              <a:t>Refers to the process of decision making which involves establishment of guiding policies and continuous monitoring of their implementation by the members of the governing body of an organization.</a:t>
            </a:r>
          </a:p>
          <a:p>
            <a:pPr marL="342900" lvl="1" indent="0">
              <a:buNone/>
            </a:pPr>
            <a:endParaRPr lang="en-US" sz="1500" dirty="0"/>
          </a:p>
        </p:txBody>
      </p:sp>
      <p:sp>
        <p:nvSpPr>
          <p:cNvPr id="4" name="Content Placeholder 3"/>
          <p:cNvSpPr>
            <a:spLocks noGrp="1"/>
          </p:cNvSpPr>
          <p:nvPr>
            <p:ph sz="half" idx="2"/>
          </p:nvPr>
        </p:nvSpPr>
        <p:spPr/>
        <p:txBody>
          <a:bodyPr>
            <a:normAutofit fontScale="77500" lnSpcReduction="20000"/>
          </a:bodyPr>
          <a:lstStyle/>
          <a:p>
            <a:pPr lvl="1"/>
            <a:endParaRPr lang="en-US" dirty="0"/>
          </a:p>
          <a:p>
            <a:pPr lvl="1"/>
            <a:endParaRPr lang="en-US" dirty="0"/>
          </a:p>
          <a:p>
            <a:pPr lvl="1"/>
            <a:endParaRPr lang="en-US" dirty="0"/>
          </a:p>
          <a:p>
            <a:pPr marL="342900" lvl="1" indent="0">
              <a:buNone/>
            </a:pP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885950"/>
            <a:ext cx="30289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85564386"/>
      </p:ext>
    </p:extLst>
  </p:cSld>
  <p:clrMapOvr>
    <a:masterClrMapping/>
  </p:clrMapOvr>
  <mc:AlternateContent xmlns:mc="http://schemas.openxmlformats.org/markup-compatibility/2006" xmlns:p14="http://schemas.microsoft.com/office/powerpoint/2010/main">
    <mc:Choice Requires="p14">
      <p:transition spd="slow" p14:dur="2000" advTm="73251"/>
    </mc:Choice>
    <mc:Fallback xmlns="">
      <p:transition spd="slow" advTm="73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59" y="260047"/>
            <a:ext cx="7686675" cy="1296264"/>
          </a:xfrm>
        </p:spPr>
        <p:txBody>
          <a:bodyPr>
            <a:noAutofit/>
          </a:bodyPr>
          <a:lstStyle/>
          <a:p>
            <a:r>
              <a:rPr lang="en-US" sz="4400" b="1" dirty="0"/>
              <a:t>Principles of </a:t>
            </a:r>
            <a:r>
              <a:rPr lang="en-US" sz="4400" b="1" dirty="0" smtClean="0"/>
              <a:t>Management</a:t>
            </a:r>
            <a:endParaRPr lang="en-US" sz="4400" b="1" dirty="0"/>
          </a:p>
        </p:txBody>
      </p:sp>
      <p:sp>
        <p:nvSpPr>
          <p:cNvPr id="3" name="Content Placeholder 2"/>
          <p:cNvSpPr>
            <a:spLocks noGrp="1"/>
          </p:cNvSpPr>
          <p:nvPr>
            <p:ph idx="1"/>
          </p:nvPr>
        </p:nvSpPr>
        <p:spPr>
          <a:xfrm>
            <a:off x="514056" y="1295053"/>
            <a:ext cx="8629943" cy="5422987"/>
          </a:xfrm>
        </p:spPr>
        <p:txBody>
          <a:bodyPr>
            <a:noAutofit/>
          </a:bodyPr>
          <a:lstStyle/>
          <a:p>
            <a:pPr marL="514350" indent="-514350">
              <a:lnSpc>
                <a:spcPct val="120000"/>
              </a:lnSpc>
              <a:spcBef>
                <a:spcPts val="0"/>
              </a:spcBef>
              <a:buFont typeface="+mj-lt"/>
              <a:buAutoNum type="arabicPeriod"/>
            </a:pPr>
            <a:r>
              <a:rPr lang="en-US" sz="2000" dirty="0" smtClean="0">
                <a:cs typeface="Angsana New" pitchFamily="18" charset="-34"/>
              </a:rPr>
              <a:t>Division </a:t>
            </a:r>
            <a:r>
              <a:rPr lang="en-US" sz="2000" dirty="0">
                <a:cs typeface="Angsana New" pitchFamily="18" charset="-34"/>
              </a:rPr>
              <a:t>of labor: job specialization </a:t>
            </a:r>
          </a:p>
          <a:p>
            <a:pPr marL="457200" indent="-457200">
              <a:lnSpc>
                <a:spcPct val="120000"/>
              </a:lnSpc>
              <a:spcBef>
                <a:spcPts val="0"/>
              </a:spcBef>
              <a:buFont typeface="+mj-lt"/>
              <a:buAutoNum type="arabicPeriod"/>
            </a:pPr>
            <a:r>
              <a:rPr lang="en-US" sz="2000" dirty="0">
                <a:cs typeface="Angsana New" pitchFamily="18" charset="-34"/>
              </a:rPr>
              <a:t> Authority and responsibility: formal and informal</a:t>
            </a:r>
          </a:p>
          <a:p>
            <a:pPr marL="457200" indent="-457200">
              <a:lnSpc>
                <a:spcPct val="120000"/>
              </a:lnSpc>
              <a:spcBef>
                <a:spcPts val="0"/>
              </a:spcBef>
              <a:buFont typeface="+mj-lt"/>
              <a:buAutoNum type="arabicPeriod"/>
            </a:pPr>
            <a:r>
              <a:rPr lang="en-US" sz="2000" dirty="0">
                <a:cs typeface="Angsana New" pitchFamily="18" charset="-34"/>
              </a:rPr>
              <a:t> Unity of command: existence of “only </a:t>
            </a:r>
            <a:r>
              <a:rPr lang="en-US" sz="2000" dirty="0" smtClean="0">
                <a:cs typeface="Angsana New" pitchFamily="18" charset="-34"/>
              </a:rPr>
              <a:t>one” </a:t>
            </a:r>
            <a:r>
              <a:rPr lang="en-US" sz="2000" dirty="0">
                <a:cs typeface="Angsana New" pitchFamily="18" charset="-34"/>
              </a:rPr>
              <a:t>boss</a:t>
            </a:r>
          </a:p>
          <a:p>
            <a:pPr marL="457200" indent="-457200" defTabSz="607219">
              <a:lnSpc>
                <a:spcPct val="120000"/>
              </a:lnSpc>
              <a:spcBef>
                <a:spcPts val="0"/>
              </a:spcBef>
              <a:buFont typeface="+mj-lt"/>
              <a:buAutoNum type="arabicPeriod"/>
            </a:pPr>
            <a:r>
              <a:rPr lang="en-US" sz="2000" dirty="0">
                <a:cs typeface="Angsana New" pitchFamily="18" charset="-34"/>
              </a:rPr>
              <a:t> Line of authority: a clear chain of command from top to bottom</a:t>
            </a:r>
          </a:p>
          <a:p>
            <a:pPr marL="457200" indent="-457200" defTabSz="607219">
              <a:lnSpc>
                <a:spcPct val="120000"/>
              </a:lnSpc>
              <a:spcBef>
                <a:spcPts val="0"/>
              </a:spcBef>
              <a:buFont typeface="+mj-lt"/>
              <a:buAutoNum type="arabicPeriod"/>
            </a:pPr>
            <a:r>
              <a:rPr lang="en-US" sz="2000" dirty="0">
                <a:cs typeface="Angsana New" pitchFamily="18" charset="-34"/>
              </a:rPr>
              <a:t> Unity of direction: a single plan of action to guide the organization</a:t>
            </a:r>
          </a:p>
          <a:p>
            <a:pPr marL="457200" indent="-457200" defTabSz="607219">
              <a:lnSpc>
                <a:spcPct val="120000"/>
              </a:lnSpc>
              <a:spcBef>
                <a:spcPts val="0"/>
              </a:spcBef>
              <a:buFont typeface="+mj-lt"/>
              <a:buAutoNum type="arabicPeriod"/>
            </a:pPr>
            <a:r>
              <a:rPr lang="en-US" sz="2000" dirty="0">
                <a:cs typeface="Angsana New" pitchFamily="18" charset="-34"/>
              </a:rPr>
              <a:t> Centralization: degree to which authority is situated</a:t>
            </a:r>
          </a:p>
          <a:p>
            <a:pPr marL="457200" indent="-457200" defTabSz="607219">
              <a:lnSpc>
                <a:spcPct val="120000"/>
              </a:lnSpc>
              <a:spcBef>
                <a:spcPts val="0"/>
              </a:spcBef>
              <a:buFont typeface="+mj-lt"/>
              <a:buAutoNum type="arabicPeriod"/>
            </a:pPr>
            <a:r>
              <a:rPr lang="en-US" sz="2000" dirty="0">
                <a:cs typeface="Angsana New" pitchFamily="18" charset="-34"/>
              </a:rPr>
              <a:t> Equity: justice and fairness to all employees</a:t>
            </a:r>
          </a:p>
          <a:p>
            <a:pPr marL="457200" indent="-457200" defTabSz="607219">
              <a:lnSpc>
                <a:spcPct val="120000"/>
              </a:lnSpc>
              <a:spcBef>
                <a:spcPts val="0"/>
              </a:spcBef>
              <a:buFont typeface="+mj-lt"/>
              <a:buAutoNum type="arabicPeriod"/>
            </a:pPr>
            <a:r>
              <a:rPr lang="en-US" sz="2000" dirty="0">
                <a:cs typeface="Angsana New" pitchFamily="18" charset="-34"/>
              </a:rPr>
              <a:t> Order: the arrangement of employees </a:t>
            </a:r>
          </a:p>
          <a:p>
            <a:pPr marL="457200" indent="-457200" defTabSz="607219">
              <a:lnSpc>
                <a:spcPct val="120000"/>
              </a:lnSpc>
              <a:spcBef>
                <a:spcPts val="0"/>
              </a:spcBef>
              <a:buFont typeface="+mj-lt"/>
              <a:buAutoNum type="arabicPeriod"/>
            </a:pPr>
            <a:r>
              <a:rPr lang="en-US" sz="2000" dirty="0">
                <a:cs typeface="Angsana New" pitchFamily="18" charset="-34"/>
              </a:rPr>
              <a:t> Initiative: fostering of creativity and innovation among employees</a:t>
            </a:r>
          </a:p>
          <a:p>
            <a:pPr marL="457200" indent="-457200" defTabSz="607219">
              <a:lnSpc>
                <a:spcPct val="120000"/>
              </a:lnSpc>
              <a:spcBef>
                <a:spcPts val="0"/>
              </a:spcBef>
              <a:buFont typeface="+mj-lt"/>
              <a:buAutoNum type="arabicPeriod"/>
            </a:pPr>
            <a:r>
              <a:rPr lang="en-US" sz="2000" dirty="0">
                <a:cs typeface="Angsana New" pitchFamily="18" charset="-34"/>
              </a:rPr>
              <a:t> Discipline: obedient and respectful employees</a:t>
            </a:r>
          </a:p>
          <a:p>
            <a:pPr marL="457200" indent="-457200" defTabSz="607219">
              <a:lnSpc>
                <a:spcPct val="120000"/>
              </a:lnSpc>
              <a:spcBef>
                <a:spcPts val="0"/>
              </a:spcBef>
              <a:buFont typeface="+mj-lt"/>
              <a:buAutoNum type="arabicPeriod"/>
            </a:pPr>
            <a:r>
              <a:rPr lang="en-US" sz="2000" dirty="0">
                <a:cs typeface="Angsana New" pitchFamily="18" charset="-34"/>
              </a:rPr>
              <a:t> Remuneration: an equitable uniform and motivated payment system</a:t>
            </a:r>
          </a:p>
          <a:p>
            <a:pPr marL="457200" indent="-457200" defTabSz="607219">
              <a:lnSpc>
                <a:spcPct val="120000"/>
              </a:lnSpc>
              <a:spcBef>
                <a:spcPts val="0"/>
              </a:spcBef>
              <a:buFont typeface="+mj-lt"/>
              <a:buAutoNum type="arabicPeriod"/>
            </a:pPr>
            <a:r>
              <a:rPr lang="en-US" sz="2000" dirty="0">
                <a:cs typeface="Angsana New" pitchFamily="18" charset="-34"/>
              </a:rPr>
              <a:t> Stability of tenure: tenure of  employment</a:t>
            </a:r>
          </a:p>
          <a:p>
            <a:pPr marL="457200" indent="-457200" defTabSz="607219">
              <a:lnSpc>
                <a:spcPct val="120000"/>
              </a:lnSpc>
              <a:spcBef>
                <a:spcPts val="0"/>
              </a:spcBef>
              <a:buFont typeface="+mj-lt"/>
              <a:buAutoNum type="arabicPeriod"/>
            </a:pPr>
            <a:r>
              <a:rPr lang="en-US" sz="2000" dirty="0">
                <a:cs typeface="Angsana New" pitchFamily="18" charset="-34"/>
              </a:rPr>
              <a:t> Subordination of individual interest to the common interest: the organization’s interests are superior to individual interests</a:t>
            </a:r>
          </a:p>
          <a:p>
            <a:pPr marL="457200" indent="-457200" defTabSz="607219">
              <a:buFont typeface="+mj-lt"/>
              <a:buAutoNum type="arabicPeriod"/>
            </a:pPr>
            <a:endParaRPr lang="en-US" sz="2000" dirty="0">
              <a:cs typeface="Andalus" pitchFamily="18" charset="-78"/>
            </a:endParaRPr>
          </a:p>
        </p:txBody>
      </p:sp>
    </p:spTree>
    <p:extLst>
      <p:ext uri="{BB962C8B-B14F-4D97-AF65-F5344CB8AC3E}">
        <p14:creationId xmlns:p14="http://schemas.microsoft.com/office/powerpoint/2010/main" val="2090435029"/>
      </p:ext>
    </p:extLst>
  </p:cSld>
  <p:clrMapOvr>
    <a:masterClrMapping/>
  </p:clrMapOvr>
  <mc:AlternateContent xmlns:mc="http://schemas.openxmlformats.org/markup-compatibility/2006" xmlns:p14="http://schemas.microsoft.com/office/powerpoint/2010/main">
    <mc:Choice Requires="p14">
      <p:transition spd="slow" p14:dur="2000" advTm="70178"/>
    </mc:Choice>
    <mc:Fallback xmlns="">
      <p:transition spd="slow" advTm="7017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Principles of </a:t>
            </a:r>
            <a:r>
              <a:rPr lang="en-US" b="1" dirty="0" smtClean="0"/>
              <a:t>Governance</a:t>
            </a:r>
            <a:endParaRPr lang="en-US" b="1" dirty="0"/>
          </a:p>
        </p:txBody>
      </p:sp>
      <p:sp>
        <p:nvSpPr>
          <p:cNvPr id="6" name="Content Placeholder 5"/>
          <p:cNvSpPr>
            <a:spLocks noGrp="1"/>
          </p:cNvSpPr>
          <p:nvPr>
            <p:ph sz="half" idx="2"/>
          </p:nvPr>
        </p:nvSpPr>
        <p:spPr>
          <a:xfrm>
            <a:off x="628650" y="2051448"/>
            <a:ext cx="2686050" cy="3394472"/>
          </a:xfrm>
        </p:spPr>
        <p:txBody>
          <a:bodyPr/>
          <a:lstStyle/>
          <a:p>
            <a:endParaRPr lang="en-US" dirty="0"/>
          </a:p>
          <a:p>
            <a:pPr marL="0" indent="0" algn="ctr">
              <a:buNone/>
            </a:pPr>
            <a:r>
              <a:rPr lang="en-US" dirty="0" smtClean="0"/>
              <a:t>Good</a:t>
            </a:r>
            <a:endParaRPr lang="en-US" dirty="0"/>
          </a:p>
          <a:p>
            <a:pPr marL="0" indent="0" algn="ctr">
              <a:buNone/>
            </a:pPr>
            <a:r>
              <a:rPr lang="en-US" dirty="0"/>
              <a:t>vs </a:t>
            </a:r>
          </a:p>
          <a:p>
            <a:pPr marL="0" indent="0" algn="ctr">
              <a:buNone/>
            </a:pPr>
            <a:r>
              <a:rPr lang="en-US" dirty="0" smtClean="0"/>
              <a:t>Bad </a:t>
            </a:r>
            <a:r>
              <a:rPr lang="en-US" dirty="0"/>
              <a:t>governance</a:t>
            </a:r>
          </a:p>
          <a:p>
            <a:endParaRPr lang="en-US" dirty="0"/>
          </a:p>
        </p:txBody>
      </p:sp>
      <p:pic>
        <p:nvPicPr>
          <p:cNvPr id="307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886201" y="2000251"/>
            <a:ext cx="4604656" cy="375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70526826"/>
      </p:ext>
    </p:extLst>
  </p:cSld>
  <p:clrMapOvr>
    <a:masterClrMapping/>
  </p:clrMapOvr>
  <mc:AlternateContent xmlns:mc="http://schemas.openxmlformats.org/markup-compatibility/2006" xmlns:p14="http://schemas.microsoft.com/office/powerpoint/2010/main">
    <mc:Choice Requires="p14">
      <p:transition spd="slow" p14:dur="2000" advTm="74790"/>
    </mc:Choice>
    <mc:Fallback xmlns="">
      <p:transition spd="slow" advTm="74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39755" y="485192"/>
            <a:ext cx="7539135" cy="111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smtClean="0">
                <a:latin typeface="Arial" panose="020B0604020202020204" pitchFamily="34" charset="0"/>
                <a:cs typeface="Arial" panose="020B0604020202020204" pitchFamily="34" charset="0"/>
              </a:rPr>
              <a:t>Conflict Management in Health Emergencies</a:t>
            </a:r>
            <a:endParaRPr lang="en-US" sz="4400" b="1" dirty="0">
              <a:solidFill>
                <a:srgbClr val="FF0000"/>
              </a:solidFill>
              <a:latin typeface="Arial" panose="020B0604020202020204" pitchFamily="34" charset="0"/>
              <a:cs typeface="Arial" panose="020B0604020202020204" pitchFamily="34" charset="0"/>
            </a:endParaRPr>
          </a:p>
        </p:txBody>
      </p:sp>
      <p:sp>
        <p:nvSpPr>
          <p:cNvPr id="12291" name="Rectangle 3"/>
          <p:cNvSpPr>
            <a:spLocks noChangeArrowheads="1"/>
          </p:cNvSpPr>
          <p:nvPr/>
        </p:nvSpPr>
        <p:spPr bwMode="auto">
          <a:xfrm>
            <a:off x="690465" y="1703069"/>
            <a:ext cx="8024327" cy="462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SzPct val="110000"/>
            </a:pPr>
            <a:endParaRPr lang="en-US" dirty="0" smtClean="0">
              <a:solidFill>
                <a:srgbClr val="0070C0"/>
              </a:solidFill>
              <a:latin typeface="Arial" panose="020B0604020202020204" pitchFamily="34" charset="0"/>
              <a:cs typeface="Arial" panose="020B0604020202020204" pitchFamily="34" charset="0"/>
            </a:endParaRPr>
          </a:p>
          <a:p>
            <a:pPr>
              <a:spcBef>
                <a:spcPct val="20000"/>
              </a:spcBef>
              <a:buSzPct val="110000"/>
            </a:pPr>
            <a:r>
              <a:rPr lang="en-US" sz="2000" dirty="0" smtClean="0">
                <a:solidFill>
                  <a:srgbClr val="0070C0"/>
                </a:solidFill>
                <a:latin typeface="Arial" panose="020B0604020202020204" pitchFamily="34" charset="0"/>
                <a:cs typeface="Arial" panose="020B0604020202020204" pitchFamily="34" charset="0"/>
              </a:rPr>
              <a:t>What </a:t>
            </a:r>
            <a:r>
              <a:rPr lang="en-US" sz="2000" dirty="0">
                <a:solidFill>
                  <a:srgbClr val="0070C0"/>
                </a:solidFill>
                <a:latin typeface="Arial" panose="020B0604020202020204" pitchFamily="34" charset="0"/>
                <a:cs typeface="Arial" panose="020B0604020202020204" pitchFamily="34" charset="0"/>
              </a:rPr>
              <a:t>is a conflict</a:t>
            </a:r>
          </a:p>
          <a:p>
            <a:pPr marL="257175" indent="-257175">
              <a:spcBef>
                <a:spcPct val="20000"/>
              </a:spcBef>
              <a:buSzPct val="110000"/>
              <a:buFont typeface="Arial" panose="020B0604020202020204" pitchFamily="34" charset="0"/>
              <a:buChar char="•"/>
            </a:pPr>
            <a:r>
              <a:rPr lang="en-US" sz="2000" dirty="0">
                <a:latin typeface="Arial" panose="020B0604020202020204" pitchFamily="34" charset="0"/>
                <a:cs typeface="Arial" panose="020B0604020202020204" pitchFamily="34" charset="0"/>
              </a:rPr>
              <a:t>A state of incompatibility of ideas between two or more parties or individuals</a:t>
            </a:r>
          </a:p>
          <a:p>
            <a:pPr marL="257175" indent="-257175">
              <a:spcBef>
                <a:spcPct val="20000"/>
              </a:spcBef>
              <a:buSzPct val="11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ct val="20000"/>
              </a:spcBef>
              <a:buSzPct val="110000"/>
            </a:pPr>
            <a:r>
              <a:rPr lang="en-US" sz="2000" dirty="0">
                <a:solidFill>
                  <a:srgbClr val="0070C0"/>
                </a:solidFill>
                <a:latin typeface="Arial" panose="020B0604020202020204" pitchFamily="34" charset="0"/>
                <a:cs typeface="Arial" panose="020B0604020202020204" pitchFamily="34" charset="0"/>
              </a:rPr>
              <a:t>Types of Conflict</a:t>
            </a:r>
          </a:p>
          <a:p>
            <a:pPr marL="257175" indent="-257175">
              <a:spcBef>
                <a:spcPct val="20000"/>
              </a:spcBef>
              <a:buSzPct val="110000"/>
              <a:buFont typeface="Arial" panose="020B0604020202020204" pitchFamily="34" charset="0"/>
              <a:buChar char="•"/>
            </a:pPr>
            <a:r>
              <a:rPr lang="en-US" sz="2000" dirty="0">
                <a:latin typeface="Arial" panose="020B0604020202020204" pitchFamily="34" charset="0"/>
                <a:cs typeface="Arial" panose="020B0604020202020204" pitchFamily="34" charset="0"/>
              </a:rPr>
              <a:t>Inter-personal and intra-personal</a:t>
            </a:r>
          </a:p>
          <a:p>
            <a:pPr marL="257175" indent="-257175">
              <a:spcBef>
                <a:spcPct val="20000"/>
              </a:spcBef>
              <a:buSzPct val="110000"/>
              <a:buFont typeface="Arial" panose="020B0604020202020204" pitchFamily="34" charset="0"/>
              <a:buChar char="•"/>
            </a:pPr>
            <a:r>
              <a:rPr lang="en-US" sz="2000" dirty="0">
                <a:latin typeface="Arial" panose="020B0604020202020204" pitchFamily="34" charset="0"/>
                <a:cs typeface="Arial" panose="020B0604020202020204" pitchFamily="34" charset="0"/>
              </a:rPr>
              <a:t>Inter-group and intra-group</a:t>
            </a:r>
          </a:p>
          <a:p>
            <a:pPr marL="257175" indent="-257175">
              <a:spcBef>
                <a:spcPct val="20000"/>
              </a:spcBef>
              <a:buSzPct val="110000"/>
              <a:buFont typeface="Arial" panose="020B0604020202020204" pitchFamily="34" charset="0"/>
              <a:buChar char="•"/>
            </a:pPr>
            <a:r>
              <a:rPr lang="en-US" sz="2000" dirty="0">
                <a:latin typeface="Arial" panose="020B0604020202020204" pitchFamily="34" charset="0"/>
                <a:cs typeface="Arial" panose="020B0604020202020204" pitchFamily="34" charset="0"/>
              </a:rPr>
              <a:t>Competitive and disruptive</a:t>
            </a:r>
          </a:p>
          <a:p>
            <a:pPr>
              <a:spcBef>
                <a:spcPct val="20000"/>
              </a:spcBef>
              <a:buSzPct val="110000"/>
            </a:pPr>
            <a:endParaRPr lang="en-US" sz="2000" dirty="0">
              <a:latin typeface="Arial" panose="020B0604020202020204" pitchFamily="34" charset="0"/>
              <a:cs typeface="Arial" panose="020B0604020202020204" pitchFamily="34" charset="0"/>
            </a:endParaRPr>
          </a:p>
          <a:p>
            <a:pPr>
              <a:spcBef>
                <a:spcPct val="20000"/>
              </a:spcBef>
              <a:buSzPct val="110000"/>
            </a:pPr>
            <a:r>
              <a:rPr lang="en-US" sz="2000" dirty="0">
                <a:solidFill>
                  <a:srgbClr val="0070C0"/>
                </a:solidFill>
                <a:latin typeface="Arial" panose="020B0604020202020204" pitchFamily="34" charset="0"/>
                <a:cs typeface="Arial" panose="020B0604020202020204" pitchFamily="34" charset="0"/>
              </a:rPr>
              <a:t>Conflict Management</a:t>
            </a:r>
          </a:p>
          <a:p>
            <a:pPr marL="257175" indent="-257175">
              <a:spcBef>
                <a:spcPct val="20000"/>
              </a:spcBef>
              <a:buSzPct val="110000"/>
              <a:buFont typeface="Arial" panose="020B0604020202020204" pitchFamily="34" charset="0"/>
              <a:buChar char="•"/>
            </a:pPr>
            <a:r>
              <a:rPr lang="en-US" sz="2000" dirty="0">
                <a:latin typeface="Arial" panose="020B0604020202020204" pitchFamily="34" charset="0"/>
                <a:cs typeface="Arial" panose="020B0604020202020204" pitchFamily="34" charset="0"/>
              </a:rPr>
              <a:t>Conflict management is the practice of identifying and handling conflict in a sensible, fair and efficient manner</a:t>
            </a:r>
          </a:p>
          <a:p>
            <a:pPr>
              <a:spcBef>
                <a:spcPct val="20000"/>
              </a:spcBef>
              <a:buClr>
                <a:schemeClr val="accent2"/>
              </a:buClr>
              <a:buSzPct val="110000"/>
            </a:pPr>
            <a:endParaRPr lang="en-US" sz="2000" b="1" dirty="0">
              <a:latin typeface="Arial" panose="020B0604020202020204" pitchFamily="34" charset="0"/>
              <a:cs typeface="Arial" panose="020B0604020202020204" pitchFamily="34" charset="0"/>
            </a:endParaRPr>
          </a:p>
          <a:p>
            <a:pPr marL="257175" indent="-257175">
              <a:spcBef>
                <a:spcPct val="20000"/>
              </a:spcBef>
              <a:buClr>
                <a:schemeClr val="accent2"/>
              </a:buClr>
              <a:buSzPct val="110000"/>
              <a:buFont typeface="Wingdings" pitchFamily="2" charset="2"/>
              <a:buChar char="§"/>
            </a:pPr>
            <a:endParaRPr lang="en-US" dirty="0">
              <a:cs typeface="Angsana New" pitchFamily="18" charset="-34"/>
            </a:endParaRPr>
          </a:p>
        </p:txBody>
      </p:sp>
    </p:spTree>
    <p:extLst>
      <p:ext uri="{BB962C8B-B14F-4D97-AF65-F5344CB8AC3E}">
        <p14:creationId xmlns:p14="http://schemas.microsoft.com/office/powerpoint/2010/main" val="3032193991"/>
      </p:ext>
    </p:extLst>
  </p:cSld>
  <p:clrMapOvr>
    <a:masterClrMapping/>
  </p:clrMapOvr>
  <mc:AlternateContent xmlns:mc="http://schemas.openxmlformats.org/markup-compatibility/2006" xmlns:p14="http://schemas.microsoft.com/office/powerpoint/2010/main">
    <mc:Choice Requires="p14">
      <p:transition spd="slow" p14:dur="2000" advTm="141124"/>
    </mc:Choice>
    <mc:Fallback xmlns="">
      <p:transition spd="slow" advTm="1411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Expected Learning Outcomes</a:t>
            </a:r>
            <a:r>
              <a:rPr lang="en-US" dirty="0"/>
              <a:t/>
            </a:r>
            <a:br>
              <a:rPr lang="en-US" dirty="0"/>
            </a:br>
            <a:endParaRPr lang="en-US" dirty="0"/>
          </a:p>
        </p:txBody>
      </p:sp>
      <p:sp>
        <p:nvSpPr>
          <p:cNvPr id="3" name="Content Placeholder 2"/>
          <p:cNvSpPr>
            <a:spLocks noGrp="1"/>
          </p:cNvSpPr>
          <p:nvPr>
            <p:ph idx="1"/>
          </p:nvPr>
        </p:nvSpPr>
        <p:spPr>
          <a:xfrm>
            <a:off x="457200" y="1134373"/>
            <a:ext cx="8229600" cy="4525963"/>
          </a:xfrm>
        </p:spPr>
        <p:txBody>
          <a:bodyPr>
            <a:normAutofit fontScale="92500"/>
          </a:bodyPr>
          <a:lstStyle/>
          <a:p>
            <a:pPr marL="0" indent="0" algn="just">
              <a:buNone/>
            </a:pPr>
            <a:endParaRPr lang="en-US" dirty="0"/>
          </a:p>
          <a:p>
            <a:pPr marL="0" indent="0" algn="just">
              <a:buNone/>
            </a:pPr>
            <a:r>
              <a:rPr lang="en-US" dirty="0"/>
              <a:t>At the end of this course the learner should be able to:</a:t>
            </a:r>
          </a:p>
          <a:p>
            <a:pPr lvl="0" algn="just"/>
            <a:r>
              <a:rPr lang="en-US" dirty="0"/>
              <a:t>Define basic concepts in Leadership, management and governance </a:t>
            </a:r>
          </a:p>
          <a:p>
            <a:pPr lvl="0" algn="just"/>
            <a:r>
              <a:rPr lang="en-US" dirty="0"/>
              <a:t>Analyze stakeholder roles in pandemic prevention, preparedness and response </a:t>
            </a:r>
          </a:p>
          <a:p>
            <a:pPr lvl="0" algn="just"/>
            <a:r>
              <a:rPr lang="en-US" dirty="0"/>
              <a:t>Discuss legal and regulatory frameworks important in the management of pandemics</a:t>
            </a:r>
          </a:p>
          <a:p>
            <a:pPr lvl="0" algn="just"/>
            <a:r>
              <a:rPr lang="en-US" dirty="0"/>
              <a:t>Describe ethical guidelines and challenges in pandemic response </a:t>
            </a:r>
          </a:p>
          <a:p>
            <a:pPr marL="0" indent="0" algn="just">
              <a:buNone/>
            </a:pPr>
            <a:endParaRPr lang="en-US" dirty="0"/>
          </a:p>
        </p:txBody>
      </p:sp>
    </p:spTree>
    <p:extLst>
      <p:ext uri="{BB962C8B-B14F-4D97-AF65-F5344CB8AC3E}">
        <p14:creationId xmlns:p14="http://schemas.microsoft.com/office/powerpoint/2010/main" val="1445432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                   S.M.Israr</a:t>
            </a:r>
          </a:p>
        </p:txBody>
      </p:sp>
      <p:sp>
        <p:nvSpPr>
          <p:cNvPr id="23554" name="Rectangle 2"/>
          <p:cNvSpPr>
            <a:spLocks noGrp="1" noChangeArrowheads="1"/>
          </p:cNvSpPr>
          <p:nvPr>
            <p:ph type="title"/>
          </p:nvPr>
        </p:nvSpPr>
        <p:spPr>
          <a:xfrm>
            <a:off x="354563" y="649013"/>
            <a:ext cx="8136294" cy="685800"/>
          </a:xfrm>
        </p:spPr>
        <p:txBody>
          <a:bodyPr>
            <a:noAutofit/>
          </a:bodyPr>
          <a:lstStyle/>
          <a:p>
            <a:r>
              <a:rPr lang="en-US" b="1" dirty="0" smtClean="0">
                <a:ea typeface="+mn-ea"/>
              </a:rPr>
              <a:t>Steps To Resolve Conflicts</a:t>
            </a:r>
            <a:endParaRPr lang="en-US" b="1" dirty="0">
              <a:ea typeface="+mn-ea"/>
            </a:endParaRPr>
          </a:p>
        </p:txBody>
      </p:sp>
      <p:sp>
        <p:nvSpPr>
          <p:cNvPr id="23555" name="Rectangle 3"/>
          <p:cNvSpPr>
            <a:spLocks noGrp="1" noChangeArrowheads="1"/>
          </p:cNvSpPr>
          <p:nvPr>
            <p:ph type="body" sz="half" idx="1"/>
          </p:nvPr>
        </p:nvSpPr>
        <p:spPr>
          <a:xfrm>
            <a:off x="896815" y="2000250"/>
            <a:ext cx="4761035" cy="3921369"/>
          </a:xfrm>
        </p:spPr>
        <p:txBody>
          <a:bodyPr>
            <a:normAutofit lnSpcReduction="10000"/>
          </a:bodyPr>
          <a:lstStyle/>
          <a:p>
            <a:pPr>
              <a:lnSpc>
                <a:spcPct val="90000"/>
              </a:lnSpc>
              <a:buSzPct val="110000"/>
              <a:buFont typeface="Arial" panose="020B0604020202020204" pitchFamily="34" charset="0"/>
              <a:buChar char="•"/>
            </a:pPr>
            <a:r>
              <a:rPr lang="en-US" sz="2000" dirty="0"/>
              <a:t>Assure privacy</a:t>
            </a:r>
          </a:p>
          <a:p>
            <a:pPr>
              <a:lnSpc>
                <a:spcPct val="90000"/>
              </a:lnSpc>
              <a:buSzPct val="110000"/>
              <a:buFont typeface="Arial" panose="020B0604020202020204" pitchFamily="34" charset="0"/>
              <a:buChar char="•"/>
            </a:pPr>
            <a:r>
              <a:rPr lang="en-US" sz="2000" dirty="0"/>
              <a:t>Empathize than sympathize</a:t>
            </a:r>
          </a:p>
          <a:p>
            <a:pPr>
              <a:lnSpc>
                <a:spcPct val="90000"/>
              </a:lnSpc>
              <a:buSzPct val="110000"/>
              <a:buFont typeface="Arial" panose="020B0604020202020204" pitchFamily="34" charset="0"/>
              <a:buChar char="•"/>
            </a:pPr>
            <a:r>
              <a:rPr lang="en-US" sz="2000" dirty="0"/>
              <a:t>Listen actively</a:t>
            </a:r>
          </a:p>
          <a:p>
            <a:pPr>
              <a:lnSpc>
                <a:spcPct val="90000"/>
              </a:lnSpc>
              <a:buSzPct val="110000"/>
              <a:buFont typeface="Arial" panose="020B0604020202020204" pitchFamily="34" charset="0"/>
              <a:buChar char="•"/>
            </a:pPr>
            <a:r>
              <a:rPr lang="en-US" sz="2000" dirty="0"/>
              <a:t>Maintain equity</a:t>
            </a:r>
          </a:p>
          <a:p>
            <a:pPr>
              <a:lnSpc>
                <a:spcPct val="90000"/>
              </a:lnSpc>
              <a:buSzPct val="110000"/>
              <a:buFont typeface="Arial" panose="020B0604020202020204" pitchFamily="34" charset="0"/>
              <a:buChar char="•"/>
            </a:pPr>
            <a:r>
              <a:rPr lang="en-US" sz="2000" dirty="0"/>
              <a:t>Focus on issue, not on personality</a:t>
            </a:r>
          </a:p>
          <a:p>
            <a:pPr>
              <a:lnSpc>
                <a:spcPct val="90000"/>
              </a:lnSpc>
              <a:buSzPct val="110000"/>
              <a:buFont typeface="Arial" panose="020B0604020202020204" pitchFamily="34" charset="0"/>
              <a:buChar char="•"/>
            </a:pPr>
            <a:r>
              <a:rPr lang="en-US" sz="2000" dirty="0"/>
              <a:t>Avoid blame</a:t>
            </a:r>
          </a:p>
          <a:p>
            <a:pPr>
              <a:lnSpc>
                <a:spcPct val="90000"/>
              </a:lnSpc>
              <a:buSzPct val="110000"/>
              <a:buFont typeface="Arial" panose="020B0604020202020204" pitchFamily="34" charset="0"/>
              <a:buChar char="•"/>
            </a:pPr>
            <a:r>
              <a:rPr lang="en-US" sz="2000" dirty="0"/>
              <a:t>Identify key theme</a:t>
            </a:r>
          </a:p>
          <a:p>
            <a:pPr>
              <a:lnSpc>
                <a:spcPct val="90000"/>
              </a:lnSpc>
              <a:buSzPct val="110000"/>
              <a:buFont typeface="Arial" panose="020B0604020202020204" pitchFamily="34" charset="0"/>
              <a:buChar char="•"/>
            </a:pPr>
            <a:r>
              <a:rPr lang="en-US" sz="2000" dirty="0"/>
              <a:t>Re-state key theme frequently</a:t>
            </a:r>
          </a:p>
          <a:p>
            <a:pPr>
              <a:lnSpc>
                <a:spcPct val="90000"/>
              </a:lnSpc>
              <a:buSzPct val="110000"/>
              <a:buFont typeface="Arial" panose="020B0604020202020204" pitchFamily="34" charset="0"/>
              <a:buChar char="•"/>
            </a:pPr>
            <a:r>
              <a:rPr lang="en-US" sz="2000" dirty="0"/>
              <a:t>Encourage feedback</a:t>
            </a:r>
          </a:p>
          <a:p>
            <a:pPr>
              <a:lnSpc>
                <a:spcPct val="90000"/>
              </a:lnSpc>
              <a:buSzPct val="110000"/>
              <a:buFont typeface="Arial" panose="020B0604020202020204" pitchFamily="34" charset="0"/>
              <a:buChar char="•"/>
            </a:pPr>
            <a:r>
              <a:rPr lang="en-US" sz="2000" dirty="0"/>
              <a:t>Identify alternate solutions</a:t>
            </a:r>
          </a:p>
          <a:p>
            <a:pPr>
              <a:lnSpc>
                <a:spcPct val="90000"/>
              </a:lnSpc>
              <a:buSzPct val="110000"/>
              <a:buFont typeface="Arial" panose="020B0604020202020204" pitchFamily="34" charset="0"/>
              <a:buChar char="•"/>
            </a:pPr>
            <a:r>
              <a:rPr lang="en-US" sz="2000" dirty="0"/>
              <a:t>Give your positive feedback</a:t>
            </a:r>
          </a:p>
          <a:p>
            <a:pPr>
              <a:lnSpc>
                <a:spcPct val="90000"/>
              </a:lnSpc>
              <a:buSzPct val="110000"/>
              <a:buFont typeface="Arial" panose="020B0604020202020204" pitchFamily="34" charset="0"/>
              <a:buChar char="•"/>
            </a:pPr>
            <a:r>
              <a:rPr lang="en-US" sz="2000" dirty="0"/>
              <a:t>Agree on an action plan</a:t>
            </a:r>
          </a:p>
          <a:p>
            <a:pPr>
              <a:lnSpc>
                <a:spcPct val="90000"/>
              </a:lnSpc>
            </a:pPr>
            <a:endParaRPr lang="en-US" sz="1875" b="1" dirty="0">
              <a:latin typeface="+mj-lt"/>
            </a:endParaRPr>
          </a:p>
          <a:p>
            <a:pPr>
              <a:lnSpc>
                <a:spcPct val="90000"/>
              </a:lnSpc>
            </a:pPr>
            <a:endParaRPr lang="en-US" b="1" dirty="0">
              <a:latin typeface="+mj-lt"/>
            </a:endParaRPr>
          </a:p>
        </p:txBody>
      </p:sp>
      <p:pic>
        <p:nvPicPr>
          <p:cNvPr id="23557" name="Picture 5" descr="C:\Program Files\Common Files\Microsoft Shared\Clipart\cagcat50\bd05584_.wmf"/>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5316530" y="2000250"/>
            <a:ext cx="2991766" cy="3144443"/>
          </a:xfrm>
        </p:spPr>
      </p:pic>
    </p:spTree>
    <p:custDataLst>
      <p:tags r:id="rId1"/>
    </p:custDataLst>
    <p:extLst>
      <p:ext uri="{BB962C8B-B14F-4D97-AF65-F5344CB8AC3E}">
        <p14:creationId xmlns:p14="http://schemas.microsoft.com/office/powerpoint/2010/main" val="1081647539"/>
      </p:ext>
    </p:extLst>
  </p:cSld>
  <p:clrMapOvr>
    <a:masterClrMapping/>
  </p:clrMapOvr>
  <mc:AlternateContent xmlns:mc="http://schemas.openxmlformats.org/markup-compatibility/2006" xmlns:p14="http://schemas.microsoft.com/office/powerpoint/2010/main">
    <mc:Choice Requires="p14">
      <p:transition spd="slow" p14:dur="2000" advTm="116950"/>
    </mc:Choice>
    <mc:Fallback xmlns="">
      <p:transition spd="slow" advTm="1169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 calcmode="lin" valueType="num">
                                      <p:cBhvr additive="base">
                                        <p:cTn id="55" dur="500" fill="hold"/>
                                        <p:tgtEl>
                                          <p:spTgt spid="2355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3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555">
                                            <p:txEl>
                                              <p:pRg st="9" end="9"/>
                                            </p:txEl>
                                          </p:spTgt>
                                        </p:tgtEl>
                                        <p:attrNameLst>
                                          <p:attrName>style.visibility</p:attrName>
                                        </p:attrNameLst>
                                      </p:cBhvr>
                                      <p:to>
                                        <p:strVal val="visible"/>
                                      </p:to>
                                    </p:set>
                                    <p:anim calcmode="lin" valueType="num">
                                      <p:cBhvr additive="base">
                                        <p:cTn id="61" dur="500" fill="hold"/>
                                        <p:tgtEl>
                                          <p:spTgt spid="23555">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3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555">
                                            <p:txEl>
                                              <p:pRg st="10" end="10"/>
                                            </p:txEl>
                                          </p:spTgt>
                                        </p:tgtEl>
                                        <p:attrNameLst>
                                          <p:attrName>style.visibility</p:attrName>
                                        </p:attrNameLst>
                                      </p:cBhvr>
                                      <p:to>
                                        <p:strVal val="visible"/>
                                      </p:to>
                                    </p:set>
                                    <p:anim calcmode="lin" valueType="num">
                                      <p:cBhvr additive="base">
                                        <p:cTn id="67" dur="500" fill="hold"/>
                                        <p:tgtEl>
                                          <p:spTgt spid="23555">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3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3555">
                                            <p:txEl>
                                              <p:pRg st="11" end="11"/>
                                            </p:txEl>
                                          </p:spTgt>
                                        </p:tgtEl>
                                        <p:attrNameLst>
                                          <p:attrName>style.visibility</p:attrName>
                                        </p:attrNameLst>
                                      </p:cBhvr>
                                      <p:to>
                                        <p:strVal val="visible"/>
                                      </p:to>
                                    </p:set>
                                    <p:anim calcmode="lin" valueType="num">
                                      <p:cBhvr additive="base">
                                        <p:cTn id="73" dur="500" fill="hold"/>
                                        <p:tgtEl>
                                          <p:spTgt spid="23555">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55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9" y="168442"/>
            <a:ext cx="8401786" cy="1274024"/>
          </a:xfrm>
        </p:spPr>
        <p:txBody>
          <a:bodyPr>
            <a:noAutofit/>
          </a:bodyPr>
          <a:lstStyle/>
          <a:p>
            <a:r>
              <a:rPr lang="en-US" b="1" dirty="0" smtClean="0"/>
              <a:t>Partnerships in Health Emergencies</a:t>
            </a:r>
            <a:endParaRPr lang="en-US" b="1" dirty="0"/>
          </a:p>
        </p:txBody>
      </p:sp>
      <p:sp>
        <p:nvSpPr>
          <p:cNvPr id="5" name="Content Placeholder 4"/>
          <p:cNvSpPr>
            <a:spLocks noGrp="1"/>
          </p:cNvSpPr>
          <p:nvPr>
            <p:ph sz="half" idx="2"/>
          </p:nvPr>
        </p:nvSpPr>
        <p:spPr>
          <a:xfrm>
            <a:off x="4400550" y="1543051"/>
            <a:ext cx="3486150" cy="3908822"/>
          </a:xfrm>
        </p:spPr>
        <p:txBody>
          <a:bodyPr>
            <a:normAutofit/>
          </a:bodyPr>
          <a:lstStyle/>
          <a:p>
            <a:pPr marL="82296" indent="0">
              <a:buNone/>
              <a:defRPr/>
            </a:pPr>
            <a:endParaRPr lang="en-US" sz="1950" u="sng" dirty="0">
              <a:latin typeface="Tw Cen MT" pitchFamily="34" charset="0"/>
              <a:cs typeface="Andalus" pitchFamily="18" charset="-78"/>
            </a:endParaRPr>
          </a:p>
          <a:p>
            <a:endParaRPr lang="en-US" sz="1950" dirty="0"/>
          </a:p>
        </p:txBody>
      </p:sp>
      <p:sp>
        <p:nvSpPr>
          <p:cNvPr id="6" name="Content Placeholder 5"/>
          <p:cNvSpPr>
            <a:spLocks noGrp="1"/>
          </p:cNvSpPr>
          <p:nvPr>
            <p:ph sz="half" idx="1"/>
          </p:nvPr>
        </p:nvSpPr>
        <p:spPr>
          <a:xfrm>
            <a:off x="4209757" y="1442466"/>
            <a:ext cx="4621238" cy="5182269"/>
          </a:xfrm>
        </p:spPr>
        <p:txBody>
          <a:bodyPr>
            <a:normAutofit/>
          </a:bodyPr>
          <a:lstStyle/>
          <a:p>
            <a:pPr marL="0" indent="0">
              <a:lnSpc>
                <a:spcPct val="120000"/>
              </a:lnSpc>
              <a:buNone/>
            </a:pPr>
            <a:r>
              <a:rPr lang="en-US" sz="1800" b="1" dirty="0"/>
              <a:t>What is partnership</a:t>
            </a:r>
          </a:p>
          <a:p>
            <a:pPr marL="0" indent="0">
              <a:lnSpc>
                <a:spcPct val="120000"/>
              </a:lnSpc>
              <a:buNone/>
            </a:pPr>
            <a:r>
              <a:rPr lang="en-US" sz="1800" dirty="0"/>
              <a:t>Is a collaborative relationship between entities to work toward shared objectives through a mutually agreed division of labor</a:t>
            </a:r>
          </a:p>
          <a:p>
            <a:pPr marL="0" indent="0">
              <a:lnSpc>
                <a:spcPct val="120000"/>
              </a:lnSpc>
              <a:buNone/>
            </a:pPr>
            <a:r>
              <a:rPr lang="en-US" sz="1800" b="1" dirty="0"/>
              <a:t>Why partnership</a:t>
            </a:r>
          </a:p>
          <a:p>
            <a:pPr marL="425196">
              <a:lnSpc>
                <a:spcPct val="120000"/>
              </a:lnSpc>
              <a:spcBef>
                <a:spcPts val="0"/>
              </a:spcBef>
              <a:defRPr/>
            </a:pPr>
            <a:r>
              <a:rPr lang="en-US" sz="1800" dirty="0"/>
              <a:t>Collective thinking</a:t>
            </a:r>
          </a:p>
          <a:p>
            <a:pPr marL="425196">
              <a:lnSpc>
                <a:spcPct val="120000"/>
              </a:lnSpc>
              <a:spcBef>
                <a:spcPts val="0"/>
              </a:spcBef>
              <a:defRPr/>
            </a:pPr>
            <a:r>
              <a:rPr lang="en-US" sz="1800" dirty="0"/>
              <a:t>Access to resources</a:t>
            </a:r>
          </a:p>
          <a:p>
            <a:pPr marL="425196">
              <a:lnSpc>
                <a:spcPct val="120000"/>
              </a:lnSpc>
              <a:spcBef>
                <a:spcPts val="0"/>
              </a:spcBef>
              <a:defRPr/>
            </a:pPr>
            <a:r>
              <a:rPr lang="en-US" sz="1800" dirty="0"/>
              <a:t>Costs sharing</a:t>
            </a:r>
          </a:p>
          <a:p>
            <a:pPr marL="425196">
              <a:lnSpc>
                <a:spcPct val="120000"/>
              </a:lnSpc>
              <a:spcBef>
                <a:spcPts val="0"/>
              </a:spcBef>
              <a:defRPr/>
            </a:pPr>
            <a:r>
              <a:rPr lang="en-US" sz="1800" dirty="0"/>
              <a:t>Risk minimization/ diversification</a:t>
            </a:r>
          </a:p>
          <a:p>
            <a:pPr marL="425196">
              <a:lnSpc>
                <a:spcPct val="120000"/>
              </a:lnSpc>
              <a:spcBef>
                <a:spcPts val="0"/>
              </a:spcBef>
              <a:defRPr/>
            </a:pPr>
            <a:r>
              <a:rPr lang="en-US" sz="1800" dirty="0"/>
              <a:t>Time saving</a:t>
            </a:r>
          </a:p>
          <a:p>
            <a:pPr marL="425196">
              <a:lnSpc>
                <a:spcPct val="120000"/>
              </a:lnSpc>
              <a:spcBef>
                <a:spcPts val="0"/>
              </a:spcBef>
              <a:defRPr/>
            </a:pPr>
            <a:r>
              <a:rPr lang="en-US" sz="1800" dirty="0"/>
              <a:t>Widening scope of operation</a:t>
            </a:r>
          </a:p>
          <a:p>
            <a:pPr marL="425196">
              <a:lnSpc>
                <a:spcPct val="120000"/>
              </a:lnSpc>
              <a:spcBef>
                <a:spcPts val="0"/>
              </a:spcBef>
              <a:defRPr/>
            </a:pPr>
            <a:r>
              <a:rPr lang="en-US" sz="1800" dirty="0"/>
              <a:t>Bridging gaps ( scientific/ business/ social ) </a:t>
            </a:r>
          </a:p>
          <a:p>
            <a:pPr marL="425196">
              <a:lnSpc>
                <a:spcPct val="120000"/>
              </a:lnSpc>
              <a:spcBef>
                <a:spcPts val="0"/>
              </a:spcBef>
              <a:defRPr/>
            </a:pPr>
            <a:r>
              <a:rPr lang="en-US" sz="1800" dirty="0"/>
              <a:t>There is added value in working with other organizations.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 y="1543051"/>
            <a:ext cx="3830633" cy="404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972747"/>
      </p:ext>
    </p:extLst>
  </p:cSld>
  <p:clrMapOvr>
    <a:masterClrMapping/>
  </p:clrMapOvr>
  <mc:AlternateContent xmlns:mc="http://schemas.openxmlformats.org/markup-compatibility/2006" xmlns:p14="http://schemas.microsoft.com/office/powerpoint/2010/main">
    <mc:Choice Requires="p14">
      <p:transition spd="slow" p14:dur="2000" advTm="114378"/>
    </mc:Choice>
    <mc:Fallback xmlns="">
      <p:transition spd="slow" advTm="11437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Partnerships in Health Emergencies</a:t>
            </a:r>
            <a:endParaRPr lang="en-US" b="1" dirty="0"/>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14849" y="1885949"/>
            <a:ext cx="4077847" cy="401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1042293" y="1855626"/>
            <a:ext cx="3115661" cy="4395884"/>
          </a:xfrm>
          <a:solidFill>
            <a:schemeClr val="bg1">
              <a:lumMod val="95000"/>
            </a:schemeClr>
          </a:solidFill>
        </p:spPr>
        <p:txBody>
          <a:bodyPr>
            <a:noAutofit/>
          </a:bodyPr>
          <a:lstStyle/>
          <a:p>
            <a:pPr marL="0" indent="0">
              <a:buNone/>
            </a:pPr>
            <a:r>
              <a:rPr lang="en-US" sz="2000" dirty="0"/>
              <a:t>Public Health Emergency Operations Centre (EOC) </a:t>
            </a:r>
          </a:p>
          <a:p>
            <a:pPr marL="0" indent="0">
              <a:buNone/>
            </a:pPr>
            <a:r>
              <a:rPr lang="en-US" sz="2000" dirty="0"/>
              <a:t>Refers to a physical location or virtual space in which designated public health emergency management personnel assemble to coordinate operational information and resources for strategic management of public health events and emergencies. </a:t>
            </a:r>
          </a:p>
        </p:txBody>
      </p:sp>
    </p:spTree>
    <p:extLst>
      <p:ext uri="{BB962C8B-B14F-4D97-AF65-F5344CB8AC3E}">
        <p14:creationId xmlns:p14="http://schemas.microsoft.com/office/powerpoint/2010/main" val="2165744089"/>
      </p:ext>
    </p:extLst>
  </p:cSld>
  <p:clrMapOvr>
    <a:masterClrMapping/>
  </p:clrMapOvr>
  <mc:AlternateContent xmlns:mc="http://schemas.openxmlformats.org/markup-compatibility/2006" xmlns:p14="http://schemas.microsoft.com/office/powerpoint/2010/main">
    <mc:Choice Requires="p14">
      <p:transition spd="slow" p14:dur="2000" advTm="69034"/>
    </mc:Choice>
    <mc:Fallback xmlns="">
      <p:transition spd="slow" advTm="6903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2" y="260605"/>
            <a:ext cx="8453534" cy="1714500"/>
          </a:xfrm>
        </p:spPr>
        <p:txBody>
          <a:bodyPr>
            <a:normAutofit/>
          </a:bodyPr>
          <a:lstStyle/>
          <a:p>
            <a:r>
              <a:rPr lang="en-GB" sz="4400" b="1" dirty="0" smtClean="0"/>
              <a:t>Basics of Partnership Development</a:t>
            </a:r>
            <a:endParaRPr lang="en-US" sz="4400" b="1" dirty="0"/>
          </a:p>
        </p:txBody>
      </p:sp>
      <p:sp>
        <p:nvSpPr>
          <p:cNvPr id="4" name="Rectangle 3">
            <a:extLst>
              <a:ext uri="{FF2B5EF4-FFF2-40B4-BE49-F238E27FC236}">
                <a16:creationId xmlns:a16="http://schemas.microsoft.com/office/drawing/2014/main" id="{7BC79275-CADE-4968-AD45-B05580412208}"/>
              </a:ext>
            </a:extLst>
          </p:cNvPr>
          <p:cNvSpPr/>
          <p:nvPr/>
        </p:nvSpPr>
        <p:spPr>
          <a:xfrm>
            <a:off x="1101012" y="1975105"/>
            <a:ext cx="7091266" cy="3785652"/>
          </a:xfrm>
          <a:prstGeom prst="rect">
            <a:avLst/>
          </a:prstGeom>
        </p:spPr>
        <p:txBody>
          <a:bodyPr wrap="square">
            <a:spAutoFit/>
          </a:bodyPr>
          <a:lstStyle/>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Need for partnership</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Clarity of leadership</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Clarity of understanding</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Different cultures/practices</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Clear purpose </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High commitment levels</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Trust</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Clear working arrangements</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Performance management systems</a:t>
            </a:r>
          </a:p>
          <a:p>
            <a:pPr marL="257175" indent="-257175">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Learning/exchanges of good practices</a:t>
            </a:r>
          </a:p>
        </p:txBody>
      </p:sp>
    </p:spTree>
    <p:extLst>
      <p:ext uri="{BB962C8B-B14F-4D97-AF65-F5344CB8AC3E}">
        <p14:creationId xmlns:p14="http://schemas.microsoft.com/office/powerpoint/2010/main" val="3784555594"/>
      </p:ext>
    </p:extLst>
  </p:cSld>
  <p:clrMapOvr>
    <a:masterClrMapping/>
  </p:clrMapOvr>
  <mc:AlternateContent xmlns:mc="http://schemas.openxmlformats.org/markup-compatibility/2006" xmlns:p14="http://schemas.microsoft.com/office/powerpoint/2010/main">
    <mc:Choice Requires="p14">
      <p:transition spd="slow" p14:dur="2000" advTm="79979"/>
    </mc:Choice>
    <mc:Fallback xmlns="">
      <p:transition spd="slow" advTm="7997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92505"/>
            <a:ext cx="8140051" cy="1521995"/>
          </a:xfrm>
        </p:spPr>
        <p:txBody>
          <a:bodyPr>
            <a:noAutofit/>
          </a:bodyPr>
          <a:lstStyle/>
          <a:p>
            <a:r>
              <a:rPr lang="en-GB" sz="4000" b="1" dirty="0" smtClean="0"/>
              <a:t>Collaborations and Coordination in Health Emergencies </a:t>
            </a:r>
            <a:endParaRPr lang="en-US" sz="4000" b="1" dirty="0"/>
          </a:p>
        </p:txBody>
      </p:sp>
      <p:sp>
        <p:nvSpPr>
          <p:cNvPr id="5" name="Content Placeholder 4"/>
          <p:cNvSpPr>
            <a:spLocks noGrp="1"/>
          </p:cNvSpPr>
          <p:nvPr>
            <p:ph sz="half" idx="1"/>
          </p:nvPr>
        </p:nvSpPr>
        <p:spPr>
          <a:xfrm>
            <a:off x="933061" y="1919587"/>
            <a:ext cx="7315200" cy="4499873"/>
          </a:xfrm>
        </p:spPr>
        <p:txBody>
          <a:bodyPr>
            <a:noAutofit/>
          </a:bodyPr>
          <a:lstStyle/>
          <a:p>
            <a:pPr marL="0" indent="0">
              <a:buNone/>
            </a:pPr>
            <a:r>
              <a:rPr lang="en-US" sz="2400" b="1" dirty="0"/>
              <a:t>Barriers</a:t>
            </a:r>
          </a:p>
          <a:p>
            <a:pPr>
              <a:buFont typeface="Arial" panose="020B0604020202020204" pitchFamily="34" charset="0"/>
              <a:buChar char="•"/>
            </a:pPr>
            <a:r>
              <a:rPr lang="en-US" sz="2400" dirty="0"/>
              <a:t>Limited vision/failure to inspire one partner manipulates or dominates, or partners  compete for the lead</a:t>
            </a:r>
          </a:p>
          <a:p>
            <a:pPr>
              <a:buFont typeface="Arial" panose="020B0604020202020204" pitchFamily="34" charset="0"/>
              <a:buChar char="•"/>
            </a:pPr>
            <a:r>
              <a:rPr lang="en-US" sz="2400" dirty="0"/>
              <a:t>Lack of clear purpose and inconsistent level of understanding purpose</a:t>
            </a:r>
          </a:p>
          <a:p>
            <a:pPr>
              <a:buFont typeface="Arial" panose="020B0604020202020204" pitchFamily="34" charset="0"/>
              <a:buChar char="•"/>
            </a:pPr>
            <a:r>
              <a:rPr lang="en-US" sz="2400" dirty="0"/>
              <a:t>Lack of understanding roles/responsibilities</a:t>
            </a:r>
          </a:p>
          <a:p>
            <a:pPr>
              <a:buFont typeface="Arial" panose="020B0604020202020204" pitchFamily="34" charset="0"/>
              <a:buChar char="•"/>
            </a:pPr>
            <a:r>
              <a:rPr lang="en-US" sz="2400" dirty="0"/>
              <a:t>Lack of support from partner organizations with ultimate decision-making power</a:t>
            </a:r>
          </a:p>
          <a:p>
            <a:pPr>
              <a:buFont typeface="Arial" panose="020B0604020202020204" pitchFamily="34" charset="0"/>
              <a:buChar char="•"/>
            </a:pPr>
            <a:r>
              <a:rPr lang="en-US" sz="2400" dirty="0"/>
              <a:t>Differences of philosophies and manners of working</a:t>
            </a:r>
          </a:p>
          <a:p>
            <a:pPr>
              <a:buFont typeface="Wingdings" pitchFamily="2" charset="2"/>
              <a:buChar char="§"/>
            </a:pPr>
            <a:endParaRPr lang="en-US" sz="2000" dirty="0"/>
          </a:p>
        </p:txBody>
      </p:sp>
    </p:spTree>
    <p:custDataLst>
      <p:tags r:id="rId1"/>
    </p:custDataLst>
    <p:extLst>
      <p:ext uri="{BB962C8B-B14F-4D97-AF65-F5344CB8AC3E}">
        <p14:creationId xmlns:p14="http://schemas.microsoft.com/office/powerpoint/2010/main" val="4227762320"/>
      </p:ext>
    </p:extLst>
  </p:cSld>
  <p:clrMapOvr>
    <a:masterClrMapping/>
  </p:clrMapOvr>
  <mc:AlternateContent xmlns:mc="http://schemas.openxmlformats.org/markup-compatibility/2006" xmlns:p14="http://schemas.microsoft.com/office/powerpoint/2010/main">
    <mc:Choice Requires="p14">
      <p:transition spd="slow" p14:dur="2000" advTm="109809"/>
    </mc:Choice>
    <mc:Fallback xmlns="">
      <p:transition spd="slow" advTm="1098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1" y="379112"/>
            <a:ext cx="8360229" cy="1497932"/>
          </a:xfrm>
        </p:spPr>
        <p:txBody>
          <a:bodyPr>
            <a:noAutofit/>
          </a:bodyPr>
          <a:lstStyle/>
          <a:p>
            <a:r>
              <a:rPr lang="en-GB" sz="4000" b="1" dirty="0" smtClean="0"/>
              <a:t>Collaborations and Coordination in Health Emergencies </a:t>
            </a:r>
            <a:r>
              <a:rPr lang="en-GB" sz="4000" b="1" dirty="0" smtClean="0">
                <a:effectLst>
                  <a:outerShdw blurRad="38100" dist="38100" dir="2700000" algn="tl">
                    <a:srgbClr val="000000">
                      <a:alpha val="43137"/>
                    </a:srgbClr>
                  </a:outerShdw>
                </a:effectLst>
              </a:rPr>
              <a:t>II</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35901" y="1847088"/>
            <a:ext cx="8218136" cy="4647018"/>
          </a:xfrm>
        </p:spPr>
        <p:txBody>
          <a:bodyPr>
            <a:noAutofit/>
          </a:bodyPr>
          <a:lstStyle/>
          <a:p>
            <a:pPr marL="0" indent="0">
              <a:buNone/>
            </a:pPr>
            <a:r>
              <a:rPr lang="en-US" sz="2200" b="1" dirty="0"/>
              <a:t>Barriers</a:t>
            </a:r>
          </a:p>
          <a:p>
            <a:pPr algn="just">
              <a:buFont typeface="Arial" panose="020B0604020202020204" pitchFamily="34" charset="0"/>
              <a:buChar char="•"/>
            </a:pPr>
            <a:r>
              <a:rPr lang="en-US" sz="2200" dirty="0"/>
              <a:t>Lack of commitment; unwilling participants </a:t>
            </a:r>
          </a:p>
          <a:p>
            <a:pPr algn="just">
              <a:buFont typeface="Arial" panose="020B0604020202020204" pitchFamily="34" charset="0"/>
              <a:buChar char="•"/>
            </a:pPr>
            <a:r>
              <a:rPr lang="en-US" sz="2200" dirty="0"/>
              <a:t>Unequal and/or unacceptable balance of power and  control</a:t>
            </a:r>
          </a:p>
          <a:p>
            <a:pPr algn="just">
              <a:buFont typeface="Arial" panose="020B0604020202020204" pitchFamily="34" charset="0"/>
              <a:buChar char="•"/>
            </a:pPr>
            <a:r>
              <a:rPr lang="en-US" sz="2200" dirty="0"/>
              <a:t>Key interests and/or people missing from the partnership</a:t>
            </a:r>
          </a:p>
          <a:p>
            <a:pPr algn="just">
              <a:buFont typeface="Arial" panose="020B0604020202020204" pitchFamily="34" charset="0"/>
              <a:buChar char="•"/>
            </a:pPr>
            <a:r>
              <a:rPr lang="en-US" sz="2200" dirty="0"/>
              <a:t>Hidden agendas</a:t>
            </a:r>
          </a:p>
          <a:p>
            <a:pPr algn="just">
              <a:buFont typeface="Arial" panose="020B0604020202020204" pitchFamily="34" charset="0"/>
              <a:buChar char="•"/>
            </a:pPr>
            <a:r>
              <a:rPr lang="en-US" sz="2200" dirty="0"/>
              <a:t>Failure to communicate</a:t>
            </a:r>
          </a:p>
          <a:p>
            <a:pPr algn="just">
              <a:buFont typeface="Arial" panose="020B0604020202020204" pitchFamily="34" charset="0"/>
              <a:buChar char="•"/>
            </a:pPr>
            <a:r>
              <a:rPr lang="en-US" sz="2200" dirty="0"/>
              <a:t>Lack of evaluation or monitoring systems</a:t>
            </a:r>
          </a:p>
          <a:p>
            <a:pPr algn="just">
              <a:buFont typeface="Arial" panose="020B0604020202020204" pitchFamily="34" charset="0"/>
              <a:buChar char="•"/>
            </a:pPr>
            <a:r>
              <a:rPr lang="en-US" sz="2200" dirty="0"/>
              <a:t>Failure to learn</a:t>
            </a:r>
          </a:p>
          <a:p>
            <a:pPr algn="just">
              <a:buFont typeface="Arial" panose="020B0604020202020204" pitchFamily="34" charset="0"/>
              <a:buChar char="•"/>
            </a:pPr>
            <a:r>
              <a:rPr lang="en-US" sz="2200" dirty="0"/>
              <a:t>Financial and time commitments outweigh potential  benefits</a:t>
            </a:r>
          </a:p>
          <a:p>
            <a:pPr algn="just">
              <a:buFont typeface="Arial" panose="020B0604020202020204" pitchFamily="34" charset="0"/>
              <a:buChar char="•"/>
            </a:pPr>
            <a:r>
              <a:rPr lang="en-US" sz="2200" dirty="0"/>
              <a:t>Too little time for effective consultation</a:t>
            </a:r>
          </a:p>
          <a:p>
            <a:pPr marL="0" indent="0" algn="just">
              <a:buNone/>
            </a:pPr>
            <a:endParaRPr lang="en-US" sz="2200" dirty="0"/>
          </a:p>
        </p:txBody>
      </p:sp>
    </p:spTree>
    <p:extLst>
      <p:ext uri="{BB962C8B-B14F-4D97-AF65-F5344CB8AC3E}">
        <p14:creationId xmlns:p14="http://schemas.microsoft.com/office/powerpoint/2010/main" val="3646040783"/>
      </p:ext>
    </p:extLst>
  </p:cSld>
  <p:clrMapOvr>
    <a:masterClrMapping/>
  </p:clrMapOvr>
  <mc:AlternateContent xmlns:mc="http://schemas.openxmlformats.org/markup-compatibility/2006" xmlns:p14="http://schemas.microsoft.com/office/powerpoint/2010/main">
    <mc:Choice Requires="p14">
      <p:transition spd="slow" p14:dur="2000" advTm="50438"/>
    </mc:Choice>
    <mc:Fallback xmlns="">
      <p:transition spd="slow" advTm="50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3934175" y="1943100"/>
            <a:ext cx="4357468" cy="4057650"/>
          </a:xfrm>
        </p:spPr>
        <p:txBody>
          <a:bodyPr>
            <a:normAutofit fontScale="92500" lnSpcReduction="10000"/>
          </a:bodyPr>
          <a:lstStyle/>
          <a:p>
            <a:pPr>
              <a:spcBef>
                <a:spcPts val="600"/>
              </a:spcBef>
            </a:pPr>
            <a:r>
              <a:rPr lang="en-US" altLang="en-US" sz="2000" dirty="0">
                <a:cs typeface="Times New Roman" panose="02020603050405020304" pitchFamily="18" charset="0"/>
              </a:rPr>
              <a:t>Stakeholders with a vested interest in the collaboration </a:t>
            </a:r>
          </a:p>
          <a:p>
            <a:pPr>
              <a:spcBef>
                <a:spcPts val="600"/>
              </a:spcBef>
            </a:pPr>
            <a:r>
              <a:rPr lang="en-US" altLang="en-US" sz="2000" dirty="0">
                <a:cs typeface="Times New Roman" panose="02020603050405020304" pitchFamily="18" charset="0"/>
              </a:rPr>
              <a:t>Shared vision and common goals for the collaboration</a:t>
            </a:r>
          </a:p>
          <a:p>
            <a:pPr>
              <a:spcBef>
                <a:spcPts val="600"/>
              </a:spcBef>
            </a:pPr>
            <a:r>
              <a:rPr lang="en-US" altLang="en-US" sz="2000" dirty="0">
                <a:cs typeface="Times New Roman" panose="02020603050405020304" pitchFamily="18" charset="0"/>
              </a:rPr>
              <a:t>Expertise is required</a:t>
            </a:r>
          </a:p>
          <a:p>
            <a:pPr>
              <a:spcBef>
                <a:spcPts val="600"/>
              </a:spcBef>
            </a:pPr>
            <a:r>
              <a:rPr lang="en-US" altLang="en-US" sz="2000" dirty="0">
                <a:cs typeface="Times New Roman" panose="02020603050405020304" pitchFamily="18" charset="0"/>
              </a:rPr>
              <a:t>Teamwork strategies </a:t>
            </a:r>
          </a:p>
          <a:p>
            <a:pPr>
              <a:spcBef>
                <a:spcPts val="600"/>
              </a:spcBef>
            </a:pPr>
            <a:r>
              <a:rPr lang="en-US" altLang="en-US" sz="2000" dirty="0">
                <a:cs typeface="Times New Roman" panose="02020603050405020304" pitchFamily="18" charset="0"/>
              </a:rPr>
              <a:t>Open communication </a:t>
            </a:r>
          </a:p>
          <a:p>
            <a:pPr>
              <a:spcBef>
                <a:spcPts val="600"/>
              </a:spcBef>
            </a:pPr>
            <a:r>
              <a:rPr lang="en-US" altLang="en-US" sz="2000" dirty="0">
                <a:cs typeface="Times New Roman" panose="02020603050405020304" pitchFamily="18" charset="0"/>
              </a:rPr>
              <a:t>Sufficient means to implement and sustain the collaborative effort </a:t>
            </a:r>
          </a:p>
          <a:p>
            <a:pPr>
              <a:spcBef>
                <a:spcPts val="600"/>
              </a:spcBef>
            </a:pPr>
            <a:r>
              <a:rPr lang="en-US" altLang="en-US" sz="2000" dirty="0">
                <a:cs typeface="Times New Roman" panose="02020603050405020304" pitchFamily="18" charset="0"/>
              </a:rPr>
              <a:t>A detailed action plan</a:t>
            </a:r>
          </a:p>
          <a:p>
            <a:pPr>
              <a:spcBef>
                <a:spcPts val="600"/>
              </a:spcBef>
            </a:pPr>
            <a:r>
              <a:rPr lang="en-US" altLang="en-US" sz="2000" dirty="0">
                <a:cs typeface="Times New Roman" panose="02020603050405020304" pitchFamily="18" charset="0"/>
              </a:rPr>
              <a:t>Trusting relationships among and between the partners </a:t>
            </a:r>
          </a:p>
          <a:p>
            <a:pPr>
              <a:spcBef>
                <a:spcPts val="600"/>
              </a:spcBef>
            </a:pPr>
            <a:endParaRPr lang="en-US" altLang="en-US" sz="1800" b="1" dirty="0">
              <a:solidFill>
                <a:srgbClr val="000000"/>
              </a:solidFill>
              <a:latin typeface="Times New Roman" panose="02020603050405020304" pitchFamily="18" charset="0"/>
              <a:cs typeface="Times New Roman" panose="02020603050405020304" pitchFamily="18" charset="0"/>
            </a:endParaRPr>
          </a:p>
        </p:txBody>
      </p:sp>
      <p:sp>
        <p:nvSpPr>
          <p:cNvPr id="32770" name="Title 1"/>
          <p:cNvSpPr>
            <a:spLocks noGrp="1"/>
          </p:cNvSpPr>
          <p:nvPr>
            <p:ph type="title"/>
          </p:nvPr>
        </p:nvSpPr>
        <p:spPr>
          <a:xfrm>
            <a:off x="541175" y="410546"/>
            <a:ext cx="7477410" cy="1189653"/>
          </a:xfrm>
          <a:solidFill>
            <a:schemeClr val="bg1"/>
          </a:solidFill>
        </p:spPr>
        <p:txBody>
          <a:bodyPr>
            <a:noAutofit/>
          </a:bodyPr>
          <a:lstStyle/>
          <a:p>
            <a:pPr>
              <a:defRPr/>
            </a:pPr>
            <a:r>
              <a:rPr lang="en-US" sz="4400" b="1" dirty="0" smtClean="0"/>
              <a:t>Elements of </a:t>
            </a:r>
            <a:r>
              <a:rPr lang="en-US" sz="4400" b="1" dirty="0"/>
              <a:t>a</a:t>
            </a:r>
            <a:r>
              <a:rPr lang="en-US" sz="4400" b="1" dirty="0" smtClean="0"/>
              <a:t> Successful Collaboration</a:t>
            </a:r>
            <a:endParaRPr lang="en-US" sz="4400" b="1" dirty="0"/>
          </a:p>
        </p:txBody>
      </p:sp>
      <p:pic>
        <p:nvPicPr>
          <p:cNvPr id="5" name="Picture 3" descr="Screen Shot 2012-06-06 at 11.27.15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116" y="1943101"/>
            <a:ext cx="3702059" cy="374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8838142"/>
      </p:ext>
    </p:extLst>
  </p:cSld>
  <p:clrMapOvr>
    <a:masterClrMapping/>
  </p:clrMapOvr>
  <mc:AlternateContent xmlns:mc="http://schemas.openxmlformats.org/markup-compatibility/2006" xmlns:p14="http://schemas.microsoft.com/office/powerpoint/2010/main">
    <mc:Choice Requires="p14">
      <p:transition spd="slow" p14:dur="2000" advTm="115871"/>
    </mc:Choice>
    <mc:Fallback xmlns="">
      <p:transition spd="slow" advTm="115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fade">
                                      <p:cBhvr>
                                        <p:cTn id="7" dur="1000"/>
                                        <p:tgtEl>
                                          <p:spTgt spid="117762">
                                            <p:txEl>
                                              <p:pRg st="0" end="0"/>
                                            </p:txEl>
                                          </p:spTgt>
                                        </p:tgtEl>
                                      </p:cBhvr>
                                    </p:animEffect>
                                    <p:anim calcmode="lin" valueType="num">
                                      <p:cBhvr>
                                        <p:cTn id="8" dur="10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762">
                                            <p:txEl>
                                              <p:pRg st="1" end="1"/>
                                            </p:txEl>
                                          </p:spTgt>
                                        </p:tgtEl>
                                        <p:attrNameLst>
                                          <p:attrName>style.visibility</p:attrName>
                                        </p:attrNameLst>
                                      </p:cBhvr>
                                      <p:to>
                                        <p:strVal val="visible"/>
                                      </p:to>
                                    </p:set>
                                    <p:animEffect transition="in" filter="fade">
                                      <p:cBhvr>
                                        <p:cTn id="14" dur="1000"/>
                                        <p:tgtEl>
                                          <p:spTgt spid="117762">
                                            <p:txEl>
                                              <p:pRg st="1" end="1"/>
                                            </p:txEl>
                                          </p:spTgt>
                                        </p:tgtEl>
                                      </p:cBhvr>
                                    </p:animEffect>
                                    <p:anim calcmode="lin" valueType="num">
                                      <p:cBhvr>
                                        <p:cTn id="15" dur="10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77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762">
                                            <p:txEl>
                                              <p:pRg st="2" end="2"/>
                                            </p:txEl>
                                          </p:spTgt>
                                        </p:tgtEl>
                                        <p:attrNameLst>
                                          <p:attrName>style.visibility</p:attrName>
                                        </p:attrNameLst>
                                      </p:cBhvr>
                                      <p:to>
                                        <p:strVal val="visible"/>
                                      </p:to>
                                    </p:set>
                                    <p:animEffect transition="in" filter="fade">
                                      <p:cBhvr>
                                        <p:cTn id="21" dur="1000"/>
                                        <p:tgtEl>
                                          <p:spTgt spid="117762">
                                            <p:txEl>
                                              <p:pRg st="2" end="2"/>
                                            </p:txEl>
                                          </p:spTgt>
                                        </p:tgtEl>
                                      </p:cBhvr>
                                    </p:animEffect>
                                    <p:anim calcmode="lin" valueType="num">
                                      <p:cBhvr>
                                        <p:cTn id="22" dur="10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77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7762">
                                            <p:txEl>
                                              <p:pRg st="3" end="3"/>
                                            </p:txEl>
                                          </p:spTgt>
                                        </p:tgtEl>
                                        <p:attrNameLst>
                                          <p:attrName>style.visibility</p:attrName>
                                        </p:attrNameLst>
                                      </p:cBhvr>
                                      <p:to>
                                        <p:strVal val="visible"/>
                                      </p:to>
                                    </p:set>
                                    <p:animEffect transition="in" filter="fade">
                                      <p:cBhvr>
                                        <p:cTn id="28" dur="1000"/>
                                        <p:tgtEl>
                                          <p:spTgt spid="117762">
                                            <p:txEl>
                                              <p:pRg st="3" end="3"/>
                                            </p:txEl>
                                          </p:spTgt>
                                        </p:tgtEl>
                                      </p:cBhvr>
                                    </p:animEffect>
                                    <p:anim calcmode="lin" valueType="num">
                                      <p:cBhvr>
                                        <p:cTn id="29" dur="1000" fill="hold"/>
                                        <p:tgtEl>
                                          <p:spTgt spid="1177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77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7762">
                                            <p:txEl>
                                              <p:pRg st="4" end="4"/>
                                            </p:txEl>
                                          </p:spTgt>
                                        </p:tgtEl>
                                        <p:attrNameLst>
                                          <p:attrName>style.visibility</p:attrName>
                                        </p:attrNameLst>
                                      </p:cBhvr>
                                      <p:to>
                                        <p:strVal val="visible"/>
                                      </p:to>
                                    </p:set>
                                    <p:animEffect transition="in" filter="fade">
                                      <p:cBhvr>
                                        <p:cTn id="35" dur="1000"/>
                                        <p:tgtEl>
                                          <p:spTgt spid="117762">
                                            <p:txEl>
                                              <p:pRg st="4" end="4"/>
                                            </p:txEl>
                                          </p:spTgt>
                                        </p:tgtEl>
                                      </p:cBhvr>
                                    </p:animEffect>
                                    <p:anim calcmode="lin" valueType="num">
                                      <p:cBhvr>
                                        <p:cTn id="36" dur="1000" fill="hold"/>
                                        <p:tgtEl>
                                          <p:spTgt spid="1177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77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7762">
                                            <p:txEl>
                                              <p:pRg st="5" end="5"/>
                                            </p:txEl>
                                          </p:spTgt>
                                        </p:tgtEl>
                                        <p:attrNameLst>
                                          <p:attrName>style.visibility</p:attrName>
                                        </p:attrNameLst>
                                      </p:cBhvr>
                                      <p:to>
                                        <p:strVal val="visible"/>
                                      </p:to>
                                    </p:set>
                                    <p:animEffect transition="in" filter="fade">
                                      <p:cBhvr>
                                        <p:cTn id="42" dur="1000"/>
                                        <p:tgtEl>
                                          <p:spTgt spid="117762">
                                            <p:txEl>
                                              <p:pRg st="5" end="5"/>
                                            </p:txEl>
                                          </p:spTgt>
                                        </p:tgtEl>
                                      </p:cBhvr>
                                    </p:animEffect>
                                    <p:anim calcmode="lin" valueType="num">
                                      <p:cBhvr>
                                        <p:cTn id="43" dur="1000" fill="hold"/>
                                        <p:tgtEl>
                                          <p:spTgt spid="11776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77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7762">
                                            <p:txEl>
                                              <p:pRg st="6" end="6"/>
                                            </p:txEl>
                                          </p:spTgt>
                                        </p:tgtEl>
                                        <p:attrNameLst>
                                          <p:attrName>style.visibility</p:attrName>
                                        </p:attrNameLst>
                                      </p:cBhvr>
                                      <p:to>
                                        <p:strVal val="visible"/>
                                      </p:to>
                                    </p:set>
                                    <p:animEffect transition="in" filter="fade">
                                      <p:cBhvr>
                                        <p:cTn id="49" dur="1000"/>
                                        <p:tgtEl>
                                          <p:spTgt spid="117762">
                                            <p:txEl>
                                              <p:pRg st="6" end="6"/>
                                            </p:txEl>
                                          </p:spTgt>
                                        </p:tgtEl>
                                      </p:cBhvr>
                                    </p:animEffect>
                                    <p:anim calcmode="lin" valueType="num">
                                      <p:cBhvr>
                                        <p:cTn id="50" dur="1000" fill="hold"/>
                                        <p:tgtEl>
                                          <p:spTgt spid="11776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77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7762">
                                            <p:txEl>
                                              <p:pRg st="7" end="7"/>
                                            </p:txEl>
                                          </p:spTgt>
                                        </p:tgtEl>
                                        <p:attrNameLst>
                                          <p:attrName>style.visibility</p:attrName>
                                        </p:attrNameLst>
                                      </p:cBhvr>
                                      <p:to>
                                        <p:strVal val="visible"/>
                                      </p:to>
                                    </p:set>
                                    <p:animEffect transition="in" filter="fade">
                                      <p:cBhvr>
                                        <p:cTn id="56" dur="1000"/>
                                        <p:tgtEl>
                                          <p:spTgt spid="117762">
                                            <p:txEl>
                                              <p:pRg st="7" end="7"/>
                                            </p:txEl>
                                          </p:spTgt>
                                        </p:tgtEl>
                                      </p:cBhvr>
                                    </p:animEffect>
                                    <p:anim calcmode="lin" valueType="num">
                                      <p:cBhvr>
                                        <p:cTn id="57" dur="1000" fill="hold"/>
                                        <p:tgtEl>
                                          <p:spTgt spid="11776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177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Stakeholders</a:t>
            </a:r>
          </a:p>
        </p:txBody>
      </p:sp>
      <p:sp>
        <p:nvSpPr>
          <p:cNvPr id="4" name="Title 1"/>
          <p:cNvSpPr txBox="1">
            <a:spLocks noGrp="1"/>
          </p:cNvSpPr>
          <p:nvPr>
            <p:ph idx="1"/>
          </p:nvPr>
        </p:nvSpPr>
        <p:spPr bwMode="auto">
          <a:prstGeom prst="rect">
            <a:avLst/>
          </a:prstGeom>
          <a:solidFill>
            <a:schemeClr val="bg1"/>
          </a:solidFill>
          <a:ln>
            <a:noFill/>
          </a:ln>
        </p:spPr>
        <p:txBody>
          <a:bodyPr>
            <a:norm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rgbClr val="007AC2"/>
                </a:solidFill>
                <a:latin typeface="Arial" charset="0"/>
              </a:defRPr>
            </a:lvl2pPr>
            <a:lvl3pPr algn="l" rtl="0" eaLnBrk="0" fontAlgn="base" hangingPunct="0">
              <a:spcBef>
                <a:spcPct val="0"/>
              </a:spcBef>
              <a:spcAft>
                <a:spcPct val="0"/>
              </a:spcAft>
              <a:defRPr sz="2800" b="1">
                <a:solidFill>
                  <a:srgbClr val="007AC2"/>
                </a:solidFill>
                <a:latin typeface="Arial" charset="0"/>
              </a:defRPr>
            </a:lvl3pPr>
            <a:lvl4pPr algn="l" rtl="0" eaLnBrk="0" fontAlgn="base" hangingPunct="0">
              <a:spcBef>
                <a:spcPct val="0"/>
              </a:spcBef>
              <a:spcAft>
                <a:spcPct val="0"/>
              </a:spcAft>
              <a:defRPr sz="2800" b="1">
                <a:solidFill>
                  <a:srgbClr val="007AC2"/>
                </a:solidFill>
                <a:latin typeface="Arial" charset="0"/>
              </a:defRPr>
            </a:lvl4pPr>
            <a:lvl5pPr algn="l" rtl="0" eaLnBrk="0" fontAlgn="base" hangingPunct="0">
              <a:spcBef>
                <a:spcPct val="0"/>
              </a:spcBef>
              <a:spcAft>
                <a:spcPct val="0"/>
              </a:spcAft>
              <a:defRPr sz="2800" b="1">
                <a:solidFill>
                  <a:srgbClr val="007AC2"/>
                </a:solidFill>
                <a:latin typeface="Arial" charset="0"/>
              </a:defRPr>
            </a:lvl5pPr>
            <a:lvl6pPr marL="457200" algn="l" rtl="0" fontAlgn="base">
              <a:spcBef>
                <a:spcPct val="0"/>
              </a:spcBef>
              <a:spcAft>
                <a:spcPct val="0"/>
              </a:spcAft>
              <a:defRPr sz="2800" b="1">
                <a:solidFill>
                  <a:srgbClr val="007AC2"/>
                </a:solidFill>
                <a:latin typeface="Arial" charset="0"/>
              </a:defRPr>
            </a:lvl6pPr>
            <a:lvl7pPr marL="914400" algn="l" rtl="0" fontAlgn="base">
              <a:spcBef>
                <a:spcPct val="0"/>
              </a:spcBef>
              <a:spcAft>
                <a:spcPct val="0"/>
              </a:spcAft>
              <a:defRPr sz="2800" b="1">
                <a:solidFill>
                  <a:srgbClr val="007AC2"/>
                </a:solidFill>
                <a:latin typeface="Arial" charset="0"/>
              </a:defRPr>
            </a:lvl7pPr>
            <a:lvl8pPr marL="1371600" algn="l" rtl="0" fontAlgn="base">
              <a:spcBef>
                <a:spcPct val="0"/>
              </a:spcBef>
              <a:spcAft>
                <a:spcPct val="0"/>
              </a:spcAft>
              <a:defRPr sz="2800" b="1">
                <a:solidFill>
                  <a:srgbClr val="007AC2"/>
                </a:solidFill>
                <a:latin typeface="Arial" charset="0"/>
              </a:defRPr>
            </a:lvl8pPr>
            <a:lvl9pPr marL="1828800" algn="l" rtl="0" fontAlgn="base">
              <a:spcBef>
                <a:spcPct val="0"/>
              </a:spcBef>
              <a:spcAft>
                <a:spcPct val="0"/>
              </a:spcAft>
              <a:defRPr sz="2800" b="1">
                <a:solidFill>
                  <a:srgbClr val="007AC2"/>
                </a:solidFill>
                <a:latin typeface="Arial" charset="0"/>
              </a:defRPr>
            </a:lvl9pPr>
          </a:lstStyle>
          <a:p>
            <a:pPr marL="0" indent="0" algn="just">
              <a:buNone/>
              <a:defRPr/>
            </a:pPr>
            <a:r>
              <a:rPr lang="en-US" b="0" kern="0" dirty="0">
                <a:solidFill>
                  <a:schemeClr val="tx1"/>
                </a:solidFill>
                <a:latin typeface="Arial" panose="020B0604020202020204" pitchFamily="34" charset="0"/>
                <a:cs typeface="Arial" panose="020B0604020202020204" pitchFamily="34" charset="0"/>
              </a:rPr>
              <a:t>A stakeholder</a:t>
            </a:r>
          </a:p>
          <a:p>
            <a:pPr algn="just">
              <a:buFont typeface="Arial" panose="020B0604020202020204" pitchFamily="34" charset="0"/>
              <a:buChar char="•"/>
              <a:defRPr/>
            </a:pPr>
            <a:r>
              <a:rPr lang="en-US" b="0" kern="0" dirty="0">
                <a:solidFill>
                  <a:schemeClr val="tx1"/>
                </a:solidFill>
                <a:latin typeface="Arial" panose="020B0604020202020204" pitchFamily="34" charset="0"/>
                <a:cs typeface="Arial" panose="020B0604020202020204" pitchFamily="34" charset="0"/>
              </a:rPr>
              <a:t>“A stakeholder in an organization is any group or individual who can affect or is affected by the achievement of the organization’s objectives”. (Freedman, 1984, p. 4)</a:t>
            </a:r>
          </a:p>
          <a:p>
            <a:pPr algn="just">
              <a:buFont typeface="Arial" panose="020B0604020202020204" pitchFamily="34" charset="0"/>
              <a:buChar char="•"/>
              <a:defRPr/>
            </a:pPr>
            <a:endParaRPr lang="en-US" b="0" kern="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en-US" b="0" kern="0" dirty="0">
                <a:solidFill>
                  <a:schemeClr val="tx1"/>
                </a:solidFill>
                <a:latin typeface="Arial" panose="020B0604020202020204" pitchFamily="34" charset="0"/>
                <a:cs typeface="Arial" panose="020B0604020202020204" pitchFamily="34" charset="0"/>
              </a:rPr>
              <a:t>“Individuals and organizations who are involved in or may be affected by project activities” (Freedman, 1984 , p. 170)</a:t>
            </a:r>
          </a:p>
          <a:p>
            <a:pPr algn="just">
              <a:buFont typeface="Wingdings" pitchFamily="2" charset="2"/>
              <a:buChar char="§"/>
              <a:defRPr/>
            </a:pPr>
            <a:endParaRPr lang="en-US" sz="1350" b="0" kern="0" dirty="0">
              <a:solidFill>
                <a:schemeClr val="tx1"/>
              </a:solidFill>
            </a:endParaRPr>
          </a:p>
        </p:txBody>
      </p:sp>
    </p:spTree>
    <p:extLst>
      <p:ext uri="{BB962C8B-B14F-4D97-AF65-F5344CB8AC3E}">
        <p14:creationId xmlns:p14="http://schemas.microsoft.com/office/powerpoint/2010/main" val="3320184368"/>
      </p:ext>
    </p:extLst>
  </p:cSld>
  <p:clrMapOvr>
    <a:masterClrMapping/>
  </p:clrMapOvr>
  <mc:AlternateContent xmlns:mc="http://schemas.openxmlformats.org/markup-compatibility/2006" xmlns:p14="http://schemas.microsoft.com/office/powerpoint/2010/main">
    <mc:Choice Requires="p14">
      <p:transition spd="slow" p14:dur="2000" advTm="35558"/>
    </mc:Choice>
    <mc:Fallback xmlns="">
      <p:transition spd="slow" advTm="3555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324571" y="223781"/>
            <a:ext cx="8341567" cy="1373293"/>
          </a:xfrm>
        </p:spPr>
        <p:txBody>
          <a:bodyPr>
            <a:noAutofit/>
          </a:bodyPr>
          <a:lstStyle/>
          <a:p>
            <a:r>
              <a:rPr lang="en-US" altLang="en-US" b="1" dirty="0" smtClean="0"/>
              <a:t>Stakeholder Identification Approaches</a:t>
            </a:r>
            <a:endParaRPr lang="en-US" altLang="en-US" b="1" dirty="0"/>
          </a:p>
        </p:txBody>
      </p:sp>
      <p:sp>
        <p:nvSpPr>
          <p:cNvPr id="33795" name="Content Placeholder 6"/>
          <p:cNvSpPr>
            <a:spLocks noGrp="1"/>
          </p:cNvSpPr>
          <p:nvPr>
            <p:ph sz="half" idx="1"/>
          </p:nvPr>
        </p:nvSpPr>
        <p:spPr>
          <a:xfrm>
            <a:off x="374754" y="1597074"/>
            <a:ext cx="4057800" cy="4685867"/>
          </a:xfrm>
        </p:spPr>
        <p:txBody>
          <a:bodyPr>
            <a:noAutofit/>
          </a:bodyPr>
          <a:lstStyle/>
          <a:p>
            <a:pPr>
              <a:lnSpc>
                <a:spcPct val="110000"/>
              </a:lnSpc>
              <a:spcBef>
                <a:spcPts val="0"/>
              </a:spcBef>
            </a:pPr>
            <a:endParaRPr lang="en-US" altLang="en-US" sz="2400" dirty="0" smtClean="0"/>
          </a:p>
          <a:p>
            <a:pPr>
              <a:lnSpc>
                <a:spcPct val="110000"/>
              </a:lnSpc>
              <a:spcBef>
                <a:spcPts val="0"/>
              </a:spcBef>
            </a:pPr>
            <a:r>
              <a:rPr lang="en-US" altLang="en-US" sz="2400" dirty="0" smtClean="0"/>
              <a:t>Brainstorming</a:t>
            </a:r>
            <a:endParaRPr lang="en-US" altLang="en-US" sz="2400" dirty="0"/>
          </a:p>
          <a:p>
            <a:pPr>
              <a:lnSpc>
                <a:spcPct val="110000"/>
              </a:lnSpc>
              <a:spcBef>
                <a:spcPts val="0"/>
              </a:spcBef>
            </a:pPr>
            <a:r>
              <a:rPr lang="en-US" altLang="en-US" sz="2400" dirty="0"/>
              <a:t>Entire group – free form</a:t>
            </a:r>
          </a:p>
          <a:p>
            <a:pPr>
              <a:lnSpc>
                <a:spcPct val="110000"/>
              </a:lnSpc>
              <a:spcBef>
                <a:spcPts val="0"/>
              </a:spcBef>
            </a:pPr>
            <a:r>
              <a:rPr lang="en-US" altLang="en-US" sz="2400" dirty="0"/>
              <a:t>Nominal group technique</a:t>
            </a:r>
          </a:p>
          <a:p>
            <a:pPr>
              <a:lnSpc>
                <a:spcPct val="110000"/>
              </a:lnSpc>
              <a:spcBef>
                <a:spcPts val="0"/>
              </a:spcBef>
            </a:pPr>
            <a:r>
              <a:rPr lang="en-US" altLang="en-US" sz="2400" dirty="0"/>
              <a:t>Focus groups</a:t>
            </a:r>
          </a:p>
          <a:p>
            <a:pPr>
              <a:lnSpc>
                <a:spcPct val="110000"/>
              </a:lnSpc>
              <a:spcBef>
                <a:spcPts val="0"/>
              </a:spcBef>
            </a:pPr>
            <a:r>
              <a:rPr lang="en-US" altLang="en-US" sz="2400" dirty="0"/>
              <a:t>Reviewing documents</a:t>
            </a:r>
          </a:p>
          <a:p>
            <a:pPr>
              <a:lnSpc>
                <a:spcPct val="110000"/>
              </a:lnSpc>
              <a:spcBef>
                <a:spcPts val="0"/>
              </a:spcBef>
            </a:pPr>
            <a:r>
              <a:rPr lang="en-US" altLang="en-US" sz="2400" dirty="0"/>
              <a:t>Lessons learned</a:t>
            </a:r>
          </a:p>
          <a:p>
            <a:pPr>
              <a:lnSpc>
                <a:spcPct val="110000"/>
              </a:lnSpc>
              <a:spcBef>
                <a:spcPts val="0"/>
              </a:spcBef>
            </a:pPr>
            <a:r>
              <a:rPr lang="en-US" altLang="en-US" sz="2400" dirty="0"/>
              <a:t>Charters, WBS</a:t>
            </a:r>
          </a:p>
          <a:p>
            <a:pPr>
              <a:lnSpc>
                <a:spcPct val="110000"/>
              </a:lnSpc>
              <a:spcBef>
                <a:spcPts val="0"/>
              </a:spcBef>
            </a:pPr>
            <a:r>
              <a:rPr lang="en-US" altLang="en-US" sz="2400" dirty="0"/>
              <a:t>Standards/Regulation</a:t>
            </a:r>
          </a:p>
          <a:p>
            <a:pPr>
              <a:lnSpc>
                <a:spcPct val="110000"/>
              </a:lnSpc>
              <a:spcBef>
                <a:spcPts val="0"/>
              </a:spcBef>
            </a:pPr>
            <a:r>
              <a:rPr lang="en-US" altLang="en-US" sz="2400" dirty="0"/>
              <a:t>Procurements</a:t>
            </a:r>
          </a:p>
        </p:txBody>
      </p:sp>
      <p:sp>
        <p:nvSpPr>
          <p:cNvPr id="48132" name="Content Placeholder 7"/>
          <p:cNvSpPr>
            <a:spLocks noGrp="1"/>
          </p:cNvSpPr>
          <p:nvPr>
            <p:ph sz="half" idx="2"/>
          </p:nvPr>
        </p:nvSpPr>
        <p:spPr>
          <a:xfrm>
            <a:off x="4683967" y="1847461"/>
            <a:ext cx="3982171" cy="4795935"/>
          </a:xfrm>
        </p:spPr>
        <p:txBody>
          <a:bodyPr>
            <a:noAutofit/>
          </a:bodyPr>
          <a:lstStyle/>
          <a:p>
            <a:pPr>
              <a:buFont typeface="Arial" panose="020B0604020202020204" pitchFamily="34" charset="0"/>
              <a:buChar char="•"/>
            </a:pPr>
            <a:r>
              <a:rPr lang="en-US" altLang="en-US" sz="2400" dirty="0"/>
              <a:t>Interviews</a:t>
            </a:r>
          </a:p>
          <a:p>
            <a:pPr>
              <a:buFont typeface="Arial" panose="020B0604020202020204" pitchFamily="34" charset="0"/>
              <a:buChar char="•"/>
            </a:pPr>
            <a:r>
              <a:rPr lang="en-US" altLang="en-US" sz="2400" dirty="0"/>
              <a:t>Questionnaires and surveys</a:t>
            </a:r>
          </a:p>
          <a:p>
            <a:pPr>
              <a:buFont typeface="Arial" panose="020B0604020202020204" pitchFamily="34" charset="0"/>
              <a:buChar char="•"/>
            </a:pPr>
            <a:r>
              <a:rPr lang="en-US" altLang="en-US" sz="2400" dirty="0"/>
              <a:t>Experts</a:t>
            </a:r>
          </a:p>
          <a:p>
            <a:pPr>
              <a:buFont typeface="Arial" panose="020B0604020202020204" pitchFamily="34" charset="0"/>
              <a:buChar char="•"/>
            </a:pPr>
            <a:r>
              <a:rPr lang="en-US" altLang="en-US" sz="2400" dirty="0"/>
              <a:t>Delphi approach</a:t>
            </a:r>
          </a:p>
          <a:p>
            <a:pPr>
              <a:buFont typeface="Arial" panose="020B0604020202020204" pitchFamily="34" charset="0"/>
              <a:buChar char="•"/>
            </a:pPr>
            <a:r>
              <a:rPr lang="en-US" altLang="en-US" sz="2400" dirty="0"/>
              <a:t>Profile analysis meetings</a:t>
            </a:r>
          </a:p>
          <a:p>
            <a:pPr>
              <a:buFont typeface="Arial" panose="020B0604020202020204" pitchFamily="34" charset="0"/>
              <a:buChar char="•"/>
            </a:pPr>
            <a:r>
              <a:rPr lang="en-US" altLang="en-US" sz="2400" dirty="0"/>
              <a:t>Roles, interests, stakeholder position</a:t>
            </a:r>
          </a:p>
          <a:p>
            <a:pPr>
              <a:buFont typeface="Arial" panose="020B0604020202020204" pitchFamily="34" charset="0"/>
              <a:buChar char="•"/>
            </a:pPr>
            <a:r>
              <a:rPr lang="en-US" altLang="en-US" sz="2400" dirty="0"/>
              <a:t>Others??</a:t>
            </a:r>
          </a:p>
          <a:p>
            <a:pPr>
              <a:buFont typeface="Arial" panose="020B0604020202020204" pitchFamily="34" charset="0"/>
              <a:buChar char="•"/>
            </a:pPr>
            <a:endParaRPr lang="en-US" altLang="en-US" sz="2400" dirty="0"/>
          </a:p>
        </p:txBody>
      </p:sp>
    </p:spTree>
    <p:custDataLst>
      <p:tags r:id="rId1"/>
    </p:custDataLst>
    <p:extLst>
      <p:ext uri="{BB962C8B-B14F-4D97-AF65-F5344CB8AC3E}">
        <p14:creationId xmlns:p14="http://schemas.microsoft.com/office/powerpoint/2010/main" val="3697172047"/>
      </p:ext>
    </p:extLst>
  </p:cSld>
  <p:clrMapOvr>
    <a:masterClrMapping/>
  </p:clrMapOvr>
  <mc:AlternateContent xmlns:mc="http://schemas.openxmlformats.org/markup-compatibility/2006" xmlns:p14="http://schemas.microsoft.com/office/powerpoint/2010/main">
    <mc:Choice Requires="p14">
      <p:transition spd="slow" p14:dur="2000" advTm="59513"/>
    </mc:Choice>
    <mc:Fallback xmlns="">
      <p:transition spd="slow" advTm="5951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additive="base">
                                        <p:cTn id="7" dur="500" fill="hold"/>
                                        <p:tgtEl>
                                          <p:spTgt spid="48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anim calcmode="lin" valueType="num">
                                      <p:cBhvr additive="base">
                                        <p:cTn id="11" dur="500" fill="hold"/>
                                        <p:tgtEl>
                                          <p:spTgt spid="481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anim calcmode="lin" valueType="num">
                                      <p:cBhvr additive="base">
                                        <p:cTn id="15" dur="500" fill="hold"/>
                                        <p:tgtEl>
                                          <p:spTgt spid="481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132">
                                            <p:txEl>
                                              <p:pRg st="3" end="3"/>
                                            </p:txEl>
                                          </p:spTgt>
                                        </p:tgtEl>
                                        <p:attrNameLst>
                                          <p:attrName>style.visibility</p:attrName>
                                        </p:attrNameLst>
                                      </p:cBhvr>
                                      <p:to>
                                        <p:strVal val="visible"/>
                                      </p:to>
                                    </p:set>
                                    <p:anim calcmode="lin" valueType="num">
                                      <p:cBhvr additive="base">
                                        <p:cTn id="19" dur="500" fill="hold"/>
                                        <p:tgtEl>
                                          <p:spTgt spid="481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32">
                                            <p:txEl>
                                              <p:pRg st="4" end="4"/>
                                            </p:txEl>
                                          </p:spTgt>
                                        </p:tgtEl>
                                        <p:attrNameLst>
                                          <p:attrName>style.visibility</p:attrName>
                                        </p:attrNameLst>
                                      </p:cBhvr>
                                      <p:to>
                                        <p:strVal val="visible"/>
                                      </p:to>
                                    </p:set>
                                    <p:anim calcmode="lin" valueType="num">
                                      <p:cBhvr additive="base">
                                        <p:cTn id="23" dur="500" fill="hold"/>
                                        <p:tgtEl>
                                          <p:spTgt spid="481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81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132">
                                            <p:txEl>
                                              <p:pRg st="5" end="5"/>
                                            </p:txEl>
                                          </p:spTgt>
                                        </p:tgtEl>
                                        <p:attrNameLst>
                                          <p:attrName>style.visibility</p:attrName>
                                        </p:attrNameLst>
                                      </p:cBhvr>
                                      <p:to>
                                        <p:strVal val="visible"/>
                                      </p:to>
                                    </p:set>
                                    <p:anim calcmode="lin" valueType="num">
                                      <p:cBhvr additive="base">
                                        <p:cTn id="27" dur="500" fill="hold"/>
                                        <p:tgtEl>
                                          <p:spTgt spid="481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1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132">
                                            <p:txEl>
                                              <p:pRg st="6" end="6"/>
                                            </p:txEl>
                                          </p:spTgt>
                                        </p:tgtEl>
                                        <p:attrNameLst>
                                          <p:attrName>style.visibility</p:attrName>
                                        </p:attrNameLst>
                                      </p:cBhvr>
                                      <p:to>
                                        <p:strVal val="visible"/>
                                      </p:to>
                                    </p:set>
                                    <p:anim calcmode="lin" valueType="num">
                                      <p:cBhvr additive="base">
                                        <p:cTn id="31" dur="500" fill="hold"/>
                                        <p:tgtEl>
                                          <p:spTgt spid="481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271" y="611400"/>
            <a:ext cx="6172200" cy="1043739"/>
          </a:xfrm>
        </p:spPr>
        <p:txBody>
          <a:bodyPr>
            <a:noAutofit/>
          </a:bodyPr>
          <a:lstStyle/>
          <a:p>
            <a:r>
              <a:rPr lang="en-US" sz="4400" b="1" dirty="0" smtClean="0"/>
              <a:t>Stakeholder Analysis</a:t>
            </a:r>
            <a:endParaRPr lang="en-US" sz="4400" b="1" dirty="0"/>
          </a:p>
        </p:txBody>
      </p:sp>
      <p:sp>
        <p:nvSpPr>
          <p:cNvPr id="3" name="Content Placeholder 2"/>
          <p:cNvSpPr>
            <a:spLocks noGrp="1"/>
          </p:cNvSpPr>
          <p:nvPr>
            <p:ph idx="1"/>
          </p:nvPr>
        </p:nvSpPr>
        <p:spPr>
          <a:xfrm>
            <a:off x="485192" y="1657350"/>
            <a:ext cx="8360228" cy="4432554"/>
          </a:xfrm>
        </p:spPr>
        <p:txBody>
          <a:bodyPr>
            <a:normAutofit fontScale="92500" lnSpcReduction="10000"/>
          </a:bodyPr>
          <a:lstStyle/>
          <a:p>
            <a:pPr marL="0" indent="0" algn="just">
              <a:buNone/>
            </a:pPr>
            <a:r>
              <a:rPr lang="en-US" b="1" dirty="0"/>
              <a:t>Meaning</a:t>
            </a:r>
          </a:p>
          <a:p>
            <a:pPr algn="just">
              <a:buFont typeface="Arial" panose="020B0604020202020204" pitchFamily="34" charset="0"/>
              <a:buChar char="•"/>
            </a:pPr>
            <a:r>
              <a:rPr lang="en-US" dirty="0"/>
              <a:t>A tool and technique for organizational planning - to ensure stakeholder needs are analyzed and can be met </a:t>
            </a:r>
          </a:p>
          <a:p>
            <a:pPr marL="0" indent="0" algn="just">
              <a:buNone/>
            </a:pPr>
            <a:r>
              <a:rPr lang="en-US" b="1" dirty="0"/>
              <a:t>Steps</a:t>
            </a:r>
          </a:p>
          <a:p>
            <a:pPr algn="just">
              <a:buFont typeface="Arial" panose="020B0604020202020204" pitchFamily="34" charset="0"/>
              <a:buChar char="•"/>
            </a:pPr>
            <a:r>
              <a:rPr lang="en-US" dirty="0"/>
              <a:t>Identify all stakeholders and their key information - stakeholder register</a:t>
            </a:r>
          </a:p>
          <a:p>
            <a:pPr algn="just">
              <a:buFont typeface="Arial" panose="020B0604020202020204" pitchFamily="34" charset="0"/>
              <a:buChar char="•"/>
            </a:pPr>
            <a:r>
              <a:rPr lang="en-US" dirty="0"/>
              <a:t>Classify the stakeholders into groups by analyzing their impact and support</a:t>
            </a:r>
          </a:p>
          <a:p>
            <a:pPr algn="just">
              <a:buFont typeface="Arial" panose="020B0604020202020204" pitchFamily="34" charset="0"/>
              <a:buChar char="•"/>
            </a:pPr>
            <a:r>
              <a:rPr lang="en-US" dirty="0"/>
              <a:t>Assess how the stakeholders might respond in various circumstances</a:t>
            </a:r>
          </a:p>
          <a:p>
            <a:endParaRPr lang="en-US" dirty="0"/>
          </a:p>
        </p:txBody>
      </p:sp>
    </p:spTree>
    <p:extLst>
      <p:ext uri="{BB962C8B-B14F-4D97-AF65-F5344CB8AC3E}">
        <p14:creationId xmlns:p14="http://schemas.microsoft.com/office/powerpoint/2010/main" val="1065286008"/>
      </p:ext>
    </p:extLst>
  </p:cSld>
  <p:clrMapOvr>
    <a:masterClrMapping/>
  </p:clrMapOvr>
  <mc:AlternateContent xmlns:mc="http://schemas.openxmlformats.org/markup-compatibility/2006" xmlns:p14="http://schemas.microsoft.com/office/powerpoint/2010/main">
    <mc:Choice Requires="p14">
      <p:transition spd="slow" p14:dur="2000" advTm="80156"/>
    </mc:Choice>
    <mc:Fallback xmlns="">
      <p:transition spd="slow" advTm="801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362"/>
          </a:xfrm>
        </p:spPr>
        <p:txBody>
          <a:bodyPr>
            <a:noAutofit/>
          </a:bodyPr>
          <a:lstStyle/>
          <a:p>
            <a:r>
              <a:rPr lang="en-US" b="1" dirty="0"/>
              <a:t>KEY CONCEPTS</a:t>
            </a:r>
          </a:p>
        </p:txBody>
      </p:sp>
      <p:sp>
        <p:nvSpPr>
          <p:cNvPr id="5" name="Text Placeholder 4"/>
          <p:cNvSpPr>
            <a:spLocks noGrp="1"/>
          </p:cNvSpPr>
          <p:nvPr>
            <p:ph type="body" idx="1"/>
          </p:nvPr>
        </p:nvSpPr>
        <p:spPr>
          <a:xfrm>
            <a:off x="457200" y="1017461"/>
            <a:ext cx="2671011" cy="962818"/>
          </a:xfrm>
          <a:solidFill>
            <a:schemeClr val="tx2">
              <a:lumMod val="20000"/>
              <a:lumOff val="80000"/>
            </a:schemeClr>
          </a:solidFill>
        </p:spPr>
        <p:txBody>
          <a:bodyPr>
            <a:noAutofit/>
          </a:bodyPr>
          <a:lstStyle/>
          <a:p>
            <a:r>
              <a:rPr lang="en-US" sz="2000" dirty="0"/>
              <a:t>Define the following and share with the rest:</a:t>
            </a:r>
          </a:p>
        </p:txBody>
      </p:sp>
      <p:sp>
        <p:nvSpPr>
          <p:cNvPr id="3" name="Content Placeholder 2"/>
          <p:cNvSpPr>
            <a:spLocks noGrp="1"/>
          </p:cNvSpPr>
          <p:nvPr>
            <p:ph sz="half" idx="2"/>
          </p:nvPr>
        </p:nvSpPr>
        <p:spPr>
          <a:xfrm>
            <a:off x="330200" y="2292350"/>
            <a:ext cx="4040188" cy="3951288"/>
          </a:xfrm>
        </p:spPr>
        <p:txBody>
          <a:bodyPr>
            <a:normAutofit/>
          </a:bodyPr>
          <a:lstStyle/>
          <a:p>
            <a:pPr lvl="1">
              <a:buFont typeface="Arial" panose="020B0604020202020204" pitchFamily="34" charset="0"/>
              <a:buChar char="•"/>
            </a:pPr>
            <a:r>
              <a:rPr lang="en-US" sz="2400" dirty="0">
                <a:effectLst>
                  <a:outerShdw blurRad="38100" dist="38100" dir="2700000" algn="tl">
                    <a:srgbClr val="000000">
                      <a:alpha val="43137"/>
                    </a:srgbClr>
                  </a:outerShdw>
                </a:effectLst>
              </a:rPr>
              <a:t>Hazard</a:t>
            </a:r>
          </a:p>
          <a:p>
            <a:pPr lvl="1">
              <a:buFont typeface="Arial" panose="020B0604020202020204" pitchFamily="34" charset="0"/>
              <a:buChar char="•"/>
            </a:pPr>
            <a:r>
              <a:rPr lang="en-US" sz="2400" dirty="0">
                <a:effectLst>
                  <a:outerShdw blurRad="38100" dist="38100" dir="2700000" algn="tl">
                    <a:srgbClr val="000000">
                      <a:alpha val="43137"/>
                    </a:srgbClr>
                  </a:outerShdw>
                </a:effectLst>
              </a:rPr>
              <a:t>Conflict</a:t>
            </a:r>
          </a:p>
          <a:p>
            <a:pPr lvl="1">
              <a:buFont typeface="Arial" panose="020B0604020202020204" pitchFamily="34" charset="0"/>
              <a:buChar char="•"/>
            </a:pPr>
            <a:r>
              <a:rPr lang="en-US" sz="2400" dirty="0">
                <a:effectLst>
                  <a:outerShdw blurRad="38100" dist="38100" dir="2700000" algn="tl">
                    <a:srgbClr val="000000">
                      <a:alpha val="43137"/>
                    </a:srgbClr>
                  </a:outerShdw>
                </a:effectLst>
              </a:rPr>
              <a:t>Vulnerability</a:t>
            </a:r>
          </a:p>
          <a:p>
            <a:pPr lvl="1">
              <a:buFont typeface="Arial" panose="020B0604020202020204" pitchFamily="34" charset="0"/>
              <a:buChar char="•"/>
            </a:pPr>
            <a:r>
              <a:rPr lang="en-US" sz="2400" dirty="0">
                <a:effectLst>
                  <a:outerShdw blurRad="38100" dist="38100" dir="2700000" algn="tl">
                    <a:srgbClr val="000000">
                      <a:alpha val="43137"/>
                    </a:srgbClr>
                  </a:outerShdw>
                </a:effectLst>
              </a:rPr>
              <a:t>Disaster</a:t>
            </a:r>
          </a:p>
          <a:p>
            <a:pPr lvl="1">
              <a:buFont typeface="Arial" panose="020B0604020202020204" pitchFamily="34" charset="0"/>
              <a:buChar char="•"/>
            </a:pPr>
            <a:r>
              <a:rPr lang="en-US" sz="2400" dirty="0">
                <a:effectLst>
                  <a:outerShdw blurRad="38100" dist="38100" dir="2700000" algn="tl">
                    <a:srgbClr val="000000">
                      <a:alpha val="43137"/>
                    </a:srgbClr>
                  </a:outerShdw>
                </a:effectLst>
              </a:rPr>
              <a:t>Pandemic</a:t>
            </a:r>
          </a:p>
          <a:p>
            <a:pPr lvl="1">
              <a:buFont typeface="Arial" panose="020B0604020202020204" pitchFamily="34" charset="0"/>
              <a:buChar char="•"/>
            </a:pPr>
            <a:r>
              <a:rPr lang="en-US" sz="2400" dirty="0">
                <a:effectLst>
                  <a:outerShdw blurRad="38100" dist="38100" dir="2700000" algn="tl">
                    <a:srgbClr val="000000">
                      <a:alpha val="43137"/>
                    </a:srgbClr>
                  </a:outerShdw>
                </a:effectLst>
              </a:rPr>
              <a:t>Shock</a:t>
            </a:r>
          </a:p>
        </p:txBody>
      </p:sp>
      <p:sp>
        <p:nvSpPr>
          <p:cNvPr id="6" name="Text Placeholder 5"/>
          <p:cNvSpPr>
            <a:spLocks noGrp="1"/>
          </p:cNvSpPr>
          <p:nvPr>
            <p:ph type="body" sz="quarter" idx="3"/>
          </p:nvPr>
        </p:nvSpPr>
        <p:spPr>
          <a:xfrm>
            <a:off x="3762709" y="1045096"/>
            <a:ext cx="4041775" cy="907548"/>
          </a:xfrm>
          <a:solidFill>
            <a:schemeClr val="accent6"/>
          </a:solidFill>
        </p:spPr>
        <p:txBody>
          <a:bodyPr>
            <a:normAutofit/>
          </a:bodyPr>
          <a:lstStyle/>
          <a:p>
            <a:r>
              <a:rPr lang="en-US" dirty="0">
                <a:effectLst>
                  <a:outerShdw blurRad="38100" dist="38100" dir="2700000" algn="tl">
                    <a:srgbClr val="000000">
                      <a:alpha val="43137"/>
                    </a:srgbClr>
                  </a:outerShdw>
                </a:effectLst>
              </a:rPr>
              <a:t>Questions  for Discussion</a:t>
            </a:r>
          </a:p>
        </p:txBody>
      </p:sp>
      <p:sp>
        <p:nvSpPr>
          <p:cNvPr id="7" name="Content Placeholder 6"/>
          <p:cNvSpPr>
            <a:spLocks noGrp="1"/>
          </p:cNvSpPr>
          <p:nvPr>
            <p:ph sz="quarter" idx="4"/>
          </p:nvPr>
        </p:nvSpPr>
        <p:spPr>
          <a:xfrm>
            <a:off x="3465095" y="2292350"/>
            <a:ext cx="5348705" cy="2880603"/>
          </a:xfrm>
        </p:spPr>
        <p:txBody>
          <a:bodyPr>
            <a:normAutofit lnSpcReduction="10000"/>
          </a:bodyPr>
          <a:lstStyle/>
          <a:p>
            <a:pPr>
              <a:spcBef>
                <a:spcPts val="600"/>
              </a:spcBef>
              <a:spcAft>
                <a:spcPts val="600"/>
              </a:spcAft>
              <a:defRPr/>
            </a:pPr>
            <a:r>
              <a:rPr lang="en-US" dirty="0">
                <a:effectLst>
                  <a:outerShdw blurRad="38100" dist="38100" dir="2700000" algn="tl">
                    <a:srgbClr val="000000">
                      <a:alpha val="43137"/>
                    </a:srgbClr>
                  </a:outerShdw>
                </a:effectLst>
              </a:rPr>
              <a:t>Which major global disaster</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can you recall and what were its impacts?</a:t>
            </a:r>
            <a:r>
              <a:rPr lang="en-GB" dirty="0">
                <a:effectLst>
                  <a:outerShdw blurRad="38100" dist="38100" dir="2700000" algn="tl">
                    <a:srgbClr val="000000">
                      <a:alpha val="43137"/>
                    </a:srgbClr>
                  </a:outerShdw>
                </a:effectLst>
              </a:rPr>
              <a:t> </a:t>
            </a:r>
          </a:p>
          <a:p>
            <a:pPr>
              <a:spcBef>
                <a:spcPts val="600"/>
              </a:spcBef>
              <a:spcAft>
                <a:spcPts val="600"/>
              </a:spcAft>
              <a:defRPr/>
            </a:pPr>
            <a:r>
              <a:rPr lang="en-GB" dirty="0">
                <a:effectLst>
                  <a:outerShdw blurRad="38100" dist="38100" dir="2700000" algn="tl">
                    <a:srgbClr val="000000">
                      <a:alpha val="43137"/>
                    </a:srgbClr>
                  </a:outerShdw>
                </a:effectLst>
              </a:rPr>
              <a:t>How could these impacts have been minimized/reduced?</a:t>
            </a:r>
          </a:p>
          <a:p>
            <a:pPr>
              <a:spcBef>
                <a:spcPts val="600"/>
              </a:spcBef>
              <a:spcAft>
                <a:spcPts val="600"/>
              </a:spcAft>
              <a:defRPr/>
            </a:pPr>
            <a:r>
              <a:rPr lang="en-GB" dirty="0">
                <a:effectLst>
                  <a:outerShdw blurRad="38100" dist="38100" dir="2700000" algn="tl">
                    <a:srgbClr val="000000">
                      <a:alpha val="43137"/>
                    </a:srgbClr>
                  </a:outerShdw>
                </a:effectLst>
              </a:rPr>
              <a:t>What has been our experience with disasters at the national level?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6924388"/>
      </p:ext>
    </p:extLst>
  </p:cSld>
  <p:clrMapOvr>
    <a:masterClrMapping/>
  </p:clrMapOvr>
  <mc:AlternateContent xmlns:mc="http://schemas.openxmlformats.org/markup-compatibility/2006" xmlns:p14="http://schemas.microsoft.com/office/powerpoint/2010/main">
    <mc:Choice Requires="p14">
      <p:transition spd="slow" p14:dur="2000" advTm="152246"/>
    </mc:Choice>
    <mc:Fallback xmlns="">
      <p:transition spd="slow" advTm="15224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t>Stakeholder </a:t>
            </a:r>
            <a:r>
              <a:rPr lang="en-US" sz="4400" b="1" dirty="0" smtClean="0"/>
              <a:t>Analysis – Cont.</a:t>
            </a:r>
            <a:endParaRPr lang="en-US" sz="4400" b="1" dirty="0"/>
          </a:p>
        </p:txBody>
      </p:sp>
      <p:sp>
        <p:nvSpPr>
          <p:cNvPr id="4" name="Content Placeholder 3"/>
          <p:cNvSpPr>
            <a:spLocks noGrp="1"/>
          </p:cNvSpPr>
          <p:nvPr>
            <p:ph idx="1"/>
          </p:nvPr>
        </p:nvSpPr>
        <p:spPr/>
        <p:txBody>
          <a:bodyPr>
            <a:normAutofit fontScale="92500" lnSpcReduction="10000"/>
          </a:bodyPr>
          <a:lstStyle/>
          <a:p>
            <a:pPr marL="300038" lvl="1" indent="0">
              <a:buNone/>
            </a:pPr>
            <a:r>
              <a:rPr lang="en-US" b="1" dirty="0"/>
              <a:t>Expertise</a:t>
            </a:r>
          </a:p>
          <a:p>
            <a:pPr lvl="1">
              <a:buFont typeface="Arial" panose="020B0604020202020204" pitchFamily="34" charset="0"/>
              <a:buChar char="•"/>
            </a:pPr>
            <a:r>
              <a:rPr lang="en-US" dirty="0"/>
              <a:t>Contribution</a:t>
            </a:r>
          </a:p>
          <a:p>
            <a:pPr lvl="1">
              <a:buFont typeface="Arial" panose="020B0604020202020204" pitchFamily="34" charset="0"/>
              <a:buChar char="•"/>
            </a:pPr>
            <a:r>
              <a:rPr lang="en-US" dirty="0"/>
              <a:t>Legitimacy</a:t>
            </a:r>
          </a:p>
          <a:p>
            <a:pPr marL="342900" lvl="1" indent="0">
              <a:buNone/>
            </a:pPr>
            <a:r>
              <a:rPr lang="en-US" dirty="0"/>
              <a:t> </a:t>
            </a:r>
          </a:p>
          <a:p>
            <a:pPr marL="300038" lvl="1" indent="0">
              <a:buNone/>
            </a:pPr>
            <a:r>
              <a:rPr lang="en-US" b="1" dirty="0"/>
              <a:t>Willingness</a:t>
            </a:r>
          </a:p>
          <a:p>
            <a:pPr lvl="1">
              <a:buFont typeface="Arial" panose="020B0604020202020204" pitchFamily="34" charset="0"/>
              <a:buChar char="•"/>
            </a:pPr>
            <a:r>
              <a:rPr lang="en-US" dirty="0"/>
              <a:t>Willingness to engage </a:t>
            </a:r>
          </a:p>
          <a:p>
            <a:pPr marL="342900" lvl="1" indent="0">
              <a:buNone/>
            </a:pPr>
            <a:endParaRPr lang="en-US" dirty="0"/>
          </a:p>
          <a:p>
            <a:pPr marL="300038" lvl="1" indent="0">
              <a:buNone/>
            </a:pPr>
            <a:r>
              <a:rPr lang="en-US" b="1" dirty="0"/>
              <a:t>Value</a:t>
            </a:r>
            <a:r>
              <a:rPr lang="en-US" dirty="0"/>
              <a:t> </a:t>
            </a:r>
          </a:p>
          <a:p>
            <a:pPr lvl="1">
              <a:buFont typeface="Arial" panose="020B0604020202020204" pitchFamily="34" charset="0"/>
              <a:buChar char="•"/>
            </a:pPr>
            <a:r>
              <a:rPr lang="en-US" dirty="0"/>
              <a:t>Influence </a:t>
            </a:r>
          </a:p>
          <a:p>
            <a:pPr lvl="1">
              <a:buFont typeface="Arial" panose="020B0604020202020204" pitchFamily="34" charset="0"/>
              <a:buChar char="•"/>
            </a:pPr>
            <a:r>
              <a:rPr lang="en-US" dirty="0"/>
              <a:t>Necessity of Involvement </a:t>
            </a:r>
          </a:p>
        </p:txBody>
      </p:sp>
    </p:spTree>
    <p:extLst>
      <p:ext uri="{BB962C8B-B14F-4D97-AF65-F5344CB8AC3E}">
        <p14:creationId xmlns:p14="http://schemas.microsoft.com/office/powerpoint/2010/main" val="2336945801"/>
      </p:ext>
    </p:extLst>
  </p:cSld>
  <p:clrMapOvr>
    <a:masterClrMapping/>
  </p:clrMapOvr>
  <mc:AlternateContent xmlns:mc="http://schemas.openxmlformats.org/markup-compatibility/2006" xmlns:p14="http://schemas.microsoft.com/office/powerpoint/2010/main">
    <mc:Choice Requires="p14">
      <p:transition spd="slow" p14:dur="2000" advTm="25970"/>
    </mc:Choice>
    <mc:Fallback xmlns="">
      <p:transition spd="slow" advTm="2597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9290" y="524656"/>
            <a:ext cx="8994710" cy="1169233"/>
          </a:xfrm>
        </p:spPr>
        <p:txBody>
          <a:bodyPr>
            <a:noAutofit/>
          </a:bodyPr>
          <a:lstStyle/>
          <a:p>
            <a:r>
              <a:rPr lang="en-US" altLang="en-US" sz="3600" b="1" dirty="0" smtClean="0"/>
              <a:t>Stakeholder Mapping and Prioritization:</a:t>
            </a:r>
            <a:br>
              <a:rPr lang="en-US" altLang="en-US" sz="3600" b="1" dirty="0" smtClean="0"/>
            </a:br>
            <a:r>
              <a:rPr lang="en-US" altLang="en-US" sz="3600" b="1" dirty="0" smtClean="0"/>
              <a:t>Salience </a:t>
            </a:r>
            <a:r>
              <a:rPr lang="en-US" altLang="en-US" sz="3600" b="1" dirty="0"/>
              <a:t>M</a:t>
            </a:r>
            <a:r>
              <a:rPr lang="en-US" altLang="en-US" sz="3600" b="1" dirty="0" smtClean="0"/>
              <a:t>odel</a:t>
            </a:r>
            <a:endParaRPr lang="en-US" altLang="en-US" sz="3600" b="1" dirty="0"/>
          </a:p>
        </p:txBody>
      </p:sp>
      <p:sp>
        <p:nvSpPr>
          <p:cNvPr id="49155" name="Footer Placeholder 2"/>
          <p:cNvSpPr>
            <a:spLocks noGrp="1"/>
          </p:cNvSpPr>
          <p:nvPr>
            <p:ph type="ftr" sz="quarter" idx="10"/>
          </p:nvPr>
        </p:nvSpPr>
        <p:spPr>
          <a:xfrm>
            <a:off x="391618" y="6194324"/>
            <a:ext cx="2457450" cy="35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r>
              <a:rPr lang="nl-NL" altLang="en-US" sz="750" dirty="0"/>
              <a:t>© Ginger Levin, 2016</a:t>
            </a:r>
            <a:endParaRPr lang="en-US" altLang="en-US" sz="750" dirty="0"/>
          </a:p>
        </p:txBody>
      </p:sp>
      <p:pic>
        <p:nvPicPr>
          <p:cNvPr id="49157" name="Picture 2" descr="http://image.slidesharecdn.com/scm-archanajlu-141018024238-conversion-gate02/95/salience-modelsupply-chain-management-23-638.jpg?cb=14136002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914" y="1716471"/>
            <a:ext cx="6400800" cy="448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p:cNvSpPr txBox="1">
            <a:spLocks noChangeArrowheads="1"/>
          </p:cNvSpPr>
          <p:nvPr/>
        </p:nvSpPr>
        <p:spPr bwMode="auto">
          <a:xfrm>
            <a:off x="2714625" y="5614797"/>
            <a:ext cx="2457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750" dirty="0"/>
              <a:t>www.slideshare.net</a:t>
            </a:r>
          </a:p>
        </p:txBody>
      </p:sp>
    </p:spTree>
    <p:extLst>
      <p:ext uri="{BB962C8B-B14F-4D97-AF65-F5344CB8AC3E}">
        <p14:creationId xmlns:p14="http://schemas.microsoft.com/office/powerpoint/2010/main" val="3634568491"/>
      </p:ext>
    </p:extLst>
  </p:cSld>
  <p:clrMapOvr>
    <a:masterClrMapping/>
  </p:clrMapOvr>
  <mc:AlternateContent xmlns:mc="http://schemas.openxmlformats.org/markup-compatibility/2006" xmlns:p14="http://schemas.microsoft.com/office/powerpoint/2010/main">
    <mc:Choice Requires="p14">
      <p:transition spd="slow" p14:dur="2000" advTm="56991"/>
    </mc:Choice>
    <mc:Fallback xmlns="">
      <p:transition spd="slow" advTm="5699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95825" y="485192"/>
            <a:ext cx="8605579" cy="1000708"/>
          </a:xfrm>
        </p:spPr>
        <p:txBody>
          <a:bodyPr>
            <a:normAutofit fontScale="90000"/>
          </a:bodyPr>
          <a:lstStyle/>
          <a:p>
            <a:r>
              <a:rPr lang="en-US" altLang="en-US" b="1" dirty="0" smtClean="0"/>
              <a:t>Stakeholder Engagement Planning</a:t>
            </a:r>
            <a:endParaRPr lang="en-US" altLang="en-US" b="1" dirty="0"/>
          </a:p>
        </p:txBody>
      </p:sp>
      <p:sp>
        <p:nvSpPr>
          <p:cNvPr id="27651" name="Content Placeholder 2"/>
          <p:cNvSpPr>
            <a:spLocks noGrp="1"/>
          </p:cNvSpPr>
          <p:nvPr>
            <p:ph sz="half" idx="2"/>
          </p:nvPr>
        </p:nvSpPr>
        <p:spPr>
          <a:xfrm>
            <a:off x="555445" y="1485900"/>
            <a:ext cx="3941909" cy="4837306"/>
          </a:xfrm>
        </p:spPr>
        <p:txBody>
          <a:bodyPr>
            <a:noAutofit/>
          </a:bodyPr>
          <a:lstStyle/>
          <a:p>
            <a:pPr marL="0" indent="0">
              <a:buNone/>
              <a:defRPr/>
            </a:pPr>
            <a:r>
              <a:rPr lang="en-US" sz="1800" b="1" dirty="0"/>
              <a:t>Engagement plan</a:t>
            </a:r>
          </a:p>
          <a:p>
            <a:pPr>
              <a:buFont typeface="Arial" panose="020B0604020202020204" pitchFamily="34" charset="0"/>
              <a:buChar char="•"/>
              <a:defRPr/>
            </a:pPr>
            <a:endParaRPr lang="en-US" sz="1800" dirty="0"/>
          </a:p>
          <a:p>
            <a:pPr>
              <a:buFont typeface="Arial" panose="020B0604020202020204" pitchFamily="34" charset="0"/>
              <a:buChar char="•"/>
              <a:defRPr/>
            </a:pPr>
            <a:r>
              <a:rPr lang="en-US" sz="1800" dirty="0"/>
              <a:t>Is  detailed strategy for effective stakeholder engagement on the </a:t>
            </a:r>
            <a:r>
              <a:rPr lang="en-US" sz="1800" dirty="0" smtClean="0"/>
              <a:t>program?</a:t>
            </a:r>
            <a:endParaRPr lang="en-US" sz="1800" dirty="0"/>
          </a:p>
          <a:p>
            <a:pPr>
              <a:buFont typeface="Arial" panose="020B0604020202020204" pitchFamily="34" charset="0"/>
              <a:buChar char="•"/>
              <a:defRPr/>
            </a:pPr>
            <a:r>
              <a:rPr lang="en-US" sz="1800" dirty="0"/>
              <a:t>Includes stakeholder engagement guidelines</a:t>
            </a:r>
          </a:p>
          <a:p>
            <a:pPr>
              <a:buFont typeface="Arial" panose="020B0604020202020204" pitchFamily="34" charset="0"/>
              <a:buChar char="•"/>
              <a:defRPr/>
            </a:pPr>
            <a:r>
              <a:rPr lang="en-US" sz="1800" dirty="0"/>
              <a:t>Provides insight as to how component stakeholders are engaged</a:t>
            </a:r>
          </a:p>
          <a:p>
            <a:pPr>
              <a:buFont typeface="Arial" panose="020B0604020202020204" pitchFamily="34" charset="0"/>
              <a:buChar char="•"/>
              <a:defRPr/>
            </a:pPr>
            <a:r>
              <a:rPr lang="en-US" sz="1800" dirty="0"/>
              <a:t>Defines metrics to measure performance of stakeholder engagement activities</a:t>
            </a:r>
            <a:endParaRPr lang="en-US" sz="1800" b="1" dirty="0"/>
          </a:p>
          <a:p>
            <a:pPr>
              <a:buFont typeface="Arial" panose="020B0604020202020204" pitchFamily="34" charset="0"/>
              <a:buChar char="•"/>
              <a:defRPr/>
            </a:pPr>
            <a:r>
              <a:rPr lang="en-US" sz="1800" dirty="0"/>
              <a:t>Satisfy how all program stakeholders will be engaged during the program</a:t>
            </a:r>
          </a:p>
        </p:txBody>
      </p:sp>
      <p:sp>
        <p:nvSpPr>
          <p:cNvPr id="4" name="Content Placeholder 3"/>
          <p:cNvSpPr>
            <a:spLocks noGrp="1"/>
          </p:cNvSpPr>
          <p:nvPr>
            <p:ph sz="quarter" idx="4"/>
          </p:nvPr>
        </p:nvSpPr>
        <p:spPr>
          <a:xfrm>
            <a:off x="4661750" y="1485900"/>
            <a:ext cx="3856046" cy="4578997"/>
          </a:xfrm>
        </p:spPr>
        <p:txBody>
          <a:bodyPr>
            <a:normAutofit/>
          </a:bodyPr>
          <a:lstStyle/>
          <a:p>
            <a:pPr marL="0" indent="0">
              <a:buNone/>
            </a:pPr>
            <a:r>
              <a:rPr lang="en-US" altLang="en-US" sz="1800" b="1" dirty="0"/>
              <a:t>Engagement level</a:t>
            </a:r>
          </a:p>
          <a:p>
            <a:pPr marL="0" indent="0">
              <a:buNone/>
            </a:pPr>
            <a:endParaRPr lang="en-US" altLang="en-US" sz="1800" dirty="0"/>
          </a:p>
          <a:p>
            <a:pPr>
              <a:buFont typeface="Arial" panose="020B0604020202020204" pitchFamily="34" charset="0"/>
              <a:buChar char="•"/>
            </a:pPr>
            <a:r>
              <a:rPr lang="en-US" altLang="en-US" sz="1800" dirty="0"/>
              <a:t>Unaware = Unaware of the portfolio, program, or project and potential impacts</a:t>
            </a:r>
          </a:p>
          <a:p>
            <a:pPr>
              <a:buFont typeface="Arial" panose="020B0604020202020204" pitchFamily="34" charset="0"/>
              <a:buChar char="•"/>
            </a:pPr>
            <a:r>
              <a:rPr lang="en-US" altLang="en-US" sz="1800" dirty="0"/>
              <a:t>Resistant = Aware but resistant to change</a:t>
            </a:r>
          </a:p>
          <a:p>
            <a:pPr>
              <a:buFont typeface="Arial" panose="020B0604020202020204" pitchFamily="34" charset="0"/>
              <a:buChar char="•"/>
            </a:pPr>
            <a:r>
              <a:rPr lang="en-US" altLang="en-US" sz="1800" dirty="0"/>
              <a:t>Neutral = Aware but not supportive or resistant</a:t>
            </a:r>
          </a:p>
          <a:p>
            <a:pPr>
              <a:buFont typeface="Arial" panose="020B0604020202020204" pitchFamily="34" charset="0"/>
              <a:buChar char="•"/>
            </a:pPr>
            <a:r>
              <a:rPr lang="en-US" altLang="en-US" sz="1800" dirty="0"/>
              <a:t>Supportive = Aware and supports change</a:t>
            </a:r>
          </a:p>
          <a:p>
            <a:pPr>
              <a:buFont typeface="Arial" panose="020B0604020202020204" pitchFamily="34" charset="0"/>
              <a:buChar char="•"/>
            </a:pPr>
            <a:r>
              <a:rPr lang="en-US" altLang="en-US" sz="1800" dirty="0"/>
              <a:t>Leading – Actively engaged in supporting the change</a:t>
            </a:r>
          </a:p>
          <a:p>
            <a:endParaRPr lang="en-US" dirty="0"/>
          </a:p>
        </p:txBody>
      </p:sp>
      <p:sp>
        <p:nvSpPr>
          <p:cNvPr id="55300" name="Footer Placeholder 3"/>
          <p:cNvSpPr>
            <a:spLocks noGrp="1"/>
          </p:cNvSpPr>
          <p:nvPr>
            <p:ph type="ftr" sz="quarter" idx="11"/>
          </p:nvPr>
        </p:nvSpPr>
        <p:spPr>
          <a:xfrm>
            <a:off x="2614037" y="6323206"/>
            <a:ext cx="2171700" cy="273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100">
                <a:solidFill>
                  <a:schemeClr val="tx1"/>
                </a:solidFill>
                <a:latin typeface="Arial" charset="0"/>
              </a:defRPr>
            </a:lvl2pPr>
            <a:lvl3pPr>
              <a:defRPr sz="1800">
                <a:solidFill>
                  <a:schemeClr val="tx1"/>
                </a:solidFill>
                <a:latin typeface="Arial" charset="0"/>
              </a:defRPr>
            </a:lvl3pPr>
            <a:lvl4pPr>
              <a:defRPr sz="1500">
                <a:solidFill>
                  <a:schemeClr val="tx1"/>
                </a:solidFill>
                <a:latin typeface="Arial" charset="0"/>
              </a:defRPr>
            </a:lvl4pPr>
            <a:lvl5pPr>
              <a:defRPr sz="1500">
                <a:solidFill>
                  <a:schemeClr val="tx1"/>
                </a:solidFill>
                <a:latin typeface="Arial" charset="0"/>
              </a:defRPr>
            </a:lvl5pPr>
            <a:lvl6pPr eaLnBrk="0" hangingPunct="0">
              <a:defRPr sz="1500">
                <a:solidFill>
                  <a:schemeClr val="tx1"/>
                </a:solidFill>
                <a:latin typeface="Arial" charset="0"/>
              </a:defRPr>
            </a:lvl6pPr>
            <a:lvl7pPr eaLnBrk="0" hangingPunct="0">
              <a:defRPr sz="1500">
                <a:solidFill>
                  <a:schemeClr val="tx1"/>
                </a:solidFill>
                <a:latin typeface="Arial" charset="0"/>
              </a:defRPr>
            </a:lvl7pPr>
            <a:lvl8pPr eaLnBrk="0" hangingPunct="0">
              <a:defRPr sz="1500">
                <a:solidFill>
                  <a:schemeClr val="tx1"/>
                </a:solidFill>
                <a:latin typeface="Arial" charset="0"/>
              </a:defRPr>
            </a:lvl8pPr>
            <a:lvl9pPr eaLnBrk="0" hangingPunct="0">
              <a:defRPr sz="1500">
                <a:solidFill>
                  <a:schemeClr val="tx1"/>
                </a:solidFill>
                <a:latin typeface="Arial" charset="0"/>
              </a:defRPr>
            </a:lvl9pPr>
          </a:lstStyle>
          <a:p>
            <a:r>
              <a:rPr lang="en-US" altLang="en-US" sz="750" dirty="0"/>
              <a:t>© Ginger Levin, 2016</a:t>
            </a:r>
          </a:p>
        </p:txBody>
      </p:sp>
      <p:sp>
        <p:nvSpPr>
          <p:cNvPr id="55302" name="Rectangle 5"/>
          <p:cNvSpPr>
            <a:spLocks noChangeArrowheads="1"/>
          </p:cNvSpPr>
          <p:nvPr/>
        </p:nvSpPr>
        <p:spPr bwMode="auto">
          <a:xfrm>
            <a:off x="295825" y="6323206"/>
            <a:ext cx="215155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750" dirty="0">
                <a:latin typeface="Arial" panose="020B0604020202020204" pitchFamily="34" charset="0"/>
                <a:cs typeface="Arial" panose="020B0604020202020204" pitchFamily="34" charset="0"/>
              </a:rPr>
              <a:t>The Standard for Program Management, p. 49</a:t>
            </a:r>
          </a:p>
        </p:txBody>
      </p:sp>
    </p:spTree>
    <p:extLst>
      <p:ext uri="{BB962C8B-B14F-4D97-AF65-F5344CB8AC3E}">
        <p14:creationId xmlns:p14="http://schemas.microsoft.com/office/powerpoint/2010/main" val="4216645713"/>
      </p:ext>
    </p:extLst>
  </p:cSld>
  <p:clrMapOvr>
    <a:masterClrMapping/>
  </p:clrMapOvr>
  <mc:AlternateContent xmlns:mc="http://schemas.openxmlformats.org/markup-compatibility/2006" xmlns:p14="http://schemas.microsoft.com/office/powerpoint/2010/main">
    <mc:Choice Requires="p14">
      <p:transition spd="slow" p14:dur="2000" advTm="83256"/>
    </mc:Choice>
    <mc:Fallback xmlns="">
      <p:transition spd="slow" advTm="8325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2C5BE0-5B3E-492D-89F0-C7C0D01771A0}"/>
              </a:ext>
            </a:extLst>
          </p:cNvPr>
          <p:cNvSpPr>
            <a:spLocks noGrp="1"/>
          </p:cNvSpPr>
          <p:nvPr>
            <p:ph type="title"/>
          </p:nvPr>
        </p:nvSpPr>
        <p:spPr/>
        <p:txBody>
          <a:bodyPr/>
          <a:lstStyle/>
          <a:p>
            <a:r>
              <a:rPr lang="en-US" b="1" dirty="0"/>
              <a:t>Case </a:t>
            </a:r>
            <a:r>
              <a:rPr lang="en-US" b="1" dirty="0" smtClean="0"/>
              <a:t>Scenario</a:t>
            </a:r>
            <a:endParaRPr lang="en-US" b="1" dirty="0"/>
          </a:p>
        </p:txBody>
      </p:sp>
      <p:sp>
        <p:nvSpPr>
          <p:cNvPr id="18" name="Content Placeholder 17">
            <a:extLst>
              <a:ext uri="{FF2B5EF4-FFF2-40B4-BE49-F238E27FC236}">
                <a16:creationId xmlns:a16="http://schemas.microsoft.com/office/drawing/2014/main" id="{327056EB-AE1F-4C8A-A011-1BA34A017B21}"/>
              </a:ext>
            </a:extLst>
          </p:cNvPr>
          <p:cNvSpPr>
            <a:spLocks noGrp="1"/>
          </p:cNvSpPr>
          <p:nvPr>
            <p:ph sz="half" idx="2"/>
          </p:nvPr>
        </p:nvSpPr>
        <p:spPr>
          <a:xfrm>
            <a:off x="2671158" y="1417638"/>
            <a:ext cx="5409152" cy="5132452"/>
          </a:xfrm>
        </p:spPr>
        <p:txBody>
          <a:bodyPr>
            <a:noAutofit/>
          </a:bodyPr>
          <a:lstStyle/>
          <a:p>
            <a:pPr marL="0" indent="0">
              <a:buNone/>
            </a:pPr>
            <a:r>
              <a:rPr lang="en-US" sz="2200" b="1" dirty="0">
                <a:solidFill>
                  <a:srgbClr val="FF0000"/>
                </a:solidFill>
              </a:rPr>
              <a:t>Ebola Virus Alert is just issued in your country, as an expert in your area:</a:t>
            </a:r>
          </a:p>
          <a:p>
            <a:pPr marL="0" indent="0">
              <a:buNone/>
            </a:pPr>
            <a:endParaRPr lang="en-US" sz="2200" dirty="0">
              <a:effectLst>
                <a:outerShdw blurRad="38100" dist="38100" dir="2700000" algn="tl">
                  <a:srgbClr val="000000">
                    <a:alpha val="43137"/>
                  </a:srgbClr>
                </a:outerShdw>
              </a:effectLst>
            </a:endParaRPr>
          </a:p>
          <a:p>
            <a:r>
              <a:rPr lang="en-US" sz="2200" dirty="0"/>
              <a:t>What will you do?</a:t>
            </a:r>
          </a:p>
          <a:p>
            <a:r>
              <a:rPr lang="en-US" sz="2200" dirty="0"/>
              <a:t>Where will you report to?</a:t>
            </a:r>
          </a:p>
          <a:p>
            <a:r>
              <a:rPr lang="en-US" sz="2200" dirty="0"/>
              <a:t>Who are the stakeholders to be involved?</a:t>
            </a:r>
          </a:p>
          <a:p>
            <a:r>
              <a:rPr lang="en-US" sz="2200" dirty="0"/>
              <a:t>How will be the role of each of the stakeholders?</a:t>
            </a:r>
          </a:p>
          <a:p>
            <a:r>
              <a:rPr lang="en-US" sz="2200" dirty="0"/>
              <a:t>What policies and regulations will you consider?</a:t>
            </a:r>
          </a:p>
          <a:p>
            <a:r>
              <a:rPr lang="en-US" sz="2200" dirty="0"/>
              <a:t>How will you manage the situation?</a:t>
            </a:r>
          </a:p>
          <a:p>
            <a:endParaRPr lang="en-US" sz="2200" dirty="0"/>
          </a:p>
        </p:txBody>
      </p:sp>
      <p:pic>
        <p:nvPicPr>
          <p:cNvPr id="19" name="Picture 4">
            <a:extLst>
              <a:ext uri="{FF2B5EF4-FFF2-40B4-BE49-F238E27FC236}">
                <a16:creationId xmlns:a16="http://schemas.microsoft.com/office/drawing/2014/main" id="{E059873D-B408-4C24-8FD7-341D3C2D1F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3029473"/>
            <a:ext cx="1950244" cy="132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450222"/>
      </p:ext>
    </p:extLst>
  </p:cSld>
  <p:clrMapOvr>
    <a:masterClrMapping/>
  </p:clrMapOvr>
  <mc:AlternateContent xmlns:mc="http://schemas.openxmlformats.org/markup-compatibility/2006" xmlns:p14="http://schemas.microsoft.com/office/powerpoint/2010/main">
    <mc:Choice Requires="p14">
      <p:transition spd="slow" p14:dur="2000" advTm="80493"/>
    </mc:Choice>
    <mc:Fallback xmlns="">
      <p:transition spd="slow" advTm="8049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Assignment </a:t>
            </a:r>
            <a:r>
              <a:rPr lang="en-US" b="1" dirty="0"/>
              <a:t/>
            </a:r>
            <a:br>
              <a:rPr lang="en-US" b="1" dirty="0"/>
            </a:br>
            <a:endParaRPr lang="en-US" b="1" dirty="0"/>
          </a:p>
        </p:txBody>
      </p:sp>
      <p:sp>
        <p:nvSpPr>
          <p:cNvPr id="3" name="Content Placeholder 2"/>
          <p:cNvSpPr>
            <a:spLocks noGrp="1"/>
          </p:cNvSpPr>
          <p:nvPr>
            <p:ph idx="1"/>
          </p:nvPr>
        </p:nvSpPr>
        <p:spPr/>
        <p:txBody>
          <a:bodyPr/>
          <a:lstStyle/>
          <a:p>
            <a:pPr marL="0" indent="0" algn="ctr">
              <a:buNone/>
            </a:pPr>
            <a:r>
              <a:rPr lang="en-US" b="1" dirty="0" smtClean="0"/>
              <a:t>Why </a:t>
            </a:r>
            <a:r>
              <a:rPr lang="en-US" b="1" dirty="0"/>
              <a:t>is COVID -19 Pandemic touted  be  a test of leadership, governance  and commitment in Africa?</a:t>
            </a:r>
          </a:p>
          <a:p>
            <a:pPr marL="0" indent="0" algn="ctr">
              <a:buNone/>
            </a:pPr>
            <a:r>
              <a:rPr lang="en-US" b="1" dirty="0"/>
              <a:t>  </a:t>
            </a:r>
          </a:p>
          <a:p>
            <a:pPr marL="0" indent="0">
              <a:buNone/>
            </a:pPr>
            <a:endParaRPr lang="en-US" dirty="0"/>
          </a:p>
        </p:txBody>
      </p:sp>
    </p:spTree>
    <p:extLst>
      <p:ext uri="{BB962C8B-B14F-4D97-AF65-F5344CB8AC3E}">
        <p14:creationId xmlns:p14="http://schemas.microsoft.com/office/powerpoint/2010/main" val="1614315198"/>
      </p:ext>
    </p:extLst>
  </p:cSld>
  <p:clrMapOvr>
    <a:masterClrMapping/>
  </p:clrMapOvr>
  <mc:AlternateContent xmlns:mc="http://schemas.openxmlformats.org/markup-compatibility/2006" xmlns:p14="http://schemas.microsoft.com/office/powerpoint/2010/main">
    <mc:Choice Requires="p14">
      <p:transition spd="slow" p14:dur="2000" advTm="34597"/>
    </mc:Choice>
    <mc:Fallback xmlns="">
      <p:transition spd="slow" advTm="34597"/>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08AA-AEA6-4E4B-9322-F808BE4F6396}"/>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15620F89-70D2-4C35-B5AA-E9520C905710}"/>
              </a:ext>
            </a:extLst>
          </p:cNvPr>
          <p:cNvSpPr>
            <a:spLocks noGrp="1"/>
          </p:cNvSpPr>
          <p:nvPr>
            <p:ph idx="1"/>
          </p:nvPr>
        </p:nvSpPr>
        <p:spPr>
          <a:xfrm>
            <a:off x="457200" y="1417638"/>
            <a:ext cx="7959012" cy="4775136"/>
          </a:xfrm>
        </p:spPr>
        <p:txBody>
          <a:bodyPr>
            <a:normAutofit fontScale="70000" lnSpcReduction="20000"/>
          </a:bodyPr>
          <a:lstStyle/>
          <a:p>
            <a:pPr lvl="0"/>
            <a:r>
              <a:rPr lang="en-GB" sz="2300" dirty="0"/>
              <a:t>World Health Organization. Joint external evaluation tool: International Health Regulations (2005). Geneva: World Health Organization; 2016. Available from: </a:t>
            </a:r>
            <a:r>
              <a:rPr lang="en-GB" sz="2300" u="sng" dirty="0">
                <a:hlinkClick r:id="rId3"/>
              </a:rPr>
              <a:t>http://www.who.int/ihr/publications/WHO_HSE_GCR_2016_2/en/</a:t>
            </a:r>
            <a:r>
              <a:rPr lang="en-GB" sz="2300" dirty="0"/>
              <a:t>.</a:t>
            </a:r>
            <a:endParaRPr lang="en-US" sz="2300" dirty="0"/>
          </a:p>
          <a:p>
            <a:pPr lvl="0"/>
            <a:r>
              <a:rPr lang="en-GB" sz="2300" dirty="0"/>
              <a:t>Berk, ML, </a:t>
            </a:r>
            <a:r>
              <a:rPr lang="en-GB" sz="2300" dirty="0" err="1"/>
              <a:t>Gaylin</a:t>
            </a:r>
            <a:r>
              <a:rPr lang="en-GB" sz="2300" dirty="0"/>
              <a:t>, DS and Schur, CL. Exploring the Public’s Views on the Health Care System: A National Survey on the Issues and Options. Health Affairs. 2006; w596-606.</a:t>
            </a:r>
            <a:endParaRPr lang="en-US" sz="2300" dirty="0"/>
          </a:p>
          <a:p>
            <a:pPr lvl="0"/>
            <a:r>
              <a:rPr lang="en-GB" sz="2300" dirty="0" err="1"/>
              <a:t>Gostin</a:t>
            </a:r>
            <a:r>
              <a:rPr lang="en-GB" sz="2300" dirty="0"/>
              <a:t>, LO and Powers, M. What Does Social Justice Require for the Public’s Health? Public Health Ethics and Policy Imperatives. Health Affairs. 2006; 25(4): 1053-1060.</a:t>
            </a:r>
            <a:endParaRPr lang="en-US" sz="2300" dirty="0"/>
          </a:p>
          <a:p>
            <a:pPr lvl="0"/>
            <a:r>
              <a:rPr lang="en-GB" sz="2300" dirty="0"/>
              <a:t>Roberts MJ, Reich MR. Ethical analysis in public health. Lancet. 2002; 359: 1055–9. </a:t>
            </a:r>
            <a:endParaRPr lang="en-US" sz="2300" dirty="0"/>
          </a:p>
          <a:p>
            <a:pPr lvl="0"/>
            <a:r>
              <a:rPr lang="en-GB" sz="2300" dirty="0" err="1"/>
              <a:t>Kass</a:t>
            </a:r>
            <a:r>
              <a:rPr lang="en-GB" sz="2300" dirty="0"/>
              <a:t> NE. An ethics framework for public health. Am J Public Health. 2001; 91: 1776–82</a:t>
            </a:r>
            <a:r>
              <a:rPr lang="en-GB" sz="2300" dirty="0" smtClean="0"/>
              <a:t>.</a:t>
            </a:r>
          </a:p>
          <a:p>
            <a:pPr algn="just">
              <a:buFont typeface="Arial" panose="020B0604020202020204" pitchFamily="34" charset="0"/>
              <a:buChar char="•"/>
            </a:pPr>
            <a:r>
              <a:rPr lang="en-US" sz="2300" dirty="0"/>
              <a:t>Ning </a:t>
            </a:r>
            <a:r>
              <a:rPr lang="en-US" sz="2300" dirty="0" err="1"/>
              <a:t>Ning</a:t>
            </a:r>
            <a:r>
              <a:rPr lang="en-US" sz="2300" dirty="0"/>
              <a:t>, Zheng Kang, </a:t>
            </a:r>
            <a:r>
              <a:rPr lang="en-US" sz="2300" dirty="0" err="1"/>
              <a:t>Mingli</a:t>
            </a:r>
            <a:r>
              <a:rPr lang="en-US" sz="2300" dirty="0"/>
              <a:t> Jiao, </a:t>
            </a:r>
            <a:r>
              <a:rPr lang="en-US" sz="2300" dirty="0" err="1"/>
              <a:t>Yanhua</a:t>
            </a:r>
            <a:r>
              <a:rPr lang="en-US" sz="2300" dirty="0"/>
              <a:t> </a:t>
            </a:r>
            <a:r>
              <a:rPr lang="en-US" sz="2300" dirty="0" err="1"/>
              <a:t>Hao</a:t>
            </a:r>
            <a:r>
              <a:rPr lang="en-US" sz="2300" dirty="0"/>
              <a:t>, </a:t>
            </a:r>
            <a:r>
              <a:rPr lang="en-US" sz="2300" dirty="0" err="1"/>
              <a:t>Lijun</a:t>
            </a:r>
            <a:r>
              <a:rPr lang="en-US" sz="2300" dirty="0"/>
              <a:t> Gao, Hong Sun and </a:t>
            </a:r>
            <a:r>
              <a:rPr lang="en-US" sz="2300" dirty="0" err="1"/>
              <a:t>Qunhong</a:t>
            </a:r>
            <a:r>
              <a:rPr lang="en-US" sz="2300" dirty="0"/>
              <a:t> Wu (2014) Factors affecting emergency preparedness competency of public health inspectors: a cross-sectional study in northeastern China. BMJ Open. 4(1): e003832. </a:t>
            </a:r>
            <a:r>
              <a:rPr lang="en-US" sz="2300" dirty="0" err="1"/>
              <a:t>doi</a:t>
            </a:r>
            <a:r>
              <a:rPr lang="en-US" sz="2300" dirty="0"/>
              <a:t>: 10.1136/bmjopen-2013-003832 </a:t>
            </a:r>
          </a:p>
          <a:p>
            <a:pPr algn="just">
              <a:buFont typeface="Arial" panose="020B0604020202020204" pitchFamily="34" charset="0"/>
              <a:buChar char="•"/>
            </a:pPr>
            <a:r>
              <a:rPr lang="en-US" sz="2300" dirty="0"/>
              <a:t>Allen Y. Lai, MD1 (2012) Organizational Collaborative Capacity in Fighting Pandemic Crises: A Literature Review From the Public Management Perspective. Asia-Pacific Journal of Public Health 24(1) 7–20. DOI: 10.1177/1010539511429592</a:t>
            </a:r>
          </a:p>
          <a:p>
            <a:pPr lvl="0"/>
            <a:endParaRPr lang="en-GB" sz="2325" dirty="0" smtClean="0"/>
          </a:p>
          <a:p>
            <a:pPr lvl="0"/>
            <a:endParaRPr lang="en-GB" sz="2325" dirty="0"/>
          </a:p>
          <a:p>
            <a:pPr marL="0" indent="0">
              <a:buNone/>
            </a:pPr>
            <a:endParaRPr lang="en-US" sz="2325" dirty="0"/>
          </a:p>
          <a:p>
            <a:endParaRPr lang="en-US" dirty="0"/>
          </a:p>
        </p:txBody>
      </p:sp>
    </p:spTree>
    <p:extLst>
      <p:ext uri="{BB962C8B-B14F-4D97-AF65-F5344CB8AC3E}">
        <p14:creationId xmlns:p14="http://schemas.microsoft.com/office/powerpoint/2010/main" val="2922141592"/>
      </p:ext>
    </p:extLst>
  </p:cSld>
  <p:clrMapOvr>
    <a:masterClrMapping/>
  </p:clrMapOvr>
  <mc:AlternateContent xmlns:mc="http://schemas.openxmlformats.org/markup-compatibility/2006" xmlns:p14="http://schemas.microsoft.com/office/powerpoint/2010/main">
    <mc:Choice Requires="p14">
      <p:transition spd="slow" p14:dur="2000" advTm="2685"/>
    </mc:Choice>
    <mc:Fallback xmlns="">
      <p:transition spd="slow" advTm="2685"/>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3147945"/>
            <a:ext cx="8283179" cy="2149050"/>
          </a:xfrm>
        </p:spPr>
        <p:txBody>
          <a:bodyPr>
            <a:normAutofit fontScale="90000"/>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781" y="944242"/>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6353375"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1535199" y="1166876"/>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17358"/>
            <a:ext cx="8770908" cy="1143000"/>
          </a:xfrm>
        </p:spPr>
        <p:txBody>
          <a:bodyPr>
            <a:noAutofit/>
          </a:bodyPr>
          <a:lstStyle/>
          <a:p>
            <a:r>
              <a:rPr lang="en-GB" b="1" dirty="0">
                <a:effectLst>
                  <a:outerShdw blurRad="38100" dist="38100" dir="2700000" algn="tl">
                    <a:srgbClr val="000000">
                      <a:alpha val="43137"/>
                    </a:srgbClr>
                  </a:outerShdw>
                </a:effectLst>
              </a:rPr>
              <a:t>Key concepts and </a:t>
            </a:r>
            <a:r>
              <a:rPr lang="en-GB" b="1" dirty="0" smtClean="0">
                <a:effectLst>
                  <a:outerShdw blurRad="38100" dist="38100" dir="2700000" algn="tl">
                    <a:srgbClr val="000000">
                      <a:alpha val="43137"/>
                    </a:srgbClr>
                  </a:outerShdw>
                </a:effectLst>
              </a:rPr>
              <a:t>principles </a:t>
            </a:r>
            <a:r>
              <a:rPr lang="en-GB" b="1" dirty="0" smtClean="0">
                <a:effectLst>
                  <a:outerShdw blurRad="38100" dist="38100" dir="2700000" algn="tl">
                    <a:srgbClr val="000000">
                      <a:alpha val="43137"/>
                    </a:srgbClr>
                  </a:outerShdw>
                </a:effectLst>
              </a:rPr>
              <a:t>of </a:t>
            </a:r>
            <a:r>
              <a:rPr lang="en-GB" b="1" dirty="0" smtClean="0">
                <a:effectLst>
                  <a:outerShdw blurRad="38100" dist="38100" dir="2700000" algn="tl">
                    <a:srgbClr val="000000">
                      <a:alpha val="43137"/>
                    </a:srgbClr>
                  </a:outerShdw>
                </a:effectLst>
              </a:rPr>
              <a:t>the</a:t>
            </a: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One Health Approach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 y="1660358"/>
            <a:ext cx="8770908" cy="4831601"/>
          </a:xfrm>
        </p:spPr>
        <p:txBody>
          <a:bodyPr>
            <a:noAutofit/>
          </a:bodyPr>
          <a:lstStyle/>
          <a:p>
            <a:pPr marL="0" indent="0" algn="just">
              <a:spcBef>
                <a:spcPts val="0"/>
              </a:spcBef>
              <a:buNone/>
            </a:pPr>
            <a:endParaRPr lang="en-AU" sz="2400" dirty="0" smtClean="0">
              <a:effectLst>
                <a:outerShdw blurRad="38100" dist="38100" dir="2700000" algn="tl">
                  <a:srgbClr val="000000">
                    <a:alpha val="43137"/>
                  </a:srgbClr>
                </a:outerShdw>
              </a:effectLst>
            </a:endParaRPr>
          </a:p>
          <a:p>
            <a:pPr algn="just">
              <a:spcBef>
                <a:spcPts val="0"/>
              </a:spcBef>
              <a:buFont typeface="Wingdings" panose="05000000000000000000" pitchFamily="2" charset="2"/>
              <a:buChar char="§"/>
            </a:pPr>
            <a:r>
              <a:rPr lang="en-AU" sz="2400" dirty="0" smtClean="0"/>
              <a:t>The </a:t>
            </a:r>
            <a:r>
              <a:rPr lang="en-AU" sz="2400" dirty="0"/>
              <a:t>One </a:t>
            </a:r>
            <a:r>
              <a:rPr lang="en-AU" sz="2400" dirty="0" smtClean="0"/>
              <a:t>Healt</a:t>
            </a:r>
            <a:r>
              <a:rPr lang="en-AU" sz="2400" dirty="0" smtClean="0"/>
              <a:t>h approach</a:t>
            </a:r>
            <a:r>
              <a:rPr lang="en-AU" sz="2400" dirty="0" smtClean="0"/>
              <a:t> </a:t>
            </a:r>
            <a:r>
              <a:rPr lang="en-AU" sz="2400" dirty="0"/>
              <a:t>is a worldwide strategy for expanding interdisciplinary and Multisectoral collaborations and communications in all aspects of health care for humans, animals and the environment. </a:t>
            </a:r>
          </a:p>
          <a:p>
            <a:pPr marL="0" indent="0" algn="just">
              <a:spcBef>
                <a:spcPts val="0"/>
              </a:spcBef>
              <a:buNone/>
            </a:pPr>
            <a:endParaRPr lang="en-AU" sz="2400" dirty="0"/>
          </a:p>
          <a:p>
            <a:pPr algn="just">
              <a:spcBef>
                <a:spcPts val="0"/>
              </a:spcBef>
              <a:buFont typeface="Wingdings" panose="05000000000000000000" pitchFamily="2" charset="2"/>
              <a:buChar char="§"/>
            </a:pPr>
            <a:r>
              <a:rPr lang="en-AU" sz="2400" dirty="0" smtClean="0"/>
              <a:t>The </a:t>
            </a:r>
            <a:r>
              <a:rPr lang="en-AU" sz="2400" dirty="0"/>
              <a:t>synergism achieved will advance health care for the 21st century and beyond by accelerating biomedical research discoveries, enhancing public health efficacy, expeditiously expanding the scientific knowledge base, and improving medical education and clinical care	. </a:t>
            </a:r>
            <a:r>
              <a:rPr lang="en-US" sz="2400" u="sng" dirty="0">
                <a:effectLst>
                  <a:outerShdw blurRad="38100" dist="38100" dir="2700000" algn="tl">
                    <a:srgbClr val="000000">
                      <a:alpha val="43137"/>
                    </a:srgbClr>
                  </a:outerShdw>
                </a:effectLst>
                <a:hlinkClick r:id="rId3"/>
              </a:rPr>
              <a:t>http://www.onehealthinitiative.com/about.php</a:t>
            </a:r>
            <a:endParaRPr lang="en-US" sz="2400" u="sng" dirty="0">
              <a:effectLst>
                <a:outerShdw blurRad="38100" dist="38100" dir="2700000" algn="tl">
                  <a:srgbClr val="000000">
                    <a:alpha val="43137"/>
                  </a:srgbClr>
                </a:outerShdw>
              </a:effectLst>
            </a:endParaRPr>
          </a:p>
          <a:p>
            <a:pPr marL="0" indent="0" algn="just">
              <a:spcBef>
                <a:spcPts val="0"/>
              </a:spcBef>
              <a:buNone/>
            </a:pPr>
            <a:endParaRPr lang="en-US" sz="2400" u="sng" dirty="0"/>
          </a:p>
          <a:p>
            <a:pPr marL="0" indent="0" algn="just">
              <a:lnSpc>
                <a:spcPct val="114000"/>
              </a:lnSpc>
              <a:buNone/>
            </a:pPr>
            <a:endParaRPr lang="en-US" sz="2400" dirty="0"/>
          </a:p>
        </p:txBody>
      </p:sp>
    </p:spTree>
    <p:extLst>
      <p:ext uri="{BB962C8B-B14F-4D97-AF65-F5344CB8AC3E}">
        <p14:creationId xmlns:p14="http://schemas.microsoft.com/office/powerpoint/2010/main" val="628151298"/>
      </p:ext>
    </p:extLst>
  </p:cSld>
  <p:clrMapOvr>
    <a:masterClrMapping/>
  </p:clrMapOvr>
  <mc:AlternateContent xmlns:mc="http://schemas.openxmlformats.org/markup-compatibility/2006" xmlns:p14="http://schemas.microsoft.com/office/powerpoint/2010/main">
    <mc:Choice Requires="p14">
      <p:transition spd="slow" p14:dur="2000" advTm="67215"/>
    </mc:Choice>
    <mc:Fallback xmlns="">
      <p:transition spd="slow" advTm="672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343"/>
            <a:ext cx="8229600" cy="502220"/>
          </a:xfrm>
        </p:spPr>
        <p:txBody>
          <a:bodyPr>
            <a:noAutofit/>
          </a:bodyPr>
          <a:lstStyle/>
          <a:p>
            <a:r>
              <a:rPr lang="en-US" sz="4400" b="1" dirty="0"/>
              <a:t>One Health Core Competencies</a:t>
            </a:r>
            <a:endParaRPr lang="en-US" sz="4400" dirty="0"/>
          </a:p>
        </p:txBody>
      </p:sp>
      <p:sp>
        <p:nvSpPr>
          <p:cNvPr id="3" name="Content Placeholder 2"/>
          <p:cNvSpPr>
            <a:spLocks noGrp="1"/>
          </p:cNvSpPr>
          <p:nvPr>
            <p:ph idx="1"/>
          </p:nvPr>
        </p:nvSpPr>
        <p:spPr>
          <a:xfrm>
            <a:off x="457200" y="1330356"/>
            <a:ext cx="8229600" cy="5054600"/>
          </a:xfrm>
        </p:spPr>
        <p:txBody>
          <a:bodyPr>
            <a:normAutofit fontScale="92500" lnSpcReduction="10000"/>
          </a:bodyPr>
          <a:lstStyle/>
          <a:p>
            <a:pPr lvl="0"/>
            <a:endParaRPr lang="en-US" dirty="0">
              <a:effectLst>
                <a:outerShdw blurRad="38100" dist="38100" dir="2700000" algn="tl">
                  <a:srgbClr val="000000">
                    <a:alpha val="43137"/>
                  </a:srgbClr>
                </a:outerShdw>
              </a:effectLst>
            </a:endParaRPr>
          </a:p>
          <a:p>
            <a:r>
              <a:rPr lang="en-US" dirty="0">
                <a:solidFill>
                  <a:srgbClr val="FF0000"/>
                </a:solidFill>
                <a:effectLst>
                  <a:outerShdw blurRad="38100" dist="38100" dir="2700000" algn="tl">
                    <a:srgbClr val="000000">
                      <a:alpha val="43137"/>
                    </a:srgbClr>
                  </a:outerShdw>
                </a:effectLst>
              </a:rPr>
              <a:t>Leadership</a:t>
            </a:r>
          </a:p>
          <a:p>
            <a:r>
              <a:rPr lang="en-US" dirty="0" smtClean="0">
                <a:effectLst>
                  <a:outerShdw blurRad="38100" dist="38100" dir="2700000" algn="tl">
                    <a:srgbClr val="000000">
                      <a:alpha val="43137"/>
                    </a:srgbClr>
                  </a:outerShdw>
                </a:effectLst>
              </a:rPr>
              <a:t>Management </a:t>
            </a:r>
            <a:r>
              <a:rPr lang="en-US" dirty="0">
                <a:effectLst>
                  <a:outerShdw blurRad="38100" dist="38100" dir="2700000" algn="tl">
                    <a:srgbClr val="000000">
                      <a:alpha val="43137"/>
                    </a:srgbClr>
                  </a:outerShdw>
                </a:effectLst>
              </a:rPr>
              <a:t>and Governance </a:t>
            </a:r>
          </a:p>
          <a:p>
            <a:pPr lvl="0"/>
            <a:r>
              <a:rPr lang="en-US" dirty="0">
                <a:effectLst>
                  <a:outerShdw blurRad="38100" dist="38100" dir="2700000" algn="tl">
                    <a:srgbClr val="000000">
                      <a:alpha val="43137"/>
                    </a:srgbClr>
                  </a:outerShdw>
                </a:effectLst>
              </a:rPr>
              <a:t>Communication and informatics </a:t>
            </a:r>
          </a:p>
          <a:p>
            <a:pPr lvl="0"/>
            <a:r>
              <a:rPr lang="en-US" dirty="0">
                <a:effectLst>
                  <a:outerShdw blurRad="38100" dist="38100" dir="2700000" algn="tl">
                    <a:srgbClr val="000000">
                      <a:alpha val="43137"/>
                    </a:srgbClr>
                  </a:outerShdw>
                </a:effectLst>
              </a:rPr>
              <a:t>Culture, Beliefs and Gender</a:t>
            </a:r>
          </a:p>
          <a:p>
            <a:pPr lvl="0"/>
            <a:r>
              <a:rPr lang="en-US" dirty="0">
                <a:effectLst>
                  <a:outerShdw blurRad="38100" dist="38100" dir="2700000" algn="tl">
                    <a:srgbClr val="000000">
                      <a:alpha val="43137"/>
                    </a:srgbClr>
                  </a:outerShdw>
                </a:effectLst>
              </a:rPr>
              <a:t>Values and ethics </a:t>
            </a:r>
          </a:p>
          <a:p>
            <a:pPr lvl="0"/>
            <a:r>
              <a:rPr lang="en-US" dirty="0">
                <a:effectLst>
                  <a:outerShdw blurRad="38100" dist="38100" dir="2700000" algn="tl">
                    <a:srgbClr val="000000">
                      <a:alpha val="43137"/>
                    </a:srgbClr>
                  </a:outerShdw>
                </a:effectLst>
              </a:rPr>
              <a:t>Collaboration and partnerships </a:t>
            </a:r>
          </a:p>
          <a:p>
            <a:pPr lvl="0"/>
            <a:r>
              <a:rPr lang="en-US" dirty="0">
                <a:effectLst>
                  <a:outerShdw blurRad="38100" dist="38100" dir="2700000" algn="tl">
                    <a:srgbClr val="000000">
                      <a:alpha val="43137"/>
                    </a:srgbClr>
                  </a:outerShdw>
                </a:effectLst>
              </a:rPr>
              <a:t>Roles and Responsibilities; and </a:t>
            </a:r>
          </a:p>
          <a:p>
            <a:pPr lvl="0"/>
            <a:r>
              <a:rPr lang="en-US" dirty="0">
                <a:effectLst>
                  <a:outerShdw blurRad="38100" dist="38100" dir="2700000" algn="tl">
                    <a:srgbClr val="000000">
                      <a:alpha val="43137"/>
                    </a:srgbClr>
                  </a:outerShdw>
                </a:effectLst>
              </a:rPr>
              <a:t>Systems thinking </a:t>
            </a:r>
          </a:p>
          <a:p>
            <a:pPr lvl="0"/>
            <a:r>
              <a:rPr lang="en-US" dirty="0">
                <a:solidFill>
                  <a:srgbClr val="FF0000"/>
                </a:solidFill>
                <a:effectLst>
                  <a:outerShdw blurRad="38100" dist="38100" dir="2700000" algn="tl">
                    <a:srgbClr val="000000">
                      <a:alpha val="43137"/>
                    </a:srgbClr>
                  </a:outerShdw>
                </a:effectLst>
              </a:rPr>
              <a:t>Policy and Advocacy </a:t>
            </a:r>
          </a:p>
          <a:p>
            <a:pPr lvl="0"/>
            <a:r>
              <a:rPr lang="en-US" dirty="0">
                <a:effectLst>
                  <a:outerShdw blurRad="38100" dist="38100" dir="2700000" algn="tl">
                    <a:srgbClr val="000000">
                      <a:alpha val="43137"/>
                    </a:srgbClr>
                  </a:outerShdw>
                </a:effectLst>
              </a:rPr>
              <a:t>Research</a:t>
            </a:r>
          </a:p>
          <a:p>
            <a:pPr marL="0" lvl="0" indent="0">
              <a:buNone/>
            </a:pP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1542984151"/>
      </p:ext>
    </p:extLst>
  </p:cSld>
  <p:clrMapOvr>
    <a:masterClrMapping/>
  </p:clrMapOvr>
  <mc:AlternateContent xmlns:mc="http://schemas.openxmlformats.org/markup-compatibility/2006" xmlns:p14="http://schemas.microsoft.com/office/powerpoint/2010/main">
    <mc:Choice Requires="p14">
      <p:transition spd="slow" p14:dur="2000" advTm="181077"/>
    </mc:Choice>
    <mc:Fallback xmlns="">
      <p:transition spd="slow" advTm="1810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uc-powerpoint.officeapps.live.com/pods/GetClipboardImage.ashx?Id=7087fd40-d5ab-4af9-9e14-26724aa6df3b&amp;DC=GEU4&amp;pkey=fb748625-d035-4e18-a5a7-46190c902a87&amp;wdwaccluster=GEU4"/>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GB" sz="4400" b="1" dirty="0">
                <a:solidFill>
                  <a:srgbClr val="FF0000"/>
                </a:solidFill>
                <a:effectLst>
                  <a:outerShdw blurRad="38100" dist="38100" dir="2700000" algn="tl">
                    <a:srgbClr val="000000">
                      <a:alpha val="43137"/>
                    </a:srgbClr>
                  </a:outerShdw>
                </a:effectLst>
              </a:rPr>
              <a:t>Policy</a:t>
            </a:r>
            <a:r>
              <a:rPr lang="en-GB" sz="4400" b="1" dirty="0">
                <a:effectLst>
                  <a:outerShdw blurRad="38100" dist="38100" dir="2700000" algn="tl">
                    <a:srgbClr val="000000">
                      <a:alpha val="43137"/>
                    </a:srgbClr>
                  </a:outerShdw>
                </a:effectLst>
              </a:rPr>
              <a:t>,</a:t>
            </a:r>
            <a:r>
              <a:rPr lang="en-GB" sz="4400" b="1" dirty="0">
                <a:solidFill>
                  <a:srgbClr val="FF0000"/>
                </a:solidFill>
                <a:effectLst>
                  <a:outerShdw blurRad="38100" dist="38100" dir="2700000" algn="tl">
                    <a:srgbClr val="000000">
                      <a:alpha val="43137"/>
                    </a:srgbClr>
                  </a:outerShdw>
                </a:effectLst>
              </a:rPr>
              <a:t> </a:t>
            </a:r>
            <a:r>
              <a:rPr lang="en-GB" sz="4400" b="1" dirty="0">
                <a:effectLst>
                  <a:outerShdw blurRad="38100" dist="38100" dir="2700000" algn="tl">
                    <a:srgbClr val="000000">
                      <a:alpha val="43137"/>
                    </a:srgbClr>
                  </a:outerShdw>
                </a:effectLst>
              </a:rPr>
              <a:t>Leadership</a:t>
            </a:r>
            <a:r>
              <a:rPr lang="en-GB" sz="4400" b="1" dirty="0">
                <a:solidFill>
                  <a:srgbClr val="FF0000"/>
                </a:solidFill>
                <a:effectLst>
                  <a:outerShdw blurRad="38100" dist="38100" dir="2700000" algn="tl">
                    <a:srgbClr val="000000">
                      <a:alpha val="43137"/>
                    </a:srgbClr>
                  </a:outerShdw>
                </a:effectLst>
              </a:rPr>
              <a:t> </a:t>
            </a:r>
            <a:r>
              <a:rPr lang="en-GB" sz="4400" b="1" dirty="0">
                <a:effectLst>
                  <a:outerShdw blurRad="38100" dist="38100" dir="2700000" algn="tl">
                    <a:srgbClr val="000000">
                      <a:alpha val="43137"/>
                    </a:srgbClr>
                  </a:outerShdw>
                </a:effectLst>
              </a:rPr>
              <a:t>and</a:t>
            </a:r>
            <a:r>
              <a:rPr lang="en-GB" sz="4400" b="1" dirty="0">
                <a:solidFill>
                  <a:srgbClr val="FF0000"/>
                </a:solidFill>
                <a:effectLst>
                  <a:outerShdw blurRad="38100" dist="38100" dir="2700000" algn="tl">
                    <a:srgbClr val="000000">
                      <a:alpha val="43137"/>
                    </a:srgbClr>
                  </a:outerShdw>
                </a:effectLst>
              </a:rPr>
              <a:t> </a:t>
            </a:r>
            <a:r>
              <a:rPr lang="en-GB" sz="4400" b="1" dirty="0">
                <a:effectLst>
                  <a:outerShdw blurRad="38100" dist="38100" dir="2700000" algn="tl">
                    <a:srgbClr val="000000">
                      <a:alpha val="43137"/>
                    </a:srgbClr>
                  </a:outerShdw>
                </a:effectLst>
              </a:rPr>
              <a:t>Governance</a:t>
            </a:r>
            <a:r>
              <a:rPr lang="en-GB" sz="4400" b="1" dirty="0">
                <a:solidFill>
                  <a:srgbClr val="FF0000"/>
                </a:solidFill>
                <a:effectLst>
                  <a:outerShdw blurRad="38100" dist="38100" dir="2700000" algn="tl">
                    <a:srgbClr val="000000">
                      <a:alpha val="43137"/>
                    </a:srgbClr>
                  </a:outerShdw>
                </a:effectLst>
              </a:rPr>
              <a:t> </a:t>
            </a:r>
            <a:br>
              <a:rPr lang="en-GB" sz="4400" b="1" dirty="0">
                <a:solidFill>
                  <a:srgbClr val="FF0000"/>
                </a:solidFill>
                <a:effectLst>
                  <a:outerShdw blurRad="38100" dist="38100" dir="2700000" algn="tl">
                    <a:srgbClr val="000000">
                      <a:alpha val="43137"/>
                    </a:srgbClr>
                  </a:outerShdw>
                </a:effectLst>
              </a:rPr>
            </a:br>
            <a:endParaRPr lang="en-US" sz="4400" dirty="0"/>
          </a:p>
        </p:txBody>
      </p:sp>
    </p:spTree>
    <p:extLst>
      <p:ext uri="{BB962C8B-B14F-4D97-AF65-F5344CB8AC3E}">
        <p14:creationId xmlns:p14="http://schemas.microsoft.com/office/powerpoint/2010/main" val="146874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pPr algn="just"/>
            <a:r>
              <a:rPr lang="en-US" sz="4400" b="1" dirty="0"/>
              <a:t>What is Policy?</a:t>
            </a:r>
          </a:p>
        </p:txBody>
      </p:sp>
      <p:sp>
        <p:nvSpPr>
          <p:cNvPr id="3" name="Content Placeholder 2"/>
          <p:cNvSpPr>
            <a:spLocks noGrp="1"/>
          </p:cNvSpPr>
          <p:nvPr>
            <p:ph idx="1"/>
          </p:nvPr>
        </p:nvSpPr>
        <p:spPr>
          <a:xfrm>
            <a:off x="457200" y="1615190"/>
            <a:ext cx="8229600" cy="4525963"/>
          </a:xfrm>
        </p:spPr>
        <p:txBody>
          <a:bodyPr/>
          <a:lstStyle/>
          <a:p>
            <a:pPr algn="just"/>
            <a:r>
              <a:rPr lang="en-US" dirty="0"/>
              <a:t>A set of decisions which are oriented towards a long-term economic and/or social purpose or to a particular problem in a broad subject field. Such decisions by governments are often embodied in legislation and usually apply to a country as a whole rather than to one part of it (pan-territorial). </a:t>
            </a:r>
          </a:p>
          <a:p>
            <a:pPr algn="just"/>
            <a:endParaRPr lang="en-US" dirty="0"/>
          </a:p>
        </p:txBody>
      </p:sp>
    </p:spTree>
    <p:extLst>
      <p:ext uri="{BB962C8B-B14F-4D97-AF65-F5344CB8AC3E}">
        <p14:creationId xmlns:p14="http://schemas.microsoft.com/office/powerpoint/2010/main" val="2431714418"/>
      </p:ext>
    </p:extLst>
  </p:cSld>
  <p:clrMapOvr>
    <a:masterClrMapping/>
  </p:clrMapOvr>
  <mc:AlternateContent xmlns:mc="http://schemas.openxmlformats.org/markup-compatibility/2006" xmlns:p14="http://schemas.microsoft.com/office/powerpoint/2010/main">
    <mc:Choice Requires="p14">
      <p:transition spd="slow" p14:dur="2000" advTm="30686"/>
    </mc:Choice>
    <mc:Fallback xmlns="">
      <p:transition spd="slow" advTm="3068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3|0.8|17.6"/>
</p:tagLst>
</file>

<file path=ppt/tags/tag2.xml><?xml version="1.0" encoding="utf-8"?>
<p:tagLst xmlns:a="http://schemas.openxmlformats.org/drawingml/2006/main" xmlns:r="http://schemas.openxmlformats.org/officeDocument/2006/relationships" xmlns:p="http://schemas.openxmlformats.org/presentationml/2006/main">
  <p:tag name="TIMING" val="|4.8|2.2|1.1|23.8"/>
</p:tagLst>
</file>

<file path=ppt/tags/tag3.xml><?xml version="1.0" encoding="utf-8"?>
<p:tagLst xmlns:a="http://schemas.openxmlformats.org/drawingml/2006/main" xmlns:r="http://schemas.openxmlformats.org/officeDocument/2006/relationships" xmlns:p="http://schemas.openxmlformats.org/presentationml/2006/main">
  <p:tag name="TIMING" val="|8.7|0.8|6.2|2.3"/>
</p:tagLst>
</file>

<file path=ppt/tags/tag4.xml><?xml version="1.0" encoding="utf-8"?>
<p:tagLst xmlns:a="http://schemas.openxmlformats.org/drawingml/2006/main" xmlns:r="http://schemas.openxmlformats.org/officeDocument/2006/relationships" xmlns:p="http://schemas.openxmlformats.org/presentationml/2006/main">
  <p:tag name="TIMING" val="|3.9|11.4|12|11.9|3.6|7.7|10.9|7|12.2|4.3|9.5|10.1"/>
</p:tagLst>
</file>

<file path=ppt/tags/tag5.xml><?xml version="1.0" encoding="utf-8"?>
<p:tagLst xmlns:a="http://schemas.openxmlformats.org/drawingml/2006/main" xmlns:r="http://schemas.openxmlformats.org/officeDocument/2006/relationships" xmlns:p="http://schemas.openxmlformats.org/presentationml/2006/main">
  <p:tag name="TIMING" val="|58.3|47.3"/>
</p:tagLst>
</file>

<file path=ppt/tags/tag6.xml><?xml version="1.0" encoding="utf-8"?>
<p:tagLst xmlns:a="http://schemas.openxmlformats.org/drawingml/2006/main" xmlns:r="http://schemas.openxmlformats.org/officeDocument/2006/relationships" xmlns:p="http://schemas.openxmlformats.org/presentationml/2006/main">
  <p:tag name="TIMING" val="|18|17.6|18.5|4.8|12.3|3.8|12.5|16.6"/>
</p:tagLst>
</file>

<file path=ppt/tags/tag7.xml><?xml version="1.0" encoding="utf-8"?>
<p:tagLst xmlns:a="http://schemas.openxmlformats.org/drawingml/2006/main" xmlns:r="http://schemas.openxmlformats.org/officeDocument/2006/relationships" xmlns:p="http://schemas.openxmlformats.org/presentationml/2006/main">
  <p:tag name="TIMING" val="|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95A780-224A-44B6-B8D6-4AE84FEBBDC3}"/>
</file>

<file path=customXml/itemProps2.xml><?xml version="1.0" encoding="utf-8"?>
<ds:datastoreItem xmlns:ds="http://schemas.openxmlformats.org/officeDocument/2006/customXml" ds:itemID="{881D01B5-2CFB-4714-99E3-A712C14AA284}"/>
</file>

<file path=customXml/itemProps3.xml><?xml version="1.0" encoding="utf-8"?>
<ds:datastoreItem xmlns:ds="http://schemas.openxmlformats.org/officeDocument/2006/customXml" ds:itemID="{8192FF39-17B5-4590-8EED-B9F4C1EB10A8}"/>
</file>

<file path=docProps/app.xml><?xml version="1.0" encoding="utf-8"?>
<Properties xmlns="http://schemas.openxmlformats.org/officeDocument/2006/extended-properties" xmlns:vt="http://schemas.openxmlformats.org/officeDocument/2006/docPropsVTypes">
  <TotalTime>12906</TotalTime>
  <Words>2844</Words>
  <Application>Microsoft Office PowerPoint</Application>
  <PresentationFormat>On-screen Show (4:3)</PresentationFormat>
  <Paragraphs>506</Paragraphs>
  <Slides>56</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9" baseType="lpstr">
      <vt:lpstr>MS PGothic</vt:lpstr>
      <vt:lpstr>Andalus</vt:lpstr>
      <vt:lpstr>Angsana New</vt:lpstr>
      <vt:lpstr>Arial</vt:lpstr>
      <vt:lpstr>Calibri</vt:lpstr>
      <vt:lpstr>FangSong</vt:lpstr>
      <vt:lpstr>Gadugi</vt:lpstr>
      <vt:lpstr>Helvetica</vt:lpstr>
      <vt:lpstr>Times New Roman</vt:lpstr>
      <vt:lpstr>Tw Cen MT</vt:lpstr>
      <vt:lpstr>Wingdings</vt:lpstr>
      <vt:lpstr>Office Theme</vt:lpstr>
      <vt:lpstr>Photo Editor Photo</vt:lpstr>
      <vt:lpstr> POH 105:  POLICY, LEADERSHIP AND GOVERNANCE IN PANDEMICS </vt:lpstr>
      <vt:lpstr>Purpose</vt:lpstr>
      <vt:lpstr>Objectives </vt:lpstr>
      <vt:lpstr>Expected Learning Outcomes </vt:lpstr>
      <vt:lpstr>KEY CONCEPTS</vt:lpstr>
      <vt:lpstr>Key concepts and principles of the One Health Approach</vt:lpstr>
      <vt:lpstr>One Health Core Competencies</vt:lpstr>
      <vt:lpstr>PowerPoint Presentation</vt:lpstr>
      <vt:lpstr>What is Policy?</vt:lpstr>
      <vt:lpstr>Public Policy</vt:lpstr>
      <vt:lpstr>The Global Policy Context</vt:lpstr>
      <vt:lpstr>Overview of relevant global sector:  policies,  regulations,  agreements and frameworks</vt:lpstr>
      <vt:lpstr> The Sendai Framework for Disaster Risk Reduction 2015–2030  </vt:lpstr>
      <vt:lpstr>PowerPoint Presentation</vt:lpstr>
      <vt:lpstr>Joint External Assessment (JEE)</vt:lpstr>
      <vt:lpstr>                       Joint External Evaluation </vt:lpstr>
      <vt:lpstr>Core Capacity Requirements</vt:lpstr>
      <vt:lpstr>PowerPoint Presentation</vt:lpstr>
      <vt:lpstr>PVS tool – Veterinary Services </vt:lpstr>
      <vt:lpstr>FAO/OIE/WHO TRIPARTITE</vt:lpstr>
      <vt:lpstr> Continental Level (AU)</vt:lpstr>
      <vt:lpstr> EAC Contingency Plan </vt:lpstr>
      <vt:lpstr> Policy, Leadership and Governance  (Leadership) </vt:lpstr>
      <vt:lpstr>Outline - Leadership</vt:lpstr>
      <vt:lpstr>  Leadership </vt:lpstr>
      <vt:lpstr> Who is a leader?</vt:lpstr>
      <vt:lpstr>Good Leadership Qualities </vt:lpstr>
      <vt:lpstr> Common Leadership Styles </vt:lpstr>
      <vt:lpstr>Leadership  and  One Health</vt:lpstr>
      <vt:lpstr>Response and Management of Pandemic Requires:</vt:lpstr>
      <vt:lpstr>Difference Between a Leader and Manager</vt:lpstr>
      <vt:lpstr>PowerPoint Presentation</vt:lpstr>
      <vt:lpstr> Policy, Leadership and Governance (Management and Governance)  </vt:lpstr>
      <vt:lpstr>Outline</vt:lpstr>
      <vt:lpstr>Management and Governance Concept </vt:lpstr>
      <vt:lpstr>Management and Governance Concept Cont…</vt:lpstr>
      <vt:lpstr>Principles of Management</vt:lpstr>
      <vt:lpstr>Principles of Governance</vt:lpstr>
      <vt:lpstr>PowerPoint Presentation</vt:lpstr>
      <vt:lpstr>Steps To Resolve Conflicts</vt:lpstr>
      <vt:lpstr>Partnerships in Health Emergencies</vt:lpstr>
      <vt:lpstr>Partnerships in Health Emergencies</vt:lpstr>
      <vt:lpstr>Basics of Partnership Development</vt:lpstr>
      <vt:lpstr>Collaborations and Coordination in Health Emergencies </vt:lpstr>
      <vt:lpstr>Collaborations and Coordination in Health Emergencies II</vt:lpstr>
      <vt:lpstr>Elements of a Successful Collaboration</vt:lpstr>
      <vt:lpstr>Stakeholders</vt:lpstr>
      <vt:lpstr>Stakeholder Identification Approaches</vt:lpstr>
      <vt:lpstr>Stakeholder Analysis</vt:lpstr>
      <vt:lpstr>Stakeholder Analysis – Cont.</vt:lpstr>
      <vt:lpstr>Stakeholder Mapping and Prioritization: Salience Model</vt:lpstr>
      <vt:lpstr>Stakeholder Engagement Planning</vt:lpstr>
      <vt:lpstr>Case Scenario</vt:lpstr>
      <vt:lpstr>Assignment  </vt:lpstr>
      <vt:lpstr>References</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and outbreak investigation</dc:title>
  <dc:creator>Aline UMUBYEYI</dc:creator>
  <cp:lastModifiedBy>Balbina</cp:lastModifiedBy>
  <cp:revision>131</cp:revision>
  <dcterms:created xsi:type="dcterms:W3CDTF">2019-02-01T11:37:55Z</dcterms:created>
  <dcterms:modified xsi:type="dcterms:W3CDTF">2023-03-29T14:42:37Z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