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22.xml" ContentType="application/vnd.openxmlformats-officedocument.presentationml.slide+xml"/>
  <Override PartName="/ppt/slides/slide1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19.xml" ContentType="application/vnd.openxmlformats-officedocument.presentationml.slide+xml"/>
  <Override PartName="/ppt/slides/slide30.xml" ContentType="application/vnd.openxmlformats-officedocument.presentationml.slide+xml"/>
  <Override PartName="/ppt/slides/slide33.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32.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4.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6"/>
  </p:notesMasterIdLst>
  <p:sldIdLst>
    <p:sldId id="256" r:id="rId3"/>
    <p:sldId id="257" r:id="rId4"/>
    <p:sldId id="259" r:id="rId5"/>
    <p:sldId id="260" r:id="rId6"/>
    <p:sldId id="269" r:id="rId7"/>
    <p:sldId id="267" r:id="rId8"/>
    <p:sldId id="270" r:id="rId9"/>
    <p:sldId id="271" r:id="rId10"/>
    <p:sldId id="268" r:id="rId11"/>
    <p:sldId id="302" r:id="rId12"/>
    <p:sldId id="303" r:id="rId13"/>
    <p:sldId id="304" r:id="rId14"/>
    <p:sldId id="296" r:id="rId15"/>
    <p:sldId id="300" r:id="rId16"/>
    <p:sldId id="301" r:id="rId17"/>
    <p:sldId id="294" r:id="rId18"/>
    <p:sldId id="262" r:id="rId19"/>
    <p:sldId id="263" r:id="rId20"/>
    <p:sldId id="264" r:id="rId21"/>
    <p:sldId id="266" r:id="rId22"/>
    <p:sldId id="281" r:id="rId23"/>
    <p:sldId id="272" r:id="rId24"/>
    <p:sldId id="273" r:id="rId25"/>
    <p:sldId id="274" r:id="rId26"/>
    <p:sldId id="275" r:id="rId27"/>
    <p:sldId id="276" r:id="rId28"/>
    <p:sldId id="277" r:id="rId29"/>
    <p:sldId id="278" r:id="rId30"/>
    <p:sldId id="279" r:id="rId31"/>
    <p:sldId id="280" r:id="rId32"/>
    <p:sldId id="282" r:id="rId33"/>
    <p:sldId id="297" r:id="rId34"/>
    <p:sldId id="663"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6" d="100"/>
          <a:sy n="56" d="100"/>
        </p:scale>
        <p:origin x="72" y="216"/>
      </p:cViewPr>
      <p:guideLst>
        <p:guide orient="horz" pos="2160"/>
        <p:guide pos="2880"/>
      </p:guideLst>
    </p:cSldViewPr>
  </p:slideViewPr>
  <p:notesTextViewPr>
    <p:cViewPr>
      <p:scale>
        <a:sx n="1" d="1"/>
        <a:sy n="1" d="1"/>
      </p:scale>
      <p:origin x="0" y="0"/>
    </p:cViewPr>
  </p:notesTextViewPr>
  <p:sorterViewPr>
    <p:cViewPr>
      <p:scale>
        <a:sx n="100" d="100"/>
        <a:sy n="100" d="100"/>
      </p:scale>
      <p:origin x="0" y="-849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customXml" Target="../customXml/item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ustomXml" Target="../customXml/item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E74F3D-5D19-48F1-9355-5CB4BE37C40B}" type="datetimeFigureOut">
              <a:rPr lang="en-US" smtClean="0"/>
              <a:t>3/29/2023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6055B2-5161-4D0D-998B-B9CB8195D65B}" type="slidenum">
              <a:rPr lang="en-US" smtClean="0"/>
              <a:t>‹#›</a:t>
            </a:fld>
            <a:endParaRPr lang="en-US"/>
          </a:p>
        </p:txBody>
      </p:sp>
    </p:spTree>
    <p:extLst>
      <p:ext uri="{BB962C8B-B14F-4D97-AF65-F5344CB8AC3E}">
        <p14:creationId xmlns:p14="http://schemas.microsoft.com/office/powerpoint/2010/main" val="4174069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6055B2-5161-4D0D-998B-B9CB8195D65B}" type="slidenum">
              <a:rPr lang="en-US" smtClean="0"/>
              <a:t>5</a:t>
            </a:fld>
            <a:endParaRPr lang="en-US"/>
          </a:p>
        </p:txBody>
      </p:sp>
    </p:spTree>
    <p:extLst>
      <p:ext uri="{BB962C8B-B14F-4D97-AF65-F5344CB8AC3E}">
        <p14:creationId xmlns:p14="http://schemas.microsoft.com/office/powerpoint/2010/main" val="1757342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checklist</a:t>
            </a:r>
            <a:r>
              <a:rPr lang="en-US" baseline="0" dirty="0"/>
              <a:t> for addressing stock piles in outbreaks and pandemics </a:t>
            </a:r>
            <a:endParaRPr lang="en-US" dirty="0"/>
          </a:p>
        </p:txBody>
      </p:sp>
      <p:sp>
        <p:nvSpPr>
          <p:cNvPr id="4" name="Slide Number Placeholder 3"/>
          <p:cNvSpPr>
            <a:spLocks noGrp="1"/>
          </p:cNvSpPr>
          <p:nvPr>
            <p:ph type="sldNum" sz="quarter" idx="10"/>
          </p:nvPr>
        </p:nvSpPr>
        <p:spPr/>
        <p:txBody>
          <a:bodyPr/>
          <a:lstStyle/>
          <a:p>
            <a:fld id="{792EEF7A-E369-46FF-9B93-D911E5EDB439}" type="slidenum">
              <a:rPr lang="en-US" smtClean="0"/>
              <a:t>27</a:t>
            </a:fld>
            <a:endParaRPr lang="en-US"/>
          </a:p>
        </p:txBody>
      </p:sp>
    </p:spTree>
    <p:extLst>
      <p:ext uri="{BB962C8B-B14F-4D97-AF65-F5344CB8AC3E}">
        <p14:creationId xmlns:p14="http://schemas.microsoft.com/office/powerpoint/2010/main" val="1893268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a:t>
            </a:r>
            <a:r>
              <a:rPr lang="en-US" baseline="0" dirty="0"/>
              <a:t> the modalities for planning and logistics for relevant staff during pandemics</a:t>
            </a:r>
            <a:endParaRPr lang="en-US" dirty="0"/>
          </a:p>
        </p:txBody>
      </p:sp>
      <p:sp>
        <p:nvSpPr>
          <p:cNvPr id="4" name="Slide Number Placeholder 3"/>
          <p:cNvSpPr>
            <a:spLocks noGrp="1"/>
          </p:cNvSpPr>
          <p:nvPr>
            <p:ph type="sldNum" sz="quarter" idx="10"/>
          </p:nvPr>
        </p:nvSpPr>
        <p:spPr/>
        <p:txBody>
          <a:bodyPr/>
          <a:lstStyle/>
          <a:p>
            <a:fld id="{792EEF7A-E369-46FF-9B93-D911E5EDB439}" type="slidenum">
              <a:rPr lang="en-US" smtClean="0"/>
              <a:t>28</a:t>
            </a:fld>
            <a:endParaRPr lang="en-US"/>
          </a:p>
        </p:txBody>
      </p:sp>
    </p:spTree>
    <p:extLst>
      <p:ext uri="{BB962C8B-B14F-4D97-AF65-F5344CB8AC3E}">
        <p14:creationId xmlns:p14="http://schemas.microsoft.com/office/powerpoint/2010/main" val="2515377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Discuss</a:t>
            </a:r>
            <a:r>
              <a:rPr lang="en-US" baseline="0" dirty="0"/>
              <a:t> the financial parameters to be captured in preparedness planning</a:t>
            </a:r>
            <a:endParaRPr lang="en-US" dirty="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a:solidFill>
                  <a:schemeClr val="tx1"/>
                </a:solidFill>
                <a:latin typeface="Arial" charset="0"/>
                <a:cs typeface="Arial" charset="0"/>
              </a:defRPr>
            </a:lvl1pPr>
            <a:lvl2pPr marL="734852" indent="-282635" defTabSz="913854" eaLnBrk="0" hangingPunct="0">
              <a:defRPr>
                <a:solidFill>
                  <a:schemeClr val="tx1"/>
                </a:solidFill>
                <a:latin typeface="Arial" charset="0"/>
                <a:cs typeface="Arial" charset="0"/>
              </a:defRPr>
            </a:lvl2pPr>
            <a:lvl3pPr marL="1130541" indent="-226108" defTabSz="913854" eaLnBrk="0" hangingPunct="0">
              <a:defRPr>
                <a:solidFill>
                  <a:schemeClr val="tx1"/>
                </a:solidFill>
                <a:latin typeface="Arial" charset="0"/>
                <a:cs typeface="Arial" charset="0"/>
              </a:defRPr>
            </a:lvl3pPr>
            <a:lvl4pPr marL="1582758" indent="-226108" defTabSz="913854" eaLnBrk="0" hangingPunct="0">
              <a:defRPr>
                <a:solidFill>
                  <a:schemeClr val="tx1"/>
                </a:solidFill>
                <a:latin typeface="Arial" charset="0"/>
                <a:cs typeface="Arial" charset="0"/>
              </a:defRPr>
            </a:lvl4pPr>
            <a:lvl5pPr marL="2034974" indent="-226108" defTabSz="913854" eaLnBrk="0" hangingPunct="0">
              <a:defRPr>
                <a:solidFill>
                  <a:schemeClr val="tx1"/>
                </a:solidFill>
                <a:latin typeface="Arial" charset="0"/>
                <a:cs typeface="Arial" charset="0"/>
              </a:defRPr>
            </a:lvl5pPr>
            <a:lvl6pPr marL="2487191" indent="-226108" defTabSz="913854" eaLnBrk="0" fontAlgn="base" hangingPunct="0">
              <a:spcBef>
                <a:spcPct val="0"/>
              </a:spcBef>
              <a:spcAft>
                <a:spcPct val="0"/>
              </a:spcAft>
              <a:defRPr>
                <a:solidFill>
                  <a:schemeClr val="tx1"/>
                </a:solidFill>
                <a:latin typeface="Arial" charset="0"/>
                <a:cs typeface="Arial" charset="0"/>
              </a:defRPr>
            </a:lvl6pPr>
            <a:lvl7pPr marL="2939407" indent="-226108" defTabSz="913854" eaLnBrk="0" fontAlgn="base" hangingPunct="0">
              <a:spcBef>
                <a:spcPct val="0"/>
              </a:spcBef>
              <a:spcAft>
                <a:spcPct val="0"/>
              </a:spcAft>
              <a:defRPr>
                <a:solidFill>
                  <a:schemeClr val="tx1"/>
                </a:solidFill>
                <a:latin typeface="Arial" charset="0"/>
                <a:cs typeface="Arial" charset="0"/>
              </a:defRPr>
            </a:lvl7pPr>
            <a:lvl8pPr marL="3391624" indent="-226108" defTabSz="913854" eaLnBrk="0" fontAlgn="base" hangingPunct="0">
              <a:spcBef>
                <a:spcPct val="0"/>
              </a:spcBef>
              <a:spcAft>
                <a:spcPct val="0"/>
              </a:spcAft>
              <a:defRPr>
                <a:solidFill>
                  <a:schemeClr val="tx1"/>
                </a:solidFill>
                <a:latin typeface="Arial" charset="0"/>
                <a:cs typeface="Arial" charset="0"/>
              </a:defRPr>
            </a:lvl8pPr>
            <a:lvl9pPr marL="3843840" indent="-226108" defTabSz="913854" eaLnBrk="0" fontAlgn="base" hangingPunct="0">
              <a:spcBef>
                <a:spcPct val="0"/>
              </a:spcBef>
              <a:spcAft>
                <a:spcPct val="0"/>
              </a:spcAft>
              <a:defRPr>
                <a:solidFill>
                  <a:schemeClr val="tx1"/>
                </a:solidFill>
                <a:latin typeface="Arial" charset="0"/>
                <a:cs typeface="Arial" charset="0"/>
              </a:defRPr>
            </a:lvl9pPr>
          </a:lstStyle>
          <a:p>
            <a:pPr eaLnBrk="1" hangingPunct="1"/>
            <a:fld id="{F698CCCE-FCEC-4577-904C-5102D3082C3E}" type="slidenum">
              <a:rPr lang="en-US"/>
              <a:pPr eaLnBrk="1" hangingPunct="1"/>
              <a:t>29</a:t>
            </a:fld>
            <a:endParaRPr lang="en-US"/>
          </a:p>
        </p:txBody>
      </p:sp>
    </p:spTree>
    <p:extLst>
      <p:ext uri="{BB962C8B-B14F-4D97-AF65-F5344CB8AC3E}">
        <p14:creationId xmlns:p14="http://schemas.microsoft.com/office/powerpoint/2010/main" val="7057307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the role of evaluations for pandemic preparedness</a:t>
            </a:r>
            <a:endParaRPr lang="en-US" dirty="0"/>
          </a:p>
        </p:txBody>
      </p:sp>
      <p:sp>
        <p:nvSpPr>
          <p:cNvPr id="4" name="Slide Number Placeholder 3"/>
          <p:cNvSpPr>
            <a:spLocks noGrp="1"/>
          </p:cNvSpPr>
          <p:nvPr>
            <p:ph type="sldNum" sz="quarter" idx="10"/>
          </p:nvPr>
        </p:nvSpPr>
        <p:spPr/>
        <p:txBody>
          <a:bodyPr/>
          <a:lstStyle/>
          <a:p>
            <a:fld id="{792EEF7A-E369-46FF-9B93-D911E5EDB439}" type="slidenum">
              <a:rPr lang="en-US" smtClean="0"/>
              <a:t>30</a:t>
            </a:fld>
            <a:endParaRPr lang="en-US"/>
          </a:p>
        </p:txBody>
      </p:sp>
    </p:spTree>
    <p:extLst>
      <p:ext uri="{BB962C8B-B14F-4D97-AF65-F5344CB8AC3E}">
        <p14:creationId xmlns:p14="http://schemas.microsoft.com/office/powerpoint/2010/main" val="772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 the learners to refer to these</a:t>
            </a:r>
            <a:r>
              <a:rPr lang="en-US" baseline="0" dirty="0"/>
              <a:t> literatures and websites among others for additional information </a:t>
            </a:r>
            <a:endParaRPr lang="en-US" dirty="0"/>
          </a:p>
        </p:txBody>
      </p:sp>
      <p:sp>
        <p:nvSpPr>
          <p:cNvPr id="4" name="Slide Number Placeholder 3"/>
          <p:cNvSpPr>
            <a:spLocks noGrp="1"/>
          </p:cNvSpPr>
          <p:nvPr>
            <p:ph type="sldNum" sz="quarter" idx="10"/>
          </p:nvPr>
        </p:nvSpPr>
        <p:spPr/>
        <p:txBody>
          <a:bodyPr/>
          <a:lstStyle/>
          <a:p>
            <a:fld id="{792EEF7A-E369-46FF-9B93-D911E5EDB439}" type="slidenum">
              <a:rPr lang="en-US" smtClean="0"/>
              <a:t>31</a:t>
            </a:fld>
            <a:endParaRPr lang="en-US"/>
          </a:p>
        </p:txBody>
      </p:sp>
    </p:spTree>
    <p:extLst>
      <p:ext uri="{BB962C8B-B14F-4D97-AF65-F5344CB8AC3E}">
        <p14:creationId xmlns:p14="http://schemas.microsoft.com/office/powerpoint/2010/main" val="3154568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be</a:t>
            </a:r>
            <a:r>
              <a:rPr lang="en-US" dirty="0"/>
              <a:t> used to demonstrate</a:t>
            </a:r>
            <a:r>
              <a:rPr lang="en-US" baseline="0" dirty="0"/>
              <a:t> the risks of infectious diseases at the global level </a:t>
            </a:r>
            <a:endParaRPr lang="en-US" dirty="0"/>
          </a:p>
        </p:txBody>
      </p:sp>
      <p:sp>
        <p:nvSpPr>
          <p:cNvPr id="4" name="Slide Number Placeholder 3"/>
          <p:cNvSpPr>
            <a:spLocks noGrp="1"/>
          </p:cNvSpPr>
          <p:nvPr>
            <p:ph type="sldNum" sz="quarter" idx="10"/>
          </p:nvPr>
        </p:nvSpPr>
        <p:spPr/>
        <p:txBody>
          <a:bodyPr/>
          <a:lstStyle/>
          <a:p>
            <a:fld id="{792EEF7A-E369-46FF-9B93-D911E5EDB439}" type="slidenum">
              <a:rPr lang="en-US" smtClean="0"/>
              <a:t>7</a:t>
            </a:fld>
            <a:endParaRPr lang="en-US"/>
          </a:p>
        </p:txBody>
      </p:sp>
    </p:spTree>
    <p:extLst>
      <p:ext uri="{BB962C8B-B14F-4D97-AF65-F5344CB8AC3E}">
        <p14:creationId xmlns:p14="http://schemas.microsoft.com/office/powerpoint/2010/main" val="1201935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used to demonstrate the recent incidences of infectious diseases</a:t>
            </a:r>
          </a:p>
        </p:txBody>
      </p:sp>
      <p:sp>
        <p:nvSpPr>
          <p:cNvPr id="4" name="Slide Number Placeholder 3"/>
          <p:cNvSpPr>
            <a:spLocks noGrp="1"/>
          </p:cNvSpPr>
          <p:nvPr>
            <p:ph type="sldNum" sz="quarter" idx="10"/>
          </p:nvPr>
        </p:nvSpPr>
        <p:spPr/>
        <p:txBody>
          <a:bodyPr/>
          <a:lstStyle/>
          <a:p>
            <a:fld id="{792EEF7A-E369-46FF-9B93-D911E5EDB439}" type="slidenum">
              <a:rPr lang="en-US" smtClean="0"/>
              <a:t>8</a:t>
            </a:fld>
            <a:endParaRPr lang="en-US"/>
          </a:p>
        </p:txBody>
      </p:sp>
    </p:spTree>
    <p:extLst>
      <p:ext uri="{BB962C8B-B14F-4D97-AF65-F5344CB8AC3E}">
        <p14:creationId xmlns:p14="http://schemas.microsoft.com/office/powerpoint/2010/main" val="16874720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Illustrate comprehensively</a:t>
            </a:r>
            <a:r>
              <a:rPr lang="en-US" baseline="0" dirty="0"/>
              <a:t> the vitality of various components of multi-dimensional approach to pandemic preparedness</a:t>
            </a:r>
            <a:endParaRPr lang="en-US" dirty="0"/>
          </a:p>
        </p:txBody>
      </p:sp>
      <p:sp>
        <p:nvSpPr>
          <p:cNvPr id="4" name="Slide Number Placeholder 3"/>
          <p:cNvSpPr>
            <a:spLocks noGrp="1"/>
          </p:cNvSpPr>
          <p:nvPr>
            <p:ph type="sldNum" sz="quarter" idx="10"/>
          </p:nvPr>
        </p:nvSpPr>
        <p:spPr/>
        <p:txBody>
          <a:bodyPr/>
          <a:lstStyle/>
          <a:p>
            <a:fld id="{792EEF7A-E369-46FF-9B93-D911E5EDB439}" type="slidenum">
              <a:rPr lang="en-US" smtClean="0"/>
              <a:t>21</a:t>
            </a:fld>
            <a:endParaRPr lang="en-US"/>
          </a:p>
        </p:txBody>
      </p:sp>
    </p:spTree>
    <p:extLst>
      <p:ext uri="{BB962C8B-B14F-4D97-AF65-F5344CB8AC3E}">
        <p14:creationId xmlns:p14="http://schemas.microsoft.com/office/powerpoint/2010/main" val="338925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possible indicators for potential outbreaks</a:t>
            </a:r>
          </a:p>
        </p:txBody>
      </p:sp>
      <p:sp>
        <p:nvSpPr>
          <p:cNvPr id="4" name="Slide Number Placeholder 3"/>
          <p:cNvSpPr>
            <a:spLocks noGrp="1"/>
          </p:cNvSpPr>
          <p:nvPr>
            <p:ph type="sldNum" sz="quarter" idx="10"/>
          </p:nvPr>
        </p:nvSpPr>
        <p:spPr/>
        <p:txBody>
          <a:bodyPr/>
          <a:lstStyle/>
          <a:p>
            <a:fld id="{792EEF7A-E369-46FF-9B93-D911E5EDB439}" type="slidenum">
              <a:rPr lang="en-US" smtClean="0"/>
              <a:t>22</a:t>
            </a:fld>
            <a:endParaRPr lang="en-US"/>
          </a:p>
        </p:txBody>
      </p:sp>
    </p:spTree>
    <p:extLst>
      <p:ext uri="{BB962C8B-B14F-4D97-AF65-F5344CB8AC3E}">
        <p14:creationId xmlns:p14="http://schemas.microsoft.com/office/powerpoint/2010/main" val="9693497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the various aspects of preparedness, surveillance systems,  for</a:t>
            </a:r>
            <a:r>
              <a:rPr lang="en-US" baseline="0" dirty="0"/>
              <a:t> emergency staff and relevant stakeholders</a:t>
            </a:r>
            <a:endParaRPr lang="en-US" dirty="0"/>
          </a:p>
        </p:txBody>
      </p:sp>
      <p:sp>
        <p:nvSpPr>
          <p:cNvPr id="4" name="Slide Number Placeholder 3"/>
          <p:cNvSpPr>
            <a:spLocks noGrp="1"/>
          </p:cNvSpPr>
          <p:nvPr>
            <p:ph type="sldNum" sz="quarter" idx="10"/>
          </p:nvPr>
        </p:nvSpPr>
        <p:spPr/>
        <p:txBody>
          <a:bodyPr/>
          <a:lstStyle/>
          <a:p>
            <a:fld id="{792EEF7A-E369-46FF-9B93-D911E5EDB439}" type="slidenum">
              <a:rPr lang="en-US" smtClean="0"/>
              <a:t>23</a:t>
            </a:fld>
            <a:endParaRPr lang="en-US"/>
          </a:p>
        </p:txBody>
      </p:sp>
    </p:spTree>
    <p:extLst>
      <p:ext uri="{BB962C8B-B14F-4D97-AF65-F5344CB8AC3E}">
        <p14:creationId xmlns:p14="http://schemas.microsoft.com/office/powerpoint/2010/main" val="2231675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on the aspects</a:t>
            </a:r>
            <a:r>
              <a:rPr lang="en-US" baseline="0" dirty="0"/>
              <a:t> for consideration during preparedness and surveillance for investigation teams</a:t>
            </a:r>
            <a:endParaRPr lang="en-US" dirty="0"/>
          </a:p>
        </p:txBody>
      </p:sp>
      <p:sp>
        <p:nvSpPr>
          <p:cNvPr id="4" name="Slide Number Placeholder 3"/>
          <p:cNvSpPr>
            <a:spLocks noGrp="1"/>
          </p:cNvSpPr>
          <p:nvPr>
            <p:ph type="sldNum" sz="quarter" idx="10"/>
          </p:nvPr>
        </p:nvSpPr>
        <p:spPr/>
        <p:txBody>
          <a:bodyPr/>
          <a:lstStyle/>
          <a:p>
            <a:fld id="{792EEF7A-E369-46FF-9B93-D911E5EDB439}" type="slidenum">
              <a:rPr lang="en-US" smtClean="0"/>
              <a:t>24</a:t>
            </a:fld>
            <a:endParaRPr lang="en-US"/>
          </a:p>
        </p:txBody>
      </p:sp>
    </p:spTree>
    <p:extLst>
      <p:ext uri="{BB962C8B-B14F-4D97-AF65-F5344CB8AC3E}">
        <p14:creationId xmlns:p14="http://schemas.microsoft.com/office/powerpoint/2010/main" val="3950442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the aspects of preparedness for laboratory logistics </a:t>
            </a:r>
            <a:endParaRPr lang="en-US" dirty="0"/>
          </a:p>
        </p:txBody>
      </p:sp>
      <p:sp>
        <p:nvSpPr>
          <p:cNvPr id="4" name="Slide Number Placeholder 3"/>
          <p:cNvSpPr>
            <a:spLocks noGrp="1"/>
          </p:cNvSpPr>
          <p:nvPr>
            <p:ph type="sldNum" sz="quarter" idx="10"/>
          </p:nvPr>
        </p:nvSpPr>
        <p:spPr/>
        <p:txBody>
          <a:bodyPr/>
          <a:lstStyle/>
          <a:p>
            <a:fld id="{792EEF7A-E369-46FF-9B93-D911E5EDB439}" type="slidenum">
              <a:rPr lang="en-US" smtClean="0"/>
              <a:t>25</a:t>
            </a:fld>
            <a:endParaRPr lang="en-US"/>
          </a:p>
        </p:txBody>
      </p:sp>
    </p:spTree>
    <p:extLst>
      <p:ext uri="{BB962C8B-B14F-4D97-AF65-F5344CB8AC3E}">
        <p14:creationId xmlns:p14="http://schemas.microsoft.com/office/powerpoint/2010/main" val="3313134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the modalities of training before and during</a:t>
            </a:r>
            <a:r>
              <a:rPr lang="en-US" baseline="0" dirty="0"/>
              <a:t> an outbreak/epidemic</a:t>
            </a:r>
            <a:endParaRPr lang="en-US" dirty="0"/>
          </a:p>
        </p:txBody>
      </p:sp>
      <p:sp>
        <p:nvSpPr>
          <p:cNvPr id="4" name="Slide Number Placeholder 3"/>
          <p:cNvSpPr>
            <a:spLocks noGrp="1"/>
          </p:cNvSpPr>
          <p:nvPr>
            <p:ph type="sldNum" sz="quarter" idx="10"/>
          </p:nvPr>
        </p:nvSpPr>
        <p:spPr/>
        <p:txBody>
          <a:bodyPr/>
          <a:lstStyle/>
          <a:p>
            <a:fld id="{792EEF7A-E369-46FF-9B93-D911E5EDB439}" type="slidenum">
              <a:rPr lang="en-US" smtClean="0"/>
              <a:t>26</a:t>
            </a:fld>
            <a:endParaRPr lang="en-US"/>
          </a:p>
        </p:txBody>
      </p:sp>
    </p:spTree>
    <p:extLst>
      <p:ext uri="{BB962C8B-B14F-4D97-AF65-F5344CB8AC3E}">
        <p14:creationId xmlns:p14="http://schemas.microsoft.com/office/powerpoint/2010/main" val="777306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5C4676-0472-4658-AE29-E34BC3DBF164}"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2AA73-7BDB-424E-89DC-1F3C2486D98C}" type="slidenum">
              <a:rPr lang="en-US" smtClean="0"/>
              <a:t>‹#›</a:t>
            </a:fld>
            <a:endParaRPr lang="en-US"/>
          </a:p>
        </p:txBody>
      </p:sp>
    </p:spTree>
    <p:extLst>
      <p:ext uri="{BB962C8B-B14F-4D97-AF65-F5344CB8AC3E}">
        <p14:creationId xmlns:p14="http://schemas.microsoft.com/office/powerpoint/2010/main" val="2053156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C4676-0472-4658-AE29-E34BC3DBF164}"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2AA73-7BDB-424E-89DC-1F3C2486D98C}" type="slidenum">
              <a:rPr lang="en-US" smtClean="0"/>
              <a:t>‹#›</a:t>
            </a:fld>
            <a:endParaRPr lang="en-US"/>
          </a:p>
        </p:txBody>
      </p:sp>
    </p:spTree>
    <p:extLst>
      <p:ext uri="{BB962C8B-B14F-4D97-AF65-F5344CB8AC3E}">
        <p14:creationId xmlns:p14="http://schemas.microsoft.com/office/powerpoint/2010/main" val="554071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C4676-0472-4658-AE29-E34BC3DBF164}"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2AA73-7BDB-424E-89DC-1F3C2486D98C}" type="slidenum">
              <a:rPr lang="en-US" smtClean="0"/>
              <a:t>‹#›</a:t>
            </a:fld>
            <a:endParaRPr lang="en-US"/>
          </a:p>
        </p:txBody>
      </p:sp>
    </p:spTree>
    <p:extLst>
      <p:ext uri="{BB962C8B-B14F-4D97-AF65-F5344CB8AC3E}">
        <p14:creationId xmlns:p14="http://schemas.microsoft.com/office/powerpoint/2010/main" val="1523818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termediate slide, white">
    <p:spTree>
      <p:nvGrpSpPr>
        <p:cNvPr id="1" name=""/>
        <p:cNvGrpSpPr/>
        <p:nvPr/>
      </p:nvGrpSpPr>
      <p:grpSpPr>
        <a:xfrm>
          <a:off x="0" y="0"/>
          <a:ext cx="0" cy="0"/>
          <a:chOff x="0" y="0"/>
          <a:chExt cx="0" cy="0"/>
        </a:xfrm>
      </p:grpSpPr>
      <p:sp>
        <p:nvSpPr>
          <p:cNvPr id="5" name="Headline">
            <a:extLst>
              <a:ext uri="{FF2B5EF4-FFF2-40B4-BE49-F238E27FC236}">
                <a16:creationId xmlns:a16="http://schemas.microsoft.com/office/drawing/2014/main" id="{4ECCE95F-3D45-442B-95A6-78CBB31D3D1A}"/>
              </a:ext>
            </a:extLst>
          </p:cNvPr>
          <p:cNvSpPr>
            <a:spLocks noGrp="1"/>
          </p:cNvSpPr>
          <p:nvPr>
            <p:ph type="title" hasCustomPrompt="1"/>
          </p:nvPr>
        </p:nvSpPr>
        <p:spPr bwMode="gray">
          <a:xfrm>
            <a:off x="835701" y="2754225"/>
            <a:ext cx="7472602" cy="472886"/>
          </a:xfrm>
          <a:prstGeom prst="rect">
            <a:avLst/>
          </a:prstGeom>
        </p:spPr>
        <p:txBody>
          <a:bodyPr wrap="square" anchor="ctr">
            <a:spAutoFit/>
          </a:bodyPr>
          <a:lstStyle>
            <a:lvl1pPr algn="ctr">
              <a:lnSpc>
                <a:spcPct val="95000"/>
              </a:lnSpc>
              <a:spcBef>
                <a:spcPts val="900"/>
              </a:spcBef>
              <a:defRPr sz="2603" b="1">
                <a:solidFill>
                  <a:schemeClr val="tx1"/>
                </a:solidFill>
              </a:defRPr>
            </a:lvl1pPr>
          </a:lstStyle>
          <a:p>
            <a:r>
              <a:rPr lang="en-GB" noProof="0" dirty="0"/>
              <a:t>Intermediate slide</a:t>
            </a:r>
            <a:endParaRPr lang="en-GB" dirty="0"/>
          </a:p>
        </p:txBody>
      </p:sp>
    </p:spTree>
    <p:extLst>
      <p:ext uri="{BB962C8B-B14F-4D97-AF65-F5344CB8AC3E}">
        <p14:creationId xmlns:p14="http://schemas.microsoft.com/office/powerpoint/2010/main" val="1893885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3AA50-8A44-567F-4496-7391CA358725}"/>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2589EAE-ADD6-891B-6C23-5DCFFF7DF849}"/>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5495BD0-BF8D-EB76-4D16-536B7861F7C2}"/>
              </a:ext>
            </a:extLst>
          </p:cNvPr>
          <p:cNvSpPr>
            <a:spLocks noGrp="1"/>
          </p:cNvSpPr>
          <p:nvPr>
            <p:ph type="dt" sz="half" idx="10"/>
          </p:nvPr>
        </p:nvSpPr>
        <p:spPr/>
        <p:txBody>
          <a:bodyPr/>
          <a:lstStyle/>
          <a:p>
            <a:fld id="{E471E7EE-D8F2-468F-AE53-268BA93FB8B6}" type="datetimeFigureOut">
              <a:rPr lang="en-US" smtClean="0"/>
              <a:t>3/29/2023</a:t>
            </a:fld>
            <a:endParaRPr lang="en-US"/>
          </a:p>
        </p:txBody>
      </p:sp>
      <p:sp>
        <p:nvSpPr>
          <p:cNvPr id="5" name="Footer Placeholder 4">
            <a:extLst>
              <a:ext uri="{FF2B5EF4-FFF2-40B4-BE49-F238E27FC236}">
                <a16:creationId xmlns:a16="http://schemas.microsoft.com/office/drawing/2014/main" id="{81EA850C-E7B9-F825-AD8A-A8E0FC1DF4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1A0A9E-9EAD-A6D9-1402-5924060FDCB3}"/>
              </a:ext>
            </a:extLst>
          </p:cNvPr>
          <p:cNvSpPr>
            <a:spLocks noGrp="1"/>
          </p:cNvSpPr>
          <p:nvPr>
            <p:ph type="sldNum" sz="quarter" idx="12"/>
          </p:nvPr>
        </p:nvSpPr>
        <p:spPr/>
        <p:txBody>
          <a:bodyPr/>
          <a:lstStyle/>
          <a:p>
            <a:fld id="{5AD37ECB-9454-4158-9A57-A6A756DE5018}" type="slidenum">
              <a:rPr lang="en-US" smtClean="0"/>
              <a:t>‹#›</a:t>
            </a:fld>
            <a:endParaRPr lang="en-US"/>
          </a:p>
        </p:txBody>
      </p:sp>
    </p:spTree>
    <p:extLst>
      <p:ext uri="{BB962C8B-B14F-4D97-AF65-F5344CB8AC3E}">
        <p14:creationId xmlns:p14="http://schemas.microsoft.com/office/powerpoint/2010/main" val="3873775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FA1E5-617A-4E45-CD69-6B88CE4F39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4C99AB-922F-6A72-8028-87F9C56644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F23F5D-B5F8-8C29-ED7D-D6C273906E9E}"/>
              </a:ext>
            </a:extLst>
          </p:cNvPr>
          <p:cNvSpPr>
            <a:spLocks noGrp="1"/>
          </p:cNvSpPr>
          <p:nvPr>
            <p:ph type="dt" sz="half" idx="10"/>
          </p:nvPr>
        </p:nvSpPr>
        <p:spPr/>
        <p:txBody>
          <a:bodyPr/>
          <a:lstStyle/>
          <a:p>
            <a:fld id="{E471E7EE-D8F2-468F-AE53-268BA93FB8B6}" type="datetimeFigureOut">
              <a:rPr lang="en-US" smtClean="0"/>
              <a:t>3/29/2023</a:t>
            </a:fld>
            <a:endParaRPr lang="en-US"/>
          </a:p>
        </p:txBody>
      </p:sp>
      <p:sp>
        <p:nvSpPr>
          <p:cNvPr id="5" name="Footer Placeholder 4">
            <a:extLst>
              <a:ext uri="{FF2B5EF4-FFF2-40B4-BE49-F238E27FC236}">
                <a16:creationId xmlns:a16="http://schemas.microsoft.com/office/drawing/2014/main" id="{C1AA92C0-B8CD-EAD5-5357-20904D9BCC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626AD2-99D4-01FF-E313-EC3F9588FA01}"/>
              </a:ext>
            </a:extLst>
          </p:cNvPr>
          <p:cNvSpPr>
            <a:spLocks noGrp="1"/>
          </p:cNvSpPr>
          <p:nvPr>
            <p:ph type="sldNum" sz="quarter" idx="12"/>
          </p:nvPr>
        </p:nvSpPr>
        <p:spPr/>
        <p:txBody>
          <a:bodyPr/>
          <a:lstStyle/>
          <a:p>
            <a:fld id="{5AD37ECB-9454-4158-9A57-A6A756DE5018}" type="slidenum">
              <a:rPr lang="en-US" smtClean="0"/>
              <a:t>‹#›</a:t>
            </a:fld>
            <a:endParaRPr lang="en-US"/>
          </a:p>
        </p:txBody>
      </p:sp>
    </p:spTree>
    <p:extLst>
      <p:ext uri="{BB962C8B-B14F-4D97-AF65-F5344CB8AC3E}">
        <p14:creationId xmlns:p14="http://schemas.microsoft.com/office/powerpoint/2010/main" val="27138590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C301E-F2DB-A9C5-8ED5-2CC8CAB0633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9240E8-2F1F-C87B-6AAF-3357310D8996}"/>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206110-4B10-D3BB-3873-9D204972AC83}"/>
              </a:ext>
            </a:extLst>
          </p:cNvPr>
          <p:cNvSpPr>
            <a:spLocks noGrp="1"/>
          </p:cNvSpPr>
          <p:nvPr>
            <p:ph type="dt" sz="half" idx="10"/>
          </p:nvPr>
        </p:nvSpPr>
        <p:spPr/>
        <p:txBody>
          <a:bodyPr/>
          <a:lstStyle/>
          <a:p>
            <a:fld id="{E471E7EE-D8F2-468F-AE53-268BA93FB8B6}" type="datetimeFigureOut">
              <a:rPr lang="en-US" smtClean="0"/>
              <a:t>3/29/2023</a:t>
            </a:fld>
            <a:endParaRPr lang="en-US"/>
          </a:p>
        </p:txBody>
      </p:sp>
      <p:sp>
        <p:nvSpPr>
          <p:cNvPr id="5" name="Footer Placeholder 4">
            <a:extLst>
              <a:ext uri="{FF2B5EF4-FFF2-40B4-BE49-F238E27FC236}">
                <a16:creationId xmlns:a16="http://schemas.microsoft.com/office/drawing/2014/main" id="{1324632E-5930-C021-E0F6-C8EDF62F89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B92D3-A8BA-8581-ED5B-629D5E003051}"/>
              </a:ext>
            </a:extLst>
          </p:cNvPr>
          <p:cNvSpPr>
            <a:spLocks noGrp="1"/>
          </p:cNvSpPr>
          <p:nvPr>
            <p:ph type="sldNum" sz="quarter" idx="12"/>
          </p:nvPr>
        </p:nvSpPr>
        <p:spPr/>
        <p:txBody>
          <a:bodyPr/>
          <a:lstStyle/>
          <a:p>
            <a:fld id="{5AD37ECB-9454-4158-9A57-A6A756DE5018}" type="slidenum">
              <a:rPr lang="en-US" smtClean="0"/>
              <a:t>‹#›</a:t>
            </a:fld>
            <a:endParaRPr lang="en-US"/>
          </a:p>
        </p:txBody>
      </p:sp>
    </p:spTree>
    <p:extLst>
      <p:ext uri="{BB962C8B-B14F-4D97-AF65-F5344CB8AC3E}">
        <p14:creationId xmlns:p14="http://schemas.microsoft.com/office/powerpoint/2010/main" val="1613581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92BDE-C3DC-26BD-426B-272CBE31FB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1E5A42-26D6-0748-68D0-224CC4C7E40E}"/>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59CF0D-0A02-0514-41BA-F247A2357485}"/>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ADAB8E-223F-568A-A81B-0C9396F32B9F}"/>
              </a:ext>
            </a:extLst>
          </p:cNvPr>
          <p:cNvSpPr>
            <a:spLocks noGrp="1"/>
          </p:cNvSpPr>
          <p:nvPr>
            <p:ph type="dt" sz="half" idx="10"/>
          </p:nvPr>
        </p:nvSpPr>
        <p:spPr/>
        <p:txBody>
          <a:bodyPr/>
          <a:lstStyle/>
          <a:p>
            <a:fld id="{E471E7EE-D8F2-468F-AE53-268BA93FB8B6}" type="datetimeFigureOut">
              <a:rPr lang="en-US" smtClean="0"/>
              <a:t>3/29/2023</a:t>
            </a:fld>
            <a:endParaRPr lang="en-US"/>
          </a:p>
        </p:txBody>
      </p:sp>
      <p:sp>
        <p:nvSpPr>
          <p:cNvPr id="6" name="Footer Placeholder 5">
            <a:extLst>
              <a:ext uri="{FF2B5EF4-FFF2-40B4-BE49-F238E27FC236}">
                <a16:creationId xmlns:a16="http://schemas.microsoft.com/office/drawing/2014/main" id="{52638095-7D5E-AA65-EE9E-6D860EDB1E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1EC394-E36D-EF9E-866B-BEA1F96FC4A7}"/>
              </a:ext>
            </a:extLst>
          </p:cNvPr>
          <p:cNvSpPr>
            <a:spLocks noGrp="1"/>
          </p:cNvSpPr>
          <p:nvPr>
            <p:ph type="sldNum" sz="quarter" idx="12"/>
          </p:nvPr>
        </p:nvSpPr>
        <p:spPr/>
        <p:txBody>
          <a:bodyPr/>
          <a:lstStyle/>
          <a:p>
            <a:fld id="{5AD37ECB-9454-4158-9A57-A6A756DE5018}" type="slidenum">
              <a:rPr lang="en-US" smtClean="0"/>
              <a:t>‹#›</a:t>
            </a:fld>
            <a:endParaRPr lang="en-US"/>
          </a:p>
        </p:txBody>
      </p:sp>
    </p:spTree>
    <p:extLst>
      <p:ext uri="{BB962C8B-B14F-4D97-AF65-F5344CB8AC3E}">
        <p14:creationId xmlns:p14="http://schemas.microsoft.com/office/powerpoint/2010/main" val="2171706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6BA34-77CC-DB4F-2573-B695192116B1}"/>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20F265-89D8-C1A0-9677-A7D82D879A7E}"/>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9E2E9A6-B975-26CB-8339-3976EF73C32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43E7576-ED8C-C7E7-2C98-A46F00AE2B4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FA62B9-2EA3-FAE1-33BE-03A8FCBCF7E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90664A6-5793-A1D1-3CBF-CD4CE70C2492}"/>
              </a:ext>
            </a:extLst>
          </p:cNvPr>
          <p:cNvSpPr>
            <a:spLocks noGrp="1"/>
          </p:cNvSpPr>
          <p:nvPr>
            <p:ph type="dt" sz="half" idx="10"/>
          </p:nvPr>
        </p:nvSpPr>
        <p:spPr/>
        <p:txBody>
          <a:bodyPr/>
          <a:lstStyle/>
          <a:p>
            <a:fld id="{E471E7EE-D8F2-468F-AE53-268BA93FB8B6}" type="datetimeFigureOut">
              <a:rPr lang="en-US" smtClean="0"/>
              <a:t>3/29/2023</a:t>
            </a:fld>
            <a:endParaRPr lang="en-US"/>
          </a:p>
        </p:txBody>
      </p:sp>
      <p:sp>
        <p:nvSpPr>
          <p:cNvPr id="8" name="Footer Placeholder 7">
            <a:extLst>
              <a:ext uri="{FF2B5EF4-FFF2-40B4-BE49-F238E27FC236}">
                <a16:creationId xmlns:a16="http://schemas.microsoft.com/office/drawing/2014/main" id="{328D8073-112D-4A3E-CAD2-4832CF843D5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486C392-9C0A-88FC-3C9E-4177231E3613}"/>
              </a:ext>
            </a:extLst>
          </p:cNvPr>
          <p:cNvSpPr>
            <a:spLocks noGrp="1"/>
          </p:cNvSpPr>
          <p:nvPr>
            <p:ph type="sldNum" sz="quarter" idx="12"/>
          </p:nvPr>
        </p:nvSpPr>
        <p:spPr/>
        <p:txBody>
          <a:bodyPr/>
          <a:lstStyle/>
          <a:p>
            <a:fld id="{5AD37ECB-9454-4158-9A57-A6A756DE5018}" type="slidenum">
              <a:rPr lang="en-US" smtClean="0"/>
              <a:t>‹#›</a:t>
            </a:fld>
            <a:endParaRPr lang="en-US"/>
          </a:p>
        </p:txBody>
      </p:sp>
    </p:spTree>
    <p:extLst>
      <p:ext uri="{BB962C8B-B14F-4D97-AF65-F5344CB8AC3E}">
        <p14:creationId xmlns:p14="http://schemas.microsoft.com/office/powerpoint/2010/main" val="24294635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400BA-29BE-F44D-5D81-E5E1F6160FA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AE8E67-3861-917D-DFB8-9B6F79CE5D04}"/>
              </a:ext>
            </a:extLst>
          </p:cNvPr>
          <p:cNvSpPr>
            <a:spLocks noGrp="1"/>
          </p:cNvSpPr>
          <p:nvPr>
            <p:ph type="dt" sz="half" idx="10"/>
          </p:nvPr>
        </p:nvSpPr>
        <p:spPr/>
        <p:txBody>
          <a:bodyPr/>
          <a:lstStyle/>
          <a:p>
            <a:fld id="{E471E7EE-D8F2-468F-AE53-268BA93FB8B6}" type="datetimeFigureOut">
              <a:rPr lang="en-US" smtClean="0"/>
              <a:t>3/29/2023</a:t>
            </a:fld>
            <a:endParaRPr lang="en-US"/>
          </a:p>
        </p:txBody>
      </p:sp>
      <p:sp>
        <p:nvSpPr>
          <p:cNvPr id="4" name="Footer Placeholder 3">
            <a:extLst>
              <a:ext uri="{FF2B5EF4-FFF2-40B4-BE49-F238E27FC236}">
                <a16:creationId xmlns:a16="http://schemas.microsoft.com/office/drawing/2014/main" id="{A099DBB2-6064-1A8C-9EB7-5E7EFAE4DC9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42140-30C0-6A34-308C-6D0397985BF2}"/>
              </a:ext>
            </a:extLst>
          </p:cNvPr>
          <p:cNvSpPr>
            <a:spLocks noGrp="1"/>
          </p:cNvSpPr>
          <p:nvPr>
            <p:ph type="sldNum" sz="quarter" idx="12"/>
          </p:nvPr>
        </p:nvSpPr>
        <p:spPr/>
        <p:txBody>
          <a:bodyPr/>
          <a:lstStyle/>
          <a:p>
            <a:fld id="{5AD37ECB-9454-4158-9A57-A6A756DE5018}" type="slidenum">
              <a:rPr lang="en-US" smtClean="0"/>
              <a:t>‹#›</a:t>
            </a:fld>
            <a:endParaRPr lang="en-US"/>
          </a:p>
        </p:txBody>
      </p:sp>
    </p:spTree>
    <p:extLst>
      <p:ext uri="{BB962C8B-B14F-4D97-AF65-F5344CB8AC3E}">
        <p14:creationId xmlns:p14="http://schemas.microsoft.com/office/powerpoint/2010/main" val="38676590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115765E-D7AA-3AA5-FC2C-35FEB1AFCB38}"/>
              </a:ext>
            </a:extLst>
          </p:cNvPr>
          <p:cNvSpPr>
            <a:spLocks noGrp="1"/>
          </p:cNvSpPr>
          <p:nvPr>
            <p:ph type="dt" sz="half" idx="10"/>
          </p:nvPr>
        </p:nvSpPr>
        <p:spPr/>
        <p:txBody>
          <a:bodyPr/>
          <a:lstStyle/>
          <a:p>
            <a:fld id="{E471E7EE-D8F2-468F-AE53-268BA93FB8B6}" type="datetimeFigureOut">
              <a:rPr lang="en-US" smtClean="0"/>
              <a:t>3/29/2023</a:t>
            </a:fld>
            <a:endParaRPr lang="en-US"/>
          </a:p>
        </p:txBody>
      </p:sp>
      <p:sp>
        <p:nvSpPr>
          <p:cNvPr id="3" name="Footer Placeholder 2">
            <a:extLst>
              <a:ext uri="{FF2B5EF4-FFF2-40B4-BE49-F238E27FC236}">
                <a16:creationId xmlns:a16="http://schemas.microsoft.com/office/drawing/2014/main" id="{87543411-2287-B1BF-EEFD-E35ACA64AE4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8BAF968-D87D-1043-32FB-2F637753347B}"/>
              </a:ext>
            </a:extLst>
          </p:cNvPr>
          <p:cNvSpPr>
            <a:spLocks noGrp="1"/>
          </p:cNvSpPr>
          <p:nvPr>
            <p:ph type="sldNum" sz="quarter" idx="12"/>
          </p:nvPr>
        </p:nvSpPr>
        <p:spPr/>
        <p:txBody>
          <a:bodyPr/>
          <a:lstStyle/>
          <a:p>
            <a:fld id="{5AD37ECB-9454-4158-9A57-A6A756DE5018}" type="slidenum">
              <a:rPr lang="en-US" smtClean="0"/>
              <a:t>‹#›</a:t>
            </a:fld>
            <a:endParaRPr lang="en-US"/>
          </a:p>
        </p:txBody>
      </p:sp>
    </p:spTree>
    <p:extLst>
      <p:ext uri="{BB962C8B-B14F-4D97-AF65-F5344CB8AC3E}">
        <p14:creationId xmlns:p14="http://schemas.microsoft.com/office/powerpoint/2010/main" val="392906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5C4676-0472-4658-AE29-E34BC3DBF164}"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2AA73-7BDB-424E-89DC-1F3C2486D98C}" type="slidenum">
              <a:rPr lang="en-US" smtClean="0"/>
              <a:t>‹#›</a:t>
            </a:fld>
            <a:endParaRPr lang="en-US"/>
          </a:p>
        </p:txBody>
      </p:sp>
    </p:spTree>
    <p:extLst>
      <p:ext uri="{BB962C8B-B14F-4D97-AF65-F5344CB8AC3E}">
        <p14:creationId xmlns:p14="http://schemas.microsoft.com/office/powerpoint/2010/main" val="26228961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CB1F7-EE19-9362-1E87-B76C562FB11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24956EE-1630-98F4-3BEE-CC4BFDA37F8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482FC1A-4DD7-15FC-4F2F-334B3DB4B091}"/>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5C6ED8-DB75-E2CD-BDF8-1D8C41932325}"/>
              </a:ext>
            </a:extLst>
          </p:cNvPr>
          <p:cNvSpPr>
            <a:spLocks noGrp="1"/>
          </p:cNvSpPr>
          <p:nvPr>
            <p:ph type="dt" sz="half" idx="10"/>
          </p:nvPr>
        </p:nvSpPr>
        <p:spPr/>
        <p:txBody>
          <a:bodyPr/>
          <a:lstStyle/>
          <a:p>
            <a:fld id="{E471E7EE-D8F2-468F-AE53-268BA93FB8B6}" type="datetimeFigureOut">
              <a:rPr lang="en-US" smtClean="0"/>
              <a:t>3/29/2023</a:t>
            </a:fld>
            <a:endParaRPr lang="en-US"/>
          </a:p>
        </p:txBody>
      </p:sp>
      <p:sp>
        <p:nvSpPr>
          <p:cNvPr id="6" name="Footer Placeholder 5">
            <a:extLst>
              <a:ext uri="{FF2B5EF4-FFF2-40B4-BE49-F238E27FC236}">
                <a16:creationId xmlns:a16="http://schemas.microsoft.com/office/drawing/2014/main" id="{CA4EADDC-6DDE-681A-C000-67EFAC0DE2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73212E-E15B-3764-F85E-0348F2C69D9B}"/>
              </a:ext>
            </a:extLst>
          </p:cNvPr>
          <p:cNvSpPr>
            <a:spLocks noGrp="1"/>
          </p:cNvSpPr>
          <p:nvPr>
            <p:ph type="sldNum" sz="quarter" idx="12"/>
          </p:nvPr>
        </p:nvSpPr>
        <p:spPr/>
        <p:txBody>
          <a:bodyPr/>
          <a:lstStyle/>
          <a:p>
            <a:fld id="{5AD37ECB-9454-4158-9A57-A6A756DE5018}" type="slidenum">
              <a:rPr lang="en-US" smtClean="0"/>
              <a:t>‹#›</a:t>
            </a:fld>
            <a:endParaRPr lang="en-US"/>
          </a:p>
        </p:txBody>
      </p:sp>
    </p:spTree>
    <p:extLst>
      <p:ext uri="{BB962C8B-B14F-4D97-AF65-F5344CB8AC3E}">
        <p14:creationId xmlns:p14="http://schemas.microsoft.com/office/powerpoint/2010/main" val="29708953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9E939-708A-E479-5208-823AA44EB1A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5546F56-32C5-98C4-70D7-4A4C42B7682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0425E2-C6C0-354A-E8A7-B76A3733F75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4B265-4F31-9B09-0A85-FF7F11BE6CE2}"/>
              </a:ext>
            </a:extLst>
          </p:cNvPr>
          <p:cNvSpPr>
            <a:spLocks noGrp="1"/>
          </p:cNvSpPr>
          <p:nvPr>
            <p:ph type="dt" sz="half" idx="10"/>
          </p:nvPr>
        </p:nvSpPr>
        <p:spPr/>
        <p:txBody>
          <a:bodyPr/>
          <a:lstStyle/>
          <a:p>
            <a:fld id="{E471E7EE-D8F2-468F-AE53-268BA93FB8B6}" type="datetimeFigureOut">
              <a:rPr lang="en-US" smtClean="0"/>
              <a:t>3/29/2023</a:t>
            </a:fld>
            <a:endParaRPr lang="en-US"/>
          </a:p>
        </p:txBody>
      </p:sp>
      <p:sp>
        <p:nvSpPr>
          <p:cNvPr id="6" name="Footer Placeholder 5">
            <a:extLst>
              <a:ext uri="{FF2B5EF4-FFF2-40B4-BE49-F238E27FC236}">
                <a16:creationId xmlns:a16="http://schemas.microsoft.com/office/drawing/2014/main" id="{7B35B8FF-28BA-8915-CD01-391623EC7F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6CC9E2-C2F5-2654-01C4-A934D9679019}"/>
              </a:ext>
            </a:extLst>
          </p:cNvPr>
          <p:cNvSpPr>
            <a:spLocks noGrp="1"/>
          </p:cNvSpPr>
          <p:nvPr>
            <p:ph type="sldNum" sz="quarter" idx="12"/>
          </p:nvPr>
        </p:nvSpPr>
        <p:spPr/>
        <p:txBody>
          <a:bodyPr/>
          <a:lstStyle/>
          <a:p>
            <a:fld id="{5AD37ECB-9454-4158-9A57-A6A756DE5018}" type="slidenum">
              <a:rPr lang="en-US" smtClean="0"/>
              <a:t>‹#›</a:t>
            </a:fld>
            <a:endParaRPr lang="en-US"/>
          </a:p>
        </p:txBody>
      </p:sp>
    </p:spTree>
    <p:extLst>
      <p:ext uri="{BB962C8B-B14F-4D97-AF65-F5344CB8AC3E}">
        <p14:creationId xmlns:p14="http://schemas.microsoft.com/office/powerpoint/2010/main" val="18122292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60F16-4313-9107-C5F5-CDAEDE59F1D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340915-02E9-4773-2648-8CBF443387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D00EBE-D532-EE56-DD32-930857B806E7}"/>
              </a:ext>
            </a:extLst>
          </p:cNvPr>
          <p:cNvSpPr>
            <a:spLocks noGrp="1"/>
          </p:cNvSpPr>
          <p:nvPr>
            <p:ph type="dt" sz="half" idx="10"/>
          </p:nvPr>
        </p:nvSpPr>
        <p:spPr/>
        <p:txBody>
          <a:bodyPr/>
          <a:lstStyle/>
          <a:p>
            <a:fld id="{E471E7EE-D8F2-468F-AE53-268BA93FB8B6}" type="datetimeFigureOut">
              <a:rPr lang="en-US" smtClean="0"/>
              <a:t>3/29/2023</a:t>
            </a:fld>
            <a:endParaRPr lang="en-US"/>
          </a:p>
        </p:txBody>
      </p:sp>
      <p:sp>
        <p:nvSpPr>
          <p:cNvPr id="5" name="Footer Placeholder 4">
            <a:extLst>
              <a:ext uri="{FF2B5EF4-FFF2-40B4-BE49-F238E27FC236}">
                <a16:creationId xmlns:a16="http://schemas.microsoft.com/office/drawing/2014/main" id="{5C4A9A30-70AB-48D1-0D24-9386532AC5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65CD0C-F16F-6072-AFB1-6DC5763568AC}"/>
              </a:ext>
            </a:extLst>
          </p:cNvPr>
          <p:cNvSpPr>
            <a:spLocks noGrp="1"/>
          </p:cNvSpPr>
          <p:nvPr>
            <p:ph type="sldNum" sz="quarter" idx="12"/>
          </p:nvPr>
        </p:nvSpPr>
        <p:spPr/>
        <p:txBody>
          <a:bodyPr/>
          <a:lstStyle/>
          <a:p>
            <a:fld id="{5AD37ECB-9454-4158-9A57-A6A756DE5018}" type="slidenum">
              <a:rPr lang="en-US" smtClean="0"/>
              <a:t>‹#›</a:t>
            </a:fld>
            <a:endParaRPr lang="en-US"/>
          </a:p>
        </p:txBody>
      </p:sp>
    </p:spTree>
    <p:extLst>
      <p:ext uri="{BB962C8B-B14F-4D97-AF65-F5344CB8AC3E}">
        <p14:creationId xmlns:p14="http://schemas.microsoft.com/office/powerpoint/2010/main" val="614532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334A93-92A9-38C0-2A42-055C9888DEE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946E3A-CEBA-275F-C435-E730DCEA861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DC980A-0487-8002-B0AF-AF8EDEAF2889}"/>
              </a:ext>
            </a:extLst>
          </p:cNvPr>
          <p:cNvSpPr>
            <a:spLocks noGrp="1"/>
          </p:cNvSpPr>
          <p:nvPr>
            <p:ph type="dt" sz="half" idx="10"/>
          </p:nvPr>
        </p:nvSpPr>
        <p:spPr/>
        <p:txBody>
          <a:bodyPr/>
          <a:lstStyle/>
          <a:p>
            <a:fld id="{E471E7EE-D8F2-468F-AE53-268BA93FB8B6}" type="datetimeFigureOut">
              <a:rPr lang="en-US" smtClean="0"/>
              <a:t>3/29/2023</a:t>
            </a:fld>
            <a:endParaRPr lang="en-US"/>
          </a:p>
        </p:txBody>
      </p:sp>
      <p:sp>
        <p:nvSpPr>
          <p:cNvPr id="5" name="Footer Placeholder 4">
            <a:extLst>
              <a:ext uri="{FF2B5EF4-FFF2-40B4-BE49-F238E27FC236}">
                <a16:creationId xmlns:a16="http://schemas.microsoft.com/office/drawing/2014/main" id="{38D11F6E-246C-2A79-7B93-26BDCAB622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03E2C5-4F4B-8901-E927-9B85F599CFC3}"/>
              </a:ext>
            </a:extLst>
          </p:cNvPr>
          <p:cNvSpPr>
            <a:spLocks noGrp="1"/>
          </p:cNvSpPr>
          <p:nvPr>
            <p:ph type="sldNum" sz="quarter" idx="12"/>
          </p:nvPr>
        </p:nvSpPr>
        <p:spPr/>
        <p:txBody>
          <a:bodyPr/>
          <a:lstStyle/>
          <a:p>
            <a:fld id="{5AD37ECB-9454-4158-9A57-A6A756DE5018}" type="slidenum">
              <a:rPr lang="en-US" smtClean="0"/>
              <a:t>‹#›</a:t>
            </a:fld>
            <a:endParaRPr lang="en-US"/>
          </a:p>
        </p:txBody>
      </p:sp>
    </p:spTree>
    <p:extLst>
      <p:ext uri="{BB962C8B-B14F-4D97-AF65-F5344CB8AC3E}">
        <p14:creationId xmlns:p14="http://schemas.microsoft.com/office/powerpoint/2010/main" val="2990790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5C4676-0472-4658-AE29-E34BC3DBF164}" type="datetimeFigureOut">
              <a:rPr lang="en-US" smtClean="0"/>
              <a:t>3/29/2023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92AA73-7BDB-424E-89DC-1F3C2486D98C}" type="slidenum">
              <a:rPr lang="en-US" smtClean="0"/>
              <a:t>‹#›</a:t>
            </a:fld>
            <a:endParaRPr lang="en-US"/>
          </a:p>
        </p:txBody>
      </p:sp>
    </p:spTree>
    <p:extLst>
      <p:ext uri="{BB962C8B-B14F-4D97-AF65-F5344CB8AC3E}">
        <p14:creationId xmlns:p14="http://schemas.microsoft.com/office/powerpoint/2010/main" val="3524276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5C4676-0472-4658-AE29-E34BC3DBF164}"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2AA73-7BDB-424E-89DC-1F3C2486D98C}" type="slidenum">
              <a:rPr lang="en-US" smtClean="0"/>
              <a:t>‹#›</a:t>
            </a:fld>
            <a:endParaRPr lang="en-US"/>
          </a:p>
        </p:txBody>
      </p:sp>
    </p:spTree>
    <p:extLst>
      <p:ext uri="{BB962C8B-B14F-4D97-AF65-F5344CB8AC3E}">
        <p14:creationId xmlns:p14="http://schemas.microsoft.com/office/powerpoint/2010/main" val="27492208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5C4676-0472-4658-AE29-E34BC3DBF164}" type="datetimeFigureOut">
              <a:rPr lang="en-US" smtClean="0"/>
              <a:t>3/29/2023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92AA73-7BDB-424E-89DC-1F3C2486D98C}" type="slidenum">
              <a:rPr lang="en-US" smtClean="0"/>
              <a:t>‹#›</a:t>
            </a:fld>
            <a:endParaRPr lang="en-US"/>
          </a:p>
        </p:txBody>
      </p:sp>
    </p:spTree>
    <p:extLst>
      <p:ext uri="{BB962C8B-B14F-4D97-AF65-F5344CB8AC3E}">
        <p14:creationId xmlns:p14="http://schemas.microsoft.com/office/powerpoint/2010/main" val="340815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5C4676-0472-4658-AE29-E34BC3DBF164}" type="datetimeFigureOut">
              <a:rPr lang="en-US" smtClean="0"/>
              <a:t>3/29/2023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92AA73-7BDB-424E-89DC-1F3C2486D98C}" type="slidenum">
              <a:rPr lang="en-US" smtClean="0"/>
              <a:t>‹#›</a:t>
            </a:fld>
            <a:endParaRPr lang="en-US"/>
          </a:p>
        </p:txBody>
      </p:sp>
    </p:spTree>
    <p:extLst>
      <p:ext uri="{BB962C8B-B14F-4D97-AF65-F5344CB8AC3E}">
        <p14:creationId xmlns:p14="http://schemas.microsoft.com/office/powerpoint/2010/main" val="1793128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C4676-0472-4658-AE29-E34BC3DBF164}" type="datetimeFigureOut">
              <a:rPr lang="en-US" smtClean="0"/>
              <a:t>3/29/2023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92AA73-7BDB-424E-89DC-1F3C2486D98C}" type="slidenum">
              <a:rPr lang="en-US" smtClean="0"/>
              <a:t>‹#›</a:t>
            </a:fld>
            <a:endParaRPr lang="en-US"/>
          </a:p>
        </p:txBody>
      </p:sp>
    </p:spTree>
    <p:extLst>
      <p:ext uri="{BB962C8B-B14F-4D97-AF65-F5344CB8AC3E}">
        <p14:creationId xmlns:p14="http://schemas.microsoft.com/office/powerpoint/2010/main" val="3803635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5C4676-0472-4658-AE29-E34BC3DBF164}"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2AA73-7BDB-424E-89DC-1F3C2486D98C}" type="slidenum">
              <a:rPr lang="en-US" smtClean="0"/>
              <a:t>‹#›</a:t>
            </a:fld>
            <a:endParaRPr lang="en-US"/>
          </a:p>
        </p:txBody>
      </p:sp>
    </p:spTree>
    <p:extLst>
      <p:ext uri="{BB962C8B-B14F-4D97-AF65-F5344CB8AC3E}">
        <p14:creationId xmlns:p14="http://schemas.microsoft.com/office/powerpoint/2010/main" val="3742541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5C4676-0472-4658-AE29-E34BC3DBF164}" type="datetimeFigureOut">
              <a:rPr lang="en-US" smtClean="0"/>
              <a:t>3/29/2023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92AA73-7BDB-424E-89DC-1F3C2486D98C}" type="slidenum">
              <a:rPr lang="en-US" smtClean="0"/>
              <a:t>‹#›</a:t>
            </a:fld>
            <a:endParaRPr lang="en-US"/>
          </a:p>
        </p:txBody>
      </p:sp>
    </p:spTree>
    <p:extLst>
      <p:ext uri="{BB962C8B-B14F-4D97-AF65-F5344CB8AC3E}">
        <p14:creationId xmlns:p14="http://schemas.microsoft.com/office/powerpoint/2010/main" val="4199521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5C4676-0472-4658-AE29-E34BC3DBF164}" type="datetimeFigureOut">
              <a:rPr lang="en-US" smtClean="0"/>
              <a:t>3/29/2023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2AA73-7BDB-424E-89DC-1F3C2486D98C}" type="slidenum">
              <a:rPr lang="en-US" smtClean="0"/>
              <a:t>‹#›</a:t>
            </a:fld>
            <a:endParaRPr lang="en-US"/>
          </a:p>
        </p:txBody>
      </p:sp>
    </p:spTree>
    <p:extLst>
      <p:ext uri="{BB962C8B-B14F-4D97-AF65-F5344CB8AC3E}">
        <p14:creationId xmlns:p14="http://schemas.microsoft.com/office/powerpoint/2010/main" val="1234034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12FCA5-EADF-E4A1-3B54-E4E3CCD6604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04E7DB0-853A-7041-8B11-DB48B66B483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F3E36D-C189-7226-6B6D-77D78DAE8E8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71E7EE-D8F2-468F-AE53-268BA93FB8B6}" type="datetimeFigureOut">
              <a:rPr lang="en-US" smtClean="0"/>
              <a:t>3/29/2023</a:t>
            </a:fld>
            <a:endParaRPr lang="en-US"/>
          </a:p>
        </p:txBody>
      </p:sp>
      <p:sp>
        <p:nvSpPr>
          <p:cNvPr id="5" name="Footer Placeholder 4">
            <a:extLst>
              <a:ext uri="{FF2B5EF4-FFF2-40B4-BE49-F238E27FC236}">
                <a16:creationId xmlns:a16="http://schemas.microsoft.com/office/drawing/2014/main" id="{EA9354E5-047C-04DE-2B28-BAEBBD1BDD9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241E9D4-7E96-9E00-4DD4-953C84CE238B}"/>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D37ECB-9454-4158-9A57-A6A756DE5018}" type="slidenum">
              <a:rPr lang="en-US" smtClean="0"/>
              <a:t>‹#›</a:t>
            </a:fld>
            <a:endParaRPr lang="en-US"/>
          </a:p>
        </p:txBody>
      </p:sp>
    </p:spTree>
    <p:extLst>
      <p:ext uri="{BB962C8B-B14F-4D97-AF65-F5344CB8AC3E}">
        <p14:creationId xmlns:p14="http://schemas.microsoft.com/office/powerpoint/2010/main" val="17298237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www.who.int/csr/en/" TargetMode="External"/><Relationship Id="rId3" Type="http://schemas.openxmlformats.org/officeDocument/2006/relationships/hyperlink" Target="http://www.training.fema.gov/?EMIWeb/IS/is800.asp" TargetMode="External"/><Relationship Id="rId7" Type="http://schemas.openxmlformats.org/officeDocument/2006/relationships/hyperlink" Target="http://pandemic.wisconsin.gov/docview.asp?docid=13654&amp;locid=106"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emergency.cdc.gov/publications/jan09phprep/index.aspus" TargetMode="External"/><Relationship Id="rId5" Type="http://schemas.openxmlformats.org/officeDocument/2006/relationships/hyperlink" Target="http://www.fema.gov/about/divisions/cpg.shtm" TargetMode="External"/><Relationship Id="rId4" Type="http://schemas.openxmlformats.org/officeDocument/2006/relationships/hyperlink" Target="http://www.training.fema.gov/?EMIWeb/IS/is700.asp"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132856"/>
            <a:ext cx="8352928" cy="2448272"/>
          </a:xfrm>
        </p:spPr>
        <p:txBody>
          <a:bodyPr>
            <a:noAutofit/>
          </a:bodyPr>
          <a:lstStyle/>
          <a:p>
            <a:r>
              <a:rPr lang="en-US" b="1" dirty="0" smtClean="0"/>
              <a:t>POH </a:t>
            </a:r>
            <a:r>
              <a:rPr lang="en-US" b="1" dirty="0" smtClean="0"/>
              <a:t>106:</a:t>
            </a:r>
            <a:r>
              <a:rPr lang="en-US" b="1" dirty="0"/>
              <a:t/>
            </a:r>
            <a:br>
              <a:rPr lang="en-US" b="1" dirty="0"/>
            </a:br>
            <a:r>
              <a:rPr lang="en-US" b="1" dirty="0" smtClean="0"/>
              <a:t>Pandemic </a:t>
            </a:r>
            <a:r>
              <a:rPr lang="en-US" b="1" dirty="0"/>
              <a:t>Preparedness Planning</a:t>
            </a:r>
          </a:p>
        </p:txBody>
      </p:sp>
    </p:spTree>
    <p:extLst>
      <p:ext uri="{BB962C8B-B14F-4D97-AF65-F5344CB8AC3E}">
        <p14:creationId xmlns:p14="http://schemas.microsoft.com/office/powerpoint/2010/main" val="2888576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Why </a:t>
            </a:r>
            <a:r>
              <a:rPr lang="en-US" b="1" dirty="0"/>
              <a:t>Pandemic Preparedness Planning</a:t>
            </a:r>
            <a:r>
              <a:rPr lang="en-US" b="1" dirty="0" smtClean="0"/>
              <a:t>? Cont…</a:t>
            </a:r>
            <a:endParaRPr lang="en-US" b="1" dirty="0"/>
          </a:p>
        </p:txBody>
      </p:sp>
      <p:sp>
        <p:nvSpPr>
          <p:cNvPr id="3" name="Content Placeholder 2"/>
          <p:cNvSpPr>
            <a:spLocks noGrp="1"/>
          </p:cNvSpPr>
          <p:nvPr>
            <p:ph idx="1"/>
          </p:nvPr>
        </p:nvSpPr>
        <p:spPr/>
        <p:txBody>
          <a:bodyPr>
            <a:normAutofit/>
          </a:bodyPr>
          <a:lstStyle/>
          <a:p>
            <a:pPr algn="just"/>
            <a:r>
              <a:rPr lang="en-US" dirty="0"/>
              <a:t>Pandemics, whether mild, moderate or severe, affect a large proportion of the population and require a </a:t>
            </a:r>
            <a:r>
              <a:rPr lang="en-US" dirty="0">
                <a:solidFill>
                  <a:schemeClr val="accent1"/>
                </a:solidFill>
              </a:rPr>
              <a:t>multisectoral response over several months or even years</a:t>
            </a:r>
            <a:r>
              <a:rPr lang="en-US" dirty="0"/>
              <a:t>. For this reason, countries develop plans </a:t>
            </a:r>
            <a:r>
              <a:rPr lang="en-US" dirty="0">
                <a:solidFill>
                  <a:schemeClr val="accent1"/>
                </a:solidFill>
              </a:rPr>
              <a:t>describing their strategies for responding to a pandemic </a:t>
            </a:r>
            <a:r>
              <a:rPr lang="en-US" dirty="0"/>
              <a:t>supported by operational plans at </a:t>
            </a:r>
            <a:r>
              <a:rPr lang="en-US" dirty="0">
                <a:solidFill>
                  <a:schemeClr val="accent2">
                    <a:lumMod val="75000"/>
                  </a:schemeClr>
                </a:solidFill>
              </a:rPr>
              <a:t>national</a:t>
            </a:r>
            <a:r>
              <a:rPr lang="en-US" dirty="0"/>
              <a:t> and </a:t>
            </a:r>
            <a:r>
              <a:rPr lang="en-US" dirty="0">
                <a:solidFill>
                  <a:schemeClr val="accent2">
                    <a:lumMod val="75000"/>
                  </a:schemeClr>
                </a:solidFill>
              </a:rPr>
              <a:t>subnational</a:t>
            </a:r>
            <a:r>
              <a:rPr lang="en-US" dirty="0"/>
              <a:t> levels. </a:t>
            </a:r>
          </a:p>
        </p:txBody>
      </p:sp>
    </p:spTree>
    <p:extLst>
      <p:ext uri="{BB962C8B-B14F-4D97-AF65-F5344CB8AC3E}">
        <p14:creationId xmlns:p14="http://schemas.microsoft.com/office/powerpoint/2010/main" val="23655821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smtClean="0">
                <a:latin typeface="+mn-lt"/>
              </a:rPr>
              <a:t>Why </a:t>
            </a:r>
            <a:r>
              <a:rPr lang="en-US" b="1" dirty="0">
                <a:latin typeface="+mn-lt"/>
              </a:rPr>
              <a:t>Pandemic Preparedness Planning</a:t>
            </a:r>
            <a:r>
              <a:rPr lang="en-US" b="1" dirty="0" smtClean="0">
                <a:latin typeface="+mn-lt"/>
              </a:rPr>
              <a:t>? Cont…</a:t>
            </a:r>
            <a:endParaRPr lang="en-US" b="1" dirty="0">
              <a:latin typeface="+mn-lt"/>
            </a:endParaRPr>
          </a:p>
        </p:txBody>
      </p:sp>
      <p:sp>
        <p:nvSpPr>
          <p:cNvPr id="3" name="Content Placeholder 2"/>
          <p:cNvSpPr>
            <a:spLocks noGrp="1"/>
          </p:cNvSpPr>
          <p:nvPr>
            <p:ph idx="1"/>
          </p:nvPr>
        </p:nvSpPr>
        <p:spPr/>
        <p:txBody>
          <a:bodyPr>
            <a:normAutofit fontScale="85000" lnSpcReduction="10000"/>
          </a:bodyPr>
          <a:lstStyle/>
          <a:p>
            <a:pPr algn="just"/>
            <a:r>
              <a:rPr lang="en-US" dirty="0"/>
              <a:t>Preparing for pandemics is a </a:t>
            </a:r>
            <a:r>
              <a:rPr lang="en-US" dirty="0">
                <a:solidFill>
                  <a:schemeClr val="accent2">
                    <a:lumMod val="75000"/>
                  </a:schemeClr>
                </a:solidFill>
              </a:rPr>
              <a:t>continuous process of planning</a:t>
            </a:r>
            <a:r>
              <a:rPr lang="en-US" dirty="0"/>
              <a:t>, </a:t>
            </a:r>
            <a:r>
              <a:rPr lang="en-US" dirty="0">
                <a:solidFill>
                  <a:srgbClr val="00B050"/>
                </a:solidFill>
              </a:rPr>
              <a:t>exercising</a:t>
            </a:r>
            <a:r>
              <a:rPr lang="en-US" dirty="0"/>
              <a:t>, </a:t>
            </a:r>
            <a:r>
              <a:rPr lang="en-US" dirty="0">
                <a:solidFill>
                  <a:schemeClr val="accent3">
                    <a:lumMod val="75000"/>
                  </a:schemeClr>
                </a:solidFill>
              </a:rPr>
              <a:t>revising </a:t>
            </a:r>
            <a:r>
              <a:rPr lang="en-US" dirty="0"/>
              <a:t>and </a:t>
            </a:r>
            <a:r>
              <a:rPr lang="en-US" dirty="0">
                <a:solidFill>
                  <a:srgbClr val="FF0000"/>
                </a:solidFill>
              </a:rPr>
              <a:t>translating into action</a:t>
            </a:r>
            <a:r>
              <a:rPr lang="en-US" dirty="0"/>
              <a:t> national and subnational pandemic preparedness and response plans. </a:t>
            </a:r>
          </a:p>
          <a:p>
            <a:pPr algn="just"/>
            <a:r>
              <a:rPr lang="en-US" dirty="0">
                <a:solidFill>
                  <a:schemeClr val="accent5">
                    <a:lumMod val="75000"/>
                  </a:schemeClr>
                </a:solidFill>
              </a:rPr>
              <a:t>A pandemic plan is thus a living document </a:t>
            </a:r>
            <a:r>
              <a:rPr lang="en-US" dirty="0"/>
              <a:t>which is </a:t>
            </a:r>
            <a:r>
              <a:rPr lang="en-US" dirty="0">
                <a:solidFill>
                  <a:schemeClr val="tx2">
                    <a:lumMod val="60000"/>
                    <a:lumOff val="40000"/>
                  </a:schemeClr>
                </a:solidFill>
              </a:rPr>
              <a:t>reviewed at intervals and revised </a:t>
            </a:r>
            <a:r>
              <a:rPr lang="en-US" dirty="0"/>
              <a:t>if there is a </a:t>
            </a:r>
            <a:r>
              <a:rPr lang="en-US" dirty="0">
                <a:solidFill>
                  <a:srgbClr val="C00000"/>
                </a:solidFill>
              </a:rPr>
              <a:t>change in global guidance </a:t>
            </a:r>
            <a:r>
              <a:rPr lang="en-US" dirty="0"/>
              <a:t>or evidence-base; </a:t>
            </a:r>
            <a:r>
              <a:rPr lang="en-US" dirty="0">
                <a:solidFill>
                  <a:schemeClr val="accent1"/>
                </a:solidFill>
              </a:rPr>
              <a:t>lessons learned </a:t>
            </a:r>
            <a:r>
              <a:rPr lang="en-US" dirty="0"/>
              <a:t>from a pandemic, an exercise, or other relevant outbreak; or changes to </a:t>
            </a:r>
            <a:r>
              <a:rPr lang="en-US" dirty="0">
                <a:solidFill>
                  <a:schemeClr val="accent2">
                    <a:lumMod val="75000"/>
                  </a:schemeClr>
                </a:solidFill>
              </a:rPr>
              <a:t>national or international legislation</a:t>
            </a:r>
            <a:r>
              <a:rPr lang="en-US" dirty="0"/>
              <a:t> related to communicable disease prevention and control</a:t>
            </a:r>
          </a:p>
        </p:txBody>
      </p:sp>
    </p:spTree>
    <p:extLst>
      <p:ext uri="{BB962C8B-B14F-4D97-AF65-F5344CB8AC3E}">
        <p14:creationId xmlns:p14="http://schemas.microsoft.com/office/powerpoint/2010/main" val="18046589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gure 1. Key elements of the pandemic preparedness planning cycle"/>
          <p:cNvPicPr/>
          <p:nvPr/>
        </p:nvPicPr>
        <p:blipFill>
          <a:blip r:embed="rId2">
            <a:extLst>
              <a:ext uri="{28A0092B-C50C-407E-A947-70E740481C1C}">
                <a14:useLocalDpi xmlns:a14="http://schemas.microsoft.com/office/drawing/2010/main" val="0"/>
              </a:ext>
            </a:extLst>
          </a:blip>
          <a:srcRect/>
          <a:stretch>
            <a:fillRect/>
          </a:stretch>
        </p:blipFill>
        <p:spPr bwMode="auto">
          <a:xfrm>
            <a:off x="827584" y="548680"/>
            <a:ext cx="7416824" cy="5544616"/>
          </a:xfrm>
          <a:prstGeom prst="rect">
            <a:avLst/>
          </a:prstGeom>
          <a:noFill/>
          <a:ln>
            <a:noFill/>
          </a:ln>
        </p:spPr>
      </p:pic>
    </p:spTree>
    <p:extLst>
      <p:ext uri="{BB962C8B-B14F-4D97-AF65-F5344CB8AC3E}">
        <p14:creationId xmlns:p14="http://schemas.microsoft.com/office/powerpoint/2010/main" val="8338826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Sendai Framework for Disaster Risk Reduction</a:t>
            </a:r>
          </a:p>
        </p:txBody>
      </p:sp>
      <p:sp>
        <p:nvSpPr>
          <p:cNvPr id="4" name="Content Placeholder 3"/>
          <p:cNvSpPr>
            <a:spLocks noGrp="1"/>
          </p:cNvSpPr>
          <p:nvPr>
            <p:ph idx="1"/>
          </p:nvPr>
        </p:nvSpPr>
        <p:spPr/>
        <p:txBody>
          <a:bodyPr>
            <a:normAutofit fontScale="92500" lnSpcReduction="20000"/>
          </a:bodyPr>
          <a:lstStyle/>
          <a:p>
            <a:pPr marL="0" indent="0" algn="just">
              <a:buNone/>
            </a:pPr>
            <a:r>
              <a:rPr lang="en-US" dirty="0">
                <a:latin typeface="+mj-lt"/>
              </a:rPr>
              <a:t>Priorities for Action</a:t>
            </a:r>
          </a:p>
          <a:p>
            <a:pPr marL="0" indent="0" algn="just">
              <a:buNone/>
            </a:pPr>
            <a:r>
              <a:rPr lang="en-US" b="1" dirty="0" smtClean="0">
                <a:latin typeface="+mj-lt"/>
              </a:rPr>
              <a:t>Priority 1:     </a:t>
            </a:r>
            <a:r>
              <a:rPr lang="en-US" dirty="0">
                <a:latin typeface="+mj-lt"/>
              </a:rPr>
              <a:t>Understanding disaster risk </a:t>
            </a:r>
            <a:endParaRPr lang="en-US" dirty="0" smtClean="0">
              <a:latin typeface="+mj-lt"/>
            </a:endParaRPr>
          </a:p>
          <a:p>
            <a:pPr marL="0" indent="0" algn="just">
              <a:buNone/>
            </a:pPr>
            <a:r>
              <a:rPr lang="en-US" b="1" dirty="0" smtClean="0">
                <a:latin typeface="+mj-lt"/>
              </a:rPr>
              <a:t>Priority 2: </a:t>
            </a:r>
            <a:r>
              <a:rPr lang="en-US" dirty="0"/>
              <a:t>Strengthening disaster risk governance to manage disaster </a:t>
            </a:r>
            <a:r>
              <a:rPr lang="en-US" dirty="0" smtClean="0"/>
              <a:t>risk</a:t>
            </a:r>
          </a:p>
          <a:p>
            <a:pPr marL="0" indent="0" algn="just">
              <a:buNone/>
            </a:pPr>
            <a:r>
              <a:rPr lang="en-US" b="1" dirty="0" smtClean="0"/>
              <a:t>Priority 3:</a:t>
            </a:r>
            <a:r>
              <a:rPr lang="en-US" b="1" dirty="0"/>
              <a:t> </a:t>
            </a:r>
            <a:r>
              <a:rPr lang="en-US" dirty="0" smtClean="0">
                <a:latin typeface="+mj-lt"/>
              </a:rPr>
              <a:t>Investing </a:t>
            </a:r>
            <a:r>
              <a:rPr lang="en-US" dirty="0">
                <a:latin typeface="+mj-lt"/>
              </a:rPr>
              <a:t>in disaster risk reduction for resilience</a:t>
            </a:r>
          </a:p>
          <a:p>
            <a:pPr marL="0" indent="0" algn="just">
              <a:buNone/>
            </a:pPr>
            <a:r>
              <a:rPr lang="en-US" b="1" dirty="0" smtClean="0">
                <a:latin typeface="+mj-lt"/>
              </a:rPr>
              <a:t>Priority </a:t>
            </a:r>
            <a:r>
              <a:rPr lang="en-US" b="1" dirty="0" smtClean="0">
                <a:latin typeface="+mj-lt"/>
              </a:rPr>
              <a:t>4</a:t>
            </a:r>
            <a:r>
              <a:rPr lang="en-US" b="1" dirty="0">
                <a:latin typeface="+mj-lt"/>
              </a:rPr>
              <a:t>: </a:t>
            </a:r>
            <a:r>
              <a:rPr lang="en-US" dirty="0">
                <a:solidFill>
                  <a:srgbClr val="FF0000"/>
                </a:solidFill>
                <a:latin typeface="+mj-lt"/>
              </a:rPr>
              <a:t>Enhancing disaster preparedness for effective response</a:t>
            </a:r>
            <a:r>
              <a:rPr lang="en-US" dirty="0">
                <a:latin typeface="+mj-lt"/>
              </a:rPr>
              <a:t> and </a:t>
            </a:r>
            <a:r>
              <a:rPr lang="en-US" dirty="0">
                <a:solidFill>
                  <a:srgbClr val="FF0000"/>
                </a:solidFill>
                <a:latin typeface="+mj-lt"/>
              </a:rPr>
              <a:t>to ‘Build Back  Better”</a:t>
            </a:r>
            <a:r>
              <a:rPr lang="en-US" dirty="0">
                <a:latin typeface="+mj-lt"/>
              </a:rPr>
              <a:t> in recovery, rehabilitation and reconstruction</a:t>
            </a:r>
          </a:p>
        </p:txBody>
      </p:sp>
    </p:spTree>
    <p:extLst>
      <p:ext uri="{BB962C8B-B14F-4D97-AF65-F5344CB8AC3E}">
        <p14:creationId xmlns:p14="http://schemas.microsoft.com/office/powerpoint/2010/main" val="41421190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0" y="-171400"/>
            <a:ext cx="9144000" cy="7135068"/>
          </a:xfrm>
          <a:prstGeom prst="rect">
            <a:avLst/>
          </a:prstGeom>
        </p:spPr>
      </p:pic>
    </p:spTree>
    <p:extLst>
      <p:ext uri="{BB962C8B-B14F-4D97-AF65-F5344CB8AC3E}">
        <p14:creationId xmlns:p14="http://schemas.microsoft.com/office/powerpoint/2010/main" val="25105193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764704"/>
            <a:ext cx="7848872"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44521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lstStyle/>
          <a:p>
            <a:r>
              <a:rPr lang="en-US" b="1" dirty="0"/>
              <a:t>Disaster Management Cycle</a:t>
            </a:r>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5405" r="11817" b="8682"/>
          <a:stretch/>
        </p:blipFill>
        <p:spPr bwMode="auto">
          <a:xfrm>
            <a:off x="786408" y="1107976"/>
            <a:ext cx="7571184" cy="553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70334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58792"/>
            <a:ext cx="8289985" cy="1158846"/>
          </a:xfrm>
        </p:spPr>
        <p:txBody>
          <a:bodyPr>
            <a:noAutofit/>
          </a:bodyPr>
          <a:lstStyle/>
          <a:p>
            <a:r>
              <a:rPr lang="en-US" b="1" dirty="0" smtClean="0"/>
              <a:t>Principles for Effective Preparedness Planning </a:t>
            </a:r>
            <a:endParaRPr lang="en-US" b="1" dirty="0"/>
          </a:p>
        </p:txBody>
      </p:sp>
      <p:sp>
        <p:nvSpPr>
          <p:cNvPr id="3" name="Content Placeholder 2"/>
          <p:cNvSpPr>
            <a:spLocks noGrp="1"/>
          </p:cNvSpPr>
          <p:nvPr>
            <p:ph idx="1"/>
          </p:nvPr>
        </p:nvSpPr>
        <p:spPr>
          <a:xfrm>
            <a:off x="483172" y="1772816"/>
            <a:ext cx="8229600" cy="4525963"/>
          </a:xfrm>
        </p:spPr>
        <p:txBody>
          <a:bodyPr>
            <a:normAutofit fontScale="70000" lnSpcReduction="20000"/>
          </a:bodyPr>
          <a:lstStyle/>
          <a:p>
            <a:pPr lvl="0" algn="just"/>
            <a:r>
              <a:rPr lang="en-US" dirty="0"/>
              <a:t>Pandemic preparedness, response and evaluation </a:t>
            </a:r>
            <a:r>
              <a:rPr lang="en-US" dirty="0">
                <a:solidFill>
                  <a:schemeClr val="accent5">
                    <a:lumMod val="75000"/>
                  </a:schemeClr>
                </a:solidFill>
              </a:rPr>
              <a:t>should be built on generic preparedness platforms, structures, mechanisms and plans for crisis and emergency management</a:t>
            </a:r>
            <a:r>
              <a:rPr lang="en-US" dirty="0"/>
              <a:t>.</a:t>
            </a:r>
          </a:p>
          <a:p>
            <a:pPr marL="0" lvl="0" indent="0" algn="just">
              <a:buNone/>
            </a:pPr>
            <a:endParaRPr lang="en-US" dirty="0"/>
          </a:p>
          <a:p>
            <a:pPr lvl="0" algn="just"/>
            <a:r>
              <a:rPr lang="en-US" dirty="0"/>
              <a:t>Pandemic preparedness </a:t>
            </a:r>
            <a:r>
              <a:rPr lang="en-US" dirty="0">
                <a:solidFill>
                  <a:schemeClr val="accent5">
                    <a:lumMod val="75000"/>
                  </a:schemeClr>
                </a:solidFill>
              </a:rPr>
              <a:t>should aim to strengthen existing systems</a:t>
            </a:r>
            <a:r>
              <a:rPr lang="en-US" dirty="0"/>
              <a:t> rather than developing new ones, in particular components of national prevention and control programmes.</a:t>
            </a:r>
          </a:p>
          <a:p>
            <a:pPr marL="0" lvl="0" indent="0" algn="just">
              <a:buNone/>
            </a:pPr>
            <a:endParaRPr lang="en-US" dirty="0"/>
          </a:p>
          <a:p>
            <a:pPr lvl="0" algn="just"/>
            <a:r>
              <a:rPr lang="en-US" dirty="0"/>
              <a:t>New systems that will be implemented during a pandemic should be tested during the inter-pandemic period.</a:t>
            </a:r>
          </a:p>
          <a:p>
            <a:pPr marL="0" lvl="0" indent="0" algn="just">
              <a:buNone/>
            </a:pPr>
            <a:endParaRPr lang="en-US" dirty="0"/>
          </a:p>
          <a:p>
            <a:pPr lvl="0" algn="just"/>
            <a:r>
              <a:rPr lang="en-US" dirty="0"/>
              <a:t>Adequate resources must be allocated for all aspects of pandemic preparedness and response.</a:t>
            </a:r>
          </a:p>
        </p:txBody>
      </p:sp>
    </p:spTree>
    <p:extLst>
      <p:ext uri="{BB962C8B-B14F-4D97-AF65-F5344CB8AC3E}">
        <p14:creationId xmlns:p14="http://schemas.microsoft.com/office/powerpoint/2010/main" val="35928100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36496" cy="1143000"/>
          </a:xfrm>
        </p:spPr>
        <p:txBody>
          <a:bodyPr>
            <a:noAutofit/>
          </a:bodyPr>
          <a:lstStyle/>
          <a:p>
            <a:r>
              <a:rPr lang="en-US" sz="3600" b="1" dirty="0" smtClean="0"/>
              <a:t>Principles for Effective Preparedness Planning Cont… </a:t>
            </a:r>
            <a:endParaRPr lang="en-US" sz="3600" b="1" dirty="0"/>
          </a:p>
        </p:txBody>
      </p:sp>
      <p:sp>
        <p:nvSpPr>
          <p:cNvPr id="3" name="Content Placeholder 2"/>
          <p:cNvSpPr>
            <a:spLocks noGrp="1"/>
          </p:cNvSpPr>
          <p:nvPr>
            <p:ph idx="1"/>
          </p:nvPr>
        </p:nvSpPr>
        <p:spPr/>
        <p:txBody>
          <a:bodyPr>
            <a:normAutofit fontScale="85000" lnSpcReduction="10000"/>
          </a:bodyPr>
          <a:lstStyle/>
          <a:p>
            <a:pPr lvl="0" algn="just"/>
            <a:r>
              <a:rPr lang="en-US" dirty="0"/>
              <a:t>The </a:t>
            </a:r>
            <a:r>
              <a:rPr lang="en-US" dirty="0">
                <a:solidFill>
                  <a:schemeClr val="tx2">
                    <a:lumMod val="60000"/>
                    <a:lumOff val="40000"/>
                  </a:schemeClr>
                </a:solidFill>
              </a:rPr>
              <a:t>planning process</a:t>
            </a:r>
            <a:r>
              <a:rPr lang="en-US" dirty="0"/>
              <a:t>, implementing what is planned, testing and revising the plan in order for key stakeholders to familiarize themselves with the issues at hand, may be even more important than the pandemic plan itself.</a:t>
            </a:r>
          </a:p>
          <a:p>
            <a:pPr marL="0" lvl="0" indent="0" algn="just">
              <a:buNone/>
            </a:pPr>
            <a:endParaRPr lang="en-US" dirty="0"/>
          </a:p>
          <a:p>
            <a:pPr algn="just"/>
            <a:r>
              <a:rPr lang="en-US" dirty="0"/>
              <a:t>Pandemic response requires that business continuity plans and surge capacity plans be developed for the health sector and all other sectors that could be affected by a pandemic to ensure sustained capacity during a pandemic</a:t>
            </a:r>
          </a:p>
          <a:p>
            <a:pPr algn="just"/>
            <a:endParaRPr lang="en-US" dirty="0"/>
          </a:p>
        </p:txBody>
      </p:sp>
    </p:spTree>
    <p:extLst>
      <p:ext uri="{BB962C8B-B14F-4D97-AF65-F5344CB8AC3E}">
        <p14:creationId xmlns:p14="http://schemas.microsoft.com/office/powerpoint/2010/main" val="1941095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404664"/>
            <a:ext cx="8928992" cy="1195536"/>
          </a:xfrm>
        </p:spPr>
        <p:txBody>
          <a:bodyPr>
            <a:noAutofit/>
          </a:bodyPr>
          <a:lstStyle/>
          <a:p>
            <a:r>
              <a:rPr lang="en-US" sz="3600" b="1" dirty="0" smtClean="0"/>
              <a:t>Principles </a:t>
            </a:r>
            <a:r>
              <a:rPr lang="en-US" sz="3600" b="1" dirty="0"/>
              <a:t>for </a:t>
            </a:r>
            <a:r>
              <a:rPr lang="en-US" sz="3600" b="1" dirty="0" smtClean="0"/>
              <a:t>Effective </a:t>
            </a:r>
            <a:r>
              <a:rPr lang="en-US" sz="3600" b="1" dirty="0"/>
              <a:t>Preparedness </a:t>
            </a:r>
            <a:r>
              <a:rPr lang="en-US" sz="3600" b="1" dirty="0" smtClean="0"/>
              <a:t>Planning Cont…</a:t>
            </a:r>
            <a:endParaRPr lang="en-US" sz="3600" b="1" dirty="0"/>
          </a:p>
        </p:txBody>
      </p:sp>
      <p:sp>
        <p:nvSpPr>
          <p:cNvPr id="3" name="Content Placeholder 2"/>
          <p:cNvSpPr>
            <a:spLocks noGrp="1"/>
          </p:cNvSpPr>
          <p:nvPr>
            <p:ph idx="1"/>
          </p:nvPr>
        </p:nvSpPr>
        <p:spPr/>
        <p:txBody>
          <a:bodyPr>
            <a:normAutofit/>
          </a:bodyPr>
          <a:lstStyle/>
          <a:p>
            <a:pPr lvl="0" algn="just"/>
            <a:r>
              <a:rPr lang="en-US" dirty="0"/>
              <a:t>The response to a pandemic must be evidence-based where this is available and commensurate with the threat, in accordance with the IHR. </a:t>
            </a:r>
          </a:p>
          <a:p>
            <a:pPr lvl="0" algn="just"/>
            <a:r>
              <a:rPr lang="en-US" dirty="0"/>
              <a:t>Planning should be based on pandemics of differing severity while the response is based on the actual situation determined by national and global risk assessments.</a:t>
            </a:r>
          </a:p>
          <a:p>
            <a:pPr lvl="0" algn="just"/>
            <a:endParaRPr lang="en-US" dirty="0"/>
          </a:p>
          <a:p>
            <a:pPr marL="0" indent="0" algn="just">
              <a:buNone/>
            </a:pPr>
            <a:endParaRPr lang="en-US" dirty="0"/>
          </a:p>
        </p:txBody>
      </p:sp>
    </p:spTree>
    <p:extLst>
      <p:ext uri="{BB962C8B-B14F-4D97-AF65-F5344CB8AC3E}">
        <p14:creationId xmlns:p14="http://schemas.microsoft.com/office/powerpoint/2010/main" val="2956741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Purpose</a:t>
            </a:r>
          </a:p>
        </p:txBody>
      </p:sp>
      <p:sp>
        <p:nvSpPr>
          <p:cNvPr id="3" name="Content Placeholder 2"/>
          <p:cNvSpPr>
            <a:spLocks noGrp="1"/>
          </p:cNvSpPr>
          <p:nvPr>
            <p:ph idx="1"/>
          </p:nvPr>
        </p:nvSpPr>
        <p:spPr/>
        <p:txBody>
          <a:bodyPr/>
          <a:lstStyle/>
          <a:p>
            <a:pPr marL="0" indent="0" algn="just">
              <a:buNone/>
            </a:pPr>
            <a:endParaRPr lang="en-GB" dirty="0">
              <a:latin typeface="+mj-lt"/>
            </a:endParaRPr>
          </a:p>
          <a:p>
            <a:pPr marL="0" indent="0" algn="just">
              <a:buNone/>
            </a:pPr>
            <a:r>
              <a:rPr lang="en-GB" dirty="0">
                <a:latin typeface="+mj-lt"/>
              </a:rPr>
              <a:t>This topic seeks to equip the participant with knowledge and skills on how to prepare for effective response to pandemics using a One Health approach</a:t>
            </a:r>
            <a:endParaRPr lang="en-US" dirty="0">
              <a:latin typeface="+mj-lt"/>
            </a:endParaRPr>
          </a:p>
          <a:p>
            <a:pPr algn="just"/>
            <a:endParaRPr lang="en-US" dirty="0">
              <a:latin typeface="+mj-lt"/>
            </a:endParaRPr>
          </a:p>
        </p:txBody>
      </p:sp>
    </p:spTree>
    <p:extLst>
      <p:ext uri="{BB962C8B-B14F-4D97-AF65-F5344CB8AC3E}">
        <p14:creationId xmlns:p14="http://schemas.microsoft.com/office/powerpoint/2010/main" val="2096848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txBody>
          <a:bodyPr>
            <a:noAutofit/>
          </a:bodyPr>
          <a:lstStyle/>
          <a:p>
            <a:r>
              <a:rPr lang="en-US" b="1" dirty="0"/>
              <a:t>Core </a:t>
            </a:r>
            <a:r>
              <a:rPr lang="en-US" b="1" dirty="0" smtClean="0"/>
              <a:t>Elements </a:t>
            </a:r>
            <a:r>
              <a:rPr lang="en-US" b="1" dirty="0"/>
              <a:t>of Pandemic Preparedness </a:t>
            </a:r>
            <a:r>
              <a:rPr lang="en-US" b="1" dirty="0" smtClean="0"/>
              <a:t>Plans</a:t>
            </a:r>
            <a:endParaRPr lang="en-US" b="1" dirty="0"/>
          </a:p>
        </p:txBody>
      </p:sp>
      <p:sp>
        <p:nvSpPr>
          <p:cNvPr id="3" name="Content Placeholder 2"/>
          <p:cNvSpPr>
            <a:spLocks noGrp="1"/>
          </p:cNvSpPr>
          <p:nvPr>
            <p:ph idx="1"/>
          </p:nvPr>
        </p:nvSpPr>
        <p:spPr>
          <a:xfrm>
            <a:off x="457200" y="1484783"/>
            <a:ext cx="8229600" cy="5112569"/>
          </a:xfrm>
        </p:spPr>
        <p:txBody>
          <a:bodyPr>
            <a:noAutofit/>
          </a:bodyPr>
          <a:lstStyle/>
          <a:p>
            <a:r>
              <a:rPr lang="en-US" sz="1900" dirty="0"/>
              <a:t>Communications strategy</a:t>
            </a:r>
          </a:p>
          <a:p>
            <a:r>
              <a:rPr lang="en-US" sz="1900" dirty="0"/>
              <a:t>Outlining the responsibilities of the stakeholders &amp; public</a:t>
            </a:r>
          </a:p>
          <a:p>
            <a:r>
              <a:rPr lang="en-US" sz="1900" dirty="0"/>
              <a:t>Surveillance</a:t>
            </a:r>
          </a:p>
          <a:p>
            <a:r>
              <a:rPr lang="en-US" sz="1900" dirty="0"/>
              <a:t>Drugs and Pandemic vaccines</a:t>
            </a:r>
          </a:p>
          <a:p>
            <a:r>
              <a:rPr lang="en-US" sz="1900" dirty="0"/>
              <a:t>Reorganization of health services and redeployment of health service staff</a:t>
            </a:r>
          </a:p>
          <a:p>
            <a:r>
              <a:rPr lang="en-US" sz="1900" dirty="0"/>
              <a:t>Essential supplies. </a:t>
            </a:r>
          </a:p>
          <a:p>
            <a:r>
              <a:rPr lang="en-US" sz="1900" dirty="0"/>
              <a:t>Coordination</a:t>
            </a:r>
          </a:p>
          <a:p>
            <a:r>
              <a:rPr lang="en-US" sz="1900" dirty="0"/>
              <a:t>Information management</a:t>
            </a:r>
          </a:p>
          <a:p>
            <a:r>
              <a:rPr lang="en-US" sz="1900" dirty="0"/>
              <a:t>Trainings and mock drills</a:t>
            </a:r>
          </a:p>
          <a:p>
            <a:r>
              <a:rPr lang="en-US" sz="1900" dirty="0"/>
              <a:t>Emergency operations plans</a:t>
            </a:r>
          </a:p>
          <a:p>
            <a:pPr lvl="0" defTabSz="457200">
              <a:buFont typeface="Arial"/>
              <a:buChar char="•"/>
            </a:pPr>
            <a:r>
              <a:rPr lang="en-US" sz="1900" dirty="0">
                <a:cs typeface="Arial" panose="020B0604020202020204" pitchFamily="34" charset="0"/>
              </a:rPr>
              <a:t>Surveillance system that can detect an impending/outbreak</a:t>
            </a:r>
          </a:p>
          <a:p>
            <a:pPr lvl="0" defTabSz="457200">
              <a:buFont typeface="Arial"/>
              <a:buChar char="•"/>
            </a:pPr>
            <a:r>
              <a:rPr lang="en-US" sz="1900" dirty="0">
                <a:cs typeface="Arial" panose="020B0604020202020204" pitchFamily="34" charset="0"/>
              </a:rPr>
              <a:t>Ability to get laboratory confirmation</a:t>
            </a:r>
          </a:p>
          <a:p>
            <a:pPr lvl="0" defTabSz="457200">
              <a:buFont typeface="Arial"/>
              <a:buChar char="•"/>
            </a:pPr>
            <a:r>
              <a:rPr lang="en-US" sz="1900" dirty="0">
                <a:cs typeface="Arial" panose="020B0604020202020204" pitchFamily="34" charset="0"/>
              </a:rPr>
              <a:t>Maintain reserve stock of supplies and equipment</a:t>
            </a:r>
          </a:p>
          <a:p>
            <a:pPr lvl="0" defTabSz="457200">
              <a:buFont typeface="Arial"/>
              <a:buChar char="•"/>
            </a:pPr>
            <a:r>
              <a:rPr lang="en-US" sz="1900" dirty="0">
                <a:cs typeface="Arial" panose="020B0604020202020204" pitchFamily="34" charset="0"/>
              </a:rPr>
              <a:t>Early warning systems</a:t>
            </a:r>
          </a:p>
          <a:p>
            <a:endParaRPr lang="en-US" sz="1900" dirty="0"/>
          </a:p>
          <a:p>
            <a:endParaRPr lang="en-US" sz="1900" dirty="0"/>
          </a:p>
          <a:p>
            <a:endParaRPr lang="en-US" sz="1900" dirty="0"/>
          </a:p>
        </p:txBody>
      </p:sp>
    </p:spTree>
    <p:extLst>
      <p:ext uri="{BB962C8B-B14F-4D97-AF65-F5344CB8AC3E}">
        <p14:creationId xmlns:p14="http://schemas.microsoft.com/office/powerpoint/2010/main" val="1886563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450" y="727075"/>
            <a:ext cx="8547100" cy="540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221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Early Warning Signals </a:t>
            </a:r>
            <a:endParaRPr lang="en-US" b="1" dirty="0"/>
          </a:p>
        </p:txBody>
      </p:sp>
      <p:sp>
        <p:nvSpPr>
          <p:cNvPr id="3" name="Content Placeholder 2"/>
          <p:cNvSpPr>
            <a:spLocks noGrp="1"/>
          </p:cNvSpPr>
          <p:nvPr>
            <p:ph idx="1"/>
          </p:nvPr>
        </p:nvSpPr>
        <p:spPr/>
        <p:txBody>
          <a:bodyPr>
            <a:normAutofit fontScale="92500"/>
          </a:bodyPr>
          <a:lstStyle/>
          <a:p>
            <a:r>
              <a:rPr lang="en-US" dirty="0"/>
              <a:t>Clustering of cases or deaths</a:t>
            </a:r>
          </a:p>
          <a:p>
            <a:r>
              <a:rPr lang="en-US" dirty="0"/>
              <a:t>Increases in cases or deaths</a:t>
            </a:r>
          </a:p>
          <a:p>
            <a:r>
              <a:rPr lang="en-US" dirty="0"/>
              <a:t>Single case of disease of epidemic potential</a:t>
            </a:r>
          </a:p>
          <a:p>
            <a:r>
              <a:rPr lang="en-US" dirty="0"/>
              <a:t>Acute febrile illness of an unknown etiology</a:t>
            </a:r>
          </a:p>
          <a:p>
            <a:r>
              <a:rPr lang="en-US" dirty="0"/>
              <a:t>Shifting in age distribution of cases</a:t>
            </a:r>
          </a:p>
          <a:p>
            <a:r>
              <a:rPr lang="en-US" dirty="0"/>
              <a:t>High vector density</a:t>
            </a:r>
          </a:p>
          <a:p>
            <a:r>
              <a:rPr lang="en-US" dirty="0"/>
              <a:t>Natural disasters</a:t>
            </a:r>
          </a:p>
          <a:p>
            <a:pPr marL="0" indent="0">
              <a:buNone/>
            </a:pPr>
            <a:endParaRPr lang="en-US" dirty="0"/>
          </a:p>
        </p:txBody>
      </p:sp>
    </p:spTree>
    <p:extLst>
      <p:ext uri="{BB962C8B-B14F-4D97-AF65-F5344CB8AC3E}">
        <p14:creationId xmlns:p14="http://schemas.microsoft.com/office/powerpoint/2010/main" val="3509448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Autofit/>
          </a:bodyPr>
          <a:lstStyle/>
          <a:p>
            <a:pPr eaLnBrk="1" hangingPunct="1"/>
            <a:r>
              <a:rPr lang="en-US" b="1" dirty="0" smtClean="0"/>
              <a:t>Surveillance Systems in Epidemics </a:t>
            </a:r>
            <a:endParaRPr lang="en-US" b="1" dirty="0"/>
          </a:p>
        </p:txBody>
      </p:sp>
      <p:sp>
        <p:nvSpPr>
          <p:cNvPr id="14339" name="Content Placeholder 2"/>
          <p:cNvSpPr>
            <a:spLocks noGrp="1"/>
          </p:cNvSpPr>
          <p:nvPr>
            <p:ph idx="1"/>
          </p:nvPr>
        </p:nvSpPr>
        <p:spPr>
          <a:xfrm>
            <a:off x="457200" y="1556792"/>
            <a:ext cx="8229600" cy="4569371"/>
          </a:xfrm>
        </p:spPr>
        <p:txBody>
          <a:bodyPr>
            <a:normAutofit/>
          </a:bodyPr>
          <a:lstStyle/>
          <a:p>
            <a:pPr marL="0" indent="0" eaLnBrk="1" hangingPunct="1">
              <a:buNone/>
            </a:pPr>
            <a:r>
              <a:rPr lang="en-US" sz="2800" b="1" dirty="0"/>
              <a:t>Health workers</a:t>
            </a:r>
          </a:p>
          <a:p>
            <a:pPr eaLnBrk="1" hangingPunct="1"/>
            <a:r>
              <a:rPr lang="en-US" sz="2800" dirty="0"/>
              <a:t>Can health workers (HWs) recognize an epidemic?</a:t>
            </a:r>
          </a:p>
          <a:p>
            <a:pPr eaLnBrk="1" hangingPunct="1"/>
            <a:r>
              <a:rPr lang="en-US" sz="2800" dirty="0"/>
              <a:t>Do HWs know the case definitions?</a:t>
            </a:r>
          </a:p>
          <a:p>
            <a:pPr eaLnBrk="1" hangingPunct="1"/>
            <a:r>
              <a:rPr lang="en-US" sz="2800" dirty="0"/>
              <a:t>Do HWs know </a:t>
            </a:r>
            <a:r>
              <a:rPr lang="en-US" dirty="0"/>
              <a:t>how</a:t>
            </a:r>
            <a:r>
              <a:rPr lang="en-US" sz="2800" dirty="0"/>
              <a:t> to report?</a:t>
            </a:r>
          </a:p>
          <a:p>
            <a:pPr eaLnBrk="1" hangingPunct="1"/>
            <a:r>
              <a:rPr lang="en-US" sz="2800" dirty="0"/>
              <a:t>Do HWs know </a:t>
            </a:r>
            <a:r>
              <a:rPr lang="en-US" dirty="0"/>
              <a:t>what</a:t>
            </a:r>
            <a:r>
              <a:rPr lang="en-US" sz="2800" dirty="0"/>
              <a:t> to report?</a:t>
            </a:r>
          </a:p>
          <a:p>
            <a:pPr eaLnBrk="1" hangingPunct="1"/>
            <a:r>
              <a:rPr lang="en-US" sz="2800" dirty="0"/>
              <a:t>In endemic areas, is the weekly number of cases being followed?</a:t>
            </a:r>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3C5CD4A-81B4-4F56-857A-21D2AC9CFFB1}" type="slidenum">
              <a:rPr lang="en-US"/>
              <a:pPr eaLnBrk="1" hangingPunct="1"/>
              <a:t>23</a:t>
            </a:fld>
            <a:endParaRPr lang="en-US"/>
          </a:p>
        </p:txBody>
      </p:sp>
    </p:spTree>
    <p:extLst>
      <p:ext uri="{BB962C8B-B14F-4D97-AF65-F5344CB8AC3E}">
        <p14:creationId xmlns:p14="http://schemas.microsoft.com/office/powerpoint/2010/main" val="4288864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508124" cy="1714500"/>
          </a:xfrm>
        </p:spPr>
        <p:txBody>
          <a:bodyPr>
            <a:normAutofit/>
          </a:bodyPr>
          <a:lstStyle/>
          <a:p>
            <a:r>
              <a:rPr lang="en-US" b="1" dirty="0"/>
              <a:t>Surveillance </a:t>
            </a:r>
            <a:r>
              <a:rPr lang="en-US" b="1" dirty="0" smtClean="0"/>
              <a:t>Systems </a:t>
            </a:r>
            <a:r>
              <a:rPr lang="en-US" b="1" dirty="0"/>
              <a:t>in </a:t>
            </a:r>
            <a:r>
              <a:rPr lang="en-US" b="1" dirty="0" smtClean="0"/>
              <a:t>Epidemics </a:t>
            </a:r>
            <a:endParaRPr lang="en-US" b="1" dirty="0"/>
          </a:p>
        </p:txBody>
      </p:sp>
      <p:sp>
        <p:nvSpPr>
          <p:cNvPr id="15363" name="Content Placeholder 2"/>
          <p:cNvSpPr>
            <a:spLocks noGrp="1"/>
          </p:cNvSpPr>
          <p:nvPr>
            <p:ph idx="1"/>
          </p:nvPr>
        </p:nvSpPr>
        <p:spPr>
          <a:xfrm>
            <a:off x="194440" y="1844824"/>
            <a:ext cx="8337999" cy="4587671"/>
          </a:xfrm>
        </p:spPr>
        <p:txBody>
          <a:bodyPr>
            <a:normAutofit/>
          </a:bodyPr>
          <a:lstStyle/>
          <a:p>
            <a:pPr algn="just" eaLnBrk="1" hangingPunct="1">
              <a:buFontTx/>
              <a:buNone/>
            </a:pPr>
            <a:r>
              <a:rPr lang="en-US" b="1" dirty="0"/>
              <a:t>	Investigation team</a:t>
            </a:r>
          </a:p>
          <a:p>
            <a:pPr algn="just" eaLnBrk="1" hangingPunct="1"/>
            <a:r>
              <a:rPr lang="en-US" dirty="0"/>
              <a:t>Have members been identified?</a:t>
            </a:r>
          </a:p>
          <a:p>
            <a:pPr algn="just" eaLnBrk="1" hangingPunct="1"/>
            <a:r>
              <a:rPr lang="en-US" dirty="0"/>
              <a:t>Have members been trained or briefed on their duties?</a:t>
            </a:r>
          </a:p>
          <a:p>
            <a:pPr algn="just" eaLnBrk="1" hangingPunct="1"/>
            <a:r>
              <a:rPr lang="en-US" dirty="0"/>
              <a:t>Has funding for investigations been found?</a:t>
            </a:r>
          </a:p>
          <a:p>
            <a:pPr algn="just" eaLnBrk="1" hangingPunct="1"/>
            <a:r>
              <a:rPr lang="en-US" dirty="0"/>
              <a:t>Have supplies been provided for?</a:t>
            </a:r>
          </a:p>
          <a:p>
            <a:pPr algn="just" eaLnBrk="1" hangingPunct="1">
              <a:buFontTx/>
              <a:buNone/>
            </a:pPr>
            <a:endParaRPr lang="en-US" dirty="0"/>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0932E35A-8A23-45B0-806A-D98A42D72CD6}" type="slidenum">
              <a:rPr lang="en-US"/>
              <a:pPr eaLnBrk="1" hangingPunct="1"/>
              <a:t>24</a:t>
            </a:fld>
            <a:endParaRPr lang="en-US"/>
          </a:p>
        </p:txBody>
      </p:sp>
    </p:spTree>
    <p:extLst>
      <p:ext uri="{BB962C8B-B14F-4D97-AF65-F5344CB8AC3E}">
        <p14:creationId xmlns:p14="http://schemas.microsoft.com/office/powerpoint/2010/main" val="3330882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Autofit/>
          </a:bodyPr>
          <a:lstStyle/>
          <a:p>
            <a:pPr eaLnBrk="1" hangingPunct="1"/>
            <a:r>
              <a:rPr lang="en-US" b="1" dirty="0"/>
              <a:t> </a:t>
            </a:r>
            <a:r>
              <a:rPr lang="en-US" b="1" dirty="0" smtClean="0"/>
              <a:t>Ability to Get Laboratory Confirmation</a:t>
            </a:r>
            <a:endParaRPr lang="en-US" b="1" dirty="0"/>
          </a:p>
        </p:txBody>
      </p:sp>
      <p:sp>
        <p:nvSpPr>
          <p:cNvPr id="16387" name="Content Placeholder 2"/>
          <p:cNvSpPr>
            <a:spLocks noGrp="1"/>
          </p:cNvSpPr>
          <p:nvPr>
            <p:ph idx="1"/>
          </p:nvPr>
        </p:nvSpPr>
        <p:spPr>
          <a:xfrm>
            <a:off x="757504" y="1604053"/>
            <a:ext cx="7558911" cy="4633259"/>
          </a:xfrm>
        </p:spPr>
        <p:txBody>
          <a:bodyPr>
            <a:normAutofit/>
          </a:bodyPr>
          <a:lstStyle/>
          <a:p>
            <a:pPr eaLnBrk="1" hangingPunct="1"/>
            <a:r>
              <a:rPr lang="en-US" sz="2800" dirty="0"/>
              <a:t>Are staff trained to collect specimens?</a:t>
            </a:r>
          </a:p>
          <a:p>
            <a:pPr eaLnBrk="1" hangingPunct="1"/>
            <a:r>
              <a:rPr lang="en-US" sz="2800" dirty="0"/>
              <a:t>Are supplies for collection and transport available?</a:t>
            </a:r>
          </a:p>
          <a:p>
            <a:pPr eaLnBrk="1" hangingPunct="1"/>
            <a:r>
              <a:rPr lang="en-US" sz="2800" dirty="0"/>
              <a:t>Have laboratories been identified?</a:t>
            </a:r>
          </a:p>
          <a:p>
            <a:pPr eaLnBrk="1" hangingPunct="1"/>
            <a:r>
              <a:rPr lang="en-US" sz="2800" dirty="0"/>
              <a:t>Have funds been allocated?</a:t>
            </a:r>
          </a:p>
        </p:txBody>
      </p:sp>
    </p:spTree>
    <p:extLst>
      <p:ext uri="{BB962C8B-B14F-4D97-AF65-F5344CB8AC3E}">
        <p14:creationId xmlns:p14="http://schemas.microsoft.com/office/powerpoint/2010/main" val="26648639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23528" y="274638"/>
            <a:ext cx="8534400" cy="1143000"/>
          </a:xfrm>
        </p:spPr>
        <p:txBody>
          <a:bodyPr>
            <a:noAutofit/>
          </a:bodyPr>
          <a:lstStyle/>
          <a:p>
            <a:pPr eaLnBrk="1" hangingPunct="1"/>
            <a:r>
              <a:rPr lang="en-US" b="1" dirty="0"/>
              <a:t>Train staff</a:t>
            </a:r>
          </a:p>
        </p:txBody>
      </p:sp>
      <p:sp>
        <p:nvSpPr>
          <p:cNvPr id="17411" name="Content Placeholder 2"/>
          <p:cNvSpPr>
            <a:spLocks noGrp="1"/>
          </p:cNvSpPr>
          <p:nvPr>
            <p:ph idx="1"/>
          </p:nvPr>
        </p:nvSpPr>
        <p:spPr>
          <a:xfrm>
            <a:off x="467544" y="1417638"/>
            <a:ext cx="8229600" cy="4800749"/>
          </a:xfrm>
        </p:spPr>
        <p:txBody>
          <a:bodyPr>
            <a:normAutofit/>
          </a:bodyPr>
          <a:lstStyle/>
          <a:p>
            <a:pPr algn="just" eaLnBrk="1" hangingPunct="1"/>
            <a:r>
              <a:rPr lang="en-US" sz="2800" dirty="0"/>
              <a:t>Determine staff </a:t>
            </a:r>
            <a:r>
              <a:rPr lang="en-US" sz="2800" dirty="0" smtClean="0"/>
              <a:t>responsibilities.</a:t>
            </a:r>
            <a:endParaRPr lang="en-US" sz="2800" dirty="0"/>
          </a:p>
          <a:p>
            <a:pPr algn="just" eaLnBrk="1" hangingPunct="1"/>
            <a:r>
              <a:rPr lang="en-US" sz="2800" dirty="0"/>
              <a:t>Decide who needs to be </a:t>
            </a:r>
            <a:r>
              <a:rPr lang="en-US" sz="2800" dirty="0" smtClean="0"/>
              <a:t>trained.</a:t>
            </a:r>
            <a:endParaRPr lang="en-US" sz="2800" dirty="0"/>
          </a:p>
          <a:p>
            <a:pPr algn="just" eaLnBrk="1" hangingPunct="1"/>
            <a:r>
              <a:rPr lang="en-US" sz="2800" dirty="0"/>
              <a:t>Decide what they need to learn to </a:t>
            </a:r>
            <a:r>
              <a:rPr lang="en-US" sz="2800" dirty="0" smtClean="0"/>
              <a:t>do.</a:t>
            </a:r>
            <a:endParaRPr lang="en-US" sz="2800" dirty="0"/>
          </a:p>
          <a:p>
            <a:pPr algn="just" eaLnBrk="1" hangingPunct="1"/>
            <a:r>
              <a:rPr lang="en-US" sz="2800" dirty="0"/>
              <a:t>Make a training plan</a:t>
            </a:r>
          </a:p>
          <a:p>
            <a:pPr algn="just" eaLnBrk="1" hangingPunct="1"/>
            <a:r>
              <a:rPr lang="en-US" sz="2800" dirty="0"/>
              <a:t>What training is needed</a:t>
            </a:r>
          </a:p>
          <a:p>
            <a:pPr lvl="1" algn="just" eaLnBrk="1" hangingPunct="1"/>
            <a:r>
              <a:rPr lang="en-US" sz="2800" dirty="0"/>
              <a:t>before an epidemic?</a:t>
            </a:r>
          </a:p>
          <a:p>
            <a:pPr lvl="1" algn="just" eaLnBrk="1" hangingPunct="1"/>
            <a:r>
              <a:rPr lang="en-US" sz="2800" dirty="0"/>
              <a:t>after an epidemic begins?</a:t>
            </a:r>
          </a:p>
          <a:p>
            <a:pPr algn="just" eaLnBrk="1" hangingPunct="1"/>
            <a:r>
              <a:rPr lang="en-US" sz="2800" dirty="0"/>
              <a:t>Conduct training</a:t>
            </a:r>
          </a:p>
          <a:p>
            <a:pPr algn="just" eaLnBrk="1" hangingPunct="1">
              <a:buFontTx/>
              <a:buNone/>
            </a:pPr>
            <a:endParaRPr lang="en-US" sz="2800" dirty="0"/>
          </a:p>
        </p:txBody>
      </p:sp>
    </p:spTree>
    <p:extLst>
      <p:ext uri="{BB962C8B-B14F-4D97-AF65-F5344CB8AC3E}">
        <p14:creationId xmlns:p14="http://schemas.microsoft.com/office/powerpoint/2010/main" val="31187705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Autofit/>
          </a:bodyPr>
          <a:lstStyle/>
          <a:p>
            <a:pPr eaLnBrk="1" hangingPunct="1"/>
            <a:r>
              <a:rPr lang="en-US" b="1" dirty="0"/>
              <a:t> </a:t>
            </a:r>
            <a:r>
              <a:rPr lang="en-US" b="1" dirty="0" smtClean="0"/>
              <a:t>Maintain Reserve Stock of Supplies</a:t>
            </a:r>
            <a:endParaRPr lang="en-US" b="1" dirty="0"/>
          </a:p>
        </p:txBody>
      </p:sp>
      <p:sp>
        <p:nvSpPr>
          <p:cNvPr id="18435" name="Content Placeholder 2"/>
          <p:cNvSpPr>
            <a:spLocks noGrp="1"/>
          </p:cNvSpPr>
          <p:nvPr>
            <p:ph idx="1"/>
          </p:nvPr>
        </p:nvSpPr>
        <p:spPr>
          <a:xfrm>
            <a:off x="457200" y="1628800"/>
            <a:ext cx="8229600" cy="4497363"/>
          </a:xfrm>
        </p:spPr>
        <p:txBody>
          <a:bodyPr>
            <a:normAutofit/>
          </a:bodyPr>
          <a:lstStyle/>
          <a:p>
            <a:pPr algn="just" eaLnBrk="1" hangingPunct="1"/>
            <a:r>
              <a:rPr lang="en-US" dirty="0"/>
              <a:t>Is there a reserve stock of supplies?</a:t>
            </a:r>
          </a:p>
          <a:p>
            <a:pPr algn="just" eaLnBrk="1" hangingPunct="1"/>
            <a:r>
              <a:rPr lang="en-US" dirty="0"/>
              <a:t>Where is it located? </a:t>
            </a:r>
          </a:p>
          <a:p>
            <a:pPr algn="just" eaLnBrk="1" hangingPunct="1"/>
            <a:r>
              <a:rPr lang="en-US" dirty="0"/>
              <a:t>How much is there?</a:t>
            </a:r>
          </a:p>
          <a:p>
            <a:pPr algn="just" eaLnBrk="1" hangingPunct="1"/>
            <a:r>
              <a:rPr lang="en-US" dirty="0"/>
              <a:t>Do relevant officials know how to request more supplies?</a:t>
            </a:r>
          </a:p>
          <a:p>
            <a:pPr algn="just" eaLnBrk="1" hangingPunct="1"/>
            <a:r>
              <a:rPr lang="en-US" dirty="0"/>
              <a:t>Is there a stock of materials needed for laboratory confirmation?</a:t>
            </a:r>
          </a:p>
          <a:p>
            <a:pPr algn="just" eaLnBrk="1" hangingPunct="1"/>
            <a:r>
              <a:rPr lang="en-US" dirty="0"/>
              <a:t>Has funding been found for the reserves?</a:t>
            </a:r>
          </a:p>
        </p:txBody>
      </p:sp>
    </p:spTree>
    <p:extLst>
      <p:ext uri="{BB962C8B-B14F-4D97-AF65-F5344CB8AC3E}">
        <p14:creationId xmlns:p14="http://schemas.microsoft.com/office/powerpoint/2010/main" val="955811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noAutofit/>
          </a:bodyPr>
          <a:lstStyle/>
          <a:p>
            <a:pPr eaLnBrk="1" hangingPunct="1"/>
            <a:r>
              <a:rPr lang="en-US" b="1" dirty="0" smtClean="0"/>
              <a:t>Emergency Operations Plan Staff and Logistics</a:t>
            </a:r>
            <a:endParaRPr lang="en-US" b="1" dirty="0"/>
          </a:p>
        </p:txBody>
      </p:sp>
      <p:sp>
        <p:nvSpPr>
          <p:cNvPr id="20483" name="Content Placeholder 2"/>
          <p:cNvSpPr>
            <a:spLocks noGrp="1"/>
          </p:cNvSpPr>
          <p:nvPr>
            <p:ph idx="1"/>
          </p:nvPr>
        </p:nvSpPr>
        <p:spPr>
          <a:xfrm>
            <a:off x="129283" y="1844824"/>
            <a:ext cx="8885434" cy="4497363"/>
          </a:xfrm>
        </p:spPr>
        <p:txBody>
          <a:bodyPr>
            <a:noAutofit/>
          </a:bodyPr>
          <a:lstStyle/>
          <a:p>
            <a:pPr algn="just" eaLnBrk="1" hangingPunct="1"/>
            <a:r>
              <a:rPr lang="en-US" sz="2400" dirty="0"/>
              <a:t>Have specific responsibilities been decided?</a:t>
            </a:r>
          </a:p>
          <a:p>
            <a:pPr algn="just" eaLnBrk="1" hangingPunct="1"/>
            <a:r>
              <a:rPr lang="en-US" sz="2400" dirty="0"/>
              <a:t>Is there a plan for re-assigning staff during an epidemic?</a:t>
            </a:r>
          </a:p>
          <a:p>
            <a:pPr algn="just" eaLnBrk="1" hangingPunct="1"/>
            <a:r>
              <a:rPr lang="en-US" sz="2400" dirty="0"/>
              <a:t>Is there a plan for enlisting additional personnel (e.g. nursing students)?</a:t>
            </a:r>
          </a:p>
          <a:p>
            <a:pPr algn="just" eaLnBrk="1" hangingPunct="1"/>
            <a:r>
              <a:rPr lang="en-US" sz="2400" dirty="0"/>
              <a:t>Is there a plan to recruit and train volunteers to help?</a:t>
            </a:r>
          </a:p>
          <a:p>
            <a:pPr algn="just" eaLnBrk="1" hangingPunct="1"/>
            <a:r>
              <a:rPr lang="en-US" sz="2400" dirty="0"/>
              <a:t>Is there a plan for setting up temporary treatment centers?</a:t>
            </a:r>
          </a:p>
          <a:p>
            <a:pPr algn="just" eaLnBrk="1" hangingPunct="1"/>
            <a:r>
              <a:rPr lang="en-US" sz="2400" dirty="0"/>
              <a:t>Have logistics needs been identified?</a:t>
            </a:r>
          </a:p>
          <a:p>
            <a:pPr algn="just" eaLnBrk="1" hangingPunct="1"/>
            <a:r>
              <a:rPr lang="en-US" sz="2400" dirty="0"/>
              <a:t>Has funding for staff costs and logistics been allocated?</a:t>
            </a:r>
          </a:p>
        </p:txBody>
      </p:sp>
    </p:spTree>
    <p:extLst>
      <p:ext uri="{BB962C8B-B14F-4D97-AF65-F5344CB8AC3E}">
        <p14:creationId xmlns:p14="http://schemas.microsoft.com/office/powerpoint/2010/main" val="3152676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normAutofit/>
          </a:bodyPr>
          <a:lstStyle/>
          <a:p>
            <a:pPr algn="l" eaLnBrk="1" hangingPunct="1"/>
            <a:r>
              <a:rPr lang="en-US" b="1" dirty="0"/>
              <a:t> Financial planning</a:t>
            </a:r>
          </a:p>
        </p:txBody>
      </p:sp>
      <p:sp>
        <p:nvSpPr>
          <p:cNvPr id="21507" name="Content Placeholder 2"/>
          <p:cNvSpPr>
            <a:spLocks noGrp="1"/>
          </p:cNvSpPr>
          <p:nvPr>
            <p:ph idx="1"/>
          </p:nvPr>
        </p:nvSpPr>
        <p:spPr>
          <a:xfrm>
            <a:off x="457200" y="1700808"/>
            <a:ext cx="8229600" cy="4551115"/>
          </a:xfrm>
        </p:spPr>
        <p:txBody>
          <a:bodyPr>
            <a:normAutofit/>
          </a:bodyPr>
          <a:lstStyle/>
          <a:p>
            <a:pPr algn="just" eaLnBrk="1" hangingPunct="1"/>
            <a:r>
              <a:rPr lang="en-US" dirty="0"/>
              <a:t>Have costs related to preparation for an epidemic been identified?</a:t>
            </a:r>
          </a:p>
          <a:p>
            <a:pPr algn="just" eaLnBrk="1" hangingPunct="1"/>
            <a:r>
              <a:rPr lang="en-US" dirty="0"/>
              <a:t>Have costs related to investigation and confirmation been identified?</a:t>
            </a:r>
          </a:p>
          <a:p>
            <a:pPr algn="just" eaLnBrk="1" hangingPunct="1"/>
            <a:r>
              <a:rPr lang="en-US" dirty="0"/>
              <a:t>Have costs related to response been identified?</a:t>
            </a:r>
          </a:p>
          <a:p>
            <a:pPr algn="just" eaLnBrk="1" hangingPunct="1"/>
            <a:r>
              <a:rPr lang="en-US" dirty="0"/>
              <a:t>Has a source of funding been found for each expense?</a:t>
            </a:r>
          </a:p>
          <a:p>
            <a:pPr algn="just" eaLnBrk="1" hangingPunct="1">
              <a:buFontTx/>
              <a:buNone/>
            </a:pPr>
            <a:endParaRPr lang="en-US" dirty="0"/>
          </a:p>
        </p:txBody>
      </p:sp>
    </p:spTree>
    <p:extLst>
      <p:ext uri="{BB962C8B-B14F-4D97-AF65-F5344CB8AC3E}">
        <p14:creationId xmlns:p14="http://schemas.microsoft.com/office/powerpoint/2010/main" val="3568814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Expected Learning Outcomes </a:t>
            </a:r>
            <a:endParaRPr lang="en-US" b="1" dirty="0"/>
          </a:p>
        </p:txBody>
      </p:sp>
      <p:sp>
        <p:nvSpPr>
          <p:cNvPr id="3" name="Content Placeholder 2"/>
          <p:cNvSpPr>
            <a:spLocks noGrp="1"/>
          </p:cNvSpPr>
          <p:nvPr>
            <p:ph idx="1"/>
          </p:nvPr>
        </p:nvSpPr>
        <p:spPr/>
        <p:txBody>
          <a:bodyPr>
            <a:normAutofit/>
          </a:bodyPr>
          <a:lstStyle/>
          <a:p>
            <a:pPr marL="0" indent="0" algn="just">
              <a:buNone/>
            </a:pPr>
            <a:r>
              <a:rPr lang="en-US" dirty="0">
                <a:latin typeface="+mj-lt"/>
              </a:rPr>
              <a:t>1. Explain terms and concepts used in preparedness planning</a:t>
            </a:r>
          </a:p>
          <a:p>
            <a:pPr marL="0" indent="0" algn="just">
              <a:buNone/>
            </a:pPr>
            <a:r>
              <a:rPr lang="en-US" dirty="0">
                <a:latin typeface="+mj-lt"/>
              </a:rPr>
              <a:t>2. Develop a framework for pandemic preparedness</a:t>
            </a:r>
          </a:p>
          <a:p>
            <a:pPr marL="0" indent="0" algn="just">
              <a:buNone/>
            </a:pPr>
            <a:r>
              <a:rPr lang="en-US" dirty="0">
                <a:latin typeface="+mj-lt"/>
              </a:rPr>
              <a:t>3. Design emergency and pandemic preparedness plans</a:t>
            </a:r>
          </a:p>
          <a:p>
            <a:pPr marL="0" indent="0" algn="just">
              <a:buNone/>
            </a:pPr>
            <a:r>
              <a:rPr lang="en-US" dirty="0">
                <a:latin typeface="+mj-lt"/>
              </a:rPr>
              <a:t>4. Analyze strategies for pandemic preparedness</a:t>
            </a:r>
          </a:p>
          <a:p>
            <a:pPr algn="just"/>
            <a:endParaRPr lang="en-US" dirty="0">
              <a:latin typeface="+mj-lt"/>
            </a:endParaRPr>
          </a:p>
        </p:txBody>
      </p:sp>
    </p:spTree>
    <p:extLst>
      <p:ext uri="{BB962C8B-B14F-4D97-AF65-F5344CB8AC3E}">
        <p14:creationId xmlns:p14="http://schemas.microsoft.com/office/powerpoint/2010/main" val="3889642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Autofit/>
          </a:bodyPr>
          <a:lstStyle/>
          <a:p>
            <a:pPr eaLnBrk="1" hangingPunct="1"/>
            <a:r>
              <a:rPr lang="en-US" b="1" dirty="0" smtClean="0"/>
              <a:t>Evaluate Pandemic Preparedness</a:t>
            </a:r>
            <a:endParaRPr lang="en-US" b="1" dirty="0"/>
          </a:p>
        </p:txBody>
      </p:sp>
      <p:sp>
        <p:nvSpPr>
          <p:cNvPr id="23555" name="Content Placeholder 2"/>
          <p:cNvSpPr>
            <a:spLocks noGrp="1"/>
          </p:cNvSpPr>
          <p:nvPr>
            <p:ph idx="1"/>
          </p:nvPr>
        </p:nvSpPr>
        <p:spPr>
          <a:xfrm>
            <a:off x="539552" y="1700808"/>
            <a:ext cx="8229600" cy="4525963"/>
          </a:xfrm>
        </p:spPr>
        <p:txBody>
          <a:bodyPr>
            <a:normAutofit/>
          </a:bodyPr>
          <a:lstStyle/>
          <a:p>
            <a:pPr algn="just" eaLnBrk="1" hangingPunct="1"/>
            <a:r>
              <a:rPr lang="en-US" dirty="0"/>
              <a:t>Has the level of preparedness been evaluated? Following a Pandemic or simulation</a:t>
            </a:r>
          </a:p>
          <a:p>
            <a:pPr algn="just" eaLnBrk="1" hangingPunct="1"/>
            <a:r>
              <a:rPr lang="en-US" dirty="0"/>
              <a:t>If so, were the results of the evaluation acted on?</a:t>
            </a:r>
          </a:p>
          <a:p>
            <a:pPr algn="just" eaLnBrk="1" hangingPunct="1"/>
            <a:r>
              <a:rPr lang="en-US" dirty="0"/>
              <a:t>Are regular, periodic evaluations scheduled?</a:t>
            </a:r>
          </a:p>
          <a:p>
            <a:pPr algn="just" eaLnBrk="1" hangingPunct="1">
              <a:buFontTx/>
              <a:buNone/>
            </a:pPr>
            <a:endParaRPr lang="en-US" dirty="0"/>
          </a:p>
        </p:txBody>
      </p:sp>
    </p:spTree>
    <p:extLst>
      <p:ext uri="{BB962C8B-B14F-4D97-AF65-F5344CB8AC3E}">
        <p14:creationId xmlns:p14="http://schemas.microsoft.com/office/powerpoint/2010/main" val="736784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C0F67-37DF-4A79-AD40-EF38B7FB80E5}"/>
              </a:ext>
            </a:extLst>
          </p:cNvPr>
          <p:cNvSpPr>
            <a:spLocks noGrp="1"/>
          </p:cNvSpPr>
          <p:nvPr>
            <p:ph type="title"/>
          </p:nvPr>
        </p:nvSpPr>
        <p:spPr>
          <a:xfrm>
            <a:off x="534256" y="-228796"/>
            <a:ext cx="8229600" cy="1143000"/>
          </a:xfrm>
        </p:spPr>
        <p:txBody>
          <a:bodyPr/>
          <a:lstStyle/>
          <a:p>
            <a:r>
              <a:rPr lang="en-US" b="1" dirty="0"/>
              <a:t>References</a:t>
            </a:r>
          </a:p>
        </p:txBody>
      </p:sp>
      <p:sp>
        <p:nvSpPr>
          <p:cNvPr id="3" name="Content Placeholder 2">
            <a:extLst>
              <a:ext uri="{FF2B5EF4-FFF2-40B4-BE49-F238E27FC236}">
                <a16:creationId xmlns:a16="http://schemas.microsoft.com/office/drawing/2014/main" id="{44776526-17B9-4F86-9BE0-4AE2DCE19E42}"/>
              </a:ext>
            </a:extLst>
          </p:cNvPr>
          <p:cNvSpPr>
            <a:spLocks noGrp="1"/>
          </p:cNvSpPr>
          <p:nvPr>
            <p:ph idx="1"/>
          </p:nvPr>
        </p:nvSpPr>
        <p:spPr>
          <a:xfrm>
            <a:off x="190072" y="914204"/>
            <a:ext cx="8763856" cy="5587657"/>
          </a:xfrm>
        </p:spPr>
        <p:txBody>
          <a:bodyPr>
            <a:normAutofit fontScale="32500" lnSpcReduction="20000"/>
          </a:bodyPr>
          <a:lstStyle/>
          <a:p>
            <a:pPr marL="0" indent="0">
              <a:buNone/>
            </a:pPr>
            <a:endParaRPr lang="en-US" sz="4500" dirty="0"/>
          </a:p>
          <a:p>
            <a:pPr lvl="0"/>
            <a:r>
              <a:rPr lang="en-GB" sz="4500" dirty="0"/>
              <a:t>WHO: Increasing community engagement for Ebola on-air in Sierra Leone – YouTube</a:t>
            </a:r>
            <a:endParaRPr lang="en-US" sz="4500" dirty="0"/>
          </a:p>
          <a:p>
            <a:pPr lvl="0"/>
            <a:r>
              <a:rPr lang="en-GB" sz="4500" dirty="0"/>
              <a:t>Jean, T Jamison., </a:t>
            </a:r>
            <a:r>
              <a:rPr lang="en-GB" sz="4500" dirty="0" err="1"/>
              <a:t>Hellen</a:t>
            </a:r>
            <a:r>
              <a:rPr lang="en-GB" sz="4500" dirty="0"/>
              <a:t>, </a:t>
            </a:r>
            <a:r>
              <a:rPr lang="en-GB" sz="4500" dirty="0" err="1"/>
              <a:t>Gellband</a:t>
            </a:r>
            <a:r>
              <a:rPr lang="en-GB" sz="4500" dirty="0"/>
              <a:t>., Susan Horton., </a:t>
            </a:r>
            <a:r>
              <a:rPr lang="en-GB" sz="4500" dirty="0" err="1"/>
              <a:t>PrabhatJha</a:t>
            </a:r>
            <a:r>
              <a:rPr lang="en-GB" sz="4500" dirty="0"/>
              <a:t>, </a:t>
            </a:r>
            <a:r>
              <a:rPr lang="en-GB" sz="4500" dirty="0" err="1"/>
              <a:t>Ramanan</a:t>
            </a:r>
            <a:r>
              <a:rPr lang="en-GB" sz="4500" dirty="0"/>
              <a:t>, </a:t>
            </a:r>
            <a:r>
              <a:rPr lang="en-GB" sz="4500" dirty="0" err="1"/>
              <a:t>Lakmimayan</a:t>
            </a:r>
            <a:r>
              <a:rPr lang="en-GB" sz="4500" dirty="0"/>
              <a:t>., Charles N. </a:t>
            </a:r>
            <a:r>
              <a:rPr lang="en-GB" sz="4500" dirty="0" err="1"/>
              <a:t>Nugeut</a:t>
            </a:r>
            <a:r>
              <a:rPr lang="en-GB" sz="4500" dirty="0"/>
              <a:t>. Disease Control Priorities: Improving Health and Reducing Poverty. 3</a:t>
            </a:r>
            <a:r>
              <a:rPr lang="en-GB" sz="4500" baseline="30000" dirty="0"/>
              <a:t>rd</a:t>
            </a:r>
            <a:r>
              <a:rPr lang="en-GB" sz="4500" dirty="0"/>
              <a:t> Edition, Volume; 2018.</a:t>
            </a:r>
            <a:endParaRPr lang="en-US" sz="4500" dirty="0"/>
          </a:p>
          <a:p>
            <a:pPr lvl="0"/>
            <a:r>
              <a:rPr lang="en-GB" sz="4500" dirty="0"/>
              <a:t>Katz R. Essentials of Public Health Preparedness. Jones &amp; Bartlett Learning; 2013</a:t>
            </a:r>
            <a:endParaRPr lang="en-US" sz="4500" dirty="0"/>
          </a:p>
          <a:p>
            <a:pPr lvl="0"/>
            <a:r>
              <a:rPr lang="en-GB" sz="4500" dirty="0" err="1"/>
              <a:t>Landesman</a:t>
            </a:r>
            <a:r>
              <a:rPr lang="en-GB" sz="4500" dirty="0"/>
              <a:t>, L and </a:t>
            </a:r>
            <a:r>
              <a:rPr lang="en-GB" sz="4500" dirty="0" err="1"/>
              <a:t>Weisfuse</a:t>
            </a:r>
            <a:r>
              <a:rPr lang="en-GB" sz="4500" dirty="0"/>
              <a:t>, I. Case Studies in Public Health Preparedness and Response to Disasters. Jones &amp; Bartlett Learning; 2014</a:t>
            </a:r>
            <a:endParaRPr lang="en-US" sz="4500" dirty="0"/>
          </a:p>
          <a:p>
            <a:pPr lvl="0"/>
            <a:r>
              <a:rPr lang="en-GB" sz="4500" dirty="0"/>
              <a:t>Harvey, V. </a:t>
            </a:r>
            <a:r>
              <a:rPr lang="en-GB" sz="4500" dirty="0" err="1"/>
              <a:t>Fineberg</a:t>
            </a:r>
            <a:r>
              <a:rPr lang="en-GB" sz="4500" dirty="0"/>
              <a:t>. (2014). Pandemic Preparedness and Response-Lessons from the N1H1 Influenza of 2009.The New England Journal of Medicine; 370:1335-1342.</a:t>
            </a:r>
            <a:endParaRPr lang="en-US" sz="4500" dirty="0"/>
          </a:p>
          <a:p>
            <a:pPr marL="0" indent="0">
              <a:buNone/>
            </a:pPr>
            <a:r>
              <a:rPr lang="en-GB" sz="4500" b="1" dirty="0"/>
              <a:t>Other reference materials</a:t>
            </a:r>
            <a:endParaRPr lang="en-US" sz="4500" b="1" dirty="0"/>
          </a:p>
          <a:p>
            <a:pPr lvl="0"/>
            <a:r>
              <a:rPr lang="en-GB" sz="4500" dirty="0"/>
              <a:t>National Incident Management System (NIMS). IS 800: </a:t>
            </a:r>
            <a:r>
              <a:rPr lang="en-GB" sz="4500" u="sng" dirty="0">
                <a:hlinkClick r:id="rId3"/>
              </a:rPr>
              <a:t>http://www.training.fema.gov?EMIWeb/IS/is800.asp</a:t>
            </a:r>
            <a:endParaRPr lang="en-US" sz="4500" dirty="0"/>
          </a:p>
          <a:p>
            <a:pPr lvl="0"/>
            <a:r>
              <a:rPr lang="en-GB" sz="4500" dirty="0"/>
              <a:t>National Response Plan (NRP). IS 700: </a:t>
            </a:r>
            <a:r>
              <a:rPr lang="en-GB" sz="4500" u="sng" dirty="0">
                <a:hlinkClick r:id="rId4"/>
              </a:rPr>
              <a:t>http://www.training.fema.gov?EMIWeb/IS/is700.asp</a:t>
            </a:r>
            <a:endParaRPr lang="en-US" sz="4500" dirty="0"/>
          </a:p>
          <a:p>
            <a:pPr lvl="0"/>
            <a:r>
              <a:rPr lang="en-GB" sz="4500" dirty="0"/>
              <a:t>Comprehensive Preparedness Guide 101; A Guide for All-Hazard Emergency Operations Planning: </a:t>
            </a:r>
            <a:r>
              <a:rPr lang="en-GB" sz="4500" u="sng" dirty="0">
                <a:hlinkClick r:id="rId5"/>
              </a:rPr>
              <a:t>http://www.fema.gov/about/divisions/cpg.shtm</a:t>
            </a:r>
            <a:endParaRPr lang="en-US" sz="4500" dirty="0"/>
          </a:p>
          <a:p>
            <a:pPr lvl="0"/>
            <a:r>
              <a:rPr lang="en-GB" sz="4500" dirty="0"/>
              <a:t>CDC. Public Health Preparedness: Strengthening CDC’s Emergency Response. A CDC Report on Terrorism Preparedness and Emergency Response (TPER) - Funded Activities. January 2009: </a:t>
            </a:r>
            <a:r>
              <a:rPr lang="en-GB" sz="4500" u="sng" dirty="0">
                <a:hlinkClick r:id="rId6"/>
              </a:rPr>
              <a:t>http://emergency.cdc.gov/publications/jan09phprep/index.aspus</a:t>
            </a:r>
            <a:endParaRPr lang="en-US" sz="4500" dirty="0"/>
          </a:p>
          <a:p>
            <a:pPr lvl="0"/>
            <a:r>
              <a:rPr lang="en-GB" sz="4500" dirty="0"/>
              <a:t>Wisconsin Pandemic Flu </a:t>
            </a:r>
            <a:r>
              <a:rPr lang="en-GB" sz="4500" dirty="0" err="1"/>
              <a:t>Plan:</a:t>
            </a:r>
            <a:r>
              <a:rPr lang="en-GB" sz="4500" u="sng" dirty="0" err="1">
                <a:hlinkClick r:id="rId7"/>
              </a:rPr>
              <a:t>http</a:t>
            </a:r>
            <a:r>
              <a:rPr lang="en-GB" sz="4500" u="sng" dirty="0">
                <a:hlinkClick r:id="rId7"/>
              </a:rPr>
              <a:t>://pandemic.wisconsin.gov/</a:t>
            </a:r>
            <a:r>
              <a:rPr lang="en-GB" sz="4500" u="sng" dirty="0" err="1">
                <a:hlinkClick r:id="rId7"/>
              </a:rPr>
              <a:t>docview.asp?docid</a:t>
            </a:r>
            <a:r>
              <a:rPr lang="en-GB" sz="4500" u="sng" dirty="0">
                <a:hlinkClick r:id="rId7"/>
              </a:rPr>
              <a:t>=13654&amp;locid=106</a:t>
            </a:r>
            <a:endParaRPr lang="en-US" sz="4500" dirty="0"/>
          </a:p>
          <a:p>
            <a:pPr lvl="0"/>
            <a:r>
              <a:rPr lang="en-GB" sz="4500" dirty="0"/>
              <a:t>World Health Organization Epidemic and Pandemic Alert and Response (EPR) web page: </a:t>
            </a:r>
            <a:r>
              <a:rPr lang="en-GB" sz="4500" u="sng" dirty="0">
                <a:hlinkClick r:id="rId8"/>
              </a:rPr>
              <a:t>http://www.who.int/csr/en/</a:t>
            </a:r>
            <a:endParaRPr lang="en-US" sz="4500" dirty="0"/>
          </a:p>
          <a:p>
            <a:endParaRPr lang="en-US" dirty="0"/>
          </a:p>
        </p:txBody>
      </p:sp>
    </p:spTree>
    <p:extLst>
      <p:ext uri="{BB962C8B-B14F-4D97-AF65-F5344CB8AC3E}">
        <p14:creationId xmlns:p14="http://schemas.microsoft.com/office/powerpoint/2010/main" val="5632503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Assignment: Country </a:t>
            </a:r>
            <a:r>
              <a:rPr lang="en-US" b="1" dirty="0"/>
              <a:t>X PPP</a:t>
            </a:r>
          </a:p>
        </p:txBody>
      </p:sp>
      <p:sp>
        <p:nvSpPr>
          <p:cNvPr id="3" name="Content Placeholder 2"/>
          <p:cNvSpPr>
            <a:spLocks noGrp="1"/>
          </p:cNvSpPr>
          <p:nvPr>
            <p:ph idx="1"/>
          </p:nvPr>
        </p:nvSpPr>
        <p:spPr>
          <a:xfrm>
            <a:off x="457200" y="1556793"/>
            <a:ext cx="8229600" cy="4536504"/>
          </a:xfrm>
        </p:spPr>
        <p:txBody>
          <a:bodyPr>
            <a:normAutofit fontScale="92500" lnSpcReduction="10000"/>
          </a:bodyPr>
          <a:lstStyle/>
          <a:p>
            <a:r>
              <a:rPr lang="en-US" dirty="0"/>
              <a:t>Preliminaries-plan title, issuing authority, plan revision, scope</a:t>
            </a:r>
          </a:p>
          <a:p>
            <a:r>
              <a:rPr lang="en-US" dirty="0"/>
              <a:t>Background</a:t>
            </a:r>
          </a:p>
          <a:p>
            <a:r>
              <a:rPr lang="en-US" dirty="0"/>
              <a:t>Hazard </a:t>
            </a:r>
            <a:r>
              <a:rPr lang="en-US" dirty="0" smtClean="0"/>
              <a:t>vulnerability assessment(surveillance</a:t>
            </a:r>
            <a:r>
              <a:rPr lang="en-US" dirty="0"/>
              <a:t>)</a:t>
            </a:r>
          </a:p>
          <a:p>
            <a:r>
              <a:rPr lang="en-US" dirty="0"/>
              <a:t>Objectives &amp; logical framework</a:t>
            </a:r>
          </a:p>
          <a:p>
            <a:r>
              <a:rPr lang="en-US" dirty="0"/>
              <a:t>Coordination</a:t>
            </a:r>
          </a:p>
          <a:p>
            <a:r>
              <a:rPr lang="en-US" dirty="0"/>
              <a:t>Financing the plan</a:t>
            </a:r>
          </a:p>
          <a:p>
            <a:r>
              <a:rPr lang="en-US" dirty="0"/>
              <a:t>Monitoring implementation of the plan</a:t>
            </a:r>
          </a:p>
          <a:p>
            <a:endParaRPr lang="en-US" dirty="0"/>
          </a:p>
          <a:p>
            <a:endParaRPr lang="en-US" dirty="0"/>
          </a:p>
        </p:txBody>
      </p:sp>
    </p:spTree>
    <p:extLst>
      <p:ext uri="{BB962C8B-B14F-4D97-AF65-F5344CB8AC3E}">
        <p14:creationId xmlns:p14="http://schemas.microsoft.com/office/powerpoint/2010/main" val="38984444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28625" y="3147945"/>
            <a:ext cx="8283179" cy="2149050"/>
          </a:xfrm>
        </p:spPr>
        <p:txBody>
          <a:bodyPr>
            <a:normAutofit fontScale="90000"/>
          </a:bodyPr>
          <a:lstStyle/>
          <a:p>
            <a:pPr algn="ctr"/>
            <a:r>
              <a:rPr lang="en-GB" sz="2400" b="0" dirty="0"/>
              <a:t>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a:t>
            </a:r>
            <a:r>
              <a:rPr lang="en-GB" sz="2400" b="0" dirty="0" err="1"/>
              <a:t>Zusammenarbeit</a:t>
            </a:r>
            <a:r>
              <a:rPr lang="en-GB" sz="2400" b="0" dirty="0"/>
              <a:t> GIZ GmbH through the </a:t>
            </a:r>
            <a:r>
              <a:rPr lang="en-US" sz="2400" b="0" dirty="0"/>
              <a:t>Global </a:t>
            </a:r>
            <a:r>
              <a:rPr lang="en-US" sz="2400" b="0" dirty="0" err="1"/>
              <a:t>Programme</a:t>
            </a:r>
            <a:r>
              <a:rPr lang="en-US" sz="2400" b="0" dirty="0"/>
              <a:t> Pandemic Prevention and Response, One Health (GP PPOH)</a:t>
            </a:r>
            <a:endParaRPr lang="en-US" sz="2800"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2057" y="1046122"/>
            <a:ext cx="1906283" cy="1348538"/>
          </a:xfrm>
          <a:prstGeom prst="rect">
            <a:avLst/>
          </a:prstGeom>
        </p:spPr>
      </p:pic>
      <p:pic>
        <p:nvPicPr>
          <p:cNvPr id="3" name="Picture 2">
            <a:extLst>
              <a:ext uri="{FF2B5EF4-FFF2-40B4-BE49-F238E27FC236}">
                <a16:creationId xmlns:a16="http://schemas.microsoft.com/office/drawing/2014/main" id="{DF1D0F11-D343-E402-A52C-97BF64743F4D}"/>
              </a:ext>
            </a:extLst>
          </p:cNvPr>
          <p:cNvPicPr>
            <a:picLocks noChangeAspect="1"/>
          </p:cNvPicPr>
          <p:nvPr/>
        </p:nvPicPr>
        <p:blipFill>
          <a:blip r:embed="rId3"/>
          <a:stretch>
            <a:fillRect/>
          </a:stretch>
        </p:blipFill>
        <p:spPr>
          <a:xfrm>
            <a:off x="6353375" y="1166876"/>
            <a:ext cx="1333025" cy="1035658"/>
          </a:xfrm>
          <a:prstGeom prst="rect">
            <a:avLst/>
          </a:prstGeom>
        </p:spPr>
      </p:pic>
      <p:pic>
        <p:nvPicPr>
          <p:cNvPr id="6" name="Picture 5">
            <a:extLst>
              <a:ext uri="{FF2B5EF4-FFF2-40B4-BE49-F238E27FC236}">
                <a16:creationId xmlns:a16="http://schemas.microsoft.com/office/drawing/2014/main" id="{0DE05482-44D3-BB0F-4B72-61296C1BC10A}"/>
              </a:ext>
            </a:extLst>
          </p:cNvPr>
          <p:cNvPicPr>
            <a:picLocks noChangeAspect="1"/>
          </p:cNvPicPr>
          <p:nvPr/>
        </p:nvPicPr>
        <p:blipFill>
          <a:blip r:embed="rId4"/>
          <a:stretch>
            <a:fillRect/>
          </a:stretch>
        </p:blipFill>
        <p:spPr>
          <a:xfrm>
            <a:off x="3491880" y="1161984"/>
            <a:ext cx="1426006" cy="1107031"/>
          </a:xfrm>
          <a:prstGeom prst="rect">
            <a:avLst/>
          </a:prstGeom>
        </p:spPr>
      </p:pic>
    </p:spTree>
    <p:extLst>
      <p:ext uri="{BB962C8B-B14F-4D97-AF65-F5344CB8AC3E}">
        <p14:creationId xmlns:p14="http://schemas.microsoft.com/office/powerpoint/2010/main" val="34579340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Basic Concepts</a:t>
            </a:r>
            <a:endParaRPr lang="en-US" b="1" dirty="0"/>
          </a:p>
        </p:txBody>
      </p:sp>
      <p:sp>
        <p:nvSpPr>
          <p:cNvPr id="3" name="Content Placeholder 2"/>
          <p:cNvSpPr>
            <a:spLocks noGrp="1"/>
          </p:cNvSpPr>
          <p:nvPr>
            <p:ph idx="1"/>
          </p:nvPr>
        </p:nvSpPr>
        <p:spPr>
          <a:xfrm>
            <a:off x="433468" y="1417638"/>
            <a:ext cx="8229600" cy="5030019"/>
          </a:xfrm>
        </p:spPr>
        <p:txBody>
          <a:bodyPr>
            <a:normAutofit fontScale="85000" lnSpcReduction="20000"/>
          </a:bodyPr>
          <a:lstStyle/>
          <a:p>
            <a:pPr algn="just"/>
            <a:r>
              <a:rPr lang="en-US" dirty="0">
                <a:solidFill>
                  <a:srgbClr val="C00000"/>
                </a:solidFill>
                <a:latin typeface="+mj-lt"/>
              </a:rPr>
              <a:t>Preparedness</a:t>
            </a:r>
            <a:r>
              <a:rPr lang="en-US" dirty="0">
                <a:latin typeface="+mj-lt"/>
              </a:rPr>
              <a:t> - </a:t>
            </a:r>
            <a:r>
              <a:rPr lang="en-US" dirty="0">
                <a:solidFill>
                  <a:srgbClr val="00B050"/>
                </a:solidFill>
                <a:latin typeface="+mj-lt"/>
              </a:rPr>
              <a:t>measures</a:t>
            </a:r>
            <a:r>
              <a:rPr lang="en-US" dirty="0">
                <a:latin typeface="+mj-lt"/>
              </a:rPr>
              <a:t> </a:t>
            </a:r>
            <a:r>
              <a:rPr lang="en-US" dirty="0">
                <a:solidFill>
                  <a:srgbClr val="00B050"/>
                </a:solidFill>
                <a:latin typeface="+mj-lt"/>
              </a:rPr>
              <a:t>taken</a:t>
            </a:r>
            <a:r>
              <a:rPr lang="en-US" dirty="0">
                <a:latin typeface="+mj-lt"/>
              </a:rPr>
              <a:t> to set for and reduce the effects of pandemics/disasters. That is, </a:t>
            </a:r>
            <a:r>
              <a:rPr lang="en-US" dirty="0">
                <a:solidFill>
                  <a:srgbClr val="00B050"/>
                </a:solidFill>
                <a:latin typeface="+mj-lt"/>
              </a:rPr>
              <a:t>to predict </a:t>
            </a:r>
            <a:r>
              <a:rPr lang="en-US" dirty="0">
                <a:latin typeface="+mj-lt"/>
              </a:rPr>
              <a:t>and, where possible, </a:t>
            </a:r>
            <a:r>
              <a:rPr lang="en-US" dirty="0">
                <a:solidFill>
                  <a:srgbClr val="00B050"/>
                </a:solidFill>
                <a:latin typeface="+mj-lt"/>
              </a:rPr>
              <a:t>prevent pandemics</a:t>
            </a:r>
            <a:r>
              <a:rPr lang="en-US" dirty="0">
                <a:latin typeface="+mj-lt"/>
              </a:rPr>
              <a:t>, </a:t>
            </a:r>
            <a:r>
              <a:rPr lang="en-US" dirty="0">
                <a:solidFill>
                  <a:srgbClr val="00B050"/>
                </a:solidFill>
                <a:latin typeface="+mj-lt"/>
              </a:rPr>
              <a:t>mitigate their impact </a:t>
            </a:r>
            <a:r>
              <a:rPr lang="en-US" dirty="0">
                <a:latin typeface="+mj-lt"/>
              </a:rPr>
              <a:t>on vulnerable populations, and </a:t>
            </a:r>
            <a:r>
              <a:rPr lang="en-US" dirty="0">
                <a:solidFill>
                  <a:srgbClr val="00B050"/>
                </a:solidFill>
                <a:latin typeface="+mj-lt"/>
              </a:rPr>
              <a:t>respond</a:t>
            </a:r>
            <a:r>
              <a:rPr lang="en-US" dirty="0">
                <a:latin typeface="+mj-lt"/>
              </a:rPr>
              <a:t> effectively as well as cope with their consequences.</a:t>
            </a:r>
          </a:p>
          <a:p>
            <a:pPr marL="0" indent="0" algn="just">
              <a:buNone/>
            </a:pPr>
            <a:endParaRPr lang="en-US" dirty="0">
              <a:latin typeface="+mj-lt"/>
            </a:endParaRPr>
          </a:p>
          <a:p>
            <a:pPr algn="just"/>
            <a:r>
              <a:rPr lang="en-US" dirty="0">
                <a:solidFill>
                  <a:srgbClr val="00B050"/>
                </a:solidFill>
                <a:latin typeface="+mj-lt"/>
              </a:rPr>
              <a:t>Surveillance</a:t>
            </a:r>
            <a:r>
              <a:rPr lang="en-US" dirty="0">
                <a:latin typeface="+mj-lt"/>
              </a:rPr>
              <a:t> - Systematic </a:t>
            </a:r>
            <a:r>
              <a:rPr lang="en-US" dirty="0">
                <a:solidFill>
                  <a:srgbClr val="FF0000"/>
                </a:solidFill>
                <a:latin typeface="+mj-lt"/>
              </a:rPr>
              <a:t>collection and analysis of health data</a:t>
            </a:r>
            <a:r>
              <a:rPr lang="en-US" dirty="0">
                <a:latin typeface="+mj-lt"/>
              </a:rPr>
              <a:t> in order to be able to detect changes in disease patterns</a:t>
            </a:r>
          </a:p>
          <a:p>
            <a:pPr algn="just"/>
            <a:endParaRPr lang="en-US" dirty="0">
              <a:latin typeface="+mj-lt"/>
            </a:endParaRPr>
          </a:p>
          <a:p>
            <a:pPr algn="just"/>
            <a:r>
              <a:rPr lang="en-US" dirty="0">
                <a:latin typeface="+mj-lt"/>
              </a:rPr>
              <a:t>Planning - </a:t>
            </a:r>
            <a:r>
              <a:rPr lang="en-US" dirty="0">
                <a:solidFill>
                  <a:srgbClr val="FF0000"/>
                </a:solidFill>
                <a:latin typeface="+mj-lt"/>
              </a:rPr>
              <a:t>process</a:t>
            </a:r>
            <a:r>
              <a:rPr lang="en-US" dirty="0">
                <a:latin typeface="+mj-lt"/>
              </a:rPr>
              <a:t> of thinking about the activities required to achieve a desired goal. It is the </a:t>
            </a:r>
            <a:r>
              <a:rPr lang="en-US" dirty="0">
                <a:solidFill>
                  <a:schemeClr val="accent1"/>
                </a:solidFill>
                <a:latin typeface="+mj-lt"/>
              </a:rPr>
              <a:t>first and foremost activity</a:t>
            </a:r>
            <a:r>
              <a:rPr lang="en-US" dirty="0">
                <a:latin typeface="+mj-lt"/>
              </a:rPr>
              <a:t> to achieve desired results.</a:t>
            </a:r>
          </a:p>
          <a:p>
            <a:pPr algn="just"/>
            <a:endParaRPr lang="en-US" dirty="0">
              <a:latin typeface="+mj-lt"/>
            </a:endParaRPr>
          </a:p>
          <a:p>
            <a:pPr algn="just"/>
            <a:endParaRPr lang="en-US" dirty="0">
              <a:latin typeface="+mj-lt"/>
            </a:endParaRPr>
          </a:p>
        </p:txBody>
      </p:sp>
    </p:spTree>
    <p:extLst>
      <p:ext uri="{BB962C8B-B14F-4D97-AF65-F5344CB8AC3E}">
        <p14:creationId xmlns:p14="http://schemas.microsoft.com/office/powerpoint/2010/main" val="36742206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336" y="332656"/>
            <a:ext cx="8867328" cy="1143000"/>
          </a:xfrm>
        </p:spPr>
        <p:txBody>
          <a:bodyPr>
            <a:noAutofit/>
          </a:bodyPr>
          <a:lstStyle/>
          <a:p>
            <a:r>
              <a:rPr lang="en-US" b="1" dirty="0"/>
              <a:t>Defining Pandemic Preparedness</a:t>
            </a:r>
          </a:p>
        </p:txBody>
      </p:sp>
      <p:sp>
        <p:nvSpPr>
          <p:cNvPr id="3" name="Content Placeholder 2"/>
          <p:cNvSpPr>
            <a:spLocks noGrp="1"/>
          </p:cNvSpPr>
          <p:nvPr>
            <p:ph idx="1"/>
          </p:nvPr>
        </p:nvSpPr>
        <p:spPr/>
        <p:txBody>
          <a:bodyPr>
            <a:normAutofit lnSpcReduction="10000"/>
          </a:bodyPr>
          <a:lstStyle/>
          <a:p>
            <a:pPr algn="just"/>
            <a:r>
              <a:rPr lang="en-US" dirty="0"/>
              <a:t>Pandemic preparedness is a continuous and integrated process resulting from a wide range of </a:t>
            </a:r>
            <a:r>
              <a:rPr lang="en-US" dirty="0">
                <a:solidFill>
                  <a:srgbClr val="FF0000"/>
                </a:solidFill>
              </a:rPr>
              <a:t>risk reduction activities</a:t>
            </a:r>
            <a:r>
              <a:rPr lang="en-US" dirty="0"/>
              <a:t> and resources rather than from a distinct sectoral activity by itself. </a:t>
            </a:r>
          </a:p>
          <a:p>
            <a:pPr algn="just"/>
            <a:r>
              <a:rPr lang="en-US" dirty="0"/>
              <a:t>It requires the contributions of </a:t>
            </a:r>
            <a:r>
              <a:rPr lang="en-US" dirty="0">
                <a:solidFill>
                  <a:schemeClr val="accent1"/>
                </a:solidFill>
              </a:rPr>
              <a:t>many different areas—ranging </a:t>
            </a:r>
            <a:r>
              <a:rPr lang="en-US" dirty="0"/>
              <a:t>from training and logistics, to health care, recovery, livelihood to institutional development.</a:t>
            </a:r>
          </a:p>
          <a:p>
            <a:pPr algn="just"/>
            <a:endParaRPr lang="en-US" dirty="0"/>
          </a:p>
        </p:txBody>
      </p:sp>
    </p:spTree>
    <p:extLst>
      <p:ext uri="{BB962C8B-B14F-4D97-AF65-F5344CB8AC3E}">
        <p14:creationId xmlns:p14="http://schemas.microsoft.com/office/powerpoint/2010/main" val="1606591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b="1" dirty="0"/>
              <a:t>Why Pandemic Preparedness Planning?</a:t>
            </a:r>
          </a:p>
        </p:txBody>
      </p:sp>
      <p:sp>
        <p:nvSpPr>
          <p:cNvPr id="3" name="Content Placeholder 2"/>
          <p:cNvSpPr>
            <a:spLocks noGrp="1"/>
          </p:cNvSpPr>
          <p:nvPr>
            <p:ph idx="1"/>
          </p:nvPr>
        </p:nvSpPr>
        <p:spPr/>
        <p:txBody>
          <a:bodyPr>
            <a:normAutofit/>
          </a:bodyPr>
          <a:lstStyle/>
          <a:p>
            <a:pPr algn="just"/>
            <a:r>
              <a:rPr lang="en-US" dirty="0"/>
              <a:t>It provides a platform to design effective, realistic and </a:t>
            </a:r>
            <a:r>
              <a:rPr lang="en-US" dirty="0">
                <a:solidFill>
                  <a:srgbClr val="FF0000"/>
                </a:solidFill>
              </a:rPr>
              <a:t>coordinated planning</a:t>
            </a:r>
            <a:r>
              <a:rPr lang="en-US" dirty="0"/>
              <a:t>, reduces duplication of efforts and </a:t>
            </a:r>
            <a:r>
              <a:rPr lang="en-US" dirty="0">
                <a:solidFill>
                  <a:srgbClr val="FF0000"/>
                </a:solidFill>
              </a:rPr>
              <a:t>increase the overall effectiveness</a:t>
            </a:r>
            <a:r>
              <a:rPr lang="en-US" dirty="0"/>
              <a:t> of National societies, households and </a:t>
            </a:r>
            <a:r>
              <a:rPr lang="en-US" dirty="0">
                <a:solidFill>
                  <a:srgbClr val="FF0000"/>
                </a:solidFill>
              </a:rPr>
              <a:t>community members preparedness</a:t>
            </a:r>
            <a:r>
              <a:rPr lang="en-US" dirty="0"/>
              <a:t> and </a:t>
            </a:r>
            <a:r>
              <a:rPr lang="en-US" dirty="0">
                <a:solidFill>
                  <a:srgbClr val="FF0000"/>
                </a:solidFill>
              </a:rPr>
              <a:t>response efforts </a:t>
            </a:r>
            <a:r>
              <a:rPr lang="en-US" dirty="0"/>
              <a:t>in a </a:t>
            </a:r>
            <a:r>
              <a:rPr lang="en-US" dirty="0">
                <a:solidFill>
                  <a:srgbClr val="FF0000"/>
                </a:solidFill>
              </a:rPr>
              <a:t>cost effective manner</a:t>
            </a:r>
            <a:r>
              <a:rPr lang="en-US" dirty="0"/>
              <a:t>. </a:t>
            </a:r>
          </a:p>
        </p:txBody>
      </p:sp>
    </p:spTree>
    <p:extLst>
      <p:ext uri="{BB962C8B-B14F-4D97-AF65-F5344CB8AC3E}">
        <p14:creationId xmlns:p14="http://schemas.microsoft.com/office/powerpoint/2010/main" val="1452219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1" y="343825"/>
            <a:ext cx="9020710" cy="5913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0353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075" y="758825"/>
            <a:ext cx="8451850" cy="534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704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a:t>Why Pandemic Preparedness Planning</a:t>
            </a:r>
            <a:r>
              <a:rPr lang="en-US" b="1" dirty="0" smtClean="0"/>
              <a:t>? Cont…</a:t>
            </a:r>
            <a:endParaRPr lang="en-US" b="1" dirty="0"/>
          </a:p>
        </p:txBody>
      </p:sp>
      <p:sp>
        <p:nvSpPr>
          <p:cNvPr id="3" name="Content Placeholder 2"/>
          <p:cNvSpPr>
            <a:spLocks noGrp="1"/>
          </p:cNvSpPr>
          <p:nvPr>
            <p:ph idx="1"/>
          </p:nvPr>
        </p:nvSpPr>
        <p:spPr/>
        <p:txBody>
          <a:bodyPr/>
          <a:lstStyle/>
          <a:p>
            <a:pPr algn="just"/>
            <a:r>
              <a:rPr lang="en-US" dirty="0" smtClean="0"/>
              <a:t>Pandemic preparedness </a:t>
            </a:r>
            <a:r>
              <a:rPr lang="en-US" dirty="0"/>
              <a:t>activities embedded with </a:t>
            </a:r>
            <a:r>
              <a:rPr lang="en-US" dirty="0">
                <a:solidFill>
                  <a:srgbClr val="FF0000"/>
                </a:solidFill>
              </a:rPr>
              <a:t>risk reduction measures </a:t>
            </a:r>
            <a:r>
              <a:rPr lang="en-US" dirty="0"/>
              <a:t>can </a:t>
            </a:r>
            <a:r>
              <a:rPr lang="en-US" dirty="0">
                <a:solidFill>
                  <a:srgbClr val="FF0000"/>
                </a:solidFill>
              </a:rPr>
              <a:t>prevent </a:t>
            </a:r>
            <a:r>
              <a:rPr lang="en-US" dirty="0"/>
              <a:t>pandemic situations and also result in </a:t>
            </a:r>
            <a:r>
              <a:rPr lang="en-US" dirty="0">
                <a:solidFill>
                  <a:srgbClr val="FF0000"/>
                </a:solidFill>
              </a:rPr>
              <a:t>saving maximum lives and livelihoods</a:t>
            </a:r>
            <a:r>
              <a:rPr lang="en-US" dirty="0"/>
              <a:t> during any pandemic situation, enabling the affected population to get back to normalcy within a short time period.</a:t>
            </a:r>
          </a:p>
        </p:txBody>
      </p:sp>
    </p:spTree>
    <p:extLst>
      <p:ext uri="{BB962C8B-B14F-4D97-AF65-F5344CB8AC3E}">
        <p14:creationId xmlns:p14="http://schemas.microsoft.com/office/powerpoint/2010/main" val="828122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33E6B49502B9C642B2D5BB5E754263EF" ma:contentTypeVersion="8" ma:contentTypeDescription="Ein neues Dokument erstellen." ma:contentTypeScope="" ma:versionID="0e2396517994fde0a1f31f3d9d98bc95">
  <xsd:schema xmlns:xsd="http://www.w3.org/2001/XMLSchema" xmlns:xs="http://www.w3.org/2001/XMLSchema" xmlns:p="http://schemas.microsoft.com/office/2006/metadata/properties" xmlns:ns2="1e2bd01e-29b9-4066-9a95-1c36b16ac655" xmlns:ns3="d532121a-fa52-4771-8dd4-0430e1f15839" targetNamespace="http://schemas.microsoft.com/office/2006/metadata/properties" ma:root="true" ma:fieldsID="6cd55501c148cf27e9a6f75b0f07e242" ns2:_="" ns3:_="">
    <xsd:import namespace="1e2bd01e-29b9-4066-9a95-1c36b16ac655"/>
    <xsd:import namespace="d532121a-fa52-4771-8dd4-0430e1f1583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bjectDetectorVersion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2bd01e-29b9-4066-9a95-1c36b16ac6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32121a-fa52-4771-8dd4-0430e1f15839" elementFormDefault="qualified">
    <xsd:import namespace="http://schemas.microsoft.com/office/2006/documentManagement/types"/>
    <xsd:import namespace="http://schemas.microsoft.com/office/infopath/2007/PartnerControls"/>
    <xsd:element name="SharedWithUsers" ma:index="14"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F47A6E-6236-4022-8CA5-EF9C8BC65A7E}"/>
</file>

<file path=customXml/itemProps2.xml><?xml version="1.0" encoding="utf-8"?>
<ds:datastoreItem xmlns:ds="http://schemas.openxmlformats.org/officeDocument/2006/customXml" ds:itemID="{1AB3771D-80F1-40C6-B3BC-73C36F16FAAC}"/>
</file>

<file path=customXml/itemProps3.xml><?xml version="1.0" encoding="utf-8"?>
<ds:datastoreItem xmlns:ds="http://schemas.openxmlformats.org/officeDocument/2006/customXml" ds:itemID="{9B35F50B-92B4-45EB-946B-95B36F7961AA}"/>
</file>

<file path=docProps/app.xml><?xml version="1.0" encoding="utf-8"?>
<Properties xmlns="http://schemas.openxmlformats.org/officeDocument/2006/extended-properties" xmlns:vt="http://schemas.openxmlformats.org/officeDocument/2006/docPropsVTypes">
  <Template/>
  <TotalTime>526</TotalTime>
  <Words>1580</Words>
  <Application>Microsoft Office PowerPoint</Application>
  <PresentationFormat>On-screen Show (4:3)</PresentationFormat>
  <Paragraphs>176</Paragraphs>
  <Slides>33</Slides>
  <Notes>14</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33</vt:i4>
      </vt:variant>
    </vt:vector>
  </HeadingPairs>
  <TitlesOfParts>
    <vt:vector size="37" baseType="lpstr">
      <vt:lpstr>Arial</vt:lpstr>
      <vt:lpstr>Calibri</vt:lpstr>
      <vt:lpstr>Office Theme</vt:lpstr>
      <vt:lpstr>Custom Design</vt:lpstr>
      <vt:lpstr>POH 106: Pandemic Preparedness Planning</vt:lpstr>
      <vt:lpstr>Purpose</vt:lpstr>
      <vt:lpstr>Expected Learning Outcomes </vt:lpstr>
      <vt:lpstr>Basic Concepts</vt:lpstr>
      <vt:lpstr>Defining Pandemic Preparedness</vt:lpstr>
      <vt:lpstr>Why Pandemic Preparedness Planning?</vt:lpstr>
      <vt:lpstr>PowerPoint Presentation</vt:lpstr>
      <vt:lpstr>PowerPoint Presentation</vt:lpstr>
      <vt:lpstr>Why Pandemic Preparedness Planning? Cont…</vt:lpstr>
      <vt:lpstr>Why Pandemic Preparedness Planning? Cont…</vt:lpstr>
      <vt:lpstr>Why Pandemic Preparedness Planning? Cont…</vt:lpstr>
      <vt:lpstr>PowerPoint Presentation</vt:lpstr>
      <vt:lpstr>Sendai Framework for Disaster Risk Reduction</vt:lpstr>
      <vt:lpstr>PowerPoint Presentation</vt:lpstr>
      <vt:lpstr>PowerPoint Presentation</vt:lpstr>
      <vt:lpstr>Disaster Management Cycle</vt:lpstr>
      <vt:lpstr>Principles for Effective Preparedness Planning </vt:lpstr>
      <vt:lpstr>Principles for Effective Preparedness Planning Cont… </vt:lpstr>
      <vt:lpstr>Principles for Effective Preparedness Planning Cont…</vt:lpstr>
      <vt:lpstr>Core Elements of Pandemic Preparedness Plans</vt:lpstr>
      <vt:lpstr>PowerPoint Presentation</vt:lpstr>
      <vt:lpstr>Early Warning Signals </vt:lpstr>
      <vt:lpstr>Surveillance Systems in Epidemics </vt:lpstr>
      <vt:lpstr>Surveillance Systems in Epidemics </vt:lpstr>
      <vt:lpstr> Ability to Get Laboratory Confirmation</vt:lpstr>
      <vt:lpstr>Train staff</vt:lpstr>
      <vt:lpstr> Maintain Reserve Stock of Supplies</vt:lpstr>
      <vt:lpstr>Emergency Operations Plan Staff and Logistics</vt:lpstr>
      <vt:lpstr> Financial planning</vt:lpstr>
      <vt:lpstr>Evaluate Pandemic Preparedness</vt:lpstr>
      <vt:lpstr>References</vt:lpstr>
      <vt:lpstr>Assignment: Country X PPP</vt:lpstr>
      <vt:lpstr>Review of The Pandemic Preparedness  with One Health approach (PPOH) short course is by the East African Community (EAC) Secretariat in cooperation with universities of the six EAC Partner States. It is facilitated by the German Government and implemented by the Deutsche Gesellschaft für Internationale Zusammenarbeit GIZ GmbH through the Global Programme Pandemic Prevention and Response, One Health (GP PPOH)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Pandemic Preparedness Planning</dc:title>
  <dc:creator>Windows User</dc:creator>
  <cp:lastModifiedBy>Balbina</cp:lastModifiedBy>
  <cp:revision>59</cp:revision>
  <dcterms:created xsi:type="dcterms:W3CDTF">2019-07-04T10:02:02Z</dcterms:created>
  <dcterms:modified xsi:type="dcterms:W3CDTF">2023-03-29T16:55:52Z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0x01010033E6B49502B9C642B2D5BB5E754263EF</vt:lpwstr>
  </property>
</Properties>
</file>