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8.xml" ContentType="application/vnd.openxmlformats-officedocument.presentationml.slideLayout+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432" r:id="rId2"/>
    <p:sldId id="433" r:id="rId3"/>
    <p:sldId id="434" r:id="rId4"/>
    <p:sldId id="435" r:id="rId5"/>
    <p:sldId id="431"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 id="280" r:id="rId25"/>
    <p:sldId id="281" r:id="rId26"/>
    <p:sldId id="284" r:id="rId27"/>
    <p:sldId id="285" r:id="rId28"/>
    <p:sldId id="286" r:id="rId29"/>
    <p:sldId id="288" r:id="rId30"/>
    <p:sldId id="291" r:id="rId31"/>
    <p:sldId id="292" r:id="rId32"/>
    <p:sldId id="293" r:id="rId33"/>
    <p:sldId id="294" r:id="rId34"/>
    <p:sldId id="295" r:id="rId35"/>
    <p:sldId id="296" r:id="rId36"/>
    <p:sldId id="297" r:id="rId37"/>
    <p:sldId id="299" r:id="rId38"/>
    <p:sldId id="306" r:id="rId39"/>
    <p:sldId id="319" r:id="rId40"/>
    <p:sldId id="320" r:id="rId41"/>
    <p:sldId id="321" r:id="rId42"/>
    <p:sldId id="322" r:id="rId43"/>
    <p:sldId id="323" r:id="rId44"/>
    <p:sldId id="324" r:id="rId45"/>
    <p:sldId id="326" r:id="rId46"/>
    <p:sldId id="328" r:id="rId47"/>
    <p:sldId id="663"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70242" autoAdjust="0"/>
  </p:normalViewPr>
  <p:slideViewPr>
    <p:cSldViewPr snapToGrid="0" snapToObjects="1">
      <p:cViewPr varScale="1">
        <p:scale>
          <a:sx n="47" d="100"/>
          <a:sy n="47" d="100"/>
        </p:scale>
        <p:origin x="21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D4FACC-0F22-884B-9361-01B0F15D03F8}" type="datetimeFigureOut">
              <a:rPr lang="en-US" smtClean="0"/>
              <a:t>3/31/2023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D60E1-E50D-2447-9372-F19F5FBB066C}" type="slidenum">
              <a:rPr lang="en-US" smtClean="0"/>
              <a:t>‹#›</a:t>
            </a:fld>
            <a:endParaRPr lang="en-US"/>
          </a:p>
        </p:txBody>
      </p:sp>
    </p:spTree>
    <p:extLst>
      <p:ext uri="{BB962C8B-B14F-4D97-AF65-F5344CB8AC3E}">
        <p14:creationId xmlns:p14="http://schemas.microsoft.com/office/powerpoint/2010/main" val="21758819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9D60E1-E50D-2447-9372-F19F5FBB066C}" type="slidenum">
              <a:rPr lang="en-US" smtClean="0"/>
              <a:t>5</a:t>
            </a:fld>
            <a:endParaRPr lang="en-US"/>
          </a:p>
        </p:txBody>
      </p:sp>
    </p:spTree>
    <p:extLst>
      <p:ext uri="{BB962C8B-B14F-4D97-AF65-F5344CB8AC3E}">
        <p14:creationId xmlns:p14="http://schemas.microsoft.com/office/powerpoint/2010/main" val="2274325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9E69A-BA70-44B9-BD91-9F9841E63C6B}" type="slidenum">
              <a:rPr lang="en-US" smtClean="0"/>
              <a:pPr/>
              <a:t>28</a:t>
            </a:fld>
            <a:endParaRPr lang="en-US" dirty="0"/>
          </a:p>
        </p:txBody>
      </p:sp>
    </p:spTree>
    <p:extLst>
      <p:ext uri="{BB962C8B-B14F-4D97-AF65-F5344CB8AC3E}">
        <p14:creationId xmlns:p14="http://schemas.microsoft.com/office/powerpoint/2010/main" val="1194860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Exposure assessment is a step in the risk assessment process. Fundamentally </a:t>
            </a:r>
            <a:r>
              <a:rPr lang="en-US" baseline="0" dirty="0">
                <a:latin typeface="Arial" panose="020B0604020202020204" pitchFamily="34" charset="0"/>
                <a:cs typeface="Arial" panose="020B0604020202020204" pitchFamily="34" charset="0"/>
              </a:rPr>
              <a:t>you need to identify your sources (where/when/what), the pathways of transmission, and your receptors. </a:t>
            </a:r>
            <a:r>
              <a:rPr lang="en-US" dirty="0">
                <a:latin typeface="Arial" panose="020B0604020202020204" pitchFamily="34" charset="0"/>
                <a:cs typeface="Arial" panose="020B0604020202020204" pitchFamily="34" charset="0"/>
              </a:rPr>
              <a:t>When</a:t>
            </a:r>
            <a:r>
              <a:rPr lang="en-US" baseline="0" dirty="0">
                <a:latin typeface="Arial" panose="020B0604020202020204" pitchFamily="34" charset="0"/>
                <a:cs typeface="Arial" panose="020B0604020202020204" pitchFamily="34" charset="0"/>
              </a:rPr>
              <a:t> thinking about the exposure assessment - you should consider whether the conditions allow for transmission. How could be people be exposed? Are there vectors? Are they proliferating? You also want to consider the risk factors in your community - such as: does the population have immunity? Is the community vaccinated? Is the community healthy? Are they adequately fed?</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5846F62-B53E-4CF1-AEA1-B747C0C8F04F}" type="slidenum">
              <a:rPr lang="en-US" smtClean="0"/>
              <a:pPr>
                <a:defRPr/>
              </a:pPr>
              <a:t>39</a:t>
            </a:fld>
            <a:endParaRPr lang="en-US"/>
          </a:p>
        </p:txBody>
      </p:sp>
    </p:spTree>
    <p:extLst>
      <p:ext uri="{BB962C8B-B14F-4D97-AF65-F5344CB8AC3E}">
        <p14:creationId xmlns:p14="http://schemas.microsoft.com/office/powerpoint/2010/main" val="649132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a:t>
            </a:r>
            <a:r>
              <a:rPr lang="en-US" baseline="0" dirty="0"/>
              <a:t> exposure assessment, you often create a conceptual model of your routes of exposure so that you understand both transmission and exposure pathways. Although the above graphic describes how a conceptual model should be developed for a model where contaminants are involved, the same principles can be applied for a pathogen. Think of the pathogen as a contaminant. The pathways are the exposure/transmission pathways. The receptors are your populations and subpopulations.</a:t>
            </a:r>
            <a:endParaRPr lang="en-US" dirty="0"/>
          </a:p>
        </p:txBody>
      </p:sp>
      <p:sp>
        <p:nvSpPr>
          <p:cNvPr id="4" name="Slide Number Placeholder 3"/>
          <p:cNvSpPr>
            <a:spLocks noGrp="1"/>
          </p:cNvSpPr>
          <p:nvPr>
            <p:ph type="sldNum" sz="quarter" idx="10"/>
          </p:nvPr>
        </p:nvSpPr>
        <p:spPr/>
        <p:txBody>
          <a:bodyPr/>
          <a:lstStyle/>
          <a:p>
            <a:pPr>
              <a:defRPr/>
            </a:pPr>
            <a:fld id="{D5846F62-B53E-4CF1-AEA1-B747C0C8F04F}" type="slidenum">
              <a:rPr lang="en-US" smtClean="0"/>
              <a:pPr>
                <a:defRPr/>
              </a:pPr>
              <a:t>40</a:t>
            </a:fld>
            <a:endParaRPr lang="en-US"/>
          </a:p>
        </p:txBody>
      </p:sp>
    </p:spTree>
    <p:extLst>
      <p:ext uri="{BB962C8B-B14F-4D97-AF65-F5344CB8AC3E}">
        <p14:creationId xmlns:p14="http://schemas.microsoft.com/office/powerpoint/2010/main" val="3127780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Oral, dermal,</a:t>
            </a:r>
            <a:r>
              <a:rPr lang="en-US" baseline="0" dirty="0">
                <a:latin typeface="Arial" panose="020B0604020202020204" pitchFamily="34" charset="0"/>
                <a:cs typeface="Arial" panose="020B0604020202020204" pitchFamily="34" charset="0"/>
              </a:rPr>
              <a:t> inhalation routes of exposure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5846F62-B53E-4CF1-AEA1-B747C0C8F04F}" type="slidenum">
              <a:rPr lang="en-US" smtClean="0"/>
              <a:pPr>
                <a:defRPr/>
              </a:pPr>
              <a:t>41</a:t>
            </a:fld>
            <a:endParaRPr lang="en-US"/>
          </a:p>
        </p:txBody>
      </p:sp>
    </p:spTree>
    <p:extLst>
      <p:ext uri="{BB962C8B-B14F-4D97-AF65-F5344CB8AC3E}">
        <p14:creationId xmlns:p14="http://schemas.microsoft.com/office/powerpoint/2010/main" val="2557432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Other factors</a:t>
            </a:r>
            <a:r>
              <a:rPr lang="en-US" baseline="0" dirty="0">
                <a:latin typeface="Arial" panose="020B0604020202020204" pitchFamily="34" charset="0"/>
                <a:cs typeface="Arial" panose="020B0604020202020204" pitchFamily="34" charset="0"/>
              </a:rPr>
              <a:t> to consider in how a pathogen could affect a community are the community’s risk factors. Other risk factors include the nutrition, the quality of housing, water quality, sanitation, vaccination, and exposure to disease vectors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5846F62-B53E-4CF1-AEA1-B747C0C8F04F}" type="slidenum">
              <a:rPr lang="en-US" smtClean="0"/>
              <a:pPr>
                <a:defRPr/>
              </a:pPr>
              <a:t>42</a:t>
            </a:fld>
            <a:endParaRPr lang="en-US"/>
          </a:p>
        </p:txBody>
      </p:sp>
    </p:spTree>
    <p:extLst>
      <p:ext uri="{BB962C8B-B14F-4D97-AF65-F5344CB8AC3E}">
        <p14:creationId xmlns:p14="http://schemas.microsoft.com/office/powerpoint/2010/main" val="1095924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Subpopulations like the elderly,</a:t>
            </a:r>
            <a:r>
              <a:rPr lang="en-US" baseline="0" dirty="0"/>
              <a:t> the chronically, pregnant women, babies and children can be more or less susceptible to certain pathogens</a:t>
            </a:r>
            <a:endParaRPr lang="en-US" dirty="0"/>
          </a:p>
        </p:txBody>
      </p:sp>
      <p:sp>
        <p:nvSpPr>
          <p:cNvPr id="4" name="Slide Number Placeholder 3"/>
          <p:cNvSpPr>
            <a:spLocks noGrp="1"/>
          </p:cNvSpPr>
          <p:nvPr>
            <p:ph type="sldNum" sz="quarter" idx="10"/>
          </p:nvPr>
        </p:nvSpPr>
        <p:spPr/>
        <p:txBody>
          <a:bodyPr/>
          <a:lstStyle/>
          <a:p>
            <a:pPr>
              <a:defRPr/>
            </a:pPr>
            <a:fld id="{D5846F62-B53E-4CF1-AEA1-B747C0C8F04F}" type="slidenum">
              <a:rPr lang="en-US" smtClean="0"/>
              <a:pPr>
                <a:defRPr/>
              </a:pPr>
              <a:t>43</a:t>
            </a:fld>
            <a:endParaRPr lang="en-US"/>
          </a:p>
        </p:txBody>
      </p:sp>
    </p:spTree>
    <p:extLst>
      <p:ext uri="{BB962C8B-B14F-4D97-AF65-F5344CB8AC3E}">
        <p14:creationId xmlns:p14="http://schemas.microsoft.com/office/powerpoint/2010/main" val="1501956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is an</a:t>
            </a:r>
            <a:r>
              <a:rPr lang="en-US" baseline="0" dirty="0">
                <a:latin typeface="Arial" panose="020B0604020202020204" pitchFamily="34" charset="0"/>
                <a:cs typeface="Arial" panose="020B0604020202020204" pitchFamily="34" charset="0"/>
              </a:rPr>
              <a:t> example of a conceptual model of transmission from an infected animal to people through multiple different transmission pathways. How would you refine a model like this to include the populations that could be exposed and the susceptible subpopulations? If the pathogen was rabies, what would be the routes of exposure? Who would be the susceptible populations? For a pathogen such as </a:t>
            </a:r>
            <a:r>
              <a:rPr lang="en-US" baseline="0" dirty="0" err="1">
                <a:latin typeface="Arial" panose="020B0604020202020204" pitchFamily="34" charset="0"/>
                <a:cs typeface="Arial" panose="020B0604020202020204" pitchFamily="34" charset="0"/>
              </a:rPr>
              <a:t>Nipah</a:t>
            </a:r>
            <a:r>
              <a:rPr lang="en-US" baseline="0" dirty="0">
                <a:latin typeface="Arial" panose="020B0604020202020204" pitchFamily="34" charset="0"/>
                <a:cs typeface="Arial" panose="020B0604020202020204" pitchFamily="34" charset="0"/>
              </a:rPr>
              <a:t> virus, what would be your source? What would be the exposure pathways? Do you have intermediary transmission sources? Who have been the populations at risk?</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5846F62-B53E-4CF1-AEA1-B747C0C8F04F}" type="slidenum">
              <a:rPr lang="en-US" smtClean="0"/>
              <a:pPr>
                <a:defRPr/>
              </a:pPr>
              <a:t>44</a:t>
            </a:fld>
            <a:endParaRPr lang="en-US"/>
          </a:p>
        </p:txBody>
      </p:sp>
    </p:spTree>
    <p:extLst>
      <p:ext uri="{BB962C8B-B14F-4D97-AF65-F5344CB8AC3E}">
        <p14:creationId xmlns:p14="http://schemas.microsoft.com/office/powerpoint/2010/main" val="2754789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Keep this</a:t>
            </a:r>
            <a:r>
              <a:rPr lang="en-US" baseline="0" dirty="0">
                <a:latin typeface="Arial" panose="020B0604020202020204" pitchFamily="34" charset="0"/>
                <a:cs typeface="Arial" panose="020B0604020202020204" pitchFamily="34" charset="0"/>
              </a:rPr>
              <a:t> in mind especially when you are thinking doses. People have died from drinking too much water.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999E69A-BA70-44B9-BD91-9F9841E63C6B}" type="slidenum">
              <a:rPr lang="en-US" smtClean="0"/>
              <a:pPr/>
              <a:t>45</a:t>
            </a:fld>
            <a:endParaRPr lang="en-US" dirty="0"/>
          </a:p>
        </p:txBody>
      </p:sp>
    </p:spTree>
    <p:extLst>
      <p:ext uri="{BB962C8B-B14F-4D97-AF65-F5344CB8AC3E}">
        <p14:creationId xmlns:p14="http://schemas.microsoft.com/office/powerpoint/2010/main" val="2661141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diagram summarize</a:t>
            </a:r>
            <a:r>
              <a:rPr lang="en-US" baseline="0" dirty="0">
                <a:latin typeface="Arial" panose="020B0604020202020204" pitchFamily="34" charset="0"/>
                <a:cs typeface="Arial" panose="020B0604020202020204" pitchFamily="34" charset="0"/>
              </a:rPr>
              <a:t>s some of the factors that should be considered when conducting an infectious disease risk analysis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5846F62-B53E-4CF1-AEA1-B747C0C8F04F}" type="slidenum">
              <a:rPr lang="en-US" smtClean="0"/>
              <a:pPr>
                <a:defRPr/>
              </a:pPr>
              <a:t>46</a:t>
            </a:fld>
            <a:endParaRPr lang="en-US"/>
          </a:p>
        </p:txBody>
      </p:sp>
    </p:spTree>
    <p:extLst>
      <p:ext uri="{BB962C8B-B14F-4D97-AF65-F5344CB8AC3E}">
        <p14:creationId xmlns:p14="http://schemas.microsoft.com/office/powerpoint/2010/main" val="3768221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D60E1-E50D-2447-9372-F19F5FBB066C}" type="slidenum">
              <a:rPr lang="en-US" smtClean="0"/>
              <a:t>47</a:t>
            </a:fld>
            <a:endParaRPr lang="en-US"/>
          </a:p>
        </p:txBody>
      </p:sp>
    </p:spTree>
    <p:extLst>
      <p:ext uri="{BB962C8B-B14F-4D97-AF65-F5344CB8AC3E}">
        <p14:creationId xmlns:p14="http://schemas.microsoft.com/office/powerpoint/2010/main" val="306395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9D60E1-E50D-2447-9372-F19F5FBB066C}" type="slidenum">
              <a:rPr lang="en-US" smtClean="0"/>
              <a:t>6</a:t>
            </a:fld>
            <a:endParaRPr lang="en-US"/>
          </a:p>
        </p:txBody>
      </p:sp>
    </p:spTree>
    <p:extLst>
      <p:ext uri="{BB962C8B-B14F-4D97-AF65-F5344CB8AC3E}">
        <p14:creationId xmlns:p14="http://schemas.microsoft.com/office/powerpoint/2010/main" val="2973200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Cover the main categories of infectious organisms and ask participants if they can think of a couple of examples of diseases caused</a:t>
            </a:r>
            <a:r>
              <a:rPr lang="en-US" baseline="0" dirty="0">
                <a:latin typeface="Arial" panose="020B0604020202020204" pitchFamily="34" charset="0"/>
                <a:cs typeface="Arial" panose="020B0604020202020204" pitchFamily="34" charset="0"/>
              </a:rPr>
              <a:t> by each.  </a:t>
            </a:r>
          </a:p>
          <a:p>
            <a:r>
              <a:rPr lang="en-US" baseline="0" dirty="0">
                <a:latin typeface="Arial" panose="020B0604020202020204" pitchFamily="34" charset="0"/>
                <a:cs typeface="Arial" panose="020B0604020202020204" pitchFamily="34" charset="0"/>
              </a:rPr>
              <a:t>A few examples are below, if needed for discussion:</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Bacteria: </a:t>
            </a:r>
            <a:r>
              <a:rPr lang="en-US" baseline="0" dirty="0" err="1">
                <a:latin typeface="Arial" panose="020B0604020202020204" pitchFamily="34" charset="0"/>
                <a:cs typeface="Arial" panose="020B0604020202020204" pitchFamily="34" charset="0"/>
              </a:rPr>
              <a:t>leptospira</a:t>
            </a:r>
            <a:r>
              <a:rPr lang="en-US" baseline="0" dirty="0">
                <a:latin typeface="Arial" panose="020B0604020202020204" pitchFamily="34" charset="0"/>
                <a:cs typeface="Arial" panose="020B0604020202020204" pitchFamily="34" charset="0"/>
              </a:rPr>
              <a:t> interrogans (pictured), Yersinia pestis (causes plague), Borrelia burgdorferi (Lyme disease), E. coli, Salmonella, Campylobacter (all food borne)</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Viruses: avian influenza (pictured), SARS, Ebola, Dengue, Japanese encephalitis, Nipah, Hendra</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Parasites: malaria (protozoan), roundworms, hookworms, tapeworms (helminths), cryptosporidium (protozoan)</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Fungi: candida albicans, Aspergillus, Histoplasmosis, Cryptococcus, Pneumocystis</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Prions: bovine spongiform encephalopathy (mad cow disease), Creutzfeld-Jakob disease, kuru</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564F4F8-1704-164A-AD6F-CE84C4317A5B}" type="slidenum">
              <a:rPr lang="en-US" smtClean="0"/>
              <a:t>8</a:t>
            </a:fld>
            <a:endParaRPr lang="en-US" dirty="0"/>
          </a:p>
        </p:txBody>
      </p:sp>
    </p:spTree>
    <p:extLst>
      <p:ext uri="{BB962C8B-B14F-4D97-AF65-F5344CB8AC3E}">
        <p14:creationId xmlns:p14="http://schemas.microsoft.com/office/powerpoint/2010/main" val="161646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h-TH"/>
          </a:p>
        </p:txBody>
      </p:sp>
      <p:sp>
        <p:nvSpPr>
          <p:cNvPr id="460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cs typeface="Angsana New" pitchFamily="18" charset="-34"/>
              </a:defRPr>
            </a:lvl1pPr>
            <a:lvl2pPr marL="742877" indent="-285722" eaLnBrk="0" hangingPunct="0">
              <a:defRPr sz="2000">
                <a:solidFill>
                  <a:schemeClr val="tx1"/>
                </a:solidFill>
                <a:latin typeface="Garamond" pitchFamily="18" charset="0"/>
                <a:cs typeface="Angsana New" pitchFamily="18" charset="-34"/>
              </a:defRPr>
            </a:lvl2pPr>
            <a:lvl3pPr marL="1142888" indent="-228578" eaLnBrk="0" hangingPunct="0">
              <a:defRPr sz="2000">
                <a:solidFill>
                  <a:schemeClr val="tx1"/>
                </a:solidFill>
                <a:latin typeface="Garamond" pitchFamily="18" charset="0"/>
                <a:cs typeface="Angsana New" pitchFamily="18" charset="-34"/>
              </a:defRPr>
            </a:lvl3pPr>
            <a:lvl4pPr marL="1600043" indent="-228578" eaLnBrk="0" hangingPunct="0">
              <a:defRPr sz="2000">
                <a:solidFill>
                  <a:schemeClr val="tx1"/>
                </a:solidFill>
                <a:latin typeface="Garamond" pitchFamily="18" charset="0"/>
                <a:cs typeface="Angsana New" pitchFamily="18" charset="-34"/>
              </a:defRPr>
            </a:lvl4pPr>
            <a:lvl5pPr marL="2057199" indent="-228578" eaLnBrk="0" hangingPunct="0">
              <a:defRPr sz="2000">
                <a:solidFill>
                  <a:schemeClr val="tx1"/>
                </a:solidFill>
                <a:latin typeface="Garamond" pitchFamily="18" charset="0"/>
                <a:cs typeface="Angsana New" pitchFamily="18" charset="-34"/>
              </a:defRPr>
            </a:lvl5pPr>
            <a:lvl6pPr marL="2514354" indent="-228578" eaLnBrk="0" fontAlgn="base" hangingPunct="0">
              <a:spcBef>
                <a:spcPct val="0"/>
              </a:spcBef>
              <a:spcAft>
                <a:spcPct val="0"/>
              </a:spcAft>
              <a:defRPr sz="2000">
                <a:solidFill>
                  <a:schemeClr val="tx1"/>
                </a:solidFill>
                <a:latin typeface="Garamond" pitchFamily="18" charset="0"/>
                <a:cs typeface="Angsana New" pitchFamily="18" charset="-34"/>
              </a:defRPr>
            </a:lvl6pPr>
            <a:lvl7pPr marL="2971509" indent="-228578" eaLnBrk="0" fontAlgn="base" hangingPunct="0">
              <a:spcBef>
                <a:spcPct val="0"/>
              </a:spcBef>
              <a:spcAft>
                <a:spcPct val="0"/>
              </a:spcAft>
              <a:defRPr sz="2000">
                <a:solidFill>
                  <a:schemeClr val="tx1"/>
                </a:solidFill>
                <a:latin typeface="Garamond" pitchFamily="18" charset="0"/>
                <a:cs typeface="Angsana New" pitchFamily="18" charset="-34"/>
              </a:defRPr>
            </a:lvl7pPr>
            <a:lvl8pPr marL="3428664" indent="-228578" eaLnBrk="0" fontAlgn="base" hangingPunct="0">
              <a:spcBef>
                <a:spcPct val="0"/>
              </a:spcBef>
              <a:spcAft>
                <a:spcPct val="0"/>
              </a:spcAft>
              <a:defRPr sz="2000">
                <a:solidFill>
                  <a:schemeClr val="tx1"/>
                </a:solidFill>
                <a:latin typeface="Garamond" pitchFamily="18" charset="0"/>
                <a:cs typeface="Angsana New" pitchFamily="18" charset="-34"/>
              </a:defRPr>
            </a:lvl8pPr>
            <a:lvl9pPr marL="3885819" indent="-228578" eaLnBrk="0" fontAlgn="base" hangingPunct="0">
              <a:spcBef>
                <a:spcPct val="0"/>
              </a:spcBef>
              <a:spcAft>
                <a:spcPct val="0"/>
              </a:spcAft>
              <a:defRPr sz="2000">
                <a:solidFill>
                  <a:schemeClr val="tx1"/>
                </a:solidFill>
                <a:latin typeface="Garamond" pitchFamily="18" charset="0"/>
                <a:cs typeface="Angsana New" pitchFamily="18" charset="-34"/>
              </a:defRPr>
            </a:lvl9pPr>
          </a:lstStyle>
          <a:p>
            <a:pPr eaLnBrk="1" hangingPunct="1"/>
            <a:fld id="{46F43919-08E0-4073-B3EF-F511FA79E51C}" type="slidenum">
              <a:rPr lang="en-US" sz="1200">
                <a:latin typeface="Arial" pitchFamily="34" charset="0"/>
              </a:rPr>
              <a:pPr eaLnBrk="1" hangingPunct="1"/>
              <a:t>9</a:t>
            </a:fld>
            <a:endParaRPr lang="th-TH" sz="1200">
              <a:latin typeface="Arial" pitchFamily="34" charset="0"/>
            </a:endParaRPr>
          </a:p>
        </p:txBody>
      </p:sp>
    </p:spTree>
    <p:extLst>
      <p:ext uri="{BB962C8B-B14F-4D97-AF65-F5344CB8AC3E}">
        <p14:creationId xmlns:p14="http://schemas.microsoft.com/office/powerpoint/2010/main" val="36650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Transmission – route by which an infectious organism infects a new host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Method of transmission will influence management plan strategies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Transmission routes: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Direct contact with infected animal or human or their secretions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Indirect contact with a contaminated surface, fomite, or other object</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Contact with or consumption of contaminated food or water</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Biological vector - bite of an insect such as rats, ticks, mosquitoes, or flies</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Ask participants for an</a:t>
            </a:r>
            <a:r>
              <a:rPr lang="en-US" baseline="0" dirty="0">
                <a:latin typeface="Arial" panose="020B0604020202020204" pitchFamily="34" charset="0"/>
                <a:cs typeface="Arial" panose="020B0604020202020204" pitchFamily="34" charset="0"/>
              </a:rPr>
              <a:t> example of a disease spread by each transmission route. One example of each is below.  </a:t>
            </a:r>
          </a:p>
          <a:p>
            <a:r>
              <a:rPr lang="en-US" baseline="0" dirty="0">
                <a:latin typeface="Arial" panose="020B0604020202020204" pitchFamily="34" charset="0"/>
                <a:cs typeface="Arial" panose="020B0604020202020204" pitchFamily="34" charset="0"/>
              </a:rPr>
              <a:t>Note that some diseases can be spread by more than one transmission category - see if participants can think of one. </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Direct contact - influenza (contact with respiratory secretions of individual - breathing in particles from coughing or sneezing) - influenza could also be spread by fomites</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Contaminated surface or fomite - Salmonella on contaminated food prep surface - can also be food consumption</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Consumption of food or water - cholera</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Biological vector - dengue</a:t>
            </a:r>
          </a:p>
        </p:txBody>
      </p:sp>
      <p:sp>
        <p:nvSpPr>
          <p:cNvPr id="4" name="Slide Number Placeholder 3"/>
          <p:cNvSpPr>
            <a:spLocks noGrp="1"/>
          </p:cNvSpPr>
          <p:nvPr>
            <p:ph type="sldNum" sz="quarter" idx="10"/>
          </p:nvPr>
        </p:nvSpPr>
        <p:spPr/>
        <p:txBody>
          <a:bodyPr/>
          <a:lstStyle/>
          <a:p>
            <a:fld id="{6999E69A-BA70-44B9-BD91-9F9841E63C6B}" type="slidenum">
              <a:rPr lang="en-US" smtClean="0"/>
              <a:pPr/>
              <a:t>11</a:t>
            </a:fld>
            <a:endParaRPr lang="en-US" dirty="0"/>
          </a:p>
        </p:txBody>
      </p:sp>
    </p:spTree>
    <p:extLst>
      <p:ext uri="{BB962C8B-B14F-4D97-AF65-F5344CB8AC3E}">
        <p14:creationId xmlns:p14="http://schemas.microsoft.com/office/powerpoint/2010/main" val="3880589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After</a:t>
            </a:r>
            <a:r>
              <a:rPr lang="en-US" baseline="0" dirty="0">
                <a:latin typeface="Arial" panose="020B0604020202020204" pitchFamily="34" charset="0"/>
                <a:cs typeface="Arial" panose="020B0604020202020204" pitchFamily="34" charset="0"/>
              </a:rPr>
              <a:t> defining what a fomite is, p</a:t>
            </a:r>
            <a:r>
              <a:rPr lang="en-US" dirty="0">
                <a:latin typeface="Arial" panose="020B0604020202020204" pitchFamily="34" charset="0"/>
                <a:cs typeface="Arial" panose="020B0604020202020204" pitchFamily="34" charset="0"/>
              </a:rPr>
              <a:t>rompt participants to give examples of fomites that may be involved in disease transfer before listing examples.</a:t>
            </a:r>
          </a:p>
        </p:txBody>
      </p:sp>
      <p:sp>
        <p:nvSpPr>
          <p:cNvPr id="4" name="Slide Number Placeholder 3"/>
          <p:cNvSpPr>
            <a:spLocks noGrp="1"/>
          </p:cNvSpPr>
          <p:nvPr>
            <p:ph type="sldNum" sz="quarter" idx="10"/>
          </p:nvPr>
        </p:nvSpPr>
        <p:spPr/>
        <p:txBody>
          <a:bodyPr/>
          <a:lstStyle/>
          <a:p>
            <a:fld id="{1564F4F8-1704-164A-AD6F-CE84C4317A5B}" type="slidenum">
              <a:rPr lang="en-US" smtClean="0"/>
              <a:t>13</a:t>
            </a:fld>
            <a:endParaRPr lang="en-US" dirty="0"/>
          </a:p>
        </p:txBody>
      </p:sp>
    </p:spTree>
    <p:extLst>
      <p:ext uri="{BB962C8B-B14F-4D97-AF65-F5344CB8AC3E}">
        <p14:creationId xmlns:p14="http://schemas.microsoft.com/office/powerpoint/2010/main" val="381393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9D60E1-E50D-2447-9372-F19F5FBB066C}" type="slidenum">
              <a:rPr lang="en-US" smtClean="0"/>
              <a:t>14</a:t>
            </a:fld>
            <a:endParaRPr lang="en-US"/>
          </a:p>
        </p:txBody>
      </p:sp>
    </p:spTree>
    <p:extLst>
      <p:ext uri="{BB962C8B-B14F-4D97-AF65-F5344CB8AC3E}">
        <p14:creationId xmlns:p14="http://schemas.microsoft.com/office/powerpoint/2010/main" val="4042208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Infants, the elderly,</a:t>
            </a:r>
            <a:r>
              <a:rPr lang="en-US" baseline="0" dirty="0">
                <a:latin typeface="Arial" panose="020B0604020202020204" pitchFamily="34" charset="0"/>
                <a:cs typeface="Arial" panose="020B0604020202020204" pitchFamily="34" charset="0"/>
              </a:rPr>
              <a:t> and </a:t>
            </a:r>
            <a:r>
              <a:rPr lang="en-US" baseline="0" dirty="0" err="1">
                <a:latin typeface="Arial" panose="020B0604020202020204" pitchFamily="34" charset="0"/>
                <a:cs typeface="Arial" panose="020B0604020202020204" pitchFamily="34" charset="0"/>
              </a:rPr>
              <a:t>immuno</a:t>
            </a:r>
            <a:r>
              <a:rPr lang="en-US" baseline="0" dirty="0">
                <a:latin typeface="Arial" panose="020B0604020202020204" pitchFamily="34" charset="0"/>
                <a:cs typeface="Arial" panose="020B0604020202020204" pitchFamily="34" charset="0"/>
              </a:rPr>
              <a:t>-compromised</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999E69A-BA70-44B9-BD91-9F9841E63C6B}" type="slidenum">
              <a:rPr lang="en-US" smtClean="0"/>
              <a:pPr/>
              <a:t>20</a:t>
            </a:fld>
            <a:endParaRPr lang="en-US" dirty="0"/>
          </a:p>
        </p:txBody>
      </p:sp>
    </p:spTree>
    <p:extLst>
      <p:ext uri="{BB962C8B-B14F-4D97-AF65-F5344CB8AC3E}">
        <p14:creationId xmlns:p14="http://schemas.microsoft.com/office/powerpoint/2010/main" val="2571232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D60E1-E50D-2447-9372-F19F5FBB066C}" type="slidenum">
              <a:rPr lang="en-US" smtClean="0"/>
              <a:t>25</a:t>
            </a:fld>
            <a:endParaRPr lang="en-US"/>
          </a:p>
        </p:txBody>
      </p:sp>
    </p:spTree>
    <p:extLst>
      <p:ext uri="{BB962C8B-B14F-4D97-AF65-F5344CB8AC3E}">
        <p14:creationId xmlns:p14="http://schemas.microsoft.com/office/powerpoint/2010/main" val="508356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x-none"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Click to edit Master subtitle style</a:t>
            </a:r>
            <a:endParaRPr lang="en-US" dirty="0"/>
          </a:p>
        </p:txBody>
      </p:sp>
      <p:sp>
        <p:nvSpPr>
          <p:cNvPr id="4" name="Date Placeholder 3"/>
          <p:cNvSpPr>
            <a:spLocks noGrp="1"/>
          </p:cNvSpPr>
          <p:nvPr>
            <p:ph type="dt" sz="half" idx="10"/>
          </p:nvPr>
        </p:nvSpPr>
        <p:spPr/>
        <p:txBody>
          <a:bodyPr/>
          <a:lstStyle/>
          <a:p>
            <a:fld id="{213BC042-5F54-AE43-81A0-73F2E99ADFAC}" type="datetimeFigureOut">
              <a:rPr lang="en-US" smtClean="0"/>
              <a:t>3/31/2023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0BC9FC-6E18-7240-9470-066D5B5A70BD}" type="slidenum">
              <a:rPr lang="en-US" smtClean="0"/>
              <a:t>‹#›</a:t>
            </a:fld>
            <a:endParaRPr lang="en-US" dirty="0"/>
          </a:p>
        </p:txBody>
      </p:sp>
    </p:spTree>
    <p:extLst>
      <p:ext uri="{BB962C8B-B14F-4D97-AF65-F5344CB8AC3E}">
        <p14:creationId xmlns:p14="http://schemas.microsoft.com/office/powerpoint/2010/main" val="42005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213BC042-5F54-AE43-81A0-73F2E99ADFAC}"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198005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213BC042-5F54-AE43-81A0-73F2E99ADFAC}"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352848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701" y="2754225"/>
            <a:ext cx="7472602" cy="472886"/>
          </a:xfrm>
          <a:prstGeom prst="rect">
            <a:avLst/>
          </a:prstGeom>
        </p:spPr>
        <p:txBody>
          <a:bodyPr wrap="square" anchor="ctr">
            <a:spAutoFit/>
          </a:bodyPr>
          <a:lstStyle>
            <a:lvl1pPr algn="ctr">
              <a:lnSpc>
                <a:spcPct val="95000"/>
              </a:lnSpc>
              <a:spcBef>
                <a:spcPts val="900"/>
              </a:spcBef>
              <a:defRPr sz="2603" b="1">
                <a:solidFill>
                  <a:schemeClr val="tx1"/>
                </a:solidFill>
              </a:defRPr>
            </a:lvl1pPr>
          </a:lstStyle>
          <a:p>
            <a:r>
              <a:rPr lang="en-GB" noProof="0" dirty="0"/>
              <a:t>Intermediate slide</a:t>
            </a:r>
            <a:endParaRPr lang="en-GB" dirty="0"/>
          </a:p>
        </p:txBody>
      </p:sp>
    </p:spTree>
    <p:extLst>
      <p:ext uri="{BB962C8B-B14F-4D97-AF65-F5344CB8AC3E}">
        <p14:creationId xmlns:p14="http://schemas.microsoft.com/office/powerpoint/2010/main" val="19348523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tx1"/>
                </a:solidFill>
                <a:latin typeface="Arial" panose="020B0604020202020204" pitchFamily="34" charset="0"/>
                <a:cs typeface="Arial" panose="020B0604020202020204" pitchFamily="34" charset="0"/>
              </a:defRPr>
            </a:lvl1pPr>
          </a:lstStyle>
          <a:p>
            <a:r>
              <a:rPr lang="x-none" dirty="0"/>
              <a:t>Click to edit Master title style</a:t>
            </a:r>
            <a:endParaRPr lang="en-US" dirty="0"/>
          </a:p>
        </p:txBody>
      </p:sp>
      <p:sp>
        <p:nvSpPr>
          <p:cNvPr id="3" name="Content Placeholder 2"/>
          <p:cNvSpPr>
            <a:spLocks noGrp="1"/>
          </p:cNvSpPr>
          <p:nvPr>
            <p:ph idx="1"/>
          </p:nvPr>
        </p:nvSpPr>
        <p:spPr/>
        <p:txBody>
          <a:bodyPr>
            <a:normAutofit/>
          </a:bodyPr>
          <a:lstStyle>
            <a:lvl1pPr>
              <a:defRPr sz="2800">
                <a:solidFill>
                  <a:schemeClr val="tx1"/>
                </a:solidFill>
                <a:latin typeface="Arial" panose="020B0604020202020204" pitchFamily="34" charset="0"/>
                <a:cs typeface="Arial" panose="020B0604020202020204" pitchFamily="34" charset="0"/>
              </a:defRPr>
            </a:lvl1pPr>
            <a:lvl2pPr>
              <a:defRPr sz="2800">
                <a:solidFill>
                  <a:schemeClr val="tx1"/>
                </a:solidFill>
                <a:latin typeface="Arial" panose="020B0604020202020204" pitchFamily="34" charset="0"/>
                <a:cs typeface="Arial" panose="020B0604020202020204" pitchFamily="34" charset="0"/>
              </a:defRPr>
            </a:lvl2pPr>
            <a:lvl3pPr>
              <a:defRPr sz="2800">
                <a:solidFill>
                  <a:schemeClr val="tx1"/>
                </a:solidFill>
                <a:latin typeface="Arial" panose="020B0604020202020204" pitchFamily="34" charset="0"/>
                <a:cs typeface="Arial" panose="020B0604020202020204" pitchFamily="34" charset="0"/>
              </a:defRPr>
            </a:lvl3pPr>
            <a:lvl4pPr>
              <a:defRPr sz="2800">
                <a:solidFill>
                  <a:schemeClr val="tx1"/>
                </a:solidFill>
                <a:latin typeface="Arial" panose="020B0604020202020204" pitchFamily="34" charset="0"/>
                <a:cs typeface="Arial" panose="020B0604020202020204" pitchFamily="34" charset="0"/>
              </a:defRPr>
            </a:lvl4pPr>
            <a:lvl5pPr>
              <a:defRPr sz="2800">
                <a:solidFill>
                  <a:schemeClr val="tx1"/>
                </a:solidFill>
                <a:latin typeface="Arial" panose="020B0604020202020204" pitchFamily="34" charset="0"/>
                <a:cs typeface="Arial" panose="020B0604020202020204" pitchFamily="34" charset="0"/>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Date Placeholder 3"/>
          <p:cNvSpPr>
            <a:spLocks noGrp="1"/>
          </p:cNvSpPr>
          <p:nvPr>
            <p:ph type="dt" sz="half" idx="10"/>
          </p:nvPr>
        </p:nvSpPr>
        <p:spPr/>
        <p:txBody>
          <a:bodyPr/>
          <a:lstStyle/>
          <a:p>
            <a:fld id="{213BC042-5F54-AE43-81A0-73F2E99ADFAC}"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2693505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dirty="0"/>
              <a:t>Click to edit Master text styles</a:t>
            </a:r>
          </a:p>
        </p:txBody>
      </p:sp>
      <p:sp>
        <p:nvSpPr>
          <p:cNvPr id="4" name="Date Placeholder 3"/>
          <p:cNvSpPr>
            <a:spLocks noGrp="1"/>
          </p:cNvSpPr>
          <p:nvPr>
            <p:ph type="dt" sz="half" idx="10"/>
          </p:nvPr>
        </p:nvSpPr>
        <p:spPr/>
        <p:txBody>
          <a:bodyPr/>
          <a:lstStyle/>
          <a:p>
            <a:fld id="{213BC042-5F54-AE43-81A0-73F2E99ADFAC}"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428367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213BC042-5F54-AE43-81A0-73F2E99ADFAC}"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159139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dirty="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213BC042-5F54-AE43-81A0-73F2E99ADFAC}"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310058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x-none" dirty="0"/>
              <a:t>Click to edit Master title style</a:t>
            </a:r>
            <a:endParaRPr lang="en-US" dirty="0"/>
          </a:p>
        </p:txBody>
      </p:sp>
      <p:sp>
        <p:nvSpPr>
          <p:cNvPr id="3" name="Date Placeholder 2"/>
          <p:cNvSpPr>
            <a:spLocks noGrp="1"/>
          </p:cNvSpPr>
          <p:nvPr>
            <p:ph type="dt" sz="half" idx="10"/>
          </p:nvPr>
        </p:nvSpPr>
        <p:spPr/>
        <p:txBody>
          <a:bodyPr/>
          <a:lstStyle/>
          <a:p>
            <a:fld id="{213BC042-5F54-AE43-81A0-73F2E99ADFAC}"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12345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BC042-5F54-AE43-81A0-73F2E99ADFAC}"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292666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dirty="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13BC042-5F54-AE43-81A0-73F2E99ADFAC}"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407856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13BC042-5F54-AE43-81A0-73F2E99ADFAC}"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BC9FC-6E18-7240-9470-066D5B5A70BD}" type="slidenum">
              <a:rPr lang="en-US" smtClean="0"/>
              <a:t>‹#›</a:t>
            </a:fld>
            <a:endParaRPr lang="en-US"/>
          </a:p>
        </p:txBody>
      </p:sp>
    </p:spTree>
    <p:extLst>
      <p:ext uri="{BB962C8B-B14F-4D97-AF65-F5344CB8AC3E}">
        <p14:creationId xmlns:p14="http://schemas.microsoft.com/office/powerpoint/2010/main" val="9438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13BC042-5F54-AE43-81A0-73F2E99ADFAC}" type="datetimeFigureOut">
              <a:rPr lang="en-US" smtClean="0"/>
              <a:pPr/>
              <a:t>3/31/2023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10BC9FC-6E18-7240-9470-066D5B5A70BD}" type="slidenum">
              <a:rPr lang="en-US" smtClean="0"/>
              <a:pPr/>
              <a:t>‹#›</a:t>
            </a:fld>
            <a:endParaRPr lang="en-US" dirty="0"/>
          </a:p>
        </p:txBody>
      </p:sp>
    </p:spTree>
    <p:extLst>
      <p:ext uri="{BB962C8B-B14F-4D97-AF65-F5344CB8AC3E}">
        <p14:creationId xmlns:p14="http://schemas.microsoft.com/office/powerpoint/2010/main" val="2439854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images.google.co.th/imgres?imgurl=http://www.accb.ns.ca/images/bloodtest.jpg&amp;imgrefurl=http://www.accb.ns.ca/bborne.htm&amp;usg=__0nDPL7kb0dkvb0xhrEInmJgpohw=&amp;h=375&amp;w=500&amp;sz=233&amp;hl=th&amp;start=22&amp;um=1&amp;tbnid=owVWY6zbioXSOM:&amp;tbnh=98&amp;tbnw=130&amp;prev=/images?q=bloodborne+transmission&amp;gbv=2&amp;ndsp=20&amp;hl=th&amp;sa=N&amp;start=20&amp;um=1" TargetMode="External"/><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bd6Vv0C64wU"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file://localhost/www.youtube.com/watch" TargetMode="Externa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youtube.com/watch?v=8RApk1t9XDo"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youtube.com/watch?v=R9Un5fD5Rlk"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1805305"/>
            <a:ext cx="8717280" cy="3236705"/>
          </a:xfrm>
        </p:spPr>
        <p:txBody>
          <a:bodyPr>
            <a:noAutofit/>
          </a:bodyPr>
          <a:lstStyle/>
          <a:p>
            <a:r>
              <a:rPr lang="en-US" b="1" dirty="0"/>
              <a:t/>
            </a:r>
            <a:br>
              <a:rPr lang="en-US" b="1" dirty="0"/>
            </a:br>
            <a:r>
              <a:rPr lang="en-US" b="1" dirty="0"/>
              <a:t/>
            </a:r>
            <a:br>
              <a:rPr lang="en-US" b="1" dirty="0"/>
            </a:br>
            <a:r>
              <a:rPr lang="x-none" sz="4400" b="1" dirty="0"/>
              <a:t>POH 107: DETECTION, IDENTIFICATION AND MONITORING OF PANDEMICS </a:t>
            </a:r>
            <a:r>
              <a:rPr lang="en-US" sz="4400" b="1" dirty="0"/>
              <a:t/>
            </a:r>
            <a:br>
              <a:rPr lang="en-US" sz="4400" b="1" dirty="0"/>
            </a:br>
            <a:r>
              <a:rPr lang="en-US" b="1" dirty="0"/>
              <a:t> </a:t>
            </a:r>
            <a:r>
              <a:rPr lang="en-US" dirty="0"/>
              <a:t/>
            </a:r>
            <a:br>
              <a:rPr lang="en-US" dirty="0"/>
            </a:br>
            <a:endParaRPr lang="en-US" dirty="0"/>
          </a:p>
        </p:txBody>
      </p:sp>
    </p:spTree>
    <p:extLst>
      <p:ext uri="{BB962C8B-B14F-4D97-AF65-F5344CB8AC3E}">
        <p14:creationId xmlns:p14="http://schemas.microsoft.com/office/powerpoint/2010/main" val="157910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cademic.pgcc.edu/~kroberts/Lecture/Chapter%2014/14-03_PortalsOfEntry_L.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3450" y="1349613"/>
            <a:ext cx="4780823" cy="514369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4900" b="1" dirty="0"/>
              <a:t>Portal of </a:t>
            </a:r>
            <a:r>
              <a:rPr lang="en-US" sz="4900" b="1" dirty="0" smtClean="0"/>
              <a:t>Entry</a:t>
            </a:r>
            <a:r>
              <a:rPr lang="en-US" b="1" dirty="0" smtClean="0"/>
              <a:t/>
            </a:r>
            <a:br>
              <a:rPr lang="en-US" b="1" dirty="0" smtClean="0"/>
            </a:br>
            <a:endParaRPr lang="en-US" b="1" dirty="0"/>
          </a:p>
        </p:txBody>
      </p:sp>
    </p:spTree>
    <p:extLst>
      <p:ext uri="{BB962C8B-B14F-4D97-AF65-F5344CB8AC3E}">
        <p14:creationId xmlns:p14="http://schemas.microsoft.com/office/powerpoint/2010/main" val="741292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6" descr="sneezing1-150x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465" y="1840948"/>
            <a:ext cx="1228654" cy="1315404"/>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40966" name="Picture 8" descr="hand_ger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156" y="1840948"/>
            <a:ext cx="1014229" cy="128546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40967" name="Picture 10" descr="AerosolTransmiss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7007" y="1875256"/>
            <a:ext cx="2177738" cy="125115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40970" name="Picture 15" descr="bloodtes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770316"/>
            <a:ext cx="1507665" cy="1216991"/>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40971" name="Picture 17" descr="aaa%5B1%5D"/>
          <p:cNvPicPr>
            <a:picLocks noChangeAspect="1" noChangeArrowheads="1"/>
          </p:cNvPicPr>
          <p:nvPr/>
        </p:nvPicPr>
        <p:blipFill>
          <a:blip r:embed="rId8">
            <a:extLst>
              <a:ext uri="{28A0092B-C50C-407E-A947-70E740481C1C}">
                <a14:useLocalDpi xmlns:a14="http://schemas.microsoft.com/office/drawing/2010/main" val="0"/>
              </a:ext>
            </a:extLst>
          </a:blip>
          <a:srcRect t="14381" b="10112"/>
          <a:stretch>
            <a:fillRect/>
          </a:stretch>
        </p:blipFill>
        <p:spPr bwMode="auto">
          <a:xfrm>
            <a:off x="5218623" y="3780279"/>
            <a:ext cx="1786862" cy="1216991"/>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40972" name="Picture 19" descr="51_3_bi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3149" y="3770316"/>
            <a:ext cx="1531596" cy="123691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03833" y="409618"/>
            <a:ext cx="8864794" cy="1039427"/>
          </a:xfrm>
        </p:spPr>
        <p:txBody>
          <a:bodyPr>
            <a:noAutofit/>
          </a:bodyPr>
          <a:lstStyle/>
          <a:p>
            <a:r>
              <a:rPr lang="en-US" sz="4400" b="1" dirty="0" smtClean="0"/>
              <a:t>Modes of Disease Transmission </a:t>
            </a:r>
            <a:r>
              <a:rPr lang="en-US" b="1" dirty="0"/>
              <a:t/>
            </a:r>
            <a:br>
              <a:rPr lang="en-US" b="1" dirty="0"/>
            </a:br>
            <a:endParaRPr lang="en-US" b="1" dirty="0"/>
          </a:p>
        </p:txBody>
      </p:sp>
      <p:sp>
        <p:nvSpPr>
          <p:cNvPr id="5" name="Content Placeholder 4"/>
          <p:cNvSpPr>
            <a:spLocks noGrp="1"/>
          </p:cNvSpPr>
          <p:nvPr>
            <p:ph idx="1"/>
          </p:nvPr>
        </p:nvSpPr>
        <p:spPr>
          <a:xfrm>
            <a:off x="533400" y="1752600"/>
            <a:ext cx="8229600" cy="4419600"/>
          </a:xfrm>
        </p:spPr>
        <p:txBody>
          <a:bodyPr>
            <a:normAutofit/>
          </a:bodyPr>
          <a:lstStyle/>
          <a:p>
            <a:pPr marL="0" indent="0">
              <a:buNone/>
            </a:pPr>
            <a:r>
              <a:rPr lang="en-US" dirty="0"/>
              <a:t>Contact</a:t>
            </a:r>
          </a:p>
          <a:p>
            <a:pPr lvl="1">
              <a:buFont typeface="Arial" panose="020B0604020202020204" pitchFamily="34" charset="0"/>
              <a:buChar char="•"/>
            </a:pPr>
            <a:r>
              <a:rPr lang="en-US" sz="2400" dirty="0"/>
              <a:t>Direct</a:t>
            </a:r>
          </a:p>
          <a:p>
            <a:pPr lvl="1">
              <a:buFont typeface="Arial" panose="020B0604020202020204" pitchFamily="34" charset="0"/>
              <a:buChar char="•"/>
            </a:pPr>
            <a:r>
              <a:rPr lang="en-US" sz="2400" dirty="0"/>
              <a:t>Indirect</a:t>
            </a:r>
          </a:p>
          <a:p>
            <a:pPr marL="0" indent="0">
              <a:buNone/>
            </a:pPr>
            <a:r>
              <a:rPr lang="en-US" dirty="0"/>
              <a:t>Airborne</a:t>
            </a:r>
          </a:p>
          <a:p>
            <a:pPr lvl="1">
              <a:buFont typeface="Arial" panose="020B0604020202020204" pitchFamily="34" charset="0"/>
              <a:buChar char="•"/>
            </a:pPr>
            <a:r>
              <a:rPr lang="en-US" sz="2400" dirty="0"/>
              <a:t>Droplet</a:t>
            </a:r>
          </a:p>
          <a:p>
            <a:pPr lvl="1">
              <a:buFont typeface="Arial" panose="020B0604020202020204" pitchFamily="34" charset="0"/>
              <a:buChar char="•"/>
            </a:pPr>
            <a:r>
              <a:rPr lang="en-US" sz="2400" dirty="0"/>
              <a:t>Airborne</a:t>
            </a:r>
          </a:p>
          <a:p>
            <a:pPr marL="0" indent="0">
              <a:buNone/>
            </a:pPr>
            <a:r>
              <a:rPr lang="en-US" dirty="0"/>
              <a:t>Vector Borne</a:t>
            </a:r>
          </a:p>
          <a:p>
            <a:pPr marL="0" indent="0">
              <a:buNone/>
            </a:pPr>
            <a:r>
              <a:rPr lang="en-US" dirty="0"/>
              <a:t>Vehicle</a:t>
            </a:r>
          </a:p>
        </p:txBody>
      </p:sp>
      <p:sp>
        <p:nvSpPr>
          <p:cNvPr id="14" name="TextBox 13"/>
          <p:cNvSpPr txBox="1"/>
          <p:nvPr/>
        </p:nvSpPr>
        <p:spPr>
          <a:xfrm>
            <a:off x="5672033" y="3244334"/>
            <a:ext cx="276557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Aerosolized particles</a:t>
            </a:r>
          </a:p>
        </p:txBody>
      </p:sp>
      <p:sp>
        <p:nvSpPr>
          <p:cNvPr id="12" name="TextBox 11"/>
          <p:cNvSpPr txBox="1"/>
          <p:nvPr/>
        </p:nvSpPr>
        <p:spPr>
          <a:xfrm>
            <a:off x="426128" y="6040468"/>
            <a:ext cx="8438666"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Aerosolized Particles from coughing or sneezing  &lt;5 microns in size containing influenza virus can be inhaled at alveolar level of lungs</a:t>
            </a:r>
          </a:p>
        </p:txBody>
      </p:sp>
    </p:spTree>
    <p:extLst>
      <p:ext uri="{BB962C8B-B14F-4D97-AF65-F5344CB8AC3E}">
        <p14:creationId xmlns:p14="http://schemas.microsoft.com/office/powerpoint/2010/main" val="353496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Direct Contact Transmission</a:t>
            </a:r>
            <a:endParaRPr lang="en-US" sz="4400" b="1" dirty="0"/>
          </a:p>
        </p:txBody>
      </p:sp>
      <p:sp>
        <p:nvSpPr>
          <p:cNvPr id="3" name="Content Placeholder 2"/>
          <p:cNvSpPr>
            <a:spLocks noGrp="1"/>
          </p:cNvSpPr>
          <p:nvPr>
            <p:ph idx="1"/>
          </p:nvPr>
        </p:nvSpPr>
        <p:spPr>
          <a:xfrm>
            <a:off x="457200" y="1417638"/>
            <a:ext cx="8382000" cy="4712230"/>
          </a:xfrm>
        </p:spPr>
        <p:txBody>
          <a:bodyPr>
            <a:normAutofit lnSpcReduction="10000"/>
          </a:bodyPr>
          <a:lstStyle/>
          <a:p>
            <a:pPr marL="0" indent="0">
              <a:buNone/>
            </a:pPr>
            <a:r>
              <a:rPr lang="en-US" dirty="0"/>
              <a:t>Direct contact with infected individual person or animals, or their secretions</a:t>
            </a:r>
          </a:p>
          <a:p>
            <a:pPr marL="0" indent="0">
              <a:buNone/>
            </a:pPr>
            <a:r>
              <a:rPr lang="en-US" dirty="0"/>
              <a:t>Infectious organisms can enter via:</a:t>
            </a:r>
          </a:p>
          <a:p>
            <a:pPr lvl="1">
              <a:buFont typeface="Arial" panose="020B0604020202020204" pitchFamily="34" charset="0"/>
              <a:buChar char="•"/>
            </a:pPr>
            <a:r>
              <a:rPr lang="en-US" dirty="0"/>
              <a:t>Respiratory tract - inhaled particles from sneezing and coughing</a:t>
            </a:r>
          </a:p>
          <a:p>
            <a:pPr lvl="1">
              <a:buFont typeface="Arial" panose="020B0604020202020204" pitchFamily="34" charset="0"/>
              <a:buChar char="•"/>
            </a:pPr>
            <a:r>
              <a:rPr lang="en-US" dirty="0"/>
              <a:t>Mucous membranes - eyes, nose, reproductive, digestive tracts</a:t>
            </a:r>
          </a:p>
          <a:p>
            <a:pPr lvl="1">
              <a:buFont typeface="Arial" panose="020B0604020202020204" pitchFamily="34" charset="0"/>
              <a:buChar char="•"/>
            </a:pPr>
            <a:r>
              <a:rPr lang="en-US" dirty="0"/>
              <a:t>Skin - cuts, wounds, open sore, injury can facilitate entry</a:t>
            </a:r>
          </a:p>
          <a:p>
            <a:pPr lvl="1">
              <a:buFont typeface="Arial" panose="020B0604020202020204" pitchFamily="34" charset="0"/>
              <a:buChar char="•"/>
            </a:pPr>
            <a:r>
              <a:rPr lang="en-US" dirty="0"/>
              <a:t>Ingestion - swallowing</a:t>
            </a:r>
          </a:p>
          <a:p>
            <a:pPr lvl="1"/>
            <a:endParaRPr lang="en-US" dirty="0"/>
          </a:p>
        </p:txBody>
      </p:sp>
    </p:spTree>
    <p:extLst>
      <p:ext uri="{BB962C8B-B14F-4D97-AF65-F5344CB8AC3E}">
        <p14:creationId xmlns:p14="http://schemas.microsoft.com/office/powerpoint/2010/main" val="1167601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890"/>
            <a:ext cx="8229600" cy="661188"/>
          </a:xfrm>
        </p:spPr>
        <p:txBody>
          <a:bodyPr>
            <a:noAutofit/>
          </a:bodyPr>
          <a:lstStyle/>
          <a:p>
            <a:r>
              <a:rPr lang="en-US" sz="4400" b="1" dirty="0"/>
              <a:t>Contact with </a:t>
            </a:r>
            <a:r>
              <a:rPr lang="en-US" sz="4400" b="1" dirty="0" smtClean="0"/>
              <a:t>Fomite</a:t>
            </a:r>
            <a:endParaRPr lang="en-US" sz="4400" b="1" dirty="0"/>
          </a:p>
        </p:txBody>
      </p:sp>
      <p:sp>
        <p:nvSpPr>
          <p:cNvPr id="3" name="Content Placeholder 2"/>
          <p:cNvSpPr>
            <a:spLocks noGrp="1"/>
          </p:cNvSpPr>
          <p:nvPr>
            <p:ph idx="1"/>
          </p:nvPr>
        </p:nvSpPr>
        <p:spPr>
          <a:xfrm>
            <a:off x="116336" y="721078"/>
            <a:ext cx="8936922" cy="4343400"/>
          </a:xfrm>
        </p:spPr>
        <p:txBody>
          <a:bodyPr>
            <a:noAutofit/>
          </a:bodyPr>
          <a:lstStyle/>
          <a:p>
            <a:r>
              <a:rPr lang="en-US" dirty="0"/>
              <a:t>Fomite: an inanimate object contaminated with an infectious organism</a:t>
            </a:r>
          </a:p>
          <a:p>
            <a:r>
              <a:rPr lang="en-US" dirty="0"/>
              <a:t>Organisms can survive on surfaces</a:t>
            </a:r>
          </a:p>
          <a:p>
            <a:r>
              <a:rPr lang="en-US" dirty="0"/>
              <a:t>Does not require direct contact between individuals</a:t>
            </a:r>
          </a:p>
          <a:p>
            <a:r>
              <a:rPr lang="en-US" dirty="0"/>
              <a:t>Examples of fomites:</a:t>
            </a:r>
          </a:p>
          <a:p>
            <a:pPr lvl="1">
              <a:buFont typeface="Arial" panose="020B0604020202020204" pitchFamily="34" charset="0"/>
              <a:buChar char="•"/>
            </a:pPr>
            <a:r>
              <a:rPr lang="en-US" dirty="0"/>
              <a:t>Doorknobs</a:t>
            </a:r>
          </a:p>
          <a:p>
            <a:pPr lvl="1">
              <a:buFont typeface="Arial" panose="020B0604020202020204" pitchFamily="34" charset="0"/>
              <a:buChar char="•"/>
            </a:pPr>
            <a:r>
              <a:rPr lang="en-US" dirty="0"/>
              <a:t>Computer keyboard</a:t>
            </a:r>
          </a:p>
          <a:p>
            <a:pPr lvl="1">
              <a:buFont typeface="Arial" panose="020B0604020202020204" pitchFamily="34" charset="0"/>
              <a:buChar char="•"/>
            </a:pPr>
            <a:r>
              <a:rPr lang="en-US" dirty="0"/>
              <a:t>Bedding or towels</a:t>
            </a:r>
          </a:p>
          <a:p>
            <a:pPr lvl="1">
              <a:buFont typeface="Arial" panose="020B0604020202020204" pitchFamily="34" charset="0"/>
              <a:buChar char="•"/>
            </a:pPr>
            <a:r>
              <a:rPr lang="en-US" dirty="0"/>
              <a:t>Needles, forceps, scissors, </a:t>
            </a:r>
          </a:p>
          <a:p>
            <a:pPr lvl="1">
              <a:buFont typeface="Arial" panose="020B0604020202020204" pitchFamily="34" charset="0"/>
              <a:buChar char="•"/>
            </a:pPr>
            <a:r>
              <a:rPr lang="en-US" dirty="0"/>
              <a:t>other medical equipment</a:t>
            </a:r>
          </a:p>
          <a:p>
            <a:pPr lvl="1">
              <a:buFont typeface="Arial" panose="020B0604020202020204" pitchFamily="34" charset="0"/>
              <a:buChar char="•"/>
            </a:pPr>
            <a:r>
              <a:rPr lang="en-US" dirty="0"/>
              <a:t>Food preparation equipment and</a:t>
            </a:r>
          </a:p>
          <a:p>
            <a:pPr marL="457200" lvl="1" indent="0">
              <a:buNone/>
            </a:pPr>
            <a:r>
              <a:rPr lang="en-US" dirty="0"/>
              <a:t>serving vessels</a:t>
            </a:r>
          </a:p>
          <a:p>
            <a:endParaRPr lang="en-US" dirty="0"/>
          </a:p>
        </p:txBody>
      </p:sp>
      <p:pic>
        <p:nvPicPr>
          <p:cNvPr id="4" name="Picture 3" descr="fomite.jpg"/>
          <p:cNvPicPr>
            <a:picLocks noChangeAspect="1"/>
          </p:cNvPicPr>
          <p:nvPr/>
        </p:nvPicPr>
        <p:blipFill>
          <a:blip r:embed="rId3">
            <a:clrChange>
              <a:clrFrom>
                <a:srgbClr val="FE4910"/>
              </a:clrFrom>
              <a:clrTo>
                <a:srgbClr val="FE4910">
                  <a:alpha val="0"/>
                </a:srgbClr>
              </a:clrTo>
            </a:clrChange>
            <a:extLst>
              <a:ext uri="{28A0092B-C50C-407E-A947-70E740481C1C}">
                <a14:useLocalDpi xmlns:a14="http://schemas.microsoft.com/office/drawing/2010/main" val="0"/>
              </a:ext>
            </a:extLst>
          </a:blip>
          <a:stretch>
            <a:fillRect/>
          </a:stretch>
        </p:blipFill>
        <p:spPr>
          <a:xfrm>
            <a:off x="5635310" y="3060797"/>
            <a:ext cx="3213100" cy="2540000"/>
          </a:xfrm>
          <a:prstGeom prst="rect">
            <a:avLst/>
          </a:prstGeom>
        </p:spPr>
      </p:pic>
      <p:sp>
        <p:nvSpPr>
          <p:cNvPr id="5" name="TextBox 4"/>
          <p:cNvSpPr txBox="1"/>
          <p:nvPr/>
        </p:nvSpPr>
        <p:spPr>
          <a:xfrm>
            <a:off x="7535075" y="5715196"/>
            <a:ext cx="12192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healthline.com</a:t>
            </a:r>
          </a:p>
        </p:txBody>
      </p:sp>
    </p:spTree>
    <p:extLst>
      <p:ext uri="{BB962C8B-B14F-4D97-AF65-F5344CB8AC3E}">
        <p14:creationId xmlns:p14="http://schemas.microsoft.com/office/powerpoint/2010/main" val="1602321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t>Contaminated Food and Water</a:t>
            </a:r>
            <a:endParaRPr lang="en-US" sz="4400" b="1" dirty="0"/>
          </a:p>
        </p:txBody>
      </p:sp>
      <p:sp>
        <p:nvSpPr>
          <p:cNvPr id="3" name="Content Placeholder 2"/>
          <p:cNvSpPr>
            <a:spLocks noGrp="1"/>
          </p:cNvSpPr>
          <p:nvPr>
            <p:ph idx="1"/>
          </p:nvPr>
        </p:nvSpPr>
        <p:spPr>
          <a:xfrm>
            <a:off x="207078" y="1529796"/>
            <a:ext cx="8790832" cy="4936066"/>
          </a:xfrm>
        </p:spPr>
        <p:txBody>
          <a:bodyPr>
            <a:normAutofit fontScale="92500" lnSpcReduction="10000"/>
          </a:bodyPr>
          <a:lstStyle/>
          <a:p>
            <a:pPr marL="0" indent="0">
              <a:buNone/>
            </a:pPr>
            <a:r>
              <a:rPr lang="en-US" dirty="0"/>
              <a:t>Food and water can become contaminated and transmit diseases when consumed</a:t>
            </a:r>
          </a:p>
          <a:p>
            <a:pPr marL="0" indent="0">
              <a:buNone/>
            </a:pPr>
            <a:r>
              <a:rPr lang="en-US" dirty="0"/>
              <a:t>Contaminated food or water possible in:</a:t>
            </a:r>
          </a:p>
          <a:p>
            <a:pPr lvl="1">
              <a:buFont typeface="Arial" panose="020B0604020202020204" pitchFamily="34" charset="0"/>
              <a:buChar char="•"/>
            </a:pPr>
            <a:r>
              <a:rPr lang="en-US" dirty="0"/>
              <a:t>Restaurants</a:t>
            </a:r>
          </a:p>
          <a:p>
            <a:pPr lvl="1">
              <a:buFont typeface="Arial" panose="020B0604020202020204" pitchFamily="34" charset="0"/>
              <a:buChar char="•"/>
            </a:pPr>
            <a:r>
              <a:rPr lang="en-US" dirty="0"/>
              <a:t>Central water supply</a:t>
            </a:r>
          </a:p>
          <a:p>
            <a:pPr lvl="1">
              <a:buFont typeface="Arial" panose="020B0604020202020204" pitchFamily="34" charset="0"/>
              <a:buChar char="•"/>
            </a:pPr>
            <a:r>
              <a:rPr lang="en-US" dirty="0"/>
              <a:t>Water storage containers</a:t>
            </a:r>
          </a:p>
          <a:p>
            <a:pPr marL="0" indent="0">
              <a:buNone/>
            </a:pPr>
            <a:r>
              <a:rPr lang="en-US" dirty="0"/>
              <a:t>Often cause gastroenteritis</a:t>
            </a:r>
          </a:p>
          <a:p>
            <a:pPr lvl="1">
              <a:buFont typeface="Arial" panose="020B0604020202020204" pitchFamily="34" charset="0"/>
              <a:buChar char="•"/>
            </a:pPr>
            <a:r>
              <a:rPr lang="en-US" dirty="0"/>
              <a:t>Diarrhea, vomiting, nausea</a:t>
            </a:r>
          </a:p>
          <a:p>
            <a:pPr lvl="1">
              <a:buFont typeface="Arial" panose="020B0604020202020204" pitchFamily="34" charset="0"/>
              <a:buChar char="•"/>
            </a:pPr>
            <a:r>
              <a:rPr lang="en-US" i="1" dirty="0"/>
              <a:t>E. coli</a:t>
            </a:r>
            <a:r>
              <a:rPr lang="en-US" dirty="0"/>
              <a:t>, Salmonella, Campylobacter</a:t>
            </a:r>
          </a:p>
          <a:p>
            <a:pPr lvl="1">
              <a:buFont typeface="Arial" panose="020B0604020202020204" pitchFamily="34" charset="0"/>
              <a:buChar char="•"/>
            </a:pPr>
            <a:r>
              <a:rPr lang="en-US" dirty="0"/>
              <a:t>Cholera, Hepatitis A</a:t>
            </a:r>
          </a:p>
          <a:p>
            <a:pPr lvl="1">
              <a:buFont typeface="Arial" panose="020B0604020202020204" pitchFamily="34" charset="0"/>
              <a:buChar char="•"/>
            </a:pPr>
            <a:r>
              <a:rPr lang="en-US" dirty="0"/>
              <a:t>Intestinal parasites</a:t>
            </a:r>
          </a:p>
          <a:p>
            <a:endParaRPr lang="en-US" dirty="0"/>
          </a:p>
        </p:txBody>
      </p:sp>
      <p:pic>
        <p:nvPicPr>
          <p:cNvPr id="4" name="Picture 3" descr="foodborne illness.jpe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0777" y="3412173"/>
            <a:ext cx="2887133" cy="2746297"/>
          </a:xfrm>
          <a:prstGeom prst="rect">
            <a:avLst/>
          </a:prstGeom>
        </p:spPr>
      </p:pic>
      <p:sp>
        <p:nvSpPr>
          <p:cNvPr id="5" name="TextBox 4"/>
          <p:cNvSpPr txBox="1"/>
          <p:nvPr/>
        </p:nvSpPr>
        <p:spPr>
          <a:xfrm>
            <a:off x="7924800" y="6465862"/>
            <a:ext cx="18288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en.wikipedia.org</a:t>
            </a:r>
          </a:p>
        </p:txBody>
      </p:sp>
    </p:spTree>
    <p:extLst>
      <p:ext uri="{BB962C8B-B14F-4D97-AF65-F5344CB8AC3E}">
        <p14:creationId xmlns:p14="http://schemas.microsoft.com/office/powerpoint/2010/main" val="42808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Reservoir Hosts and Transmission</a:t>
            </a:r>
            <a:endParaRPr lang="en-US" sz="4400" b="1" dirty="0"/>
          </a:p>
        </p:txBody>
      </p:sp>
      <p:sp>
        <p:nvSpPr>
          <p:cNvPr id="3" name="Content Placeholder 2"/>
          <p:cNvSpPr>
            <a:spLocks noGrp="1"/>
          </p:cNvSpPr>
          <p:nvPr>
            <p:ph idx="1"/>
          </p:nvPr>
        </p:nvSpPr>
        <p:spPr>
          <a:xfrm>
            <a:off x="304800" y="1600200"/>
            <a:ext cx="8382000" cy="4876800"/>
          </a:xfrm>
        </p:spPr>
        <p:txBody>
          <a:bodyPr>
            <a:normAutofit/>
          </a:bodyPr>
          <a:lstStyle/>
          <a:p>
            <a:pPr algn="just"/>
            <a:r>
              <a:rPr lang="en-US" dirty="0"/>
              <a:t>Reservoir hosts with infectious agents can transmit the organism, but may not develop disease</a:t>
            </a:r>
          </a:p>
          <a:p>
            <a:pPr algn="just"/>
            <a:r>
              <a:rPr lang="en-US" dirty="0"/>
              <a:t>Hosts provide a reservoir for the organism in the environment</a:t>
            </a:r>
          </a:p>
          <a:p>
            <a:pPr algn="just"/>
            <a:r>
              <a:rPr lang="en-US" dirty="0"/>
              <a:t>Management difficult if host population is large or difficult to control </a:t>
            </a:r>
          </a:p>
          <a:p>
            <a:pPr algn="just"/>
            <a:r>
              <a:rPr lang="en-US" dirty="0"/>
              <a:t>Host may be required for stage(s) of an organism’s development or transmission cycle before capable of infecting another host or vector</a:t>
            </a:r>
          </a:p>
        </p:txBody>
      </p:sp>
    </p:spTree>
    <p:extLst>
      <p:ext uri="{BB962C8B-B14F-4D97-AF65-F5344CB8AC3E}">
        <p14:creationId xmlns:p14="http://schemas.microsoft.com/office/powerpoint/2010/main" val="700657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489272" cy="1039427"/>
          </a:xfrm>
        </p:spPr>
        <p:txBody>
          <a:bodyPr>
            <a:normAutofit fontScale="90000"/>
          </a:bodyPr>
          <a:lstStyle/>
          <a:p>
            <a:r>
              <a:rPr lang="en-US" sz="4400" b="1" dirty="0" smtClean="0"/>
              <a:t>Biological Vectors - Arthropods</a:t>
            </a:r>
            <a:endParaRPr lang="en-US" sz="4400" b="1" dirty="0"/>
          </a:p>
        </p:txBody>
      </p:sp>
      <p:sp>
        <p:nvSpPr>
          <p:cNvPr id="3" name="Content Placeholder 2"/>
          <p:cNvSpPr>
            <a:spLocks noGrp="1"/>
          </p:cNvSpPr>
          <p:nvPr>
            <p:ph idx="1"/>
          </p:nvPr>
        </p:nvSpPr>
        <p:spPr>
          <a:xfrm>
            <a:off x="232832" y="1651000"/>
            <a:ext cx="8682567" cy="4724400"/>
          </a:xfrm>
        </p:spPr>
        <p:txBody>
          <a:bodyPr/>
          <a:lstStyle/>
          <a:p>
            <a:pPr algn="just"/>
            <a:r>
              <a:rPr lang="en-US" dirty="0"/>
              <a:t>Vector borne diseases are common worldwide</a:t>
            </a:r>
          </a:p>
          <a:p>
            <a:pPr algn="just"/>
            <a:r>
              <a:rPr lang="en-US" dirty="0"/>
              <a:t>Insect provides a necessary part of disease transmission process (e.g., biting during blood meal)</a:t>
            </a:r>
          </a:p>
          <a:p>
            <a:pPr algn="just"/>
            <a:r>
              <a:rPr lang="en-US" dirty="0"/>
              <a:t>Considering vector(s) key to management plans</a:t>
            </a:r>
          </a:p>
        </p:txBody>
      </p:sp>
      <p:pic>
        <p:nvPicPr>
          <p:cNvPr id="4" name="Picture 3" descr="mosquit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36" y="4269623"/>
            <a:ext cx="2322670" cy="1757955"/>
          </a:xfrm>
          <a:prstGeom prst="rect">
            <a:avLst/>
          </a:prstGeom>
          <a:ln>
            <a:solidFill>
              <a:schemeClr val="accent5">
                <a:lumMod val="75000"/>
              </a:schemeClr>
            </a:solidFill>
          </a:ln>
        </p:spPr>
      </p:pic>
      <p:pic>
        <p:nvPicPr>
          <p:cNvPr id="6" name="Picture 5" descr="tick.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840" y="4269622"/>
            <a:ext cx="2346960" cy="1757955"/>
          </a:xfrm>
          <a:prstGeom prst="rect">
            <a:avLst/>
          </a:prstGeom>
          <a:ln>
            <a:solidFill>
              <a:schemeClr val="accent5">
                <a:lumMod val="75000"/>
              </a:schemeClr>
            </a:solidFill>
          </a:ln>
        </p:spPr>
      </p:pic>
      <p:pic>
        <p:nvPicPr>
          <p:cNvPr id="5" name="Picture 4" descr="tsetse fly.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8534" y="4271791"/>
            <a:ext cx="2346960" cy="1757957"/>
          </a:xfrm>
          <a:prstGeom prst="rect">
            <a:avLst/>
          </a:prstGeom>
          <a:ln>
            <a:solidFill>
              <a:schemeClr val="accent5">
                <a:lumMod val="75000"/>
              </a:schemeClr>
            </a:solidFill>
          </a:ln>
        </p:spPr>
      </p:pic>
      <p:sp>
        <p:nvSpPr>
          <p:cNvPr id="7" name="TextBox 6"/>
          <p:cNvSpPr txBox="1"/>
          <p:nvPr/>
        </p:nvSpPr>
        <p:spPr>
          <a:xfrm>
            <a:off x="1160451" y="6129179"/>
            <a:ext cx="16764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www.list25.com</a:t>
            </a:r>
          </a:p>
        </p:txBody>
      </p:sp>
      <p:sp>
        <p:nvSpPr>
          <p:cNvPr id="8" name="TextBox 7"/>
          <p:cNvSpPr txBox="1"/>
          <p:nvPr/>
        </p:nvSpPr>
        <p:spPr>
          <a:xfrm>
            <a:off x="6764349" y="6129179"/>
            <a:ext cx="1219200" cy="276999"/>
          </a:xfrm>
          <a:prstGeom prst="rect">
            <a:avLst/>
          </a:prstGeom>
          <a:noFill/>
          <a:ln>
            <a:noFill/>
          </a:ln>
        </p:spPr>
        <p:txBody>
          <a:bodyPr wrap="square" rtlCol="0">
            <a:spAutoFit/>
          </a:bodyPr>
          <a:lstStyle/>
          <a:p>
            <a:r>
              <a:rPr lang="en-US" sz="1200" dirty="0">
                <a:latin typeface="Arial" panose="020B0604020202020204" pitchFamily="34" charset="0"/>
                <a:cs typeface="Arial" panose="020B0604020202020204" pitchFamily="34" charset="0"/>
              </a:rPr>
              <a:t>www.cdc.gov</a:t>
            </a:r>
          </a:p>
        </p:txBody>
      </p:sp>
      <p:sp>
        <p:nvSpPr>
          <p:cNvPr id="9" name="TextBox 8"/>
          <p:cNvSpPr txBox="1"/>
          <p:nvPr/>
        </p:nvSpPr>
        <p:spPr>
          <a:xfrm>
            <a:off x="3908764" y="6129179"/>
            <a:ext cx="15240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www.tse-tse.com</a:t>
            </a:r>
          </a:p>
        </p:txBody>
      </p:sp>
    </p:spTree>
    <p:extLst>
      <p:ext uri="{BB962C8B-B14F-4D97-AF65-F5344CB8AC3E}">
        <p14:creationId xmlns:p14="http://schemas.microsoft.com/office/powerpoint/2010/main" val="20585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Biological Vectors - Animals</a:t>
            </a:r>
            <a:endParaRPr lang="en-US" sz="4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36304"/>
            <a:ext cx="8743951" cy="34215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249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Risk Factors and Infectious Diseases</a:t>
            </a:r>
            <a:endParaRPr lang="en-US" sz="4400" b="1" dirty="0"/>
          </a:p>
        </p:txBody>
      </p:sp>
      <p:sp>
        <p:nvSpPr>
          <p:cNvPr id="3" name="Content Placeholder 2"/>
          <p:cNvSpPr>
            <a:spLocks noGrp="1"/>
          </p:cNvSpPr>
          <p:nvPr>
            <p:ph idx="1"/>
          </p:nvPr>
        </p:nvSpPr>
        <p:spPr>
          <a:xfrm>
            <a:off x="304800" y="1828800"/>
            <a:ext cx="8286751" cy="4531360"/>
          </a:xfrm>
        </p:spPr>
        <p:txBody>
          <a:bodyPr>
            <a:normAutofit/>
          </a:bodyPr>
          <a:lstStyle/>
          <a:p>
            <a:pPr algn="just">
              <a:lnSpc>
                <a:spcPct val="114000"/>
              </a:lnSpc>
            </a:pPr>
            <a:r>
              <a:rPr lang="en-US" dirty="0"/>
              <a:t>Consider risk factors when forming a management plan</a:t>
            </a:r>
          </a:p>
          <a:p>
            <a:pPr algn="just">
              <a:lnSpc>
                <a:spcPct val="114000"/>
              </a:lnSpc>
            </a:pPr>
            <a:r>
              <a:rPr lang="en-US" dirty="0"/>
              <a:t>Risk factors affect whether an individual will contract a disease</a:t>
            </a:r>
          </a:p>
          <a:p>
            <a:pPr algn="just">
              <a:lnSpc>
                <a:spcPct val="114000"/>
              </a:lnSpc>
            </a:pPr>
            <a:r>
              <a:rPr lang="en-US" dirty="0"/>
              <a:t>Consider intrinsic and extrinsic risk factors</a:t>
            </a:r>
          </a:p>
          <a:p>
            <a:pPr algn="just">
              <a:lnSpc>
                <a:spcPct val="114000"/>
              </a:lnSpc>
            </a:pPr>
            <a:r>
              <a:rPr lang="en-US" dirty="0"/>
              <a:t>Consider high-risk behaviors/occupations</a:t>
            </a:r>
          </a:p>
          <a:p>
            <a:pPr algn="just">
              <a:lnSpc>
                <a:spcPct val="114000"/>
              </a:lnSpc>
            </a:pPr>
            <a:r>
              <a:rPr lang="en-US" dirty="0"/>
              <a:t>Knowledge about risk factors useful when developing public awareness materials</a:t>
            </a:r>
          </a:p>
          <a:p>
            <a:endParaRPr lang="en-US" dirty="0"/>
          </a:p>
        </p:txBody>
      </p:sp>
    </p:spTree>
    <p:extLst>
      <p:ext uri="{BB962C8B-B14F-4D97-AF65-F5344CB8AC3E}">
        <p14:creationId xmlns:p14="http://schemas.microsoft.com/office/powerpoint/2010/main" val="3977234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39" y="-38887"/>
            <a:ext cx="8229600" cy="1143000"/>
          </a:xfrm>
        </p:spPr>
        <p:txBody>
          <a:bodyPr>
            <a:normAutofit/>
          </a:bodyPr>
          <a:lstStyle/>
          <a:p>
            <a:r>
              <a:rPr lang="en-US" sz="4400" b="1" dirty="0" smtClean="0"/>
              <a:t>Intrinsic Risk Factors</a:t>
            </a:r>
            <a:endParaRPr lang="en-US" sz="4400" b="1" dirty="0"/>
          </a:p>
        </p:txBody>
      </p:sp>
      <p:sp>
        <p:nvSpPr>
          <p:cNvPr id="3" name="Content Placeholder 2"/>
          <p:cNvSpPr>
            <a:spLocks noGrp="1"/>
          </p:cNvSpPr>
          <p:nvPr>
            <p:ph idx="1"/>
          </p:nvPr>
        </p:nvSpPr>
        <p:spPr>
          <a:xfrm>
            <a:off x="179739" y="990018"/>
            <a:ext cx="8686800" cy="5085662"/>
          </a:xfrm>
        </p:spPr>
        <p:txBody>
          <a:bodyPr>
            <a:noAutofit/>
          </a:bodyPr>
          <a:lstStyle/>
          <a:p>
            <a:pPr marL="0" indent="0" algn="just">
              <a:buNone/>
            </a:pPr>
            <a:r>
              <a:rPr lang="en-US" sz="2400" dirty="0"/>
              <a:t>Intrinsic factors are those related to the host itself (human or animal):</a:t>
            </a:r>
          </a:p>
          <a:p>
            <a:pPr algn="just"/>
            <a:r>
              <a:rPr lang="en-US" sz="2400" dirty="0"/>
              <a:t>Genetics</a:t>
            </a:r>
          </a:p>
          <a:p>
            <a:pPr marL="457200" lvl="1" indent="0" algn="just">
              <a:buNone/>
            </a:pPr>
            <a:r>
              <a:rPr lang="en-US" sz="2400" dirty="0"/>
              <a:t>May cause susceptibility to a disease</a:t>
            </a:r>
          </a:p>
          <a:p>
            <a:pPr marL="457200" lvl="1" indent="0" algn="just">
              <a:buNone/>
            </a:pPr>
            <a:r>
              <a:rPr lang="en-US" sz="2400" dirty="0"/>
              <a:t>Host have correct receptors? (important for many viruses)</a:t>
            </a:r>
          </a:p>
          <a:p>
            <a:pPr algn="just"/>
            <a:r>
              <a:rPr lang="en-US" sz="2400" dirty="0"/>
              <a:t>Immune system - robust response can reduce severity</a:t>
            </a:r>
          </a:p>
          <a:p>
            <a:pPr algn="just"/>
            <a:r>
              <a:rPr lang="en-US" sz="2400" dirty="0"/>
              <a:t>Underlying diseases (HIV/AIDS, cancer - immunodeficiency associated with increased severity of disease, death)</a:t>
            </a:r>
          </a:p>
          <a:p>
            <a:pPr algn="just"/>
            <a:r>
              <a:rPr lang="en-US" sz="2400" dirty="0"/>
              <a:t>Age (infants, children, elderly generally more susceptible to severe illness)</a:t>
            </a:r>
          </a:p>
          <a:p>
            <a:pPr algn="just"/>
            <a:r>
              <a:rPr lang="en-US" sz="2400" dirty="0"/>
              <a:t>Nutrition (malnutrition, or being under - or overweight can increase susceptibility to disease)</a:t>
            </a:r>
          </a:p>
        </p:txBody>
      </p:sp>
    </p:spTree>
    <p:extLst>
      <p:ext uri="{BB962C8B-B14F-4D97-AF65-F5344CB8AC3E}">
        <p14:creationId xmlns:p14="http://schemas.microsoft.com/office/powerpoint/2010/main" val="390110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t>Purpose</a:t>
            </a:r>
            <a:r>
              <a:rPr lang="en-US" dirty="0"/>
              <a:t/>
            </a:r>
            <a:br>
              <a:rPr lang="en-US" dirty="0"/>
            </a:br>
            <a:endParaRPr lang="en-US" dirty="0"/>
          </a:p>
        </p:txBody>
      </p:sp>
      <p:sp>
        <p:nvSpPr>
          <p:cNvPr id="3" name="Content Placeholder 2"/>
          <p:cNvSpPr>
            <a:spLocks noGrp="1"/>
          </p:cNvSpPr>
          <p:nvPr>
            <p:ph idx="1"/>
          </p:nvPr>
        </p:nvSpPr>
        <p:spPr/>
        <p:txBody>
          <a:bodyPr/>
          <a:lstStyle/>
          <a:p>
            <a:pPr marL="0" indent="0" algn="just">
              <a:buNone/>
            </a:pPr>
            <a:endParaRPr lang="en-US" dirty="0"/>
          </a:p>
          <a:p>
            <a:pPr marL="0" indent="0" algn="just">
              <a:buNone/>
            </a:pPr>
            <a:r>
              <a:rPr lang="en-US" sz="3200" dirty="0"/>
              <a:t>This course will introduce learners to the basic principles of detection, identification and monitoring of pandemics and introduce the basic elements of outbreak investigation. </a:t>
            </a:r>
          </a:p>
          <a:p>
            <a:pPr marL="0" indent="0" algn="just">
              <a:buNone/>
            </a:pPr>
            <a:r>
              <a:rPr lang="en-US" dirty="0"/>
              <a:t> </a:t>
            </a:r>
          </a:p>
          <a:p>
            <a:pPr marL="0" indent="0" algn="just">
              <a:buNone/>
            </a:pPr>
            <a:endParaRPr lang="en-US" dirty="0"/>
          </a:p>
          <a:p>
            <a:pPr marL="0" indent="0" algn="just">
              <a:buNone/>
            </a:pPr>
            <a:endParaRPr lang="en-US" dirty="0"/>
          </a:p>
        </p:txBody>
      </p:sp>
    </p:spTree>
    <p:extLst>
      <p:ext uri="{BB962C8B-B14F-4D97-AF65-F5344CB8AC3E}">
        <p14:creationId xmlns:p14="http://schemas.microsoft.com/office/powerpoint/2010/main" val="3409775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12" descr="Malnutrition%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2666678" cy="197344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43014" name="Picture 16" descr="aids_patient_Thai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8754" y="3871978"/>
            <a:ext cx="2711846" cy="1807711"/>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9" name="Picture 14" descr="old-people-reading-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5782" y="2739324"/>
            <a:ext cx="2822972" cy="183161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400" b="1" dirty="0" smtClean="0"/>
              <a:t>Susceptible Hosts</a:t>
            </a:r>
            <a:endParaRPr lang="en-US" sz="4400" b="1" dirty="0"/>
          </a:p>
        </p:txBody>
      </p:sp>
    </p:spTree>
    <p:extLst>
      <p:ext uri="{BB962C8B-B14F-4D97-AF65-F5344CB8AC3E}">
        <p14:creationId xmlns:p14="http://schemas.microsoft.com/office/powerpoint/2010/main" val="617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Extrinsic Risk Factors I</a:t>
            </a:r>
            <a:endParaRPr lang="en-US" sz="4400" b="1" dirty="0"/>
          </a:p>
        </p:txBody>
      </p:sp>
      <p:sp>
        <p:nvSpPr>
          <p:cNvPr id="3" name="Content Placeholder 2"/>
          <p:cNvSpPr>
            <a:spLocks noGrp="1"/>
          </p:cNvSpPr>
          <p:nvPr>
            <p:ph idx="1"/>
          </p:nvPr>
        </p:nvSpPr>
        <p:spPr>
          <a:xfrm>
            <a:off x="266700" y="1565278"/>
            <a:ext cx="8610600" cy="4919132"/>
          </a:xfrm>
        </p:spPr>
        <p:txBody>
          <a:bodyPr>
            <a:normAutofit/>
          </a:bodyPr>
          <a:lstStyle/>
          <a:p>
            <a:pPr marL="0" indent="0" algn="just">
              <a:buNone/>
            </a:pPr>
            <a:r>
              <a:rPr lang="en-US" dirty="0"/>
              <a:t>Extrinsic factors are not directly host - related</a:t>
            </a:r>
          </a:p>
          <a:p>
            <a:pPr marL="0" indent="0" algn="just">
              <a:buNone/>
            </a:pPr>
            <a:r>
              <a:rPr lang="en-US" dirty="0"/>
              <a:t>Reservoir or infectious hosts:</a:t>
            </a:r>
          </a:p>
          <a:p>
            <a:pPr lvl="1" algn="just">
              <a:buFont typeface="Arial" panose="020B0604020202020204" pitchFamily="34" charset="0"/>
              <a:buChar char="•"/>
            </a:pPr>
            <a:r>
              <a:rPr lang="en-US" dirty="0"/>
              <a:t>Does an individual have exposure to infected hosts?</a:t>
            </a:r>
          </a:p>
          <a:p>
            <a:pPr lvl="1" algn="just">
              <a:buFont typeface="Arial" panose="020B0604020202020204" pitchFamily="34" charset="0"/>
              <a:buChar char="•"/>
            </a:pPr>
            <a:r>
              <a:rPr lang="en-US" dirty="0"/>
              <a:t>What are the reservoir hosts?</a:t>
            </a:r>
          </a:p>
          <a:p>
            <a:pPr marL="0" indent="0" algn="just">
              <a:buNone/>
            </a:pPr>
            <a:r>
              <a:rPr lang="en-US" dirty="0"/>
              <a:t>Exposure risks</a:t>
            </a:r>
          </a:p>
          <a:p>
            <a:pPr lvl="1" algn="just">
              <a:buFont typeface="Arial" panose="020B0604020202020204" pitchFamily="34" charset="0"/>
              <a:buChar char="•"/>
            </a:pPr>
            <a:r>
              <a:rPr lang="en-US" dirty="0"/>
              <a:t>Contaminated food and water</a:t>
            </a:r>
          </a:p>
          <a:p>
            <a:pPr lvl="1" algn="just">
              <a:buFont typeface="Arial" panose="020B0604020202020204" pitchFamily="34" charset="0"/>
              <a:buChar char="•"/>
            </a:pPr>
            <a:r>
              <a:rPr lang="en-US" dirty="0"/>
              <a:t>Contaminated surfaces</a:t>
            </a:r>
          </a:p>
          <a:p>
            <a:pPr lvl="1" algn="just">
              <a:buFont typeface="Arial" panose="020B0604020202020204" pitchFamily="34" charset="0"/>
              <a:buChar char="•"/>
            </a:pPr>
            <a:r>
              <a:rPr lang="en-US" dirty="0"/>
              <a:t>Socioeconomic status</a:t>
            </a:r>
          </a:p>
        </p:txBody>
      </p:sp>
    </p:spTree>
    <p:extLst>
      <p:ext uri="{BB962C8B-B14F-4D97-AF65-F5344CB8AC3E}">
        <p14:creationId xmlns:p14="http://schemas.microsoft.com/office/powerpoint/2010/main" val="4082591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Extrinsic Risk Factors II</a:t>
            </a:r>
            <a:endParaRPr lang="en-US" sz="4400" b="1" dirty="0"/>
          </a:p>
        </p:txBody>
      </p:sp>
      <p:sp>
        <p:nvSpPr>
          <p:cNvPr id="3" name="Content Placeholder 2"/>
          <p:cNvSpPr>
            <a:spLocks noGrp="1"/>
          </p:cNvSpPr>
          <p:nvPr>
            <p:ph idx="1"/>
          </p:nvPr>
        </p:nvSpPr>
        <p:spPr>
          <a:xfrm>
            <a:off x="304800" y="1600201"/>
            <a:ext cx="8610600" cy="4919132"/>
          </a:xfrm>
        </p:spPr>
        <p:txBody>
          <a:bodyPr>
            <a:normAutofit/>
          </a:bodyPr>
          <a:lstStyle/>
          <a:p>
            <a:pPr marL="0" indent="0" algn="just">
              <a:buNone/>
            </a:pPr>
            <a:r>
              <a:rPr lang="en-US" dirty="0"/>
              <a:t>Specific temporal risks:</a:t>
            </a:r>
          </a:p>
          <a:p>
            <a:pPr lvl="1" algn="just">
              <a:buFont typeface="Arial" panose="020B0604020202020204" pitchFamily="34" charset="0"/>
              <a:buChar char="•"/>
            </a:pPr>
            <a:r>
              <a:rPr lang="en-US" dirty="0"/>
              <a:t>Occupational exposures</a:t>
            </a:r>
          </a:p>
          <a:p>
            <a:pPr lvl="1" algn="just">
              <a:buFont typeface="Arial" panose="020B0604020202020204" pitchFamily="34" charset="0"/>
              <a:buChar char="•"/>
            </a:pPr>
            <a:r>
              <a:rPr lang="en-US" dirty="0"/>
              <a:t>Environmental exposures</a:t>
            </a:r>
          </a:p>
          <a:p>
            <a:pPr lvl="1" algn="just">
              <a:buFont typeface="Arial" panose="020B0604020202020204" pitchFamily="34" charset="0"/>
              <a:buChar char="•"/>
            </a:pPr>
            <a:r>
              <a:rPr lang="en-US" dirty="0"/>
              <a:t>Natural disasters:</a:t>
            </a:r>
          </a:p>
          <a:p>
            <a:pPr lvl="2" algn="just">
              <a:buFont typeface="Arial" panose="020B0604020202020204" pitchFamily="34" charset="0"/>
              <a:buChar char="•"/>
            </a:pPr>
            <a:r>
              <a:rPr lang="en-US" dirty="0"/>
              <a:t>Floods</a:t>
            </a:r>
          </a:p>
          <a:p>
            <a:pPr lvl="2" algn="just">
              <a:buFont typeface="Arial" panose="020B0604020202020204" pitchFamily="34" charset="0"/>
              <a:buChar char="•"/>
            </a:pPr>
            <a:r>
              <a:rPr lang="en-US" dirty="0"/>
              <a:t>Drought</a:t>
            </a:r>
          </a:p>
          <a:p>
            <a:pPr lvl="2" algn="just">
              <a:buFont typeface="Arial" panose="020B0604020202020204" pitchFamily="34" charset="0"/>
              <a:buChar char="•"/>
            </a:pPr>
            <a:r>
              <a:rPr lang="en-US" dirty="0"/>
              <a:t>Climate change</a:t>
            </a:r>
          </a:p>
          <a:p>
            <a:pPr lvl="1"/>
            <a:endParaRPr lang="en-US" dirty="0"/>
          </a:p>
        </p:txBody>
      </p:sp>
    </p:spTree>
    <p:extLst>
      <p:ext uri="{BB962C8B-B14F-4D97-AF65-F5344CB8AC3E}">
        <p14:creationId xmlns:p14="http://schemas.microsoft.com/office/powerpoint/2010/main" val="3583865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Questions To Guide </a:t>
            </a:r>
            <a:br>
              <a:rPr lang="en-US" sz="4400" b="1" dirty="0" smtClean="0"/>
            </a:br>
            <a:r>
              <a:rPr lang="en-US" sz="4400" b="1" dirty="0" smtClean="0"/>
              <a:t>Management Plan</a:t>
            </a:r>
            <a:endParaRPr lang="en-US" sz="4400" b="1" dirty="0"/>
          </a:p>
        </p:txBody>
      </p:sp>
      <p:sp>
        <p:nvSpPr>
          <p:cNvPr id="3" name="Content Placeholder 2"/>
          <p:cNvSpPr>
            <a:spLocks noGrp="1"/>
          </p:cNvSpPr>
          <p:nvPr>
            <p:ph idx="1"/>
          </p:nvPr>
        </p:nvSpPr>
        <p:spPr>
          <a:xfrm>
            <a:off x="304800" y="1600200"/>
            <a:ext cx="8382000" cy="4724400"/>
          </a:xfrm>
        </p:spPr>
        <p:txBody>
          <a:bodyPr>
            <a:normAutofit lnSpcReduction="10000"/>
          </a:bodyPr>
          <a:lstStyle/>
          <a:p>
            <a:pPr algn="just">
              <a:spcAft>
                <a:spcPts val="600"/>
              </a:spcAft>
            </a:pPr>
            <a:r>
              <a:rPr lang="en-US" dirty="0"/>
              <a:t>What is the infectious organism (agent)?</a:t>
            </a:r>
          </a:p>
          <a:p>
            <a:pPr algn="just">
              <a:spcAft>
                <a:spcPts val="600"/>
              </a:spcAft>
            </a:pPr>
            <a:r>
              <a:rPr lang="en-US" dirty="0"/>
              <a:t>What are the characteristics of that organism?</a:t>
            </a:r>
          </a:p>
          <a:p>
            <a:pPr algn="just">
              <a:spcAft>
                <a:spcPts val="600"/>
              </a:spcAft>
            </a:pPr>
            <a:r>
              <a:rPr lang="en-US" dirty="0"/>
              <a:t>Which host species develop disease?</a:t>
            </a:r>
          </a:p>
          <a:p>
            <a:pPr algn="just">
              <a:spcAft>
                <a:spcPts val="600"/>
              </a:spcAft>
            </a:pPr>
            <a:r>
              <a:rPr lang="en-US" dirty="0"/>
              <a:t>What are the reservoir hosts?</a:t>
            </a:r>
          </a:p>
          <a:p>
            <a:pPr algn="just">
              <a:spcAft>
                <a:spcPts val="600"/>
              </a:spcAft>
            </a:pPr>
            <a:r>
              <a:rPr lang="en-US" dirty="0"/>
              <a:t>How is the disease transmitted from one host to another?  </a:t>
            </a:r>
          </a:p>
          <a:p>
            <a:pPr algn="just">
              <a:spcAft>
                <a:spcPts val="600"/>
              </a:spcAft>
            </a:pPr>
            <a:r>
              <a:rPr lang="en-US" dirty="0"/>
              <a:t>Who gets the disease?  </a:t>
            </a:r>
          </a:p>
          <a:p>
            <a:pPr algn="just">
              <a:spcAft>
                <a:spcPts val="600"/>
              </a:spcAft>
            </a:pPr>
            <a:r>
              <a:rPr lang="en-US" dirty="0"/>
              <a:t>What are the most important risk factors for disease?</a:t>
            </a:r>
          </a:p>
        </p:txBody>
      </p:sp>
    </p:spTree>
    <p:extLst>
      <p:ext uri="{BB962C8B-B14F-4D97-AF65-F5344CB8AC3E}">
        <p14:creationId xmlns:p14="http://schemas.microsoft.com/office/powerpoint/2010/main" val="935688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8"/>
            <a:ext cx="8229600" cy="1143000"/>
          </a:xfrm>
        </p:spPr>
        <p:txBody>
          <a:bodyPr>
            <a:normAutofit/>
          </a:bodyPr>
          <a:lstStyle/>
          <a:p>
            <a:r>
              <a:rPr lang="en-US" sz="4400" b="1" dirty="0" smtClean="0"/>
              <a:t>Deciding on </a:t>
            </a:r>
            <a:r>
              <a:rPr lang="en-US" sz="4400" b="1" dirty="0"/>
              <a:t>a</a:t>
            </a:r>
            <a:r>
              <a:rPr lang="en-US" sz="4400" b="1" dirty="0" smtClean="0"/>
              <a:t> Plan</a:t>
            </a:r>
            <a:endParaRPr lang="en-US" sz="4400" b="1" dirty="0"/>
          </a:p>
        </p:txBody>
      </p:sp>
      <p:sp>
        <p:nvSpPr>
          <p:cNvPr id="3" name="Content Placeholder 2"/>
          <p:cNvSpPr>
            <a:spLocks noGrp="1"/>
          </p:cNvSpPr>
          <p:nvPr>
            <p:ph idx="1"/>
          </p:nvPr>
        </p:nvSpPr>
        <p:spPr>
          <a:xfrm>
            <a:off x="214274" y="1357298"/>
            <a:ext cx="8746846" cy="5348302"/>
          </a:xfrm>
        </p:spPr>
        <p:txBody>
          <a:bodyPr>
            <a:noAutofit/>
          </a:bodyPr>
          <a:lstStyle/>
          <a:p>
            <a:pPr marL="0" indent="0" algn="just">
              <a:buNone/>
            </a:pPr>
            <a:r>
              <a:rPr lang="en-US" dirty="0"/>
              <a:t>Determine what interventions are available</a:t>
            </a:r>
          </a:p>
          <a:p>
            <a:pPr lvl="1" algn="just">
              <a:buFont typeface="Arial" panose="020B0604020202020204" pitchFamily="34" charset="0"/>
              <a:buChar char="•"/>
            </a:pPr>
            <a:r>
              <a:rPr lang="en-US" dirty="0"/>
              <a:t>Vaccination</a:t>
            </a:r>
          </a:p>
          <a:p>
            <a:pPr lvl="1" algn="just">
              <a:buFont typeface="Arial" panose="020B0604020202020204" pitchFamily="34" charset="0"/>
              <a:buChar char="•"/>
            </a:pPr>
            <a:r>
              <a:rPr lang="en-US" dirty="0"/>
              <a:t>Treatment</a:t>
            </a:r>
          </a:p>
          <a:p>
            <a:pPr lvl="1" algn="just">
              <a:buFont typeface="Arial" panose="020B0604020202020204" pitchFamily="34" charset="0"/>
              <a:buChar char="•"/>
            </a:pPr>
            <a:r>
              <a:rPr lang="en-US" dirty="0"/>
              <a:t>Control of vectors and reservoir hosts</a:t>
            </a:r>
          </a:p>
          <a:p>
            <a:pPr lvl="1" algn="just">
              <a:buFont typeface="Arial" panose="020B0604020202020204" pitchFamily="34" charset="0"/>
              <a:buChar char="•"/>
            </a:pPr>
            <a:r>
              <a:rPr lang="en-US" dirty="0"/>
              <a:t>Monitoring of food and water supply</a:t>
            </a:r>
          </a:p>
          <a:p>
            <a:pPr lvl="1" algn="just">
              <a:buFont typeface="Arial" panose="020B0604020202020204" pitchFamily="34" charset="0"/>
              <a:buChar char="•"/>
            </a:pPr>
            <a:r>
              <a:rPr lang="en-US" dirty="0"/>
              <a:t>Safe food and water handling and preparation</a:t>
            </a:r>
          </a:p>
          <a:p>
            <a:pPr lvl="1" algn="just">
              <a:buFont typeface="Arial" panose="020B0604020202020204" pitchFamily="34" charset="0"/>
              <a:buChar char="•"/>
            </a:pPr>
            <a:r>
              <a:rPr lang="en-US" dirty="0"/>
              <a:t>Cleaning of contaminated surfaces or fomites</a:t>
            </a:r>
          </a:p>
          <a:p>
            <a:pPr lvl="1" algn="just">
              <a:buFont typeface="Arial" panose="020B0604020202020204" pitchFamily="34" charset="0"/>
              <a:buChar char="•"/>
            </a:pPr>
            <a:r>
              <a:rPr lang="en-US" dirty="0"/>
              <a:t>Animal husbandry practices</a:t>
            </a:r>
          </a:p>
          <a:p>
            <a:pPr lvl="1" algn="just">
              <a:buFont typeface="Arial" panose="020B0604020202020204" pitchFamily="34" charset="0"/>
              <a:buChar char="•"/>
            </a:pPr>
            <a:r>
              <a:rPr lang="en-US" dirty="0"/>
              <a:t>Control of contact with reservoir hosts</a:t>
            </a:r>
          </a:p>
          <a:p>
            <a:pPr lvl="1" algn="just">
              <a:buFont typeface="Arial" panose="020B0604020202020204" pitchFamily="34" charset="0"/>
              <a:buChar char="•"/>
            </a:pPr>
            <a:r>
              <a:rPr lang="en-US" dirty="0"/>
              <a:t>Public education - safe practices related to the disease</a:t>
            </a:r>
          </a:p>
        </p:txBody>
      </p:sp>
    </p:spTree>
    <p:extLst>
      <p:ext uri="{BB962C8B-B14F-4D97-AF65-F5344CB8AC3E}">
        <p14:creationId xmlns:p14="http://schemas.microsoft.com/office/powerpoint/2010/main" val="1684227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16"/>
            <a:ext cx="8229600" cy="1143000"/>
          </a:xfrm>
        </p:spPr>
        <p:txBody>
          <a:bodyPr>
            <a:normAutofit/>
          </a:bodyPr>
          <a:lstStyle/>
          <a:p>
            <a:r>
              <a:rPr lang="en-US" sz="4400" b="1" dirty="0" smtClean="0"/>
              <a:t>Evaluating the Plan</a:t>
            </a:r>
            <a:endParaRPr lang="en-US" sz="4400" b="1" dirty="0"/>
          </a:p>
        </p:txBody>
      </p:sp>
      <p:sp>
        <p:nvSpPr>
          <p:cNvPr id="3" name="Content Placeholder 2"/>
          <p:cNvSpPr>
            <a:spLocks noGrp="1"/>
          </p:cNvSpPr>
          <p:nvPr>
            <p:ph idx="1"/>
          </p:nvPr>
        </p:nvSpPr>
        <p:spPr>
          <a:xfrm>
            <a:off x="276447" y="1020234"/>
            <a:ext cx="8623714" cy="5461846"/>
          </a:xfrm>
        </p:spPr>
        <p:txBody>
          <a:bodyPr>
            <a:noAutofit/>
          </a:bodyPr>
          <a:lstStyle/>
          <a:p>
            <a:pPr marL="0" indent="0" algn="just">
              <a:buNone/>
            </a:pPr>
            <a:r>
              <a:rPr lang="en-US" sz="2600" dirty="0"/>
              <a:t>Once possible intervention strategies determined, consider best for the situation and context</a:t>
            </a:r>
          </a:p>
          <a:p>
            <a:pPr marL="0" indent="0" algn="just">
              <a:buNone/>
            </a:pPr>
            <a:r>
              <a:rPr lang="en-US" sz="2600" dirty="0"/>
              <a:t>Where in the concept map do each of the possible interventions fit?</a:t>
            </a:r>
          </a:p>
          <a:p>
            <a:pPr marL="0" indent="0" algn="just">
              <a:buNone/>
            </a:pPr>
            <a:r>
              <a:rPr lang="en-US" sz="2600" dirty="0"/>
              <a:t>What is the positive impact of each intervention?</a:t>
            </a:r>
          </a:p>
          <a:p>
            <a:pPr marL="0" indent="0" algn="just">
              <a:buNone/>
            </a:pPr>
            <a:r>
              <a:rPr lang="en-US" sz="2600" dirty="0"/>
              <a:t>Cost-benefit? Want to maximize</a:t>
            </a:r>
          </a:p>
          <a:p>
            <a:pPr marL="0" indent="0" algn="just">
              <a:buNone/>
            </a:pPr>
            <a:r>
              <a:rPr lang="en-US" sz="2600" dirty="0"/>
              <a:t>Are there negative consequences of the interventions?</a:t>
            </a:r>
          </a:p>
          <a:p>
            <a:pPr lvl="1" algn="just">
              <a:buFont typeface="Arial" panose="020B0604020202020204" pitchFamily="34" charset="0"/>
              <a:buChar char="•"/>
            </a:pPr>
            <a:r>
              <a:rPr lang="en-US" sz="2600" dirty="0"/>
              <a:t>Who is affected?</a:t>
            </a:r>
          </a:p>
          <a:p>
            <a:pPr lvl="1" algn="just">
              <a:buFont typeface="Arial" panose="020B0604020202020204" pitchFamily="34" charset="0"/>
              <a:buChar char="•"/>
            </a:pPr>
            <a:r>
              <a:rPr lang="en-US" sz="2600" dirty="0"/>
              <a:t>How to minimize negative impacts?</a:t>
            </a:r>
          </a:p>
          <a:p>
            <a:pPr lvl="1" algn="just">
              <a:buFont typeface="Arial" panose="020B0604020202020204" pitchFamily="34" charset="0"/>
              <a:buChar char="•"/>
            </a:pPr>
            <a:r>
              <a:rPr lang="en-US" sz="2600" dirty="0"/>
              <a:t>Always consider downstream effects of disease management decisions</a:t>
            </a:r>
          </a:p>
        </p:txBody>
      </p:sp>
    </p:spTree>
    <p:extLst>
      <p:ext uri="{BB962C8B-B14F-4D97-AF65-F5344CB8AC3E}">
        <p14:creationId xmlns:p14="http://schemas.microsoft.com/office/powerpoint/2010/main" val="360067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84700"/>
            <a:ext cx="6400800" cy="1054100"/>
          </a:xfrm>
        </p:spPr>
        <p:txBody>
          <a:bodyPr>
            <a:normAutofit/>
          </a:bodyPr>
          <a:lstStyle/>
          <a:p>
            <a:r>
              <a:rPr lang="en-US" b="1" dirty="0" smtClean="0"/>
              <a:t>Infectious Disease Management</a:t>
            </a:r>
            <a:endParaRPr lang="en-US" b="1" dirty="0"/>
          </a:p>
        </p:txBody>
      </p:sp>
      <p:sp>
        <p:nvSpPr>
          <p:cNvPr id="2" name="Title 1"/>
          <p:cNvSpPr>
            <a:spLocks noGrp="1"/>
          </p:cNvSpPr>
          <p:nvPr>
            <p:ph type="ctrTitle"/>
          </p:nvPr>
        </p:nvSpPr>
        <p:spPr>
          <a:xfrm>
            <a:off x="685800" y="1825625"/>
            <a:ext cx="7772400" cy="2302427"/>
          </a:xfrm>
        </p:spPr>
        <p:txBody>
          <a:bodyPr>
            <a:noAutofit/>
          </a:bodyPr>
          <a:lstStyle/>
          <a:p>
            <a:r>
              <a:rPr lang="en-US" sz="4400" b="1" cap="none" dirty="0" smtClean="0"/>
              <a:t>Infectious Disease </a:t>
            </a:r>
            <a:r>
              <a:rPr lang="en-US" sz="4400" b="1" dirty="0" smtClean="0"/>
              <a:t>R</a:t>
            </a:r>
            <a:r>
              <a:rPr lang="en-US" sz="4400" b="1" cap="none" dirty="0" smtClean="0"/>
              <a:t>isk </a:t>
            </a:r>
            <a:r>
              <a:rPr lang="en-US" sz="4400" b="1" dirty="0" smtClean="0"/>
              <a:t>F</a:t>
            </a:r>
            <a:r>
              <a:rPr lang="en-US" sz="4400" b="1" cap="none" dirty="0" smtClean="0"/>
              <a:t>actors in </a:t>
            </a:r>
            <a:r>
              <a:rPr lang="en-US" sz="4400" b="1" dirty="0"/>
              <a:t>a</a:t>
            </a:r>
            <a:r>
              <a:rPr lang="en-US" sz="4400" b="1" cap="none" dirty="0" smtClean="0"/>
              <a:t>n Outbreak Scenario; Case of Rabies </a:t>
            </a:r>
            <a:endParaRPr lang="en-US" sz="4400" b="1" cap="none" dirty="0"/>
          </a:p>
        </p:txBody>
      </p:sp>
    </p:spTree>
    <p:extLst>
      <p:ext uri="{BB962C8B-B14F-4D97-AF65-F5344CB8AC3E}">
        <p14:creationId xmlns:p14="http://schemas.microsoft.com/office/powerpoint/2010/main" val="1079357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Rabies </a:t>
            </a:r>
          </a:p>
        </p:txBody>
      </p:sp>
      <p:sp>
        <p:nvSpPr>
          <p:cNvPr id="3" name="Content Placeholder 2"/>
          <p:cNvSpPr>
            <a:spLocks noGrp="1"/>
          </p:cNvSpPr>
          <p:nvPr>
            <p:ph idx="1"/>
          </p:nvPr>
        </p:nvSpPr>
        <p:spPr>
          <a:xfrm>
            <a:off x="457200" y="1600200"/>
            <a:ext cx="8229600" cy="4983162"/>
          </a:xfrm>
        </p:spPr>
        <p:txBody>
          <a:bodyPr>
            <a:normAutofit fontScale="92500" lnSpcReduction="20000"/>
          </a:bodyPr>
          <a:lstStyle/>
          <a:p>
            <a:pPr lvl="0" algn="just">
              <a:spcAft>
                <a:spcPts val="600"/>
              </a:spcAft>
            </a:pPr>
            <a:r>
              <a:rPr lang="en-US" sz="3000" dirty="0"/>
              <a:t>How is rabies transmitted to humans?</a:t>
            </a:r>
          </a:p>
          <a:p>
            <a:pPr lvl="0" algn="just">
              <a:spcAft>
                <a:spcPts val="600"/>
              </a:spcAft>
            </a:pPr>
            <a:r>
              <a:rPr lang="en-US" sz="3000" dirty="0"/>
              <a:t>What are the symptoms and outcome of rabies infection in humans?</a:t>
            </a:r>
          </a:p>
          <a:p>
            <a:pPr lvl="0" algn="just">
              <a:spcAft>
                <a:spcPts val="600"/>
              </a:spcAft>
            </a:pPr>
            <a:r>
              <a:rPr lang="en-US" sz="3000" dirty="0"/>
              <a:t>Which animal species can be infected with rabies?</a:t>
            </a:r>
          </a:p>
          <a:p>
            <a:pPr lvl="0" algn="just">
              <a:spcAft>
                <a:spcPts val="600"/>
              </a:spcAft>
            </a:pPr>
            <a:r>
              <a:rPr lang="en-US" sz="3000" dirty="0"/>
              <a:t>Which animal species transmit rabies to humans?</a:t>
            </a:r>
          </a:p>
          <a:p>
            <a:pPr lvl="0" algn="just">
              <a:spcAft>
                <a:spcPts val="600"/>
              </a:spcAft>
            </a:pPr>
            <a:r>
              <a:rPr lang="en-US" sz="3000" dirty="0"/>
              <a:t>What risk factors increase the risk of rabies infection to domestic animals? To humans?</a:t>
            </a:r>
          </a:p>
          <a:p>
            <a:pPr lvl="0" algn="just">
              <a:spcAft>
                <a:spcPts val="600"/>
              </a:spcAft>
            </a:pPr>
            <a:r>
              <a:rPr lang="en-US" sz="3000" dirty="0"/>
              <a:t>Vaccine available for animals? Important?</a:t>
            </a:r>
          </a:p>
          <a:p>
            <a:pPr lvl="0" algn="just">
              <a:spcAft>
                <a:spcPts val="600"/>
              </a:spcAft>
            </a:pPr>
            <a:r>
              <a:rPr lang="en-US" sz="3000" dirty="0"/>
              <a:t>Vaccine in humans (post-exposure prophylaxis)?</a:t>
            </a:r>
          </a:p>
          <a:p>
            <a:pPr>
              <a:spcAft>
                <a:spcPts val="600"/>
              </a:spcAft>
            </a:pPr>
            <a:endParaRPr lang="en-US" dirty="0"/>
          </a:p>
        </p:txBody>
      </p:sp>
    </p:spTree>
    <p:extLst>
      <p:ext uri="{BB962C8B-B14F-4D97-AF65-F5344CB8AC3E}">
        <p14:creationId xmlns:p14="http://schemas.microsoft.com/office/powerpoint/2010/main" val="1064521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mcorders,cameras,clipped images,cropped images,cropped pictures,digital,digital cameras,digital photography,icons,movies,Photographs,photography,PNG,technologies,transparent background,video cameras,video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2725" y="572671"/>
            <a:ext cx="4838177" cy="483817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538716" y="4649134"/>
            <a:ext cx="8343014" cy="954107"/>
          </a:xfrm>
          <a:prstGeom prst="rect">
            <a:avLst/>
          </a:prstGeom>
        </p:spPr>
        <p:txBody>
          <a:bodyPr wrap="square">
            <a:spAutoFit/>
          </a:bodyPr>
          <a:lstStyle/>
          <a:p>
            <a:pPr lvl="0"/>
            <a:r>
              <a:rPr lang="en-US" sz="2800" dirty="0">
                <a:latin typeface="Arial" panose="020B0604020202020204" pitchFamily="34" charset="0"/>
                <a:cs typeface="Arial" panose="020B0604020202020204" pitchFamily="34" charset="0"/>
              </a:rPr>
              <a:t>Hydrophobia in advanced Rabies, Nepal </a:t>
            </a:r>
            <a:r>
              <a:rPr lang="en-US" sz="2800" dirty="0">
                <a:latin typeface="Arial" panose="020B0604020202020204" pitchFamily="34" charset="0"/>
                <a:cs typeface="Arial" panose="020B0604020202020204" pitchFamily="34" charset="0"/>
                <a:hlinkClick r:id="rId5" action="ppaction://hlinkfile"/>
              </a:rPr>
              <a:t>/www.youtube.com/watch?v=bd6Vv0C64wU</a:t>
            </a:r>
            <a:endParaRPr lang="en-US" sz="2800" dirty="0">
              <a:effectLst/>
              <a:latin typeface="Arial" panose="020B0604020202020204" pitchFamily="34" charset="0"/>
              <a:cs typeface="Arial" panose="020B0604020202020204" pitchFamily="34" charset="0"/>
            </a:endParaRPr>
          </a:p>
        </p:txBody>
      </p:sp>
      <p:sp>
        <p:nvSpPr>
          <p:cNvPr id="4" name="Title 1"/>
          <p:cNvSpPr txBox="1">
            <a:spLocks/>
          </p:cNvSpPr>
          <p:nvPr/>
        </p:nvSpPr>
        <p:spPr>
          <a:xfrm>
            <a:off x="426128" y="408372"/>
            <a:ext cx="8260672" cy="1039427"/>
          </a:xfrm>
          <a:prstGeom prst="rect">
            <a:avLst/>
          </a:prstGeom>
        </p:spPr>
        <p:txBody>
          <a:bodyPr/>
          <a:lstStyle>
            <a:lvl1pPr algn="ctr" defTabSz="914400" rtl="0" eaLnBrk="1" latinLnBrk="0" hangingPunct="1">
              <a:spcBef>
                <a:spcPct val="0"/>
              </a:spcBef>
              <a:buNone/>
              <a:defRPr sz="3500" kern="1200" cap="all" baseline="0">
                <a:solidFill>
                  <a:schemeClr val="accent3"/>
                </a:solidFill>
                <a:latin typeface="+mj-lt"/>
                <a:ea typeface="+mj-ea"/>
                <a:cs typeface="+mj-cs"/>
              </a:defRPr>
            </a:lvl1pPr>
          </a:lstStyle>
          <a:p>
            <a:r>
              <a:rPr lang="en-US" sz="4400" b="1" i="1" cap="none" dirty="0">
                <a:solidFill>
                  <a:schemeClr val="tx1"/>
                </a:solidFill>
                <a:latin typeface="Arial" panose="020B0604020202020204" pitchFamily="34" charset="0"/>
                <a:cs typeface="Arial" panose="020B0604020202020204" pitchFamily="34" charset="0"/>
              </a:rPr>
              <a:t>Rabies video, Nepal </a:t>
            </a:r>
          </a:p>
        </p:txBody>
      </p:sp>
    </p:spTree>
    <p:extLst>
      <p:ext uri="{BB962C8B-B14F-4D97-AF65-F5344CB8AC3E}">
        <p14:creationId xmlns:p14="http://schemas.microsoft.com/office/powerpoint/2010/main" val="3750240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Rabies Case Scenario</a:t>
            </a:r>
            <a:endParaRPr lang="en-US" sz="4400" b="1" dirty="0"/>
          </a:p>
        </p:txBody>
      </p:sp>
      <p:sp>
        <p:nvSpPr>
          <p:cNvPr id="3" name="Content Placeholder 2"/>
          <p:cNvSpPr>
            <a:spLocks noGrp="1"/>
          </p:cNvSpPr>
          <p:nvPr>
            <p:ph idx="1"/>
          </p:nvPr>
        </p:nvSpPr>
        <p:spPr>
          <a:xfrm>
            <a:off x="457200" y="1600200"/>
            <a:ext cx="8229600" cy="4724400"/>
          </a:xfrm>
        </p:spPr>
        <p:txBody>
          <a:bodyPr>
            <a:normAutofit/>
          </a:bodyPr>
          <a:lstStyle/>
          <a:p>
            <a:pPr lvl="0" algn="just"/>
            <a:r>
              <a:rPr lang="en-US" dirty="0"/>
              <a:t>How serious is the rabies outbreak?</a:t>
            </a:r>
          </a:p>
          <a:p>
            <a:pPr lvl="0" algn="just"/>
            <a:r>
              <a:rPr lang="en-US" dirty="0"/>
              <a:t>What are the most significant risk factors in the rabies outbreak?</a:t>
            </a:r>
          </a:p>
          <a:p>
            <a:pPr lvl="0" algn="just"/>
            <a:r>
              <a:rPr lang="en-US" dirty="0"/>
              <a:t>Who is responsible for monitoring risk factors?</a:t>
            </a:r>
          </a:p>
          <a:p>
            <a:pPr lvl="0" algn="just"/>
            <a:r>
              <a:rPr lang="en-US" dirty="0"/>
              <a:t>What is a major concern in a rabies outbreak situation?</a:t>
            </a:r>
          </a:p>
          <a:p>
            <a:pPr lvl="0" algn="just"/>
            <a:r>
              <a:rPr lang="en-US" dirty="0"/>
              <a:t>What would you do to mitigate risk factors for rabies during an outbreak?</a:t>
            </a:r>
          </a:p>
          <a:p>
            <a:pPr lvl="0" algn="just"/>
            <a:r>
              <a:rPr lang="en-US" dirty="0"/>
              <a:t>What is your group’s plan of action?</a:t>
            </a:r>
          </a:p>
          <a:p>
            <a:endParaRPr lang="en-US" dirty="0"/>
          </a:p>
        </p:txBody>
      </p:sp>
    </p:spTree>
    <p:extLst>
      <p:ext uri="{BB962C8B-B14F-4D97-AF65-F5344CB8AC3E}">
        <p14:creationId xmlns:p14="http://schemas.microsoft.com/office/powerpoint/2010/main" val="3753967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Objectives</a:t>
            </a:r>
            <a:r>
              <a:rPr lang="en-US" sz="4400" dirty="0"/>
              <a:t/>
            </a:r>
            <a:br>
              <a:rPr lang="en-US" sz="4400" dirty="0"/>
            </a:br>
            <a:endParaRPr lang="en-US" sz="4400" dirty="0"/>
          </a:p>
        </p:txBody>
      </p:sp>
      <p:sp>
        <p:nvSpPr>
          <p:cNvPr id="3" name="Content Placeholder 2"/>
          <p:cNvSpPr>
            <a:spLocks noGrp="1"/>
          </p:cNvSpPr>
          <p:nvPr>
            <p:ph idx="1"/>
          </p:nvPr>
        </p:nvSpPr>
        <p:spPr>
          <a:xfrm>
            <a:off x="457200" y="1417638"/>
            <a:ext cx="8229600" cy="4525963"/>
          </a:xfrm>
        </p:spPr>
        <p:txBody>
          <a:bodyPr>
            <a:normAutofit/>
          </a:bodyPr>
          <a:lstStyle/>
          <a:p>
            <a:pPr marL="0" indent="0" algn="just">
              <a:buNone/>
            </a:pPr>
            <a:r>
              <a:rPr lang="en-GB" dirty="0"/>
              <a:t>This topic enables learning about:</a:t>
            </a:r>
            <a:endParaRPr lang="en-US" dirty="0"/>
          </a:p>
          <a:p>
            <a:pPr lvl="0" algn="just"/>
            <a:r>
              <a:rPr lang="en-US" dirty="0"/>
              <a:t>Concepts and principles of disease surveillance</a:t>
            </a:r>
          </a:p>
          <a:p>
            <a:pPr lvl="0" algn="just"/>
            <a:r>
              <a:rPr lang="en-US" dirty="0"/>
              <a:t>Steps required in surveillance and outbreak investigation</a:t>
            </a:r>
          </a:p>
          <a:p>
            <a:pPr lvl="0" algn="just"/>
            <a:r>
              <a:rPr lang="en-US" dirty="0"/>
              <a:t>Collection, analysis and interpretation of surveillance data and dissemination of information</a:t>
            </a:r>
          </a:p>
          <a:p>
            <a:pPr lvl="0" algn="just"/>
            <a:r>
              <a:rPr lang="en-US" dirty="0"/>
              <a:t>Designing and evaluating a disease surveillance system</a:t>
            </a:r>
          </a:p>
          <a:p>
            <a:pPr marL="0" indent="0" algn="just">
              <a:buNone/>
            </a:pPr>
            <a:endParaRPr lang="en-US" dirty="0"/>
          </a:p>
        </p:txBody>
      </p:sp>
    </p:spTree>
    <p:extLst>
      <p:ext uri="{BB962C8B-B14F-4D97-AF65-F5344CB8AC3E}">
        <p14:creationId xmlns:p14="http://schemas.microsoft.com/office/powerpoint/2010/main" val="336142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b="1" dirty="0" smtClean="0"/>
              <a:t>Preventive Strategies</a:t>
            </a:r>
            <a:endParaRPr lang="en-US" sz="4800" b="1" dirty="0"/>
          </a:p>
        </p:txBody>
      </p:sp>
      <p:sp>
        <p:nvSpPr>
          <p:cNvPr id="71683" name="Rectangle 3"/>
          <p:cNvSpPr>
            <a:spLocks noGrp="1" noChangeArrowheads="1"/>
          </p:cNvSpPr>
          <p:nvPr>
            <p:ph idx="1"/>
          </p:nvPr>
        </p:nvSpPr>
        <p:spPr/>
        <p:txBody>
          <a:bodyPr>
            <a:normAutofit/>
          </a:bodyPr>
          <a:lstStyle/>
          <a:p>
            <a:pPr indent="-342900" algn="just" eaLnBrk="1" hangingPunct="1">
              <a:lnSpc>
                <a:spcPct val="150000"/>
              </a:lnSpc>
              <a:spcBef>
                <a:spcPct val="0"/>
              </a:spcBef>
            </a:pPr>
            <a:r>
              <a:rPr lang="en-US" sz="2800" dirty="0">
                <a:cs typeface="Tahoma" pitchFamily="34" charset="0"/>
              </a:rPr>
              <a:t>Primary prevention</a:t>
            </a:r>
          </a:p>
          <a:p>
            <a:pPr indent="-342900" algn="just" eaLnBrk="1" hangingPunct="1">
              <a:lnSpc>
                <a:spcPct val="150000"/>
              </a:lnSpc>
              <a:spcBef>
                <a:spcPct val="0"/>
              </a:spcBef>
            </a:pPr>
            <a:r>
              <a:rPr lang="en-US" sz="2800" dirty="0">
                <a:cs typeface="Tahoma" pitchFamily="34" charset="0"/>
              </a:rPr>
              <a:t>Secondary prevention</a:t>
            </a:r>
          </a:p>
          <a:p>
            <a:pPr indent="-342900" algn="just" eaLnBrk="1" hangingPunct="1">
              <a:lnSpc>
                <a:spcPct val="150000"/>
              </a:lnSpc>
              <a:spcBef>
                <a:spcPct val="0"/>
              </a:spcBef>
            </a:pPr>
            <a:r>
              <a:rPr lang="en-US" sz="2800" dirty="0">
                <a:cs typeface="Tahoma" pitchFamily="34" charset="0"/>
              </a:rPr>
              <a:t>Tertiary prevention</a:t>
            </a:r>
          </a:p>
        </p:txBody>
      </p:sp>
    </p:spTree>
    <p:extLst>
      <p:ext uri="{BB962C8B-B14F-4D97-AF65-F5344CB8AC3E}">
        <p14:creationId xmlns:p14="http://schemas.microsoft.com/office/powerpoint/2010/main" val="329718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93919"/>
          </a:xfrm>
        </p:spPr>
        <p:txBody>
          <a:bodyPr>
            <a:noAutofit/>
          </a:bodyPr>
          <a:lstStyle/>
          <a:p>
            <a:r>
              <a:rPr lang="en-US" sz="4400" b="1" dirty="0" smtClean="0"/>
              <a:t>Primary Prevention of </a:t>
            </a:r>
            <a:br>
              <a:rPr lang="en-US" sz="4400" b="1" dirty="0" smtClean="0"/>
            </a:br>
            <a:r>
              <a:rPr lang="en-US" sz="4400" b="1" dirty="0" smtClean="0"/>
              <a:t>Infectious Disease</a:t>
            </a:r>
            <a:endParaRPr lang="en-US" sz="4400" b="1" dirty="0"/>
          </a:p>
        </p:txBody>
      </p:sp>
      <p:sp>
        <p:nvSpPr>
          <p:cNvPr id="71683" name="Rectangle 3"/>
          <p:cNvSpPr>
            <a:spLocks noGrp="1" noChangeArrowheads="1"/>
          </p:cNvSpPr>
          <p:nvPr>
            <p:ph type="body" idx="4294967295"/>
          </p:nvPr>
        </p:nvSpPr>
        <p:spPr>
          <a:xfrm>
            <a:off x="258873" y="2158646"/>
            <a:ext cx="8626253" cy="4343400"/>
          </a:xfrm>
        </p:spPr>
        <p:txBody>
          <a:bodyPr>
            <a:normAutofit/>
          </a:bodyPr>
          <a:lstStyle/>
          <a:p>
            <a:pPr algn="just">
              <a:lnSpc>
                <a:spcPct val="112000"/>
              </a:lnSpc>
              <a:spcBef>
                <a:spcPct val="0"/>
              </a:spcBef>
              <a:spcAft>
                <a:spcPts val="600"/>
              </a:spcAft>
            </a:pPr>
            <a:r>
              <a:rPr lang="en-US" sz="2800" dirty="0">
                <a:solidFill>
                  <a:srgbClr val="000000"/>
                </a:solidFill>
                <a:cs typeface="Tahoma" pitchFamily="34" charset="0"/>
              </a:rPr>
              <a:t>Seek to prevent new cases of infection from occurring by interrupting the transmission of pathogens to susceptible human hosts, or increasing their resistance to infection</a:t>
            </a:r>
          </a:p>
          <a:p>
            <a:pPr algn="just">
              <a:lnSpc>
                <a:spcPct val="112000"/>
              </a:lnSpc>
              <a:spcBef>
                <a:spcPct val="0"/>
              </a:spcBef>
              <a:spcAft>
                <a:spcPts val="600"/>
              </a:spcAft>
            </a:pPr>
            <a:r>
              <a:rPr lang="en-US" sz="2800" dirty="0">
                <a:solidFill>
                  <a:srgbClr val="000000"/>
                </a:solidFill>
                <a:cs typeface="Tahoma" pitchFamily="34" charset="0"/>
              </a:rPr>
              <a:t>Vaccination</a:t>
            </a:r>
          </a:p>
        </p:txBody>
      </p:sp>
    </p:spTree>
    <p:extLst>
      <p:ext uri="{BB962C8B-B14F-4D97-AF65-F5344CB8AC3E}">
        <p14:creationId xmlns:p14="http://schemas.microsoft.com/office/powerpoint/2010/main" val="73547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Vaccination</a:t>
            </a:r>
          </a:p>
        </p:txBody>
      </p:sp>
      <p:sp>
        <p:nvSpPr>
          <p:cNvPr id="71683" name="Rectangle 3"/>
          <p:cNvSpPr>
            <a:spLocks noGrp="1" noChangeArrowheads="1"/>
          </p:cNvSpPr>
          <p:nvPr>
            <p:ph idx="1"/>
          </p:nvPr>
        </p:nvSpPr>
        <p:spPr>
          <a:xfrm>
            <a:off x="381000" y="1752600"/>
            <a:ext cx="8305800" cy="4724400"/>
          </a:xfrm>
        </p:spPr>
        <p:txBody>
          <a:bodyPr>
            <a:normAutofit/>
          </a:bodyPr>
          <a:lstStyle/>
          <a:p>
            <a:pPr algn="just">
              <a:lnSpc>
                <a:spcPct val="112000"/>
              </a:lnSpc>
              <a:spcBef>
                <a:spcPts val="600"/>
              </a:spcBef>
              <a:spcAft>
                <a:spcPts val="600"/>
              </a:spcAft>
            </a:pPr>
            <a:r>
              <a:rPr lang="en-US" dirty="0">
                <a:solidFill>
                  <a:srgbClr val="000000"/>
                </a:solidFill>
                <a:cs typeface="Tahoma" pitchFamily="34" charset="0"/>
              </a:rPr>
              <a:t>Directly, by increasing the immunity of individuals vaccinated against the pathogen targeted by vaccine </a:t>
            </a:r>
          </a:p>
          <a:p>
            <a:pPr algn="just">
              <a:lnSpc>
                <a:spcPct val="112000"/>
              </a:lnSpc>
              <a:spcBef>
                <a:spcPts val="600"/>
              </a:spcBef>
              <a:spcAft>
                <a:spcPts val="600"/>
              </a:spcAft>
            </a:pPr>
            <a:r>
              <a:rPr lang="en-US" dirty="0">
                <a:solidFill>
                  <a:srgbClr val="000000"/>
                </a:solidFill>
                <a:cs typeface="Tahoma" pitchFamily="34" charset="0"/>
              </a:rPr>
              <a:t>Indirectly, by decreasing potential exposure to a  pathogen, by reducing the proportion of susceptible individuals capable of transmitting the infection in the population</a:t>
            </a:r>
          </a:p>
        </p:txBody>
      </p:sp>
    </p:spTree>
    <p:extLst>
      <p:ext uri="{BB962C8B-B14F-4D97-AF65-F5344CB8AC3E}">
        <p14:creationId xmlns:p14="http://schemas.microsoft.com/office/powerpoint/2010/main" val="220482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Secondary Prevention of </a:t>
            </a:r>
            <a:br>
              <a:rPr lang="en-US" sz="4400" b="1" dirty="0" smtClean="0"/>
            </a:br>
            <a:r>
              <a:rPr lang="en-US" sz="4400" b="1" dirty="0" smtClean="0"/>
              <a:t>Infectious Disease</a:t>
            </a:r>
            <a:endParaRPr lang="en-US" sz="4400" b="1" dirty="0"/>
          </a:p>
        </p:txBody>
      </p:sp>
      <p:sp>
        <p:nvSpPr>
          <p:cNvPr id="71683" name="Rectangle 3"/>
          <p:cNvSpPr>
            <a:spLocks noGrp="1" noChangeArrowheads="1"/>
          </p:cNvSpPr>
          <p:nvPr>
            <p:ph idx="1"/>
          </p:nvPr>
        </p:nvSpPr>
        <p:spPr>
          <a:xfrm>
            <a:off x="342900" y="1645920"/>
            <a:ext cx="8458200" cy="5039360"/>
          </a:xfrm>
        </p:spPr>
        <p:txBody>
          <a:bodyPr>
            <a:noAutofit/>
          </a:bodyPr>
          <a:lstStyle/>
          <a:p>
            <a:pPr marL="0" indent="0" algn="just" eaLnBrk="1" hangingPunct="1">
              <a:lnSpc>
                <a:spcPct val="112000"/>
              </a:lnSpc>
              <a:spcBef>
                <a:spcPts val="600"/>
              </a:spcBef>
              <a:buNone/>
            </a:pPr>
            <a:r>
              <a:rPr lang="en-US" dirty="0">
                <a:solidFill>
                  <a:srgbClr val="000000"/>
                </a:solidFill>
                <a:cs typeface="Tahoma" pitchFamily="34" charset="0"/>
              </a:rPr>
              <a:t>Detect new cases of infectious disease at the earliest possible stage and intervene in ways that prevent or reduce the risk of infection spreading further in the population. </a:t>
            </a:r>
          </a:p>
          <a:p>
            <a:pPr marL="0" indent="0" algn="just" eaLnBrk="1" hangingPunct="1">
              <a:lnSpc>
                <a:spcPct val="112000"/>
              </a:lnSpc>
              <a:spcBef>
                <a:spcPts val="600"/>
              </a:spcBef>
              <a:buNone/>
            </a:pPr>
            <a:r>
              <a:rPr lang="en-US" dirty="0">
                <a:solidFill>
                  <a:srgbClr val="000000"/>
                </a:solidFill>
                <a:cs typeface="Tahoma" pitchFamily="34" charset="0"/>
              </a:rPr>
              <a:t>Some </a:t>
            </a:r>
            <a:r>
              <a:rPr lang="en-US" dirty="0">
                <a:cs typeface="Tahoma" pitchFamily="34" charset="0"/>
              </a:rPr>
              <a:t>examples of how secondary prevention can be put into practice are described below.</a:t>
            </a:r>
          </a:p>
          <a:p>
            <a:pPr lvl="1" algn="just" eaLnBrk="1" hangingPunct="1">
              <a:lnSpc>
                <a:spcPct val="112000"/>
              </a:lnSpc>
              <a:spcBef>
                <a:spcPts val="600"/>
              </a:spcBef>
              <a:buFont typeface="Arial" panose="020B0604020202020204" pitchFamily="34" charset="0"/>
              <a:buChar char="•"/>
            </a:pPr>
            <a:r>
              <a:rPr lang="en-US" dirty="0">
                <a:cs typeface="Tahoma" pitchFamily="34" charset="0"/>
              </a:rPr>
              <a:t>Early treatment</a:t>
            </a:r>
          </a:p>
          <a:p>
            <a:pPr lvl="1" algn="just" eaLnBrk="1" hangingPunct="1">
              <a:lnSpc>
                <a:spcPct val="112000"/>
              </a:lnSpc>
              <a:spcBef>
                <a:spcPts val="600"/>
              </a:spcBef>
              <a:buFont typeface="Arial" panose="020B0604020202020204" pitchFamily="34" charset="0"/>
              <a:buChar char="•"/>
            </a:pPr>
            <a:r>
              <a:rPr lang="en-US" dirty="0">
                <a:cs typeface="Tahoma" pitchFamily="34" charset="0"/>
              </a:rPr>
              <a:t>Education and health-related behavior modification</a:t>
            </a:r>
          </a:p>
          <a:p>
            <a:pPr lvl="1" algn="just" eaLnBrk="1" hangingPunct="1">
              <a:lnSpc>
                <a:spcPct val="112000"/>
              </a:lnSpc>
              <a:spcBef>
                <a:spcPts val="600"/>
              </a:spcBef>
              <a:buFont typeface="Arial" panose="020B0604020202020204" pitchFamily="34" charset="0"/>
              <a:buChar char="•"/>
            </a:pPr>
            <a:r>
              <a:rPr lang="en-US" dirty="0">
                <a:cs typeface="Tahoma" pitchFamily="34" charset="0"/>
              </a:rPr>
              <a:t>Screening program</a:t>
            </a:r>
          </a:p>
        </p:txBody>
      </p:sp>
    </p:spTree>
    <p:extLst>
      <p:ext uri="{BB962C8B-B14F-4D97-AF65-F5344CB8AC3E}">
        <p14:creationId xmlns:p14="http://schemas.microsoft.com/office/powerpoint/2010/main" val="266371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59" y="265741"/>
            <a:ext cx="8696961" cy="1143000"/>
          </a:xfrm>
        </p:spPr>
        <p:txBody>
          <a:bodyPr>
            <a:noAutofit/>
          </a:bodyPr>
          <a:lstStyle/>
          <a:p>
            <a:r>
              <a:rPr lang="en-US" sz="4400" b="1" dirty="0" smtClean="0"/>
              <a:t>Tertiary Prevention of Infectious Disease</a:t>
            </a:r>
            <a:endParaRPr lang="en-US" sz="4400" b="1" dirty="0"/>
          </a:p>
        </p:txBody>
      </p:sp>
      <p:sp>
        <p:nvSpPr>
          <p:cNvPr id="71683" name="Rectangle 3"/>
          <p:cNvSpPr>
            <a:spLocks noGrp="1" noChangeArrowheads="1"/>
          </p:cNvSpPr>
          <p:nvPr>
            <p:ph idx="1"/>
          </p:nvPr>
        </p:nvSpPr>
        <p:spPr/>
        <p:txBody>
          <a:bodyPr>
            <a:normAutofit/>
          </a:bodyPr>
          <a:lstStyle/>
          <a:p>
            <a:pPr algn="just" eaLnBrk="1" hangingPunct="1">
              <a:lnSpc>
                <a:spcPct val="112000"/>
              </a:lnSpc>
              <a:spcBef>
                <a:spcPts val="600"/>
              </a:spcBef>
              <a:spcAft>
                <a:spcPts val="600"/>
              </a:spcAft>
            </a:pPr>
            <a:r>
              <a:rPr lang="en-US" dirty="0">
                <a:solidFill>
                  <a:srgbClr val="000000"/>
                </a:solidFill>
                <a:cs typeface="Tahoma" pitchFamily="34" charset="0"/>
              </a:rPr>
              <a:t>Prevent the worst outcomes of a disease in an individual already diagnosed (e.g., rehabilitation) </a:t>
            </a:r>
          </a:p>
          <a:p>
            <a:pPr algn="just" eaLnBrk="1" hangingPunct="1">
              <a:lnSpc>
                <a:spcPct val="112000"/>
              </a:lnSpc>
              <a:spcBef>
                <a:spcPts val="600"/>
              </a:spcBef>
              <a:spcAft>
                <a:spcPts val="600"/>
              </a:spcAft>
            </a:pPr>
            <a:r>
              <a:rPr lang="en-US" dirty="0">
                <a:solidFill>
                  <a:srgbClr val="000000"/>
                </a:solidFill>
                <a:cs typeface="Tahoma" pitchFamily="34" charset="0"/>
              </a:rPr>
              <a:t>Although this may greatly improve the quality of life for that person, it has at most a limited impact on the spread of infectious disease</a:t>
            </a:r>
          </a:p>
          <a:p>
            <a:pPr algn="just" eaLnBrk="1" hangingPunct="1">
              <a:lnSpc>
                <a:spcPct val="112000"/>
              </a:lnSpc>
              <a:spcBef>
                <a:spcPts val="600"/>
              </a:spcBef>
              <a:spcAft>
                <a:spcPts val="600"/>
              </a:spcAft>
            </a:pPr>
            <a:r>
              <a:rPr lang="en-US" dirty="0">
                <a:solidFill>
                  <a:srgbClr val="000000"/>
                </a:solidFill>
                <a:cs typeface="Tahoma" pitchFamily="34" charset="0"/>
              </a:rPr>
              <a:t>Extremely expensive, compared to prevention of disease</a:t>
            </a:r>
          </a:p>
        </p:txBody>
      </p:sp>
    </p:spTree>
    <p:extLst>
      <p:ext uri="{BB962C8B-B14F-4D97-AF65-F5344CB8AC3E}">
        <p14:creationId xmlns:p14="http://schemas.microsoft.com/office/powerpoint/2010/main" val="49299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mcorders,cameras,clipped images,cropped images,cropped pictures,digital,digital cameras,digital photography,icons,movies,Photographs,photography,PNG,technologies,transparent background,video cameras,video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2924" y="1610159"/>
            <a:ext cx="4277094" cy="427709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402418" y="4848225"/>
            <a:ext cx="3657600" cy="369332"/>
          </a:xfrm>
          <a:prstGeom prst="rect">
            <a:avLst/>
          </a:prstGeom>
          <a:noFill/>
        </p:spPr>
        <p:txBody>
          <a:bodyPr wrap="square" rtlCol="0">
            <a:spAutoFit/>
          </a:bodyPr>
          <a:lstStyle/>
          <a:p>
            <a:pPr algn="ctr"/>
            <a:endParaRPr lang="en-US" dirty="0"/>
          </a:p>
        </p:txBody>
      </p:sp>
      <p:sp>
        <p:nvSpPr>
          <p:cNvPr id="4" name="Rectangle 3"/>
          <p:cNvSpPr/>
          <p:nvPr/>
        </p:nvSpPr>
        <p:spPr>
          <a:xfrm>
            <a:off x="1157434" y="4933146"/>
            <a:ext cx="7099005" cy="954107"/>
          </a:xfrm>
          <a:prstGeom prst="rect">
            <a:avLst/>
          </a:prstGeom>
        </p:spPr>
        <p:txBody>
          <a:bodyPr wrap="square">
            <a:spAutoFit/>
          </a:bodyPr>
          <a:lstStyle/>
          <a:p>
            <a:pPr lvl="0" algn="ctr"/>
            <a:r>
              <a:rPr lang="en-US" sz="2800" dirty="0">
                <a:latin typeface="Arial" panose="020B0604020202020204" pitchFamily="34" charset="0"/>
                <a:cs typeface="Arial" panose="020B0604020202020204" pitchFamily="34" charset="0"/>
              </a:rPr>
              <a:t>The danger of Avian Influenza </a:t>
            </a:r>
            <a:r>
              <a:rPr lang="en-US" sz="2800" dirty="0">
                <a:latin typeface="Arial" panose="020B0604020202020204" pitchFamily="34" charset="0"/>
                <a:cs typeface="Arial" panose="020B0604020202020204" pitchFamily="34" charset="0"/>
                <a:hlinkClick r:id="rId2"/>
              </a:rPr>
              <a:t>www.youtube.com/watch?v=8RApk1t9XDo</a:t>
            </a:r>
            <a:r>
              <a:rPr lang="en-US" sz="2800"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7F0427DA-5CCE-4F85-8ECF-E2BC119129E8}"/>
              </a:ext>
            </a:extLst>
          </p:cNvPr>
          <p:cNvSpPr txBox="1"/>
          <p:nvPr/>
        </p:nvSpPr>
        <p:spPr>
          <a:xfrm>
            <a:off x="2544324" y="840718"/>
            <a:ext cx="4325223" cy="769441"/>
          </a:xfrm>
          <a:prstGeom prst="rect">
            <a:avLst/>
          </a:prstGeom>
          <a:noFill/>
        </p:spPr>
        <p:txBody>
          <a:bodyPr wrap="none" rtlCol="0">
            <a:spAutoFit/>
          </a:bodyPr>
          <a:lstStyle/>
          <a:p>
            <a:r>
              <a:rPr lang="en-GB" sz="4400" b="1" i="1" dirty="0">
                <a:latin typeface="Arial" panose="020B0604020202020204" pitchFamily="34" charset="0"/>
                <a:cs typeface="Arial" panose="020B0604020202020204" pitchFamily="34" charset="0"/>
              </a:rPr>
              <a:t>Avian influenza</a:t>
            </a:r>
          </a:p>
        </p:txBody>
      </p:sp>
    </p:spTree>
    <p:extLst>
      <p:ext uri="{BB962C8B-B14F-4D97-AF65-F5344CB8AC3E}">
        <p14:creationId xmlns:p14="http://schemas.microsoft.com/office/powerpoint/2010/main" val="27979708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mcorders,cameras,clipped images,cropped images,cropped pictures,digital,digital cameras,digital photography,icons,movies,Photographs,photography,PNG,technologies,transparent background,video cameras,video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1190" y="1583039"/>
            <a:ext cx="4623907" cy="462390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42240" y="515679"/>
            <a:ext cx="8798560" cy="2123658"/>
          </a:xfrm>
          <a:prstGeom prst="rect">
            <a:avLst/>
          </a:prstGeom>
          <a:noFill/>
        </p:spPr>
        <p:txBody>
          <a:bodyPr wrap="square" rtlCol="0">
            <a:spAutoFit/>
          </a:bodyPr>
          <a:lstStyle/>
          <a:p>
            <a:pPr algn="ctr"/>
            <a:r>
              <a:rPr lang="en-US" sz="4400" b="1" i="1" dirty="0" smtClean="0">
                <a:latin typeface="Arial" panose="020B0604020202020204" pitchFamily="34" charset="0"/>
                <a:cs typeface="Arial" panose="020B0604020202020204" pitchFamily="34" charset="0"/>
              </a:rPr>
              <a:t>A Risk Based Approach to Avian Flu Control in Developing Countries</a:t>
            </a:r>
            <a:endParaRPr lang="en-US" sz="4400" b="1" i="1" dirty="0">
              <a:latin typeface="Arial" panose="020B0604020202020204" pitchFamily="34" charset="0"/>
              <a:cs typeface="Arial" panose="020B0604020202020204" pitchFamily="34" charset="0"/>
            </a:endParaRPr>
          </a:p>
        </p:txBody>
      </p:sp>
      <p:sp>
        <p:nvSpPr>
          <p:cNvPr id="4" name="Rectangle 3"/>
          <p:cNvSpPr/>
          <p:nvPr/>
        </p:nvSpPr>
        <p:spPr>
          <a:xfrm>
            <a:off x="340242" y="5274961"/>
            <a:ext cx="7818474" cy="1384995"/>
          </a:xfrm>
          <a:prstGeom prst="rect">
            <a:avLst/>
          </a:prstGeom>
        </p:spPr>
        <p:txBody>
          <a:bodyPr wrap="square">
            <a:spAutoFit/>
          </a:bodyPr>
          <a:lstStyle/>
          <a:p>
            <a:pPr lvl="0"/>
            <a:r>
              <a:rPr lang="en-US" sz="2800" dirty="0">
                <a:latin typeface="Arial" panose="020B0604020202020204" pitchFamily="34" charset="0"/>
                <a:cs typeface="Arial" panose="020B0604020202020204" pitchFamily="34" charset="0"/>
              </a:rPr>
              <a:t>A risk based approach to Avian flu control in developing countries  </a:t>
            </a:r>
            <a:r>
              <a:rPr lang="en-US" sz="2800" dirty="0">
                <a:latin typeface="Arial" panose="020B0604020202020204" pitchFamily="34" charset="0"/>
                <a:cs typeface="Arial" panose="020B0604020202020204" pitchFamily="34" charset="0"/>
                <a:hlinkClick r:id="rId2"/>
              </a:rPr>
              <a:t>www.youtube.com/watch?v=R9Un5fD5Rlk</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3176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400" b="1" dirty="0" smtClean="0"/>
              <a:t>Small Group Assignments</a:t>
            </a:r>
            <a:endParaRPr lang="en-US" sz="4400" b="1" dirty="0"/>
          </a:p>
        </p:txBody>
      </p:sp>
      <p:sp>
        <p:nvSpPr>
          <p:cNvPr id="71683" name="Rectangle 3"/>
          <p:cNvSpPr>
            <a:spLocks noGrp="1" noChangeArrowheads="1"/>
          </p:cNvSpPr>
          <p:nvPr>
            <p:ph idx="1"/>
          </p:nvPr>
        </p:nvSpPr>
        <p:spPr>
          <a:xfrm>
            <a:off x="209107" y="1295401"/>
            <a:ext cx="8644270" cy="5410200"/>
          </a:xfrm>
        </p:spPr>
        <p:txBody>
          <a:bodyPr>
            <a:normAutofit/>
          </a:bodyPr>
          <a:lstStyle/>
          <a:p>
            <a:pPr algn="just" eaLnBrk="1" hangingPunct="1">
              <a:spcBef>
                <a:spcPts val="600"/>
              </a:spcBef>
              <a:spcAft>
                <a:spcPts val="600"/>
              </a:spcAft>
              <a:buFont typeface="Arial" panose="020B0604020202020204" pitchFamily="34" charset="0"/>
              <a:buChar char="•"/>
            </a:pPr>
            <a:r>
              <a:rPr lang="en-US" dirty="0">
                <a:solidFill>
                  <a:srgbClr val="000000"/>
                </a:solidFill>
                <a:cs typeface="Tahoma" pitchFamily="34" charset="0"/>
              </a:rPr>
              <a:t>For your assigned scenario, discuss potential risk factors, host, agent, environment, mode of transmission, and management of assigned zoonotic diseases</a:t>
            </a:r>
          </a:p>
          <a:p>
            <a:pPr algn="just">
              <a:spcBef>
                <a:spcPts val="600"/>
              </a:spcBef>
              <a:spcAft>
                <a:spcPts val="600"/>
              </a:spcAft>
              <a:buFont typeface="Arial" panose="020B0604020202020204" pitchFamily="34" charset="0"/>
              <a:buChar char="•"/>
            </a:pPr>
            <a:r>
              <a:rPr lang="en-US" dirty="0">
                <a:solidFill>
                  <a:srgbClr val="000000"/>
                </a:solidFill>
                <a:cs typeface="Tahoma" pitchFamily="34" charset="0"/>
              </a:rPr>
              <a:t>Create a zoonotic disease public awareness plan</a:t>
            </a:r>
          </a:p>
          <a:p>
            <a:pPr algn="just" eaLnBrk="1" hangingPunct="1">
              <a:spcBef>
                <a:spcPts val="600"/>
              </a:spcBef>
              <a:spcAft>
                <a:spcPts val="600"/>
              </a:spcAft>
              <a:buFont typeface="Arial" panose="020B0604020202020204" pitchFamily="34" charset="0"/>
              <a:buChar char="•"/>
            </a:pPr>
            <a:r>
              <a:rPr lang="en-US" dirty="0">
                <a:solidFill>
                  <a:srgbClr val="000000"/>
                </a:solidFill>
                <a:cs typeface="Tahoma" pitchFamily="34" charset="0"/>
              </a:rPr>
              <a:t>Present this information through a conceptual model or map that visualizes </a:t>
            </a:r>
            <a:r>
              <a:rPr lang="en-US" dirty="0">
                <a:cs typeface="Tahoma" pitchFamily="34" charset="0"/>
              </a:rPr>
              <a:t>this information</a:t>
            </a:r>
          </a:p>
          <a:p>
            <a:pPr algn="just">
              <a:spcBef>
                <a:spcPts val="600"/>
              </a:spcBef>
              <a:spcAft>
                <a:spcPts val="600"/>
              </a:spcAft>
              <a:buFont typeface="Arial" panose="020B0604020202020204" pitchFamily="34" charset="0"/>
              <a:buChar char="•"/>
            </a:pPr>
            <a:r>
              <a:rPr lang="en-US" dirty="0"/>
              <a:t>Considering using an open source mapping software such as visual understanding environment (</a:t>
            </a:r>
            <a:r>
              <a:rPr lang="en-US" dirty="0" err="1"/>
              <a:t>vue</a:t>
            </a:r>
            <a:r>
              <a:rPr lang="en-US" dirty="0"/>
              <a:t>)</a:t>
            </a:r>
          </a:p>
          <a:p>
            <a:pPr marL="0" indent="0" algn="just" eaLnBrk="1" hangingPunct="1">
              <a:spcBef>
                <a:spcPts val="600"/>
              </a:spcBef>
              <a:spcAft>
                <a:spcPts val="600"/>
              </a:spcAft>
              <a:buNone/>
            </a:pPr>
            <a:endParaRPr lang="en-US" sz="2200" dirty="0">
              <a:cs typeface="Tahoma" pitchFamily="34" charset="0"/>
            </a:endParaRPr>
          </a:p>
        </p:txBody>
      </p:sp>
    </p:spTree>
    <p:extLst>
      <p:ext uri="{BB962C8B-B14F-4D97-AF65-F5344CB8AC3E}">
        <p14:creationId xmlns:p14="http://schemas.microsoft.com/office/powerpoint/2010/main" val="197667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85067" y="5867400"/>
            <a:ext cx="2624436" cy="523220"/>
          </a:xfrm>
          <a:prstGeom prst="rect">
            <a:avLst/>
          </a:prstGeom>
        </p:spPr>
        <p:txBody>
          <a:bodyPr wrap="none">
            <a:spAutoFit/>
          </a:bodyPr>
          <a:lstStyle/>
          <a:p>
            <a:r>
              <a:rPr lang="en-US" sz="2800" i="1" dirty="0">
                <a:latin typeface="Arial" panose="020B0604020202020204" pitchFamily="34" charset="0"/>
                <a:cs typeface="Arial" panose="020B0604020202020204" pitchFamily="34" charset="0"/>
              </a:rPr>
              <a:t>African proverb</a:t>
            </a:r>
            <a:endParaRPr lang="th-TH" sz="2800" i="1" dirty="0">
              <a:latin typeface="Arial" panose="020B0604020202020204" pitchFamily="34" charset="0"/>
            </a:endParaRPr>
          </a:p>
        </p:txBody>
      </p:sp>
      <p:sp>
        <p:nvSpPr>
          <p:cNvPr id="2" name="TextBox 1">
            <a:extLst>
              <a:ext uri="{FF2B5EF4-FFF2-40B4-BE49-F238E27FC236}">
                <a16:creationId xmlns:a16="http://schemas.microsoft.com/office/drawing/2014/main" id="{C7A35476-C7D7-4159-8AEF-DEB77E51DC79}"/>
              </a:ext>
            </a:extLst>
          </p:cNvPr>
          <p:cNvSpPr txBox="1"/>
          <p:nvPr/>
        </p:nvSpPr>
        <p:spPr>
          <a:xfrm>
            <a:off x="401737" y="447080"/>
            <a:ext cx="8416726" cy="1323439"/>
          </a:xfrm>
          <a:prstGeom prst="rect">
            <a:avLst/>
          </a:prstGeom>
          <a:noFill/>
        </p:spPr>
        <p:txBody>
          <a:bodyPr wrap="square" rtlCol="0">
            <a:spAutoFit/>
          </a:bodyPr>
          <a:lstStyle/>
          <a:p>
            <a:r>
              <a:rPr lang="en-GB" sz="4000" b="1" i="1" dirty="0">
                <a:latin typeface="Arial" panose="020B0604020202020204" pitchFamily="34" charset="0"/>
                <a:cs typeface="Arial" panose="020B0604020202020204" pitchFamily="34" charset="0"/>
              </a:rPr>
              <a:t>If you want to go fast, go alone.</a:t>
            </a:r>
          </a:p>
          <a:p>
            <a:r>
              <a:rPr lang="en-GB" sz="4000" b="1" i="1" dirty="0">
                <a:latin typeface="Arial" panose="020B0604020202020204" pitchFamily="34" charset="0"/>
                <a:cs typeface="Arial" panose="020B0604020202020204" pitchFamily="34" charset="0"/>
              </a:rPr>
              <a:t>If you want to go far, go together</a:t>
            </a:r>
          </a:p>
        </p:txBody>
      </p:sp>
      <p:sp>
        <p:nvSpPr>
          <p:cNvPr id="4" name="AutoShape 2" descr="Image result for african children holding ha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1657350" y="2057260"/>
            <a:ext cx="5829300" cy="3314839"/>
          </a:xfrm>
          <a:prstGeom prst="rect">
            <a:avLst/>
          </a:prstGeom>
        </p:spPr>
      </p:pic>
    </p:spTree>
    <p:extLst>
      <p:ext uri="{BB962C8B-B14F-4D97-AF65-F5344CB8AC3E}">
        <p14:creationId xmlns:p14="http://schemas.microsoft.com/office/powerpoint/2010/main" val="11334256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r>
              <a:rPr lang="en-US" altLang="en-US" sz="4400" b="1" dirty="0" smtClean="0"/>
              <a:t>Exposure Assessment</a:t>
            </a:r>
            <a:endParaRPr lang="en-US" altLang="en-US" sz="4400" b="1" dirty="0"/>
          </a:p>
        </p:txBody>
      </p:sp>
      <p:sp>
        <p:nvSpPr>
          <p:cNvPr id="92163" name="Rectangle 3"/>
          <p:cNvSpPr>
            <a:spLocks noGrp="1" noChangeArrowheads="1"/>
          </p:cNvSpPr>
          <p:nvPr>
            <p:ph idx="1"/>
          </p:nvPr>
        </p:nvSpPr>
        <p:spPr/>
        <p:txBody>
          <a:bodyPr>
            <a:normAutofit/>
          </a:bodyPr>
          <a:lstStyle/>
          <a:p>
            <a:pPr algn="just"/>
            <a:r>
              <a:rPr lang="en-US" altLang="en-US" dirty="0"/>
              <a:t>Identifies potentially affected population</a:t>
            </a:r>
          </a:p>
          <a:p>
            <a:pPr algn="just"/>
            <a:r>
              <a:rPr lang="en-US" altLang="en-US" dirty="0"/>
              <a:t>Determines exposure/transmission pathways</a:t>
            </a:r>
          </a:p>
          <a:p>
            <a:pPr algn="just"/>
            <a:r>
              <a:rPr lang="en-US" altLang="en-US" dirty="0"/>
              <a:t>Estimate dose of exposure </a:t>
            </a:r>
          </a:p>
          <a:p>
            <a:pPr algn="just"/>
            <a:r>
              <a:rPr lang="en-US" altLang="en-US" dirty="0"/>
              <a:t>Estimate exposure factors such as contact rates and the frequency and duration of exposure</a:t>
            </a:r>
          </a:p>
          <a:p>
            <a:pPr algn="just"/>
            <a:r>
              <a:rPr lang="en-US" altLang="en-US" dirty="0"/>
              <a:t>Estimate physiological parameters such as inhalation and ingestion rates, absorption rates, body weight, and life expectancy</a:t>
            </a:r>
          </a:p>
        </p:txBody>
      </p:sp>
    </p:spTree>
    <p:extLst>
      <p:ext uri="{BB962C8B-B14F-4D97-AF65-F5344CB8AC3E}">
        <p14:creationId xmlns:p14="http://schemas.microsoft.com/office/powerpoint/2010/main" val="3158878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900" b="1" dirty="0"/>
              <a:t>Expected Learning Outcomes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lgn="just">
              <a:buNone/>
            </a:pPr>
            <a:r>
              <a:rPr lang="en-US" dirty="0"/>
              <a:t>At the end of this course the learner should be able to:</a:t>
            </a:r>
          </a:p>
          <a:p>
            <a:pPr lvl="0" algn="just"/>
            <a:r>
              <a:rPr lang="en-US" dirty="0"/>
              <a:t>Describe concepts and principles of disease surveillance</a:t>
            </a:r>
          </a:p>
          <a:p>
            <a:pPr lvl="0" algn="just"/>
            <a:r>
              <a:rPr lang="en-US" dirty="0"/>
              <a:t>Outline steps required in surveillance and outbreak investigation</a:t>
            </a:r>
          </a:p>
          <a:p>
            <a:pPr lvl="0" algn="just"/>
            <a:r>
              <a:rPr lang="en-US" dirty="0"/>
              <a:t>Collect, analyze, interpret data and disseminate surveillance information</a:t>
            </a:r>
          </a:p>
          <a:p>
            <a:pPr algn="just"/>
            <a:r>
              <a:rPr lang="en-US" dirty="0"/>
              <a:t>Design and evaluate a surveillance system</a:t>
            </a:r>
          </a:p>
          <a:p>
            <a:pPr marL="0" indent="0" algn="just">
              <a:buNone/>
            </a:pPr>
            <a:endParaRPr lang="en-US" dirty="0"/>
          </a:p>
        </p:txBody>
      </p:sp>
    </p:spTree>
    <p:extLst>
      <p:ext uri="{BB962C8B-B14F-4D97-AF65-F5344CB8AC3E}">
        <p14:creationId xmlns:p14="http://schemas.microsoft.com/office/powerpoint/2010/main" val="2142998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3700"/>
            <a:ext cx="9144000" cy="609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2206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descr="28"/>
          <p:cNvPicPr>
            <a:picLocks noChangeAspect="1" noChangeArrowheads="1"/>
          </p:cNvPicPr>
          <p:nvPr/>
        </p:nvPicPr>
        <p:blipFill>
          <a:blip r:embed="rId3">
            <a:extLst>
              <a:ext uri="{28A0092B-C50C-407E-A947-70E740481C1C}">
                <a14:useLocalDpi xmlns:a14="http://schemas.microsoft.com/office/drawing/2010/main" val="0"/>
              </a:ext>
            </a:extLst>
          </a:blip>
          <a:srcRect l="10837" t="11650" r="7468" b="19072"/>
          <a:stretch>
            <a:fillRect/>
          </a:stretch>
        </p:blipFill>
        <p:spPr bwMode="auto">
          <a:xfrm>
            <a:off x="838200" y="1447800"/>
            <a:ext cx="7467600" cy="4267200"/>
          </a:xfrm>
          <a:prstGeom prst="rect">
            <a:avLst/>
          </a:prstGeom>
          <a:noFill/>
          <a:extLst>
            <a:ext uri="{909E8E84-426E-40dd-AFC4-6F175D3DCCD1}">
              <a14:hiddenFill xmlns="" xmlns:a14="http://schemas.microsoft.com/office/drawing/2010/main">
                <a:solidFill>
                  <a:srgbClr val="FFFFFF"/>
                </a:solidFill>
              </a14:hiddenFill>
            </a:ext>
          </a:extLst>
        </p:spPr>
      </p:pic>
      <p:sp>
        <p:nvSpPr>
          <p:cNvPr id="314371" name="Rectangle 3"/>
          <p:cNvSpPr>
            <a:spLocks noGrp="1" noChangeArrowheads="1"/>
          </p:cNvSpPr>
          <p:nvPr>
            <p:ph type="title"/>
          </p:nvPr>
        </p:nvSpPr>
        <p:spPr/>
        <p:txBody>
          <a:bodyPr>
            <a:normAutofit/>
          </a:bodyPr>
          <a:lstStyle/>
          <a:p>
            <a:r>
              <a:rPr lang="en-US" altLang="en-US" sz="4400" b="1" dirty="0"/>
              <a:t>Routes </a:t>
            </a:r>
            <a:r>
              <a:rPr lang="en-US" altLang="en-US" sz="4400" b="1" dirty="0"/>
              <a:t>o</a:t>
            </a:r>
            <a:r>
              <a:rPr lang="en-US" altLang="en-US" sz="4400" b="1" dirty="0" smtClean="0"/>
              <a:t>f </a:t>
            </a:r>
            <a:r>
              <a:rPr lang="en-US" altLang="en-US" sz="4400" b="1" dirty="0"/>
              <a:t>E</a:t>
            </a:r>
            <a:r>
              <a:rPr lang="en-US" altLang="en-US" sz="4400" b="1" dirty="0" smtClean="0"/>
              <a:t>xposure</a:t>
            </a:r>
            <a:endParaRPr lang="en-US" altLang="en-US" sz="4400" b="1" dirty="0"/>
          </a:p>
        </p:txBody>
      </p:sp>
      <p:sp>
        <p:nvSpPr>
          <p:cNvPr id="314372" name="Text Box 4"/>
          <p:cNvSpPr txBox="1">
            <a:spLocks noChangeArrowheads="1"/>
          </p:cNvSpPr>
          <p:nvPr/>
        </p:nvSpPr>
        <p:spPr bwMode="auto">
          <a:xfrm>
            <a:off x="1489340" y="5715000"/>
            <a:ext cx="659667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dirty="0">
                <a:latin typeface="Arial" panose="020B0604020202020204" pitchFamily="34" charset="0"/>
                <a:cs typeface="Arial" panose="020B0604020202020204" pitchFamily="34" charset="0"/>
              </a:rPr>
              <a:t>Ingestion	</a:t>
            </a:r>
            <a:r>
              <a:rPr lang="en-US" altLang="en-US" sz="2800" dirty="0">
                <a:latin typeface="Arial" panose="020B0604020202020204" pitchFamily="34" charset="0"/>
                <a:cs typeface="Arial" panose="020B0604020202020204" pitchFamily="34" charset="0"/>
              </a:rPr>
              <a:t>  </a:t>
            </a:r>
            <a:r>
              <a:rPr lang="en-US" altLang="en-US" sz="2800" i="0" dirty="0">
                <a:latin typeface="Arial" panose="020B0604020202020204" pitchFamily="34" charset="0"/>
                <a:cs typeface="Arial" panose="020B0604020202020204" pitchFamily="34" charset="0"/>
              </a:rPr>
              <a:t>    Dermal 	       Inhalation</a:t>
            </a:r>
          </a:p>
        </p:txBody>
      </p:sp>
    </p:spTree>
    <p:extLst>
      <p:ext uri="{BB962C8B-B14F-4D97-AF65-F5344CB8AC3E}">
        <p14:creationId xmlns:p14="http://schemas.microsoft.com/office/powerpoint/2010/main" val="2496563118"/>
      </p:ext>
    </p:extLst>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mg0037"/>
          <p:cNvPicPr>
            <a:picLocks noChangeAspect="1" noChangeArrowheads="1"/>
          </p:cNvPicPr>
          <p:nvPr/>
        </p:nvPicPr>
        <p:blipFill rotWithShape="1">
          <a:blip r:embed="rId3">
            <a:extLst>
              <a:ext uri="{28A0092B-C50C-407E-A947-70E740481C1C}">
                <a14:useLocalDpi xmlns:a14="http://schemas.microsoft.com/office/drawing/2010/main" val="0"/>
              </a:ext>
            </a:extLst>
          </a:blip>
          <a:srcRect l="15114" t="21219" r="15263" b="9788"/>
          <a:stretch/>
        </p:blipFill>
        <p:spPr bwMode="auto">
          <a:xfrm>
            <a:off x="1371600" y="1634067"/>
            <a:ext cx="6128809" cy="448733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sz="4400" b="1" dirty="0" smtClean="0"/>
              <a:t>Risk Factors</a:t>
            </a:r>
            <a:endParaRPr lang="en-US" sz="4400" b="1" dirty="0"/>
          </a:p>
        </p:txBody>
      </p:sp>
    </p:spTree>
    <p:extLst>
      <p:ext uri="{BB962C8B-B14F-4D97-AF65-F5344CB8AC3E}">
        <p14:creationId xmlns:p14="http://schemas.microsoft.com/office/powerpoint/2010/main" val="4311343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mg0048"/>
          <p:cNvPicPr>
            <a:picLocks noChangeAspect="1" noChangeArrowheads="1"/>
          </p:cNvPicPr>
          <p:nvPr/>
        </p:nvPicPr>
        <p:blipFill rotWithShape="1">
          <a:blip r:embed="rId3">
            <a:extLst>
              <a:ext uri="{28A0092B-C50C-407E-A947-70E740481C1C}">
                <a14:useLocalDpi xmlns:a14="http://schemas.microsoft.com/office/drawing/2010/main" val="0"/>
              </a:ext>
            </a:extLst>
          </a:blip>
          <a:srcRect l="7500" t="12778" r="6111" b="13199"/>
          <a:stretch/>
        </p:blipFill>
        <p:spPr bwMode="auto">
          <a:xfrm>
            <a:off x="361507" y="1360931"/>
            <a:ext cx="8549661" cy="502569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a:xfrm>
            <a:off x="145311" y="217931"/>
            <a:ext cx="8637181" cy="1143000"/>
          </a:xfrm>
        </p:spPr>
        <p:txBody>
          <a:bodyPr>
            <a:noAutofit/>
          </a:bodyPr>
          <a:lstStyle/>
          <a:p>
            <a:r>
              <a:rPr lang="en-US" sz="4400" b="1" dirty="0" smtClean="0"/>
              <a:t>Subpopulations of Potential Concern</a:t>
            </a:r>
            <a:endParaRPr lang="en-US" sz="4400" b="1" dirty="0"/>
          </a:p>
        </p:txBody>
      </p:sp>
    </p:spTree>
    <p:extLst>
      <p:ext uri="{BB962C8B-B14F-4D97-AF65-F5344CB8AC3E}">
        <p14:creationId xmlns:p14="http://schemas.microsoft.com/office/powerpoint/2010/main" val="41970314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ChangeArrowheads="1"/>
          </p:cNvSpPr>
          <p:nvPr/>
        </p:nvSpPr>
        <p:spPr bwMode="auto">
          <a:xfrm>
            <a:off x="0" y="5937250"/>
            <a:ext cx="9144000" cy="319088"/>
          </a:xfrm>
          <a:prstGeom prst="rect">
            <a:avLst/>
          </a:prstGeom>
          <a:solidFill>
            <a:srgbClr val="00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400" i="0">
              <a:solidFill>
                <a:srgbClr val="000000"/>
              </a:solidFill>
              <a:latin typeface="Times New Roman" pitchFamily="18" charset="0"/>
            </a:endParaRPr>
          </a:p>
        </p:txBody>
      </p:sp>
      <p:sp>
        <p:nvSpPr>
          <p:cNvPr id="49156" name="Rectangle 4"/>
          <p:cNvSpPr>
            <a:spLocks noChangeArrowheads="1"/>
          </p:cNvSpPr>
          <p:nvPr/>
        </p:nvSpPr>
        <p:spPr bwMode="auto">
          <a:xfrm>
            <a:off x="0" y="1311275"/>
            <a:ext cx="9144000" cy="319088"/>
          </a:xfrm>
          <a:prstGeom prst="rect">
            <a:avLst/>
          </a:prstGeom>
          <a:solidFill>
            <a:srgbClr val="00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400" i="0">
              <a:solidFill>
                <a:srgbClr val="000000"/>
              </a:solidFill>
              <a:latin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3666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449559" y="917944"/>
            <a:ext cx="8302556" cy="550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400" b="1" i="1" dirty="0">
                <a:latin typeface="Arial" charset="0"/>
              </a:rPr>
              <a:t>All substances are poisons;</a:t>
            </a:r>
          </a:p>
          <a:p>
            <a:r>
              <a:rPr lang="en-US" altLang="en-US" sz="4400" b="1" i="1" dirty="0">
                <a:latin typeface="Arial" charset="0"/>
              </a:rPr>
              <a:t>There is none which is not a poison.</a:t>
            </a:r>
          </a:p>
          <a:p>
            <a:r>
              <a:rPr lang="en-US" altLang="en-US" sz="4400" b="1" i="1" dirty="0">
                <a:latin typeface="Arial" charset="0"/>
              </a:rPr>
              <a:t>The right dose differentiates</a:t>
            </a:r>
          </a:p>
          <a:p>
            <a:r>
              <a:rPr lang="en-US" altLang="en-US" sz="4400" b="1" i="1" dirty="0">
                <a:latin typeface="Arial" charset="0"/>
              </a:rPr>
              <a:t>a poison and a remedy.</a:t>
            </a:r>
          </a:p>
          <a:p>
            <a:endParaRPr lang="en-US" altLang="en-US" sz="4400" b="1" i="1" dirty="0">
              <a:solidFill>
                <a:srgbClr val="FF9900"/>
              </a:solidFill>
              <a:latin typeface="Arial" charset="0"/>
            </a:endParaRPr>
          </a:p>
          <a:p>
            <a:r>
              <a:rPr lang="en-US" altLang="en-US" sz="4400" b="1" i="1" dirty="0">
                <a:solidFill>
                  <a:srgbClr val="FFFFFF"/>
                </a:solidFill>
                <a:latin typeface="Arial" charset="0"/>
              </a:rPr>
              <a:t>			</a:t>
            </a:r>
            <a:r>
              <a:rPr lang="en-US" altLang="en-US" sz="4400" b="1" i="1" dirty="0">
                <a:latin typeface="Arial" charset="0"/>
              </a:rPr>
              <a:t>Paracelsus</a:t>
            </a:r>
          </a:p>
          <a:p>
            <a:r>
              <a:rPr lang="en-US" altLang="en-US" sz="4400" b="1" i="1" dirty="0">
                <a:latin typeface="Arial" charset="0"/>
              </a:rPr>
              <a:t>			(1493-1541)</a:t>
            </a:r>
          </a:p>
        </p:txBody>
      </p:sp>
    </p:spTree>
    <p:extLst>
      <p:ext uri="{BB962C8B-B14F-4D97-AF65-F5344CB8AC3E}">
        <p14:creationId xmlns:p14="http://schemas.microsoft.com/office/powerpoint/2010/main" val="3324092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357188" y="957263"/>
            <a:ext cx="1144587" cy="844550"/>
          </a:xfrm>
          <a:prstGeom prst="rect">
            <a:avLst/>
          </a:prstGeom>
          <a:solidFill>
            <a:srgbClr val="FFFFFF"/>
          </a:solidFill>
          <a:ln w="38100">
            <a:solidFill>
              <a:srgbClr val="000000"/>
            </a:solidFill>
            <a:miter lim="800000"/>
            <a:headEnd/>
            <a:tailEnd/>
          </a:ln>
        </p:spPr>
        <p:txBody>
          <a:bodyPr>
            <a:prstTxWarp prst="textNoShape">
              <a:avLst/>
            </a:prstTxWarp>
          </a:bodyPr>
          <a:lstStyle/>
          <a:p>
            <a:pPr defTabSz="457200" fontAlgn="auto">
              <a:spcBef>
                <a:spcPts val="0"/>
              </a:spcBef>
              <a:spcAft>
                <a:spcPts val="0"/>
              </a:spcAft>
            </a:pPr>
            <a:r>
              <a:rPr lang="en-US" sz="1600" i="0" dirty="0">
                <a:solidFill>
                  <a:srgbClr val="000000"/>
                </a:solidFill>
                <a:latin typeface="Arial" panose="020B0604020202020204" pitchFamily="34" charset="0"/>
                <a:cs typeface="Arial" panose="020B0604020202020204" pitchFamily="34" charset="0"/>
              </a:rPr>
              <a:t>Agent or </a:t>
            </a:r>
          </a:p>
          <a:p>
            <a:pPr defTabSz="457200" fontAlgn="auto">
              <a:spcBef>
                <a:spcPts val="0"/>
              </a:spcBef>
              <a:spcAft>
                <a:spcPts val="0"/>
              </a:spcAft>
            </a:pPr>
            <a:r>
              <a:rPr lang="en-US" sz="1600" i="0" dirty="0">
                <a:solidFill>
                  <a:srgbClr val="000000"/>
                </a:solidFill>
                <a:latin typeface="Arial" panose="020B0604020202020204" pitchFamily="34" charset="0"/>
                <a:cs typeface="Arial" panose="020B0604020202020204" pitchFamily="34" charset="0"/>
              </a:rPr>
              <a:t>Disease</a:t>
            </a:r>
          </a:p>
        </p:txBody>
      </p:sp>
      <p:sp>
        <p:nvSpPr>
          <p:cNvPr id="121859" name="Text Box 3"/>
          <p:cNvSpPr txBox="1">
            <a:spLocks noChangeArrowheads="1"/>
          </p:cNvSpPr>
          <p:nvPr/>
        </p:nvSpPr>
        <p:spPr bwMode="auto">
          <a:xfrm>
            <a:off x="7183438" y="957263"/>
            <a:ext cx="1514475" cy="844550"/>
          </a:xfrm>
          <a:prstGeom prst="rect">
            <a:avLst/>
          </a:prstGeom>
          <a:solidFill>
            <a:srgbClr val="FFFFFF"/>
          </a:solidFill>
          <a:ln w="38100">
            <a:solidFill>
              <a:srgbClr val="000000"/>
            </a:solidFill>
            <a:miter lim="800000"/>
            <a:headEnd/>
            <a:tailEnd/>
          </a:ln>
        </p:spPr>
        <p:txBody>
          <a:bodyPr>
            <a:prstTxWarp prst="textNoShape">
              <a:avLst/>
            </a:prstTxWarp>
          </a:bodyPr>
          <a:lstStyle/>
          <a:p>
            <a:pPr defTabSz="457200" fontAlgn="auto">
              <a:spcBef>
                <a:spcPts val="0"/>
              </a:spcBef>
              <a:spcAft>
                <a:spcPts val="0"/>
              </a:spcAft>
            </a:pPr>
            <a:r>
              <a:rPr lang="en-US" sz="1600" i="0" dirty="0">
                <a:solidFill>
                  <a:srgbClr val="000000"/>
                </a:solidFill>
                <a:latin typeface="Arial" panose="020B0604020202020204" pitchFamily="34" charset="0"/>
                <a:cs typeface="Arial" panose="020B0604020202020204" pitchFamily="34" charset="0"/>
              </a:rPr>
              <a:t>Population</a:t>
            </a:r>
          </a:p>
          <a:p>
            <a:pPr defTabSz="457200" fontAlgn="auto">
              <a:spcBef>
                <a:spcPts val="0"/>
              </a:spcBef>
              <a:spcAft>
                <a:spcPts val="0"/>
              </a:spcAft>
            </a:pPr>
            <a:r>
              <a:rPr lang="en-US" sz="1600" dirty="0">
                <a:solidFill>
                  <a:srgbClr val="000000"/>
                </a:solidFill>
                <a:latin typeface="Arial" panose="020B0604020202020204" pitchFamily="34" charset="0"/>
                <a:cs typeface="Arial" panose="020B0604020202020204" pitchFamily="34" charset="0"/>
              </a:rPr>
              <a:t>d</a:t>
            </a:r>
            <a:r>
              <a:rPr lang="en-US" sz="1600" i="0" dirty="0">
                <a:solidFill>
                  <a:srgbClr val="000000"/>
                </a:solidFill>
                <a:latin typeface="Arial" panose="020B0604020202020204" pitchFamily="34" charset="0"/>
                <a:cs typeface="Arial" panose="020B0604020202020204" pitchFamily="34" charset="0"/>
              </a:rPr>
              <a:t>ynamics</a:t>
            </a:r>
          </a:p>
        </p:txBody>
      </p:sp>
      <p:sp>
        <p:nvSpPr>
          <p:cNvPr id="121860" name="Text Box 4"/>
          <p:cNvSpPr txBox="1">
            <a:spLocks noChangeArrowheads="1"/>
          </p:cNvSpPr>
          <p:nvPr/>
        </p:nvSpPr>
        <p:spPr bwMode="auto">
          <a:xfrm>
            <a:off x="1989138" y="957263"/>
            <a:ext cx="1428750" cy="844550"/>
          </a:xfrm>
          <a:prstGeom prst="rect">
            <a:avLst/>
          </a:prstGeom>
          <a:solidFill>
            <a:srgbClr val="FFFFFF"/>
          </a:solidFill>
          <a:ln w="38100">
            <a:solidFill>
              <a:srgbClr val="000000"/>
            </a:solidFill>
            <a:miter lim="800000"/>
            <a:headEnd/>
            <a:tailEnd/>
          </a:ln>
        </p:spPr>
        <p:txBody>
          <a:bodyPr>
            <a:prstTxWarp prst="textNoShape">
              <a:avLst/>
            </a:prstTxWarp>
          </a:bodyPr>
          <a:lstStyle/>
          <a:p>
            <a:pPr defTabSz="457200" fontAlgn="auto">
              <a:spcBef>
                <a:spcPts val="0"/>
              </a:spcBef>
              <a:spcAft>
                <a:spcPts val="0"/>
              </a:spcAft>
            </a:pPr>
            <a:r>
              <a:rPr lang="en-US" sz="1600" i="0" dirty="0">
                <a:solidFill>
                  <a:srgbClr val="000000"/>
                </a:solidFill>
                <a:latin typeface="Arial" panose="020B0604020202020204" pitchFamily="34" charset="0"/>
                <a:cs typeface="Arial" panose="020B0604020202020204" pitchFamily="34" charset="0"/>
              </a:rPr>
              <a:t>Route(s) of transmission</a:t>
            </a:r>
          </a:p>
        </p:txBody>
      </p:sp>
      <p:sp>
        <p:nvSpPr>
          <p:cNvPr id="121861" name="Text Box 5"/>
          <p:cNvSpPr txBox="1">
            <a:spLocks noChangeArrowheads="1"/>
          </p:cNvSpPr>
          <p:nvPr/>
        </p:nvSpPr>
        <p:spPr bwMode="auto">
          <a:xfrm>
            <a:off x="403225" y="2462213"/>
            <a:ext cx="1298575" cy="422275"/>
          </a:xfrm>
          <a:prstGeom prst="rect">
            <a:avLst/>
          </a:prstGeom>
          <a:solidFill>
            <a:srgbClr val="FFFFFF"/>
          </a:solidFill>
          <a:ln w="38100">
            <a:solidFill>
              <a:srgbClr val="000000"/>
            </a:solidFill>
            <a:miter lim="800000"/>
            <a:headEnd/>
            <a:tailEnd/>
          </a:ln>
        </p:spPr>
        <p:txBody>
          <a:bodyPr>
            <a:prstTxWarp prst="textNoShape">
              <a:avLst/>
            </a:prstTxWarp>
          </a:bodyPr>
          <a:lstStyle/>
          <a:p>
            <a:pPr defTabSz="457200" fontAlgn="auto">
              <a:spcBef>
                <a:spcPts val="0"/>
              </a:spcBef>
              <a:spcAft>
                <a:spcPts val="0"/>
              </a:spcAft>
            </a:pPr>
            <a:r>
              <a:rPr lang="en-US" sz="1600" i="0" dirty="0">
                <a:solidFill>
                  <a:srgbClr val="000000"/>
                </a:solidFill>
                <a:latin typeface="Arial" panose="020B0604020202020204" pitchFamily="34" charset="0"/>
                <a:cs typeface="Arial" panose="020B0604020202020204" pitchFamily="34" charset="0"/>
              </a:rPr>
              <a:t>Agent class</a:t>
            </a:r>
          </a:p>
        </p:txBody>
      </p:sp>
      <p:sp>
        <p:nvSpPr>
          <p:cNvPr id="121862" name="Line 6"/>
          <p:cNvSpPr>
            <a:spLocks noChangeShapeType="1"/>
          </p:cNvSpPr>
          <p:nvPr/>
        </p:nvSpPr>
        <p:spPr bwMode="auto">
          <a:xfrm>
            <a:off x="1501775" y="3700463"/>
            <a:ext cx="973138" cy="0"/>
          </a:xfrm>
          <a:prstGeom prst="line">
            <a:avLst/>
          </a:prstGeom>
          <a:noFill/>
          <a:ln w="38100">
            <a:solidFill>
              <a:srgbClr val="000000"/>
            </a:solidFill>
            <a:round/>
            <a:headEnd/>
            <a:tailEnd/>
          </a:ln>
        </p:spPr>
        <p:txBody>
          <a:bodyPr>
            <a:prstTxWarp prst="textNoShape">
              <a:avLst/>
            </a:prstTxWarp>
          </a:bodyPr>
          <a:lstStyle/>
          <a:p>
            <a:pPr defTabSz="457200" eaLnBrk="1" fontAlgn="auto" hangingPunct="1">
              <a:spcBef>
                <a:spcPts val="0"/>
              </a:spcBef>
              <a:spcAft>
                <a:spcPts val="0"/>
              </a:spcAft>
            </a:pPr>
            <a:endParaRPr lang="en-US" sz="1600" i="0">
              <a:solidFill>
                <a:prstClr val="black"/>
              </a:solidFill>
              <a:latin typeface="Arial" panose="020B0604020202020204" pitchFamily="34" charset="0"/>
              <a:cs typeface="Arial" panose="020B0604020202020204" pitchFamily="34" charset="0"/>
            </a:endParaRPr>
          </a:p>
        </p:txBody>
      </p:sp>
      <p:sp>
        <p:nvSpPr>
          <p:cNvPr id="121863" name="Line 7"/>
          <p:cNvSpPr>
            <a:spLocks noChangeShapeType="1"/>
          </p:cNvSpPr>
          <p:nvPr/>
        </p:nvSpPr>
        <p:spPr bwMode="auto">
          <a:xfrm flipV="1">
            <a:off x="2474913" y="1801813"/>
            <a:ext cx="0" cy="1898650"/>
          </a:xfrm>
          <a:prstGeom prst="line">
            <a:avLst/>
          </a:prstGeom>
          <a:noFill/>
          <a:ln w="38100">
            <a:solidFill>
              <a:srgbClr val="000000"/>
            </a:solidFill>
            <a:round/>
            <a:headEnd/>
            <a:tailEnd type="triangle" w="med" len="med"/>
          </a:ln>
        </p:spPr>
        <p:txBody>
          <a:bodyPr>
            <a:prstTxWarp prst="textNoShape">
              <a:avLst/>
            </a:prstTxWarp>
          </a:bodyPr>
          <a:lstStyle/>
          <a:p>
            <a:pPr defTabSz="457200" eaLnBrk="1" fontAlgn="auto" hangingPunct="1">
              <a:spcBef>
                <a:spcPts val="0"/>
              </a:spcBef>
              <a:spcAft>
                <a:spcPts val="0"/>
              </a:spcAft>
            </a:pPr>
            <a:endParaRPr lang="en-US" sz="1600" i="0">
              <a:solidFill>
                <a:prstClr val="black"/>
              </a:solidFill>
              <a:latin typeface="Arial" panose="020B0604020202020204" pitchFamily="34" charset="0"/>
              <a:cs typeface="Arial" panose="020B0604020202020204" pitchFamily="34" charset="0"/>
            </a:endParaRPr>
          </a:p>
        </p:txBody>
      </p:sp>
      <p:sp>
        <p:nvSpPr>
          <p:cNvPr id="121864" name="Line 8"/>
          <p:cNvSpPr>
            <a:spLocks noChangeShapeType="1"/>
          </p:cNvSpPr>
          <p:nvPr/>
        </p:nvSpPr>
        <p:spPr bwMode="auto">
          <a:xfrm>
            <a:off x="1501775" y="1379538"/>
            <a:ext cx="487363" cy="0"/>
          </a:xfrm>
          <a:prstGeom prst="line">
            <a:avLst/>
          </a:prstGeom>
          <a:noFill/>
          <a:ln w="38100">
            <a:solidFill>
              <a:srgbClr val="000000"/>
            </a:solidFill>
            <a:round/>
            <a:headEnd/>
            <a:tailEnd type="triangle" w="med" len="med"/>
          </a:ln>
        </p:spPr>
        <p:txBody>
          <a:bodyPr>
            <a:prstTxWarp prst="textNoShape">
              <a:avLst/>
            </a:prstTxWarp>
          </a:bodyPr>
          <a:lstStyle/>
          <a:p>
            <a:pPr defTabSz="457200" eaLnBrk="1" fontAlgn="auto" hangingPunct="1">
              <a:spcBef>
                <a:spcPts val="0"/>
              </a:spcBef>
              <a:spcAft>
                <a:spcPts val="0"/>
              </a:spcAft>
            </a:pPr>
            <a:endParaRPr lang="en-US" sz="1600" i="0">
              <a:solidFill>
                <a:prstClr val="black"/>
              </a:solidFill>
              <a:latin typeface="Arial" panose="020B0604020202020204" pitchFamily="34" charset="0"/>
              <a:cs typeface="Arial" panose="020B0604020202020204" pitchFamily="34" charset="0"/>
            </a:endParaRPr>
          </a:p>
        </p:txBody>
      </p:sp>
      <p:sp>
        <p:nvSpPr>
          <p:cNvPr id="121865" name="Text Box 9"/>
          <p:cNvSpPr txBox="1">
            <a:spLocks noChangeArrowheads="1"/>
          </p:cNvSpPr>
          <p:nvPr/>
        </p:nvSpPr>
        <p:spPr bwMode="auto">
          <a:xfrm>
            <a:off x="3775075" y="957263"/>
            <a:ext cx="1298575" cy="1055687"/>
          </a:xfrm>
          <a:prstGeom prst="rect">
            <a:avLst/>
          </a:prstGeom>
          <a:solidFill>
            <a:srgbClr val="FFFFFF"/>
          </a:solidFill>
          <a:ln w="38100">
            <a:solidFill>
              <a:srgbClr val="000000"/>
            </a:solidFill>
            <a:miter lim="800000"/>
            <a:headEnd/>
            <a:tailEnd/>
          </a:ln>
        </p:spPr>
        <p:txBody>
          <a:bodyPr>
            <a:prstTxWarp prst="textNoShape">
              <a:avLst/>
            </a:prstTxWarp>
          </a:bodyPr>
          <a:lstStyle/>
          <a:p>
            <a:pPr defTabSz="457200" eaLnBrk="1" fontAlgn="auto" hangingPunct="1">
              <a:spcBef>
                <a:spcPts val="0"/>
              </a:spcBef>
              <a:spcAft>
                <a:spcPts val="0"/>
              </a:spcAft>
            </a:pPr>
            <a:r>
              <a:rPr lang="en-US" sz="1600" i="0" dirty="0">
                <a:solidFill>
                  <a:prstClr val="black"/>
                </a:solidFill>
                <a:latin typeface="Arial" panose="020B0604020202020204" pitchFamily="34" charset="0"/>
                <a:cs typeface="Arial" panose="020B0604020202020204" pitchFamily="34" charset="0"/>
              </a:rPr>
              <a:t>Methods of exposure or contact</a:t>
            </a:r>
          </a:p>
        </p:txBody>
      </p:sp>
      <p:sp>
        <p:nvSpPr>
          <p:cNvPr id="121866" name="Line 10"/>
          <p:cNvSpPr>
            <a:spLocks noChangeShapeType="1"/>
          </p:cNvSpPr>
          <p:nvPr/>
        </p:nvSpPr>
        <p:spPr bwMode="auto">
          <a:xfrm>
            <a:off x="3449639" y="1379538"/>
            <a:ext cx="325436" cy="0"/>
          </a:xfrm>
          <a:prstGeom prst="line">
            <a:avLst/>
          </a:prstGeom>
          <a:noFill/>
          <a:ln w="38100">
            <a:solidFill>
              <a:srgbClr val="000000"/>
            </a:solidFill>
            <a:round/>
            <a:headEnd/>
            <a:tailEnd type="triangle" w="med" len="med"/>
          </a:ln>
        </p:spPr>
        <p:txBody>
          <a:bodyPr>
            <a:prstTxWarp prst="textNoShape">
              <a:avLst/>
            </a:prstTxWarp>
          </a:bodyPr>
          <a:lstStyle/>
          <a:p>
            <a:pPr defTabSz="457200" eaLnBrk="1" fontAlgn="auto" hangingPunct="1">
              <a:spcBef>
                <a:spcPts val="0"/>
              </a:spcBef>
              <a:spcAft>
                <a:spcPts val="0"/>
              </a:spcAft>
            </a:pPr>
            <a:endParaRPr lang="en-US" sz="1600" i="0">
              <a:solidFill>
                <a:prstClr val="black"/>
              </a:solidFill>
              <a:latin typeface="Arial" panose="020B0604020202020204" pitchFamily="34" charset="0"/>
              <a:cs typeface="Arial" panose="020B0604020202020204" pitchFamily="34" charset="0"/>
            </a:endParaRPr>
          </a:p>
        </p:txBody>
      </p:sp>
      <p:sp>
        <p:nvSpPr>
          <p:cNvPr id="121867" name="Text Box 11"/>
          <p:cNvSpPr txBox="1">
            <a:spLocks noChangeArrowheads="1"/>
          </p:cNvSpPr>
          <p:nvPr/>
        </p:nvSpPr>
        <p:spPr bwMode="auto">
          <a:xfrm>
            <a:off x="5561013" y="957263"/>
            <a:ext cx="1136650" cy="844550"/>
          </a:xfrm>
          <a:prstGeom prst="rect">
            <a:avLst/>
          </a:prstGeom>
          <a:solidFill>
            <a:srgbClr val="FFFFFF"/>
          </a:solidFill>
          <a:ln w="38100">
            <a:solidFill>
              <a:srgbClr val="000000"/>
            </a:solidFill>
            <a:miter lim="800000"/>
            <a:headEnd/>
            <a:tailEnd/>
          </a:ln>
        </p:spPr>
        <p:txBody>
          <a:bodyPr>
            <a:prstTxWarp prst="textNoShape">
              <a:avLst/>
            </a:prstTxWarp>
          </a:bodyPr>
          <a:lstStyle/>
          <a:p>
            <a:pPr defTabSz="457200" fontAlgn="auto">
              <a:spcBef>
                <a:spcPts val="0"/>
              </a:spcBef>
              <a:spcAft>
                <a:spcPts val="0"/>
              </a:spcAft>
            </a:pPr>
            <a:r>
              <a:rPr lang="en-US" sz="1600" i="0" dirty="0">
                <a:solidFill>
                  <a:srgbClr val="000000"/>
                </a:solidFill>
                <a:latin typeface="Arial" panose="020B0604020202020204" pitchFamily="34" charset="0"/>
                <a:cs typeface="Arial" panose="020B0604020202020204" pitchFamily="34" charset="0"/>
              </a:rPr>
              <a:t>Result of contact</a:t>
            </a:r>
          </a:p>
        </p:txBody>
      </p:sp>
      <p:sp>
        <p:nvSpPr>
          <p:cNvPr id="121868" name="Text Box 12"/>
          <p:cNvSpPr txBox="1">
            <a:spLocks noChangeArrowheads="1"/>
          </p:cNvSpPr>
          <p:nvPr/>
        </p:nvSpPr>
        <p:spPr bwMode="auto">
          <a:xfrm>
            <a:off x="5299075" y="2147888"/>
            <a:ext cx="2114550" cy="420687"/>
          </a:xfrm>
          <a:prstGeom prst="rect">
            <a:avLst/>
          </a:prstGeom>
          <a:solidFill>
            <a:srgbClr val="FFFFFF"/>
          </a:solidFill>
          <a:ln w="38100">
            <a:solidFill>
              <a:srgbClr val="000000"/>
            </a:solidFill>
            <a:miter lim="800000"/>
            <a:headEnd/>
            <a:tailEnd/>
          </a:ln>
        </p:spPr>
        <p:txBody>
          <a:bodyPr>
            <a:prstTxWarp prst="textNoShape">
              <a:avLst/>
            </a:prstTxWarp>
          </a:bodyPr>
          <a:lstStyle/>
          <a:p>
            <a:pPr defTabSz="457200" fontAlgn="auto">
              <a:spcBef>
                <a:spcPts val="0"/>
              </a:spcBef>
              <a:spcAft>
                <a:spcPts val="0"/>
              </a:spcAft>
            </a:pPr>
            <a:r>
              <a:rPr lang="en-US" sz="1600" i="0" dirty="0">
                <a:solidFill>
                  <a:srgbClr val="000000"/>
                </a:solidFill>
                <a:latin typeface="Arial" panose="020B0604020202020204" pitchFamily="34" charset="0"/>
                <a:cs typeface="Arial" panose="020B0604020202020204" pitchFamily="34" charset="0"/>
              </a:rPr>
              <a:t>Pathogenicity</a:t>
            </a:r>
          </a:p>
        </p:txBody>
      </p:sp>
      <p:sp>
        <p:nvSpPr>
          <p:cNvPr id="121869" name="Text Box 13"/>
          <p:cNvSpPr txBox="1">
            <a:spLocks noChangeArrowheads="1"/>
          </p:cNvSpPr>
          <p:nvPr/>
        </p:nvSpPr>
        <p:spPr bwMode="auto">
          <a:xfrm>
            <a:off x="5262563" y="3067050"/>
            <a:ext cx="2052637" cy="422275"/>
          </a:xfrm>
          <a:prstGeom prst="rect">
            <a:avLst/>
          </a:prstGeom>
          <a:solidFill>
            <a:srgbClr val="FFFFFF"/>
          </a:solidFill>
          <a:ln w="38100">
            <a:solidFill>
              <a:srgbClr val="000000"/>
            </a:solidFill>
            <a:miter lim="800000"/>
            <a:headEnd/>
            <a:tailEnd/>
          </a:ln>
        </p:spPr>
        <p:txBody>
          <a:bodyPr>
            <a:prstTxWarp prst="textNoShape">
              <a:avLst/>
            </a:prstTxWarp>
          </a:bodyPr>
          <a:lstStyle/>
          <a:p>
            <a:pPr defTabSz="457200" fontAlgn="auto">
              <a:spcBef>
                <a:spcPts val="0"/>
              </a:spcBef>
              <a:spcAft>
                <a:spcPts val="0"/>
              </a:spcAft>
            </a:pPr>
            <a:r>
              <a:rPr lang="en-US" sz="1600" i="0" dirty="0">
                <a:solidFill>
                  <a:srgbClr val="000000"/>
                </a:solidFill>
                <a:latin typeface="Arial" panose="020B0604020202020204" pitchFamily="34" charset="0"/>
                <a:cs typeface="Arial" panose="020B0604020202020204" pitchFamily="34" charset="0"/>
              </a:rPr>
              <a:t>Infectivity (ID50)</a:t>
            </a:r>
          </a:p>
          <a:p>
            <a:pPr defTabSz="457200" fontAlgn="auto">
              <a:spcBef>
                <a:spcPts val="0"/>
              </a:spcBef>
              <a:spcAft>
                <a:spcPts val="0"/>
              </a:spcAft>
            </a:pPr>
            <a:r>
              <a:rPr lang="en-US" sz="1600" i="0" dirty="0">
                <a:solidFill>
                  <a:srgbClr val="000000"/>
                </a:solidFill>
                <a:latin typeface="Arial" panose="020B0604020202020204" pitchFamily="34" charset="0"/>
                <a:cs typeface="Arial" panose="020B0604020202020204" pitchFamily="34" charset="0"/>
              </a:rPr>
              <a:t> </a:t>
            </a:r>
          </a:p>
        </p:txBody>
      </p:sp>
      <p:sp>
        <p:nvSpPr>
          <p:cNvPr id="121870" name="Line 14"/>
          <p:cNvSpPr>
            <a:spLocks noChangeShapeType="1"/>
          </p:cNvSpPr>
          <p:nvPr/>
        </p:nvSpPr>
        <p:spPr bwMode="auto">
          <a:xfrm>
            <a:off x="6129338" y="2594791"/>
            <a:ext cx="0" cy="422275"/>
          </a:xfrm>
          <a:prstGeom prst="line">
            <a:avLst/>
          </a:prstGeom>
          <a:noFill/>
          <a:ln w="38100">
            <a:solidFill>
              <a:srgbClr val="000000"/>
            </a:solidFill>
            <a:round/>
            <a:headEnd/>
            <a:tailEnd/>
          </a:ln>
        </p:spPr>
        <p:txBody>
          <a:bodyPr>
            <a:prstTxWarp prst="textNoShape">
              <a:avLst/>
            </a:prstTxWarp>
          </a:bodyPr>
          <a:lstStyle/>
          <a:p>
            <a:pPr defTabSz="457200" eaLnBrk="1" fontAlgn="auto" hangingPunct="1">
              <a:spcBef>
                <a:spcPts val="0"/>
              </a:spcBef>
              <a:spcAft>
                <a:spcPts val="0"/>
              </a:spcAft>
            </a:pPr>
            <a:endParaRPr lang="en-US" sz="1600" i="0">
              <a:solidFill>
                <a:prstClr val="black"/>
              </a:solidFill>
              <a:latin typeface="Arial" panose="020B0604020202020204" pitchFamily="34" charset="0"/>
              <a:cs typeface="Arial" panose="020B0604020202020204" pitchFamily="34" charset="0"/>
            </a:endParaRPr>
          </a:p>
        </p:txBody>
      </p:sp>
      <p:sp>
        <p:nvSpPr>
          <p:cNvPr id="121871" name="Line 15"/>
          <p:cNvSpPr>
            <a:spLocks noChangeShapeType="1"/>
          </p:cNvSpPr>
          <p:nvPr/>
        </p:nvSpPr>
        <p:spPr bwMode="auto">
          <a:xfrm>
            <a:off x="1014413" y="2855913"/>
            <a:ext cx="0" cy="633412"/>
          </a:xfrm>
          <a:prstGeom prst="line">
            <a:avLst/>
          </a:prstGeom>
          <a:noFill/>
          <a:ln w="38100">
            <a:solidFill>
              <a:srgbClr val="000000"/>
            </a:solidFill>
            <a:round/>
            <a:headEnd/>
            <a:tailEnd/>
          </a:ln>
        </p:spPr>
        <p:txBody>
          <a:bodyPr>
            <a:prstTxWarp prst="textNoShape">
              <a:avLst/>
            </a:prstTxWarp>
          </a:bodyPr>
          <a:lstStyle/>
          <a:p>
            <a:pPr defTabSz="457200" eaLnBrk="1" fontAlgn="auto" hangingPunct="1">
              <a:spcBef>
                <a:spcPts val="0"/>
              </a:spcBef>
              <a:spcAft>
                <a:spcPts val="0"/>
              </a:spcAft>
            </a:pPr>
            <a:endParaRPr lang="en-US" sz="1600" i="0">
              <a:solidFill>
                <a:prstClr val="black"/>
              </a:solidFill>
              <a:latin typeface="Arial" panose="020B0604020202020204" pitchFamily="34" charset="0"/>
              <a:cs typeface="Arial" panose="020B0604020202020204" pitchFamily="34" charset="0"/>
            </a:endParaRPr>
          </a:p>
        </p:txBody>
      </p:sp>
      <p:sp>
        <p:nvSpPr>
          <p:cNvPr id="121872" name="Line 16"/>
          <p:cNvSpPr>
            <a:spLocks noChangeShapeType="1"/>
          </p:cNvSpPr>
          <p:nvPr/>
        </p:nvSpPr>
        <p:spPr bwMode="auto">
          <a:xfrm>
            <a:off x="1014413" y="1801813"/>
            <a:ext cx="0" cy="631825"/>
          </a:xfrm>
          <a:prstGeom prst="line">
            <a:avLst/>
          </a:prstGeom>
          <a:noFill/>
          <a:ln w="38100">
            <a:solidFill>
              <a:srgbClr val="000000"/>
            </a:solidFill>
            <a:round/>
            <a:headEnd/>
            <a:tailEnd/>
          </a:ln>
        </p:spPr>
        <p:txBody>
          <a:bodyPr>
            <a:prstTxWarp prst="textNoShape">
              <a:avLst/>
            </a:prstTxWarp>
          </a:bodyPr>
          <a:lstStyle/>
          <a:p>
            <a:pPr defTabSz="457200" eaLnBrk="1" fontAlgn="auto" hangingPunct="1">
              <a:spcBef>
                <a:spcPts val="0"/>
              </a:spcBef>
              <a:spcAft>
                <a:spcPts val="0"/>
              </a:spcAft>
            </a:pPr>
            <a:endParaRPr lang="en-US" sz="1600" i="0">
              <a:solidFill>
                <a:prstClr val="black"/>
              </a:solidFill>
              <a:latin typeface="Arial" panose="020B0604020202020204" pitchFamily="34" charset="0"/>
              <a:cs typeface="Arial" panose="020B0604020202020204" pitchFamily="34" charset="0"/>
            </a:endParaRPr>
          </a:p>
        </p:txBody>
      </p:sp>
      <p:sp>
        <p:nvSpPr>
          <p:cNvPr id="121873" name="Text Box 17"/>
          <p:cNvSpPr txBox="1">
            <a:spLocks noChangeArrowheads="1"/>
          </p:cNvSpPr>
          <p:nvPr/>
        </p:nvSpPr>
        <p:spPr bwMode="auto">
          <a:xfrm>
            <a:off x="2852738" y="2673350"/>
            <a:ext cx="2125662" cy="1266825"/>
          </a:xfrm>
          <a:prstGeom prst="rect">
            <a:avLst/>
          </a:prstGeom>
          <a:noFill/>
          <a:ln w="38100">
            <a:solidFill>
              <a:srgbClr val="000000"/>
            </a:solidFill>
            <a:round/>
            <a:headEnd/>
            <a:tailEnd type="triangle" w="med" len="med"/>
          </a:ln>
        </p:spPr>
        <p:txBody>
          <a:bodyPr>
            <a:prstTxWarp prst="textNoShape">
              <a:avLst/>
            </a:prstTxWarp>
          </a:bodyPr>
          <a:lstStyle>
            <a:defPPr>
              <a:defRPr lang="en-US"/>
            </a:defPPr>
            <a:lvl1pPr defTabSz="457200" eaLnBrk="1" fontAlgn="auto" hangingPunct="1">
              <a:spcBef>
                <a:spcPts val="0"/>
              </a:spcBef>
              <a:spcAft>
                <a:spcPts val="0"/>
              </a:spcAft>
              <a:defRPr sz="1800" i="0">
                <a:solidFill>
                  <a:prstClr val="black"/>
                </a:solidFill>
                <a:latin typeface="Calibri"/>
              </a:defRPr>
            </a:lvl1pPr>
          </a:lstStyle>
          <a:p>
            <a:r>
              <a:rPr lang="en-US" sz="1600" dirty="0">
                <a:latin typeface="Arial" panose="020B0604020202020204" pitchFamily="34" charset="0"/>
                <a:cs typeface="Arial" panose="020B0604020202020204" pitchFamily="34" charset="0"/>
              </a:rPr>
              <a:t>Air - borne</a:t>
            </a:r>
          </a:p>
          <a:p>
            <a:r>
              <a:rPr lang="en-US" sz="1600" dirty="0">
                <a:latin typeface="Arial" panose="020B0604020202020204" pitchFamily="34" charset="0"/>
                <a:cs typeface="Arial" panose="020B0604020202020204" pitchFamily="34" charset="0"/>
              </a:rPr>
              <a:t>Direct contact</a:t>
            </a:r>
          </a:p>
          <a:p>
            <a:r>
              <a:rPr lang="en-US" sz="1600" dirty="0">
                <a:latin typeface="Arial" panose="020B0604020202020204" pitchFamily="34" charset="0"/>
                <a:cs typeface="Arial" panose="020B0604020202020204" pitchFamily="34" charset="0"/>
              </a:rPr>
              <a:t>Vector - borne</a:t>
            </a:r>
          </a:p>
          <a:p>
            <a:r>
              <a:rPr lang="en-US" sz="1600" dirty="0">
                <a:latin typeface="Arial" panose="020B0604020202020204" pitchFamily="34" charset="0"/>
                <a:cs typeface="Arial" panose="020B0604020202020204" pitchFamily="34" charset="0"/>
              </a:rPr>
              <a:t>Cross contamination</a:t>
            </a:r>
          </a:p>
        </p:txBody>
      </p:sp>
      <p:sp>
        <p:nvSpPr>
          <p:cNvPr id="121874" name="Line 18"/>
          <p:cNvSpPr>
            <a:spLocks noChangeShapeType="1"/>
          </p:cNvSpPr>
          <p:nvPr/>
        </p:nvSpPr>
        <p:spPr bwMode="auto">
          <a:xfrm>
            <a:off x="5073650" y="1379538"/>
            <a:ext cx="487363" cy="0"/>
          </a:xfrm>
          <a:prstGeom prst="line">
            <a:avLst/>
          </a:prstGeom>
          <a:noFill/>
          <a:ln w="38100">
            <a:solidFill>
              <a:srgbClr val="000000"/>
            </a:solidFill>
            <a:round/>
            <a:headEnd/>
            <a:tailEnd type="triangle" w="med" len="med"/>
          </a:ln>
        </p:spPr>
        <p:txBody>
          <a:bodyPr>
            <a:prstTxWarp prst="textNoShape">
              <a:avLst/>
            </a:prstTxWarp>
          </a:bodyPr>
          <a:lstStyle/>
          <a:p>
            <a:pPr defTabSz="457200" eaLnBrk="1" fontAlgn="auto" hangingPunct="1">
              <a:spcBef>
                <a:spcPts val="0"/>
              </a:spcBef>
              <a:spcAft>
                <a:spcPts val="0"/>
              </a:spcAft>
            </a:pPr>
            <a:endParaRPr lang="en-US" sz="1600" i="0">
              <a:solidFill>
                <a:prstClr val="black"/>
              </a:solidFill>
              <a:latin typeface="Arial" panose="020B0604020202020204" pitchFamily="34" charset="0"/>
              <a:cs typeface="Arial" panose="020B0604020202020204" pitchFamily="34" charset="0"/>
            </a:endParaRPr>
          </a:p>
        </p:txBody>
      </p:sp>
      <p:sp>
        <p:nvSpPr>
          <p:cNvPr id="121875" name="Text Box 19"/>
          <p:cNvSpPr txBox="1">
            <a:spLocks noChangeArrowheads="1"/>
          </p:cNvSpPr>
          <p:nvPr/>
        </p:nvSpPr>
        <p:spPr bwMode="auto">
          <a:xfrm>
            <a:off x="5685396" y="4756150"/>
            <a:ext cx="2792412" cy="633413"/>
          </a:xfrm>
          <a:prstGeom prst="rect">
            <a:avLst/>
          </a:prstGeom>
          <a:solidFill>
            <a:srgbClr val="FFFFFF"/>
          </a:solidFill>
          <a:ln w="38100">
            <a:solidFill>
              <a:srgbClr val="000000"/>
            </a:solidFill>
            <a:miter lim="800000"/>
            <a:headEnd/>
            <a:tailEnd/>
          </a:ln>
        </p:spPr>
        <p:txBody>
          <a:bodyPr>
            <a:prstTxWarp prst="textNoShape">
              <a:avLst/>
            </a:prstTxWarp>
          </a:bodyPr>
          <a:lstStyle/>
          <a:p>
            <a:pPr defTabSz="457200" fontAlgn="auto">
              <a:spcBef>
                <a:spcPts val="0"/>
              </a:spcBef>
              <a:spcAft>
                <a:spcPts val="0"/>
              </a:spcAft>
            </a:pPr>
            <a:r>
              <a:rPr lang="en-US" sz="1600" i="0" dirty="0">
                <a:solidFill>
                  <a:srgbClr val="000000"/>
                </a:solidFill>
                <a:latin typeface="Arial" panose="020B0604020202020204" pitchFamily="34" charset="0"/>
                <a:cs typeface="Arial" panose="020B0604020202020204" pitchFamily="34" charset="0"/>
              </a:rPr>
              <a:t>Exposure dose</a:t>
            </a:r>
          </a:p>
          <a:p>
            <a:pPr defTabSz="457200" fontAlgn="auto">
              <a:spcBef>
                <a:spcPts val="0"/>
              </a:spcBef>
              <a:spcAft>
                <a:spcPts val="0"/>
              </a:spcAft>
            </a:pPr>
            <a:r>
              <a:rPr lang="en-US" sz="1600" i="0" dirty="0">
                <a:solidFill>
                  <a:srgbClr val="000000"/>
                </a:solidFill>
                <a:latin typeface="Arial" panose="020B0604020202020204" pitchFamily="34" charset="0"/>
                <a:cs typeface="Arial" panose="020B0604020202020204" pitchFamily="34" charset="0"/>
              </a:rPr>
              <a:t>(Amount X Time X Route)</a:t>
            </a:r>
          </a:p>
        </p:txBody>
      </p:sp>
      <p:sp>
        <p:nvSpPr>
          <p:cNvPr id="121876" name="Line 20"/>
          <p:cNvSpPr>
            <a:spLocks noChangeShapeType="1"/>
          </p:cNvSpPr>
          <p:nvPr/>
        </p:nvSpPr>
        <p:spPr bwMode="auto">
          <a:xfrm>
            <a:off x="6048375" y="3489325"/>
            <a:ext cx="0" cy="422275"/>
          </a:xfrm>
          <a:prstGeom prst="line">
            <a:avLst/>
          </a:prstGeom>
          <a:noFill/>
          <a:ln w="38100">
            <a:solidFill>
              <a:srgbClr val="000000"/>
            </a:solidFill>
            <a:round/>
            <a:headEnd/>
            <a:tailEnd/>
          </a:ln>
        </p:spPr>
        <p:txBody>
          <a:bodyPr>
            <a:prstTxWarp prst="textNoShape">
              <a:avLst/>
            </a:prstTxWarp>
          </a:bodyPr>
          <a:lstStyle/>
          <a:p>
            <a:pPr defTabSz="457200" eaLnBrk="1" fontAlgn="auto" hangingPunct="1">
              <a:spcBef>
                <a:spcPts val="0"/>
              </a:spcBef>
              <a:spcAft>
                <a:spcPts val="0"/>
              </a:spcAft>
            </a:pPr>
            <a:endParaRPr lang="en-US" sz="1600" i="0">
              <a:solidFill>
                <a:prstClr val="black"/>
              </a:solidFill>
              <a:latin typeface="Arial" panose="020B0604020202020204" pitchFamily="34" charset="0"/>
              <a:cs typeface="Arial" panose="020B0604020202020204" pitchFamily="34" charset="0"/>
            </a:endParaRPr>
          </a:p>
        </p:txBody>
      </p:sp>
      <p:sp>
        <p:nvSpPr>
          <p:cNvPr id="121877" name="Line 21"/>
          <p:cNvSpPr>
            <a:spLocks noChangeShapeType="1"/>
          </p:cNvSpPr>
          <p:nvPr/>
        </p:nvSpPr>
        <p:spPr bwMode="auto">
          <a:xfrm>
            <a:off x="6697663" y="1379538"/>
            <a:ext cx="485775" cy="0"/>
          </a:xfrm>
          <a:prstGeom prst="line">
            <a:avLst/>
          </a:prstGeom>
          <a:noFill/>
          <a:ln w="38100">
            <a:solidFill>
              <a:srgbClr val="000000"/>
            </a:solidFill>
            <a:round/>
            <a:headEnd/>
            <a:tailEnd type="triangle" w="med" len="med"/>
          </a:ln>
        </p:spPr>
        <p:txBody>
          <a:bodyPr>
            <a:prstTxWarp prst="textNoShape">
              <a:avLst/>
            </a:prstTxWarp>
          </a:bodyPr>
          <a:lstStyle/>
          <a:p>
            <a:pPr defTabSz="457200" eaLnBrk="1" fontAlgn="auto" hangingPunct="1">
              <a:spcBef>
                <a:spcPts val="0"/>
              </a:spcBef>
              <a:spcAft>
                <a:spcPts val="0"/>
              </a:spcAft>
            </a:pPr>
            <a:endParaRPr lang="en-US" sz="1600" i="0">
              <a:solidFill>
                <a:prstClr val="black"/>
              </a:solidFill>
              <a:latin typeface="Arial" panose="020B0604020202020204" pitchFamily="34" charset="0"/>
              <a:cs typeface="Arial" panose="020B0604020202020204" pitchFamily="34" charset="0"/>
            </a:endParaRPr>
          </a:p>
        </p:txBody>
      </p:sp>
      <p:sp>
        <p:nvSpPr>
          <p:cNvPr id="121878" name="Text Box 22"/>
          <p:cNvSpPr txBox="1">
            <a:spLocks noChangeArrowheads="1"/>
          </p:cNvSpPr>
          <p:nvPr/>
        </p:nvSpPr>
        <p:spPr bwMode="auto">
          <a:xfrm>
            <a:off x="5575300" y="3911600"/>
            <a:ext cx="2138363" cy="422275"/>
          </a:xfrm>
          <a:prstGeom prst="rect">
            <a:avLst/>
          </a:prstGeom>
          <a:solidFill>
            <a:srgbClr val="FFFFFF"/>
          </a:solidFill>
          <a:ln w="38100">
            <a:solidFill>
              <a:srgbClr val="000000"/>
            </a:solidFill>
            <a:miter lim="800000"/>
            <a:headEnd/>
            <a:tailEnd/>
          </a:ln>
        </p:spPr>
        <p:txBody>
          <a:bodyPr>
            <a:prstTxWarp prst="textNoShape">
              <a:avLst/>
            </a:prstTxWarp>
          </a:bodyPr>
          <a:lstStyle/>
          <a:p>
            <a:pPr defTabSz="457200" fontAlgn="auto">
              <a:spcBef>
                <a:spcPts val="0"/>
              </a:spcBef>
              <a:spcAft>
                <a:spcPts val="0"/>
              </a:spcAft>
            </a:pPr>
            <a:r>
              <a:rPr lang="en-US" sz="1600" i="0" dirty="0">
                <a:solidFill>
                  <a:srgbClr val="000000"/>
                </a:solidFill>
                <a:latin typeface="Arial" panose="020B0604020202020204" pitchFamily="34" charset="0"/>
                <a:cs typeface="Arial" panose="020B0604020202020204" pitchFamily="34" charset="0"/>
              </a:rPr>
              <a:t>Virulence (LD50)</a:t>
            </a:r>
          </a:p>
        </p:txBody>
      </p:sp>
      <p:sp>
        <p:nvSpPr>
          <p:cNvPr id="121879" name="Line 23"/>
          <p:cNvSpPr>
            <a:spLocks noChangeShapeType="1"/>
          </p:cNvSpPr>
          <p:nvPr/>
        </p:nvSpPr>
        <p:spPr bwMode="auto">
          <a:xfrm>
            <a:off x="6048375" y="4333875"/>
            <a:ext cx="0" cy="422275"/>
          </a:xfrm>
          <a:prstGeom prst="line">
            <a:avLst/>
          </a:prstGeom>
          <a:noFill/>
          <a:ln w="38100">
            <a:solidFill>
              <a:srgbClr val="000000"/>
            </a:solidFill>
            <a:round/>
            <a:headEnd/>
            <a:tailEnd/>
          </a:ln>
        </p:spPr>
        <p:txBody>
          <a:bodyPr>
            <a:prstTxWarp prst="textNoShape">
              <a:avLst/>
            </a:prstTxWarp>
          </a:bodyPr>
          <a:lstStyle/>
          <a:p>
            <a:pPr defTabSz="457200" eaLnBrk="1" fontAlgn="auto" hangingPunct="1">
              <a:spcBef>
                <a:spcPts val="0"/>
              </a:spcBef>
              <a:spcAft>
                <a:spcPts val="0"/>
              </a:spcAft>
            </a:pPr>
            <a:endParaRPr lang="en-US" sz="1600" i="0">
              <a:solidFill>
                <a:prstClr val="black"/>
              </a:solidFill>
              <a:latin typeface="Arial" panose="020B0604020202020204" pitchFamily="34" charset="0"/>
              <a:cs typeface="Arial" panose="020B0604020202020204" pitchFamily="34" charset="0"/>
            </a:endParaRPr>
          </a:p>
        </p:txBody>
      </p:sp>
      <p:sp>
        <p:nvSpPr>
          <p:cNvPr id="121880" name="Text Box 24"/>
          <p:cNvSpPr txBox="1">
            <a:spLocks noChangeArrowheads="1"/>
          </p:cNvSpPr>
          <p:nvPr/>
        </p:nvSpPr>
        <p:spPr bwMode="auto">
          <a:xfrm>
            <a:off x="7508875" y="2147888"/>
            <a:ext cx="1136650" cy="628650"/>
          </a:xfrm>
          <a:prstGeom prst="rect">
            <a:avLst/>
          </a:prstGeom>
          <a:solidFill>
            <a:srgbClr val="FFFFFF"/>
          </a:solidFill>
          <a:ln w="38100">
            <a:solidFill>
              <a:srgbClr val="000000"/>
            </a:solidFill>
            <a:miter lim="800000"/>
            <a:headEnd/>
            <a:tailEnd/>
          </a:ln>
        </p:spPr>
        <p:txBody>
          <a:bodyPr>
            <a:prstTxWarp prst="textNoShape">
              <a:avLst/>
            </a:prstTxWarp>
          </a:bodyPr>
          <a:lstStyle/>
          <a:p>
            <a:pPr defTabSz="457200" fontAlgn="auto">
              <a:spcBef>
                <a:spcPts val="0"/>
              </a:spcBef>
              <a:spcAft>
                <a:spcPts val="0"/>
              </a:spcAft>
            </a:pPr>
            <a:r>
              <a:rPr lang="en-US" sz="1600" i="0" dirty="0">
                <a:solidFill>
                  <a:srgbClr val="000000"/>
                </a:solidFill>
                <a:latin typeface="Arial" panose="020B0604020202020204" pitchFamily="34" charset="0"/>
                <a:cs typeface="Arial" panose="020B0604020202020204" pitchFamily="34" charset="0"/>
              </a:rPr>
              <a:t>Potential for spread</a:t>
            </a:r>
          </a:p>
        </p:txBody>
      </p:sp>
      <p:sp>
        <p:nvSpPr>
          <p:cNvPr id="121881" name="Text Box 25"/>
          <p:cNvSpPr txBox="1">
            <a:spLocks noChangeArrowheads="1"/>
          </p:cNvSpPr>
          <p:nvPr/>
        </p:nvSpPr>
        <p:spPr bwMode="auto">
          <a:xfrm>
            <a:off x="6946385" y="5704681"/>
            <a:ext cx="1947863" cy="422275"/>
          </a:xfrm>
          <a:prstGeom prst="rect">
            <a:avLst/>
          </a:prstGeom>
          <a:solidFill>
            <a:srgbClr val="FFFFFF"/>
          </a:solidFill>
          <a:ln w="38100">
            <a:solidFill>
              <a:srgbClr val="000000"/>
            </a:solidFill>
            <a:miter lim="800000"/>
            <a:headEnd/>
            <a:tailEnd/>
          </a:ln>
        </p:spPr>
        <p:txBody>
          <a:bodyPr>
            <a:prstTxWarp prst="textNoShape">
              <a:avLst/>
            </a:prstTxWarp>
          </a:bodyPr>
          <a:lstStyle/>
          <a:p>
            <a:pPr defTabSz="457200" fontAlgn="auto">
              <a:spcBef>
                <a:spcPts val="0"/>
              </a:spcBef>
              <a:spcAft>
                <a:spcPts val="0"/>
              </a:spcAft>
            </a:pPr>
            <a:r>
              <a:rPr lang="en-US" sz="1600" i="0" dirty="0">
                <a:solidFill>
                  <a:srgbClr val="000000"/>
                </a:solidFill>
                <a:latin typeface="Arial" panose="020B0604020202020204" pitchFamily="34" charset="0"/>
                <a:cs typeface="Arial" panose="020B0604020202020204" pitchFamily="34" charset="0"/>
              </a:rPr>
              <a:t>Host susceptibility</a:t>
            </a:r>
          </a:p>
        </p:txBody>
      </p:sp>
      <p:sp>
        <p:nvSpPr>
          <p:cNvPr id="121882" name="Text Box 26"/>
          <p:cNvSpPr txBox="1">
            <a:spLocks noChangeArrowheads="1"/>
          </p:cNvSpPr>
          <p:nvPr/>
        </p:nvSpPr>
        <p:spPr bwMode="auto">
          <a:xfrm>
            <a:off x="1784350" y="4635500"/>
            <a:ext cx="3451225" cy="754063"/>
          </a:xfrm>
          <a:prstGeom prst="rect">
            <a:avLst/>
          </a:prstGeom>
          <a:solidFill>
            <a:srgbClr val="FFFFFF"/>
          </a:solidFill>
          <a:ln w="38100">
            <a:solidFill>
              <a:srgbClr val="000000"/>
            </a:solidFill>
            <a:miter lim="800000"/>
            <a:headEnd/>
            <a:tailEnd/>
          </a:ln>
        </p:spPr>
        <p:txBody>
          <a:bodyPr>
            <a:prstTxWarp prst="textNoShape">
              <a:avLst/>
            </a:prstTxWarp>
          </a:bodyPr>
          <a:lstStyle/>
          <a:p>
            <a:pPr defTabSz="457200" eaLnBrk="1" fontAlgn="auto" hangingPunct="1">
              <a:spcBef>
                <a:spcPts val="0"/>
              </a:spcBef>
              <a:spcAft>
                <a:spcPts val="0"/>
              </a:spcAft>
            </a:pPr>
            <a:r>
              <a:rPr lang="en-US" sz="1600" i="0" dirty="0">
                <a:solidFill>
                  <a:prstClr val="black"/>
                </a:solidFill>
                <a:latin typeface="Arial" panose="020B0604020202020204" pitchFamily="34" charset="0"/>
                <a:cs typeface="Arial" panose="020B0604020202020204" pitchFamily="34" charset="0"/>
              </a:rPr>
              <a:t>Environmental factors contributing to agent survivability</a:t>
            </a:r>
          </a:p>
        </p:txBody>
      </p:sp>
      <p:sp>
        <p:nvSpPr>
          <p:cNvPr id="121883" name="Line 27"/>
          <p:cNvSpPr>
            <a:spLocks noChangeShapeType="1"/>
          </p:cNvSpPr>
          <p:nvPr/>
        </p:nvSpPr>
        <p:spPr bwMode="auto">
          <a:xfrm flipV="1">
            <a:off x="3449638" y="3911600"/>
            <a:ext cx="0" cy="715962"/>
          </a:xfrm>
          <a:prstGeom prst="line">
            <a:avLst/>
          </a:prstGeom>
          <a:noFill/>
          <a:ln w="38100">
            <a:solidFill>
              <a:srgbClr val="000000"/>
            </a:solidFill>
            <a:round/>
            <a:headEnd/>
            <a:tailEnd type="triangle" w="med" len="med"/>
          </a:ln>
        </p:spPr>
        <p:txBody>
          <a:bodyPr>
            <a:prstTxWarp prst="textNoShape">
              <a:avLst/>
            </a:prstTxWarp>
          </a:bodyPr>
          <a:lstStyle/>
          <a:p>
            <a:pPr defTabSz="457200" eaLnBrk="1" fontAlgn="auto" hangingPunct="1">
              <a:spcBef>
                <a:spcPts val="0"/>
              </a:spcBef>
              <a:spcAft>
                <a:spcPts val="0"/>
              </a:spcAft>
            </a:pPr>
            <a:endParaRPr lang="en-US" sz="1600" i="0">
              <a:solidFill>
                <a:prstClr val="black"/>
              </a:solidFill>
              <a:latin typeface="Arial" panose="020B0604020202020204" pitchFamily="34" charset="0"/>
              <a:cs typeface="Arial" panose="020B0604020202020204" pitchFamily="34" charset="0"/>
            </a:endParaRPr>
          </a:p>
        </p:txBody>
      </p:sp>
      <p:sp>
        <p:nvSpPr>
          <p:cNvPr id="121884" name="Line 28"/>
          <p:cNvSpPr>
            <a:spLocks noChangeShapeType="1"/>
          </p:cNvSpPr>
          <p:nvPr/>
        </p:nvSpPr>
        <p:spPr bwMode="auto">
          <a:xfrm flipV="1">
            <a:off x="8399226" y="2773770"/>
            <a:ext cx="157163" cy="2991621"/>
          </a:xfrm>
          <a:prstGeom prst="line">
            <a:avLst/>
          </a:prstGeom>
          <a:noFill/>
          <a:ln w="38100">
            <a:solidFill>
              <a:srgbClr val="000000"/>
            </a:solidFill>
            <a:round/>
            <a:headEnd/>
            <a:tailEnd type="triangle" w="med" len="med"/>
          </a:ln>
        </p:spPr>
        <p:txBody>
          <a:bodyPr>
            <a:prstTxWarp prst="textNoShape">
              <a:avLst/>
            </a:prstTxWarp>
          </a:bodyPr>
          <a:lstStyle/>
          <a:p>
            <a:pPr defTabSz="457200" eaLnBrk="1" fontAlgn="auto" hangingPunct="1">
              <a:spcBef>
                <a:spcPts val="0"/>
              </a:spcBef>
              <a:spcAft>
                <a:spcPts val="0"/>
              </a:spcAft>
            </a:pPr>
            <a:endParaRPr lang="en-US" sz="1600" i="0">
              <a:solidFill>
                <a:prstClr val="black"/>
              </a:solidFill>
              <a:latin typeface="Arial" panose="020B0604020202020204" pitchFamily="34" charset="0"/>
              <a:cs typeface="Arial" panose="020B0604020202020204" pitchFamily="34" charset="0"/>
            </a:endParaRPr>
          </a:p>
        </p:txBody>
      </p:sp>
      <p:sp>
        <p:nvSpPr>
          <p:cNvPr id="121885" name="Line 29"/>
          <p:cNvSpPr>
            <a:spLocks noChangeShapeType="1"/>
          </p:cNvSpPr>
          <p:nvPr/>
        </p:nvSpPr>
        <p:spPr bwMode="auto">
          <a:xfrm flipH="1">
            <a:off x="6588919" y="5915818"/>
            <a:ext cx="323850" cy="0"/>
          </a:xfrm>
          <a:prstGeom prst="line">
            <a:avLst/>
          </a:prstGeom>
          <a:noFill/>
          <a:ln w="38100">
            <a:solidFill>
              <a:srgbClr val="000000"/>
            </a:solidFill>
            <a:round/>
            <a:headEnd/>
            <a:tailEnd/>
          </a:ln>
        </p:spPr>
        <p:txBody>
          <a:bodyPr>
            <a:prstTxWarp prst="textNoShape">
              <a:avLst/>
            </a:prstTxWarp>
          </a:bodyPr>
          <a:lstStyle/>
          <a:p>
            <a:pPr defTabSz="457200" eaLnBrk="1" fontAlgn="auto" hangingPunct="1">
              <a:spcBef>
                <a:spcPts val="0"/>
              </a:spcBef>
              <a:spcAft>
                <a:spcPts val="0"/>
              </a:spcAft>
            </a:pPr>
            <a:endParaRPr lang="en-US" sz="1600" i="0">
              <a:solidFill>
                <a:prstClr val="black"/>
              </a:solidFill>
              <a:latin typeface="Arial" panose="020B0604020202020204" pitchFamily="34" charset="0"/>
              <a:cs typeface="Arial" panose="020B0604020202020204" pitchFamily="34" charset="0"/>
            </a:endParaRPr>
          </a:p>
        </p:txBody>
      </p:sp>
      <p:sp>
        <p:nvSpPr>
          <p:cNvPr id="121886" name="Line 30"/>
          <p:cNvSpPr>
            <a:spLocks noChangeShapeType="1"/>
          </p:cNvSpPr>
          <p:nvPr/>
        </p:nvSpPr>
        <p:spPr bwMode="auto">
          <a:xfrm flipV="1">
            <a:off x="6588919" y="5389563"/>
            <a:ext cx="0" cy="492125"/>
          </a:xfrm>
          <a:prstGeom prst="line">
            <a:avLst/>
          </a:prstGeom>
          <a:noFill/>
          <a:ln w="38100">
            <a:solidFill>
              <a:srgbClr val="000000"/>
            </a:solidFill>
            <a:round/>
            <a:headEnd/>
            <a:tailEnd type="triangle" w="med" len="med"/>
          </a:ln>
        </p:spPr>
        <p:txBody>
          <a:bodyPr>
            <a:prstTxWarp prst="textNoShape">
              <a:avLst/>
            </a:prstTxWarp>
          </a:bodyPr>
          <a:lstStyle/>
          <a:p>
            <a:pPr defTabSz="457200" eaLnBrk="1" fontAlgn="auto" hangingPunct="1">
              <a:spcBef>
                <a:spcPts val="0"/>
              </a:spcBef>
              <a:spcAft>
                <a:spcPts val="0"/>
              </a:spcAft>
            </a:pPr>
            <a:endParaRPr lang="en-US" sz="1600" i="0">
              <a:solidFill>
                <a:prstClr val="black"/>
              </a:solidFill>
              <a:latin typeface="Arial" panose="020B0604020202020204" pitchFamily="34" charset="0"/>
              <a:cs typeface="Arial" panose="020B0604020202020204" pitchFamily="34" charset="0"/>
            </a:endParaRPr>
          </a:p>
        </p:txBody>
      </p:sp>
      <p:sp>
        <p:nvSpPr>
          <p:cNvPr id="121887" name="Line 31"/>
          <p:cNvSpPr>
            <a:spLocks noChangeShapeType="1"/>
          </p:cNvSpPr>
          <p:nvPr/>
        </p:nvSpPr>
        <p:spPr bwMode="auto">
          <a:xfrm flipH="1" flipV="1">
            <a:off x="3125787" y="1801813"/>
            <a:ext cx="487363" cy="844550"/>
          </a:xfrm>
          <a:prstGeom prst="line">
            <a:avLst/>
          </a:prstGeom>
          <a:noFill/>
          <a:ln w="38100">
            <a:solidFill>
              <a:srgbClr val="000000"/>
            </a:solidFill>
            <a:round/>
            <a:headEnd/>
            <a:tailEnd type="triangle" w="med" len="med"/>
          </a:ln>
        </p:spPr>
        <p:txBody>
          <a:bodyPr>
            <a:prstTxWarp prst="textNoShape">
              <a:avLst/>
            </a:prstTxWarp>
          </a:bodyPr>
          <a:lstStyle/>
          <a:p>
            <a:pPr defTabSz="457200" eaLnBrk="1" fontAlgn="auto" hangingPunct="1">
              <a:spcBef>
                <a:spcPts val="0"/>
              </a:spcBef>
              <a:spcAft>
                <a:spcPts val="0"/>
              </a:spcAft>
            </a:pPr>
            <a:endParaRPr lang="en-US" sz="1600" i="0">
              <a:solidFill>
                <a:prstClr val="black"/>
              </a:solidFill>
              <a:latin typeface="Arial" panose="020B0604020202020204" pitchFamily="34" charset="0"/>
              <a:cs typeface="Arial" panose="020B0604020202020204" pitchFamily="34" charset="0"/>
            </a:endParaRPr>
          </a:p>
        </p:txBody>
      </p:sp>
      <p:sp>
        <p:nvSpPr>
          <p:cNvPr id="121888" name="Line 32"/>
          <p:cNvSpPr>
            <a:spLocks noChangeShapeType="1"/>
          </p:cNvSpPr>
          <p:nvPr/>
        </p:nvSpPr>
        <p:spPr bwMode="auto">
          <a:xfrm flipV="1">
            <a:off x="3613150" y="2012950"/>
            <a:ext cx="811212" cy="633412"/>
          </a:xfrm>
          <a:prstGeom prst="line">
            <a:avLst/>
          </a:prstGeom>
          <a:noFill/>
          <a:ln w="38100">
            <a:solidFill>
              <a:srgbClr val="000000"/>
            </a:solidFill>
            <a:round/>
            <a:headEnd/>
            <a:tailEnd type="triangle" w="med" len="med"/>
          </a:ln>
        </p:spPr>
        <p:txBody>
          <a:bodyPr>
            <a:prstTxWarp prst="textNoShape">
              <a:avLst/>
            </a:prstTxWarp>
          </a:bodyPr>
          <a:lstStyle/>
          <a:p>
            <a:pPr defTabSz="457200" eaLnBrk="1" fontAlgn="auto" hangingPunct="1">
              <a:spcBef>
                <a:spcPts val="0"/>
              </a:spcBef>
              <a:spcAft>
                <a:spcPts val="0"/>
              </a:spcAft>
            </a:pPr>
            <a:endParaRPr lang="en-US" sz="1600" i="0">
              <a:solidFill>
                <a:prstClr val="black"/>
              </a:solidFill>
              <a:latin typeface="Arial" panose="020B0604020202020204" pitchFamily="34" charset="0"/>
              <a:cs typeface="Arial" panose="020B0604020202020204" pitchFamily="34" charset="0"/>
            </a:endParaRPr>
          </a:p>
        </p:txBody>
      </p:sp>
      <p:sp>
        <p:nvSpPr>
          <p:cNvPr id="121889" name="Line 33"/>
          <p:cNvSpPr>
            <a:spLocks noChangeShapeType="1"/>
          </p:cNvSpPr>
          <p:nvPr/>
        </p:nvSpPr>
        <p:spPr bwMode="auto">
          <a:xfrm flipV="1">
            <a:off x="6147616" y="1801812"/>
            <a:ext cx="0" cy="422275"/>
          </a:xfrm>
          <a:prstGeom prst="line">
            <a:avLst/>
          </a:prstGeom>
          <a:noFill/>
          <a:ln w="38100">
            <a:solidFill>
              <a:srgbClr val="000000"/>
            </a:solidFill>
            <a:round/>
            <a:headEnd/>
            <a:tailEnd type="triangle" w="med" len="med"/>
          </a:ln>
        </p:spPr>
        <p:txBody>
          <a:bodyPr>
            <a:prstTxWarp prst="textNoShape">
              <a:avLst/>
            </a:prstTxWarp>
          </a:bodyPr>
          <a:lstStyle/>
          <a:p>
            <a:pPr defTabSz="457200" eaLnBrk="1" fontAlgn="auto" hangingPunct="1">
              <a:spcBef>
                <a:spcPts val="0"/>
              </a:spcBef>
              <a:spcAft>
                <a:spcPts val="0"/>
              </a:spcAft>
            </a:pPr>
            <a:endParaRPr lang="en-US" sz="1600" i="0">
              <a:solidFill>
                <a:prstClr val="black"/>
              </a:solidFill>
              <a:latin typeface="Arial" panose="020B0604020202020204" pitchFamily="34" charset="0"/>
              <a:cs typeface="Arial" panose="020B0604020202020204" pitchFamily="34" charset="0"/>
            </a:endParaRPr>
          </a:p>
        </p:txBody>
      </p:sp>
      <p:sp>
        <p:nvSpPr>
          <p:cNvPr id="121890" name="Line 34"/>
          <p:cNvSpPr>
            <a:spLocks noChangeShapeType="1"/>
          </p:cNvSpPr>
          <p:nvPr/>
        </p:nvSpPr>
        <p:spPr bwMode="auto">
          <a:xfrm flipV="1">
            <a:off x="7834313" y="1695450"/>
            <a:ext cx="0" cy="422275"/>
          </a:xfrm>
          <a:prstGeom prst="line">
            <a:avLst/>
          </a:prstGeom>
          <a:noFill/>
          <a:ln w="38100">
            <a:solidFill>
              <a:srgbClr val="000000"/>
            </a:solidFill>
            <a:round/>
            <a:headEnd/>
            <a:tailEnd type="triangle" w="med" len="med"/>
          </a:ln>
        </p:spPr>
        <p:txBody>
          <a:bodyPr>
            <a:prstTxWarp prst="textNoShape">
              <a:avLst/>
            </a:prstTxWarp>
          </a:bodyPr>
          <a:lstStyle/>
          <a:p>
            <a:pPr defTabSz="457200" eaLnBrk="1" fontAlgn="auto" hangingPunct="1">
              <a:spcBef>
                <a:spcPts val="0"/>
              </a:spcBef>
              <a:spcAft>
                <a:spcPts val="0"/>
              </a:spcAft>
            </a:pPr>
            <a:endParaRPr lang="en-US" sz="1600" i="0">
              <a:solidFill>
                <a:prstClr val="black"/>
              </a:solidFill>
              <a:latin typeface="Arial" panose="020B0604020202020204" pitchFamily="34" charset="0"/>
              <a:cs typeface="Arial" panose="020B0604020202020204" pitchFamily="34" charset="0"/>
            </a:endParaRPr>
          </a:p>
        </p:txBody>
      </p:sp>
      <p:sp>
        <p:nvSpPr>
          <p:cNvPr id="121891" name="Text Box 35"/>
          <p:cNvSpPr txBox="1">
            <a:spLocks noChangeArrowheads="1"/>
          </p:cNvSpPr>
          <p:nvPr/>
        </p:nvSpPr>
        <p:spPr bwMode="auto">
          <a:xfrm>
            <a:off x="796668" y="3517900"/>
            <a:ext cx="1131888" cy="422275"/>
          </a:xfrm>
          <a:prstGeom prst="rect">
            <a:avLst/>
          </a:prstGeom>
          <a:solidFill>
            <a:srgbClr val="FFFFFF"/>
          </a:solidFill>
          <a:ln w="38100">
            <a:solidFill>
              <a:srgbClr val="000000"/>
            </a:solidFill>
            <a:miter lim="800000"/>
            <a:headEnd/>
            <a:tailEnd/>
          </a:ln>
        </p:spPr>
        <p:txBody>
          <a:bodyPr>
            <a:prstTxWarp prst="textNoShape">
              <a:avLst/>
            </a:prstTxWarp>
          </a:bodyPr>
          <a:lstStyle/>
          <a:p>
            <a:pPr defTabSz="457200" fontAlgn="auto">
              <a:spcBef>
                <a:spcPts val="0"/>
              </a:spcBef>
              <a:spcAft>
                <a:spcPts val="0"/>
              </a:spcAft>
            </a:pPr>
            <a:r>
              <a:rPr lang="en-US" sz="1600" i="0" dirty="0">
                <a:solidFill>
                  <a:srgbClr val="000000"/>
                </a:solidFill>
                <a:latin typeface="Arial" panose="020B0604020202020204" pitchFamily="34" charset="0"/>
                <a:cs typeface="Arial" panose="020B0604020202020204" pitchFamily="34" charset="0"/>
              </a:rPr>
              <a:t>Reservoir</a:t>
            </a:r>
          </a:p>
        </p:txBody>
      </p:sp>
      <p:sp>
        <p:nvSpPr>
          <p:cNvPr id="121892" name="Text Box 36"/>
          <p:cNvSpPr txBox="1">
            <a:spLocks noChangeArrowheads="1"/>
          </p:cNvSpPr>
          <p:nvPr/>
        </p:nvSpPr>
        <p:spPr bwMode="auto">
          <a:xfrm>
            <a:off x="175419" y="112713"/>
            <a:ext cx="8718829" cy="646331"/>
          </a:xfrm>
          <a:prstGeom prst="rect">
            <a:avLst/>
          </a:prstGeom>
          <a:noFill/>
          <a:ln w="9525">
            <a:noFill/>
            <a:miter lim="800000"/>
            <a:headEnd/>
            <a:tailEnd/>
          </a:ln>
          <a:effectLst/>
        </p:spPr>
        <p:txBody>
          <a:bodyPr wrap="square">
            <a:prstTxWarp prst="textNoShape">
              <a:avLst/>
            </a:prstTxWarp>
            <a:spAutoFit/>
          </a:bodyPr>
          <a:lstStyle/>
          <a:p>
            <a:pPr algn="ctr" defTabSz="457200" eaLnBrk="1" fontAlgn="auto" hangingPunct="1">
              <a:spcBef>
                <a:spcPct val="50000"/>
              </a:spcBef>
              <a:spcAft>
                <a:spcPts val="0"/>
              </a:spcAft>
            </a:pPr>
            <a:r>
              <a:rPr lang="en-US" sz="3600" b="1" i="0" dirty="0">
                <a:solidFill>
                  <a:prstClr val="black"/>
                </a:solidFill>
                <a:latin typeface="Arial" panose="020B0604020202020204" pitchFamily="34" charset="0"/>
                <a:cs typeface="Arial" panose="020B0604020202020204" pitchFamily="34" charset="0"/>
              </a:rPr>
              <a:t> </a:t>
            </a:r>
            <a:r>
              <a:rPr lang="en-US" sz="3200" b="1" i="0" dirty="0" smtClean="0">
                <a:solidFill>
                  <a:prstClr val="black"/>
                </a:solidFill>
                <a:latin typeface="Arial" panose="020B0604020202020204" pitchFamily="34" charset="0"/>
                <a:cs typeface="Arial" panose="020B0604020202020204" pitchFamily="34" charset="0"/>
              </a:rPr>
              <a:t>Infectious Disease Risk Analysis Factors</a:t>
            </a:r>
            <a:endParaRPr lang="en-US" sz="3200" b="1" i="0" dirty="0">
              <a:solidFill>
                <a:prstClr val="black"/>
              </a:solidFill>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419" y="6379534"/>
            <a:ext cx="5953919" cy="337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1070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625" y="3147945"/>
            <a:ext cx="8283179" cy="2149050"/>
          </a:xfrm>
        </p:spPr>
        <p:txBody>
          <a:bodyPr>
            <a:normAutofit fontScale="90000"/>
          </a:bodyPr>
          <a:lstStyle/>
          <a:p>
            <a:r>
              <a:rPr lang="en-GB" sz="2400" b="0" dirty="0"/>
              <a:t>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a:t>
            </a:r>
            <a:r>
              <a:rPr lang="en-GB" sz="2400" b="0" dirty="0" err="1"/>
              <a:t>Zusammenarbeit</a:t>
            </a:r>
            <a:r>
              <a:rPr lang="en-GB" sz="2400" b="0" dirty="0"/>
              <a:t> GIZ GmbH through the </a:t>
            </a:r>
            <a:r>
              <a:rPr lang="en-US" sz="2400" b="0" dirty="0"/>
              <a:t>Global </a:t>
            </a:r>
            <a:r>
              <a:rPr lang="en-US" sz="2400" b="0" dirty="0" err="1"/>
              <a:t>Programme</a:t>
            </a:r>
            <a:r>
              <a:rPr lang="en-US" sz="2400" b="0" dirty="0"/>
              <a:t> Pandemic Prevention and Response, One Health (GP PPOH)</a:t>
            </a:r>
            <a:endParaRPr lang="en-US"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817" y="1166876"/>
            <a:ext cx="1906283" cy="1348538"/>
          </a:xfrm>
          <a:prstGeom prst="rect">
            <a:avLst/>
          </a:prstGeom>
        </p:spPr>
      </p:pic>
      <p:pic>
        <p:nvPicPr>
          <p:cNvPr id="3" name="Picture 2">
            <a:extLst>
              <a:ext uri="{FF2B5EF4-FFF2-40B4-BE49-F238E27FC236}">
                <a16:creationId xmlns:a16="http://schemas.microsoft.com/office/drawing/2014/main" id="{DF1D0F11-D343-E402-A52C-97BF64743F4D}"/>
              </a:ext>
            </a:extLst>
          </p:cNvPr>
          <p:cNvPicPr>
            <a:picLocks noChangeAspect="1"/>
          </p:cNvPicPr>
          <p:nvPr/>
        </p:nvPicPr>
        <p:blipFill>
          <a:blip r:embed="rId4"/>
          <a:stretch>
            <a:fillRect/>
          </a:stretch>
        </p:blipFill>
        <p:spPr>
          <a:xfrm>
            <a:off x="6597215" y="1201064"/>
            <a:ext cx="1333025" cy="1035658"/>
          </a:xfrm>
          <a:prstGeom prst="rect">
            <a:avLst/>
          </a:prstGeom>
        </p:spPr>
      </p:pic>
      <p:pic>
        <p:nvPicPr>
          <p:cNvPr id="6" name="Picture 5">
            <a:extLst>
              <a:ext uri="{FF2B5EF4-FFF2-40B4-BE49-F238E27FC236}">
                <a16:creationId xmlns:a16="http://schemas.microsoft.com/office/drawing/2014/main" id="{0DE05482-44D3-BB0F-4B72-61296C1BC10A}"/>
              </a:ext>
            </a:extLst>
          </p:cNvPr>
          <p:cNvPicPr>
            <a:picLocks noChangeAspect="1"/>
          </p:cNvPicPr>
          <p:nvPr/>
        </p:nvPicPr>
        <p:blipFill>
          <a:blip r:embed="rId5"/>
          <a:stretch>
            <a:fillRect/>
          </a:stretch>
        </p:blipFill>
        <p:spPr>
          <a:xfrm>
            <a:off x="3800551" y="1201064"/>
            <a:ext cx="1426006" cy="1107031"/>
          </a:xfrm>
          <a:prstGeom prst="rect">
            <a:avLst/>
          </a:prstGeom>
        </p:spPr>
      </p:pic>
    </p:spTree>
    <p:extLst>
      <p:ext uri="{BB962C8B-B14F-4D97-AF65-F5344CB8AC3E}">
        <p14:creationId xmlns:p14="http://schemas.microsoft.com/office/powerpoint/2010/main" val="345793401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75" name="Picture 15" descr="G:\One health\pictures S.suis\S. suis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063" y="2335820"/>
            <a:ext cx="1402300" cy="163689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373772" name="Picture 12" descr="9_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5746" y="2335820"/>
            <a:ext cx="1292406" cy="141861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 name="Group 4"/>
          <p:cNvGrpSpPr/>
          <p:nvPr/>
        </p:nvGrpSpPr>
        <p:grpSpPr>
          <a:xfrm>
            <a:off x="1693050" y="2890837"/>
            <a:ext cx="6553201" cy="2595563"/>
            <a:chOff x="1600199" y="2890837"/>
            <a:chExt cx="6553201" cy="2595563"/>
          </a:xfrm>
        </p:grpSpPr>
        <p:sp>
          <p:nvSpPr>
            <p:cNvPr id="373763" name="Line 3"/>
            <p:cNvSpPr>
              <a:spLocks noChangeShapeType="1"/>
            </p:cNvSpPr>
            <p:nvPr/>
          </p:nvSpPr>
          <p:spPr bwMode="auto">
            <a:xfrm>
              <a:off x="3008489" y="4046536"/>
              <a:ext cx="3239911" cy="0"/>
            </a:xfrm>
            <a:prstGeom prst="line">
              <a:avLst/>
            </a:prstGeom>
            <a:noFill/>
            <a:ln w="57150">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th-TH" sz="2800">
                <a:latin typeface="Arial" panose="020B0604020202020204" pitchFamily="34" charset="0"/>
              </a:endParaRPr>
            </a:p>
          </p:txBody>
        </p:sp>
        <p:grpSp>
          <p:nvGrpSpPr>
            <p:cNvPr id="3" name="Group 2"/>
            <p:cNvGrpSpPr/>
            <p:nvPr/>
          </p:nvGrpSpPr>
          <p:grpSpPr>
            <a:xfrm>
              <a:off x="1600199" y="2890837"/>
              <a:ext cx="6553201" cy="2595563"/>
              <a:chOff x="209550" y="1676400"/>
              <a:chExt cx="7372351" cy="2595563"/>
            </a:xfrm>
          </p:grpSpPr>
          <p:sp>
            <p:nvSpPr>
              <p:cNvPr id="373764" name="AutoShape 4"/>
              <p:cNvSpPr>
                <a:spLocks noChangeArrowheads="1"/>
              </p:cNvSpPr>
              <p:nvPr/>
            </p:nvSpPr>
            <p:spPr bwMode="auto">
              <a:xfrm>
                <a:off x="209550" y="1747838"/>
                <a:ext cx="2349500" cy="1584325"/>
              </a:xfrm>
              <a:prstGeom prst="triangle">
                <a:avLst>
                  <a:gd name="adj" fmla="val 50000"/>
                </a:avLst>
              </a:prstGeom>
              <a:solidFill>
                <a:srgbClr val="FF6699"/>
              </a:solidFill>
              <a:ln w="9525">
                <a:solidFill>
                  <a:srgbClr val="FF66CC"/>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80000"/>
                  </a:lnSpc>
                </a:pPr>
                <a:r>
                  <a:rPr lang="en-US" sz="2800" b="1" dirty="0">
                    <a:latin typeface="Arial" panose="020B0604020202020204" pitchFamily="34" charset="0"/>
                    <a:cs typeface="Arial" panose="020B0604020202020204" pitchFamily="34" charset="0"/>
                  </a:rPr>
                  <a:t>Host</a:t>
                </a:r>
                <a:endParaRPr lang="th-TH" sz="2800" b="1" dirty="0">
                  <a:latin typeface="Arial" panose="020B0604020202020204" pitchFamily="34" charset="0"/>
                  <a:cs typeface="Tahoma" pitchFamily="34" charset="0"/>
                </a:endParaRPr>
              </a:p>
            </p:txBody>
          </p:sp>
          <p:sp>
            <p:nvSpPr>
              <p:cNvPr id="373765" name="AutoShape 5"/>
              <p:cNvSpPr>
                <a:spLocks noChangeArrowheads="1"/>
              </p:cNvSpPr>
              <p:nvPr/>
            </p:nvSpPr>
            <p:spPr bwMode="auto">
              <a:xfrm>
                <a:off x="1668463" y="2832100"/>
                <a:ext cx="3806825" cy="1439863"/>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dirty="0">
                    <a:solidFill>
                      <a:srgbClr val="000000"/>
                    </a:solidFill>
                    <a:latin typeface="Arial" panose="020B0604020202020204" pitchFamily="34" charset="0"/>
                    <a:cs typeface="Arial" panose="020B0604020202020204" pitchFamily="34" charset="0"/>
                  </a:rPr>
                  <a:t>Environment</a:t>
                </a:r>
                <a:endParaRPr lang="th-TH" sz="2800" b="1" dirty="0">
                  <a:solidFill>
                    <a:srgbClr val="000000"/>
                  </a:solidFill>
                  <a:latin typeface="Arial" panose="020B0604020202020204" pitchFamily="34" charset="0"/>
                  <a:cs typeface="Tahoma" pitchFamily="34" charset="0"/>
                </a:endParaRPr>
              </a:p>
            </p:txBody>
          </p:sp>
          <p:sp>
            <p:nvSpPr>
              <p:cNvPr id="373766" name="AutoShape 6"/>
              <p:cNvSpPr>
                <a:spLocks noChangeArrowheads="1"/>
              </p:cNvSpPr>
              <p:nvPr/>
            </p:nvSpPr>
            <p:spPr bwMode="auto">
              <a:xfrm>
                <a:off x="4906963" y="1676400"/>
                <a:ext cx="2674938" cy="1655763"/>
              </a:xfrm>
              <a:prstGeom prst="triangle">
                <a:avLst>
                  <a:gd name="adj" fmla="val 50000"/>
                </a:avLst>
              </a:prstGeom>
              <a:solidFill>
                <a:srgbClr val="F8F8A6"/>
              </a:solidFill>
              <a:ln w="9525">
                <a:solidFill>
                  <a:srgbClr val="FF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dirty="0">
                    <a:latin typeface="Arial" panose="020B0604020202020204" pitchFamily="34" charset="0"/>
                    <a:cs typeface="Arial" panose="020B0604020202020204" pitchFamily="34" charset="0"/>
                  </a:rPr>
                  <a:t>Agent</a:t>
                </a:r>
                <a:endParaRPr lang="th-TH" sz="2800" b="1" dirty="0">
                  <a:latin typeface="Arial" panose="020B0604020202020204" pitchFamily="34" charset="0"/>
                  <a:cs typeface="Tahoma" pitchFamily="34" charset="0"/>
                </a:endParaRPr>
              </a:p>
            </p:txBody>
          </p:sp>
        </p:grpSp>
      </p:grpSp>
      <p:pic>
        <p:nvPicPr>
          <p:cNvPr id="444418" name="Picture 2" descr="http://library.cmu.ac.th/rsc/space/newsimages/147/rwrwr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1817821"/>
            <a:ext cx="828405" cy="224027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533400"/>
            <a:ext cx="8260672" cy="1039427"/>
          </a:xfrm>
        </p:spPr>
        <p:txBody>
          <a:bodyPr>
            <a:noAutofit/>
          </a:bodyPr>
          <a:lstStyle/>
          <a:p>
            <a:r>
              <a:rPr lang="en-US" b="1" dirty="0" smtClean="0"/>
              <a:t/>
            </a:r>
            <a:br>
              <a:rPr lang="en-US" b="1" dirty="0" smtClean="0"/>
            </a:br>
            <a:r>
              <a:rPr lang="en-US" sz="4400" b="1" dirty="0" smtClean="0"/>
              <a:t>Epidemiological Triad</a:t>
            </a:r>
            <a:br>
              <a:rPr lang="en-US" sz="4400" b="1" dirty="0" smtClean="0"/>
            </a:br>
            <a:endParaRPr lang="en-US" sz="4400" b="1" dirty="0"/>
          </a:p>
        </p:txBody>
      </p:sp>
      <p:sp>
        <p:nvSpPr>
          <p:cNvPr id="4" name="TextBox 3"/>
          <p:cNvSpPr txBox="1"/>
          <p:nvPr/>
        </p:nvSpPr>
        <p:spPr>
          <a:xfrm>
            <a:off x="6453236" y="6054000"/>
            <a:ext cx="2468739" cy="646331"/>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Gordis, L. (2004). Epidemiology. Philadelphia: Elsevier Saunders.</a:t>
            </a:r>
            <a:endParaRPr lang="th-TH" sz="1200" dirty="0">
              <a:solidFill>
                <a:srgbClr val="000000"/>
              </a:solidFill>
              <a:latin typeface="Arial" panose="020B0604020202020204" pitchFamily="34" charset="0"/>
              <a:cs typeface="Tahoma" pitchFamily="34" charset="0"/>
            </a:endParaRP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55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slide1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5487" y="1572827"/>
            <a:ext cx="6522080" cy="4797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60672" cy="1039427"/>
          </a:xfrm>
        </p:spPr>
        <p:txBody>
          <a:bodyPr>
            <a:noAutofit/>
          </a:bodyPr>
          <a:lstStyle/>
          <a:p>
            <a:r>
              <a:rPr lang="en-US" sz="4400" b="1" dirty="0" smtClean="0"/>
              <a:t/>
            </a:r>
            <a:br>
              <a:rPr lang="en-US" sz="4400" b="1" dirty="0" smtClean="0"/>
            </a:br>
            <a:r>
              <a:rPr lang="en-US" sz="4400" b="1" dirty="0" smtClean="0"/>
              <a:t>Chain </a:t>
            </a:r>
            <a:r>
              <a:rPr lang="en-US" sz="4400" b="1" dirty="0"/>
              <a:t>of infection</a:t>
            </a:r>
            <a:r>
              <a:rPr lang="en-US" b="1" dirty="0"/>
              <a:t/>
            </a:r>
            <a:br>
              <a:rPr lang="en-US" b="1" dirty="0"/>
            </a:br>
            <a:endParaRPr lang="en-US" b="1" dirty="0"/>
          </a:p>
        </p:txBody>
      </p:sp>
    </p:spTree>
    <p:extLst>
      <p:ext uri="{BB962C8B-B14F-4D97-AF65-F5344CB8AC3E}">
        <p14:creationId xmlns:p14="http://schemas.microsoft.com/office/powerpoint/2010/main" val="307396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Managing Infectious Diseases</a:t>
            </a:r>
            <a:endParaRPr lang="en-US" sz="4400" b="1" dirty="0"/>
          </a:p>
        </p:txBody>
      </p:sp>
      <p:sp>
        <p:nvSpPr>
          <p:cNvPr id="3" name="Content Placeholder 2"/>
          <p:cNvSpPr>
            <a:spLocks noGrp="1"/>
          </p:cNvSpPr>
          <p:nvPr>
            <p:ph idx="1"/>
          </p:nvPr>
        </p:nvSpPr>
        <p:spPr/>
        <p:txBody>
          <a:bodyPr>
            <a:normAutofit/>
          </a:bodyPr>
          <a:lstStyle/>
          <a:p>
            <a:pPr marL="0" indent="0">
              <a:buNone/>
            </a:pPr>
            <a:r>
              <a:rPr lang="en-US" dirty="0"/>
              <a:t>Requires knowledge of:</a:t>
            </a:r>
          </a:p>
          <a:p>
            <a:pPr lvl="1">
              <a:buFont typeface="Arial" panose="020B0604020202020204" pitchFamily="34" charset="0"/>
              <a:buChar char="•"/>
            </a:pPr>
            <a:r>
              <a:rPr lang="en-US" dirty="0"/>
              <a:t>Infectious organisms (“agent”)</a:t>
            </a:r>
          </a:p>
          <a:p>
            <a:pPr lvl="1">
              <a:buFont typeface="Arial" panose="020B0604020202020204" pitchFamily="34" charset="0"/>
              <a:buChar char="•"/>
            </a:pPr>
            <a:r>
              <a:rPr lang="en-US" dirty="0"/>
              <a:t>Modes of disease transmission</a:t>
            </a:r>
          </a:p>
          <a:p>
            <a:pPr lvl="1">
              <a:buFont typeface="Arial" panose="020B0604020202020204" pitchFamily="34" charset="0"/>
              <a:buChar char="•"/>
            </a:pPr>
            <a:r>
              <a:rPr lang="en-US" dirty="0"/>
              <a:t>Risk</a:t>
            </a:r>
          </a:p>
          <a:p>
            <a:pPr lvl="1">
              <a:buFont typeface="Arial" panose="020B0604020202020204" pitchFamily="34" charset="0"/>
              <a:buChar char="•"/>
            </a:pPr>
            <a:r>
              <a:rPr lang="en-US" dirty="0"/>
              <a:t>Management concepts</a:t>
            </a:r>
          </a:p>
        </p:txBody>
      </p:sp>
    </p:spTree>
    <p:extLst>
      <p:ext uri="{BB962C8B-B14F-4D97-AF65-F5344CB8AC3E}">
        <p14:creationId xmlns:p14="http://schemas.microsoft.com/office/powerpoint/2010/main" val="298608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Infectious Organisms</a:t>
            </a:r>
            <a:endParaRPr lang="en-US" sz="4400" b="1" dirty="0"/>
          </a:p>
        </p:txBody>
      </p:sp>
      <p:sp>
        <p:nvSpPr>
          <p:cNvPr id="3" name="Content Placeholder 2"/>
          <p:cNvSpPr>
            <a:spLocks noGrp="1"/>
          </p:cNvSpPr>
          <p:nvPr>
            <p:ph idx="1"/>
          </p:nvPr>
        </p:nvSpPr>
        <p:spPr/>
        <p:txBody>
          <a:bodyPr>
            <a:normAutofit/>
          </a:bodyPr>
          <a:lstStyle/>
          <a:p>
            <a:r>
              <a:rPr lang="en-US" sz="2800" dirty="0"/>
              <a:t>Bacteria</a:t>
            </a:r>
          </a:p>
          <a:p>
            <a:r>
              <a:rPr lang="en-US" sz="2800" dirty="0"/>
              <a:t>Viruses</a:t>
            </a:r>
          </a:p>
          <a:p>
            <a:r>
              <a:rPr lang="en-US" sz="2800" dirty="0"/>
              <a:t>Parasites</a:t>
            </a:r>
          </a:p>
          <a:p>
            <a:r>
              <a:rPr lang="en-US" sz="2800" dirty="0"/>
              <a:t>Fungi</a:t>
            </a:r>
          </a:p>
          <a:p>
            <a:r>
              <a:rPr lang="en-US" sz="2800" dirty="0"/>
              <a:t>Prions</a:t>
            </a:r>
          </a:p>
        </p:txBody>
      </p:sp>
      <p:pic>
        <p:nvPicPr>
          <p:cNvPr id="4" name="Picture 3" descr="leptospira.jpeg"/>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588000" y="1600200"/>
            <a:ext cx="3135820" cy="2348838"/>
          </a:xfrm>
          <a:prstGeom prst="rect">
            <a:avLst/>
          </a:prstGeom>
          <a:solidFill>
            <a:schemeClr val="bg1"/>
          </a:solidFill>
          <a:ln>
            <a:solidFill>
              <a:schemeClr val="accent5">
                <a:lumMod val="75000"/>
              </a:schemeClr>
            </a:solidFill>
          </a:ln>
        </p:spPr>
      </p:pic>
      <p:pic>
        <p:nvPicPr>
          <p:cNvPr id="5" name="Picture 4" descr="avian flu.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2262" y="3923103"/>
            <a:ext cx="3858451" cy="2286000"/>
          </a:xfrm>
          <a:prstGeom prst="rect">
            <a:avLst/>
          </a:prstGeom>
          <a:noFill/>
          <a:ln>
            <a:solidFill>
              <a:schemeClr val="accent5">
                <a:lumMod val="75000"/>
              </a:schemeClr>
            </a:solidFill>
          </a:ln>
        </p:spPr>
      </p:pic>
      <p:sp>
        <p:nvSpPr>
          <p:cNvPr id="6" name="TextBox 5"/>
          <p:cNvSpPr txBox="1"/>
          <p:nvPr/>
        </p:nvSpPr>
        <p:spPr>
          <a:xfrm>
            <a:off x="6906260" y="1905000"/>
            <a:ext cx="1778000" cy="646331"/>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Leptospira interrogans</a:t>
            </a:r>
          </a:p>
        </p:txBody>
      </p:sp>
      <p:sp>
        <p:nvSpPr>
          <p:cNvPr id="8" name="TextBox 7"/>
          <p:cNvSpPr txBox="1"/>
          <p:nvPr/>
        </p:nvSpPr>
        <p:spPr>
          <a:xfrm>
            <a:off x="4300290" y="6327082"/>
            <a:ext cx="1828800" cy="276999"/>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en.wikipedia.org</a:t>
            </a:r>
          </a:p>
        </p:txBody>
      </p:sp>
      <p:sp>
        <p:nvSpPr>
          <p:cNvPr id="9" name="TextBox 8"/>
          <p:cNvSpPr txBox="1"/>
          <p:nvPr/>
        </p:nvSpPr>
        <p:spPr>
          <a:xfrm>
            <a:off x="6855460" y="3933110"/>
            <a:ext cx="1828800" cy="276999"/>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en.wikipedia.org</a:t>
            </a:r>
          </a:p>
        </p:txBody>
      </p:sp>
    </p:spTree>
    <p:extLst>
      <p:ext uri="{BB962C8B-B14F-4D97-AF65-F5344CB8AC3E}">
        <p14:creationId xmlns:p14="http://schemas.microsoft.com/office/powerpoint/2010/main" val="24244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04"/>
          <p:cNvPicPr>
            <a:picLocks noChangeAspect="1" noChangeArrowheads="1"/>
          </p:cNvPicPr>
          <p:nvPr/>
        </p:nvPicPr>
        <p:blipFill>
          <a:blip r:embed="rId3">
            <a:extLst>
              <a:ext uri="{28A0092B-C50C-407E-A947-70E740481C1C}">
                <a14:useLocalDpi xmlns:a14="http://schemas.microsoft.com/office/drawing/2010/main" val="0"/>
              </a:ext>
            </a:extLst>
          </a:blip>
          <a:srcRect r="5913" b="8218"/>
          <a:stretch>
            <a:fillRect/>
          </a:stretch>
        </p:blipFill>
        <p:spPr bwMode="auto">
          <a:xfrm>
            <a:off x="4423173" y="3133981"/>
            <a:ext cx="2179839" cy="180923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37891" name="Picture 11" descr="Slid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635" y="3780219"/>
            <a:ext cx="2991513" cy="202729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37892" name="Picture 15" descr="StaphylococcusAureus"/>
          <p:cNvPicPr>
            <a:picLocks noChangeAspect="1" noChangeArrowheads="1"/>
          </p:cNvPicPr>
          <p:nvPr/>
        </p:nvPicPr>
        <p:blipFill>
          <a:blip r:embed="rId5">
            <a:extLst>
              <a:ext uri="{28A0092B-C50C-407E-A947-70E740481C1C}">
                <a14:useLocalDpi xmlns:a14="http://schemas.microsoft.com/office/drawing/2010/main" val="0"/>
              </a:ext>
            </a:extLst>
          </a:blip>
          <a:srcRect t="14549" r="27838" b="8646"/>
          <a:stretch>
            <a:fillRect/>
          </a:stretch>
        </p:blipFill>
        <p:spPr bwMode="auto">
          <a:xfrm>
            <a:off x="855635" y="1683886"/>
            <a:ext cx="2181040" cy="197259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37895" name="Picture 9" descr="http://1.bp.blogspot.com/-brKpSYcXtXM/Te9IAb-ixzI/AAAAAAAAFvU/1FblNA7G4i4/s320/eColi-O104-40-290x2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3489" y="1726769"/>
            <a:ext cx="2090915" cy="1886834"/>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37896" name="Rectangle 1"/>
          <p:cNvSpPr>
            <a:spLocks noChangeArrowheads="1"/>
          </p:cNvSpPr>
          <p:nvPr/>
        </p:nvSpPr>
        <p:spPr bwMode="auto">
          <a:xfrm>
            <a:off x="4285247" y="5196336"/>
            <a:ext cx="3637226"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800" dirty="0">
                <a:latin typeface="Arial" panose="020B0604020202020204" pitchFamily="34" charset="0"/>
                <a:cs typeface="Arial" panose="020B0604020202020204" pitchFamily="34" charset="0"/>
              </a:rPr>
              <a:t>Enterohaemorrhagic </a:t>
            </a:r>
            <a:r>
              <a:rPr lang="en-US" sz="2800" i="1" dirty="0">
                <a:latin typeface="Arial" panose="020B0604020202020204" pitchFamily="34" charset="0"/>
                <a:cs typeface="Arial" panose="020B0604020202020204" pitchFamily="34" charset="0"/>
              </a:rPr>
              <a:t>E. coli</a:t>
            </a:r>
            <a:r>
              <a:rPr lang="en-US" sz="2800" dirty="0">
                <a:latin typeface="Arial" panose="020B0604020202020204" pitchFamily="34" charset="0"/>
                <a:cs typeface="Arial" panose="020B0604020202020204" pitchFamily="34" charset="0"/>
              </a:rPr>
              <a:t> O104 </a:t>
            </a:r>
            <a:endParaRPr lang="th-TH" sz="2800" dirty="0">
              <a:latin typeface="Arial" panose="020B0604020202020204" pitchFamily="34" charset="0"/>
            </a:endParaRPr>
          </a:p>
        </p:txBody>
      </p:sp>
      <p:pic>
        <p:nvPicPr>
          <p:cNvPr id="37897" name="Picture 10" descr="http://newsimg.bbc.co.uk/media/images/39015000/jpg/_39015813_spl203coronaviru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3886200"/>
            <a:ext cx="1463641" cy="124155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37898" name="Rectangle 1"/>
          <p:cNvSpPr>
            <a:spLocks noChangeArrowheads="1"/>
          </p:cNvSpPr>
          <p:nvPr/>
        </p:nvSpPr>
        <p:spPr bwMode="auto">
          <a:xfrm>
            <a:off x="3112030" y="1640954"/>
            <a:ext cx="2179839"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800" i="1" dirty="0">
                <a:latin typeface="Arial" panose="020B0604020202020204" pitchFamily="34" charset="0"/>
                <a:cs typeface="Arial" panose="020B0604020202020204" pitchFamily="34" charset="0"/>
              </a:rPr>
              <a:t>Clostridium botulinum</a:t>
            </a:r>
            <a:endParaRPr lang="th-TH" sz="2800" i="1" dirty="0">
              <a:latin typeface="Arial" panose="020B0604020202020204" pitchFamily="34" charset="0"/>
              <a:cs typeface="EucrosiaUPC" pitchFamily="18" charset="-34"/>
            </a:endParaRPr>
          </a:p>
        </p:txBody>
      </p:sp>
      <p:sp>
        <p:nvSpPr>
          <p:cNvPr id="2" name="Title 1"/>
          <p:cNvSpPr>
            <a:spLocks noGrp="1"/>
          </p:cNvSpPr>
          <p:nvPr>
            <p:ph type="title"/>
          </p:nvPr>
        </p:nvSpPr>
        <p:spPr>
          <a:xfrm>
            <a:off x="457200" y="311339"/>
            <a:ext cx="8260672" cy="1119429"/>
          </a:xfrm>
        </p:spPr>
        <p:txBody>
          <a:bodyPr>
            <a:normAutofit fontScale="90000"/>
          </a:bodyPr>
          <a:lstStyle/>
          <a:p>
            <a:r>
              <a:rPr lang="en-US" sz="4900" b="1" dirty="0" smtClean="0"/>
              <a:t>Infectious Agents</a:t>
            </a:r>
            <a:r>
              <a:rPr lang="en-US" b="1" dirty="0"/>
              <a:t/>
            </a:r>
            <a:br>
              <a:rPr lang="en-US" b="1" dirty="0"/>
            </a:br>
            <a:endParaRPr lang="en-US" b="1" dirty="0"/>
          </a:p>
        </p:txBody>
      </p:sp>
    </p:spTree>
    <p:extLst>
      <p:ext uri="{BB962C8B-B14F-4D97-AF65-F5344CB8AC3E}">
        <p14:creationId xmlns:p14="http://schemas.microsoft.com/office/powerpoint/2010/main" val="3388654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3E6B49502B9C642B2D5BB5E754263EF" ma:contentTypeVersion="8" ma:contentTypeDescription="Ein neues Dokument erstellen." ma:contentTypeScope="" ma:versionID="0e2396517994fde0a1f31f3d9d98bc95">
  <xsd:schema xmlns:xsd="http://www.w3.org/2001/XMLSchema" xmlns:xs="http://www.w3.org/2001/XMLSchema" xmlns:p="http://schemas.microsoft.com/office/2006/metadata/properties" xmlns:ns2="1e2bd01e-29b9-4066-9a95-1c36b16ac655" xmlns:ns3="d532121a-fa52-4771-8dd4-0430e1f15839" targetNamespace="http://schemas.microsoft.com/office/2006/metadata/properties" ma:root="true" ma:fieldsID="6cd55501c148cf27e9a6f75b0f07e242" ns2:_="" ns3:_="">
    <xsd:import namespace="1e2bd01e-29b9-4066-9a95-1c36b16ac655"/>
    <xsd:import namespace="d532121a-fa52-4771-8dd4-0430e1f158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2bd01e-29b9-4066-9a95-1c36b16ac6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2121a-fa52-4771-8dd4-0430e1f15839"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B7883A-5771-473A-A6AF-5770C1E8097C}"/>
</file>

<file path=customXml/itemProps2.xml><?xml version="1.0" encoding="utf-8"?>
<ds:datastoreItem xmlns:ds="http://schemas.openxmlformats.org/officeDocument/2006/customXml" ds:itemID="{326E7ACC-73AB-4868-B9E0-42D2F3257AE6}"/>
</file>

<file path=customXml/itemProps3.xml><?xml version="1.0" encoding="utf-8"?>
<ds:datastoreItem xmlns:ds="http://schemas.openxmlformats.org/officeDocument/2006/customXml" ds:itemID="{84638F30-304E-4A32-83E7-23401FCE19AA}"/>
</file>

<file path=docProps/app.xml><?xml version="1.0" encoding="utf-8"?>
<Properties xmlns="http://schemas.openxmlformats.org/officeDocument/2006/extended-properties" xmlns:vt="http://schemas.openxmlformats.org/officeDocument/2006/docPropsVTypes">
  <TotalTime>679</TotalTime>
  <Words>2265</Words>
  <Application>Microsoft Office PowerPoint</Application>
  <PresentationFormat>On-screen Show (4:3)</PresentationFormat>
  <Paragraphs>303</Paragraphs>
  <Slides>47</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Angsana New</vt:lpstr>
      <vt:lpstr>Arial</vt:lpstr>
      <vt:lpstr>Calibri</vt:lpstr>
      <vt:lpstr>Cordia New</vt:lpstr>
      <vt:lpstr>EucrosiaUPC</vt:lpstr>
      <vt:lpstr>Tahoma</vt:lpstr>
      <vt:lpstr>Times New Roman</vt:lpstr>
      <vt:lpstr>Office Theme</vt:lpstr>
      <vt:lpstr>  POH 107: DETECTION, IDENTIFICATION AND MONITORING OF PANDEMICS    </vt:lpstr>
      <vt:lpstr>Purpose </vt:lpstr>
      <vt:lpstr>Objectives </vt:lpstr>
      <vt:lpstr>Expected Learning Outcomes </vt:lpstr>
      <vt:lpstr> Epidemiological Triad </vt:lpstr>
      <vt:lpstr> Chain of infection </vt:lpstr>
      <vt:lpstr>Managing Infectious Diseases</vt:lpstr>
      <vt:lpstr>Infectious Organisms</vt:lpstr>
      <vt:lpstr>Infectious Agents </vt:lpstr>
      <vt:lpstr>Portal of Entry </vt:lpstr>
      <vt:lpstr>Modes of Disease Transmission  </vt:lpstr>
      <vt:lpstr>Direct Contact Transmission</vt:lpstr>
      <vt:lpstr>Contact with Fomite</vt:lpstr>
      <vt:lpstr>Contaminated Food and Water</vt:lpstr>
      <vt:lpstr>Reservoir Hosts and Transmission</vt:lpstr>
      <vt:lpstr>Biological Vectors - Arthropods</vt:lpstr>
      <vt:lpstr>Biological Vectors - Animals</vt:lpstr>
      <vt:lpstr>Risk Factors and Infectious Diseases</vt:lpstr>
      <vt:lpstr>Intrinsic Risk Factors</vt:lpstr>
      <vt:lpstr>Susceptible Hosts</vt:lpstr>
      <vt:lpstr>Extrinsic Risk Factors I</vt:lpstr>
      <vt:lpstr>Extrinsic Risk Factors II</vt:lpstr>
      <vt:lpstr>Questions To Guide  Management Plan</vt:lpstr>
      <vt:lpstr>Deciding on a Plan</vt:lpstr>
      <vt:lpstr>Evaluating the Plan</vt:lpstr>
      <vt:lpstr>Infectious Disease Risk Factors in an Outbreak Scenario; Case of Rabies </vt:lpstr>
      <vt:lpstr>Rabies </vt:lpstr>
      <vt:lpstr>PowerPoint Presentation</vt:lpstr>
      <vt:lpstr>Rabies Case Scenario</vt:lpstr>
      <vt:lpstr>Preventive Strategies</vt:lpstr>
      <vt:lpstr>Primary Prevention of  Infectious Disease</vt:lpstr>
      <vt:lpstr>Vaccination</vt:lpstr>
      <vt:lpstr>Secondary Prevention of  Infectious Disease</vt:lpstr>
      <vt:lpstr>Tertiary Prevention of Infectious Disease</vt:lpstr>
      <vt:lpstr>PowerPoint Presentation</vt:lpstr>
      <vt:lpstr>PowerPoint Presentation</vt:lpstr>
      <vt:lpstr>Small Group Assignments</vt:lpstr>
      <vt:lpstr>PowerPoint Presentation</vt:lpstr>
      <vt:lpstr>Exposure Assessment</vt:lpstr>
      <vt:lpstr>PowerPoint Presentation</vt:lpstr>
      <vt:lpstr>Routes of Exposure</vt:lpstr>
      <vt:lpstr>Risk Factors</vt:lpstr>
      <vt:lpstr>Subpopulations of Potential Concern</vt:lpstr>
      <vt:lpstr>PowerPoint Presentation</vt:lpstr>
      <vt:lpstr>PowerPoint Presentation</vt:lpstr>
      <vt:lpstr>PowerPoint Presentation</vt:lpstr>
      <vt:lpstr>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Zusammenarbeit GIZ GmbH through the Global Programme Pandemic Prevention and Response, One Health (GP PPOH)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and outbreak investigation</dc:title>
  <dc:creator>Aline UMUBYEYI</dc:creator>
  <cp:lastModifiedBy>Balbina</cp:lastModifiedBy>
  <cp:revision>69</cp:revision>
  <dcterms:created xsi:type="dcterms:W3CDTF">2019-02-01T11:37:55Z</dcterms:created>
  <dcterms:modified xsi:type="dcterms:W3CDTF">2023-03-31T08:29:13Z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0x01010033E6B49502B9C642B2D5BB5E754263EF</vt:lpwstr>
  </property>
</Properties>
</file>