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35"/>
  </p:notesMasterIdLst>
  <p:handoutMasterIdLst>
    <p:handoutMasterId r:id="rId36"/>
  </p:handoutMasterIdLst>
  <p:sldIdLst>
    <p:sldId id="4097" r:id="rId2"/>
    <p:sldId id="4098" r:id="rId3"/>
    <p:sldId id="4099" r:id="rId4"/>
    <p:sldId id="4100" r:id="rId5"/>
    <p:sldId id="4101" r:id="rId6"/>
    <p:sldId id="4102" r:id="rId7"/>
    <p:sldId id="4103" r:id="rId8"/>
    <p:sldId id="4105" r:id="rId9"/>
    <p:sldId id="4106" r:id="rId10"/>
    <p:sldId id="3313" r:id="rId11"/>
    <p:sldId id="3339" r:id="rId12"/>
    <p:sldId id="3340" r:id="rId13"/>
    <p:sldId id="3341" r:id="rId14"/>
    <p:sldId id="3342" r:id="rId15"/>
    <p:sldId id="3349" r:id="rId16"/>
    <p:sldId id="3351" r:id="rId17"/>
    <p:sldId id="3350" r:id="rId18"/>
    <p:sldId id="4093" r:id="rId19"/>
    <p:sldId id="3352" r:id="rId20"/>
    <p:sldId id="4085" r:id="rId21"/>
    <p:sldId id="3353" r:id="rId22"/>
    <p:sldId id="4086" r:id="rId23"/>
    <p:sldId id="4087" r:id="rId24"/>
    <p:sldId id="4088" r:id="rId25"/>
    <p:sldId id="4107" r:id="rId26"/>
    <p:sldId id="4090" r:id="rId27"/>
    <p:sldId id="4096" r:id="rId28"/>
    <p:sldId id="3316" r:id="rId29"/>
    <p:sldId id="3343" r:id="rId30"/>
    <p:sldId id="3346" r:id="rId31"/>
    <p:sldId id="3347" r:id="rId32"/>
    <p:sldId id="3348" r:id="rId33"/>
    <p:sldId id="6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92160" autoAdjust="0"/>
  </p:normalViewPr>
  <p:slideViewPr>
    <p:cSldViewPr snapToGrid="0">
      <p:cViewPr varScale="1">
        <p:scale>
          <a:sx n="41" d="100"/>
          <a:sy n="41" d="100"/>
        </p:scale>
        <p:origin x="72" y="504"/>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475077-A074-4E8C-B45E-964494945228}" type="datetimeFigureOut">
              <a:rPr lang="en-US"/>
              <a:t>3/31/2023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B48A4-4B96-49F4-8C25-4C9D06114B2C}" type="datetimeFigureOut">
              <a:rPr lang="en-US"/>
              <a:t>3/31/2023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latin typeface="Open Sans"/>
              </a:rPr>
              <a:t>It is also called a ‘linear model of communication’, ‘</a:t>
            </a:r>
            <a:r>
              <a:rPr lang="en-US" b="0" dirty="0" err="1" smtClean="0">
                <a:solidFill>
                  <a:schemeClr val="tx1"/>
                </a:solidFill>
                <a:latin typeface="Open Sans"/>
              </a:rPr>
              <a:t>uni</a:t>
            </a:r>
            <a:r>
              <a:rPr lang="en-US" b="0" dirty="0" smtClean="0">
                <a:solidFill>
                  <a:schemeClr val="tx1"/>
                </a:solidFill>
                <a:latin typeface="Open Sans"/>
              </a:rPr>
              <a:t>-directional process’ or ‘action model, because it describes a one-way process within communication.</a:t>
            </a:r>
            <a:endParaRPr lang="en-GB" b="0" dirty="0" smtClean="0">
              <a:solidFill>
                <a:schemeClr val="tx1"/>
              </a:solidFill>
            </a:endParaRPr>
          </a:p>
          <a:p>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121321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smtClean="0">
                <a:solidFill>
                  <a:srgbClr val="C00000"/>
                </a:solidFill>
              </a:rPr>
              <a:t>Public relations (and health and safety education): </a:t>
            </a:r>
            <a:r>
              <a:rPr lang="en-US" dirty="0" smtClean="0"/>
              <a:t> </a:t>
            </a:r>
            <a:r>
              <a:rPr lang="en-US" sz="1200" dirty="0" smtClean="0"/>
              <a:t>your target audience is apathetic, inattentive, uninterested, unaware. For instance, employees ignore safety rules because of familiarity; patients don't follow medical advice; the public doesn't care that a flood is coming.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smtClean="0">
                <a:solidFill>
                  <a:srgbClr val="C00000"/>
                </a:solidFill>
              </a:rPr>
              <a:t>Stakeholder relations</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smtClean="0">
                <a:solidFill>
                  <a:srgbClr val="C00000"/>
                </a:solidFill>
              </a:rPr>
              <a:t>Outrage Management: </a:t>
            </a:r>
            <a:r>
              <a:rPr lang="en-US" sz="1200" dirty="0" smtClean="0"/>
              <a:t>The audience is outraged – possibly at you and your agency, or at a corporation – about a hazard you are almost certain is minimal. The most extreme outraged fanatics on the fringe are the most vocal. A larger less angry group is watching closely to see how the controversy evolves. You often have to deal with your own (usually suppressed) outrage or frustration at these people! And the ways to reduce audience outrage feel unattractive when you are angry or under attack: listening; apologizing for bad prior behavior and bad “process”, sharing control over monitoring and managing the hazard; increasing transparency and public involvement; and other outrage reducing techniques. The largest barrier to doing good risk communication in this situation is the seductive tendency to focus on how low the hazard is, as proven by “sound science," instead of diagnosing, bearing, and addressing the audience's outrage.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smtClean="0">
                <a:solidFill>
                  <a:srgbClr val="C00000"/>
                </a:solidFill>
              </a:rPr>
              <a:t>Crisis Communication high-hazard, high-outrage situations</a:t>
            </a:r>
            <a:r>
              <a:rPr lang="en-US" sz="1200" dirty="0" smtClean="0"/>
              <a:t> : Your task is to validate and help them bear their fear, harness their concern, recruit their involvement in responding to the problem, and guide their actions. The tendency to over-reassure, to minimize scary news, and to see people as over-reacting may be overwhelming, and will make things worse. Crisis communication techniques and principles to deal with these tendencies can be learned and rehearsed in advance, for huge national disasters and for local clusters of frightened people. Of the twenty-five crisis communication recommendations on the next page, several of the recommendations for coping with the public's emotional responses will be the main focus. </a:t>
            </a:r>
            <a:endParaRPr lang="en-GB" sz="120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240144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210A6D-DB8E-4D53-BC77-1475580829AA}"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A7658F-DF89-4C04-8EA1-3E1EC105D348}" type="slidenum">
              <a:rPr lang="en-GB" smtClean="0"/>
              <a:t>‹#›</a:t>
            </a:fld>
            <a:endParaRPr lang="en-GB"/>
          </a:p>
        </p:txBody>
      </p:sp>
    </p:spTree>
    <p:extLst>
      <p:ext uri="{BB962C8B-B14F-4D97-AF65-F5344CB8AC3E}">
        <p14:creationId xmlns:p14="http://schemas.microsoft.com/office/powerpoint/2010/main" val="118422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2902D-A5F5-4D7D-AAA7-32469BA0BC4D}"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4C9F40-B079-4B71-A627-7266DFEA7F03}" type="slidenum">
              <a:rPr lang="en-GB" smtClean="0"/>
              <a:t>‹#›</a:t>
            </a:fld>
            <a:endParaRPr lang="en-GB"/>
          </a:p>
        </p:txBody>
      </p:sp>
    </p:spTree>
    <p:extLst>
      <p:ext uri="{BB962C8B-B14F-4D97-AF65-F5344CB8AC3E}">
        <p14:creationId xmlns:p14="http://schemas.microsoft.com/office/powerpoint/2010/main" val="19786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2902D-A5F5-4D7D-AAA7-32469BA0BC4D}"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4C9F40-B079-4B71-A627-7266DFEA7F03}" type="slidenum">
              <a:rPr lang="en-GB" smtClean="0"/>
              <a:t>‹#›</a:t>
            </a:fld>
            <a:endParaRPr lang="en-GB"/>
          </a:p>
        </p:txBody>
      </p:sp>
    </p:spTree>
    <p:extLst>
      <p:ext uri="{BB962C8B-B14F-4D97-AF65-F5344CB8AC3E}">
        <p14:creationId xmlns:p14="http://schemas.microsoft.com/office/powerpoint/2010/main" val="424067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987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8" y="2754225"/>
            <a:ext cx="9963469" cy="472886"/>
          </a:xfrm>
          <a:prstGeom prst="rect">
            <a:avLst/>
          </a:prstGeom>
        </p:spPr>
        <p:txBody>
          <a:bodyPr wrap="square" anchor="ctr">
            <a:spAutoFit/>
          </a:bodyPr>
          <a:lstStyle>
            <a:lvl1pPr algn="ctr">
              <a:lnSpc>
                <a:spcPct val="95000"/>
              </a:lnSpc>
              <a:spcBef>
                <a:spcPts val="900"/>
              </a:spcBef>
              <a:defRPr sz="2603" b="1">
                <a:solidFill>
                  <a:schemeClr val="tx1"/>
                </a:solidFill>
              </a:defRPr>
            </a:lvl1pPr>
          </a:lstStyle>
          <a:p>
            <a:r>
              <a:rPr lang="en-GB" noProof="0" dirty="0"/>
              <a:t>Intermediate slide</a:t>
            </a:r>
            <a:endParaRPr lang="en-GB" dirty="0"/>
          </a:p>
        </p:txBody>
      </p:sp>
    </p:spTree>
    <p:extLst>
      <p:ext uri="{BB962C8B-B14F-4D97-AF65-F5344CB8AC3E}">
        <p14:creationId xmlns:p14="http://schemas.microsoft.com/office/powerpoint/2010/main" val="34807181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5F4C9F40-B079-4B71-A627-7266DFEA7F03}" type="slidenum">
              <a:rPr/>
              <a:t>‹#›</a:t>
            </a:fld>
            <a:endParaRPr dirty="0"/>
          </a:p>
        </p:txBody>
      </p:sp>
      <p:sp>
        <p:nvSpPr>
          <p:cNvPr id="3" name="Footer Placeholder 2"/>
          <p:cNvSpPr>
            <a:spLocks noGrp="1"/>
          </p:cNvSpPr>
          <p:nvPr>
            <p:ph type="ftr" sz="quarter" idx="11"/>
          </p:nvPr>
        </p:nvSpPr>
        <p:spPr/>
        <p:txBody>
          <a:bodyPr/>
          <a:lstStyle/>
          <a:p>
            <a:endParaRPr dirty="0"/>
          </a:p>
        </p:txBody>
      </p:sp>
      <p:sp>
        <p:nvSpPr>
          <p:cNvPr id="2" name="Date Placeholder 3"/>
          <p:cNvSpPr>
            <a:spLocks noGrp="1"/>
          </p:cNvSpPr>
          <p:nvPr>
            <p:ph type="dt" sz="half" idx="10"/>
          </p:nvPr>
        </p:nvSpPr>
        <p:spPr/>
        <p:txBody>
          <a:bodyPr/>
          <a:lstStyle/>
          <a:p>
            <a:fld id="{0402902D-A5F5-4D7D-AAA7-32469BA0BC4D}" type="datetimeFigureOut">
              <a:rPr lang="en-US"/>
              <a:t>3/31/2023</a:t>
            </a:fld>
            <a:endParaRPr dirty="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2902D-A5F5-4D7D-AAA7-32469BA0BC4D}"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4C9F40-B079-4B71-A627-7266DFEA7F03}" type="slidenum">
              <a:rPr lang="en-GB" smtClean="0"/>
              <a:t>‹#›</a:t>
            </a:fld>
            <a:endParaRPr lang="en-GB"/>
          </a:p>
        </p:txBody>
      </p:sp>
    </p:spTree>
    <p:extLst>
      <p:ext uri="{BB962C8B-B14F-4D97-AF65-F5344CB8AC3E}">
        <p14:creationId xmlns:p14="http://schemas.microsoft.com/office/powerpoint/2010/main" val="121055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210A6D-DB8E-4D53-BC77-1475580829AA}"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A7658F-DF89-4C04-8EA1-3E1EC105D348}" type="slidenum">
              <a:rPr lang="en-GB" smtClean="0"/>
              <a:t>‹#›</a:t>
            </a:fld>
            <a:endParaRPr lang="en-GB"/>
          </a:p>
        </p:txBody>
      </p:sp>
    </p:spTree>
    <p:extLst>
      <p:ext uri="{BB962C8B-B14F-4D97-AF65-F5344CB8AC3E}">
        <p14:creationId xmlns:p14="http://schemas.microsoft.com/office/powerpoint/2010/main" val="390693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02902D-A5F5-4D7D-AAA7-32469BA0BC4D}" type="datetimeFigureOut">
              <a:rPr lang="en-US" smtClean="0"/>
              <a:t>3/31/2023</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4C9F40-B079-4B71-A627-7266DFEA7F03}" type="slidenum">
              <a:rPr lang="en-GB" smtClean="0"/>
              <a:t>‹#›</a:t>
            </a:fld>
            <a:endParaRPr lang="en-GB"/>
          </a:p>
        </p:txBody>
      </p:sp>
    </p:spTree>
    <p:extLst>
      <p:ext uri="{BB962C8B-B14F-4D97-AF65-F5344CB8AC3E}">
        <p14:creationId xmlns:p14="http://schemas.microsoft.com/office/powerpoint/2010/main" val="295442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02902D-A5F5-4D7D-AAA7-32469BA0BC4D}" type="datetimeFigureOut">
              <a:rPr lang="en-US" smtClean="0"/>
              <a:t>3/31/2023</a:t>
            </a:fld>
            <a:endParaRPr lang="en-US"/>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4C9F40-B079-4B71-A627-7266DFEA7F03}" type="slidenum">
              <a:rPr lang="en-GB" smtClean="0"/>
              <a:t>‹#›</a:t>
            </a:fld>
            <a:endParaRPr lang="en-GB"/>
          </a:p>
        </p:txBody>
      </p:sp>
    </p:spTree>
    <p:extLst>
      <p:ext uri="{BB962C8B-B14F-4D97-AF65-F5344CB8AC3E}">
        <p14:creationId xmlns:p14="http://schemas.microsoft.com/office/powerpoint/2010/main" val="26326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02902D-A5F5-4D7D-AAA7-32469BA0BC4D}" type="datetimeFigureOut">
              <a:rPr lang="en-US" smtClean="0"/>
              <a:t>3/31/2023</a:t>
            </a:fld>
            <a:endParaRPr 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4C9F40-B079-4B71-A627-7266DFEA7F03}" type="slidenum">
              <a:rPr lang="en-GB" smtClean="0"/>
              <a:t>‹#›</a:t>
            </a:fld>
            <a:endParaRPr lang="en-GB"/>
          </a:p>
        </p:txBody>
      </p:sp>
    </p:spTree>
    <p:extLst>
      <p:ext uri="{BB962C8B-B14F-4D97-AF65-F5344CB8AC3E}">
        <p14:creationId xmlns:p14="http://schemas.microsoft.com/office/powerpoint/2010/main" val="399500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2902D-A5F5-4D7D-AAA7-32469BA0BC4D}" type="datetimeFigureOut">
              <a:rPr lang="en-US" smtClean="0"/>
              <a:t>3/31/2023</a:t>
            </a:fld>
            <a:endParaRPr lang="en-US"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F4C9F40-B079-4B71-A627-7266DFEA7F03}" type="slidenum">
              <a:rPr lang="en-GB" smtClean="0"/>
              <a:t>‹#›</a:t>
            </a:fld>
            <a:endParaRPr lang="en-GB" dirty="0"/>
          </a:p>
        </p:txBody>
      </p:sp>
    </p:spTree>
    <p:extLst>
      <p:ext uri="{BB962C8B-B14F-4D97-AF65-F5344CB8AC3E}">
        <p14:creationId xmlns:p14="http://schemas.microsoft.com/office/powerpoint/2010/main" val="30647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210A6D-DB8E-4D53-BC77-1475580829AA}" type="datetimeFigureOut">
              <a:rPr lang="en-GB" smtClean="0"/>
              <a:t>31/03/2023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A7658F-DF89-4C04-8EA1-3E1EC105D348}" type="slidenum">
              <a:rPr lang="en-GB" smtClean="0"/>
              <a:t>‹#›</a:t>
            </a:fld>
            <a:endParaRPr lang="en-GB"/>
          </a:p>
        </p:txBody>
      </p:sp>
    </p:spTree>
    <p:extLst>
      <p:ext uri="{BB962C8B-B14F-4D97-AF65-F5344CB8AC3E}">
        <p14:creationId xmlns:p14="http://schemas.microsoft.com/office/powerpoint/2010/main" val="8142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210A6D-DB8E-4D53-BC77-1475580829AA}" type="datetimeFigureOut">
              <a:rPr lang="en-GB" smtClean="0"/>
              <a:t>31/03/2023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A7658F-DF89-4C04-8EA1-3E1EC105D348}" type="slidenum">
              <a:rPr lang="en-GB" smtClean="0"/>
              <a:t>‹#›</a:t>
            </a:fld>
            <a:endParaRPr lang="en-GB"/>
          </a:p>
        </p:txBody>
      </p:sp>
    </p:spTree>
    <p:extLst>
      <p:ext uri="{BB962C8B-B14F-4D97-AF65-F5344CB8AC3E}">
        <p14:creationId xmlns:p14="http://schemas.microsoft.com/office/powerpoint/2010/main" val="309019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2902D-A5F5-4D7D-AAA7-32469BA0BC4D}" type="datetimeFigureOut">
              <a:rPr lang="en-US" smtClean="0"/>
              <a:pPr/>
              <a:t>3/31/2023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C9F40-B079-4B71-A627-7266DFEA7F03}" type="slidenum">
              <a:rPr lang="en-GB" smtClean="0"/>
              <a:pPr/>
              <a:t>‹#›</a:t>
            </a:fld>
            <a:endParaRPr lang="en-GB"/>
          </a:p>
        </p:txBody>
      </p:sp>
    </p:spTree>
    <p:extLst>
      <p:ext uri="{BB962C8B-B14F-4D97-AF65-F5344CB8AC3E}">
        <p14:creationId xmlns:p14="http://schemas.microsoft.com/office/powerpoint/2010/main" val="61600491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65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6769" y="1477109"/>
            <a:ext cx="9237785" cy="3463070"/>
          </a:xfrm>
        </p:spPr>
        <p:txBody>
          <a:bodyPr>
            <a:normAutofit fontScale="90000"/>
          </a:bodyPr>
          <a:lstStyle/>
          <a:p>
            <a:r>
              <a:rPr lang="en-US" sz="4900" b="1" dirty="0">
                <a:latin typeface="Arial" panose="020B0604020202020204" pitchFamily="34" charset="0"/>
                <a:cs typeface="Arial" panose="020B0604020202020204" pitchFamily="34" charset="0"/>
              </a:rPr>
              <a:t>POH 108: RISK AND CRISIS COMMUNICATION IN PANDEMICS </a:t>
            </a:r>
            <a:r>
              <a:rPr lang="en-US" sz="4900" b="1" dirty="0" smtClean="0">
                <a:latin typeface="Arial" panose="020B0604020202020204" pitchFamily="34" charset="0"/>
                <a:cs typeface="Arial" panose="020B0604020202020204" pitchFamily="34" charset="0"/>
              </a:rPr>
              <a:t/>
            </a:r>
            <a:br>
              <a:rPr lang="en-US" sz="4900" b="1" dirty="0" smtClean="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
            </a:r>
            <a:br>
              <a:rPr lang="en-US" sz="4900" b="1" dirty="0">
                <a:latin typeface="Arial" panose="020B0604020202020204" pitchFamily="34" charset="0"/>
                <a:cs typeface="Arial" panose="020B0604020202020204" pitchFamily="34" charset="0"/>
              </a:rPr>
            </a:br>
            <a:r>
              <a:rPr lang="en-US" sz="3600" b="1" dirty="0" smtClean="0">
                <a:solidFill>
                  <a:srgbClr val="FF0000"/>
                </a:solidFill>
                <a:latin typeface="Arial" panose="020B0604020202020204" pitchFamily="34" charset="0"/>
                <a:cs typeface="Arial" panose="020B0604020202020204" pitchFamily="34" charset="0"/>
              </a:rPr>
              <a:t>A: </a:t>
            </a:r>
            <a:r>
              <a:rPr lang="en-US" sz="3600" b="1" dirty="0">
                <a:solidFill>
                  <a:srgbClr val="FF0000"/>
                </a:solidFill>
                <a:latin typeface="Arial" panose="020B0604020202020204" pitchFamily="34" charset="0"/>
                <a:cs typeface="Arial" panose="020B0604020202020204" pitchFamily="34" charset="0"/>
              </a:rPr>
              <a:t>Principles, Approaches and T</a:t>
            </a:r>
            <a:r>
              <a:rPr lang="en-US" sz="3600" b="1" dirty="0" smtClean="0">
                <a:solidFill>
                  <a:srgbClr val="FF0000"/>
                </a:solidFill>
                <a:latin typeface="Arial" panose="020B0604020202020204" pitchFamily="34" charset="0"/>
                <a:cs typeface="Arial" panose="020B0604020202020204" pitchFamily="34" charset="0"/>
              </a:rPr>
              <a:t>ools </a:t>
            </a:r>
            <a:r>
              <a:rPr lang="en-US" sz="3600" b="1" dirty="0">
                <a:solidFill>
                  <a:srgbClr val="FF0000"/>
                </a:solidFill>
                <a:latin typeface="Arial" panose="020B0604020202020204" pitchFamily="34" charset="0"/>
                <a:cs typeface="Arial" panose="020B0604020202020204" pitchFamily="34" charset="0"/>
              </a:rPr>
              <a:t>of Risk C</a:t>
            </a:r>
            <a:r>
              <a:rPr lang="en-US" sz="3600" b="1" dirty="0" smtClean="0">
                <a:solidFill>
                  <a:srgbClr val="FF0000"/>
                </a:solidFill>
                <a:latin typeface="Arial" panose="020B0604020202020204" pitchFamily="34" charset="0"/>
                <a:cs typeface="Arial" panose="020B0604020202020204" pitchFamily="34" charset="0"/>
              </a:rPr>
              <a:t>ommunication</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19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9AA5B373-8E18-F04D-A30F-B68A285E8599}"/>
              </a:ext>
            </a:extLst>
          </p:cNvPr>
          <p:cNvSpPr/>
          <p:nvPr/>
        </p:nvSpPr>
        <p:spPr>
          <a:xfrm>
            <a:off x="5261391" y="4891351"/>
            <a:ext cx="2299063" cy="1168469"/>
          </a:xfrm>
          <a:prstGeom prst="roundRect">
            <a:avLst>
              <a:gd name="adj" fmla="val 75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Clarity</a:t>
            </a:r>
          </a:p>
        </p:txBody>
      </p:sp>
      <p:sp>
        <p:nvSpPr>
          <p:cNvPr id="27" name="Rounded Rectangle 26">
            <a:extLst>
              <a:ext uri="{FF2B5EF4-FFF2-40B4-BE49-F238E27FC236}">
                <a16:creationId xmlns:a16="http://schemas.microsoft.com/office/drawing/2014/main" id="{35C4F656-F39A-854B-8084-EF3EA94ADD12}"/>
              </a:ext>
            </a:extLst>
          </p:cNvPr>
          <p:cNvSpPr/>
          <p:nvPr/>
        </p:nvSpPr>
        <p:spPr>
          <a:xfrm>
            <a:off x="9346421" y="1536130"/>
            <a:ext cx="2577825" cy="1168469"/>
          </a:xfrm>
          <a:prstGeom prst="roundRect">
            <a:avLst>
              <a:gd name="adj" fmla="val 758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accent5">
                    <a:lumMod val="50000"/>
                  </a:schemeClr>
                </a:solidFill>
              </a:rPr>
              <a:t>Responsibility</a:t>
            </a:r>
          </a:p>
        </p:txBody>
      </p:sp>
      <p:sp>
        <p:nvSpPr>
          <p:cNvPr id="26" name="Rounded Rectangle 25">
            <a:extLst>
              <a:ext uri="{FF2B5EF4-FFF2-40B4-BE49-F238E27FC236}">
                <a16:creationId xmlns:a16="http://schemas.microsoft.com/office/drawing/2014/main" id="{DA1B324F-B74D-4C4F-A818-5A7327265104}"/>
              </a:ext>
            </a:extLst>
          </p:cNvPr>
          <p:cNvSpPr/>
          <p:nvPr/>
        </p:nvSpPr>
        <p:spPr>
          <a:xfrm>
            <a:off x="9346421" y="4912646"/>
            <a:ext cx="2299063" cy="1168469"/>
          </a:xfrm>
          <a:prstGeom prst="roundRect">
            <a:avLst>
              <a:gd name="adj" fmla="val 758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accent5">
                    <a:lumMod val="50000"/>
                  </a:schemeClr>
                </a:solidFill>
              </a:rPr>
              <a:t>Inclusiveness</a:t>
            </a:r>
          </a:p>
        </p:txBody>
      </p:sp>
      <p:sp>
        <p:nvSpPr>
          <p:cNvPr id="25" name="Rounded Rectangle 24">
            <a:extLst>
              <a:ext uri="{FF2B5EF4-FFF2-40B4-BE49-F238E27FC236}">
                <a16:creationId xmlns:a16="http://schemas.microsoft.com/office/drawing/2014/main" id="{C7F4FD5C-842B-CE44-8467-B6A5D729DA68}"/>
              </a:ext>
            </a:extLst>
          </p:cNvPr>
          <p:cNvSpPr/>
          <p:nvPr/>
        </p:nvSpPr>
        <p:spPr>
          <a:xfrm>
            <a:off x="6444015" y="1536131"/>
            <a:ext cx="2299063" cy="1168469"/>
          </a:xfrm>
          <a:prstGeom prst="roundRect">
            <a:avLst>
              <a:gd name="adj" fmla="val 758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accent5">
                    <a:lumMod val="50000"/>
                  </a:schemeClr>
                </a:solidFill>
              </a:rPr>
              <a:t>Independence</a:t>
            </a:r>
          </a:p>
        </p:txBody>
      </p:sp>
      <p:sp>
        <p:nvSpPr>
          <p:cNvPr id="2" name="Chevron 1">
            <a:extLst>
              <a:ext uri="{FF2B5EF4-FFF2-40B4-BE49-F238E27FC236}">
                <a16:creationId xmlns:a16="http://schemas.microsoft.com/office/drawing/2014/main" id="{42EE9540-88D6-AB42-A6AF-BBFF4C140B03}"/>
              </a:ext>
            </a:extLst>
          </p:cNvPr>
          <p:cNvSpPr/>
          <p:nvPr/>
        </p:nvSpPr>
        <p:spPr>
          <a:xfrm>
            <a:off x="3178916" y="3117469"/>
            <a:ext cx="2783008" cy="13716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4" name="Chevron 3">
            <a:extLst>
              <a:ext uri="{FF2B5EF4-FFF2-40B4-BE49-F238E27FC236}">
                <a16:creationId xmlns:a16="http://schemas.microsoft.com/office/drawing/2014/main" id="{3E3FD789-BB54-1645-8542-6D4C85AC24FB}"/>
              </a:ext>
            </a:extLst>
          </p:cNvPr>
          <p:cNvSpPr/>
          <p:nvPr/>
        </p:nvSpPr>
        <p:spPr>
          <a:xfrm>
            <a:off x="5261391" y="3117469"/>
            <a:ext cx="2429505" cy="133482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6" name="Chevron 5">
            <a:extLst>
              <a:ext uri="{FF2B5EF4-FFF2-40B4-BE49-F238E27FC236}">
                <a16:creationId xmlns:a16="http://schemas.microsoft.com/office/drawing/2014/main" id="{F6FE467B-3D7C-6044-9AE1-2E0A408284DE}"/>
              </a:ext>
            </a:extLst>
          </p:cNvPr>
          <p:cNvSpPr/>
          <p:nvPr/>
        </p:nvSpPr>
        <p:spPr>
          <a:xfrm>
            <a:off x="6847343" y="3118339"/>
            <a:ext cx="2507492" cy="136983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8" name="Chevron 7">
            <a:extLst>
              <a:ext uri="{FF2B5EF4-FFF2-40B4-BE49-F238E27FC236}">
                <a16:creationId xmlns:a16="http://schemas.microsoft.com/office/drawing/2014/main" id="{856BE346-8FF0-6543-9BDA-27EC5E2E3350}"/>
              </a:ext>
            </a:extLst>
          </p:cNvPr>
          <p:cNvSpPr/>
          <p:nvPr/>
        </p:nvSpPr>
        <p:spPr>
          <a:xfrm>
            <a:off x="8391430" y="3128177"/>
            <a:ext cx="2383284" cy="1360892"/>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 name="Chevron 9">
            <a:extLst>
              <a:ext uri="{FF2B5EF4-FFF2-40B4-BE49-F238E27FC236}">
                <a16:creationId xmlns:a16="http://schemas.microsoft.com/office/drawing/2014/main" id="{DC594FB3-B1EF-C041-AAAD-C218501CEAE0}"/>
              </a:ext>
            </a:extLst>
          </p:cNvPr>
          <p:cNvSpPr/>
          <p:nvPr/>
        </p:nvSpPr>
        <p:spPr>
          <a:xfrm>
            <a:off x="10055369" y="3117469"/>
            <a:ext cx="2067887" cy="1371600"/>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 name="TextBox 12">
            <a:extLst>
              <a:ext uri="{FF2B5EF4-FFF2-40B4-BE49-F238E27FC236}">
                <a16:creationId xmlns:a16="http://schemas.microsoft.com/office/drawing/2014/main" id="{E4265800-1E25-4440-BC64-230A55AD9894}"/>
              </a:ext>
            </a:extLst>
          </p:cNvPr>
          <p:cNvSpPr txBox="1"/>
          <p:nvPr/>
        </p:nvSpPr>
        <p:spPr>
          <a:xfrm>
            <a:off x="1148779" y="326640"/>
            <a:ext cx="8969359" cy="954107"/>
          </a:xfrm>
          <a:prstGeom prst="rect">
            <a:avLst/>
          </a:prstGeom>
          <a:noFill/>
        </p:spPr>
        <p:txBody>
          <a:bodyPr wrap="square" rtlCol="0">
            <a:spAutoFit/>
          </a:bodyPr>
          <a:lstStyle/>
          <a:p>
            <a:pPr algn="ctr"/>
            <a:r>
              <a:rPr lang="en-US" sz="2400" b="1" dirty="0">
                <a:solidFill>
                  <a:srgbClr val="C00000"/>
                </a:solidFill>
                <a:latin typeface="Poppins" pitchFamily="2" charset="77"/>
                <a:cs typeface="Poppins" pitchFamily="2" charset="77"/>
              </a:rPr>
              <a:t>Topic Outline: </a:t>
            </a:r>
          </a:p>
          <a:p>
            <a:pPr algn="ctr"/>
            <a:r>
              <a:rPr lang="en-US" sz="3200" b="1" dirty="0" smtClean="0">
                <a:latin typeface="Poppins" pitchFamily="2" charset="77"/>
                <a:cs typeface="Poppins" pitchFamily="2" charset="77"/>
              </a:rPr>
              <a:t>Principles of Risk and Crisis Communication</a:t>
            </a:r>
            <a:endParaRPr lang="en-US" sz="3000" b="1" dirty="0">
              <a:latin typeface="Poppins" pitchFamily="2" charset="77"/>
              <a:cs typeface="Poppins" pitchFamily="2" charset="77"/>
            </a:endParaRPr>
          </a:p>
        </p:txBody>
      </p:sp>
      <p:sp>
        <p:nvSpPr>
          <p:cNvPr id="15" name="Rounded Rectangle 14">
            <a:extLst>
              <a:ext uri="{FF2B5EF4-FFF2-40B4-BE49-F238E27FC236}">
                <a16:creationId xmlns:a16="http://schemas.microsoft.com/office/drawing/2014/main" id="{523A46A7-E52E-3943-A624-F1938638A4BC}"/>
              </a:ext>
            </a:extLst>
          </p:cNvPr>
          <p:cNvSpPr/>
          <p:nvPr/>
        </p:nvSpPr>
        <p:spPr>
          <a:xfrm>
            <a:off x="1176360" y="4938712"/>
            <a:ext cx="2299063" cy="1168469"/>
          </a:xfrm>
          <a:prstGeom prst="roundRect">
            <a:avLst>
              <a:gd name="adj" fmla="val 7584"/>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t>Timeliness</a:t>
            </a:r>
          </a:p>
        </p:txBody>
      </p:sp>
      <p:cxnSp>
        <p:nvCxnSpPr>
          <p:cNvPr id="31" name="Straight Connector 30">
            <a:extLst>
              <a:ext uri="{FF2B5EF4-FFF2-40B4-BE49-F238E27FC236}">
                <a16:creationId xmlns:a16="http://schemas.microsoft.com/office/drawing/2014/main" id="{B0948746-B013-E14E-8772-B6497C727512}"/>
              </a:ext>
            </a:extLst>
          </p:cNvPr>
          <p:cNvCxnSpPr>
            <a:cxnSpLocks/>
          </p:cNvCxnSpPr>
          <p:nvPr/>
        </p:nvCxnSpPr>
        <p:spPr>
          <a:xfrm flipH="1" flipV="1">
            <a:off x="3987646" y="2679106"/>
            <a:ext cx="1" cy="439772"/>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AE41E25-858E-6D43-8B7A-5F94CE66D71B}"/>
              </a:ext>
            </a:extLst>
          </p:cNvPr>
          <p:cNvCxnSpPr/>
          <p:nvPr/>
        </p:nvCxnSpPr>
        <p:spPr>
          <a:xfrm flipH="1" flipV="1">
            <a:off x="6095997" y="4532811"/>
            <a:ext cx="1" cy="38648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011DE0F-CF69-3D4E-A86E-BFFCAEDEBC1A}"/>
              </a:ext>
            </a:extLst>
          </p:cNvPr>
          <p:cNvCxnSpPr/>
          <p:nvPr/>
        </p:nvCxnSpPr>
        <p:spPr>
          <a:xfrm flipH="1" flipV="1">
            <a:off x="7827683" y="2704600"/>
            <a:ext cx="1" cy="386489"/>
          </a:xfrm>
          <a:prstGeom prst="line">
            <a:avLst/>
          </a:prstGeom>
          <a:ln w="38100"/>
        </p:spPr>
        <p:style>
          <a:lnRef idx="1">
            <a:schemeClr val="dk1"/>
          </a:lnRef>
          <a:fillRef idx="0">
            <a:schemeClr val="dk1"/>
          </a:fillRef>
          <a:effectRef idx="0">
            <a:schemeClr val="dk1"/>
          </a:effectRef>
          <a:fontRef idx="minor">
            <a:schemeClr val="tx1"/>
          </a:fontRef>
        </p:style>
      </p:cxnSp>
      <p:sp>
        <p:nvSpPr>
          <p:cNvPr id="29" name="Chevron 9">
            <a:extLst>
              <a:ext uri="{FF2B5EF4-FFF2-40B4-BE49-F238E27FC236}">
                <a16:creationId xmlns:a16="http://schemas.microsoft.com/office/drawing/2014/main" id="{36460B1C-4A75-46BA-8D43-95570662B3AD}"/>
              </a:ext>
            </a:extLst>
          </p:cNvPr>
          <p:cNvSpPr/>
          <p:nvPr/>
        </p:nvSpPr>
        <p:spPr>
          <a:xfrm>
            <a:off x="1600844" y="3128176"/>
            <a:ext cx="2312004" cy="1324119"/>
          </a:xfrm>
          <a:prstGeom prst="chevron">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5" name="Rounded Rectangle 27">
            <a:extLst>
              <a:ext uri="{FF2B5EF4-FFF2-40B4-BE49-F238E27FC236}">
                <a16:creationId xmlns:a16="http://schemas.microsoft.com/office/drawing/2014/main" id="{4B5B61FC-B77E-4E85-8DDC-8808A72AEE5C}"/>
              </a:ext>
            </a:extLst>
          </p:cNvPr>
          <p:cNvSpPr/>
          <p:nvPr/>
        </p:nvSpPr>
        <p:spPr>
          <a:xfrm>
            <a:off x="3106530" y="1520773"/>
            <a:ext cx="2299063" cy="1168469"/>
          </a:xfrm>
          <a:prstGeom prst="roundRect">
            <a:avLst>
              <a:gd name="adj" fmla="val 75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Being factual and accurate</a:t>
            </a:r>
          </a:p>
        </p:txBody>
      </p:sp>
      <p:sp>
        <p:nvSpPr>
          <p:cNvPr id="36" name="Chevron 9">
            <a:extLst>
              <a:ext uri="{FF2B5EF4-FFF2-40B4-BE49-F238E27FC236}">
                <a16:creationId xmlns:a16="http://schemas.microsoft.com/office/drawing/2014/main" id="{683BE97C-D20A-4F08-A4C2-30D5C4553071}"/>
              </a:ext>
            </a:extLst>
          </p:cNvPr>
          <p:cNvSpPr/>
          <p:nvPr/>
        </p:nvSpPr>
        <p:spPr>
          <a:xfrm>
            <a:off x="-752" y="3138885"/>
            <a:ext cx="2299063" cy="1371600"/>
          </a:xfrm>
          <a:prstGeom prst="chevr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7" name="Rounded Rectangle 27">
            <a:extLst>
              <a:ext uri="{FF2B5EF4-FFF2-40B4-BE49-F238E27FC236}">
                <a16:creationId xmlns:a16="http://schemas.microsoft.com/office/drawing/2014/main" id="{9553F711-173E-4B8F-BBA8-7F7A1AA67F5B}"/>
              </a:ext>
            </a:extLst>
          </p:cNvPr>
          <p:cNvSpPr/>
          <p:nvPr/>
        </p:nvSpPr>
        <p:spPr>
          <a:xfrm>
            <a:off x="57887" y="1510637"/>
            <a:ext cx="2299063" cy="1168469"/>
          </a:xfrm>
          <a:prstGeom prst="roundRect">
            <a:avLst>
              <a:gd name="adj" fmla="val 758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accent1"/>
                </a:solidFill>
              </a:rPr>
              <a:t>Building trust from your audience</a:t>
            </a:r>
          </a:p>
        </p:txBody>
      </p:sp>
      <p:cxnSp>
        <p:nvCxnSpPr>
          <p:cNvPr id="16" name="Straight Connector 15">
            <a:extLst>
              <a:ext uri="{FF2B5EF4-FFF2-40B4-BE49-F238E27FC236}">
                <a16:creationId xmlns:a16="http://schemas.microsoft.com/office/drawing/2014/main" id="{D5ACBFEB-F19F-4198-9717-B5A9B292D2F1}"/>
              </a:ext>
            </a:extLst>
          </p:cNvPr>
          <p:cNvCxnSpPr>
            <a:stCxn id="37" idx="2"/>
          </p:cNvCxnSpPr>
          <p:nvPr/>
        </p:nvCxnSpPr>
        <p:spPr>
          <a:xfrm>
            <a:off x="1207419" y="2679106"/>
            <a:ext cx="4932" cy="459779"/>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3E71A27-2E87-4803-8C50-5D46ABF821D5}"/>
              </a:ext>
            </a:extLst>
          </p:cNvPr>
          <p:cNvCxnSpPr/>
          <p:nvPr/>
        </p:nvCxnSpPr>
        <p:spPr>
          <a:xfrm>
            <a:off x="2728846" y="4510485"/>
            <a:ext cx="0" cy="408815"/>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C4CE958-46C2-4024-816F-F441B197A2F4}"/>
              </a:ext>
            </a:extLst>
          </p:cNvPr>
          <p:cNvCxnSpPr/>
          <p:nvPr/>
        </p:nvCxnSpPr>
        <p:spPr>
          <a:xfrm>
            <a:off x="5961924" y="4452295"/>
            <a:ext cx="0" cy="449643"/>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8C943932-9012-4D95-A1AE-88BF0ED74AFF}"/>
              </a:ext>
            </a:extLst>
          </p:cNvPr>
          <p:cNvCxnSpPr>
            <a:cxnSpLocks/>
          </p:cNvCxnSpPr>
          <p:nvPr/>
        </p:nvCxnSpPr>
        <p:spPr>
          <a:xfrm flipV="1">
            <a:off x="9781500" y="2689242"/>
            <a:ext cx="345246" cy="401847"/>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39F09D8-B083-4E14-A1A3-70388CB1F61D}"/>
              </a:ext>
            </a:extLst>
          </p:cNvPr>
          <p:cNvCxnSpPr/>
          <p:nvPr/>
        </p:nvCxnSpPr>
        <p:spPr>
          <a:xfrm flipH="1" flipV="1">
            <a:off x="10570870" y="4490284"/>
            <a:ext cx="1" cy="386489"/>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031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27C62B-F1BF-49C1-8DFC-2869E7E387A7}"/>
              </a:ext>
            </a:extLst>
          </p:cNvPr>
          <p:cNvSpPr/>
          <p:nvPr/>
        </p:nvSpPr>
        <p:spPr>
          <a:xfrm>
            <a:off x="779696" y="1317486"/>
            <a:ext cx="10826150" cy="4524315"/>
          </a:xfrm>
          <a:prstGeom prst="rect">
            <a:avLst/>
          </a:prstGeom>
        </p:spPr>
        <p:txBody>
          <a:bodyPr wrap="square">
            <a:spAutoFit/>
          </a:bodyPr>
          <a:lstStyle/>
          <a:p>
            <a:pPr algn="just"/>
            <a:r>
              <a:rPr lang="en-GB" sz="3600" dirty="0"/>
              <a:t>Risk and crisis communications materials and activities shall be developed and delivered at a time when information is needed and relevant. </a:t>
            </a:r>
          </a:p>
          <a:p>
            <a:pPr algn="just"/>
            <a:endParaRPr lang="en-GB" sz="3600" dirty="0"/>
          </a:p>
          <a:p>
            <a:pPr algn="just"/>
            <a:r>
              <a:rPr lang="en-GB" sz="3600" dirty="0"/>
              <a:t>Risk communications efforts are ongoing and thus require sustained attention, established structures, and sufficient funding to maintain timeliness and accuracy. </a:t>
            </a:r>
          </a:p>
        </p:txBody>
      </p:sp>
      <p:sp>
        <p:nvSpPr>
          <p:cNvPr id="3" name="Rectangle 2">
            <a:extLst>
              <a:ext uri="{FF2B5EF4-FFF2-40B4-BE49-F238E27FC236}">
                <a16:creationId xmlns:a16="http://schemas.microsoft.com/office/drawing/2014/main" id="{6C2D396C-8D9B-4E16-801F-4DA0E07C4063}"/>
              </a:ext>
            </a:extLst>
          </p:cNvPr>
          <p:cNvSpPr/>
          <p:nvPr/>
        </p:nvSpPr>
        <p:spPr>
          <a:xfrm>
            <a:off x="1125414" y="304800"/>
            <a:ext cx="9823939" cy="707886"/>
          </a:xfrm>
          <a:prstGeom prst="rect">
            <a:avLst/>
          </a:prstGeom>
        </p:spPr>
        <p:txBody>
          <a:bodyPr wrap="square">
            <a:spAutoFit/>
          </a:bodyPr>
          <a:lstStyle/>
          <a:p>
            <a:pPr algn="ctr"/>
            <a:r>
              <a:rPr lang="en-GB" sz="4000" b="1" dirty="0"/>
              <a:t>Timeliness </a:t>
            </a:r>
            <a:endParaRPr lang="en-GB" sz="4000" dirty="0"/>
          </a:p>
        </p:txBody>
      </p:sp>
    </p:spTree>
    <p:extLst>
      <p:ext uri="{BB962C8B-B14F-4D97-AF65-F5344CB8AC3E}">
        <p14:creationId xmlns:p14="http://schemas.microsoft.com/office/powerpoint/2010/main" val="1205427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C13D22-A2EA-4951-B173-9B776134EF90}"/>
              </a:ext>
            </a:extLst>
          </p:cNvPr>
          <p:cNvSpPr/>
          <p:nvPr/>
        </p:nvSpPr>
        <p:spPr>
          <a:xfrm>
            <a:off x="9634" y="2119516"/>
            <a:ext cx="7767264" cy="2862322"/>
          </a:xfrm>
          <a:prstGeom prst="rect">
            <a:avLst/>
          </a:prstGeom>
        </p:spPr>
        <p:txBody>
          <a:bodyPr wrap="square">
            <a:spAutoFit/>
          </a:bodyPr>
          <a:lstStyle/>
          <a:p>
            <a:pPr algn="just"/>
            <a:r>
              <a:rPr lang="en-US" sz="3600" dirty="0"/>
              <a:t>Risk and crisis communications shall always be accurate and factual</a:t>
            </a:r>
          </a:p>
          <a:p>
            <a:pPr algn="just"/>
            <a:endParaRPr lang="en-US" sz="3600" dirty="0"/>
          </a:p>
          <a:p>
            <a:pPr algn="just"/>
            <a:r>
              <a:rPr lang="en-US" sz="3600" dirty="0"/>
              <a:t>This enhances credibility of your </a:t>
            </a:r>
            <a:r>
              <a:rPr lang="en-US" sz="3600" dirty="0" smtClean="0"/>
              <a:t>organization </a:t>
            </a:r>
            <a:endParaRPr lang="en-GB" sz="3600" dirty="0"/>
          </a:p>
        </p:txBody>
      </p:sp>
      <p:sp>
        <p:nvSpPr>
          <p:cNvPr id="3" name="Rectangle 2">
            <a:extLst>
              <a:ext uri="{FF2B5EF4-FFF2-40B4-BE49-F238E27FC236}">
                <a16:creationId xmlns:a16="http://schemas.microsoft.com/office/drawing/2014/main" id="{B8CEBD28-88BD-48D7-9E76-4BBF964308AD}"/>
              </a:ext>
            </a:extLst>
          </p:cNvPr>
          <p:cNvSpPr/>
          <p:nvPr/>
        </p:nvSpPr>
        <p:spPr>
          <a:xfrm>
            <a:off x="3178139" y="408665"/>
            <a:ext cx="5835722" cy="769441"/>
          </a:xfrm>
          <a:prstGeom prst="rect">
            <a:avLst/>
          </a:prstGeom>
        </p:spPr>
        <p:txBody>
          <a:bodyPr wrap="square">
            <a:spAutoFit/>
          </a:bodyPr>
          <a:lstStyle/>
          <a:p>
            <a:r>
              <a:rPr lang="en-GB" sz="4400" b="1" dirty="0" smtClean="0"/>
              <a:t>Factual and </a:t>
            </a:r>
            <a:r>
              <a:rPr lang="en-GB" sz="4400" b="1" dirty="0"/>
              <a:t>A</a:t>
            </a:r>
            <a:r>
              <a:rPr lang="en-GB" sz="4400" b="1" dirty="0" smtClean="0"/>
              <a:t>ccurate </a:t>
            </a:r>
            <a:endParaRPr lang="en-GB" sz="4400" dirty="0"/>
          </a:p>
        </p:txBody>
      </p:sp>
      <p:pic>
        <p:nvPicPr>
          <p:cNvPr id="4" name="Picture 3">
            <a:extLst>
              <a:ext uri="{FF2B5EF4-FFF2-40B4-BE49-F238E27FC236}">
                <a16:creationId xmlns:a16="http://schemas.microsoft.com/office/drawing/2014/main" id="{8F19F32B-4B7E-43AC-A6B2-346AA25A3B4C}"/>
              </a:ext>
            </a:extLst>
          </p:cNvPr>
          <p:cNvPicPr>
            <a:picLocks noChangeAspect="1"/>
          </p:cNvPicPr>
          <p:nvPr/>
        </p:nvPicPr>
        <p:blipFill rotWithShape="1">
          <a:blip r:embed="rId2"/>
          <a:srcRect l="9942" t="5959" r="7309" b="5959"/>
          <a:stretch/>
        </p:blipFill>
        <p:spPr>
          <a:xfrm>
            <a:off x="8018585" y="1709638"/>
            <a:ext cx="4108984" cy="4117959"/>
          </a:xfrm>
          <a:prstGeom prst="rect">
            <a:avLst/>
          </a:prstGeom>
        </p:spPr>
      </p:pic>
    </p:spTree>
    <p:extLst>
      <p:ext uri="{BB962C8B-B14F-4D97-AF65-F5344CB8AC3E}">
        <p14:creationId xmlns:p14="http://schemas.microsoft.com/office/powerpoint/2010/main" val="408794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63C0FB-AC68-4A77-BAAD-4B2F9BFCB506}"/>
              </a:ext>
            </a:extLst>
          </p:cNvPr>
          <p:cNvSpPr/>
          <p:nvPr/>
        </p:nvSpPr>
        <p:spPr>
          <a:xfrm>
            <a:off x="351692" y="1560641"/>
            <a:ext cx="11418278" cy="4524315"/>
          </a:xfrm>
          <a:prstGeom prst="rect">
            <a:avLst/>
          </a:prstGeom>
        </p:spPr>
        <p:txBody>
          <a:bodyPr wrap="square">
            <a:spAutoFit/>
          </a:bodyPr>
          <a:lstStyle/>
          <a:p>
            <a:pPr marL="457200" indent="-457200" algn="just">
              <a:buFont typeface="Arial" panose="020B0604020202020204" pitchFamily="34" charset="0"/>
              <a:buChar char="•"/>
            </a:pPr>
            <a:r>
              <a:rPr lang="en-GB" sz="3200" dirty="0"/>
              <a:t>Risk and crisis communications shall be delivered in plain language, using short sentences and avoiding jargon. </a:t>
            </a:r>
            <a:r>
              <a:rPr lang="en-GB" sz="3200" dirty="0" smtClean="0"/>
              <a:t>Where </a:t>
            </a:r>
            <a:r>
              <a:rPr lang="en-GB" sz="3200" dirty="0"/>
              <a:t>information is technical in nature, supporting explanatory information will be provided. </a:t>
            </a:r>
          </a:p>
          <a:p>
            <a:pPr algn="just"/>
            <a:endParaRPr lang="en-GB" sz="3200" dirty="0"/>
          </a:p>
          <a:p>
            <a:pPr marL="457200" indent="-457200" algn="just">
              <a:buFont typeface="Arial" panose="020B0604020202020204" pitchFamily="34" charset="0"/>
              <a:buChar char="•"/>
            </a:pPr>
            <a:r>
              <a:rPr lang="en-GB" sz="3200" dirty="0"/>
              <a:t>Materials associated with risk will be developed and provided in different languages and alternative formats (e.g. illustrations for low-literacy populations) as needed to support awareness and community engagement.</a:t>
            </a:r>
          </a:p>
        </p:txBody>
      </p:sp>
      <p:sp>
        <p:nvSpPr>
          <p:cNvPr id="3" name="Rectangle 2">
            <a:extLst>
              <a:ext uri="{FF2B5EF4-FFF2-40B4-BE49-F238E27FC236}">
                <a16:creationId xmlns:a16="http://schemas.microsoft.com/office/drawing/2014/main" id="{2B5EFE02-1810-4885-8830-02AE7C8C9FF2}"/>
              </a:ext>
            </a:extLst>
          </p:cNvPr>
          <p:cNvSpPr/>
          <p:nvPr/>
        </p:nvSpPr>
        <p:spPr>
          <a:xfrm>
            <a:off x="4818117" y="426377"/>
            <a:ext cx="1973617" cy="707886"/>
          </a:xfrm>
          <a:prstGeom prst="rect">
            <a:avLst/>
          </a:prstGeom>
        </p:spPr>
        <p:txBody>
          <a:bodyPr wrap="none">
            <a:spAutoFit/>
          </a:bodyPr>
          <a:lstStyle/>
          <a:p>
            <a:pPr algn="ctr"/>
            <a:r>
              <a:rPr lang="en-GB" sz="4000" b="1" dirty="0"/>
              <a:t>Clarity </a:t>
            </a:r>
            <a:endParaRPr lang="en-GB" sz="4000" dirty="0"/>
          </a:p>
        </p:txBody>
      </p:sp>
    </p:spTree>
    <p:extLst>
      <p:ext uri="{BB962C8B-B14F-4D97-AF65-F5344CB8AC3E}">
        <p14:creationId xmlns:p14="http://schemas.microsoft.com/office/powerpoint/2010/main" val="4162085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204184-3D62-454D-9FBD-95905B1EDDCE}"/>
              </a:ext>
            </a:extLst>
          </p:cNvPr>
          <p:cNvSpPr/>
          <p:nvPr/>
        </p:nvSpPr>
        <p:spPr>
          <a:xfrm>
            <a:off x="94236" y="1070451"/>
            <a:ext cx="11957148" cy="954107"/>
          </a:xfrm>
          <a:prstGeom prst="rect">
            <a:avLst/>
          </a:prstGeom>
        </p:spPr>
        <p:txBody>
          <a:bodyPr wrap="square">
            <a:spAutoFit/>
          </a:bodyPr>
          <a:lstStyle/>
          <a:p>
            <a:r>
              <a:rPr lang="en-US" sz="2800" b="1" dirty="0">
                <a:solidFill>
                  <a:srgbClr val="0000CC"/>
                </a:solidFill>
              </a:rPr>
              <a:t>Independence: </a:t>
            </a:r>
            <a:r>
              <a:rPr lang="en-US" sz="2800" dirty="0"/>
              <a:t>Risk communications shall be trustworthy </a:t>
            </a:r>
            <a:r>
              <a:rPr lang="en-US" sz="2800" dirty="0" smtClean="0"/>
              <a:t>and</a:t>
            </a:r>
          </a:p>
          <a:p>
            <a:r>
              <a:rPr lang="en-US" sz="2800" dirty="0" smtClean="0"/>
              <a:t> </a:t>
            </a:r>
            <a:r>
              <a:rPr lang="en-US" sz="2800" dirty="0"/>
              <a:t>reliable, independent from vested interests. </a:t>
            </a:r>
            <a:endParaRPr lang="en-GB" sz="2800" dirty="0"/>
          </a:p>
        </p:txBody>
      </p:sp>
      <p:sp>
        <p:nvSpPr>
          <p:cNvPr id="3" name="Rectangle 2">
            <a:extLst>
              <a:ext uri="{FF2B5EF4-FFF2-40B4-BE49-F238E27FC236}">
                <a16:creationId xmlns:a16="http://schemas.microsoft.com/office/drawing/2014/main" id="{F354F8BB-D0F6-4862-9557-32944A6291E0}"/>
              </a:ext>
            </a:extLst>
          </p:cNvPr>
          <p:cNvSpPr/>
          <p:nvPr/>
        </p:nvSpPr>
        <p:spPr>
          <a:xfrm>
            <a:off x="0" y="0"/>
            <a:ext cx="11172033" cy="707886"/>
          </a:xfrm>
          <a:prstGeom prst="rect">
            <a:avLst/>
          </a:prstGeom>
        </p:spPr>
        <p:txBody>
          <a:bodyPr wrap="none">
            <a:spAutoFit/>
          </a:bodyPr>
          <a:lstStyle/>
          <a:p>
            <a:r>
              <a:rPr lang="en-GB" sz="4000" b="1" dirty="0" smtClean="0"/>
              <a:t>Independence, Responsibility, Inclusiveness </a:t>
            </a:r>
            <a:endParaRPr lang="en-GB" sz="4000" dirty="0"/>
          </a:p>
        </p:txBody>
      </p:sp>
      <p:pic>
        <p:nvPicPr>
          <p:cNvPr id="4" name="Picture 3">
            <a:extLst>
              <a:ext uri="{FF2B5EF4-FFF2-40B4-BE49-F238E27FC236}">
                <a16:creationId xmlns:a16="http://schemas.microsoft.com/office/drawing/2014/main" id="{6FE7E6A3-3AC8-46AF-9FDC-2C9199666710}"/>
              </a:ext>
            </a:extLst>
          </p:cNvPr>
          <p:cNvPicPr>
            <a:picLocks noChangeAspect="1"/>
          </p:cNvPicPr>
          <p:nvPr/>
        </p:nvPicPr>
        <p:blipFill>
          <a:blip r:embed="rId2"/>
          <a:stretch>
            <a:fillRect/>
          </a:stretch>
        </p:blipFill>
        <p:spPr>
          <a:xfrm>
            <a:off x="10470996" y="707886"/>
            <a:ext cx="1580388" cy="1491449"/>
          </a:xfrm>
          <a:prstGeom prst="rect">
            <a:avLst/>
          </a:prstGeom>
        </p:spPr>
      </p:pic>
      <p:pic>
        <p:nvPicPr>
          <p:cNvPr id="5" name="Picture 4">
            <a:extLst>
              <a:ext uri="{FF2B5EF4-FFF2-40B4-BE49-F238E27FC236}">
                <a16:creationId xmlns:a16="http://schemas.microsoft.com/office/drawing/2014/main" id="{04EF5127-4B41-4D2F-AB18-5CE60D5384B9}"/>
              </a:ext>
            </a:extLst>
          </p:cNvPr>
          <p:cNvPicPr>
            <a:picLocks noChangeAspect="1"/>
          </p:cNvPicPr>
          <p:nvPr/>
        </p:nvPicPr>
        <p:blipFill>
          <a:blip r:embed="rId3"/>
          <a:stretch>
            <a:fillRect/>
          </a:stretch>
        </p:blipFill>
        <p:spPr>
          <a:xfrm>
            <a:off x="-1" y="2346596"/>
            <a:ext cx="1707077" cy="1707077"/>
          </a:xfrm>
          <a:prstGeom prst="rect">
            <a:avLst/>
          </a:prstGeom>
        </p:spPr>
      </p:pic>
      <p:pic>
        <p:nvPicPr>
          <p:cNvPr id="6" name="Picture 5">
            <a:extLst>
              <a:ext uri="{FF2B5EF4-FFF2-40B4-BE49-F238E27FC236}">
                <a16:creationId xmlns:a16="http://schemas.microsoft.com/office/drawing/2014/main" id="{F2DD2D3A-3A25-40A8-BD6E-B76FBEA4411C}"/>
              </a:ext>
            </a:extLst>
          </p:cNvPr>
          <p:cNvPicPr>
            <a:picLocks noChangeAspect="1"/>
          </p:cNvPicPr>
          <p:nvPr/>
        </p:nvPicPr>
        <p:blipFill>
          <a:blip r:embed="rId4"/>
          <a:stretch>
            <a:fillRect/>
          </a:stretch>
        </p:blipFill>
        <p:spPr>
          <a:xfrm>
            <a:off x="10344306" y="4308013"/>
            <a:ext cx="1707078" cy="1707078"/>
          </a:xfrm>
          <a:prstGeom prst="rect">
            <a:avLst/>
          </a:prstGeom>
        </p:spPr>
      </p:pic>
      <p:sp>
        <p:nvSpPr>
          <p:cNvPr id="8" name="TextBox 7">
            <a:extLst>
              <a:ext uri="{FF2B5EF4-FFF2-40B4-BE49-F238E27FC236}">
                <a16:creationId xmlns:a16="http://schemas.microsoft.com/office/drawing/2014/main" id="{327F283A-0E5E-4388-8CCB-338B00F98841}"/>
              </a:ext>
            </a:extLst>
          </p:cNvPr>
          <p:cNvSpPr txBox="1"/>
          <p:nvPr/>
        </p:nvSpPr>
        <p:spPr>
          <a:xfrm>
            <a:off x="-1" y="4541122"/>
            <a:ext cx="10344305" cy="1384995"/>
          </a:xfrm>
          <a:prstGeom prst="rect">
            <a:avLst/>
          </a:prstGeom>
          <a:noFill/>
        </p:spPr>
        <p:txBody>
          <a:bodyPr wrap="square" rtlCol="0">
            <a:spAutoFit/>
          </a:bodyPr>
          <a:lstStyle/>
          <a:p>
            <a:r>
              <a:rPr lang="en-GB" sz="2800" b="1" dirty="0">
                <a:solidFill>
                  <a:srgbClr val="0000CC"/>
                </a:solidFill>
              </a:rPr>
              <a:t>Inclusiveness: </a:t>
            </a:r>
            <a:r>
              <a:rPr lang="en-GB" sz="2800" dirty="0"/>
              <a:t>Risk and crisis communications initiatives shall seek to engage with the broadest sections of affected communities, including high-risk and vulnerable populations.</a:t>
            </a:r>
          </a:p>
        </p:txBody>
      </p:sp>
      <p:sp>
        <p:nvSpPr>
          <p:cNvPr id="9" name="TextBox 8">
            <a:extLst>
              <a:ext uri="{FF2B5EF4-FFF2-40B4-BE49-F238E27FC236}">
                <a16:creationId xmlns:a16="http://schemas.microsoft.com/office/drawing/2014/main" id="{D792ECB8-C510-4750-9B44-66E157BB4A00}"/>
              </a:ext>
            </a:extLst>
          </p:cNvPr>
          <p:cNvSpPr txBox="1"/>
          <p:nvPr/>
        </p:nvSpPr>
        <p:spPr>
          <a:xfrm>
            <a:off x="1789564" y="2537981"/>
            <a:ext cx="10402436" cy="1384995"/>
          </a:xfrm>
          <a:prstGeom prst="rect">
            <a:avLst/>
          </a:prstGeom>
          <a:noFill/>
        </p:spPr>
        <p:txBody>
          <a:bodyPr wrap="square" rtlCol="0">
            <a:spAutoFit/>
          </a:bodyPr>
          <a:lstStyle/>
          <a:p>
            <a:r>
              <a:rPr lang="en-GB" sz="2800" b="1" dirty="0">
                <a:solidFill>
                  <a:srgbClr val="0000CC"/>
                </a:solidFill>
              </a:rPr>
              <a:t>Responsibility</a:t>
            </a:r>
            <a:r>
              <a:rPr lang="en-GB" sz="2800" dirty="0"/>
              <a:t>: Information shared through risk and crisis communications initiatives shall be responsible, acknowledging and respecting privacy and security concerns. </a:t>
            </a:r>
          </a:p>
        </p:txBody>
      </p:sp>
    </p:spTree>
    <p:extLst>
      <p:ext uri="{BB962C8B-B14F-4D97-AF65-F5344CB8AC3E}">
        <p14:creationId xmlns:p14="http://schemas.microsoft.com/office/powerpoint/2010/main" val="1733780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44FF5A-0EF3-4B40-A7D0-1DEEDD41FC08}"/>
              </a:ext>
            </a:extLst>
          </p:cNvPr>
          <p:cNvSpPr>
            <a:spLocks noGrp="1"/>
          </p:cNvSpPr>
          <p:nvPr>
            <p:ph type="title"/>
          </p:nvPr>
        </p:nvSpPr>
        <p:spPr>
          <a:xfrm>
            <a:off x="1440036" y="515426"/>
            <a:ext cx="9731547" cy="1300122"/>
          </a:xfrm>
        </p:spPr>
        <p:txBody>
          <a:bodyPr/>
          <a:lstStyle/>
          <a:p>
            <a:r>
              <a:rPr lang="en-US" b="1" dirty="0" smtClean="0"/>
              <a:t>Risk Communication Approaches </a:t>
            </a:r>
            <a:endParaRPr lang="en-GB" dirty="0"/>
          </a:p>
        </p:txBody>
      </p:sp>
      <p:sp>
        <p:nvSpPr>
          <p:cNvPr id="5" name="Content Placeholder 4">
            <a:extLst>
              <a:ext uri="{FF2B5EF4-FFF2-40B4-BE49-F238E27FC236}">
                <a16:creationId xmlns:a16="http://schemas.microsoft.com/office/drawing/2014/main" id="{F686EB48-1ED6-4445-A6EA-99909BBE2EC3}"/>
              </a:ext>
            </a:extLst>
          </p:cNvPr>
          <p:cNvSpPr>
            <a:spLocks noGrp="1"/>
          </p:cNvSpPr>
          <p:nvPr>
            <p:ph sz="half" idx="1"/>
          </p:nvPr>
        </p:nvSpPr>
        <p:spPr>
          <a:xfrm>
            <a:off x="180975" y="2010878"/>
            <a:ext cx="6457950" cy="4009777"/>
          </a:xfrm>
        </p:spPr>
        <p:txBody>
          <a:bodyPr>
            <a:noAutofit/>
          </a:bodyPr>
          <a:lstStyle/>
          <a:p>
            <a:pPr marL="514350" indent="-514350">
              <a:buFont typeface="+mj-lt"/>
              <a:buAutoNum type="arabicPeriod"/>
            </a:pPr>
            <a:r>
              <a:rPr lang="en-US" sz="2800" dirty="0"/>
              <a:t>Communication process approach, </a:t>
            </a:r>
          </a:p>
          <a:p>
            <a:pPr marL="514350" indent="-514350">
              <a:buFont typeface="+mj-lt"/>
              <a:buAutoNum type="arabicPeriod"/>
            </a:pPr>
            <a:r>
              <a:rPr lang="en-US" sz="2800" dirty="0"/>
              <a:t>National research council's approach, </a:t>
            </a:r>
          </a:p>
          <a:p>
            <a:pPr marL="514350" indent="-514350">
              <a:buFont typeface="+mj-lt"/>
              <a:buAutoNum type="arabicPeriod"/>
            </a:pPr>
            <a:r>
              <a:rPr lang="en-US" sz="2800" dirty="0"/>
              <a:t>Mental models approach, </a:t>
            </a:r>
          </a:p>
          <a:p>
            <a:pPr marL="514350" indent="-514350">
              <a:buFont typeface="+mj-lt"/>
              <a:buAutoNum type="arabicPeriod"/>
            </a:pPr>
            <a:r>
              <a:rPr lang="en-US" sz="2800" dirty="0"/>
              <a:t>Situational Crisis communication theory approach, </a:t>
            </a:r>
          </a:p>
        </p:txBody>
      </p:sp>
      <p:sp>
        <p:nvSpPr>
          <p:cNvPr id="7" name="Content Placeholder 6">
            <a:extLst>
              <a:ext uri="{FF2B5EF4-FFF2-40B4-BE49-F238E27FC236}">
                <a16:creationId xmlns:a16="http://schemas.microsoft.com/office/drawing/2014/main" id="{80803A8A-857F-4A57-9711-367F5C753CA3}"/>
              </a:ext>
            </a:extLst>
          </p:cNvPr>
          <p:cNvSpPr>
            <a:spLocks noGrp="1"/>
          </p:cNvSpPr>
          <p:nvPr>
            <p:ph sz="half" idx="2"/>
          </p:nvPr>
        </p:nvSpPr>
        <p:spPr>
          <a:xfrm>
            <a:off x="6763626" y="2017342"/>
            <a:ext cx="5247399" cy="4003313"/>
          </a:xfrm>
        </p:spPr>
        <p:txBody>
          <a:bodyPr>
            <a:noAutofit/>
          </a:bodyPr>
          <a:lstStyle/>
          <a:p>
            <a:pPr marL="514350" indent="-514350">
              <a:buFont typeface="+mj-lt"/>
              <a:buAutoNum type="arabicPeriod" startAt="5"/>
            </a:pPr>
            <a:r>
              <a:rPr lang="en-US" sz="2800" dirty="0"/>
              <a:t>Convergence communication approach, </a:t>
            </a:r>
          </a:p>
          <a:p>
            <a:pPr marL="514350" indent="-514350">
              <a:buFont typeface="+mj-lt"/>
              <a:buAutoNum type="arabicPeriod" startAt="5"/>
            </a:pPr>
            <a:r>
              <a:rPr lang="en-US" sz="2800" dirty="0"/>
              <a:t>Three‐challenge approach, </a:t>
            </a:r>
          </a:p>
          <a:p>
            <a:pPr marL="514350" indent="-514350">
              <a:buFont typeface="+mj-lt"/>
              <a:buAutoNum type="arabicPeriod" startAt="5"/>
            </a:pPr>
            <a:r>
              <a:rPr lang="en-US" sz="2800" dirty="0"/>
              <a:t>Social constructionist approach, and </a:t>
            </a:r>
          </a:p>
          <a:p>
            <a:pPr marL="514350" indent="-514350">
              <a:buFont typeface="+mj-lt"/>
              <a:buAutoNum type="arabicPeriod" startAt="5"/>
            </a:pPr>
            <a:r>
              <a:rPr lang="en-US" sz="2800" dirty="0"/>
              <a:t>Hazard plus outrage approach</a:t>
            </a:r>
            <a:endParaRPr lang="en-GB" sz="2800" dirty="0"/>
          </a:p>
          <a:p>
            <a:endParaRPr lang="en-GB" sz="2800" dirty="0"/>
          </a:p>
        </p:txBody>
      </p:sp>
    </p:spTree>
    <p:extLst>
      <p:ext uri="{BB962C8B-B14F-4D97-AF65-F5344CB8AC3E}">
        <p14:creationId xmlns:p14="http://schemas.microsoft.com/office/powerpoint/2010/main" val="41095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530112-0521-40AA-9423-62E9906A90A4}"/>
              </a:ext>
            </a:extLst>
          </p:cNvPr>
          <p:cNvSpPr>
            <a:spLocks noGrp="1"/>
          </p:cNvSpPr>
          <p:nvPr>
            <p:ph type="title"/>
          </p:nvPr>
        </p:nvSpPr>
        <p:spPr/>
        <p:txBody>
          <a:bodyPr/>
          <a:lstStyle/>
          <a:p>
            <a:pPr algn="ctr"/>
            <a:r>
              <a:rPr lang="en-GB" b="1" dirty="0" err="1"/>
              <a:t>Lasswell</a:t>
            </a:r>
            <a:r>
              <a:rPr lang="en-GB" b="1" dirty="0"/>
              <a:t> Communication Model</a:t>
            </a:r>
          </a:p>
        </p:txBody>
      </p:sp>
      <p:pic>
        <p:nvPicPr>
          <p:cNvPr id="7" name="Content Placeholder 6">
            <a:extLst>
              <a:ext uri="{FF2B5EF4-FFF2-40B4-BE49-F238E27FC236}">
                <a16:creationId xmlns:a16="http://schemas.microsoft.com/office/drawing/2014/main" id="{1302185E-4605-4D45-9CC4-136E52DAD717}"/>
              </a:ext>
            </a:extLst>
          </p:cNvPr>
          <p:cNvPicPr>
            <a:picLocks noGrp="1" noChangeAspect="1"/>
          </p:cNvPicPr>
          <p:nvPr>
            <p:ph idx="1"/>
          </p:nvPr>
        </p:nvPicPr>
        <p:blipFill rotWithShape="1">
          <a:blip r:embed="rId2"/>
          <a:srcRect t="37755" b="27696"/>
          <a:stretch/>
        </p:blipFill>
        <p:spPr>
          <a:xfrm>
            <a:off x="495524" y="2227385"/>
            <a:ext cx="10858276" cy="2813538"/>
          </a:xfrm>
          <a:prstGeom prst="rect">
            <a:avLst/>
          </a:prstGeom>
        </p:spPr>
      </p:pic>
    </p:spTree>
    <p:extLst>
      <p:ext uri="{BB962C8B-B14F-4D97-AF65-F5344CB8AC3E}">
        <p14:creationId xmlns:p14="http://schemas.microsoft.com/office/powerpoint/2010/main" val="241183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E75912-4D09-4213-B819-A5F80C13DFE1}"/>
              </a:ext>
            </a:extLst>
          </p:cNvPr>
          <p:cNvSpPr>
            <a:spLocks noGrp="1"/>
          </p:cNvSpPr>
          <p:nvPr>
            <p:ph type="title"/>
          </p:nvPr>
        </p:nvSpPr>
        <p:spPr/>
        <p:txBody>
          <a:bodyPr/>
          <a:lstStyle/>
          <a:p>
            <a:pPr algn="just"/>
            <a:r>
              <a:rPr lang="en-US" b="1" dirty="0" smtClean="0"/>
              <a:t>Communication Process Approach</a:t>
            </a:r>
            <a:endParaRPr lang="en-GB" b="1" dirty="0"/>
          </a:p>
        </p:txBody>
      </p:sp>
      <p:sp>
        <p:nvSpPr>
          <p:cNvPr id="9" name="Rectangle 8">
            <a:extLst>
              <a:ext uri="{FF2B5EF4-FFF2-40B4-BE49-F238E27FC236}">
                <a16:creationId xmlns:a16="http://schemas.microsoft.com/office/drawing/2014/main" id="{06FBD30D-61B1-43C9-AFA5-2DCF735774D0}"/>
              </a:ext>
            </a:extLst>
          </p:cNvPr>
          <p:cNvSpPr/>
          <p:nvPr/>
        </p:nvSpPr>
        <p:spPr>
          <a:xfrm>
            <a:off x="123986" y="1717491"/>
            <a:ext cx="2207133" cy="3139321"/>
          </a:xfrm>
          <a:prstGeom prst="rect">
            <a:avLst/>
          </a:prstGeom>
        </p:spPr>
        <p:txBody>
          <a:bodyPr wrap="square">
            <a:spAutoFit/>
          </a:bodyPr>
          <a:lstStyle/>
          <a:p>
            <a:r>
              <a:rPr lang="en-US" b="1" dirty="0" smtClean="0">
                <a:latin typeface="Open Sans"/>
              </a:rPr>
              <a:t>COMMUNICATOR</a:t>
            </a:r>
          </a:p>
          <a:p>
            <a:r>
              <a:rPr lang="en-US" b="1" dirty="0" smtClean="0">
                <a:solidFill>
                  <a:srgbClr val="505050"/>
                </a:solidFill>
                <a:latin typeface="Open Sans"/>
              </a:rPr>
              <a:t>Component</a:t>
            </a:r>
            <a:r>
              <a:rPr lang="en-US" dirty="0" smtClean="0">
                <a:solidFill>
                  <a:srgbClr val="505050"/>
                </a:solidFill>
                <a:latin typeface="Open Sans"/>
              </a:rPr>
              <a:t>: </a:t>
            </a:r>
            <a:r>
              <a:rPr lang="en-US" dirty="0">
                <a:solidFill>
                  <a:srgbClr val="505050"/>
                </a:solidFill>
                <a:latin typeface="Open Sans"/>
              </a:rPr>
              <a:t>the sender, formulates and spreads a message. </a:t>
            </a:r>
            <a:r>
              <a:rPr lang="en-US" dirty="0"/>
              <a:t/>
            </a:r>
            <a:br>
              <a:rPr lang="en-US" dirty="0"/>
            </a:br>
            <a:r>
              <a:rPr lang="en-US" b="1" dirty="0">
                <a:solidFill>
                  <a:srgbClr val="505050"/>
                </a:solidFill>
                <a:latin typeface="Open Sans"/>
              </a:rPr>
              <a:t>Analysis</a:t>
            </a:r>
            <a:r>
              <a:rPr lang="en-US" dirty="0">
                <a:solidFill>
                  <a:srgbClr val="505050"/>
                </a:solidFill>
                <a:latin typeface="Open Sans"/>
              </a:rPr>
              <a:t>: management and audit analysis, helps the sender to have the power to communicate.</a:t>
            </a:r>
            <a:endParaRPr lang="en-GB" dirty="0"/>
          </a:p>
        </p:txBody>
      </p:sp>
      <p:sp>
        <p:nvSpPr>
          <p:cNvPr id="10" name="Rectangle 9">
            <a:extLst>
              <a:ext uri="{FF2B5EF4-FFF2-40B4-BE49-F238E27FC236}">
                <a16:creationId xmlns:a16="http://schemas.microsoft.com/office/drawing/2014/main" id="{5FE2485E-A834-4FB8-8E51-7EB7F8274D33}"/>
              </a:ext>
            </a:extLst>
          </p:cNvPr>
          <p:cNvSpPr/>
          <p:nvPr/>
        </p:nvSpPr>
        <p:spPr>
          <a:xfrm>
            <a:off x="2451416" y="1699172"/>
            <a:ext cx="1972423" cy="3139321"/>
          </a:xfrm>
          <a:prstGeom prst="rect">
            <a:avLst/>
          </a:prstGeom>
        </p:spPr>
        <p:txBody>
          <a:bodyPr wrap="square">
            <a:spAutoFit/>
          </a:bodyPr>
          <a:lstStyle/>
          <a:p>
            <a:r>
              <a:rPr lang="en-US" b="1" dirty="0" smtClean="0">
                <a:latin typeface="Open Sans"/>
              </a:rPr>
              <a:t>MESSAGE</a:t>
            </a:r>
          </a:p>
          <a:p>
            <a:r>
              <a:rPr lang="en-US" b="1" dirty="0" smtClean="0">
                <a:solidFill>
                  <a:srgbClr val="505050"/>
                </a:solidFill>
                <a:latin typeface="Open Sans"/>
              </a:rPr>
              <a:t>Component</a:t>
            </a:r>
            <a:r>
              <a:rPr lang="en-US" dirty="0">
                <a:solidFill>
                  <a:srgbClr val="505050"/>
                </a:solidFill>
                <a:latin typeface="Open Sans"/>
              </a:rPr>
              <a:t>: the content of the message the sender spreads.</a:t>
            </a:r>
            <a:r>
              <a:rPr lang="en-US" dirty="0"/>
              <a:t/>
            </a:r>
            <a:br>
              <a:rPr lang="en-US" dirty="0"/>
            </a:br>
            <a:r>
              <a:rPr lang="en-US" b="1" dirty="0">
                <a:solidFill>
                  <a:srgbClr val="505050"/>
                </a:solidFill>
                <a:latin typeface="Open Sans"/>
              </a:rPr>
              <a:t>Analysis</a:t>
            </a:r>
            <a:r>
              <a:rPr lang="en-US" dirty="0">
                <a:solidFill>
                  <a:srgbClr val="505050"/>
                </a:solidFill>
                <a:latin typeface="Open Sans"/>
              </a:rPr>
              <a:t>: The content analysis relates to the aim of the message and/or the secondary intent.</a:t>
            </a:r>
            <a:endParaRPr lang="en-GB" dirty="0"/>
          </a:p>
        </p:txBody>
      </p:sp>
      <p:sp>
        <p:nvSpPr>
          <p:cNvPr id="11" name="Rectangle 10">
            <a:extLst>
              <a:ext uri="{FF2B5EF4-FFF2-40B4-BE49-F238E27FC236}">
                <a16:creationId xmlns:a16="http://schemas.microsoft.com/office/drawing/2014/main" id="{545046BC-995C-465B-8688-6B92768952AB}"/>
              </a:ext>
            </a:extLst>
          </p:cNvPr>
          <p:cNvSpPr/>
          <p:nvPr/>
        </p:nvSpPr>
        <p:spPr>
          <a:xfrm>
            <a:off x="4553112" y="1687867"/>
            <a:ext cx="2161369" cy="3970318"/>
          </a:xfrm>
          <a:prstGeom prst="rect">
            <a:avLst/>
          </a:prstGeom>
        </p:spPr>
        <p:txBody>
          <a:bodyPr wrap="square">
            <a:spAutoFit/>
          </a:bodyPr>
          <a:lstStyle/>
          <a:p>
            <a:r>
              <a:rPr lang="en-US" b="1" dirty="0" smtClean="0">
                <a:latin typeface="Open Sans"/>
              </a:rPr>
              <a:t>MEDIUM</a:t>
            </a:r>
          </a:p>
          <a:p>
            <a:r>
              <a:rPr lang="en-US" b="1" dirty="0" smtClean="0">
                <a:solidFill>
                  <a:srgbClr val="505050"/>
                </a:solidFill>
                <a:latin typeface="Open Sans"/>
              </a:rPr>
              <a:t>Component</a:t>
            </a:r>
            <a:r>
              <a:rPr lang="en-US" dirty="0">
                <a:solidFill>
                  <a:srgbClr val="505050"/>
                </a:solidFill>
                <a:latin typeface="Open Sans"/>
              </a:rPr>
              <a:t>: the media used to convey and spread the message. </a:t>
            </a:r>
            <a:r>
              <a:rPr lang="en-US" b="1" dirty="0">
                <a:solidFill>
                  <a:srgbClr val="505050"/>
                </a:solidFill>
                <a:latin typeface="Open Sans"/>
              </a:rPr>
              <a:t>Analysis</a:t>
            </a:r>
            <a:r>
              <a:rPr lang="en-US" dirty="0">
                <a:solidFill>
                  <a:srgbClr val="505050"/>
                </a:solidFill>
                <a:latin typeface="Open Sans"/>
              </a:rPr>
              <a:t>: The media analysis shows which medium is best used to convey a message to the receivers as effectively as possible.</a:t>
            </a:r>
            <a:endParaRPr lang="en-GB" dirty="0"/>
          </a:p>
        </p:txBody>
      </p:sp>
      <p:sp>
        <p:nvSpPr>
          <p:cNvPr id="12" name="Rectangle 11">
            <a:extLst>
              <a:ext uri="{FF2B5EF4-FFF2-40B4-BE49-F238E27FC236}">
                <a16:creationId xmlns:a16="http://schemas.microsoft.com/office/drawing/2014/main" id="{8F0CDB0A-3D02-4A0F-A81D-FAE361FE31E9}"/>
              </a:ext>
            </a:extLst>
          </p:cNvPr>
          <p:cNvSpPr/>
          <p:nvPr/>
        </p:nvSpPr>
        <p:spPr>
          <a:xfrm>
            <a:off x="6834778" y="1687867"/>
            <a:ext cx="2041239" cy="4524315"/>
          </a:xfrm>
          <a:prstGeom prst="rect">
            <a:avLst/>
          </a:prstGeom>
        </p:spPr>
        <p:txBody>
          <a:bodyPr wrap="square">
            <a:spAutoFit/>
          </a:bodyPr>
          <a:lstStyle/>
          <a:p>
            <a:r>
              <a:rPr lang="en-US" b="1" dirty="0" smtClean="0">
                <a:latin typeface="Open Sans"/>
              </a:rPr>
              <a:t>RECEIVER</a:t>
            </a:r>
          </a:p>
          <a:p>
            <a:r>
              <a:rPr lang="en-US" b="1" dirty="0" smtClean="0">
                <a:solidFill>
                  <a:srgbClr val="505050"/>
                </a:solidFill>
                <a:latin typeface="Open Sans"/>
              </a:rPr>
              <a:t>Component</a:t>
            </a:r>
            <a:r>
              <a:rPr lang="en-US" dirty="0">
                <a:solidFill>
                  <a:srgbClr val="505050"/>
                </a:solidFill>
                <a:latin typeface="Open Sans"/>
              </a:rPr>
              <a:t>: the receiver(s), such as a target group or an individual. With mass communication, there’s an audience.</a:t>
            </a:r>
            <a:r>
              <a:rPr lang="en-US" dirty="0"/>
              <a:t/>
            </a:r>
            <a:br>
              <a:rPr lang="en-US" dirty="0"/>
            </a:br>
            <a:r>
              <a:rPr lang="en-US" b="1" dirty="0">
                <a:solidFill>
                  <a:srgbClr val="505050"/>
                </a:solidFill>
                <a:latin typeface="Open Sans"/>
              </a:rPr>
              <a:t>Analysis</a:t>
            </a:r>
            <a:r>
              <a:rPr lang="en-US" dirty="0">
                <a:solidFill>
                  <a:srgbClr val="505050"/>
                </a:solidFill>
                <a:latin typeface="Open Sans"/>
              </a:rPr>
              <a:t>: The target analysis shows who the message is meant for and how they are best reached and/or influenced.</a:t>
            </a:r>
            <a:endParaRPr lang="en-GB" dirty="0"/>
          </a:p>
        </p:txBody>
      </p:sp>
      <p:sp>
        <p:nvSpPr>
          <p:cNvPr id="13" name="Rectangle 12">
            <a:extLst>
              <a:ext uri="{FF2B5EF4-FFF2-40B4-BE49-F238E27FC236}">
                <a16:creationId xmlns:a16="http://schemas.microsoft.com/office/drawing/2014/main" id="{F131B65D-D060-419D-9B86-7E1F74332DDF}"/>
              </a:ext>
            </a:extLst>
          </p:cNvPr>
          <p:cNvSpPr/>
          <p:nvPr/>
        </p:nvSpPr>
        <p:spPr>
          <a:xfrm>
            <a:off x="9125587" y="1687867"/>
            <a:ext cx="2739776" cy="4247317"/>
          </a:xfrm>
          <a:prstGeom prst="rect">
            <a:avLst/>
          </a:prstGeom>
        </p:spPr>
        <p:txBody>
          <a:bodyPr wrap="square">
            <a:spAutoFit/>
          </a:bodyPr>
          <a:lstStyle/>
          <a:p>
            <a:r>
              <a:rPr lang="en-US" b="1" dirty="0" smtClean="0">
                <a:latin typeface="Open Sans"/>
              </a:rPr>
              <a:t>EFFECT</a:t>
            </a:r>
          </a:p>
          <a:p>
            <a:r>
              <a:rPr lang="en-US" b="1" dirty="0" smtClean="0">
                <a:solidFill>
                  <a:srgbClr val="505050"/>
                </a:solidFill>
                <a:latin typeface="Open Sans"/>
              </a:rPr>
              <a:t>Component</a:t>
            </a:r>
            <a:r>
              <a:rPr lang="en-US" dirty="0">
                <a:solidFill>
                  <a:srgbClr val="505050"/>
                </a:solidFill>
                <a:latin typeface="Open Sans"/>
              </a:rPr>
              <a:t>: The effect is the result the message leads to. The so-called triangle of success ‘knowledge, attitude, </a:t>
            </a:r>
            <a:r>
              <a:rPr lang="en-US" dirty="0" err="1">
                <a:solidFill>
                  <a:srgbClr val="505050"/>
                </a:solidFill>
                <a:latin typeface="Open Sans"/>
              </a:rPr>
              <a:t>behaviour</a:t>
            </a:r>
            <a:r>
              <a:rPr lang="en-US" dirty="0">
                <a:solidFill>
                  <a:srgbClr val="505050"/>
                </a:solidFill>
                <a:latin typeface="Open Sans"/>
              </a:rPr>
              <a:t>’ is often used to describe the desired effect.</a:t>
            </a:r>
            <a:r>
              <a:rPr lang="en-US" dirty="0"/>
              <a:t/>
            </a:r>
            <a:br>
              <a:rPr lang="en-US" dirty="0"/>
            </a:br>
            <a:r>
              <a:rPr lang="en-US" b="1" dirty="0">
                <a:solidFill>
                  <a:srgbClr val="505050"/>
                </a:solidFill>
                <a:latin typeface="Open Sans"/>
              </a:rPr>
              <a:t>Analysis</a:t>
            </a:r>
            <a:r>
              <a:rPr lang="en-US" dirty="0">
                <a:solidFill>
                  <a:srgbClr val="505050"/>
                </a:solidFill>
                <a:latin typeface="Open Sans"/>
              </a:rPr>
              <a:t>: The effect analysis starts beforehand, so the messages can be aimed at and fitted to the target audience.</a:t>
            </a:r>
            <a:endParaRPr lang="en-GB" dirty="0"/>
          </a:p>
        </p:txBody>
      </p:sp>
    </p:spTree>
    <p:extLst>
      <p:ext uri="{BB962C8B-B14F-4D97-AF65-F5344CB8AC3E}">
        <p14:creationId xmlns:p14="http://schemas.microsoft.com/office/powerpoint/2010/main" val="216199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518F-73BC-40CB-B64B-E4C27CE3AE4B}"/>
              </a:ext>
            </a:extLst>
          </p:cNvPr>
          <p:cNvSpPr>
            <a:spLocks noGrp="1"/>
          </p:cNvSpPr>
          <p:nvPr>
            <p:ph type="title"/>
          </p:nvPr>
        </p:nvSpPr>
        <p:spPr>
          <a:xfrm>
            <a:off x="272259" y="171256"/>
            <a:ext cx="10699132" cy="1049235"/>
          </a:xfrm>
        </p:spPr>
        <p:txBody>
          <a:bodyPr>
            <a:normAutofit/>
          </a:bodyPr>
          <a:lstStyle/>
          <a:p>
            <a:r>
              <a:rPr lang="en-US" sz="3600" b="1" dirty="0" err="1" smtClean="0"/>
              <a:t>Lasswell’s</a:t>
            </a:r>
            <a:r>
              <a:rPr lang="en-US" sz="3600" b="1" dirty="0" smtClean="0"/>
              <a:t> Communication Model </a:t>
            </a:r>
            <a:endParaRPr lang="en-GB" sz="3600" b="1" dirty="0"/>
          </a:p>
        </p:txBody>
      </p:sp>
      <p:pic>
        <p:nvPicPr>
          <p:cNvPr id="4" name="Communication Process Approach">
            <a:hlinkClick r:id="" action="ppaction://media"/>
            <a:extLst>
              <a:ext uri="{FF2B5EF4-FFF2-40B4-BE49-F238E27FC236}">
                <a16:creationId xmlns:a16="http://schemas.microsoft.com/office/drawing/2014/main" id="{A138D558-7F69-4ED3-BFF4-102341DAF3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13302" y="1927214"/>
            <a:ext cx="7617046" cy="3538549"/>
          </a:xfrm>
        </p:spPr>
      </p:pic>
      <p:pic>
        <p:nvPicPr>
          <p:cNvPr id="6" name="Picture 5"/>
          <p:cNvPicPr>
            <a:picLocks noChangeAspect="1"/>
          </p:cNvPicPr>
          <p:nvPr/>
        </p:nvPicPr>
        <p:blipFill>
          <a:blip r:embed="rId5"/>
          <a:stretch>
            <a:fillRect/>
          </a:stretch>
        </p:blipFill>
        <p:spPr>
          <a:xfrm>
            <a:off x="8787030" y="171256"/>
            <a:ext cx="1943100" cy="1755958"/>
          </a:xfrm>
          <a:prstGeom prst="rect">
            <a:avLst/>
          </a:prstGeom>
        </p:spPr>
      </p:pic>
    </p:spTree>
    <p:extLst>
      <p:ext uri="{BB962C8B-B14F-4D97-AF65-F5344CB8AC3E}">
        <p14:creationId xmlns:p14="http://schemas.microsoft.com/office/powerpoint/2010/main" val="33535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E5C4-B46E-40C3-9940-E4D611CF4AAF}"/>
              </a:ext>
            </a:extLst>
          </p:cNvPr>
          <p:cNvSpPr>
            <a:spLocks noGrp="1"/>
          </p:cNvSpPr>
          <p:nvPr>
            <p:ph type="title"/>
          </p:nvPr>
        </p:nvSpPr>
        <p:spPr/>
        <p:txBody>
          <a:bodyPr/>
          <a:lstStyle/>
          <a:p>
            <a:pPr algn="ctr"/>
            <a:r>
              <a:rPr lang="en-US" b="1" dirty="0" smtClean="0"/>
              <a:t>Mental</a:t>
            </a:r>
            <a:r>
              <a:rPr lang="en-US" b="1" dirty="0" smtClean="0">
                <a:solidFill>
                  <a:schemeClr val="accent3">
                    <a:lumMod val="75000"/>
                  </a:schemeClr>
                </a:solidFill>
              </a:rPr>
              <a:t> </a:t>
            </a:r>
            <a:r>
              <a:rPr lang="en-US" b="1" dirty="0" smtClean="0"/>
              <a:t>Models Approach</a:t>
            </a:r>
            <a:endParaRPr lang="en-GB" dirty="0"/>
          </a:p>
        </p:txBody>
      </p:sp>
      <p:sp>
        <p:nvSpPr>
          <p:cNvPr id="3" name="Content Placeholder 2">
            <a:extLst>
              <a:ext uri="{FF2B5EF4-FFF2-40B4-BE49-F238E27FC236}">
                <a16:creationId xmlns:a16="http://schemas.microsoft.com/office/drawing/2014/main" id="{5E1B19DE-FEE8-4AFF-B10B-9515A61A78D6}"/>
              </a:ext>
            </a:extLst>
          </p:cNvPr>
          <p:cNvSpPr>
            <a:spLocks noGrp="1"/>
          </p:cNvSpPr>
          <p:nvPr>
            <p:ph idx="1"/>
          </p:nvPr>
        </p:nvSpPr>
        <p:spPr>
          <a:xfrm>
            <a:off x="838200" y="1565329"/>
            <a:ext cx="10515600" cy="4611634"/>
          </a:xfrm>
        </p:spPr>
        <p:txBody>
          <a:bodyPr>
            <a:normAutofit/>
          </a:bodyPr>
          <a:lstStyle/>
          <a:p>
            <a:pPr algn="just"/>
            <a:r>
              <a:rPr lang="en-US" dirty="0"/>
              <a:t>One well-established two-way framework for developing risk communication is the mental models approach to risk communication (MMARC). </a:t>
            </a:r>
          </a:p>
          <a:p>
            <a:pPr algn="just"/>
            <a:r>
              <a:rPr lang="en-US" dirty="0"/>
              <a:t>The MMARC is </a:t>
            </a:r>
            <a:r>
              <a:rPr lang="en-US" b="1" dirty="0"/>
              <a:t>based on the idea that people's views of a concept are based on a complex web of information, drawn from personal experience and external sources</a:t>
            </a:r>
            <a:r>
              <a:rPr lang="en-US" dirty="0"/>
              <a:t>.</a:t>
            </a:r>
          </a:p>
          <a:p>
            <a:pPr algn="just"/>
            <a:r>
              <a:rPr lang="en-US" dirty="0"/>
              <a:t>Mental models are </a:t>
            </a:r>
            <a:r>
              <a:rPr lang="en-US" b="1" dirty="0"/>
              <a:t>personal, internal representations of external reality that people use to interact with the world around them</a:t>
            </a:r>
            <a:r>
              <a:rPr lang="en-US" dirty="0"/>
              <a:t>. They are constructed by individuals based on their unique life experiences, perceptions, and understandings of the world.</a:t>
            </a:r>
            <a:endParaRPr lang="en-GB" dirty="0"/>
          </a:p>
        </p:txBody>
      </p:sp>
    </p:spTree>
    <p:extLst>
      <p:ext uri="{BB962C8B-B14F-4D97-AF65-F5344CB8AC3E}">
        <p14:creationId xmlns:p14="http://schemas.microsoft.com/office/powerpoint/2010/main" val="180843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Purpose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lgn="just">
              <a:buNone/>
            </a:pPr>
            <a:r>
              <a:rPr lang="en-US" sz="3600" dirty="0">
                <a:latin typeface="Arial" panose="020B0604020202020204" pitchFamily="34" charset="0"/>
                <a:cs typeface="Arial" panose="020B0604020202020204" pitchFamily="34" charset="0"/>
              </a:rPr>
              <a:t>This topic introduces learners to basic terms, principles, and approaches to effective risk and crisis communication in pandemics.</a:t>
            </a:r>
          </a:p>
          <a:p>
            <a:pPr marL="0" indent="0" algn="just">
              <a:buNone/>
            </a:pPr>
            <a:endParaRPr lang="en-US" sz="3600" dirty="0">
              <a:latin typeface="Arial" panose="020B0604020202020204" pitchFamily="34" charset="0"/>
              <a:cs typeface="Arial" panose="020B0604020202020204" pitchFamily="34" charset="0"/>
            </a:endParaRPr>
          </a:p>
          <a:p>
            <a:pPr algn="just"/>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25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679BA7-84A2-E644-ADAD-95458E7C9B63}"/>
              </a:ext>
            </a:extLst>
          </p:cNvPr>
          <p:cNvSpPr txBox="1"/>
          <p:nvPr/>
        </p:nvSpPr>
        <p:spPr>
          <a:xfrm>
            <a:off x="3554984" y="11686"/>
            <a:ext cx="5082032" cy="584775"/>
          </a:xfrm>
          <a:prstGeom prst="rect">
            <a:avLst/>
          </a:prstGeom>
          <a:noFill/>
        </p:spPr>
        <p:txBody>
          <a:bodyPr wrap="none" rtlCol="0">
            <a:spAutoFit/>
          </a:bodyPr>
          <a:lstStyle/>
          <a:p>
            <a:pPr algn="ctr"/>
            <a:r>
              <a:rPr lang="en-US" sz="3200" b="1" dirty="0" smtClean="0"/>
              <a:t>Mental Models Approach</a:t>
            </a:r>
            <a:endParaRPr lang="en-US" sz="3000" b="1" dirty="0">
              <a:latin typeface="Poppins" pitchFamily="2" charset="77"/>
              <a:cs typeface="Poppins" pitchFamily="2" charset="77"/>
            </a:endParaRPr>
          </a:p>
        </p:txBody>
      </p:sp>
      <p:sp>
        <p:nvSpPr>
          <p:cNvPr id="5" name="Freeform 4">
            <a:extLst>
              <a:ext uri="{FF2B5EF4-FFF2-40B4-BE49-F238E27FC236}">
                <a16:creationId xmlns:a16="http://schemas.microsoft.com/office/drawing/2014/main" id="{8A154424-1FD2-884D-B0D5-A51219150C06}"/>
              </a:ext>
            </a:extLst>
          </p:cNvPr>
          <p:cNvSpPr>
            <a:spLocks noChangeArrowheads="1"/>
          </p:cNvSpPr>
          <p:nvPr/>
        </p:nvSpPr>
        <p:spPr bwMode="auto">
          <a:xfrm>
            <a:off x="737641" y="626040"/>
            <a:ext cx="10716718" cy="4869486"/>
          </a:xfrm>
          <a:custGeom>
            <a:avLst/>
            <a:gdLst>
              <a:gd name="T0" fmla="*/ 16598 w 17205"/>
              <a:gd name="T1" fmla="*/ 932 h 7820"/>
              <a:gd name="T2" fmla="*/ 17204 w 17205"/>
              <a:gd name="T3" fmla="*/ 116 h 7820"/>
              <a:gd name="T4" fmla="*/ 16194 w 17205"/>
              <a:gd name="T5" fmla="*/ 0 h 7820"/>
              <a:gd name="T6" fmla="*/ 16356 w 17205"/>
              <a:gd name="T7" fmla="*/ 373 h 7820"/>
              <a:gd name="T8" fmla="*/ 734 w 17205"/>
              <a:gd name="T9" fmla="*/ 7143 h 7820"/>
              <a:gd name="T10" fmla="*/ 283 w 17205"/>
              <a:gd name="T11" fmla="*/ 7032 h 7820"/>
              <a:gd name="T12" fmla="*/ 84 w 17205"/>
              <a:gd name="T13" fmla="*/ 7536 h 7820"/>
              <a:gd name="T14" fmla="*/ 588 w 17205"/>
              <a:gd name="T15" fmla="*/ 7736 h 7820"/>
              <a:gd name="T16" fmla="*/ 815 w 17205"/>
              <a:gd name="T17" fmla="*/ 7330 h 7820"/>
              <a:gd name="T18" fmla="*/ 16437 w 17205"/>
              <a:gd name="T19" fmla="*/ 559 h 7820"/>
              <a:gd name="T20" fmla="*/ 16598 w 17205"/>
              <a:gd name="T21" fmla="*/ 932 h 7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05" h="7820">
                <a:moveTo>
                  <a:pt x="16598" y="932"/>
                </a:moveTo>
                <a:lnTo>
                  <a:pt x="17204" y="116"/>
                </a:lnTo>
                <a:lnTo>
                  <a:pt x="16194" y="0"/>
                </a:lnTo>
                <a:lnTo>
                  <a:pt x="16356" y="373"/>
                </a:lnTo>
                <a:lnTo>
                  <a:pt x="734" y="7143"/>
                </a:lnTo>
                <a:cubicBezTo>
                  <a:pt x="628" y="7012"/>
                  <a:pt x="445" y="6962"/>
                  <a:pt x="283" y="7032"/>
                </a:cubicBezTo>
                <a:cubicBezTo>
                  <a:pt x="89" y="7116"/>
                  <a:pt x="0" y="7342"/>
                  <a:pt x="84" y="7536"/>
                </a:cubicBezTo>
                <a:cubicBezTo>
                  <a:pt x="168" y="7730"/>
                  <a:pt x="394" y="7819"/>
                  <a:pt x="588" y="7736"/>
                </a:cubicBezTo>
                <a:cubicBezTo>
                  <a:pt x="750" y="7665"/>
                  <a:pt x="839" y="7497"/>
                  <a:pt x="815" y="7330"/>
                </a:cubicBezTo>
                <a:lnTo>
                  <a:pt x="16437" y="559"/>
                </a:lnTo>
                <a:lnTo>
                  <a:pt x="16598" y="932"/>
                </a:lnTo>
              </a:path>
            </a:pathLst>
          </a:custGeom>
          <a:solidFill>
            <a:schemeClr val="accent6"/>
          </a:solidFill>
          <a:ln>
            <a:noFill/>
          </a:ln>
          <a:effectLst/>
        </p:spPr>
        <p:txBody>
          <a:bodyPr wrap="none" anchor="ctr"/>
          <a:lstStyle/>
          <a:p>
            <a:endParaRPr lang="en-US" sz="900"/>
          </a:p>
        </p:txBody>
      </p:sp>
      <p:sp>
        <p:nvSpPr>
          <p:cNvPr id="9" name="Freeform 8">
            <a:extLst>
              <a:ext uri="{FF2B5EF4-FFF2-40B4-BE49-F238E27FC236}">
                <a16:creationId xmlns:a16="http://schemas.microsoft.com/office/drawing/2014/main" id="{06316C3B-D9C8-AE4E-855A-6333E9231533}"/>
              </a:ext>
            </a:extLst>
          </p:cNvPr>
          <p:cNvSpPr>
            <a:spLocks noChangeArrowheads="1"/>
          </p:cNvSpPr>
          <p:nvPr/>
        </p:nvSpPr>
        <p:spPr bwMode="auto">
          <a:xfrm>
            <a:off x="1563208" y="3773716"/>
            <a:ext cx="1466614" cy="1466614"/>
          </a:xfrm>
          <a:custGeom>
            <a:avLst/>
            <a:gdLst>
              <a:gd name="T0" fmla="*/ 2353 w 2354"/>
              <a:gd name="T1" fmla="*/ 1176 h 2355"/>
              <a:gd name="T2" fmla="*/ 1177 w 2354"/>
              <a:gd name="T3" fmla="*/ 2354 h 2355"/>
              <a:gd name="T4" fmla="*/ 0 w 2354"/>
              <a:gd name="T5" fmla="*/ 1176 h 2355"/>
              <a:gd name="T6" fmla="*/ 1177 w 2354"/>
              <a:gd name="T7" fmla="*/ 0 h 2355"/>
              <a:gd name="T8" fmla="*/ 2353 w 2354"/>
              <a:gd name="T9" fmla="*/ 1176 h 2355"/>
            </a:gdLst>
            <a:ahLst/>
            <a:cxnLst>
              <a:cxn ang="0">
                <a:pos x="T0" y="T1"/>
              </a:cxn>
              <a:cxn ang="0">
                <a:pos x="T2" y="T3"/>
              </a:cxn>
              <a:cxn ang="0">
                <a:pos x="T4" y="T5"/>
              </a:cxn>
              <a:cxn ang="0">
                <a:pos x="T6" y="T7"/>
              </a:cxn>
              <a:cxn ang="0">
                <a:pos x="T8" y="T9"/>
              </a:cxn>
            </a:cxnLst>
            <a:rect l="0" t="0" r="r" b="b"/>
            <a:pathLst>
              <a:path w="2354" h="2355">
                <a:moveTo>
                  <a:pt x="2353" y="1176"/>
                </a:moveTo>
                <a:cubicBezTo>
                  <a:pt x="2353" y="1826"/>
                  <a:pt x="1826" y="2354"/>
                  <a:pt x="1177" y="2354"/>
                </a:cubicBezTo>
                <a:cubicBezTo>
                  <a:pt x="527" y="2354"/>
                  <a:pt x="0" y="1826"/>
                  <a:pt x="0" y="1176"/>
                </a:cubicBezTo>
                <a:cubicBezTo>
                  <a:pt x="0" y="527"/>
                  <a:pt x="527" y="0"/>
                  <a:pt x="1177" y="0"/>
                </a:cubicBezTo>
                <a:cubicBezTo>
                  <a:pt x="1826" y="0"/>
                  <a:pt x="2353" y="527"/>
                  <a:pt x="2353" y="1176"/>
                </a:cubicBezTo>
              </a:path>
            </a:pathLst>
          </a:custGeom>
          <a:solidFill>
            <a:schemeClr val="accent1"/>
          </a:solidFill>
          <a:ln>
            <a:noFill/>
          </a:ln>
          <a:effectLst/>
        </p:spPr>
        <p:txBody>
          <a:bodyPr wrap="none" anchor="ctr"/>
          <a:lstStyle/>
          <a:p>
            <a:endParaRPr lang="en-US" sz="900"/>
          </a:p>
        </p:txBody>
      </p:sp>
      <p:sp>
        <p:nvSpPr>
          <p:cNvPr id="10" name="Freeform 9">
            <a:extLst>
              <a:ext uri="{FF2B5EF4-FFF2-40B4-BE49-F238E27FC236}">
                <a16:creationId xmlns:a16="http://schemas.microsoft.com/office/drawing/2014/main" id="{D0462F67-F3CF-5A43-BE2B-2AD0A545B843}"/>
              </a:ext>
            </a:extLst>
          </p:cNvPr>
          <p:cNvSpPr>
            <a:spLocks noChangeArrowheads="1"/>
          </p:cNvSpPr>
          <p:nvPr/>
        </p:nvSpPr>
        <p:spPr bwMode="auto">
          <a:xfrm>
            <a:off x="3362804" y="3040409"/>
            <a:ext cx="1466614" cy="1466614"/>
          </a:xfrm>
          <a:custGeom>
            <a:avLst/>
            <a:gdLst>
              <a:gd name="T0" fmla="*/ 2354 w 2355"/>
              <a:gd name="T1" fmla="*/ 1177 h 2355"/>
              <a:gd name="T2" fmla="*/ 1177 w 2355"/>
              <a:gd name="T3" fmla="*/ 2354 h 2355"/>
              <a:gd name="T4" fmla="*/ 0 w 2355"/>
              <a:gd name="T5" fmla="*/ 1177 h 2355"/>
              <a:gd name="T6" fmla="*/ 1177 w 2355"/>
              <a:gd name="T7" fmla="*/ 0 h 2355"/>
              <a:gd name="T8" fmla="*/ 2354 w 2355"/>
              <a:gd name="T9" fmla="*/ 1177 h 2355"/>
            </a:gdLst>
            <a:ahLst/>
            <a:cxnLst>
              <a:cxn ang="0">
                <a:pos x="T0" y="T1"/>
              </a:cxn>
              <a:cxn ang="0">
                <a:pos x="T2" y="T3"/>
              </a:cxn>
              <a:cxn ang="0">
                <a:pos x="T4" y="T5"/>
              </a:cxn>
              <a:cxn ang="0">
                <a:pos x="T6" y="T7"/>
              </a:cxn>
              <a:cxn ang="0">
                <a:pos x="T8" y="T9"/>
              </a:cxn>
            </a:cxnLst>
            <a:rect l="0" t="0" r="r" b="b"/>
            <a:pathLst>
              <a:path w="2355" h="2355">
                <a:moveTo>
                  <a:pt x="2354" y="1177"/>
                </a:moveTo>
                <a:cubicBezTo>
                  <a:pt x="2354" y="1827"/>
                  <a:pt x="1827" y="2354"/>
                  <a:pt x="1177" y="2354"/>
                </a:cubicBezTo>
                <a:cubicBezTo>
                  <a:pt x="527" y="2354"/>
                  <a:pt x="0" y="1827"/>
                  <a:pt x="0" y="1177"/>
                </a:cubicBezTo>
                <a:cubicBezTo>
                  <a:pt x="0" y="527"/>
                  <a:pt x="527" y="0"/>
                  <a:pt x="1177" y="0"/>
                </a:cubicBezTo>
                <a:cubicBezTo>
                  <a:pt x="1827" y="0"/>
                  <a:pt x="2354" y="527"/>
                  <a:pt x="2354" y="1177"/>
                </a:cubicBezTo>
              </a:path>
            </a:pathLst>
          </a:custGeom>
          <a:solidFill>
            <a:schemeClr val="accent2"/>
          </a:solidFill>
          <a:ln>
            <a:noFill/>
          </a:ln>
          <a:effectLst/>
        </p:spPr>
        <p:txBody>
          <a:bodyPr wrap="none" anchor="ctr"/>
          <a:lstStyle/>
          <a:p>
            <a:endParaRPr lang="en-US" sz="900"/>
          </a:p>
        </p:txBody>
      </p:sp>
      <p:sp>
        <p:nvSpPr>
          <p:cNvPr id="11" name="Freeform 10">
            <a:extLst>
              <a:ext uri="{FF2B5EF4-FFF2-40B4-BE49-F238E27FC236}">
                <a16:creationId xmlns:a16="http://schemas.microsoft.com/office/drawing/2014/main" id="{A89EFD36-FF81-D141-B3A6-E7E9A14AA05B}"/>
              </a:ext>
            </a:extLst>
          </p:cNvPr>
          <p:cNvSpPr>
            <a:spLocks noChangeArrowheads="1"/>
          </p:cNvSpPr>
          <p:nvPr/>
        </p:nvSpPr>
        <p:spPr bwMode="auto">
          <a:xfrm>
            <a:off x="5847488" y="2007186"/>
            <a:ext cx="1466614" cy="1466614"/>
          </a:xfrm>
          <a:custGeom>
            <a:avLst/>
            <a:gdLst>
              <a:gd name="T0" fmla="*/ 2353 w 2354"/>
              <a:gd name="T1" fmla="*/ 1178 h 2355"/>
              <a:gd name="T2" fmla="*/ 1176 w 2354"/>
              <a:gd name="T3" fmla="*/ 2354 h 2355"/>
              <a:gd name="T4" fmla="*/ 0 w 2354"/>
              <a:gd name="T5" fmla="*/ 1178 h 2355"/>
              <a:gd name="T6" fmla="*/ 1176 w 2354"/>
              <a:gd name="T7" fmla="*/ 0 h 2355"/>
              <a:gd name="T8" fmla="*/ 2353 w 2354"/>
              <a:gd name="T9" fmla="*/ 1178 h 2355"/>
            </a:gdLst>
            <a:ahLst/>
            <a:cxnLst>
              <a:cxn ang="0">
                <a:pos x="T0" y="T1"/>
              </a:cxn>
              <a:cxn ang="0">
                <a:pos x="T2" y="T3"/>
              </a:cxn>
              <a:cxn ang="0">
                <a:pos x="T4" y="T5"/>
              </a:cxn>
              <a:cxn ang="0">
                <a:pos x="T6" y="T7"/>
              </a:cxn>
              <a:cxn ang="0">
                <a:pos x="T8" y="T9"/>
              </a:cxn>
            </a:cxnLst>
            <a:rect l="0" t="0" r="r" b="b"/>
            <a:pathLst>
              <a:path w="2354" h="2355">
                <a:moveTo>
                  <a:pt x="2353" y="1178"/>
                </a:moveTo>
                <a:cubicBezTo>
                  <a:pt x="2353" y="1827"/>
                  <a:pt x="1826" y="2354"/>
                  <a:pt x="1176" y="2354"/>
                </a:cubicBezTo>
                <a:cubicBezTo>
                  <a:pt x="526" y="2354"/>
                  <a:pt x="0" y="1827"/>
                  <a:pt x="0" y="1178"/>
                </a:cubicBezTo>
                <a:cubicBezTo>
                  <a:pt x="0" y="527"/>
                  <a:pt x="526" y="0"/>
                  <a:pt x="1176" y="0"/>
                </a:cubicBezTo>
                <a:cubicBezTo>
                  <a:pt x="1826" y="0"/>
                  <a:pt x="2353" y="527"/>
                  <a:pt x="2353" y="1178"/>
                </a:cubicBezTo>
              </a:path>
            </a:pathLst>
          </a:custGeom>
          <a:solidFill>
            <a:schemeClr val="accent3"/>
          </a:solidFill>
          <a:ln>
            <a:noFill/>
          </a:ln>
          <a:effectLst/>
        </p:spPr>
        <p:txBody>
          <a:bodyPr wrap="none" anchor="ctr"/>
          <a:lstStyle/>
          <a:p>
            <a:endParaRPr lang="en-US" sz="900"/>
          </a:p>
        </p:txBody>
      </p:sp>
      <p:sp>
        <p:nvSpPr>
          <p:cNvPr id="12" name="Freeform 11">
            <a:extLst>
              <a:ext uri="{FF2B5EF4-FFF2-40B4-BE49-F238E27FC236}">
                <a16:creationId xmlns:a16="http://schemas.microsoft.com/office/drawing/2014/main" id="{ABFB984B-F5AB-A642-A2DB-CAE9F287D08B}"/>
              </a:ext>
            </a:extLst>
          </p:cNvPr>
          <p:cNvSpPr>
            <a:spLocks noChangeArrowheads="1"/>
          </p:cNvSpPr>
          <p:nvPr/>
        </p:nvSpPr>
        <p:spPr bwMode="auto">
          <a:xfrm>
            <a:off x="9373925" y="466743"/>
            <a:ext cx="1466614" cy="1466614"/>
          </a:xfrm>
          <a:custGeom>
            <a:avLst/>
            <a:gdLst>
              <a:gd name="T0" fmla="*/ 2354 w 2355"/>
              <a:gd name="T1" fmla="*/ 1177 h 2355"/>
              <a:gd name="T2" fmla="*/ 1177 w 2355"/>
              <a:gd name="T3" fmla="*/ 2354 h 2355"/>
              <a:gd name="T4" fmla="*/ 0 w 2355"/>
              <a:gd name="T5" fmla="*/ 1177 h 2355"/>
              <a:gd name="T6" fmla="*/ 1177 w 2355"/>
              <a:gd name="T7" fmla="*/ 0 h 2355"/>
              <a:gd name="T8" fmla="*/ 2354 w 2355"/>
              <a:gd name="T9" fmla="*/ 1177 h 2355"/>
            </a:gdLst>
            <a:ahLst/>
            <a:cxnLst>
              <a:cxn ang="0">
                <a:pos x="T0" y="T1"/>
              </a:cxn>
              <a:cxn ang="0">
                <a:pos x="T2" y="T3"/>
              </a:cxn>
              <a:cxn ang="0">
                <a:pos x="T4" y="T5"/>
              </a:cxn>
              <a:cxn ang="0">
                <a:pos x="T6" y="T7"/>
              </a:cxn>
              <a:cxn ang="0">
                <a:pos x="T8" y="T9"/>
              </a:cxn>
            </a:cxnLst>
            <a:rect l="0" t="0" r="r" b="b"/>
            <a:pathLst>
              <a:path w="2355" h="2355">
                <a:moveTo>
                  <a:pt x="2354" y="1177"/>
                </a:moveTo>
                <a:cubicBezTo>
                  <a:pt x="2354" y="1826"/>
                  <a:pt x="1827" y="2354"/>
                  <a:pt x="1177" y="2354"/>
                </a:cubicBezTo>
                <a:cubicBezTo>
                  <a:pt x="527" y="2354"/>
                  <a:pt x="0" y="1826"/>
                  <a:pt x="0" y="1177"/>
                </a:cubicBezTo>
                <a:cubicBezTo>
                  <a:pt x="0" y="527"/>
                  <a:pt x="527" y="0"/>
                  <a:pt x="1177" y="0"/>
                </a:cubicBezTo>
                <a:cubicBezTo>
                  <a:pt x="1827" y="0"/>
                  <a:pt x="2354" y="527"/>
                  <a:pt x="2354" y="1177"/>
                </a:cubicBezTo>
              </a:path>
            </a:pathLst>
          </a:custGeom>
          <a:solidFill>
            <a:schemeClr val="accent4"/>
          </a:solidFill>
          <a:ln>
            <a:noFill/>
          </a:ln>
          <a:effectLst/>
        </p:spPr>
        <p:txBody>
          <a:bodyPr wrap="none" anchor="ctr"/>
          <a:lstStyle/>
          <a:p>
            <a:endParaRPr lang="en-US" sz="900"/>
          </a:p>
        </p:txBody>
      </p:sp>
      <p:sp>
        <p:nvSpPr>
          <p:cNvPr id="13" name="Freeform 12">
            <a:extLst>
              <a:ext uri="{FF2B5EF4-FFF2-40B4-BE49-F238E27FC236}">
                <a16:creationId xmlns:a16="http://schemas.microsoft.com/office/drawing/2014/main" id="{358CF0F8-EF89-F542-AAC9-2F84D349168A}"/>
              </a:ext>
            </a:extLst>
          </p:cNvPr>
          <p:cNvSpPr>
            <a:spLocks noChangeArrowheads="1"/>
          </p:cNvSpPr>
          <p:nvPr/>
        </p:nvSpPr>
        <p:spPr bwMode="auto">
          <a:xfrm>
            <a:off x="1867310" y="3956840"/>
            <a:ext cx="1104080" cy="1087601"/>
          </a:xfrm>
          <a:custGeom>
            <a:avLst/>
            <a:gdLst>
              <a:gd name="T0" fmla="*/ 1773 w 1774"/>
              <a:gd name="T1" fmla="*/ 539 h 1746"/>
              <a:gd name="T2" fmla="*/ 1234 w 1774"/>
              <a:gd name="T3" fmla="*/ 0 h 1746"/>
              <a:gd name="T4" fmla="*/ 1450 w 1774"/>
              <a:gd name="T5" fmla="*/ 567 h 1746"/>
              <a:gd name="T6" fmla="*/ 597 w 1774"/>
              <a:gd name="T7" fmla="*/ 1421 h 1746"/>
              <a:gd name="T8" fmla="*/ 0 w 1774"/>
              <a:gd name="T9" fmla="*/ 1177 h 1746"/>
              <a:gd name="T10" fmla="*/ 567 w 1774"/>
              <a:gd name="T11" fmla="*/ 1744 h 1746"/>
              <a:gd name="T12" fmla="*/ 597 w 1774"/>
              <a:gd name="T13" fmla="*/ 1745 h 1746"/>
              <a:gd name="T14" fmla="*/ 1773 w 1774"/>
              <a:gd name="T15" fmla="*/ 567 h 1746"/>
              <a:gd name="T16" fmla="*/ 1773 w 1774"/>
              <a:gd name="T17" fmla="*/ 539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6">
                <a:moveTo>
                  <a:pt x="1773" y="539"/>
                </a:moveTo>
                <a:lnTo>
                  <a:pt x="1234" y="0"/>
                </a:lnTo>
                <a:cubicBezTo>
                  <a:pt x="1368" y="151"/>
                  <a:pt x="1450" y="350"/>
                  <a:pt x="1450" y="567"/>
                </a:cubicBezTo>
                <a:cubicBezTo>
                  <a:pt x="1450" y="1039"/>
                  <a:pt x="1068" y="1421"/>
                  <a:pt x="597" y="1421"/>
                </a:cubicBezTo>
                <a:cubicBezTo>
                  <a:pt x="364" y="1421"/>
                  <a:pt x="153" y="1327"/>
                  <a:pt x="0" y="1177"/>
                </a:cubicBezTo>
                <a:lnTo>
                  <a:pt x="567" y="1744"/>
                </a:lnTo>
                <a:cubicBezTo>
                  <a:pt x="576" y="1744"/>
                  <a:pt x="586" y="1745"/>
                  <a:pt x="597" y="1745"/>
                </a:cubicBezTo>
                <a:cubicBezTo>
                  <a:pt x="1246" y="1745"/>
                  <a:pt x="1773" y="1217"/>
                  <a:pt x="1773" y="567"/>
                </a:cubicBezTo>
                <a:cubicBezTo>
                  <a:pt x="1773" y="558"/>
                  <a:pt x="1773" y="549"/>
                  <a:pt x="1773" y="539"/>
                </a:cubicBezTo>
              </a:path>
            </a:pathLst>
          </a:custGeom>
          <a:solidFill>
            <a:schemeClr val="accent1"/>
          </a:solidFill>
          <a:ln>
            <a:noFill/>
          </a:ln>
          <a:effectLst/>
        </p:spPr>
        <p:txBody>
          <a:bodyPr wrap="none" anchor="ctr"/>
          <a:lstStyle/>
          <a:p>
            <a:endParaRPr lang="en-US" sz="900"/>
          </a:p>
        </p:txBody>
      </p:sp>
      <p:sp>
        <p:nvSpPr>
          <p:cNvPr id="14" name="Freeform 13">
            <a:extLst>
              <a:ext uri="{FF2B5EF4-FFF2-40B4-BE49-F238E27FC236}">
                <a16:creationId xmlns:a16="http://schemas.microsoft.com/office/drawing/2014/main" id="{CAC42582-E86C-E048-B8B2-63E5E1EDED97}"/>
              </a:ext>
            </a:extLst>
          </p:cNvPr>
          <p:cNvSpPr>
            <a:spLocks noChangeArrowheads="1"/>
          </p:cNvSpPr>
          <p:nvPr/>
        </p:nvSpPr>
        <p:spPr bwMode="auto">
          <a:xfrm>
            <a:off x="3617075" y="3353883"/>
            <a:ext cx="1106826" cy="1087601"/>
          </a:xfrm>
          <a:custGeom>
            <a:avLst/>
            <a:gdLst>
              <a:gd name="T0" fmla="*/ 1773 w 1775"/>
              <a:gd name="T1" fmla="*/ 539 h 1745"/>
              <a:gd name="T2" fmla="*/ 1235 w 1775"/>
              <a:gd name="T3" fmla="*/ 0 h 1745"/>
              <a:gd name="T4" fmla="*/ 1450 w 1775"/>
              <a:gd name="T5" fmla="*/ 567 h 1745"/>
              <a:gd name="T6" fmla="*/ 597 w 1775"/>
              <a:gd name="T7" fmla="*/ 1420 h 1745"/>
              <a:gd name="T8" fmla="*/ 0 w 1775"/>
              <a:gd name="T9" fmla="*/ 1176 h 1745"/>
              <a:gd name="T10" fmla="*/ 567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5" y="0"/>
                </a:lnTo>
                <a:cubicBezTo>
                  <a:pt x="1368" y="151"/>
                  <a:pt x="1450" y="350"/>
                  <a:pt x="1450" y="567"/>
                </a:cubicBezTo>
                <a:cubicBezTo>
                  <a:pt x="1450" y="1038"/>
                  <a:pt x="1068" y="1420"/>
                  <a:pt x="597" y="1420"/>
                </a:cubicBezTo>
                <a:cubicBezTo>
                  <a:pt x="364" y="1420"/>
                  <a:pt x="154" y="1327"/>
                  <a:pt x="0" y="1176"/>
                </a:cubicBezTo>
                <a:lnTo>
                  <a:pt x="567" y="1743"/>
                </a:lnTo>
                <a:cubicBezTo>
                  <a:pt x="577" y="1743"/>
                  <a:pt x="587" y="1744"/>
                  <a:pt x="597" y="1744"/>
                </a:cubicBezTo>
                <a:cubicBezTo>
                  <a:pt x="1247" y="1744"/>
                  <a:pt x="1774" y="1217"/>
                  <a:pt x="1774" y="567"/>
                </a:cubicBezTo>
                <a:cubicBezTo>
                  <a:pt x="1774" y="557"/>
                  <a:pt x="1773" y="548"/>
                  <a:pt x="1773" y="539"/>
                </a:cubicBezTo>
              </a:path>
            </a:pathLst>
          </a:custGeom>
          <a:solidFill>
            <a:schemeClr val="accent2"/>
          </a:solidFill>
          <a:ln>
            <a:noFill/>
          </a:ln>
          <a:effectLst/>
        </p:spPr>
        <p:txBody>
          <a:bodyPr wrap="none" anchor="ctr"/>
          <a:lstStyle/>
          <a:p>
            <a:endParaRPr lang="en-US" sz="900"/>
          </a:p>
        </p:txBody>
      </p:sp>
      <p:sp>
        <p:nvSpPr>
          <p:cNvPr id="15" name="Freeform 14">
            <a:extLst>
              <a:ext uri="{FF2B5EF4-FFF2-40B4-BE49-F238E27FC236}">
                <a16:creationId xmlns:a16="http://schemas.microsoft.com/office/drawing/2014/main" id="{8C801221-099D-5A47-9793-DB10B73BDB68}"/>
              </a:ext>
            </a:extLst>
          </p:cNvPr>
          <p:cNvSpPr>
            <a:spLocks noChangeArrowheads="1"/>
          </p:cNvSpPr>
          <p:nvPr/>
        </p:nvSpPr>
        <p:spPr bwMode="auto">
          <a:xfrm>
            <a:off x="6115965" y="2323905"/>
            <a:ext cx="1104080" cy="1084854"/>
          </a:xfrm>
          <a:custGeom>
            <a:avLst/>
            <a:gdLst>
              <a:gd name="T0" fmla="*/ 1773 w 1774"/>
              <a:gd name="T1" fmla="*/ 539 h 1744"/>
              <a:gd name="T2" fmla="*/ 1234 w 1774"/>
              <a:gd name="T3" fmla="*/ 0 h 1744"/>
              <a:gd name="T4" fmla="*/ 1449 w 1774"/>
              <a:gd name="T5" fmla="*/ 567 h 1744"/>
              <a:gd name="T6" fmla="*/ 596 w 1774"/>
              <a:gd name="T7" fmla="*/ 1420 h 1744"/>
              <a:gd name="T8" fmla="*/ 0 w 1774"/>
              <a:gd name="T9" fmla="*/ 1176 h 1744"/>
              <a:gd name="T10" fmla="*/ 566 w 1774"/>
              <a:gd name="T11" fmla="*/ 1743 h 1744"/>
              <a:gd name="T12" fmla="*/ 596 w 1774"/>
              <a:gd name="T13" fmla="*/ 1743 h 1744"/>
              <a:gd name="T14" fmla="*/ 1773 w 1774"/>
              <a:gd name="T15" fmla="*/ 567 h 1744"/>
              <a:gd name="T16" fmla="*/ 1773 w 1774"/>
              <a:gd name="T17" fmla="*/ 539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4">
                <a:moveTo>
                  <a:pt x="1773" y="539"/>
                </a:moveTo>
                <a:lnTo>
                  <a:pt x="1234" y="0"/>
                </a:lnTo>
                <a:cubicBezTo>
                  <a:pt x="1368" y="150"/>
                  <a:pt x="1449" y="349"/>
                  <a:pt x="1449" y="567"/>
                </a:cubicBezTo>
                <a:cubicBezTo>
                  <a:pt x="1449" y="1037"/>
                  <a:pt x="1068" y="1420"/>
                  <a:pt x="596" y="1420"/>
                </a:cubicBezTo>
                <a:cubicBezTo>
                  <a:pt x="364" y="1420"/>
                  <a:pt x="153" y="1327"/>
                  <a:pt x="0" y="1176"/>
                </a:cubicBezTo>
                <a:lnTo>
                  <a:pt x="566" y="1743"/>
                </a:lnTo>
                <a:cubicBezTo>
                  <a:pt x="576" y="1743"/>
                  <a:pt x="587" y="1743"/>
                  <a:pt x="596" y="1743"/>
                </a:cubicBezTo>
                <a:cubicBezTo>
                  <a:pt x="1246" y="1743"/>
                  <a:pt x="1773" y="1216"/>
                  <a:pt x="1773" y="567"/>
                </a:cubicBezTo>
                <a:cubicBezTo>
                  <a:pt x="1773" y="557"/>
                  <a:pt x="1773" y="548"/>
                  <a:pt x="1773" y="539"/>
                </a:cubicBezTo>
              </a:path>
            </a:pathLst>
          </a:custGeom>
          <a:solidFill>
            <a:schemeClr val="accent3"/>
          </a:solidFill>
          <a:ln>
            <a:noFill/>
          </a:ln>
          <a:effectLst/>
        </p:spPr>
        <p:txBody>
          <a:bodyPr wrap="none" anchor="ctr"/>
          <a:lstStyle/>
          <a:p>
            <a:endParaRPr lang="en-US" sz="900"/>
          </a:p>
        </p:txBody>
      </p:sp>
      <p:sp>
        <p:nvSpPr>
          <p:cNvPr id="16" name="Freeform 15">
            <a:extLst>
              <a:ext uri="{FF2B5EF4-FFF2-40B4-BE49-F238E27FC236}">
                <a16:creationId xmlns:a16="http://schemas.microsoft.com/office/drawing/2014/main" id="{C70F3A32-C9A8-AD47-A2E9-0ECEFD9AE0D7}"/>
              </a:ext>
            </a:extLst>
          </p:cNvPr>
          <p:cNvSpPr>
            <a:spLocks noChangeArrowheads="1"/>
          </p:cNvSpPr>
          <p:nvPr/>
        </p:nvSpPr>
        <p:spPr bwMode="auto">
          <a:xfrm>
            <a:off x="9581024" y="760278"/>
            <a:ext cx="1106828" cy="1087601"/>
          </a:xfrm>
          <a:custGeom>
            <a:avLst/>
            <a:gdLst>
              <a:gd name="T0" fmla="*/ 1773 w 1775"/>
              <a:gd name="T1" fmla="*/ 539 h 1745"/>
              <a:gd name="T2" fmla="*/ 1234 w 1775"/>
              <a:gd name="T3" fmla="*/ 0 h 1745"/>
              <a:gd name="T4" fmla="*/ 1450 w 1775"/>
              <a:gd name="T5" fmla="*/ 567 h 1745"/>
              <a:gd name="T6" fmla="*/ 597 w 1775"/>
              <a:gd name="T7" fmla="*/ 1420 h 1745"/>
              <a:gd name="T8" fmla="*/ 0 w 1775"/>
              <a:gd name="T9" fmla="*/ 1176 h 1745"/>
              <a:gd name="T10" fmla="*/ 566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4" y="0"/>
                </a:lnTo>
                <a:cubicBezTo>
                  <a:pt x="1369" y="151"/>
                  <a:pt x="1450" y="349"/>
                  <a:pt x="1450" y="567"/>
                </a:cubicBezTo>
                <a:cubicBezTo>
                  <a:pt x="1450" y="1038"/>
                  <a:pt x="1068" y="1420"/>
                  <a:pt x="597" y="1420"/>
                </a:cubicBezTo>
                <a:cubicBezTo>
                  <a:pt x="364" y="1420"/>
                  <a:pt x="154" y="1327"/>
                  <a:pt x="0" y="1176"/>
                </a:cubicBezTo>
                <a:lnTo>
                  <a:pt x="566" y="1743"/>
                </a:lnTo>
                <a:cubicBezTo>
                  <a:pt x="577" y="1744"/>
                  <a:pt x="587" y="1744"/>
                  <a:pt x="597" y="1744"/>
                </a:cubicBezTo>
                <a:cubicBezTo>
                  <a:pt x="1247" y="1744"/>
                  <a:pt x="1774" y="1216"/>
                  <a:pt x="1774" y="567"/>
                </a:cubicBezTo>
                <a:cubicBezTo>
                  <a:pt x="1774" y="557"/>
                  <a:pt x="1773" y="548"/>
                  <a:pt x="1773" y="539"/>
                </a:cubicBezTo>
              </a:path>
            </a:pathLst>
          </a:custGeom>
          <a:solidFill>
            <a:schemeClr val="accent4"/>
          </a:solidFill>
          <a:ln>
            <a:noFill/>
          </a:ln>
          <a:effectLst/>
        </p:spPr>
        <p:txBody>
          <a:bodyPr wrap="none" anchor="ctr"/>
          <a:lstStyle/>
          <a:p>
            <a:endParaRPr lang="en-US" sz="900"/>
          </a:p>
        </p:txBody>
      </p:sp>
      <p:sp>
        <p:nvSpPr>
          <p:cNvPr id="17" name="Freeform 369">
            <a:extLst>
              <a:ext uri="{FF2B5EF4-FFF2-40B4-BE49-F238E27FC236}">
                <a16:creationId xmlns:a16="http://schemas.microsoft.com/office/drawing/2014/main" id="{444431C5-3E04-A544-88F0-47B7283972EF}"/>
              </a:ext>
            </a:extLst>
          </p:cNvPr>
          <p:cNvSpPr>
            <a:spLocks noChangeArrowheads="1"/>
          </p:cNvSpPr>
          <p:nvPr/>
        </p:nvSpPr>
        <p:spPr bwMode="auto">
          <a:xfrm>
            <a:off x="1818446" y="4035762"/>
            <a:ext cx="1104080" cy="1087601"/>
          </a:xfrm>
          <a:custGeom>
            <a:avLst/>
            <a:gdLst>
              <a:gd name="T0" fmla="*/ 1773 w 1774"/>
              <a:gd name="T1" fmla="*/ 539 h 1746"/>
              <a:gd name="T2" fmla="*/ 1234 w 1774"/>
              <a:gd name="T3" fmla="*/ 0 h 1746"/>
              <a:gd name="T4" fmla="*/ 1450 w 1774"/>
              <a:gd name="T5" fmla="*/ 567 h 1746"/>
              <a:gd name="T6" fmla="*/ 597 w 1774"/>
              <a:gd name="T7" fmla="*/ 1421 h 1746"/>
              <a:gd name="T8" fmla="*/ 0 w 1774"/>
              <a:gd name="T9" fmla="*/ 1177 h 1746"/>
              <a:gd name="T10" fmla="*/ 567 w 1774"/>
              <a:gd name="T11" fmla="*/ 1744 h 1746"/>
              <a:gd name="T12" fmla="*/ 597 w 1774"/>
              <a:gd name="T13" fmla="*/ 1745 h 1746"/>
              <a:gd name="T14" fmla="*/ 1773 w 1774"/>
              <a:gd name="T15" fmla="*/ 567 h 1746"/>
              <a:gd name="T16" fmla="*/ 1773 w 1774"/>
              <a:gd name="T17" fmla="*/ 539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6">
                <a:moveTo>
                  <a:pt x="1773" y="539"/>
                </a:moveTo>
                <a:lnTo>
                  <a:pt x="1234" y="0"/>
                </a:lnTo>
                <a:cubicBezTo>
                  <a:pt x="1368" y="151"/>
                  <a:pt x="1450" y="350"/>
                  <a:pt x="1450" y="567"/>
                </a:cubicBezTo>
                <a:cubicBezTo>
                  <a:pt x="1450" y="1039"/>
                  <a:pt x="1068" y="1421"/>
                  <a:pt x="597" y="1421"/>
                </a:cubicBezTo>
                <a:cubicBezTo>
                  <a:pt x="364" y="1421"/>
                  <a:pt x="153" y="1327"/>
                  <a:pt x="0" y="1177"/>
                </a:cubicBezTo>
                <a:lnTo>
                  <a:pt x="567" y="1744"/>
                </a:lnTo>
                <a:cubicBezTo>
                  <a:pt x="576" y="1744"/>
                  <a:pt x="586" y="1745"/>
                  <a:pt x="597" y="1745"/>
                </a:cubicBezTo>
                <a:cubicBezTo>
                  <a:pt x="1246" y="1745"/>
                  <a:pt x="1773" y="1217"/>
                  <a:pt x="1773" y="567"/>
                </a:cubicBezTo>
                <a:cubicBezTo>
                  <a:pt x="1773" y="558"/>
                  <a:pt x="1773" y="549"/>
                  <a:pt x="1773" y="539"/>
                </a:cubicBezTo>
              </a:path>
            </a:pathLst>
          </a:custGeom>
          <a:solidFill>
            <a:srgbClr val="000000">
              <a:alpha val="25098"/>
            </a:srgbClr>
          </a:solidFill>
          <a:ln>
            <a:noFill/>
          </a:ln>
          <a:effectLst/>
        </p:spPr>
        <p:txBody>
          <a:bodyPr wrap="none" anchor="ctr"/>
          <a:lstStyle/>
          <a:p>
            <a:endParaRPr lang="en-US" sz="900"/>
          </a:p>
        </p:txBody>
      </p:sp>
      <p:sp>
        <p:nvSpPr>
          <p:cNvPr id="18" name="Freeform 371">
            <a:extLst>
              <a:ext uri="{FF2B5EF4-FFF2-40B4-BE49-F238E27FC236}">
                <a16:creationId xmlns:a16="http://schemas.microsoft.com/office/drawing/2014/main" id="{C3BAD819-ED6C-404A-95E2-894FB27F6D16}"/>
              </a:ext>
            </a:extLst>
          </p:cNvPr>
          <p:cNvSpPr>
            <a:spLocks noChangeArrowheads="1"/>
          </p:cNvSpPr>
          <p:nvPr/>
        </p:nvSpPr>
        <p:spPr bwMode="auto">
          <a:xfrm>
            <a:off x="3511557" y="3324304"/>
            <a:ext cx="1106826" cy="1087601"/>
          </a:xfrm>
          <a:custGeom>
            <a:avLst/>
            <a:gdLst>
              <a:gd name="T0" fmla="*/ 1773 w 1775"/>
              <a:gd name="T1" fmla="*/ 539 h 1745"/>
              <a:gd name="T2" fmla="*/ 1235 w 1775"/>
              <a:gd name="T3" fmla="*/ 0 h 1745"/>
              <a:gd name="T4" fmla="*/ 1450 w 1775"/>
              <a:gd name="T5" fmla="*/ 567 h 1745"/>
              <a:gd name="T6" fmla="*/ 597 w 1775"/>
              <a:gd name="T7" fmla="*/ 1420 h 1745"/>
              <a:gd name="T8" fmla="*/ 0 w 1775"/>
              <a:gd name="T9" fmla="*/ 1176 h 1745"/>
              <a:gd name="T10" fmla="*/ 567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5" y="0"/>
                </a:lnTo>
                <a:cubicBezTo>
                  <a:pt x="1368" y="151"/>
                  <a:pt x="1450" y="350"/>
                  <a:pt x="1450" y="567"/>
                </a:cubicBezTo>
                <a:cubicBezTo>
                  <a:pt x="1450" y="1038"/>
                  <a:pt x="1068" y="1420"/>
                  <a:pt x="597" y="1420"/>
                </a:cubicBezTo>
                <a:cubicBezTo>
                  <a:pt x="364" y="1420"/>
                  <a:pt x="154" y="1327"/>
                  <a:pt x="0" y="1176"/>
                </a:cubicBezTo>
                <a:lnTo>
                  <a:pt x="567" y="1743"/>
                </a:lnTo>
                <a:cubicBezTo>
                  <a:pt x="577" y="1743"/>
                  <a:pt x="587" y="1744"/>
                  <a:pt x="597" y="1744"/>
                </a:cubicBezTo>
                <a:cubicBezTo>
                  <a:pt x="1247" y="1744"/>
                  <a:pt x="1774" y="1217"/>
                  <a:pt x="1774" y="567"/>
                </a:cubicBezTo>
                <a:cubicBezTo>
                  <a:pt x="1774" y="557"/>
                  <a:pt x="1773" y="548"/>
                  <a:pt x="1773" y="539"/>
                </a:cubicBezTo>
              </a:path>
            </a:pathLst>
          </a:custGeom>
          <a:solidFill>
            <a:srgbClr val="000000">
              <a:alpha val="25098"/>
            </a:srgbClr>
          </a:solidFill>
          <a:ln>
            <a:noFill/>
          </a:ln>
          <a:effectLst/>
        </p:spPr>
        <p:txBody>
          <a:bodyPr wrap="none" anchor="ctr"/>
          <a:lstStyle/>
          <a:p>
            <a:endParaRPr lang="en-US" sz="900"/>
          </a:p>
        </p:txBody>
      </p:sp>
      <p:sp>
        <p:nvSpPr>
          <p:cNvPr id="19" name="Freeform 373">
            <a:extLst>
              <a:ext uri="{FF2B5EF4-FFF2-40B4-BE49-F238E27FC236}">
                <a16:creationId xmlns:a16="http://schemas.microsoft.com/office/drawing/2014/main" id="{DBC362F5-DFE3-284E-AFD0-470506433569}"/>
              </a:ext>
            </a:extLst>
          </p:cNvPr>
          <p:cNvSpPr>
            <a:spLocks noChangeArrowheads="1"/>
          </p:cNvSpPr>
          <p:nvPr/>
        </p:nvSpPr>
        <p:spPr bwMode="auto">
          <a:xfrm>
            <a:off x="6054425" y="2284012"/>
            <a:ext cx="1104080" cy="1084854"/>
          </a:xfrm>
          <a:custGeom>
            <a:avLst/>
            <a:gdLst>
              <a:gd name="T0" fmla="*/ 1773 w 1774"/>
              <a:gd name="T1" fmla="*/ 539 h 1744"/>
              <a:gd name="T2" fmla="*/ 1234 w 1774"/>
              <a:gd name="T3" fmla="*/ 0 h 1744"/>
              <a:gd name="T4" fmla="*/ 1449 w 1774"/>
              <a:gd name="T5" fmla="*/ 567 h 1744"/>
              <a:gd name="T6" fmla="*/ 596 w 1774"/>
              <a:gd name="T7" fmla="*/ 1420 h 1744"/>
              <a:gd name="T8" fmla="*/ 0 w 1774"/>
              <a:gd name="T9" fmla="*/ 1176 h 1744"/>
              <a:gd name="T10" fmla="*/ 566 w 1774"/>
              <a:gd name="T11" fmla="*/ 1743 h 1744"/>
              <a:gd name="T12" fmla="*/ 596 w 1774"/>
              <a:gd name="T13" fmla="*/ 1743 h 1744"/>
              <a:gd name="T14" fmla="*/ 1773 w 1774"/>
              <a:gd name="T15" fmla="*/ 567 h 1744"/>
              <a:gd name="T16" fmla="*/ 1773 w 1774"/>
              <a:gd name="T17" fmla="*/ 539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4">
                <a:moveTo>
                  <a:pt x="1773" y="539"/>
                </a:moveTo>
                <a:lnTo>
                  <a:pt x="1234" y="0"/>
                </a:lnTo>
                <a:cubicBezTo>
                  <a:pt x="1368" y="150"/>
                  <a:pt x="1449" y="349"/>
                  <a:pt x="1449" y="567"/>
                </a:cubicBezTo>
                <a:cubicBezTo>
                  <a:pt x="1449" y="1037"/>
                  <a:pt x="1068" y="1420"/>
                  <a:pt x="596" y="1420"/>
                </a:cubicBezTo>
                <a:cubicBezTo>
                  <a:pt x="364" y="1420"/>
                  <a:pt x="153" y="1327"/>
                  <a:pt x="0" y="1176"/>
                </a:cubicBezTo>
                <a:lnTo>
                  <a:pt x="566" y="1743"/>
                </a:lnTo>
                <a:cubicBezTo>
                  <a:pt x="576" y="1743"/>
                  <a:pt x="587" y="1743"/>
                  <a:pt x="596" y="1743"/>
                </a:cubicBezTo>
                <a:cubicBezTo>
                  <a:pt x="1246" y="1743"/>
                  <a:pt x="1773" y="1216"/>
                  <a:pt x="1773" y="567"/>
                </a:cubicBezTo>
                <a:cubicBezTo>
                  <a:pt x="1773" y="557"/>
                  <a:pt x="1773" y="548"/>
                  <a:pt x="1773" y="539"/>
                </a:cubicBezTo>
              </a:path>
            </a:pathLst>
          </a:custGeom>
          <a:solidFill>
            <a:srgbClr val="000000">
              <a:alpha val="25098"/>
            </a:srgbClr>
          </a:solidFill>
          <a:ln>
            <a:noFill/>
          </a:ln>
          <a:effectLst/>
        </p:spPr>
        <p:txBody>
          <a:bodyPr wrap="none" anchor="ctr"/>
          <a:lstStyle/>
          <a:p>
            <a:endParaRPr lang="en-US" sz="900"/>
          </a:p>
        </p:txBody>
      </p:sp>
      <p:sp>
        <p:nvSpPr>
          <p:cNvPr id="20" name="Freeform 375">
            <a:extLst>
              <a:ext uri="{FF2B5EF4-FFF2-40B4-BE49-F238E27FC236}">
                <a16:creationId xmlns:a16="http://schemas.microsoft.com/office/drawing/2014/main" id="{3C5DD182-761F-774C-B960-8B9DAEA91590}"/>
              </a:ext>
            </a:extLst>
          </p:cNvPr>
          <p:cNvSpPr>
            <a:spLocks noChangeArrowheads="1"/>
          </p:cNvSpPr>
          <p:nvPr/>
        </p:nvSpPr>
        <p:spPr bwMode="auto">
          <a:xfrm>
            <a:off x="9554645" y="718278"/>
            <a:ext cx="1106828" cy="1087601"/>
          </a:xfrm>
          <a:custGeom>
            <a:avLst/>
            <a:gdLst>
              <a:gd name="T0" fmla="*/ 1773 w 1775"/>
              <a:gd name="T1" fmla="*/ 539 h 1745"/>
              <a:gd name="T2" fmla="*/ 1234 w 1775"/>
              <a:gd name="T3" fmla="*/ 0 h 1745"/>
              <a:gd name="T4" fmla="*/ 1450 w 1775"/>
              <a:gd name="T5" fmla="*/ 567 h 1745"/>
              <a:gd name="T6" fmla="*/ 597 w 1775"/>
              <a:gd name="T7" fmla="*/ 1420 h 1745"/>
              <a:gd name="T8" fmla="*/ 0 w 1775"/>
              <a:gd name="T9" fmla="*/ 1176 h 1745"/>
              <a:gd name="T10" fmla="*/ 566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4" y="0"/>
                </a:lnTo>
                <a:cubicBezTo>
                  <a:pt x="1369" y="151"/>
                  <a:pt x="1450" y="349"/>
                  <a:pt x="1450" y="567"/>
                </a:cubicBezTo>
                <a:cubicBezTo>
                  <a:pt x="1450" y="1038"/>
                  <a:pt x="1068" y="1420"/>
                  <a:pt x="597" y="1420"/>
                </a:cubicBezTo>
                <a:cubicBezTo>
                  <a:pt x="364" y="1420"/>
                  <a:pt x="154" y="1327"/>
                  <a:pt x="0" y="1176"/>
                </a:cubicBezTo>
                <a:lnTo>
                  <a:pt x="566" y="1743"/>
                </a:lnTo>
                <a:cubicBezTo>
                  <a:pt x="577" y="1744"/>
                  <a:pt x="587" y="1744"/>
                  <a:pt x="597" y="1744"/>
                </a:cubicBezTo>
                <a:cubicBezTo>
                  <a:pt x="1247" y="1744"/>
                  <a:pt x="1774" y="1216"/>
                  <a:pt x="1774" y="567"/>
                </a:cubicBezTo>
                <a:cubicBezTo>
                  <a:pt x="1774" y="557"/>
                  <a:pt x="1773" y="548"/>
                  <a:pt x="1773" y="539"/>
                </a:cubicBezTo>
              </a:path>
            </a:pathLst>
          </a:custGeom>
          <a:solidFill>
            <a:srgbClr val="000000">
              <a:alpha val="25098"/>
            </a:srgbClr>
          </a:solidFill>
          <a:ln>
            <a:noFill/>
          </a:ln>
          <a:effectLst/>
        </p:spPr>
        <p:txBody>
          <a:bodyPr wrap="none" anchor="ctr"/>
          <a:lstStyle/>
          <a:p>
            <a:endParaRPr lang="en-US" sz="900"/>
          </a:p>
        </p:txBody>
      </p:sp>
      <p:sp>
        <p:nvSpPr>
          <p:cNvPr id="38" name="TextBox 37">
            <a:extLst>
              <a:ext uri="{FF2B5EF4-FFF2-40B4-BE49-F238E27FC236}">
                <a16:creationId xmlns:a16="http://schemas.microsoft.com/office/drawing/2014/main" id="{5588DCCB-E14C-3245-B7F8-6595932C79D6}"/>
              </a:ext>
            </a:extLst>
          </p:cNvPr>
          <p:cNvSpPr txBox="1"/>
          <p:nvPr/>
        </p:nvSpPr>
        <p:spPr>
          <a:xfrm>
            <a:off x="1391105" y="5319252"/>
            <a:ext cx="7679346" cy="830997"/>
          </a:xfrm>
          <a:prstGeom prst="rect">
            <a:avLst/>
          </a:prstGeom>
          <a:noFill/>
        </p:spPr>
        <p:txBody>
          <a:bodyPr wrap="none" rtlCol="0" anchor="b" anchorCtr="0">
            <a:spAutoFit/>
          </a:bodyPr>
          <a:lstStyle/>
          <a:p>
            <a:r>
              <a:rPr lang="en-US" sz="1600" b="1" dirty="0">
                <a:solidFill>
                  <a:srgbClr val="C00000"/>
                </a:solidFill>
                <a:latin typeface="Poppins" pitchFamily="2" charset="77"/>
                <a:ea typeface="League Spartan" charset="0"/>
                <a:cs typeface="Poppins" pitchFamily="2" charset="77"/>
              </a:rPr>
              <a:t>Identify what people need to know  to make informed decisions (Expert decision model)</a:t>
            </a:r>
          </a:p>
          <a:p>
            <a:pPr marL="285750" indent="-285750">
              <a:buFont typeface="Arial" panose="020B0604020202020204" pitchFamily="34" charset="0"/>
              <a:buChar char="•"/>
            </a:pPr>
            <a:r>
              <a:rPr lang="en-US" sz="1600" dirty="0">
                <a:solidFill>
                  <a:srgbClr val="0000CC"/>
                </a:solidFill>
                <a:latin typeface="Poppins" pitchFamily="2" charset="77"/>
                <a:ea typeface="League Spartan" charset="0"/>
                <a:cs typeface="Poppins" pitchFamily="2" charset="77"/>
              </a:rPr>
              <a:t>Conduct literature review </a:t>
            </a:r>
          </a:p>
          <a:p>
            <a:pPr marL="285750" indent="-285750">
              <a:buFont typeface="Arial" panose="020B0604020202020204" pitchFamily="34" charset="0"/>
              <a:buChar char="•"/>
            </a:pPr>
            <a:r>
              <a:rPr lang="en-US" sz="1600" dirty="0">
                <a:solidFill>
                  <a:srgbClr val="0000CC"/>
                </a:solidFill>
                <a:latin typeface="Poppins" pitchFamily="2" charset="77"/>
                <a:ea typeface="League Spartan" charset="0"/>
                <a:cs typeface="Poppins" pitchFamily="2" charset="77"/>
              </a:rPr>
              <a:t>Convene expert panel </a:t>
            </a:r>
          </a:p>
        </p:txBody>
      </p:sp>
      <p:sp>
        <p:nvSpPr>
          <p:cNvPr id="42" name="TextBox 41">
            <a:extLst>
              <a:ext uri="{FF2B5EF4-FFF2-40B4-BE49-F238E27FC236}">
                <a16:creationId xmlns:a16="http://schemas.microsoft.com/office/drawing/2014/main" id="{5BE82EC9-2773-B747-B870-35907A4BC728}"/>
              </a:ext>
            </a:extLst>
          </p:cNvPr>
          <p:cNvSpPr txBox="1"/>
          <p:nvPr/>
        </p:nvSpPr>
        <p:spPr>
          <a:xfrm>
            <a:off x="5283536" y="3438338"/>
            <a:ext cx="6223581" cy="1323439"/>
          </a:xfrm>
          <a:prstGeom prst="rect">
            <a:avLst/>
          </a:prstGeom>
          <a:noFill/>
        </p:spPr>
        <p:txBody>
          <a:bodyPr wrap="square" rtlCol="0" anchor="b" anchorCtr="0">
            <a:spAutoFit/>
          </a:bodyPr>
          <a:lstStyle/>
          <a:p>
            <a:r>
              <a:rPr lang="en-US" sz="1600" b="1" dirty="0">
                <a:solidFill>
                  <a:schemeClr val="accent3">
                    <a:lumMod val="75000"/>
                  </a:schemeClr>
                </a:solidFill>
                <a:latin typeface="Poppins" pitchFamily="2" charset="77"/>
                <a:ea typeface="League Spartan" charset="0"/>
                <a:cs typeface="Poppins" pitchFamily="2" charset="77"/>
              </a:rPr>
              <a:t>Design Communication content </a:t>
            </a:r>
          </a:p>
          <a:p>
            <a:pPr marL="285750" indent="-285750">
              <a:buFont typeface="Arial" panose="020B0604020202020204" pitchFamily="34" charset="0"/>
              <a:buChar char="•"/>
            </a:pPr>
            <a:r>
              <a:rPr lang="en-US" sz="1600" dirty="0">
                <a:solidFill>
                  <a:schemeClr val="tx2"/>
                </a:solidFill>
                <a:latin typeface="Poppins" pitchFamily="2" charset="77"/>
                <a:ea typeface="League Spartan" charset="0"/>
                <a:cs typeface="Poppins" pitchFamily="2" charset="77"/>
              </a:rPr>
              <a:t>Compare lay decision model with expert decision model </a:t>
            </a:r>
          </a:p>
          <a:p>
            <a:pPr marL="285750" indent="-285750">
              <a:buFont typeface="Arial" panose="020B0604020202020204" pitchFamily="34" charset="0"/>
              <a:buChar char="•"/>
            </a:pPr>
            <a:r>
              <a:rPr lang="en-US" sz="1600" dirty="0">
                <a:solidFill>
                  <a:schemeClr val="tx2"/>
                </a:solidFill>
                <a:latin typeface="Poppins" pitchFamily="2" charset="77"/>
                <a:ea typeface="League Spartan" charset="0"/>
                <a:cs typeface="Poppins" pitchFamily="2" charset="77"/>
              </a:rPr>
              <a:t>Address common gaps and misconceptions </a:t>
            </a:r>
          </a:p>
          <a:p>
            <a:pPr marL="285750" indent="-285750">
              <a:buFont typeface="Arial" panose="020B0604020202020204" pitchFamily="34" charset="0"/>
              <a:buChar char="•"/>
            </a:pPr>
            <a:r>
              <a:rPr lang="en-US" sz="1600" dirty="0">
                <a:solidFill>
                  <a:schemeClr val="tx2"/>
                </a:solidFill>
                <a:latin typeface="Poppins" pitchFamily="2" charset="77"/>
                <a:ea typeface="League Spartan" charset="0"/>
                <a:cs typeface="Poppins" pitchFamily="2" charset="77"/>
              </a:rPr>
              <a:t>Iteratively test communications for adequacy and understanding and accuracy  </a:t>
            </a:r>
          </a:p>
        </p:txBody>
      </p:sp>
      <p:sp>
        <p:nvSpPr>
          <p:cNvPr id="45" name="TextBox 44">
            <a:extLst>
              <a:ext uri="{FF2B5EF4-FFF2-40B4-BE49-F238E27FC236}">
                <a16:creationId xmlns:a16="http://schemas.microsoft.com/office/drawing/2014/main" id="{433D022F-C675-7241-9244-49DAB21D0182}"/>
              </a:ext>
            </a:extLst>
          </p:cNvPr>
          <p:cNvSpPr txBox="1"/>
          <p:nvPr/>
        </p:nvSpPr>
        <p:spPr>
          <a:xfrm>
            <a:off x="126101" y="1262578"/>
            <a:ext cx="4205684" cy="1815882"/>
          </a:xfrm>
          <a:prstGeom prst="rect">
            <a:avLst/>
          </a:prstGeom>
          <a:noFill/>
        </p:spPr>
        <p:txBody>
          <a:bodyPr wrap="square" rtlCol="0" anchor="b" anchorCtr="0">
            <a:spAutoFit/>
          </a:bodyPr>
          <a:lstStyle/>
          <a:p>
            <a:pPr algn="r"/>
            <a:r>
              <a:rPr lang="en-US" sz="1600" b="1" dirty="0">
                <a:solidFill>
                  <a:schemeClr val="accent2">
                    <a:lumMod val="75000"/>
                  </a:schemeClr>
                </a:solidFill>
                <a:latin typeface="Poppins" pitchFamily="2" charset="77"/>
                <a:ea typeface="League Spartan" charset="0"/>
                <a:cs typeface="Poppins" pitchFamily="2" charset="77"/>
              </a:rPr>
              <a:t>Identify what people already know </a:t>
            </a:r>
          </a:p>
          <a:p>
            <a:pPr algn="r"/>
            <a:r>
              <a:rPr lang="en-US" sz="1600" b="1" dirty="0">
                <a:solidFill>
                  <a:schemeClr val="accent2">
                    <a:lumMod val="75000"/>
                  </a:schemeClr>
                </a:solidFill>
                <a:latin typeface="Poppins" pitchFamily="2" charset="77"/>
                <a:ea typeface="League Spartan" charset="0"/>
                <a:cs typeface="Poppins" pitchFamily="2" charset="77"/>
              </a:rPr>
              <a:t>And how they make their decisions (Lay decision model)</a:t>
            </a:r>
          </a:p>
          <a:p>
            <a:pPr marL="285750" indent="-285750" algn="r">
              <a:buFont typeface="Arial" panose="020B0604020202020204" pitchFamily="34" charset="0"/>
              <a:buChar char="•"/>
            </a:pPr>
            <a:r>
              <a:rPr lang="en-US" sz="1600" dirty="0">
                <a:latin typeface="Poppins" pitchFamily="2" charset="77"/>
                <a:ea typeface="League Spartan" charset="0"/>
                <a:cs typeface="Poppins" pitchFamily="2" charset="77"/>
              </a:rPr>
              <a:t>Conduct semi-structured interviews to identify beliefs </a:t>
            </a:r>
          </a:p>
          <a:p>
            <a:pPr marL="285750" indent="-285750" algn="r">
              <a:buFont typeface="Arial" panose="020B0604020202020204" pitchFamily="34" charset="0"/>
              <a:buChar char="•"/>
            </a:pPr>
            <a:r>
              <a:rPr lang="en-US" sz="1600" dirty="0">
                <a:latin typeface="Poppins" pitchFamily="2" charset="77"/>
                <a:ea typeface="League Spartan" charset="0"/>
                <a:cs typeface="Poppins" pitchFamily="2" charset="77"/>
              </a:rPr>
              <a:t>Conduct follow up surveys to examine prevalence of interviewees’ beliefs</a:t>
            </a:r>
            <a:r>
              <a:rPr lang="en-US" sz="1600" b="1" dirty="0">
                <a:solidFill>
                  <a:schemeClr val="accent2">
                    <a:lumMod val="75000"/>
                  </a:schemeClr>
                </a:solidFill>
                <a:latin typeface="Poppins" pitchFamily="2" charset="77"/>
                <a:ea typeface="League Spartan" charset="0"/>
                <a:cs typeface="Poppins" pitchFamily="2" charset="77"/>
              </a:rPr>
              <a:t> </a:t>
            </a:r>
          </a:p>
        </p:txBody>
      </p:sp>
      <p:sp>
        <p:nvSpPr>
          <p:cNvPr id="48" name="TextBox 47">
            <a:extLst>
              <a:ext uri="{FF2B5EF4-FFF2-40B4-BE49-F238E27FC236}">
                <a16:creationId xmlns:a16="http://schemas.microsoft.com/office/drawing/2014/main" id="{7F03AEBB-2897-0244-AF09-1E35F4FA2E91}"/>
              </a:ext>
            </a:extLst>
          </p:cNvPr>
          <p:cNvSpPr txBox="1"/>
          <p:nvPr/>
        </p:nvSpPr>
        <p:spPr>
          <a:xfrm>
            <a:off x="4519266" y="491138"/>
            <a:ext cx="4848635" cy="1077218"/>
          </a:xfrm>
          <a:prstGeom prst="rect">
            <a:avLst/>
          </a:prstGeom>
          <a:noFill/>
        </p:spPr>
        <p:txBody>
          <a:bodyPr wrap="none" rtlCol="0" anchor="b" anchorCtr="0">
            <a:spAutoFit/>
          </a:bodyPr>
          <a:lstStyle/>
          <a:p>
            <a:pPr algn="r"/>
            <a:r>
              <a:rPr lang="en-US" sz="1600" b="1" dirty="0">
                <a:solidFill>
                  <a:schemeClr val="accent3">
                    <a:lumMod val="50000"/>
                  </a:schemeClr>
                </a:solidFill>
                <a:latin typeface="Poppins" pitchFamily="2" charset="77"/>
                <a:ea typeface="League Spartan" charset="0"/>
                <a:cs typeface="Poppins" pitchFamily="2" charset="77"/>
              </a:rPr>
              <a:t>Test effectiveness of communication content </a:t>
            </a:r>
          </a:p>
          <a:p>
            <a:pPr marL="285750" indent="-285750" algn="r">
              <a:buFont typeface="Arial" panose="020B0604020202020204" pitchFamily="34" charset="0"/>
              <a:buChar char="•"/>
            </a:pPr>
            <a:r>
              <a:rPr lang="en-US" sz="1600" dirty="0">
                <a:solidFill>
                  <a:schemeClr val="tx2"/>
                </a:solidFill>
                <a:latin typeface="Poppins" pitchFamily="2" charset="77"/>
                <a:ea typeface="League Spartan" charset="0"/>
                <a:cs typeface="Poppins" pitchFamily="2" charset="77"/>
              </a:rPr>
              <a:t>Conduct randomized controlled trial to test effect of </a:t>
            </a:r>
          </a:p>
          <a:p>
            <a:pPr algn="r"/>
            <a:r>
              <a:rPr lang="en-US" sz="1600" dirty="0">
                <a:solidFill>
                  <a:schemeClr val="tx2"/>
                </a:solidFill>
                <a:latin typeface="Poppins" pitchFamily="2" charset="77"/>
                <a:ea typeface="League Spartan" charset="0"/>
                <a:cs typeface="Poppins" pitchFamily="2" charset="77"/>
              </a:rPr>
              <a:t>communication on recipients’ understanding, </a:t>
            </a:r>
          </a:p>
          <a:p>
            <a:pPr algn="r"/>
            <a:r>
              <a:rPr lang="en-US" sz="1600" dirty="0">
                <a:solidFill>
                  <a:schemeClr val="tx2"/>
                </a:solidFill>
                <a:latin typeface="Poppins" pitchFamily="2" charset="77"/>
                <a:ea typeface="League Spartan" charset="0"/>
                <a:cs typeface="Poppins" pitchFamily="2" charset="77"/>
              </a:rPr>
              <a:t>decision and behavior  </a:t>
            </a:r>
          </a:p>
        </p:txBody>
      </p:sp>
      <p:sp>
        <p:nvSpPr>
          <p:cNvPr id="49" name="TextBox 48">
            <a:extLst>
              <a:ext uri="{FF2B5EF4-FFF2-40B4-BE49-F238E27FC236}">
                <a16:creationId xmlns:a16="http://schemas.microsoft.com/office/drawing/2014/main" id="{4ADFCF81-7556-5944-9C6A-B26490ABC429}"/>
              </a:ext>
            </a:extLst>
          </p:cNvPr>
          <p:cNvSpPr txBox="1"/>
          <p:nvPr/>
        </p:nvSpPr>
        <p:spPr>
          <a:xfrm>
            <a:off x="2013806" y="4035762"/>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1</a:t>
            </a:r>
          </a:p>
        </p:txBody>
      </p:sp>
      <p:sp>
        <p:nvSpPr>
          <p:cNvPr id="50" name="TextBox 49">
            <a:extLst>
              <a:ext uri="{FF2B5EF4-FFF2-40B4-BE49-F238E27FC236}">
                <a16:creationId xmlns:a16="http://schemas.microsoft.com/office/drawing/2014/main" id="{AD2FB0C6-1326-1A4F-82D3-A7CE478E28A8}"/>
              </a:ext>
            </a:extLst>
          </p:cNvPr>
          <p:cNvSpPr txBox="1"/>
          <p:nvPr/>
        </p:nvSpPr>
        <p:spPr>
          <a:xfrm>
            <a:off x="3826764" y="3381301"/>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2</a:t>
            </a:r>
          </a:p>
        </p:txBody>
      </p:sp>
      <p:sp>
        <p:nvSpPr>
          <p:cNvPr id="51" name="TextBox 50">
            <a:extLst>
              <a:ext uri="{FF2B5EF4-FFF2-40B4-BE49-F238E27FC236}">
                <a16:creationId xmlns:a16="http://schemas.microsoft.com/office/drawing/2014/main" id="{7BDF4E26-A685-6E44-BC90-E978CCFB895F}"/>
              </a:ext>
            </a:extLst>
          </p:cNvPr>
          <p:cNvSpPr txBox="1"/>
          <p:nvPr/>
        </p:nvSpPr>
        <p:spPr>
          <a:xfrm>
            <a:off x="6297718" y="2255579"/>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3</a:t>
            </a:r>
          </a:p>
        </p:txBody>
      </p:sp>
      <p:sp>
        <p:nvSpPr>
          <p:cNvPr id="52" name="TextBox 51">
            <a:extLst>
              <a:ext uri="{FF2B5EF4-FFF2-40B4-BE49-F238E27FC236}">
                <a16:creationId xmlns:a16="http://schemas.microsoft.com/office/drawing/2014/main" id="{073B64CF-7002-4F44-96FC-34E46FED7195}"/>
              </a:ext>
            </a:extLst>
          </p:cNvPr>
          <p:cNvSpPr txBox="1"/>
          <p:nvPr/>
        </p:nvSpPr>
        <p:spPr>
          <a:xfrm>
            <a:off x="9728446" y="735688"/>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4</a:t>
            </a:r>
          </a:p>
        </p:txBody>
      </p:sp>
    </p:spTree>
    <p:extLst>
      <p:ext uri="{BB962C8B-B14F-4D97-AF65-F5344CB8AC3E}">
        <p14:creationId xmlns:p14="http://schemas.microsoft.com/office/powerpoint/2010/main" val="1901448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285EA-FC91-427D-9FAA-8049D879F2D5}"/>
              </a:ext>
            </a:extLst>
          </p:cNvPr>
          <p:cNvSpPr>
            <a:spLocks noGrp="1"/>
          </p:cNvSpPr>
          <p:nvPr>
            <p:ph type="title"/>
          </p:nvPr>
        </p:nvSpPr>
        <p:spPr/>
        <p:txBody>
          <a:bodyPr/>
          <a:lstStyle/>
          <a:p>
            <a:pPr algn="ctr"/>
            <a:r>
              <a:rPr lang="en-US" b="1" dirty="0" smtClean="0"/>
              <a:t>Situational Crisis Communication Theory Approach (</a:t>
            </a:r>
            <a:r>
              <a:rPr lang="en-US" b="1" dirty="0"/>
              <a:t>SCCT)</a:t>
            </a:r>
            <a:endParaRPr lang="en-GB" dirty="0"/>
          </a:p>
        </p:txBody>
      </p:sp>
      <p:sp>
        <p:nvSpPr>
          <p:cNvPr id="3" name="Content Placeholder 2">
            <a:extLst>
              <a:ext uri="{FF2B5EF4-FFF2-40B4-BE49-F238E27FC236}">
                <a16:creationId xmlns:a16="http://schemas.microsoft.com/office/drawing/2014/main" id="{40176690-60AD-41A8-A6CC-3957F8588F5E}"/>
              </a:ext>
            </a:extLst>
          </p:cNvPr>
          <p:cNvSpPr>
            <a:spLocks noGrp="1"/>
          </p:cNvSpPr>
          <p:nvPr>
            <p:ph idx="1"/>
          </p:nvPr>
        </p:nvSpPr>
        <p:spPr/>
        <p:txBody>
          <a:bodyPr>
            <a:normAutofit/>
          </a:bodyPr>
          <a:lstStyle/>
          <a:p>
            <a:pPr algn="just"/>
            <a:r>
              <a:rPr lang="en-US" sz="3200" dirty="0"/>
              <a:t>The Situational Crisis Communication Theory (SCCT) </a:t>
            </a:r>
            <a:r>
              <a:rPr lang="en-US" sz="3200" b="1" dirty="0"/>
              <a:t>identifies response strategies that organizations can use to handle a crisis</a:t>
            </a:r>
            <a:r>
              <a:rPr lang="en-US" sz="3200" dirty="0"/>
              <a:t>. It's based on who was responsible for causing the crisis as well as how significant the threat is to the business's reputation.</a:t>
            </a:r>
          </a:p>
          <a:p>
            <a:pPr algn="just"/>
            <a:r>
              <a:rPr lang="en-US" sz="3200" dirty="0"/>
              <a:t>The model argues that five factors influence an organizations' communication during a crisis: </a:t>
            </a:r>
            <a:r>
              <a:rPr lang="en-US" sz="3200" b="1" dirty="0"/>
              <a:t>crisis origin, crisis type, infrastructure, message strategy, and message form.</a:t>
            </a:r>
            <a:endParaRPr lang="en-GB" sz="3200" b="1" dirty="0"/>
          </a:p>
        </p:txBody>
      </p:sp>
    </p:spTree>
    <p:extLst>
      <p:ext uri="{BB962C8B-B14F-4D97-AF65-F5344CB8AC3E}">
        <p14:creationId xmlns:p14="http://schemas.microsoft.com/office/powerpoint/2010/main" val="281756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F817-26D1-4FF0-9CAC-E450800FB772}"/>
              </a:ext>
            </a:extLst>
          </p:cNvPr>
          <p:cNvSpPr>
            <a:spLocks noGrp="1"/>
          </p:cNvSpPr>
          <p:nvPr>
            <p:ph type="title"/>
          </p:nvPr>
        </p:nvSpPr>
        <p:spPr/>
        <p:txBody>
          <a:bodyPr/>
          <a:lstStyle/>
          <a:p>
            <a:pPr algn="ctr"/>
            <a:r>
              <a:rPr lang="en-US" b="1" dirty="0" smtClean="0"/>
              <a:t>Types of Crises </a:t>
            </a:r>
            <a:endParaRPr lang="en-GB" b="1" dirty="0"/>
          </a:p>
        </p:txBody>
      </p:sp>
      <p:sp>
        <p:nvSpPr>
          <p:cNvPr id="3" name="Content Placeholder 2">
            <a:extLst>
              <a:ext uri="{FF2B5EF4-FFF2-40B4-BE49-F238E27FC236}">
                <a16:creationId xmlns:a16="http://schemas.microsoft.com/office/drawing/2014/main" id="{65471F91-20DB-49EA-81D3-78358AECADD5}"/>
              </a:ext>
            </a:extLst>
          </p:cNvPr>
          <p:cNvSpPr>
            <a:spLocks noGrp="1"/>
          </p:cNvSpPr>
          <p:nvPr>
            <p:ph idx="1"/>
          </p:nvPr>
        </p:nvSpPr>
        <p:spPr>
          <a:xfrm>
            <a:off x="386499" y="2015732"/>
            <a:ext cx="11623249" cy="4037749"/>
          </a:xfrm>
        </p:spPr>
        <p:txBody>
          <a:bodyPr>
            <a:noAutofit/>
          </a:bodyPr>
          <a:lstStyle/>
          <a:p>
            <a:pPr marL="457200" indent="-457200" algn="just" fontAlgn="base">
              <a:buFont typeface="+mj-lt"/>
              <a:buAutoNum type="arabicPeriod"/>
            </a:pPr>
            <a:r>
              <a:rPr lang="en-US" b="1" dirty="0">
                <a:solidFill>
                  <a:srgbClr val="C00000"/>
                </a:solidFill>
              </a:rPr>
              <a:t>Victim Crisis: </a:t>
            </a:r>
            <a:r>
              <a:rPr lang="en-US" dirty="0"/>
              <a:t>occurs when the organization is perceived to be a victim of the situation. A more common example of a victim crisis is natural disasters. </a:t>
            </a:r>
          </a:p>
          <a:p>
            <a:pPr marL="457200" indent="-457200" algn="just" fontAlgn="base">
              <a:buFont typeface="+mj-lt"/>
              <a:buAutoNum type="arabicPeriod"/>
            </a:pPr>
            <a:r>
              <a:rPr lang="en-US" b="1" dirty="0">
                <a:solidFill>
                  <a:srgbClr val="C00000"/>
                </a:solidFill>
              </a:rPr>
              <a:t>Accidental Crisis:  </a:t>
            </a:r>
            <a:r>
              <a:rPr lang="en-US" dirty="0"/>
              <a:t>occurs when the organization is at fault for the crisis, but its actions were unintentional.  While this may not seem like a pressing issue on the surface, these crises can still cause significant damage to your brand's reputation. </a:t>
            </a:r>
          </a:p>
          <a:p>
            <a:pPr marL="457200" indent="-457200" algn="just" fontAlgn="base">
              <a:buFont typeface="+mj-lt"/>
              <a:buAutoNum type="arabicPeriod"/>
            </a:pPr>
            <a:r>
              <a:rPr lang="en-US" b="1" dirty="0">
                <a:solidFill>
                  <a:srgbClr val="C00000"/>
                </a:solidFill>
              </a:rPr>
              <a:t>Preventable Crisis: </a:t>
            </a:r>
            <a:r>
              <a:rPr lang="en-US" dirty="0"/>
              <a:t>occurs when the organization intentionally takes a risk that leads to a negative outcome or event.  A preventable crisis is the worst possible threat to an organization because there is a high reputational threat to the business. </a:t>
            </a:r>
          </a:p>
        </p:txBody>
      </p:sp>
    </p:spTree>
    <p:extLst>
      <p:ext uri="{BB962C8B-B14F-4D97-AF65-F5344CB8AC3E}">
        <p14:creationId xmlns:p14="http://schemas.microsoft.com/office/powerpoint/2010/main" val="429069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685F-B657-4E72-9123-D741D6EE7E53}"/>
              </a:ext>
            </a:extLst>
          </p:cNvPr>
          <p:cNvSpPr>
            <a:spLocks noGrp="1"/>
          </p:cNvSpPr>
          <p:nvPr>
            <p:ph type="title"/>
          </p:nvPr>
        </p:nvSpPr>
        <p:spPr/>
        <p:txBody>
          <a:bodyPr/>
          <a:lstStyle/>
          <a:p>
            <a:pPr algn="ctr"/>
            <a:r>
              <a:rPr lang="en-GB" b="1" dirty="0" smtClean="0"/>
              <a:t>Crisis Response Communication Strategies for </a:t>
            </a:r>
            <a:r>
              <a:rPr lang="en-GB" b="1" dirty="0"/>
              <a:t>SCCT</a:t>
            </a:r>
          </a:p>
        </p:txBody>
      </p:sp>
      <p:sp>
        <p:nvSpPr>
          <p:cNvPr id="3" name="Content Placeholder 2">
            <a:extLst>
              <a:ext uri="{FF2B5EF4-FFF2-40B4-BE49-F238E27FC236}">
                <a16:creationId xmlns:a16="http://schemas.microsoft.com/office/drawing/2014/main" id="{273E895C-FD6A-46FD-8239-A50B0E84644A}"/>
              </a:ext>
            </a:extLst>
          </p:cNvPr>
          <p:cNvSpPr>
            <a:spLocks noGrp="1"/>
          </p:cNvSpPr>
          <p:nvPr>
            <p:ph idx="1"/>
          </p:nvPr>
        </p:nvSpPr>
        <p:spPr>
          <a:xfrm>
            <a:off x="375138" y="1690688"/>
            <a:ext cx="11653464" cy="4686666"/>
          </a:xfrm>
        </p:spPr>
        <p:txBody>
          <a:bodyPr>
            <a:normAutofit fontScale="92500" lnSpcReduction="10000"/>
          </a:bodyPr>
          <a:lstStyle/>
          <a:p>
            <a:pPr marL="457200" indent="-457200" algn="just" fontAlgn="base">
              <a:buFont typeface="+mj-lt"/>
              <a:buAutoNum type="arabicPeriod"/>
            </a:pPr>
            <a:r>
              <a:rPr lang="en-US" b="1" dirty="0">
                <a:solidFill>
                  <a:srgbClr val="C00000"/>
                </a:solidFill>
              </a:rPr>
              <a:t>Rebuilding Strategy:  </a:t>
            </a:r>
            <a:r>
              <a:rPr lang="en-US" dirty="0"/>
              <a:t>aims to rebuild relationships with stakeholders by redeeming the organization's reputation by taking responsibility for the crisis and offering apologies or compensation to those affected by the outcome.</a:t>
            </a:r>
          </a:p>
          <a:p>
            <a:pPr marL="457200" indent="-457200" algn="just">
              <a:buFont typeface="+mj-lt"/>
              <a:buAutoNum type="arabicPeriod"/>
            </a:pPr>
            <a:r>
              <a:rPr lang="en-US" b="1" dirty="0">
                <a:solidFill>
                  <a:srgbClr val="C00000"/>
                </a:solidFill>
              </a:rPr>
              <a:t>Diminish Strategy: </a:t>
            </a:r>
            <a:r>
              <a:rPr lang="en-US" dirty="0"/>
              <a:t>works to minimize the amount of responsibility placed on the organization, it is achieved by justifying and offering excuses for the company's actions.</a:t>
            </a:r>
          </a:p>
          <a:p>
            <a:pPr marL="457200" indent="-457200" algn="just">
              <a:buFont typeface="+mj-lt"/>
              <a:buAutoNum type="arabicPeriod"/>
            </a:pPr>
            <a:r>
              <a:rPr lang="en-US" b="1" dirty="0">
                <a:solidFill>
                  <a:srgbClr val="C00000"/>
                </a:solidFill>
              </a:rPr>
              <a:t>Deny Strategy:  </a:t>
            </a:r>
            <a:r>
              <a:rPr lang="en-US" dirty="0"/>
              <a:t>completely re-assigns the blame away from the organization by confronting the accuser(s) for their invalid accusations, claiming that there is no crisis, or blaming another party for the crisis. </a:t>
            </a:r>
          </a:p>
          <a:p>
            <a:pPr marL="457200" indent="-457200" algn="just">
              <a:buFont typeface="+mj-lt"/>
              <a:buAutoNum type="arabicPeriod"/>
            </a:pPr>
            <a:r>
              <a:rPr lang="en-US" b="1" dirty="0">
                <a:solidFill>
                  <a:srgbClr val="C00000"/>
                </a:solidFill>
              </a:rPr>
              <a:t>Bolster Strategy</a:t>
            </a:r>
            <a:r>
              <a:rPr lang="en-US" dirty="0">
                <a:solidFill>
                  <a:srgbClr val="C00000"/>
                </a:solidFill>
              </a:rPr>
              <a:t>:  </a:t>
            </a:r>
            <a:r>
              <a:rPr lang="en-US" dirty="0"/>
              <a:t>works to position the organization as an asset to its stakeholders by reminding stakeholders of the organization’s former good deeds and praising stakeholders for their dedication and loyalty. </a:t>
            </a:r>
          </a:p>
        </p:txBody>
      </p:sp>
    </p:spTree>
    <p:extLst>
      <p:ext uri="{BB962C8B-B14F-4D97-AF65-F5344CB8AC3E}">
        <p14:creationId xmlns:p14="http://schemas.microsoft.com/office/powerpoint/2010/main" val="239353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EAC8-DBAE-46B4-82A2-DDD4AE1B8CDC}"/>
              </a:ext>
            </a:extLst>
          </p:cNvPr>
          <p:cNvSpPr>
            <a:spLocks noGrp="1"/>
          </p:cNvSpPr>
          <p:nvPr>
            <p:ph type="title"/>
          </p:nvPr>
        </p:nvSpPr>
        <p:spPr/>
        <p:txBody>
          <a:bodyPr/>
          <a:lstStyle/>
          <a:p>
            <a:r>
              <a:rPr lang="en-US" b="1" dirty="0" smtClean="0"/>
              <a:t>Hazard Plus Outrage Approach</a:t>
            </a:r>
            <a:br>
              <a:rPr lang="en-US" b="1" dirty="0" smtClean="0"/>
            </a:br>
            <a:r>
              <a:rPr lang="en-US" b="1" dirty="0" smtClean="0"/>
              <a:t>“</a:t>
            </a:r>
            <a:r>
              <a:rPr lang="en-US" b="1" dirty="0"/>
              <a:t>Risk = Hazard + Outrage” </a:t>
            </a:r>
            <a:endParaRPr lang="en-GB" b="1" dirty="0"/>
          </a:p>
        </p:txBody>
      </p:sp>
      <p:sp>
        <p:nvSpPr>
          <p:cNvPr id="3" name="Content Placeholder 2">
            <a:extLst>
              <a:ext uri="{FF2B5EF4-FFF2-40B4-BE49-F238E27FC236}">
                <a16:creationId xmlns:a16="http://schemas.microsoft.com/office/drawing/2014/main" id="{F4DAEF4D-5CE9-47D9-977B-4F01072AD168}"/>
              </a:ext>
            </a:extLst>
          </p:cNvPr>
          <p:cNvSpPr>
            <a:spLocks noGrp="1"/>
          </p:cNvSpPr>
          <p:nvPr>
            <p:ph idx="1"/>
          </p:nvPr>
        </p:nvSpPr>
        <p:spPr>
          <a:xfrm>
            <a:off x="160256" y="2015732"/>
            <a:ext cx="11943760" cy="4037749"/>
          </a:xfrm>
        </p:spPr>
        <p:txBody>
          <a:bodyPr>
            <a:normAutofit fontScale="92500" lnSpcReduction="20000"/>
          </a:bodyPr>
          <a:lstStyle/>
          <a:p>
            <a:pPr algn="just"/>
            <a:r>
              <a:rPr lang="en-US" dirty="0"/>
              <a:t>Premised on what to do when people are excessively frightened or angry about a small hazard and you want to calm them down. </a:t>
            </a:r>
          </a:p>
          <a:p>
            <a:pPr algn="just"/>
            <a:r>
              <a:rPr lang="en-US" dirty="0"/>
              <a:t>Telling people to “Calm down!” is obviously not how this goal is best accomplished. The strategies that actually work turn out to be profoundly counterintuitive: apologizing for your mistakes, giving others credit for your improvements, acknowledging their grievances and concerns, etc.</a:t>
            </a:r>
          </a:p>
          <a:p>
            <a:pPr algn="just"/>
            <a:r>
              <a:rPr lang="en-US" dirty="0"/>
              <a:t>Factors such as </a:t>
            </a:r>
            <a:r>
              <a:rPr lang="en-US" b="1" dirty="0"/>
              <a:t>trust, control, voluntariness, dread, and familiarity </a:t>
            </a:r>
            <a:r>
              <a:rPr lang="en-US" dirty="0"/>
              <a:t>(now widely called “the outrage factors”) are as important as </a:t>
            </a:r>
            <a:r>
              <a:rPr lang="en-US" b="1" dirty="0"/>
              <a:t>mortality or morbidity </a:t>
            </a:r>
            <a:r>
              <a:rPr lang="en-US" dirty="0"/>
              <a:t>in what we mean by risk. </a:t>
            </a:r>
          </a:p>
          <a:p>
            <a:pPr algn="just"/>
            <a:r>
              <a:rPr lang="en-US" dirty="0"/>
              <a:t>Reducing outrage is a socially valuable thing to do only if the outrage is misplaced – that is, if the hazard, the technical risk, is genuinely small. </a:t>
            </a:r>
          </a:p>
          <a:p>
            <a:pPr algn="just"/>
            <a:r>
              <a:rPr lang="en-US" dirty="0"/>
              <a:t> </a:t>
            </a:r>
            <a:endParaRPr lang="en-GB" dirty="0"/>
          </a:p>
        </p:txBody>
      </p:sp>
    </p:spTree>
    <p:extLst>
      <p:ext uri="{BB962C8B-B14F-4D97-AF65-F5344CB8AC3E}">
        <p14:creationId xmlns:p14="http://schemas.microsoft.com/office/powerpoint/2010/main" val="1511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5EFF492-CF89-6236-3102-87C0265E9DAD}"/>
              </a:ext>
            </a:extLst>
          </p:cNvPr>
          <p:cNvSpPr txBox="1">
            <a:spLocks/>
          </p:cNvSpPr>
          <p:nvPr/>
        </p:nvSpPr>
        <p:spPr>
          <a:xfrm>
            <a:off x="106017" y="503584"/>
            <a:ext cx="11895875" cy="6354416"/>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indent="-457200">
              <a:buFont typeface="+mj-lt"/>
              <a:buAutoNum type="arabicPeriod"/>
            </a:pPr>
            <a:endParaRPr lang="en-US" sz="1400" b="1" dirty="0" smtClean="0">
              <a:solidFill>
                <a:srgbClr val="C00000"/>
              </a:solidFill>
            </a:endParaRPr>
          </a:p>
        </p:txBody>
      </p:sp>
      <p:sp>
        <p:nvSpPr>
          <p:cNvPr id="3" name="Title 2"/>
          <p:cNvSpPr>
            <a:spLocks noGrp="1"/>
          </p:cNvSpPr>
          <p:nvPr>
            <p:ph type="title"/>
          </p:nvPr>
        </p:nvSpPr>
        <p:spPr>
          <a:xfrm>
            <a:off x="1055176" y="318630"/>
            <a:ext cx="10515600" cy="1325563"/>
          </a:xfrm>
        </p:spPr>
        <p:txBody>
          <a:bodyPr/>
          <a:lstStyle/>
          <a:p>
            <a:r>
              <a:rPr lang="en-US" b="1" dirty="0" smtClean="0"/>
              <a:t>Hazard Plus Outrage Approach Cont…</a:t>
            </a:r>
            <a:endParaRPr lang="en-US" dirty="0"/>
          </a:p>
        </p:txBody>
      </p:sp>
      <p:sp>
        <p:nvSpPr>
          <p:cNvPr id="4" name="Content Placeholder 3"/>
          <p:cNvSpPr>
            <a:spLocks noGrp="1"/>
          </p:cNvSpPr>
          <p:nvPr>
            <p:ph idx="1"/>
          </p:nvPr>
        </p:nvSpPr>
        <p:spPr>
          <a:xfrm>
            <a:off x="867904" y="1534332"/>
            <a:ext cx="10485895" cy="4642631"/>
          </a:xfrm>
        </p:spPr>
        <p:txBody>
          <a:bodyPr>
            <a:normAutofit fontScale="92500" lnSpcReduction="10000"/>
          </a:bodyPr>
          <a:lstStyle/>
          <a:p>
            <a:pPr marL="0" indent="0" algn="just">
              <a:buNone/>
            </a:pPr>
            <a:r>
              <a:rPr lang="en-US" dirty="0"/>
              <a:t>Four kinds of risk communication will be described</a:t>
            </a:r>
            <a:endParaRPr lang="en-GB" dirty="0"/>
          </a:p>
          <a:p>
            <a:pPr marL="457200" indent="-457200" algn="just">
              <a:buFont typeface="+mj-lt"/>
              <a:buAutoNum type="arabicPeriod"/>
            </a:pPr>
            <a:endParaRPr lang="en-US" b="1" dirty="0">
              <a:solidFill>
                <a:srgbClr val="C00000"/>
              </a:solidFill>
            </a:endParaRPr>
          </a:p>
          <a:p>
            <a:pPr marL="457200" indent="-457200" algn="just">
              <a:buFont typeface="+mj-lt"/>
              <a:buAutoNum type="arabicPeriod"/>
            </a:pPr>
            <a:r>
              <a:rPr lang="en-US" b="1" dirty="0">
                <a:solidFill>
                  <a:srgbClr val="C00000"/>
                </a:solidFill>
              </a:rPr>
              <a:t>Public relations (and health and safety education): </a:t>
            </a:r>
            <a:r>
              <a:rPr lang="en-US" dirty="0"/>
              <a:t>high-hazard, low-outrage situations, </a:t>
            </a:r>
          </a:p>
          <a:p>
            <a:pPr marL="457200" indent="-457200" algn="just">
              <a:buFont typeface="+mj-lt"/>
              <a:buAutoNum type="arabicPeriod"/>
            </a:pPr>
            <a:r>
              <a:rPr lang="en-US" b="1" dirty="0">
                <a:solidFill>
                  <a:srgbClr val="C00000"/>
                </a:solidFill>
              </a:rPr>
              <a:t>Stakeholder relations</a:t>
            </a:r>
            <a:r>
              <a:rPr lang="en-US" dirty="0"/>
              <a:t> (with interested stakeholders) usually medium-hazard, medium-outrage situations. </a:t>
            </a:r>
          </a:p>
          <a:p>
            <a:pPr marL="457200" indent="-457200" algn="just">
              <a:buFont typeface="+mj-lt"/>
              <a:buAutoNum type="arabicPeriod"/>
            </a:pPr>
            <a:r>
              <a:rPr lang="en-US" b="1" dirty="0">
                <a:solidFill>
                  <a:srgbClr val="C00000"/>
                </a:solidFill>
              </a:rPr>
              <a:t>Outrage Management: </a:t>
            </a:r>
            <a:r>
              <a:rPr lang="en-US" dirty="0"/>
              <a:t>low hazard, high-outrage situations</a:t>
            </a:r>
          </a:p>
          <a:p>
            <a:pPr marL="457200" indent="-457200" algn="just">
              <a:buFont typeface="+mj-lt"/>
              <a:buAutoNum type="arabicPeriod"/>
            </a:pPr>
            <a:r>
              <a:rPr lang="en-US" b="1" dirty="0">
                <a:solidFill>
                  <a:srgbClr val="C00000"/>
                </a:solidFill>
              </a:rPr>
              <a:t>Crisis Communication high-hazard, high-outrage situations</a:t>
            </a:r>
            <a:r>
              <a:rPr lang="en-US" dirty="0"/>
              <a:t> This model is adaptable for many public health tracking situations where uncertainty is high, and people are likely to become justifiably alarmed, at least at first, about a serious or potentially serious hazard. </a:t>
            </a:r>
            <a:endParaRPr lang="en-GB" dirty="0"/>
          </a:p>
          <a:p>
            <a:pPr algn="just"/>
            <a:endParaRPr lang="en-US" dirty="0"/>
          </a:p>
        </p:txBody>
      </p:sp>
    </p:spTree>
    <p:extLst>
      <p:ext uri="{BB962C8B-B14F-4D97-AF65-F5344CB8AC3E}">
        <p14:creationId xmlns:p14="http://schemas.microsoft.com/office/powerpoint/2010/main" val="14250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63A821-8551-4644-87E0-0317213DAB8A}"/>
              </a:ext>
            </a:extLst>
          </p:cNvPr>
          <p:cNvPicPr>
            <a:picLocks noGrp="1" noChangeAspect="1"/>
          </p:cNvPicPr>
          <p:nvPr>
            <p:ph idx="1"/>
          </p:nvPr>
        </p:nvPicPr>
        <p:blipFill rotWithShape="1">
          <a:blip r:embed="rId2"/>
          <a:srcRect t="13287" b="9396"/>
          <a:stretch/>
        </p:blipFill>
        <p:spPr>
          <a:xfrm>
            <a:off x="187569" y="1101969"/>
            <a:ext cx="11816862" cy="4525108"/>
          </a:xfrm>
          <a:prstGeom prst="rect">
            <a:avLst/>
          </a:prstGeom>
        </p:spPr>
      </p:pic>
    </p:spTree>
    <p:extLst>
      <p:ext uri="{BB962C8B-B14F-4D97-AF65-F5344CB8AC3E}">
        <p14:creationId xmlns:p14="http://schemas.microsoft.com/office/powerpoint/2010/main" val="15972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32E1-0683-4D87-A870-A181756D1C8D}"/>
              </a:ext>
            </a:extLst>
          </p:cNvPr>
          <p:cNvSpPr>
            <a:spLocks noGrp="1"/>
          </p:cNvSpPr>
          <p:nvPr>
            <p:ph type="title"/>
          </p:nvPr>
        </p:nvSpPr>
        <p:spPr>
          <a:xfrm>
            <a:off x="900601" y="571563"/>
            <a:ext cx="9603275" cy="490194"/>
          </a:xfrm>
        </p:spPr>
        <p:txBody>
          <a:bodyPr>
            <a:normAutofit fontScale="90000"/>
          </a:bodyPr>
          <a:lstStyle/>
          <a:p>
            <a:pPr algn="ctr"/>
            <a:r>
              <a:rPr lang="en-US" b="1" dirty="0" smtClean="0"/>
              <a:t>Risk = Outrage + Hazard </a:t>
            </a:r>
            <a:endParaRPr lang="en-GB" b="1" dirty="0"/>
          </a:p>
        </p:txBody>
      </p:sp>
      <p:pic>
        <p:nvPicPr>
          <p:cNvPr id="4" name="Risk - Hazard plus Outrage_Peter Sandman">
            <a:hlinkClick r:id="" action="ppaction://media"/>
            <a:extLst>
              <a:ext uri="{FF2B5EF4-FFF2-40B4-BE49-F238E27FC236}">
                <a16:creationId xmlns:a16="http://schemas.microsoft.com/office/drawing/2014/main" id="{1367E30E-C746-458B-BB33-D40266EA7B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65525" y="2093913"/>
            <a:ext cx="4491038" cy="3368675"/>
          </a:xfrm>
        </p:spPr>
      </p:pic>
      <p:pic>
        <p:nvPicPr>
          <p:cNvPr id="3" name="Picture 2"/>
          <p:cNvPicPr>
            <a:picLocks noChangeAspect="1"/>
          </p:cNvPicPr>
          <p:nvPr/>
        </p:nvPicPr>
        <p:blipFill>
          <a:blip r:embed="rId5"/>
          <a:stretch>
            <a:fillRect/>
          </a:stretch>
        </p:blipFill>
        <p:spPr>
          <a:xfrm>
            <a:off x="9531480" y="338113"/>
            <a:ext cx="1944793" cy="1755800"/>
          </a:xfrm>
          <a:prstGeom prst="rect">
            <a:avLst/>
          </a:prstGeom>
        </p:spPr>
      </p:pic>
    </p:spTree>
    <p:extLst>
      <p:ext uri="{BB962C8B-B14F-4D97-AF65-F5344CB8AC3E}">
        <p14:creationId xmlns:p14="http://schemas.microsoft.com/office/powerpoint/2010/main" val="120856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D7DA86E-7379-1E4F-BE28-FDAEA2263B1D}"/>
              </a:ext>
            </a:extLst>
          </p:cNvPr>
          <p:cNvGrpSpPr/>
          <p:nvPr/>
        </p:nvGrpSpPr>
        <p:grpSpPr>
          <a:xfrm>
            <a:off x="119290" y="2024102"/>
            <a:ext cx="1613753" cy="1595629"/>
            <a:chOff x="2050473" y="4048203"/>
            <a:chExt cx="3227506" cy="3191257"/>
          </a:xfrm>
        </p:grpSpPr>
        <p:sp>
          <p:nvSpPr>
            <p:cNvPr id="3" name="Half Frame 2">
              <a:extLst>
                <a:ext uri="{FF2B5EF4-FFF2-40B4-BE49-F238E27FC236}">
                  <a16:creationId xmlns:a16="http://schemas.microsoft.com/office/drawing/2014/main" id="{FDC8D732-26F6-8B43-9B83-A5D53D3254D7}"/>
                </a:ext>
              </a:extLst>
            </p:cNvPr>
            <p:cNvSpPr/>
            <p:nvPr/>
          </p:nvSpPr>
          <p:spPr>
            <a:xfrm>
              <a:off x="2050473" y="4048203"/>
              <a:ext cx="3017615" cy="3017615"/>
            </a:xfrm>
            <a:prstGeom prst="halfFrame">
              <a:avLst>
                <a:gd name="adj1" fmla="val 10277"/>
                <a:gd name="adj2" fmla="val 109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4" name="Half Frame 3">
              <a:extLst>
                <a:ext uri="{FF2B5EF4-FFF2-40B4-BE49-F238E27FC236}">
                  <a16:creationId xmlns:a16="http://schemas.microsoft.com/office/drawing/2014/main" id="{8D507C4B-BE9B-194D-8F10-C5B63019E26C}"/>
                </a:ext>
              </a:extLst>
            </p:cNvPr>
            <p:cNvSpPr/>
            <p:nvPr/>
          </p:nvSpPr>
          <p:spPr>
            <a:xfrm rot="10800000">
              <a:off x="2260364" y="4221845"/>
              <a:ext cx="3017615" cy="3017615"/>
            </a:xfrm>
            <a:prstGeom prst="halfFrame">
              <a:avLst>
                <a:gd name="adj1" fmla="val 10277"/>
                <a:gd name="adj2" fmla="val 109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grpSp>
      <p:grpSp>
        <p:nvGrpSpPr>
          <p:cNvPr id="18" name="Group 17">
            <a:extLst>
              <a:ext uri="{FF2B5EF4-FFF2-40B4-BE49-F238E27FC236}">
                <a16:creationId xmlns:a16="http://schemas.microsoft.com/office/drawing/2014/main" id="{B705C450-75F2-0546-B74F-9177C0DAD9AE}"/>
              </a:ext>
            </a:extLst>
          </p:cNvPr>
          <p:cNvGrpSpPr/>
          <p:nvPr/>
        </p:nvGrpSpPr>
        <p:grpSpPr>
          <a:xfrm>
            <a:off x="4180031" y="2024102"/>
            <a:ext cx="1613753" cy="1595629"/>
            <a:chOff x="2050473" y="4048203"/>
            <a:chExt cx="3227506" cy="3191257"/>
          </a:xfrm>
          <a:solidFill>
            <a:schemeClr val="accent3"/>
          </a:solidFill>
        </p:grpSpPr>
        <p:sp>
          <p:nvSpPr>
            <p:cNvPr id="19" name="Half Frame 18">
              <a:extLst>
                <a:ext uri="{FF2B5EF4-FFF2-40B4-BE49-F238E27FC236}">
                  <a16:creationId xmlns:a16="http://schemas.microsoft.com/office/drawing/2014/main" id="{92108E56-E3CA-5942-98F8-1497A8C1ED03}"/>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0" name="Half Frame 19">
              <a:extLst>
                <a:ext uri="{FF2B5EF4-FFF2-40B4-BE49-F238E27FC236}">
                  <a16:creationId xmlns:a16="http://schemas.microsoft.com/office/drawing/2014/main" id="{7D900E3B-81D5-5043-A1B0-C7F9223351E2}"/>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grpSp>
      <p:grpSp>
        <p:nvGrpSpPr>
          <p:cNvPr id="21" name="Group 20">
            <a:extLst>
              <a:ext uri="{FF2B5EF4-FFF2-40B4-BE49-F238E27FC236}">
                <a16:creationId xmlns:a16="http://schemas.microsoft.com/office/drawing/2014/main" id="{6ED80BB1-C344-1A47-B480-4658A6994C30}"/>
              </a:ext>
            </a:extLst>
          </p:cNvPr>
          <p:cNvGrpSpPr/>
          <p:nvPr/>
        </p:nvGrpSpPr>
        <p:grpSpPr>
          <a:xfrm>
            <a:off x="10248899" y="2009110"/>
            <a:ext cx="1613753" cy="1595629"/>
            <a:chOff x="2050473" y="4048203"/>
            <a:chExt cx="3227506" cy="3191257"/>
          </a:xfrm>
          <a:solidFill>
            <a:schemeClr val="accent1">
              <a:lumMod val="60000"/>
              <a:lumOff val="40000"/>
            </a:schemeClr>
          </a:solidFill>
        </p:grpSpPr>
        <p:sp>
          <p:nvSpPr>
            <p:cNvPr id="22" name="Half Frame 21">
              <a:extLst>
                <a:ext uri="{FF2B5EF4-FFF2-40B4-BE49-F238E27FC236}">
                  <a16:creationId xmlns:a16="http://schemas.microsoft.com/office/drawing/2014/main" id="{63FBBF2B-06E6-CB4C-A1DD-DF44A2153D57}"/>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3" name="Half Frame 22">
              <a:extLst>
                <a:ext uri="{FF2B5EF4-FFF2-40B4-BE49-F238E27FC236}">
                  <a16:creationId xmlns:a16="http://schemas.microsoft.com/office/drawing/2014/main" id="{92855C97-5A7E-8C4B-A109-EF83A2000FC0}"/>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grpSp>
      <p:grpSp>
        <p:nvGrpSpPr>
          <p:cNvPr id="24" name="Group 23">
            <a:extLst>
              <a:ext uri="{FF2B5EF4-FFF2-40B4-BE49-F238E27FC236}">
                <a16:creationId xmlns:a16="http://schemas.microsoft.com/office/drawing/2014/main" id="{4501FAD7-8A91-8641-B61D-B437D665F7D4}"/>
              </a:ext>
            </a:extLst>
          </p:cNvPr>
          <p:cNvGrpSpPr/>
          <p:nvPr/>
        </p:nvGrpSpPr>
        <p:grpSpPr>
          <a:xfrm>
            <a:off x="6199592" y="2067511"/>
            <a:ext cx="1613753" cy="1595629"/>
            <a:chOff x="2050473" y="4048203"/>
            <a:chExt cx="3227506" cy="3191257"/>
          </a:xfrm>
          <a:solidFill>
            <a:schemeClr val="accent4"/>
          </a:solidFill>
        </p:grpSpPr>
        <p:sp>
          <p:nvSpPr>
            <p:cNvPr id="25" name="Half Frame 24">
              <a:extLst>
                <a:ext uri="{FF2B5EF4-FFF2-40B4-BE49-F238E27FC236}">
                  <a16:creationId xmlns:a16="http://schemas.microsoft.com/office/drawing/2014/main" id="{F23E598F-2951-AF46-884A-A1E006A3BF8B}"/>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6" name="Half Frame 25">
              <a:extLst>
                <a:ext uri="{FF2B5EF4-FFF2-40B4-BE49-F238E27FC236}">
                  <a16:creationId xmlns:a16="http://schemas.microsoft.com/office/drawing/2014/main" id="{87CB2072-CC23-654C-ACA2-429063740E66}"/>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grpSp>
      <p:grpSp>
        <p:nvGrpSpPr>
          <p:cNvPr id="27" name="Group 26">
            <a:extLst>
              <a:ext uri="{FF2B5EF4-FFF2-40B4-BE49-F238E27FC236}">
                <a16:creationId xmlns:a16="http://schemas.microsoft.com/office/drawing/2014/main" id="{07994D58-503C-DA48-BFB1-C2DB451B3A56}"/>
              </a:ext>
            </a:extLst>
          </p:cNvPr>
          <p:cNvGrpSpPr/>
          <p:nvPr/>
        </p:nvGrpSpPr>
        <p:grpSpPr>
          <a:xfrm>
            <a:off x="2187222" y="2049524"/>
            <a:ext cx="1613753" cy="1595629"/>
            <a:chOff x="2050473" y="4048203"/>
            <a:chExt cx="3227506" cy="3191257"/>
          </a:xfrm>
          <a:solidFill>
            <a:schemeClr val="accent2"/>
          </a:solidFill>
        </p:grpSpPr>
        <p:sp>
          <p:nvSpPr>
            <p:cNvPr id="28" name="Half Frame 27">
              <a:extLst>
                <a:ext uri="{FF2B5EF4-FFF2-40B4-BE49-F238E27FC236}">
                  <a16:creationId xmlns:a16="http://schemas.microsoft.com/office/drawing/2014/main" id="{EFF7DC7D-3E1C-8E42-ABD3-AE2D483E5AE6}"/>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9" name="Half Frame 28">
              <a:extLst>
                <a:ext uri="{FF2B5EF4-FFF2-40B4-BE49-F238E27FC236}">
                  <a16:creationId xmlns:a16="http://schemas.microsoft.com/office/drawing/2014/main" id="{88609998-392C-6E4D-9A28-1B545B2187E4}"/>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grpSp>
      <p:sp>
        <p:nvSpPr>
          <p:cNvPr id="31" name="Freeform 30">
            <a:extLst>
              <a:ext uri="{FF2B5EF4-FFF2-40B4-BE49-F238E27FC236}">
                <a16:creationId xmlns:a16="http://schemas.microsoft.com/office/drawing/2014/main" id="{083FC231-F1A9-8B49-A271-ADDFCF5FFC84}"/>
              </a:ext>
            </a:extLst>
          </p:cNvPr>
          <p:cNvSpPr>
            <a:spLocks noChangeAspect="1" noChangeArrowheads="1"/>
          </p:cNvSpPr>
          <p:nvPr/>
        </p:nvSpPr>
        <p:spPr bwMode="auto">
          <a:xfrm>
            <a:off x="576290" y="2586685"/>
            <a:ext cx="675890" cy="451422"/>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endParaRPr lang="en-US" sz="900" dirty="0">
              <a:latin typeface="Lato Light" panose="020F0502020204030203" pitchFamily="34" charset="0"/>
            </a:endParaRPr>
          </a:p>
        </p:txBody>
      </p:sp>
      <p:sp>
        <p:nvSpPr>
          <p:cNvPr id="32" name="Freeform 31">
            <a:extLst>
              <a:ext uri="{FF2B5EF4-FFF2-40B4-BE49-F238E27FC236}">
                <a16:creationId xmlns:a16="http://schemas.microsoft.com/office/drawing/2014/main" id="{770EFA98-1B9A-DA42-B042-5FC6C7195B35}"/>
              </a:ext>
            </a:extLst>
          </p:cNvPr>
          <p:cNvSpPr>
            <a:spLocks noChangeAspect="1" noChangeArrowheads="1"/>
          </p:cNvSpPr>
          <p:nvPr/>
        </p:nvSpPr>
        <p:spPr bwMode="auto">
          <a:xfrm>
            <a:off x="2590432" y="2586685"/>
            <a:ext cx="676302" cy="676302"/>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chemeClr val="accent2"/>
          </a:solidFill>
          <a:ln>
            <a:noFill/>
          </a:ln>
          <a:effectLst/>
        </p:spPr>
        <p:txBody>
          <a:bodyPr wrap="square" anchor="ctr">
            <a:noAutofit/>
          </a:bodyPr>
          <a:lstStyle/>
          <a:p>
            <a:endParaRPr lang="en-US" sz="900" dirty="0">
              <a:latin typeface="Lato Light" panose="020F0502020204030203" pitchFamily="34" charset="0"/>
            </a:endParaRPr>
          </a:p>
        </p:txBody>
      </p:sp>
      <p:sp>
        <p:nvSpPr>
          <p:cNvPr id="33" name="Freeform 32">
            <a:extLst>
              <a:ext uri="{FF2B5EF4-FFF2-40B4-BE49-F238E27FC236}">
                <a16:creationId xmlns:a16="http://schemas.microsoft.com/office/drawing/2014/main" id="{C4083071-A3E7-DA42-BA4A-F84B0C404DA8}"/>
              </a:ext>
            </a:extLst>
          </p:cNvPr>
          <p:cNvSpPr>
            <a:spLocks noChangeAspect="1" noChangeArrowheads="1"/>
          </p:cNvSpPr>
          <p:nvPr/>
        </p:nvSpPr>
        <p:spPr bwMode="auto">
          <a:xfrm>
            <a:off x="8592480" y="2646619"/>
            <a:ext cx="676304" cy="437414"/>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chemeClr val="accent5"/>
          </a:solidFill>
          <a:ln>
            <a:noFill/>
          </a:ln>
          <a:effectLst/>
        </p:spPr>
        <p:txBody>
          <a:bodyPr wrap="square" anchor="ctr">
            <a:noAutofit/>
          </a:bodyPr>
          <a:lstStyle/>
          <a:p>
            <a:endParaRPr lang="en-US" sz="900" dirty="0">
              <a:latin typeface="Lato Light" panose="020F0502020204030203" pitchFamily="34" charset="0"/>
            </a:endParaRPr>
          </a:p>
        </p:txBody>
      </p:sp>
      <p:sp>
        <p:nvSpPr>
          <p:cNvPr id="36" name="TextBox 35">
            <a:extLst>
              <a:ext uri="{FF2B5EF4-FFF2-40B4-BE49-F238E27FC236}">
                <a16:creationId xmlns:a16="http://schemas.microsoft.com/office/drawing/2014/main" id="{3B531F27-68EA-3947-BF2E-4F24BC1996AD}"/>
              </a:ext>
            </a:extLst>
          </p:cNvPr>
          <p:cNvSpPr txBox="1"/>
          <p:nvPr/>
        </p:nvSpPr>
        <p:spPr>
          <a:xfrm>
            <a:off x="2679260" y="259677"/>
            <a:ext cx="6898428" cy="707886"/>
          </a:xfrm>
          <a:prstGeom prst="rect">
            <a:avLst/>
          </a:prstGeom>
          <a:noFill/>
        </p:spPr>
        <p:txBody>
          <a:bodyPr wrap="none" rtlCol="0">
            <a:spAutoFit/>
          </a:bodyPr>
          <a:lstStyle/>
          <a:p>
            <a:pPr algn="ctr"/>
            <a:r>
              <a:rPr lang="en-US" sz="4000" b="1" dirty="0" smtClean="0">
                <a:latin typeface="+mj-lt"/>
                <a:cs typeface="Poppins" pitchFamily="2" charset="77"/>
              </a:rPr>
              <a:t>Risk Communication Tools </a:t>
            </a:r>
            <a:endParaRPr lang="en-US" sz="4000" b="1" dirty="0">
              <a:latin typeface="+mj-lt"/>
              <a:cs typeface="Poppins" pitchFamily="2" charset="77"/>
            </a:endParaRPr>
          </a:p>
        </p:txBody>
      </p:sp>
      <p:sp>
        <p:nvSpPr>
          <p:cNvPr id="38" name="TextBox 37">
            <a:extLst>
              <a:ext uri="{FF2B5EF4-FFF2-40B4-BE49-F238E27FC236}">
                <a16:creationId xmlns:a16="http://schemas.microsoft.com/office/drawing/2014/main" id="{510E04CC-D9B2-8346-B3AF-76350035EB5A}"/>
              </a:ext>
            </a:extLst>
          </p:cNvPr>
          <p:cNvSpPr txBox="1"/>
          <p:nvPr/>
        </p:nvSpPr>
        <p:spPr>
          <a:xfrm>
            <a:off x="208543" y="3703316"/>
            <a:ext cx="1330301" cy="584775"/>
          </a:xfrm>
          <a:prstGeom prst="rect">
            <a:avLst/>
          </a:prstGeom>
          <a:noFill/>
        </p:spPr>
        <p:txBody>
          <a:bodyPr wrap="none" rtlCol="0" anchor="ctr">
            <a:spAutoFit/>
          </a:bodyPr>
          <a:lstStyle/>
          <a:p>
            <a:pPr algn="ctr"/>
            <a:r>
              <a:rPr lang="en-US" sz="1600" b="1" dirty="0">
                <a:solidFill>
                  <a:schemeClr val="tx2"/>
                </a:solidFill>
                <a:latin typeface="Poppins" pitchFamily="2" charset="77"/>
                <a:cs typeface="Poppins" pitchFamily="2" charset="77"/>
              </a:rPr>
              <a:t>Stakeholders </a:t>
            </a:r>
          </a:p>
          <a:p>
            <a:pPr algn="ctr"/>
            <a:r>
              <a:rPr lang="en-US" sz="1600" b="1" dirty="0">
                <a:solidFill>
                  <a:schemeClr val="tx2"/>
                </a:solidFill>
                <a:latin typeface="Poppins" pitchFamily="2" charset="77"/>
                <a:cs typeface="Poppins" pitchFamily="2" charset="77"/>
              </a:rPr>
              <a:t>engagement</a:t>
            </a:r>
          </a:p>
        </p:txBody>
      </p:sp>
      <p:sp>
        <p:nvSpPr>
          <p:cNvPr id="39" name="TextBox 38">
            <a:extLst>
              <a:ext uri="{FF2B5EF4-FFF2-40B4-BE49-F238E27FC236}">
                <a16:creationId xmlns:a16="http://schemas.microsoft.com/office/drawing/2014/main" id="{D4E29F4D-82A6-A845-9536-354862708B04}"/>
              </a:ext>
            </a:extLst>
          </p:cNvPr>
          <p:cNvSpPr txBox="1"/>
          <p:nvPr/>
        </p:nvSpPr>
        <p:spPr>
          <a:xfrm>
            <a:off x="2308669" y="3728148"/>
            <a:ext cx="1239827" cy="584775"/>
          </a:xfrm>
          <a:prstGeom prst="rect">
            <a:avLst/>
          </a:prstGeom>
          <a:noFill/>
        </p:spPr>
        <p:txBody>
          <a:bodyPr wrap="none" rtlCol="0" anchor="ctr">
            <a:spAutoFit/>
          </a:bodyPr>
          <a:lstStyle/>
          <a:p>
            <a:pPr algn="ctr"/>
            <a:r>
              <a:rPr lang="en-US" sz="1600" b="1" dirty="0">
                <a:solidFill>
                  <a:schemeClr val="tx2"/>
                </a:solidFill>
                <a:latin typeface="Poppins" pitchFamily="2" charset="77"/>
                <a:cs typeface="Poppins" pitchFamily="2" charset="77"/>
              </a:rPr>
              <a:t>Media </a:t>
            </a:r>
          </a:p>
          <a:p>
            <a:pPr algn="ctr"/>
            <a:r>
              <a:rPr lang="en-US" sz="1600" b="1" dirty="0">
                <a:solidFill>
                  <a:schemeClr val="tx2"/>
                </a:solidFill>
                <a:latin typeface="Poppins" pitchFamily="2" charset="77"/>
                <a:cs typeface="Poppins" pitchFamily="2" charset="77"/>
              </a:rPr>
              <a:t>engagement</a:t>
            </a:r>
          </a:p>
        </p:txBody>
      </p:sp>
      <p:sp>
        <p:nvSpPr>
          <p:cNvPr id="40" name="TextBox 39">
            <a:extLst>
              <a:ext uri="{FF2B5EF4-FFF2-40B4-BE49-F238E27FC236}">
                <a16:creationId xmlns:a16="http://schemas.microsoft.com/office/drawing/2014/main" id="{9F07D8F0-AA6A-EE48-98F1-FF4D94CE5B8A}"/>
              </a:ext>
            </a:extLst>
          </p:cNvPr>
          <p:cNvSpPr txBox="1"/>
          <p:nvPr/>
        </p:nvSpPr>
        <p:spPr>
          <a:xfrm>
            <a:off x="4229066" y="3605036"/>
            <a:ext cx="1357166" cy="830997"/>
          </a:xfrm>
          <a:prstGeom prst="rect">
            <a:avLst/>
          </a:prstGeom>
          <a:noFill/>
        </p:spPr>
        <p:txBody>
          <a:bodyPr wrap="none" rtlCol="0" anchor="ctr">
            <a:spAutoFit/>
          </a:bodyPr>
          <a:lstStyle/>
          <a:p>
            <a:pPr algn="ctr"/>
            <a:r>
              <a:rPr lang="en-US" sz="1600" b="1" dirty="0" err="1">
                <a:solidFill>
                  <a:schemeClr val="tx2"/>
                </a:solidFill>
                <a:latin typeface="Poppins" pitchFamily="2" charset="77"/>
                <a:cs typeface="Poppins" pitchFamily="2" charset="77"/>
              </a:rPr>
              <a:t>Rumour</a:t>
            </a:r>
            <a:endParaRPr lang="en-US" sz="1600" b="1" dirty="0">
              <a:solidFill>
                <a:schemeClr val="tx2"/>
              </a:solidFill>
              <a:latin typeface="Poppins" pitchFamily="2" charset="77"/>
              <a:cs typeface="Poppins" pitchFamily="2" charset="77"/>
            </a:endParaRPr>
          </a:p>
          <a:p>
            <a:pPr algn="ctr"/>
            <a:r>
              <a:rPr lang="en-US" sz="1600" b="1" dirty="0">
                <a:solidFill>
                  <a:schemeClr val="tx2"/>
                </a:solidFill>
                <a:latin typeface="Poppins" pitchFamily="2" charset="77"/>
                <a:cs typeface="Poppins" pitchFamily="2" charset="77"/>
              </a:rPr>
              <a:t> management</a:t>
            </a:r>
          </a:p>
          <a:p>
            <a:pPr algn="ctr"/>
            <a:endParaRPr lang="en-US" sz="1600" b="1" dirty="0">
              <a:solidFill>
                <a:schemeClr val="tx2"/>
              </a:solidFill>
              <a:latin typeface="Poppins" pitchFamily="2" charset="77"/>
              <a:cs typeface="Poppins" pitchFamily="2" charset="77"/>
            </a:endParaRPr>
          </a:p>
        </p:txBody>
      </p:sp>
      <p:sp>
        <p:nvSpPr>
          <p:cNvPr id="41" name="TextBox 40">
            <a:extLst>
              <a:ext uri="{FF2B5EF4-FFF2-40B4-BE49-F238E27FC236}">
                <a16:creationId xmlns:a16="http://schemas.microsoft.com/office/drawing/2014/main" id="{FE38320B-5BEE-C34F-9257-887BBC19BF2F}"/>
              </a:ext>
            </a:extLst>
          </p:cNvPr>
          <p:cNvSpPr txBox="1"/>
          <p:nvPr/>
        </p:nvSpPr>
        <p:spPr>
          <a:xfrm>
            <a:off x="6463165" y="3703316"/>
            <a:ext cx="1095877" cy="584775"/>
          </a:xfrm>
          <a:prstGeom prst="rect">
            <a:avLst/>
          </a:prstGeom>
          <a:noFill/>
        </p:spPr>
        <p:txBody>
          <a:bodyPr wrap="none" rtlCol="0" anchor="ctr">
            <a:spAutoFit/>
          </a:bodyPr>
          <a:lstStyle/>
          <a:p>
            <a:pPr algn="ctr"/>
            <a:r>
              <a:rPr lang="en-US" sz="1600" b="1" dirty="0">
                <a:solidFill>
                  <a:schemeClr val="tx2"/>
                </a:solidFill>
                <a:latin typeface="Poppins" pitchFamily="2" charset="77"/>
                <a:cs typeface="Poppins" pitchFamily="2" charset="77"/>
              </a:rPr>
              <a:t>Health </a:t>
            </a:r>
          </a:p>
          <a:p>
            <a:pPr algn="ctr"/>
            <a:r>
              <a:rPr lang="en-US" sz="1600" b="1" dirty="0">
                <a:solidFill>
                  <a:schemeClr val="tx2"/>
                </a:solidFill>
                <a:latin typeface="Poppins" pitchFamily="2" charset="77"/>
                <a:cs typeface="Poppins" pitchFamily="2" charset="77"/>
              </a:rPr>
              <a:t>promotion</a:t>
            </a:r>
          </a:p>
        </p:txBody>
      </p:sp>
      <p:sp>
        <p:nvSpPr>
          <p:cNvPr id="42" name="TextBox 41">
            <a:extLst>
              <a:ext uri="{FF2B5EF4-FFF2-40B4-BE49-F238E27FC236}">
                <a16:creationId xmlns:a16="http://schemas.microsoft.com/office/drawing/2014/main" id="{0D2126BA-7282-0A4E-8FEE-B87DCA22D525}"/>
              </a:ext>
            </a:extLst>
          </p:cNvPr>
          <p:cNvSpPr txBox="1"/>
          <p:nvPr/>
        </p:nvSpPr>
        <p:spPr>
          <a:xfrm>
            <a:off x="8478358" y="3623227"/>
            <a:ext cx="1241302" cy="584775"/>
          </a:xfrm>
          <a:prstGeom prst="rect">
            <a:avLst/>
          </a:prstGeom>
          <a:noFill/>
        </p:spPr>
        <p:txBody>
          <a:bodyPr wrap="none" rtlCol="0" anchor="ctr">
            <a:spAutoFit/>
          </a:bodyPr>
          <a:lstStyle/>
          <a:p>
            <a:pPr algn="ctr"/>
            <a:r>
              <a:rPr lang="en-US" sz="1600" b="1" dirty="0">
                <a:solidFill>
                  <a:schemeClr val="tx2"/>
                </a:solidFill>
                <a:latin typeface="Poppins" pitchFamily="2" charset="77"/>
                <a:cs typeface="Poppins" pitchFamily="2" charset="77"/>
              </a:rPr>
              <a:t>Social </a:t>
            </a:r>
          </a:p>
          <a:p>
            <a:pPr algn="ctr"/>
            <a:r>
              <a:rPr lang="en-US" sz="1600" b="1" dirty="0">
                <a:solidFill>
                  <a:schemeClr val="tx2"/>
                </a:solidFill>
                <a:latin typeface="Poppins" pitchFamily="2" charset="77"/>
                <a:cs typeface="Poppins" pitchFamily="2" charset="77"/>
              </a:rPr>
              <a:t>mobilization</a:t>
            </a:r>
          </a:p>
        </p:txBody>
      </p:sp>
      <p:grpSp>
        <p:nvGrpSpPr>
          <p:cNvPr id="35" name="Group 34">
            <a:extLst>
              <a:ext uri="{FF2B5EF4-FFF2-40B4-BE49-F238E27FC236}">
                <a16:creationId xmlns:a16="http://schemas.microsoft.com/office/drawing/2014/main" id="{2F48E109-D60E-4A06-A3C8-3CA20CACEF5F}"/>
              </a:ext>
            </a:extLst>
          </p:cNvPr>
          <p:cNvGrpSpPr/>
          <p:nvPr/>
        </p:nvGrpSpPr>
        <p:grpSpPr>
          <a:xfrm>
            <a:off x="8210946" y="2024102"/>
            <a:ext cx="1613753" cy="1595629"/>
            <a:chOff x="2050473" y="4048203"/>
            <a:chExt cx="3227506" cy="3191257"/>
          </a:xfrm>
          <a:solidFill>
            <a:schemeClr val="accent5"/>
          </a:solidFill>
        </p:grpSpPr>
        <p:sp>
          <p:nvSpPr>
            <p:cNvPr id="48" name="Half Frame 47">
              <a:extLst>
                <a:ext uri="{FF2B5EF4-FFF2-40B4-BE49-F238E27FC236}">
                  <a16:creationId xmlns:a16="http://schemas.microsoft.com/office/drawing/2014/main" id="{A202F939-B17B-490E-A380-972B76B1E42E}"/>
                </a:ext>
              </a:extLst>
            </p:cNvPr>
            <p:cNvSpPr/>
            <p:nvPr/>
          </p:nvSpPr>
          <p:spPr>
            <a:xfrm>
              <a:off x="2050473" y="4048203"/>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49" name="Half Frame 48">
              <a:extLst>
                <a:ext uri="{FF2B5EF4-FFF2-40B4-BE49-F238E27FC236}">
                  <a16:creationId xmlns:a16="http://schemas.microsoft.com/office/drawing/2014/main" id="{3D1BB117-FFA8-432C-8FC0-743DDEA1A2D8}"/>
                </a:ext>
              </a:extLst>
            </p:cNvPr>
            <p:cNvSpPr/>
            <p:nvPr/>
          </p:nvSpPr>
          <p:spPr>
            <a:xfrm rot="10800000">
              <a:off x="2260364" y="4221845"/>
              <a:ext cx="3017615" cy="3017615"/>
            </a:xfrm>
            <a:prstGeom prst="halfFrame">
              <a:avLst>
                <a:gd name="adj1" fmla="val 10277"/>
                <a:gd name="adj2" fmla="val 109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grpSp>
      <p:sp>
        <p:nvSpPr>
          <p:cNvPr id="50" name="TextBox 49">
            <a:extLst>
              <a:ext uri="{FF2B5EF4-FFF2-40B4-BE49-F238E27FC236}">
                <a16:creationId xmlns:a16="http://schemas.microsoft.com/office/drawing/2014/main" id="{1C10138A-BB62-4BC6-834D-02EB4C47EE56}"/>
              </a:ext>
            </a:extLst>
          </p:cNvPr>
          <p:cNvSpPr txBox="1"/>
          <p:nvPr/>
        </p:nvSpPr>
        <p:spPr>
          <a:xfrm>
            <a:off x="10488335" y="3703316"/>
            <a:ext cx="1239827" cy="584775"/>
          </a:xfrm>
          <a:prstGeom prst="rect">
            <a:avLst/>
          </a:prstGeom>
          <a:noFill/>
        </p:spPr>
        <p:txBody>
          <a:bodyPr wrap="none" rtlCol="0" anchor="ctr">
            <a:spAutoFit/>
          </a:bodyPr>
          <a:lstStyle/>
          <a:p>
            <a:pPr algn="ctr"/>
            <a:r>
              <a:rPr lang="en-US" sz="1600" b="1" dirty="0">
                <a:solidFill>
                  <a:schemeClr val="tx2"/>
                </a:solidFill>
                <a:latin typeface="Poppins" pitchFamily="2" charset="77"/>
                <a:cs typeface="Poppins" pitchFamily="2" charset="77"/>
              </a:rPr>
              <a:t>Community </a:t>
            </a:r>
          </a:p>
          <a:p>
            <a:pPr algn="ctr"/>
            <a:r>
              <a:rPr lang="en-US" sz="1600" b="1" dirty="0">
                <a:solidFill>
                  <a:schemeClr val="tx2"/>
                </a:solidFill>
                <a:latin typeface="Poppins" pitchFamily="2" charset="77"/>
                <a:cs typeface="Poppins" pitchFamily="2" charset="77"/>
              </a:rPr>
              <a:t>engagement</a:t>
            </a:r>
          </a:p>
        </p:txBody>
      </p:sp>
      <p:pic>
        <p:nvPicPr>
          <p:cNvPr id="2" name="Picture 1">
            <a:extLst>
              <a:ext uri="{FF2B5EF4-FFF2-40B4-BE49-F238E27FC236}">
                <a16:creationId xmlns:a16="http://schemas.microsoft.com/office/drawing/2014/main" id="{0105A893-5A1F-4BE9-9D79-05AFC745AE49}"/>
              </a:ext>
            </a:extLst>
          </p:cNvPr>
          <p:cNvPicPr>
            <a:picLocks noChangeAspect="1"/>
          </p:cNvPicPr>
          <p:nvPr/>
        </p:nvPicPr>
        <p:blipFill>
          <a:blip r:embed="rId2"/>
          <a:stretch>
            <a:fillRect/>
          </a:stretch>
        </p:blipFill>
        <p:spPr>
          <a:xfrm>
            <a:off x="10534585" y="2254914"/>
            <a:ext cx="937436" cy="1047184"/>
          </a:xfrm>
          <a:prstGeom prst="rect">
            <a:avLst/>
          </a:prstGeom>
        </p:spPr>
      </p:pic>
      <p:pic>
        <p:nvPicPr>
          <p:cNvPr id="6" name="Picture 5">
            <a:extLst>
              <a:ext uri="{FF2B5EF4-FFF2-40B4-BE49-F238E27FC236}">
                <a16:creationId xmlns:a16="http://schemas.microsoft.com/office/drawing/2014/main" id="{AC730265-DC31-4FA9-AF0B-C346C048509A}"/>
              </a:ext>
            </a:extLst>
          </p:cNvPr>
          <p:cNvPicPr>
            <a:picLocks noChangeAspect="1"/>
          </p:cNvPicPr>
          <p:nvPr/>
        </p:nvPicPr>
        <p:blipFill>
          <a:blip r:embed="rId3"/>
          <a:stretch>
            <a:fillRect/>
          </a:stretch>
        </p:blipFill>
        <p:spPr>
          <a:xfrm>
            <a:off x="6387481" y="2265942"/>
            <a:ext cx="1198767" cy="1198767"/>
          </a:xfrm>
          <a:prstGeom prst="rect">
            <a:avLst/>
          </a:prstGeom>
        </p:spPr>
      </p:pic>
      <p:pic>
        <p:nvPicPr>
          <p:cNvPr id="7" name="Picture 6">
            <a:extLst>
              <a:ext uri="{FF2B5EF4-FFF2-40B4-BE49-F238E27FC236}">
                <a16:creationId xmlns:a16="http://schemas.microsoft.com/office/drawing/2014/main" id="{32DD8CA7-9E8B-4496-AB6D-43096B9D6699}"/>
              </a:ext>
            </a:extLst>
          </p:cNvPr>
          <p:cNvPicPr>
            <a:picLocks noChangeAspect="1"/>
          </p:cNvPicPr>
          <p:nvPr/>
        </p:nvPicPr>
        <p:blipFill rotWithShape="1">
          <a:blip r:embed="rId4"/>
          <a:srcRect l="11782" r="13745"/>
          <a:stretch/>
        </p:blipFill>
        <p:spPr>
          <a:xfrm>
            <a:off x="4519282" y="2282095"/>
            <a:ext cx="835759" cy="1122243"/>
          </a:xfrm>
          <a:prstGeom prst="rect">
            <a:avLst/>
          </a:prstGeom>
        </p:spPr>
      </p:pic>
    </p:spTree>
    <p:extLst>
      <p:ext uri="{BB962C8B-B14F-4D97-AF65-F5344CB8AC3E}">
        <p14:creationId xmlns:p14="http://schemas.microsoft.com/office/powerpoint/2010/main" val="869027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7BA05-5792-49A3-A6B3-C421BE146144}"/>
              </a:ext>
            </a:extLst>
          </p:cNvPr>
          <p:cNvSpPr/>
          <p:nvPr/>
        </p:nvSpPr>
        <p:spPr>
          <a:xfrm>
            <a:off x="3048000" y="2967335"/>
            <a:ext cx="6096000" cy="923330"/>
          </a:xfrm>
          <a:prstGeom prst="rect">
            <a:avLst/>
          </a:prstGeom>
        </p:spPr>
        <p:txBody>
          <a:bodyPr>
            <a:spAutoFit/>
          </a:bodyPr>
          <a:lstStyle/>
          <a:p>
            <a:r>
              <a:rPr lang="en-US" altLang="en-US" b="1" dirty="0"/>
              <a:t/>
            </a:r>
            <a:br>
              <a:rPr lang="en-US" altLang="en-US" b="1" dirty="0"/>
            </a:br>
            <a:r>
              <a:rPr lang="en-GB" altLang="en-US" b="1" dirty="0"/>
              <a:t/>
            </a:r>
            <a:br>
              <a:rPr lang="en-GB" altLang="en-US" b="1" dirty="0"/>
            </a:br>
            <a:endParaRPr lang="en-GB" dirty="0"/>
          </a:p>
        </p:txBody>
      </p:sp>
      <p:sp>
        <p:nvSpPr>
          <p:cNvPr id="3" name="Rectangle 2">
            <a:extLst>
              <a:ext uri="{FF2B5EF4-FFF2-40B4-BE49-F238E27FC236}">
                <a16:creationId xmlns:a16="http://schemas.microsoft.com/office/drawing/2014/main" id="{A8ED4991-D1D4-4EFF-B6DA-C861903EEFE0}"/>
              </a:ext>
            </a:extLst>
          </p:cNvPr>
          <p:cNvSpPr/>
          <p:nvPr/>
        </p:nvSpPr>
        <p:spPr>
          <a:xfrm>
            <a:off x="82193" y="1431234"/>
            <a:ext cx="8213668" cy="5262979"/>
          </a:xfrm>
          <a:prstGeom prst="rect">
            <a:avLst/>
          </a:prstGeom>
        </p:spPr>
        <p:txBody>
          <a:bodyPr wrap="square">
            <a:spAutoFit/>
          </a:bodyPr>
          <a:lstStyle/>
          <a:p>
            <a:r>
              <a:rPr lang="en-GB" sz="2800" b="1" dirty="0"/>
              <a:t>Risk communication</a:t>
            </a:r>
          </a:p>
          <a:p>
            <a:pPr marL="457200" indent="-457200">
              <a:spcBef>
                <a:spcPts val="0"/>
              </a:spcBef>
              <a:buFont typeface="Arial" panose="020B0604020202020204" pitchFamily="34" charset="0"/>
              <a:buChar char="•"/>
            </a:pPr>
            <a:r>
              <a:rPr lang="en-GB" sz="2800" dirty="0"/>
              <a:t>Source for credible and accurate information</a:t>
            </a:r>
          </a:p>
          <a:p>
            <a:pPr marL="457200" indent="-457200">
              <a:spcBef>
                <a:spcPts val="0"/>
              </a:spcBef>
              <a:buFont typeface="Arial" panose="020B0604020202020204" pitchFamily="34" charset="0"/>
              <a:buChar char="•"/>
            </a:pPr>
            <a:r>
              <a:rPr lang="en-GB" sz="2800" dirty="0"/>
              <a:t>Identifying your target audience</a:t>
            </a:r>
          </a:p>
          <a:p>
            <a:pPr marL="457200" indent="-457200">
              <a:spcBef>
                <a:spcPts val="0"/>
              </a:spcBef>
              <a:buFont typeface="Arial" panose="020B0604020202020204" pitchFamily="34" charset="0"/>
              <a:buChar char="•"/>
            </a:pPr>
            <a:r>
              <a:rPr lang="en-GB" sz="2800" dirty="0"/>
              <a:t>Develop messages for dissemination</a:t>
            </a:r>
          </a:p>
          <a:p>
            <a:pPr marL="457200" indent="-457200">
              <a:spcBef>
                <a:spcPts val="0"/>
              </a:spcBef>
              <a:buFont typeface="Arial" panose="020B0604020202020204" pitchFamily="34" charset="0"/>
              <a:buChar char="•"/>
            </a:pPr>
            <a:r>
              <a:rPr lang="en-GB" sz="2800" dirty="0"/>
              <a:t>Identify appropriate channels</a:t>
            </a:r>
          </a:p>
          <a:p>
            <a:pPr marL="457200" indent="-457200">
              <a:spcBef>
                <a:spcPts val="0"/>
              </a:spcBef>
              <a:buFont typeface="Arial" panose="020B0604020202020204" pitchFamily="34" charset="0"/>
              <a:buChar char="•"/>
            </a:pPr>
            <a:r>
              <a:rPr lang="en-GB" sz="2800" dirty="0"/>
              <a:t>Identify others stakeholders to support the communication process</a:t>
            </a:r>
          </a:p>
          <a:p>
            <a:pPr marL="457200" indent="-457200">
              <a:spcBef>
                <a:spcPts val="0"/>
              </a:spcBef>
              <a:buFont typeface="Arial" panose="020B0604020202020204" pitchFamily="34" charset="0"/>
              <a:buChar char="•"/>
            </a:pPr>
            <a:r>
              <a:rPr lang="en-GB" sz="2800" dirty="0"/>
              <a:t>Monitor media report and expert report</a:t>
            </a:r>
          </a:p>
          <a:p>
            <a:pPr marL="457200" indent="-457200">
              <a:spcBef>
                <a:spcPts val="0"/>
              </a:spcBef>
              <a:buFont typeface="Arial" panose="020B0604020202020204" pitchFamily="34" charset="0"/>
              <a:buChar char="•"/>
            </a:pPr>
            <a:r>
              <a:rPr lang="en-GB" sz="2800" dirty="0"/>
              <a:t>Seek approval for the communication plan </a:t>
            </a:r>
          </a:p>
          <a:p>
            <a:endParaRPr lang="en-GB" sz="2400" dirty="0"/>
          </a:p>
          <a:p>
            <a:r>
              <a:rPr lang="en-GB" sz="2000" b="1" i="1" dirty="0"/>
              <a:t>Risk communication is a continuous process which should be undertaken at all times to inform people, facilitating informed de</a:t>
            </a:r>
            <a:r>
              <a:rPr lang="en-GB" b="1" i="1" dirty="0"/>
              <a:t>cisions</a:t>
            </a:r>
            <a:endParaRPr lang="en-GB" sz="2400" dirty="0"/>
          </a:p>
        </p:txBody>
      </p:sp>
      <p:sp>
        <p:nvSpPr>
          <p:cNvPr id="4" name="Rectangle 3">
            <a:extLst>
              <a:ext uri="{FF2B5EF4-FFF2-40B4-BE49-F238E27FC236}">
                <a16:creationId xmlns:a16="http://schemas.microsoft.com/office/drawing/2014/main" id="{FC2CDCF6-89BD-444E-A0E0-E1E113119577}"/>
              </a:ext>
            </a:extLst>
          </p:cNvPr>
          <p:cNvSpPr/>
          <p:nvPr/>
        </p:nvSpPr>
        <p:spPr>
          <a:xfrm>
            <a:off x="1174678" y="0"/>
            <a:ext cx="9842643" cy="1323439"/>
          </a:xfrm>
          <a:prstGeom prst="rect">
            <a:avLst/>
          </a:prstGeom>
        </p:spPr>
        <p:txBody>
          <a:bodyPr wrap="square">
            <a:spAutoFit/>
          </a:bodyPr>
          <a:lstStyle/>
          <a:p>
            <a:r>
              <a:rPr lang="en-US" altLang="en-US" sz="4000" b="1" dirty="0" smtClean="0"/>
              <a:t>Risk and Crisis Communication Planning </a:t>
            </a:r>
            <a:endParaRPr lang="en-GB" sz="4000" dirty="0"/>
          </a:p>
        </p:txBody>
      </p:sp>
      <p:pic>
        <p:nvPicPr>
          <p:cNvPr id="5" name="Picture 4">
            <a:extLst>
              <a:ext uri="{FF2B5EF4-FFF2-40B4-BE49-F238E27FC236}">
                <a16:creationId xmlns:a16="http://schemas.microsoft.com/office/drawing/2014/main" id="{5DE99CF5-90C4-4609-89EF-04470376D1E0}"/>
              </a:ext>
            </a:extLst>
          </p:cNvPr>
          <p:cNvPicPr>
            <a:picLocks noChangeAspect="1"/>
          </p:cNvPicPr>
          <p:nvPr/>
        </p:nvPicPr>
        <p:blipFill>
          <a:blip r:embed="rId2"/>
          <a:stretch>
            <a:fillRect/>
          </a:stretch>
        </p:blipFill>
        <p:spPr>
          <a:xfrm>
            <a:off x="7841903" y="1122608"/>
            <a:ext cx="4068743" cy="3689453"/>
          </a:xfrm>
          <a:prstGeom prst="rect">
            <a:avLst/>
          </a:prstGeom>
        </p:spPr>
      </p:pic>
    </p:spTree>
    <p:extLst>
      <p:ext uri="{BB962C8B-B14F-4D97-AF65-F5344CB8AC3E}">
        <p14:creationId xmlns:p14="http://schemas.microsoft.com/office/powerpoint/2010/main" val="224767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
            </a:r>
            <a:br>
              <a:rPr lang="en-US" b="1" dirty="0"/>
            </a:br>
            <a:r>
              <a:rPr lang="en-US" b="1" dirty="0"/>
              <a:t>Objectives</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GB" dirty="0"/>
          </a:p>
          <a:p>
            <a:pPr marL="0" indent="0" algn="just">
              <a:buNone/>
            </a:pPr>
            <a:r>
              <a:rPr lang="en-GB" dirty="0"/>
              <a:t>This topic enables learning about:</a:t>
            </a:r>
            <a:endParaRPr lang="en-US" dirty="0"/>
          </a:p>
          <a:p>
            <a:pPr lvl="0" algn="just"/>
            <a:r>
              <a:rPr lang="en-US" dirty="0"/>
              <a:t>Terminologies in risk and crisis communication </a:t>
            </a:r>
            <a:endParaRPr lang="en-US" dirty="0">
              <a:effectLst/>
            </a:endParaRPr>
          </a:p>
          <a:p>
            <a:pPr lvl="0" algn="just"/>
            <a:r>
              <a:rPr lang="en-US" dirty="0"/>
              <a:t>Principles and purpose of risk and crisis communication</a:t>
            </a:r>
            <a:endParaRPr lang="en-US" dirty="0">
              <a:effectLst/>
            </a:endParaRPr>
          </a:p>
          <a:p>
            <a:pPr lvl="0" algn="just"/>
            <a:r>
              <a:rPr lang="en-US" dirty="0"/>
              <a:t>Approaches to effective risk and crisis communication</a:t>
            </a:r>
            <a:endParaRPr lang="en-US" dirty="0">
              <a:effectLst/>
            </a:endParaRPr>
          </a:p>
          <a:p>
            <a:pPr lvl="0" algn="just"/>
            <a:r>
              <a:rPr lang="en-US" dirty="0"/>
              <a:t>Risk communication components and SOPs</a:t>
            </a:r>
            <a:endParaRPr lang="en-US" dirty="0">
              <a:effectLst/>
            </a:endParaRPr>
          </a:p>
          <a:p>
            <a:pPr algn="just"/>
            <a:endParaRPr lang="en-US" dirty="0"/>
          </a:p>
        </p:txBody>
      </p:sp>
    </p:spTree>
    <p:extLst>
      <p:ext uri="{BB962C8B-B14F-4D97-AF65-F5344CB8AC3E}">
        <p14:creationId xmlns:p14="http://schemas.microsoft.com/office/powerpoint/2010/main" val="211418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B7C50-E069-4BA8-B15E-974E1B988D55}"/>
              </a:ext>
            </a:extLst>
          </p:cNvPr>
          <p:cNvSpPr/>
          <p:nvPr/>
        </p:nvSpPr>
        <p:spPr>
          <a:xfrm>
            <a:off x="205481" y="277402"/>
            <a:ext cx="11168009" cy="6001643"/>
          </a:xfrm>
          <a:prstGeom prst="rect">
            <a:avLst/>
          </a:prstGeom>
        </p:spPr>
        <p:txBody>
          <a:bodyPr wrap="square">
            <a:spAutoFit/>
          </a:bodyPr>
          <a:lstStyle/>
          <a:p>
            <a:pPr algn="just">
              <a:lnSpc>
                <a:spcPct val="120000"/>
              </a:lnSpc>
            </a:pPr>
            <a:r>
              <a:rPr lang="en-GB" sz="3200" b="1" dirty="0" smtClean="0"/>
              <a:t>Crisis Communication Plan</a:t>
            </a:r>
          </a:p>
          <a:p>
            <a:pPr marL="342900" indent="-342900" algn="just">
              <a:lnSpc>
                <a:spcPct val="120000"/>
              </a:lnSpc>
              <a:spcBef>
                <a:spcPts val="0"/>
              </a:spcBef>
              <a:buFont typeface="Arial" panose="020B0604020202020204" pitchFamily="34" charset="0"/>
              <a:buChar char="•"/>
            </a:pPr>
            <a:r>
              <a:rPr lang="en-GB" sz="2400" dirty="0" smtClean="0"/>
              <a:t>All </a:t>
            </a:r>
            <a:r>
              <a:rPr lang="en-GB" sz="2400" dirty="0"/>
              <a:t>the above should be done and only when risk communication is overwhelmed that crisis communication kicks in during an emergency/outbreak</a:t>
            </a:r>
          </a:p>
          <a:p>
            <a:pPr marL="342900" indent="-342900" algn="just">
              <a:lnSpc>
                <a:spcPct val="120000"/>
              </a:lnSpc>
              <a:spcBef>
                <a:spcPts val="0"/>
              </a:spcBef>
              <a:buFont typeface="Arial" panose="020B0604020202020204" pitchFamily="34" charset="0"/>
              <a:buChar char="•"/>
            </a:pPr>
            <a:r>
              <a:rPr lang="en-GB" sz="2400" dirty="0"/>
              <a:t>Immediately contact the experts to provide factual credible and accurate communication</a:t>
            </a:r>
          </a:p>
          <a:p>
            <a:pPr marL="342900" indent="-342900" algn="just">
              <a:lnSpc>
                <a:spcPct val="120000"/>
              </a:lnSpc>
              <a:spcBef>
                <a:spcPts val="0"/>
              </a:spcBef>
              <a:buFont typeface="Arial" panose="020B0604020202020204" pitchFamily="34" charset="0"/>
              <a:buChar char="•"/>
            </a:pPr>
            <a:r>
              <a:rPr lang="en-GB" sz="2400" dirty="0"/>
              <a:t>Update the Emergency Operation Centre ( EOC)</a:t>
            </a:r>
          </a:p>
          <a:p>
            <a:pPr marL="342900" indent="-342900" algn="just">
              <a:lnSpc>
                <a:spcPct val="120000"/>
              </a:lnSpc>
              <a:spcBef>
                <a:spcPts val="0"/>
              </a:spcBef>
              <a:buFont typeface="Arial" panose="020B0604020202020204" pitchFamily="34" charset="0"/>
              <a:buChar char="•"/>
            </a:pPr>
            <a:r>
              <a:rPr lang="en-GB" sz="2400" dirty="0"/>
              <a:t>Identify stakeholders to support the crisis management</a:t>
            </a:r>
          </a:p>
          <a:p>
            <a:pPr marL="342900" indent="-342900" algn="just">
              <a:lnSpc>
                <a:spcPct val="120000"/>
              </a:lnSpc>
              <a:spcBef>
                <a:spcPts val="0"/>
              </a:spcBef>
              <a:buFont typeface="Arial" panose="020B0604020202020204" pitchFamily="34" charset="0"/>
              <a:buChar char="•"/>
            </a:pPr>
            <a:r>
              <a:rPr lang="en-GB" sz="2400" dirty="0"/>
              <a:t>Contact the media for press conference/briefing</a:t>
            </a:r>
          </a:p>
          <a:p>
            <a:pPr marL="342900" indent="-342900" algn="just">
              <a:lnSpc>
                <a:spcPct val="120000"/>
              </a:lnSpc>
              <a:spcBef>
                <a:spcPts val="0"/>
              </a:spcBef>
              <a:buFont typeface="Arial" panose="020B0604020202020204" pitchFamily="34" charset="0"/>
              <a:buChar char="•"/>
            </a:pPr>
            <a:r>
              <a:rPr lang="en-GB" sz="2400" dirty="0"/>
              <a:t>Draft press release and seek endorsement</a:t>
            </a:r>
          </a:p>
          <a:p>
            <a:pPr marL="342900" indent="-342900" algn="just">
              <a:lnSpc>
                <a:spcPct val="120000"/>
              </a:lnSpc>
              <a:spcBef>
                <a:spcPts val="0"/>
              </a:spcBef>
              <a:buFont typeface="Arial" panose="020B0604020202020204" pitchFamily="34" charset="0"/>
              <a:buChar char="•"/>
            </a:pPr>
            <a:r>
              <a:rPr lang="en-GB" sz="2400" dirty="0"/>
              <a:t>Identify spokespersons</a:t>
            </a:r>
          </a:p>
          <a:p>
            <a:pPr marL="342900" indent="-342900" algn="just">
              <a:lnSpc>
                <a:spcPct val="120000"/>
              </a:lnSpc>
              <a:spcBef>
                <a:spcPts val="0"/>
              </a:spcBef>
              <a:buFont typeface="Arial" panose="020B0604020202020204" pitchFamily="34" charset="0"/>
              <a:buChar char="•"/>
            </a:pPr>
            <a:r>
              <a:rPr lang="en-GB" sz="2400" dirty="0"/>
              <a:t>Hold press conference </a:t>
            </a:r>
          </a:p>
          <a:p>
            <a:pPr marL="342900" indent="-342900" algn="just">
              <a:lnSpc>
                <a:spcPct val="120000"/>
              </a:lnSpc>
              <a:spcBef>
                <a:spcPts val="0"/>
              </a:spcBef>
              <a:buFont typeface="Arial" panose="020B0604020202020204" pitchFamily="34" charset="0"/>
              <a:buChar char="•"/>
            </a:pPr>
            <a:r>
              <a:rPr lang="en-GB" sz="2400" dirty="0"/>
              <a:t>Continue monitoring media and expert report</a:t>
            </a:r>
          </a:p>
          <a:p>
            <a:pPr marL="342900" indent="-342900" algn="just">
              <a:lnSpc>
                <a:spcPct val="120000"/>
              </a:lnSpc>
              <a:spcBef>
                <a:spcPts val="0"/>
              </a:spcBef>
              <a:buFont typeface="Arial" panose="020B0604020202020204" pitchFamily="34" charset="0"/>
              <a:buChar char="•"/>
            </a:pPr>
            <a:r>
              <a:rPr lang="en-GB" sz="2400" dirty="0"/>
              <a:t>Update from time to time until the crisis is resolved</a:t>
            </a:r>
          </a:p>
        </p:txBody>
      </p:sp>
    </p:spTree>
    <p:extLst>
      <p:ext uri="{BB962C8B-B14F-4D97-AF65-F5344CB8AC3E}">
        <p14:creationId xmlns:p14="http://schemas.microsoft.com/office/powerpoint/2010/main" val="1500874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FF9945-E906-4A1A-A2B3-38FBB01FD990}"/>
              </a:ext>
            </a:extLst>
          </p:cNvPr>
          <p:cNvSpPr>
            <a:spLocks noGrp="1"/>
          </p:cNvSpPr>
          <p:nvPr>
            <p:ph type="title"/>
          </p:nvPr>
        </p:nvSpPr>
        <p:spPr/>
        <p:txBody>
          <a:bodyPr/>
          <a:lstStyle/>
          <a:p>
            <a:pPr algn="ctr"/>
            <a:r>
              <a:rPr lang="en-US" b="1" dirty="0"/>
              <a:t>Quiz and follow up questions </a:t>
            </a:r>
            <a:endParaRPr lang="en-GB" dirty="0"/>
          </a:p>
        </p:txBody>
      </p:sp>
      <p:sp>
        <p:nvSpPr>
          <p:cNvPr id="5" name="Content Placeholder 4">
            <a:extLst>
              <a:ext uri="{FF2B5EF4-FFF2-40B4-BE49-F238E27FC236}">
                <a16:creationId xmlns:a16="http://schemas.microsoft.com/office/drawing/2014/main" id="{84179DEC-E03B-42DD-B80E-D2CD4DEF99BC}"/>
              </a:ext>
            </a:extLst>
          </p:cNvPr>
          <p:cNvSpPr>
            <a:spLocks noGrp="1"/>
          </p:cNvSpPr>
          <p:nvPr>
            <p:ph idx="1"/>
          </p:nvPr>
        </p:nvSpPr>
        <p:spPr>
          <a:xfrm>
            <a:off x="897631" y="2039178"/>
            <a:ext cx="10456169" cy="3819989"/>
          </a:xfrm>
        </p:spPr>
        <p:txBody>
          <a:bodyPr>
            <a:noAutofit/>
          </a:bodyPr>
          <a:lstStyle/>
          <a:p>
            <a:pPr marL="514350" indent="-514350" algn="just">
              <a:buFont typeface="+mj-lt"/>
              <a:buAutoNum type="arabicPeriod"/>
            </a:pPr>
            <a:r>
              <a:rPr lang="en-US" sz="3200" dirty="0"/>
              <a:t>Why is it important to build trust when communicating risk?</a:t>
            </a:r>
          </a:p>
          <a:p>
            <a:pPr marL="514350" indent="-514350" algn="just">
              <a:buFont typeface="+mj-lt"/>
              <a:buAutoNum type="arabicPeriod"/>
            </a:pPr>
            <a:r>
              <a:rPr lang="en-US" sz="3200" dirty="0"/>
              <a:t>What would you consider to effectively engage your stakeholders when communicating a risk?  </a:t>
            </a:r>
          </a:p>
          <a:p>
            <a:pPr marL="514350" indent="-514350" algn="just">
              <a:buFont typeface="+mj-lt"/>
              <a:buAutoNum type="arabicPeriod"/>
            </a:pPr>
            <a:r>
              <a:rPr lang="en-US" sz="3200" dirty="0"/>
              <a:t>What are the most fundamental aspects of a communication plan? </a:t>
            </a:r>
            <a:endParaRPr lang="aa-ET" sz="3200" dirty="0"/>
          </a:p>
          <a:p>
            <a:endParaRPr lang="en-GB" sz="3200" dirty="0"/>
          </a:p>
        </p:txBody>
      </p:sp>
    </p:spTree>
    <p:extLst>
      <p:ext uri="{BB962C8B-B14F-4D97-AF65-F5344CB8AC3E}">
        <p14:creationId xmlns:p14="http://schemas.microsoft.com/office/powerpoint/2010/main" val="28194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1CCC4-0321-4FDE-B170-229EFB81B33D}"/>
              </a:ext>
            </a:extLst>
          </p:cNvPr>
          <p:cNvSpPr>
            <a:spLocks noGrp="1"/>
          </p:cNvSpPr>
          <p:nvPr>
            <p:ph type="title"/>
          </p:nvPr>
        </p:nvSpPr>
        <p:spPr/>
        <p:txBody>
          <a:bodyPr/>
          <a:lstStyle/>
          <a:p>
            <a:pPr algn="ctr"/>
            <a:r>
              <a:rPr lang="en-US" b="1" dirty="0"/>
              <a:t>References </a:t>
            </a:r>
            <a:endParaRPr lang="en-GB" b="1" dirty="0"/>
          </a:p>
        </p:txBody>
      </p:sp>
      <p:sp>
        <p:nvSpPr>
          <p:cNvPr id="3" name="Content Placeholder 2">
            <a:extLst>
              <a:ext uri="{FF2B5EF4-FFF2-40B4-BE49-F238E27FC236}">
                <a16:creationId xmlns:a16="http://schemas.microsoft.com/office/drawing/2014/main" id="{C381C56F-A246-406B-A9E0-9FE135DC2474}"/>
              </a:ext>
            </a:extLst>
          </p:cNvPr>
          <p:cNvSpPr>
            <a:spLocks noGrp="1"/>
          </p:cNvSpPr>
          <p:nvPr>
            <p:ph idx="1"/>
          </p:nvPr>
        </p:nvSpPr>
        <p:spPr/>
        <p:txBody>
          <a:bodyPr>
            <a:normAutofit/>
          </a:bodyPr>
          <a:lstStyle/>
          <a:p>
            <a:pPr marL="514350" indent="-514350">
              <a:buFont typeface="+mj-lt"/>
              <a:buAutoNum type="arabicPeriod"/>
            </a:pPr>
            <a:r>
              <a:rPr lang="en-US" sz="2400" b="1" dirty="0"/>
              <a:t>Communication cycle: Definition, process, models and examples</a:t>
            </a:r>
            <a:r>
              <a:rPr lang="en-US" sz="2400" dirty="0"/>
              <a:t>; Prof. John </a:t>
            </a:r>
            <a:r>
              <a:rPr lang="en-US" sz="2400" dirty="0" err="1"/>
              <a:t>Velentzas</a:t>
            </a:r>
            <a:r>
              <a:rPr lang="en-US" sz="2400" dirty="0"/>
              <a:t>, Dr. Georgia </a:t>
            </a:r>
            <a:r>
              <a:rPr lang="en-US" sz="2400" dirty="0" err="1"/>
              <a:t>Broni</a:t>
            </a:r>
            <a:r>
              <a:rPr lang="en-US" sz="2400" dirty="0"/>
              <a:t>; Technological Institute of Western Macedonia Greece</a:t>
            </a:r>
          </a:p>
          <a:p>
            <a:pPr marL="514350" indent="-514350">
              <a:buFont typeface="+mj-lt"/>
              <a:buAutoNum type="arabicPeriod"/>
            </a:pPr>
            <a:r>
              <a:rPr lang="en-US" sz="2400" b="1" dirty="0"/>
              <a:t>Communicating in a Crisis (2002): </a:t>
            </a:r>
            <a:r>
              <a:rPr lang="en-US" sz="2400" dirty="0"/>
              <a:t>U.S. Department of Health and Human Services Substance Abuse and Mental Health Services Administration Rockville, MD </a:t>
            </a:r>
          </a:p>
          <a:p>
            <a:pPr marL="514350" indent="-514350">
              <a:buFont typeface="+mj-lt"/>
              <a:buAutoNum type="arabicPeriod"/>
            </a:pPr>
            <a:r>
              <a:rPr lang="en-US" sz="2400" b="1" dirty="0"/>
              <a:t>Field guide to designing a health Communication strategy: </a:t>
            </a:r>
            <a:r>
              <a:rPr lang="en-US" sz="2400" i="1" dirty="0"/>
              <a:t>Population Communication Services Johns Hopkins Bloomberg School of Public Health/Center for Communication Programs</a:t>
            </a:r>
            <a:r>
              <a:rPr lang="en-US" sz="2400" b="1" i="1" dirty="0"/>
              <a:t> </a:t>
            </a:r>
          </a:p>
          <a:p>
            <a:endParaRPr lang="en-GB" dirty="0"/>
          </a:p>
        </p:txBody>
      </p:sp>
    </p:spTree>
    <p:extLst>
      <p:ext uri="{BB962C8B-B14F-4D97-AF65-F5344CB8AC3E}">
        <p14:creationId xmlns:p14="http://schemas.microsoft.com/office/powerpoint/2010/main" val="219851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94339" y="2273908"/>
            <a:ext cx="8745416" cy="4130119"/>
          </a:xfrm>
        </p:spPr>
        <p:txBody>
          <a:bodyPr>
            <a:noAutofit/>
          </a:bodyPr>
          <a:lstStyle/>
          <a:p>
            <a:pPr algn="ctr"/>
            <a:r>
              <a:rPr lang="en-GB" sz="2800" b="0" dirty="0"/>
              <a:t>Review of The Pandemic Preparedness  with One Health approach (PPOH) short course is by the East African Community (EAC) Secretariat in cooperation with universities of the six EAC Partner States. It is facilitated by the German Government and implemented by the Deutsche Gesellschaft für Internationale </a:t>
            </a:r>
            <a:r>
              <a:rPr lang="en-GB" sz="2800" b="0" dirty="0" err="1"/>
              <a:t>Zusammenarbeit</a:t>
            </a:r>
            <a:r>
              <a:rPr lang="en-GB" sz="2800" b="0" dirty="0"/>
              <a:t> GIZ GmbH through the </a:t>
            </a:r>
            <a:r>
              <a:rPr lang="en-US" sz="2800" b="0" dirty="0"/>
              <a:t>Global </a:t>
            </a:r>
            <a:r>
              <a:rPr lang="en-US" sz="2800" b="0" dirty="0" err="1"/>
              <a:t>Programme</a:t>
            </a:r>
            <a:r>
              <a:rPr lang="en-US" sz="2800" b="0" dirty="0"/>
              <a:t> Pandemic Prevention and Response, One Health (GP PPOH)</a:t>
            </a:r>
            <a:endParaRPr lang="en-US" sz="2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8922" y="925370"/>
            <a:ext cx="1906283" cy="1348538"/>
          </a:xfrm>
          <a:prstGeom prst="rect">
            <a:avLst/>
          </a:prstGeom>
        </p:spPr>
      </p:pic>
      <p:pic>
        <p:nvPicPr>
          <p:cNvPr id="3" name="Picture 2">
            <a:extLst>
              <a:ext uri="{FF2B5EF4-FFF2-40B4-BE49-F238E27FC236}">
                <a16:creationId xmlns:a16="http://schemas.microsoft.com/office/drawing/2014/main" id="{DF1D0F11-D343-E402-A52C-97BF64743F4D}"/>
              </a:ext>
            </a:extLst>
          </p:cNvPr>
          <p:cNvPicPr>
            <a:picLocks noChangeAspect="1"/>
          </p:cNvPicPr>
          <p:nvPr/>
        </p:nvPicPr>
        <p:blipFill>
          <a:blip r:embed="rId3"/>
          <a:stretch>
            <a:fillRect/>
          </a:stretch>
        </p:blipFill>
        <p:spPr>
          <a:xfrm>
            <a:off x="7877376" y="1166876"/>
            <a:ext cx="1333025" cy="1035658"/>
          </a:xfrm>
          <a:prstGeom prst="rect">
            <a:avLst/>
          </a:prstGeom>
        </p:spPr>
      </p:pic>
      <p:pic>
        <p:nvPicPr>
          <p:cNvPr id="6" name="Picture 5">
            <a:extLst>
              <a:ext uri="{FF2B5EF4-FFF2-40B4-BE49-F238E27FC236}">
                <a16:creationId xmlns:a16="http://schemas.microsoft.com/office/drawing/2014/main" id="{0DE05482-44D3-BB0F-4B72-61296C1BC10A}"/>
              </a:ext>
            </a:extLst>
          </p:cNvPr>
          <p:cNvPicPr>
            <a:picLocks noChangeAspect="1"/>
          </p:cNvPicPr>
          <p:nvPr/>
        </p:nvPicPr>
        <p:blipFill>
          <a:blip r:embed="rId4"/>
          <a:stretch>
            <a:fillRect/>
          </a:stretch>
        </p:blipFill>
        <p:spPr>
          <a:xfrm>
            <a:off x="5381212" y="1150443"/>
            <a:ext cx="1426006" cy="1107031"/>
          </a:xfrm>
          <a:prstGeom prst="rect">
            <a:avLst/>
          </a:prstGeom>
        </p:spPr>
      </p:pic>
    </p:spTree>
    <p:extLst>
      <p:ext uri="{BB962C8B-B14F-4D97-AF65-F5344CB8AC3E}">
        <p14:creationId xmlns:p14="http://schemas.microsoft.com/office/powerpoint/2010/main" val="345793401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Expected Learning Outcomes</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At the end of this course, learners are expected to:</a:t>
            </a:r>
          </a:p>
          <a:p>
            <a:pPr lvl="0"/>
            <a:r>
              <a:rPr lang="en-US" dirty="0"/>
              <a:t>Define terminologies in risk and crisis communication </a:t>
            </a:r>
            <a:endParaRPr lang="en-US" dirty="0">
              <a:effectLst/>
            </a:endParaRPr>
          </a:p>
          <a:p>
            <a:pPr lvl="0"/>
            <a:r>
              <a:rPr lang="en-US" dirty="0"/>
              <a:t>Describe principles and purpose of risk and crisis communication</a:t>
            </a:r>
            <a:endParaRPr lang="en-US" dirty="0">
              <a:effectLst/>
            </a:endParaRPr>
          </a:p>
          <a:p>
            <a:pPr lvl="0"/>
            <a:r>
              <a:rPr lang="en-US" dirty="0"/>
              <a:t>Explain the </a:t>
            </a:r>
            <a:r>
              <a:rPr lang="en-US" dirty="0">
                <a:latin typeface="Arial" panose="020B0604020202020204" pitchFamily="34" charset="0"/>
                <a:cs typeface="Arial" panose="020B0604020202020204" pitchFamily="34" charset="0"/>
              </a:rPr>
              <a:t>approaches</a:t>
            </a:r>
            <a:r>
              <a:rPr lang="en-US" dirty="0"/>
              <a:t> to effective risk and crisis communication </a:t>
            </a:r>
            <a:endParaRPr lang="en-US" dirty="0">
              <a:effectLst/>
            </a:endParaRPr>
          </a:p>
          <a:p>
            <a:pPr lvl="0"/>
            <a:r>
              <a:rPr lang="en-US" dirty="0"/>
              <a:t>Describe Risk communication components and SOPs</a:t>
            </a:r>
            <a:endParaRPr lang="en-US" dirty="0">
              <a:effectLst/>
            </a:endParaRPr>
          </a:p>
          <a:p>
            <a:pPr marL="0" indent="0">
              <a:buNone/>
            </a:pPr>
            <a:endParaRPr lang="en-US" dirty="0"/>
          </a:p>
        </p:txBody>
      </p:sp>
    </p:spTree>
    <p:extLst>
      <p:ext uri="{BB962C8B-B14F-4D97-AF65-F5344CB8AC3E}">
        <p14:creationId xmlns:p14="http://schemas.microsoft.com/office/powerpoint/2010/main" val="303758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16A652-E220-4A1F-ADA2-0E08565F00D6}"/>
              </a:ext>
            </a:extLst>
          </p:cNvPr>
          <p:cNvSpPr>
            <a:spLocks noGrp="1"/>
          </p:cNvSpPr>
          <p:nvPr>
            <p:ph type="title"/>
          </p:nvPr>
        </p:nvSpPr>
        <p:spPr/>
        <p:txBody>
          <a:bodyPr/>
          <a:lstStyle/>
          <a:p>
            <a:pPr algn="ctr"/>
            <a:r>
              <a:rPr lang="en-US" b="1" dirty="0" smtClean="0"/>
              <a:t>Definition of Terms</a:t>
            </a:r>
            <a:endParaRPr lang="en-GB" dirty="0"/>
          </a:p>
        </p:txBody>
      </p:sp>
      <p:sp>
        <p:nvSpPr>
          <p:cNvPr id="7" name="Content Placeholder 6">
            <a:extLst>
              <a:ext uri="{FF2B5EF4-FFF2-40B4-BE49-F238E27FC236}">
                <a16:creationId xmlns:a16="http://schemas.microsoft.com/office/drawing/2014/main" id="{FE2C39C1-56E6-4DA3-B051-2EE2064DBA53}"/>
              </a:ext>
            </a:extLst>
          </p:cNvPr>
          <p:cNvSpPr>
            <a:spLocks noGrp="1"/>
          </p:cNvSpPr>
          <p:nvPr>
            <p:ph sz="half" idx="1"/>
          </p:nvPr>
        </p:nvSpPr>
        <p:spPr>
          <a:xfrm>
            <a:off x="274909" y="2081972"/>
            <a:ext cx="3766660" cy="3650232"/>
          </a:xfrm>
        </p:spPr>
        <p:txBody>
          <a:bodyPr>
            <a:normAutofit fontScale="70000" lnSpcReduction="20000"/>
          </a:bodyPr>
          <a:lstStyle/>
          <a:p>
            <a:r>
              <a:rPr lang="en-US" sz="4000" dirty="0"/>
              <a:t>Communication</a:t>
            </a:r>
          </a:p>
          <a:p>
            <a:pPr marL="0" indent="0">
              <a:buNone/>
            </a:pPr>
            <a:endParaRPr lang="en-US" sz="4000" dirty="0"/>
          </a:p>
          <a:p>
            <a:r>
              <a:rPr lang="en-US" sz="4000" dirty="0"/>
              <a:t>Risk </a:t>
            </a:r>
          </a:p>
          <a:p>
            <a:pPr marL="0" indent="0">
              <a:buNone/>
            </a:pPr>
            <a:endParaRPr lang="en-US" sz="4000" dirty="0"/>
          </a:p>
          <a:p>
            <a:r>
              <a:rPr lang="en-US" sz="4000" dirty="0"/>
              <a:t>Risk Communication</a:t>
            </a:r>
          </a:p>
          <a:p>
            <a:pPr marL="0" indent="0">
              <a:buNone/>
            </a:pPr>
            <a:endParaRPr lang="en-US" sz="4000" dirty="0"/>
          </a:p>
          <a:p>
            <a:r>
              <a:rPr lang="en-US" sz="4000" dirty="0"/>
              <a:t>Crisis  </a:t>
            </a:r>
          </a:p>
          <a:p>
            <a:endParaRPr lang="en-GB" sz="4000" dirty="0"/>
          </a:p>
        </p:txBody>
      </p:sp>
      <p:sp>
        <p:nvSpPr>
          <p:cNvPr id="8" name="Content Placeholder 7">
            <a:extLst>
              <a:ext uri="{FF2B5EF4-FFF2-40B4-BE49-F238E27FC236}">
                <a16:creationId xmlns:a16="http://schemas.microsoft.com/office/drawing/2014/main" id="{DB94EB41-69F9-4DCD-A113-A2BD1AC16279}"/>
              </a:ext>
            </a:extLst>
          </p:cNvPr>
          <p:cNvSpPr>
            <a:spLocks noGrp="1"/>
          </p:cNvSpPr>
          <p:nvPr>
            <p:ph sz="half" idx="2"/>
          </p:nvPr>
        </p:nvSpPr>
        <p:spPr>
          <a:xfrm>
            <a:off x="6557073" y="2017343"/>
            <a:ext cx="3766660" cy="3441520"/>
          </a:xfrm>
        </p:spPr>
        <p:txBody>
          <a:bodyPr>
            <a:normAutofit fontScale="70000" lnSpcReduction="20000"/>
          </a:bodyPr>
          <a:lstStyle/>
          <a:p>
            <a:r>
              <a:rPr lang="en-US" sz="4000" dirty="0"/>
              <a:t>Crisis       communication </a:t>
            </a:r>
          </a:p>
          <a:p>
            <a:endParaRPr lang="en-US" sz="4000" dirty="0"/>
          </a:p>
          <a:p>
            <a:r>
              <a:rPr lang="en-US" sz="4000" dirty="0"/>
              <a:t>Hazard</a:t>
            </a:r>
          </a:p>
          <a:p>
            <a:endParaRPr lang="en-US" sz="4000" dirty="0"/>
          </a:p>
          <a:p>
            <a:r>
              <a:rPr lang="en-US" sz="4000" dirty="0"/>
              <a:t>One Health </a:t>
            </a:r>
          </a:p>
          <a:p>
            <a:endParaRPr lang="en-US" sz="4000" dirty="0"/>
          </a:p>
          <a:p>
            <a:r>
              <a:rPr lang="en-US" sz="4000" dirty="0"/>
              <a:t>Risk assessment </a:t>
            </a:r>
            <a:endParaRPr lang="en-GB" sz="4000" dirty="0"/>
          </a:p>
        </p:txBody>
      </p:sp>
      <p:sp>
        <p:nvSpPr>
          <p:cNvPr id="4" name="Footer Placeholder 3">
            <a:extLst>
              <a:ext uri="{FF2B5EF4-FFF2-40B4-BE49-F238E27FC236}">
                <a16:creationId xmlns:a16="http://schemas.microsoft.com/office/drawing/2014/main" id="{C30FCFC9-3252-44B2-9FDB-CC3D2F151D19}"/>
              </a:ext>
            </a:extLst>
          </p:cNvPr>
          <p:cNvSpPr>
            <a:spLocks noGrp="1"/>
          </p:cNvSpPr>
          <p:nvPr>
            <p:ph type="ftr" sz="quarter" idx="11"/>
          </p:nvPr>
        </p:nvSpPr>
        <p:spPr/>
        <p:txBody>
          <a:bodyPr/>
          <a:lstStyle/>
          <a:p>
            <a:r>
              <a:rPr lang="en-US"/>
              <a:t>www.presentatiostemplate.com</a:t>
            </a:r>
          </a:p>
        </p:txBody>
      </p:sp>
      <p:pic>
        <p:nvPicPr>
          <p:cNvPr id="9" name="Picture 8">
            <a:extLst>
              <a:ext uri="{FF2B5EF4-FFF2-40B4-BE49-F238E27FC236}">
                <a16:creationId xmlns:a16="http://schemas.microsoft.com/office/drawing/2014/main" id="{4A22C4DE-53A3-4590-AA4C-EB428B71DF9C}"/>
              </a:ext>
            </a:extLst>
          </p:cNvPr>
          <p:cNvPicPr>
            <a:picLocks noChangeAspect="1"/>
          </p:cNvPicPr>
          <p:nvPr/>
        </p:nvPicPr>
        <p:blipFill rotWithShape="1">
          <a:blip r:embed="rId2"/>
          <a:srcRect l="14706" t="15441" r="10164" b="15353"/>
          <a:stretch/>
        </p:blipFill>
        <p:spPr>
          <a:xfrm>
            <a:off x="3249927" y="1910672"/>
            <a:ext cx="788673" cy="726494"/>
          </a:xfrm>
          <a:prstGeom prst="rect">
            <a:avLst/>
          </a:prstGeom>
        </p:spPr>
      </p:pic>
      <p:pic>
        <p:nvPicPr>
          <p:cNvPr id="10" name="Picture 9">
            <a:extLst>
              <a:ext uri="{FF2B5EF4-FFF2-40B4-BE49-F238E27FC236}">
                <a16:creationId xmlns:a16="http://schemas.microsoft.com/office/drawing/2014/main" id="{1380D231-A3F4-47EE-BC7F-920EC5B82614}"/>
              </a:ext>
            </a:extLst>
          </p:cNvPr>
          <p:cNvPicPr>
            <a:picLocks noChangeAspect="1"/>
          </p:cNvPicPr>
          <p:nvPr/>
        </p:nvPicPr>
        <p:blipFill>
          <a:blip r:embed="rId3"/>
          <a:stretch>
            <a:fillRect/>
          </a:stretch>
        </p:blipFill>
        <p:spPr>
          <a:xfrm>
            <a:off x="1599603" y="2868383"/>
            <a:ext cx="867256" cy="785950"/>
          </a:xfrm>
          <a:prstGeom prst="rect">
            <a:avLst/>
          </a:prstGeom>
        </p:spPr>
      </p:pic>
      <p:pic>
        <p:nvPicPr>
          <p:cNvPr id="11" name="Picture 10">
            <a:extLst>
              <a:ext uri="{FF2B5EF4-FFF2-40B4-BE49-F238E27FC236}">
                <a16:creationId xmlns:a16="http://schemas.microsoft.com/office/drawing/2014/main" id="{CB6ED050-DC18-4DF7-BD74-789AF5DFDA9E}"/>
              </a:ext>
            </a:extLst>
          </p:cNvPr>
          <p:cNvPicPr>
            <a:picLocks noChangeAspect="1"/>
          </p:cNvPicPr>
          <p:nvPr/>
        </p:nvPicPr>
        <p:blipFill>
          <a:blip r:embed="rId4"/>
          <a:stretch>
            <a:fillRect/>
          </a:stretch>
        </p:blipFill>
        <p:spPr>
          <a:xfrm>
            <a:off x="3970136" y="3444619"/>
            <a:ext cx="1014166" cy="1014166"/>
          </a:xfrm>
          <a:prstGeom prst="rect">
            <a:avLst/>
          </a:prstGeom>
        </p:spPr>
      </p:pic>
      <p:pic>
        <p:nvPicPr>
          <p:cNvPr id="12" name="Picture 11">
            <a:extLst>
              <a:ext uri="{FF2B5EF4-FFF2-40B4-BE49-F238E27FC236}">
                <a16:creationId xmlns:a16="http://schemas.microsoft.com/office/drawing/2014/main" id="{D75DCD81-3FCE-49A1-B80D-F41B990327F6}"/>
              </a:ext>
            </a:extLst>
          </p:cNvPr>
          <p:cNvPicPr>
            <a:picLocks noChangeAspect="1"/>
          </p:cNvPicPr>
          <p:nvPr/>
        </p:nvPicPr>
        <p:blipFill>
          <a:blip r:embed="rId5"/>
          <a:stretch>
            <a:fillRect/>
          </a:stretch>
        </p:blipFill>
        <p:spPr>
          <a:xfrm>
            <a:off x="1657579" y="4194423"/>
            <a:ext cx="1233236" cy="1233236"/>
          </a:xfrm>
          <a:prstGeom prst="rect">
            <a:avLst/>
          </a:prstGeom>
        </p:spPr>
      </p:pic>
      <p:pic>
        <p:nvPicPr>
          <p:cNvPr id="13" name="Picture 12">
            <a:extLst>
              <a:ext uri="{FF2B5EF4-FFF2-40B4-BE49-F238E27FC236}">
                <a16:creationId xmlns:a16="http://schemas.microsoft.com/office/drawing/2014/main" id="{0B2B3613-6A9F-4CB2-AE98-94C5B33B55C6}"/>
              </a:ext>
            </a:extLst>
          </p:cNvPr>
          <p:cNvPicPr>
            <a:picLocks noChangeAspect="1"/>
          </p:cNvPicPr>
          <p:nvPr/>
        </p:nvPicPr>
        <p:blipFill>
          <a:blip r:embed="rId6"/>
          <a:stretch>
            <a:fillRect/>
          </a:stretch>
        </p:blipFill>
        <p:spPr>
          <a:xfrm>
            <a:off x="10243767" y="1933215"/>
            <a:ext cx="681408" cy="681408"/>
          </a:xfrm>
          <a:prstGeom prst="rect">
            <a:avLst/>
          </a:prstGeom>
        </p:spPr>
      </p:pic>
      <p:pic>
        <p:nvPicPr>
          <p:cNvPr id="14" name="Picture 13">
            <a:extLst>
              <a:ext uri="{FF2B5EF4-FFF2-40B4-BE49-F238E27FC236}">
                <a16:creationId xmlns:a16="http://schemas.microsoft.com/office/drawing/2014/main" id="{4CE3A1C1-1B24-400D-96E8-3C49FEFA4A16}"/>
              </a:ext>
            </a:extLst>
          </p:cNvPr>
          <p:cNvPicPr>
            <a:picLocks noChangeAspect="1"/>
          </p:cNvPicPr>
          <p:nvPr/>
        </p:nvPicPr>
        <p:blipFill>
          <a:blip r:embed="rId7"/>
          <a:stretch>
            <a:fillRect/>
          </a:stretch>
        </p:blipFill>
        <p:spPr>
          <a:xfrm>
            <a:off x="8117554" y="2752285"/>
            <a:ext cx="769272" cy="829816"/>
          </a:xfrm>
          <a:prstGeom prst="rect">
            <a:avLst/>
          </a:prstGeom>
        </p:spPr>
      </p:pic>
      <p:pic>
        <p:nvPicPr>
          <p:cNvPr id="15" name="Picture 14">
            <a:extLst>
              <a:ext uri="{FF2B5EF4-FFF2-40B4-BE49-F238E27FC236}">
                <a16:creationId xmlns:a16="http://schemas.microsoft.com/office/drawing/2014/main" id="{087E2231-B1C4-4451-AA3B-DB3C1BF9F98B}"/>
              </a:ext>
            </a:extLst>
          </p:cNvPr>
          <p:cNvPicPr>
            <a:picLocks noChangeAspect="1"/>
          </p:cNvPicPr>
          <p:nvPr/>
        </p:nvPicPr>
        <p:blipFill rotWithShape="1">
          <a:blip r:embed="rId8"/>
          <a:srcRect l="29601" t="16082" r="28912" b="21650"/>
          <a:stretch/>
        </p:blipFill>
        <p:spPr>
          <a:xfrm>
            <a:off x="9650909" y="4632276"/>
            <a:ext cx="681408" cy="1079609"/>
          </a:xfrm>
          <a:prstGeom prst="rect">
            <a:avLst/>
          </a:prstGeom>
        </p:spPr>
      </p:pic>
      <p:pic>
        <p:nvPicPr>
          <p:cNvPr id="16" name="Picture 15">
            <a:extLst>
              <a:ext uri="{FF2B5EF4-FFF2-40B4-BE49-F238E27FC236}">
                <a16:creationId xmlns:a16="http://schemas.microsoft.com/office/drawing/2014/main" id="{97AE614D-0B94-4E8D-B5E7-EE05C68BA720}"/>
              </a:ext>
            </a:extLst>
          </p:cNvPr>
          <p:cNvPicPr>
            <a:picLocks noChangeAspect="1"/>
          </p:cNvPicPr>
          <p:nvPr/>
        </p:nvPicPr>
        <p:blipFill>
          <a:blip r:embed="rId9"/>
          <a:stretch>
            <a:fillRect/>
          </a:stretch>
        </p:blipFill>
        <p:spPr>
          <a:xfrm>
            <a:off x="8679529" y="3702989"/>
            <a:ext cx="971380" cy="929287"/>
          </a:xfrm>
          <a:prstGeom prst="rect">
            <a:avLst/>
          </a:prstGeom>
        </p:spPr>
      </p:pic>
    </p:spTree>
    <p:extLst>
      <p:ext uri="{BB962C8B-B14F-4D97-AF65-F5344CB8AC3E}">
        <p14:creationId xmlns:p14="http://schemas.microsoft.com/office/powerpoint/2010/main" val="120166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75F2FF-2147-446B-990E-8D5C01D2EC71}"/>
              </a:ext>
            </a:extLst>
          </p:cNvPr>
          <p:cNvSpPr>
            <a:spLocks noGrp="1"/>
          </p:cNvSpPr>
          <p:nvPr>
            <p:ph type="title"/>
          </p:nvPr>
        </p:nvSpPr>
        <p:spPr/>
        <p:txBody>
          <a:bodyPr>
            <a:noAutofit/>
          </a:bodyPr>
          <a:lstStyle/>
          <a:p>
            <a:pPr algn="ctr"/>
            <a:r>
              <a:rPr lang="en-US" sz="4000" b="1" dirty="0"/>
              <a:t>Communication </a:t>
            </a:r>
            <a:endParaRPr lang="en-GB" sz="4000" b="1" dirty="0"/>
          </a:p>
        </p:txBody>
      </p:sp>
      <p:sp>
        <p:nvSpPr>
          <p:cNvPr id="8" name="Content Placeholder 7">
            <a:extLst>
              <a:ext uri="{FF2B5EF4-FFF2-40B4-BE49-F238E27FC236}">
                <a16:creationId xmlns:a16="http://schemas.microsoft.com/office/drawing/2014/main" id="{FD382E59-F786-45BD-988C-0F1276F795C6}"/>
              </a:ext>
            </a:extLst>
          </p:cNvPr>
          <p:cNvSpPr>
            <a:spLocks noGrp="1"/>
          </p:cNvSpPr>
          <p:nvPr>
            <p:ph idx="1"/>
          </p:nvPr>
        </p:nvSpPr>
        <p:spPr/>
        <p:txBody>
          <a:bodyPr>
            <a:normAutofit/>
          </a:bodyPr>
          <a:lstStyle/>
          <a:p>
            <a:pPr algn="just"/>
            <a:r>
              <a:rPr lang="en-GB" sz="3600" dirty="0"/>
              <a:t>Means of sending or receiving information, such as telephone lines or computers</a:t>
            </a:r>
          </a:p>
          <a:p>
            <a:pPr algn="just"/>
            <a:endParaRPr lang="en-GB" sz="3600" dirty="0"/>
          </a:p>
          <a:p>
            <a:pPr algn="just"/>
            <a:r>
              <a:rPr lang="en-GB" sz="3600" dirty="0"/>
              <a:t>Exchanging of information by speaking, writing, or using some other medium</a:t>
            </a:r>
          </a:p>
          <a:p>
            <a:pPr algn="just"/>
            <a:endParaRPr lang="en-GB" sz="3600" dirty="0"/>
          </a:p>
        </p:txBody>
      </p:sp>
      <p:sp>
        <p:nvSpPr>
          <p:cNvPr id="5" name="Footer Placeholder 4">
            <a:extLst>
              <a:ext uri="{FF2B5EF4-FFF2-40B4-BE49-F238E27FC236}">
                <a16:creationId xmlns:a16="http://schemas.microsoft.com/office/drawing/2014/main" id="{82399F11-0703-46BC-9296-288B28386BBD}"/>
              </a:ext>
            </a:extLst>
          </p:cNvPr>
          <p:cNvSpPr>
            <a:spLocks noGrp="1"/>
          </p:cNvSpPr>
          <p:nvPr>
            <p:ph type="ftr" sz="quarter" idx="11"/>
          </p:nvPr>
        </p:nvSpPr>
        <p:spPr/>
        <p:txBody>
          <a:bodyPr/>
          <a:lstStyle/>
          <a:p>
            <a:r>
              <a:rPr lang="en-US"/>
              <a:t>www.presentatiostemplate.com</a:t>
            </a:r>
          </a:p>
        </p:txBody>
      </p:sp>
      <p:pic>
        <p:nvPicPr>
          <p:cNvPr id="9" name="Picture 8">
            <a:extLst>
              <a:ext uri="{FF2B5EF4-FFF2-40B4-BE49-F238E27FC236}">
                <a16:creationId xmlns:a16="http://schemas.microsoft.com/office/drawing/2014/main" id="{0E6F797D-DD5C-4390-A5B9-39488AEBCD93}"/>
              </a:ext>
            </a:extLst>
          </p:cNvPr>
          <p:cNvPicPr>
            <a:picLocks noChangeAspect="1"/>
          </p:cNvPicPr>
          <p:nvPr/>
        </p:nvPicPr>
        <p:blipFill rotWithShape="1">
          <a:blip r:embed="rId2"/>
          <a:srcRect l="14706" t="15441" r="10164" b="15353"/>
          <a:stretch/>
        </p:blipFill>
        <p:spPr>
          <a:xfrm>
            <a:off x="10206661" y="0"/>
            <a:ext cx="1985339" cy="1828813"/>
          </a:xfrm>
          <a:prstGeom prst="rect">
            <a:avLst/>
          </a:prstGeom>
        </p:spPr>
      </p:pic>
    </p:spTree>
    <p:extLst>
      <p:ext uri="{BB962C8B-B14F-4D97-AF65-F5344CB8AC3E}">
        <p14:creationId xmlns:p14="http://schemas.microsoft.com/office/powerpoint/2010/main" val="32353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118567-7B5A-47A3-94DB-BB738C882683}"/>
              </a:ext>
            </a:extLst>
          </p:cNvPr>
          <p:cNvSpPr>
            <a:spLocks noGrp="1"/>
          </p:cNvSpPr>
          <p:nvPr>
            <p:ph type="title"/>
          </p:nvPr>
        </p:nvSpPr>
        <p:spPr>
          <a:xfrm>
            <a:off x="1781908" y="375138"/>
            <a:ext cx="8792307" cy="914400"/>
          </a:xfrm>
        </p:spPr>
        <p:txBody>
          <a:bodyPr>
            <a:normAutofit/>
          </a:bodyPr>
          <a:lstStyle/>
          <a:p>
            <a:pPr algn="ctr"/>
            <a:r>
              <a:rPr lang="en-US" sz="4000" b="1" dirty="0"/>
              <a:t>Risk and Risk Communication </a:t>
            </a:r>
            <a:endParaRPr lang="en-GB" sz="4000" b="1" dirty="0"/>
          </a:p>
        </p:txBody>
      </p:sp>
      <p:sp>
        <p:nvSpPr>
          <p:cNvPr id="3" name="Content Placeholder 2">
            <a:extLst>
              <a:ext uri="{FF2B5EF4-FFF2-40B4-BE49-F238E27FC236}">
                <a16:creationId xmlns:a16="http://schemas.microsoft.com/office/drawing/2014/main" id="{F381EFA4-ED40-4C60-9BA1-7242B75C117D}"/>
              </a:ext>
            </a:extLst>
          </p:cNvPr>
          <p:cNvSpPr>
            <a:spLocks noGrp="1"/>
          </p:cNvSpPr>
          <p:nvPr>
            <p:ph sz="half" idx="1"/>
          </p:nvPr>
        </p:nvSpPr>
        <p:spPr>
          <a:xfrm>
            <a:off x="445476" y="1805355"/>
            <a:ext cx="5369169" cy="4055296"/>
          </a:xfrm>
        </p:spPr>
        <p:txBody>
          <a:bodyPr>
            <a:normAutofit lnSpcReduction="10000"/>
          </a:bodyPr>
          <a:lstStyle/>
          <a:p>
            <a:pPr marL="0" indent="0">
              <a:buNone/>
            </a:pPr>
            <a:r>
              <a:rPr lang="en-GB" b="1" dirty="0"/>
              <a:t>Risk  </a:t>
            </a:r>
          </a:p>
          <a:p>
            <a:r>
              <a:rPr lang="en-GB" dirty="0" smtClean="0"/>
              <a:t>A </a:t>
            </a:r>
            <a:r>
              <a:rPr lang="en-GB" dirty="0"/>
              <a:t>probability or threat of damage, injury, liability, loss, or any other negative occurrence that is caused by external or internal vulnerabilities, and that may be avoided through pre-emptive action.</a:t>
            </a:r>
          </a:p>
          <a:p>
            <a:r>
              <a:rPr lang="en-GB" dirty="0"/>
              <a:t>A situation involving exposure to danger.</a:t>
            </a:r>
          </a:p>
          <a:p>
            <a:endParaRPr lang="en-GB" dirty="0"/>
          </a:p>
          <a:p>
            <a:endParaRPr lang="en-GB" dirty="0"/>
          </a:p>
        </p:txBody>
      </p:sp>
      <p:sp>
        <p:nvSpPr>
          <p:cNvPr id="7" name="Content Placeholder 6">
            <a:extLst>
              <a:ext uri="{FF2B5EF4-FFF2-40B4-BE49-F238E27FC236}">
                <a16:creationId xmlns:a16="http://schemas.microsoft.com/office/drawing/2014/main" id="{C469510B-C92F-4A36-B30A-E6E4CAA1EFB2}"/>
              </a:ext>
            </a:extLst>
          </p:cNvPr>
          <p:cNvSpPr>
            <a:spLocks noGrp="1"/>
          </p:cNvSpPr>
          <p:nvPr>
            <p:ph sz="half" idx="2"/>
          </p:nvPr>
        </p:nvSpPr>
        <p:spPr>
          <a:xfrm>
            <a:off x="6236677" y="1805355"/>
            <a:ext cx="5537401" cy="4481051"/>
          </a:xfrm>
        </p:spPr>
        <p:txBody>
          <a:bodyPr>
            <a:normAutofit lnSpcReduction="10000"/>
          </a:bodyPr>
          <a:lstStyle/>
          <a:p>
            <a:pPr marL="0" indent="0">
              <a:buNone/>
            </a:pPr>
            <a:r>
              <a:rPr lang="en-GB" b="1" dirty="0"/>
              <a:t>Risk communication </a:t>
            </a:r>
          </a:p>
          <a:p>
            <a:r>
              <a:rPr lang="en-GB" dirty="0"/>
              <a:t>Refers to the exchange of real-time information, advice and opinions between experts and people facing threats to their health, economic or social well-being. </a:t>
            </a:r>
          </a:p>
          <a:p>
            <a:endParaRPr lang="en-GB" sz="2000" b="1" i="1" dirty="0">
              <a:solidFill>
                <a:srgbClr val="C00000"/>
              </a:solidFill>
            </a:endParaRPr>
          </a:p>
          <a:p>
            <a:r>
              <a:rPr lang="en-GB" sz="2000" b="1" i="1" dirty="0">
                <a:solidFill>
                  <a:srgbClr val="C00000"/>
                </a:solidFill>
              </a:rPr>
              <a:t>The ultimate purpose of risk communication is to enable people at risk to take informed decisions to protect themselves and their loved ones.</a:t>
            </a:r>
          </a:p>
          <a:p>
            <a:endParaRPr lang="en-GB" dirty="0"/>
          </a:p>
        </p:txBody>
      </p:sp>
    </p:spTree>
    <p:extLst>
      <p:ext uri="{BB962C8B-B14F-4D97-AF65-F5344CB8AC3E}">
        <p14:creationId xmlns:p14="http://schemas.microsoft.com/office/powerpoint/2010/main" val="8415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CE1806-6229-4C64-B7B7-E4D143A29F8B}"/>
              </a:ext>
            </a:extLst>
          </p:cNvPr>
          <p:cNvSpPr>
            <a:spLocks noGrp="1"/>
          </p:cNvSpPr>
          <p:nvPr>
            <p:ph type="title"/>
          </p:nvPr>
        </p:nvSpPr>
        <p:spPr>
          <a:xfrm>
            <a:off x="456674" y="492369"/>
            <a:ext cx="10820925" cy="1231891"/>
          </a:xfrm>
        </p:spPr>
        <p:txBody>
          <a:bodyPr>
            <a:normAutofit/>
          </a:bodyPr>
          <a:lstStyle/>
          <a:p>
            <a:pPr algn="ctr"/>
            <a:r>
              <a:rPr lang="en-US" b="1" dirty="0"/>
              <a:t>Crisis and Crisis Communication </a:t>
            </a:r>
            <a:endParaRPr lang="en-GB" b="1" dirty="0"/>
          </a:p>
        </p:txBody>
      </p:sp>
      <p:sp>
        <p:nvSpPr>
          <p:cNvPr id="8" name="Content Placeholder 7">
            <a:extLst>
              <a:ext uri="{FF2B5EF4-FFF2-40B4-BE49-F238E27FC236}">
                <a16:creationId xmlns:a16="http://schemas.microsoft.com/office/drawing/2014/main" id="{CADB3837-0174-4E03-8365-B05019182413}"/>
              </a:ext>
            </a:extLst>
          </p:cNvPr>
          <p:cNvSpPr>
            <a:spLocks noGrp="1"/>
          </p:cNvSpPr>
          <p:nvPr>
            <p:ph sz="half" idx="1"/>
          </p:nvPr>
        </p:nvSpPr>
        <p:spPr>
          <a:xfrm>
            <a:off x="456674" y="1724260"/>
            <a:ext cx="4138772" cy="4254509"/>
          </a:xfrm>
        </p:spPr>
        <p:txBody>
          <a:bodyPr>
            <a:normAutofit/>
          </a:bodyPr>
          <a:lstStyle/>
          <a:p>
            <a:pPr marL="0" indent="0">
              <a:buNone/>
            </a:pPr>
            <a:r>
              <a:rPr lang="en-GB" sz="3100" b="1" dirty="0"/>
              <a:t>Crisis</a:t>
            </a:r>
            <a:endParaRPr lang="en-GB" sz="3100" dirty="0"/>
          </a:p>
          <a:p>
            <a:r>
              <a:rPr lang="en-GB" sz="3100" dirty="0"/>
              <a:t>A time of intense difficulty or danger.</a:t>
            </a:r>
          </a:p>
          <a:p>
            <a:r>
              <a:rPr lang="en-GB" sz="3100" dirty="0"/>
              <a:t>The turning point of a disease when an important change takes place, indicating either recovery or death.</a:t>
            </a:r>
          </a:p>
          <a:p>
            <a:endParaRPr lang="en-GB" dirty="0"/>
          </a:p>
          <a:p>
            <a:endParaRPr lang="en-GB" dirty="0"/>
          </a:p>
          <a:p>
            <a:endParaRPr lang="en-GB" dirty="0"/>
          </a:p>
          <a:p>
            <a:endParaRPr lang="en-GB" dirty="0"/>
          </a:p>
        </p:txBody>
      </p:sp>
      <p:sp>
        <p:nvSpPr>
          <p:cNvPr id="10" name="Content Placeholder 9">
            <a:extLst>
              <a:ext uri="{FF2B5EF4-FFF2-40B4-BE49-F238E27FC236}">
                <a16:creationId xmlns:a16="http://schemas.microsoft.com/office/drawing/2014/main" id="{A8403810-1249-4A7C-B9B6-D5B471B54305}"/>
              </a:ext>
            </a:extLst>
          </p:cNvPr>
          <p:cNvSpPr>
            <a:spLocks noGrp="1"/>
          </p:cNvSpPr>
          <p:nvPr>
            <p:ph sz="half" idx="2"/>
          </p:nvPr>
        </p:nvSpPr>
        <p:spPr>
          <a:xfrm>
            <a:off x="5462955" y="1724260"/>
            <a:ext cx="6090306" cy="3988876"/>
          </a:xfrm>
        </p:spPr>
        <p:txBody>
          <a:bodyPr>
            <a:noAutofit/>
          </a:bodyPr>
          <a:lstStyle/>
          <a:p>
            <a:pPr marL="0" indent="0">
              <a:buNone/>
            </a:pPr>
            <a:r>
              <a:rPr lang="en-GB" sz="2400" b="1" dirty="0"/>
              <a:t>Crisis communication</a:t>
            </a:r>
          </a:p>
          <a:p>
            <a:r>
              <a:rPr lang="en-GB" sz="2400" dirty="0"/>
              <a:t>Crisis communication is the real-time exchange of information, advice, and opinions during an emergency event</a:t>
            </a:r>
          </a:p>
          <a:p>
            <a:r>
              <a:rPr lang="en-US" sz="2400" dirty="0"/>
              <a:t>The exchange of real-time information, advice and opinions between experts and people facing threats to their health, economic or social well-being. </a:t>
            </a:r>
          </a:p>
          <a:p>
            <a:r>
              <a:rPr lang="en-US" sz="2400" dirty="0"/>
              <a:t>The ultimate purpose of risk communication is to enable people at risk to take informed decisions to protect themselves and their loved ones.”</a:t>
            </a:r>
            <a:endParaRPr lang="en-GB" sz="2400" dirty="0"/>
          </a:p>
          <a:p>
            <a:endParaRPr lang="en-GB" dirty="0"/>
          </a:p>
        </p:txBody>
      </p:sp>
      <p:sp>
        <p:nvSpPr>
          <p:cNvPr id="5" name="Footer Placeholder 4">
            <a:extLst>
              <a:ext uri="{FF2B5EF4-FFF2-40B4-BE49-F238E27FC236}">
                <a16:creationId xmlns:a16="http://schemas.microsoft.com/office/drawing/2014/main" id="{34B02F7B-4D61-4E33-88CC-076FC588139A}"/>
              </a:ext>
            </a:extLst>
          </p:cNvPr>
          <p:cNvSpPr>
            <a:spLocks noGrp="1"/>
          </p:cNvSpPr>
          <p:nvPr>
            <p:ph type="ftr" sz="quarter" idx="11"/>
          </p:nvPr>
        </p:nvSpPr>
        <p:spPr/>
        <p:txBody>
          <a:bodyPr/>
          <a:lstStyle/>
          <a:p>
            <a:r>
              <a:rPr lang="en-US"/>
              <a:t>www.presentatiostemplate.com</a:t>
            </a:r>
          </a:p>
        </p:txBody>
      </p:sp>
    </p:spTree>
    <p:extLst>
      <p:ext uri="{BB962C8B-B14F-4D97-AF65-F5344CB8AC3E}">
        <p14:creationId xmlns:p14="http://schemas.microsoft.com/office/powerpoint/2010/main" val="353743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9261FB-6484-4355-BE8A-55C56A531836}"/>
              </a:ext>
            </a:extLst>
          </p:cNvPr>
          <p:cNvSpPr>
            <a:spLocks noGrp="1"/>
          </p:cNvSpPr>
          <p:nvPr>
            <p:ph type="title"/>
          </p:nvPr>
        </p:nvSpPr>
        <p:spPr/>
        <p:txBody>
          <a:bodyPr>
            <a:noAutofit/>
          </a:bodyPr>
          <a:lstStyle/>
          <a:p>
            <a:pPr algn="ctr"/>
            <a:r>
              <a:rPr lang="en-GB" sz="4000" b="1" dirty="0" smtClean="0"/>
              <a:t>Crisis Communication</a:t>
            </a:r>
            <a:endParaRPr lang="en-GB" sz="4000" dirty="0"/>
          </a:p>
        </p:txBody>
      </p:sp>
      <p:sp>
        <p:nvSpPr>
          <p:cNvPr id="8" name="Content Placeholder 7">
            <a:extLst>
              <a:ext uri="{FF2B5EF4-FFF2-40B4-BE49-F238E27FC236}">
                <a16:creationId xmlns:a16="http://schemas.microsoft.com/office/drawing/2014/main" id="{80C1DA55-0FA4-43CF-934D-9BA6ACDD1302}"/>
              </a:ext>
            </a:extLst>
          </p:cNvPr>
          <p:cNvSpPr>
            <a:spLocks noGrp="1"/>
          </p:cNvSpPr>
          <p:nvPr>
            <p:ph idx="1"/>
          </p:nvPr>
        </p:nvSpPr>
        <p:spPr>
          <a:xfrm>
            <a:off x="328246" y="1690688"/>
            <a:ext cx="11649464" cy="4124256"/>
          </a:xfrm>
        </p:spPr>
        <p:txBody>
          <a:bodyPr>
            <a:normAutofit/>
          </a:bodyPr>
          <a:lstStyle/>
          <a:p>
            <a:pPr algn="just"/>
            <a:r>
              <a:rPr lang="en-US" sz="3600" dirty="0"/>
              <a:t>From a corporate angle; In contrast, the goal of crisis communications is typically to keep the brand, or the investors safer.   </a:t>
            </a:r>
          </a:p>
          <a:p>
            <a:pPr algn="just"/>
            <a:r>
              <a:rPr lang="en-US" sz="3600" dirty="0"/>
              <a:t>“Crisis communication is designed to protect and defend an individual, company, or organization facing a public challenge on its own merit or to its reputation.” </a:t>
            </a:r>
          </a:p>
          <a:p>
            <a:pPr algn="just"/>
            <a:r>
              <a:rPr lang="en-US" b="1" i="1" dirty="0">
                <a:solidFill>
                  <a:srgbClr val="C00000"/>
                </a:solidFill>
              </a:rPr>
              <a:t>Crisis communication typically dictates what you do after your public awareness and risk communications programs have failed. </a:t>
            </a:r>
            <a:endParaRPr lang="aa-ET" i="1" dirty="0">
              <a:solidFill>
                <a:srgbClr val="C00000"/>
              </a:solidFill>
            </a:endParaRPr>
          </a:p>
          <a:p>
            <a:endParaRPr lang="en-GB" sz="3600" dirty="0"/>
          </a:p>
        </p:txBody>
      </p:sp>
      <p:sp>
        <p:nvSpPr>
          <p:cNvPr id="5" name="Footer Placeholder 4">
            <a:extLst>
              <a:ext uri="{FF2B5EF4-FFF2-40B4-BE49-F238E27FC236}">
                <a16:creationId xmlns:a16="http://schemas.microsoft.com/office/drawing/2014/main" id="{473FE242-19E2-4264-B042-0E323DA2591B}"/>
              </a:ext>
            </a:extLst>
          </p:cNvPr>
          <p:cNvSpPr>
            <a:spLocks noGrp="1"/>
          </p:cNvSpPr>
          <p:nvPr>
            <p:ph type="ftr" sz="quarter" idx="11"/>
          </p:nvPr>
        </p:nvSpPr>
        <p:spPr/>
        <p:txBody>
          <a:bodyPr/>
          <a:lstStyle/>
          <a:p>
            <a:r>
              <a:rPr lang="en-US"/>
              <a:t>www.presentatiostemplate.com</a:t>
            </a:r>
          </a:p>
        </p:txBody>
      </p:sp>
    </p:spTree>
    <p:extLst>
      <p:ext uri="{BB962C8B-B14F-4D97-AF65-F5344CB8AC3E}">
        <p14:creationId xmlns:p14="http://schemas.microsoft.com/office/powerpoint/2010/main" val="420419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3E6B49502B9C642B2D5BB5E754263EF" ma:contentTypeVersion="8" ma:contentTypeDescription="Ein neues Dokument erstellen." ma:contentTypeScope="" ma:versionID="0e2396517994fde0a1f31f3d9d98bc95">
  <xsd:schema xmlns:xsd="http://www.w3.org/2001/XMLSchema" xmlns:xs="http://www.w3.org/2001/XMLSchema" xmlns:p="http://schemas.microsoft.com/office/2006/metadata/properties" xmlns:ns2="1e2bd01e-29b9-4066-9a95-1c36b16ac655" xmlns:ns3="d532121a-fa52-4771-8dd4-0430e1f15839" targetNamespace="http://schemas.microsoft.com/office/2006/metadata/properties" ma:root="true" ma:fieldsID="6cd55501c148cf27e9a6f75b0f07e242" ns2:_="" ns3:_="">
    <xsd:import namespace="1e2bd01e-29b9-4066-9a95-1c36b16ac655"/>
    <xsd:import namespace="d532121a-fa52-4771-8dd4-0430e1f1583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2bd01e-29b9-4066-9a95-1c36b16ac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32121a-fa52-4771-8dd4-0430e1f15839"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069B1F-2933-47BF-B38F-82E16B28A614}"/>
</file>

<file path=customXml/itemProps2.xml><?xml version="1.0" encoding="utf-8"?>
<ds:datastoreItem xmlns:ds="http://schemas.openxmlformats.org/officeDocument/2006/customXml" ds:itemID="{22E67EF3-4710-4BE8-BFD6-265797540069}"/>
</file>

<file path=customXml/itemProps3.xml><?xml version="1.0" encoding="utf-8"?>
<ds:datastoreItem xmlns:ds="http://schemas.openxmlformats.org/officeDocument/2006/customXml" ds:itemID="{3CDCE59E-B896-486B-BB40-F67E1F048AE1}"/>
</file>

<file path=docProps/app.xml><?xml version="1.0" encoding="utf-8"?>
<Properties xmlns="http://schemas.openxmlformats.org/officeDocument/2006/extended-properties" xmlns:vt="http://schemas.openxmlformats.org/officeDocument/2006/docPropsVTypes">
  <Template/>
  <TotalTime>425</TotalTime>
  <Words>2073</Words>
  <Application>Microsoft Office PowerPoint</Application>
  <PresentationFormat>Widescreen</PresentationFormat>
  <Paragraphs>214</Paragraphs>
  <Slides>33</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Lato Light</vt:lpstr>
      <vt:lpstr>League Spartan</vt:lpstr>
      <vt:lpstr>Open Sans</vt:lpstr>
      <vt:lpstr>Poppins</vt:lpstr>
      <vt:lpstr>Office Theme</vt:lpstr>
      <vt:lpstr>POH 108: RISK AND CRISIS COMMUNICATION IN PANDEMICS   A: Principles, Approaches and Tools of Risk Communication</vt:lpstr>
      <vt:lpstr> Purpose </vt:lpstr>
      <vt:lpstr> Objectives </vt:lpstr>
      <vt:lpstr> Expected Learning Outcomes </vt:lpstr>
      <vt:lpstr>Definition of Terms</vt:lpstr>
      <vt:lpstr>Communication </vt:lpstr>
      <vt:lpstr>Risk and Risk Communication </vt:lpstr>
      <vt:lpstr>Crisis and Crisis Communication </vt:lpstr>
      <vt:lpstr>Crisis Communication</vt:lpstr>
      <vt:lpstr>PowerPoint Presentation</vt:lpstr>
      <vt:lpstr>PowerPoint Presentation</vt:lpstr>
      <vt:lpstr>PowerPoint Presentation</vt:lpstr>
      <vt:lpstr>PowerPoint Presentation</vt:lpstr>
      <vt:lpstr>PowerPoint Presentation</vt:lpstr>
      <vt:lpstr>Risk Communication Approaches </vt:lpstr>
      <vt:lpstr>Lasswell Communication Model</vt:lpstr>
      <vt:lpstr>Communication Process Approach</vt:lpstr>
      <vt:lpstr>Lasswell’s Communication Model </vt:lpstr>
      <vt:lpstr>Mental Models Approach</vt:lpstr>
      <vt:lpstr>PowerPoint Presentation</vt:lpstr>
      <vt:lpstr>Situational Crisis Communication Theory Approach (SCCT)</vt:lpstr>
      <vt:lpstr>Types of Crises </vt:lpstr>
      <vt:lpstr>Crisis Response Communication Strategies for SCCT</vt:lpstr>
      <vt:lpstr>Hazard Plus Outrage Approach “Risk = Hazard + Outrage” </vt:lpstr>
      <vt:lpstr>Hazard Plus Outrage Approach Cont…</vt:lpstr>
      <vt:lpstr>PowerPoint Presentation</vt:lpstr>
      <vt:lpstr>Risk = Outrage + Hazard </vt:lpstr>
      <vt:lpstr>PowerPoint Presentation</vt:lpstr>
      <vt:lpstr>PowerPoint Presentation</vt:lpstr>
      <vt:lpstr>PowerPoint Presentation</vt:lpstr>
      <vt:lpstr>Quiz and follow up questions </vt:lpstr>
      <vt:lpstr>References </vt:lpstr>
      <vt:lpstr>Review of The Pandemic Preparedness  with One Health approach (PPOH) short course is by the East African Community (EAC) Secretariat in cooperation with universities of the six EAC Partner States. It is facilitated by the German Government and implemented by the Deutsche Gesellschaft für Internationale Zusammenarbeit GIZ GmbH through the Global Programme Pandemic Prevention and Response, One Health (GP PPOH)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Project Title</dc:title>
  <dc:creator>Kenneth K. Byoona</dc:creator>
  <cp:lastModifiedBy>Balbina</cp:lastModifiedBy>
  <cp:revision>46</cp:revision>
  <dcterms:created xsi:type="dcterms:W3CDTF">2022-07-16T02:24:15Z</dcterms:created>
  <dcterms:modified xsi:type="dcterms:W3CDTF">2023-03-31T09:52:20Z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0x01010033E6B49502B9C642B2D5BB5E754263EF</vt:lpwstr>
  </property>
</Properties>
</file>