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2.xml" ContentType="application/vnd.openxmlformats-officedocument.presentationml.slide+xml"/>
  <Override PartName="/ppt/slides/slide4.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17.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11.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8.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commentAuthors.xml" ContentType="application/vnd.openxmlformats-officedocument.presentationml.commentAuthors+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Lst>
  <p:notesMasterIdLst>
    <p:notesMasterId r:id="rId28"/>
  </p:notesMasterIdLst>
  <p:sldIdLst>
    <p:sldId id="256" r:id="rId2"/>
    <p:sldId id="3337" r:id="rId3"/>
    <p:sldId id="289" r:id="rId4"/>
    <p:sldId id="653" r:id="rId5"/>
    <p:sldId id="654" r:id="rId6"/>
    <p:sldId id="655" r:id="rId7"/>
    <p:sldId id="656" r:id="rId8"/>
    <p:sldId id="657" r:id="rId9"/>
    <p:sldId id="658" r:id="rId10"/>
    <p:sldId id="659" r:id="rId11"/>
    <p:sldId id="312" r:id="rId12"/>
    <p:sldId id="375" r:id="rId13"/>
    <p:sldId id="660" r:id="rId14"/>
    <p:sldId id="652" r:id="rId15"/>
    <p:sldId id="3340" r:id="rId16"/>
    <p:sldId id="306" r:id="rId17"/>
    <p:sldId id="650" r:id="rId18"/>
    <p:sldId id="376" r:id="rId19"/>
    <p:sldId id="377" r:id="rId20"/>
    <p:sldId id="378" r:id="rId21"/>
    <p:sldId id="3339" r:id="rId22"/>
    <p:sldId id="307" r:id="rId23"/>
    <p:sldId id="308" r:id="rId24"/>
    <p:sldId id="310" r:id="rId25"/>
    <p:sldId id="311" r:id="rId26"/>
    <p:sldId id="66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yoona, Kenneth K. GIZ TZ" initials="BKKGT" lastIdx="1" clrIdx="0">
    <p:extLst>
      <p:ext uri="{19B8F6BF-5375-455C-9EA6-DF929625EA0E}">
        <p15:presenceInfo xmlns:p15="http://schemas.microsoft.com/office/powerpoint/2012/main" userId="S::kenneth.byoona@giz.de::1e7156c8-d4d1-4b95-ba57-09dee62a3d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6056" autoAdjust="0"/>
  </p:normalViewPr>
  <p:slideViewPr>
    <p:cSldViewPr snapToGrid="0">
      <p:cViewPr varScale="1">
        <p:scale>
          <a:sx n="58" d="100"/>
          <a:sy n="58" d="100"/>
        </p:scale>
        <p:origin x="12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aa-E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ED47BD-CE2F-44E7-881C-C79090C6694D}" type="datetimeFigureOut">
              <a:rPr lang="aa-ET" smtClean="0"/>
              <a:t>03/31/2023</a:t>
            </a:fld>
            <a:endParaRPr lang="aa-E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a-E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aa-E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C2A750-8DB9-4CDC-8E82-E77FB1A4E6A7}" type="slidenum">
              <a:rPr lang="aa-ET" smtClean="0"/>
              <a:t>‹#›</a:t>
            </a:fld>
            <a:endParaRPr lang="aa-ET"/>
          </a:p>
        </p:txBody>
      </p:sp>
    </p:spTree>
    <p:extLst>
      <p:ext uri="{BB962C8B-B14F-4D97-AF65-F5344CB8AC3E}">
        <p14:creationId xmlns:p14="http://schemas.microsoft.com/office/powerpoint/2010/main" val="4282965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Explain and discuss with participants</a:t>
            </a:r>
            <a:endParaRPr lang="en-US" dirty="0"/>
          </a:p>
          <a:p>
            <a:endParaRPr lang="en-GB" dirty="0"/>
          </a:p>
        </p:txBody>
      </p:sp>
      <p:sp>
        <p:nvSpPr>
          <p:cNvPr id="4" name="Slide Number Placeholder 3"/>
          <p:cNvSpPr>
            <a:spLocks noGrp="1"/>
          </p:cNvSpPr>
          <p:nvPr>
            <p:ph type="sldNum" sz="quarter" idx="5"/>
          </p:nvPr>
        </p:nvSpPr>
        <p:spPr/>
        <p:txBody>
          <a:bodyPr/>
          <a:lstStyle/>
          <a:p>
            <a:fld id="{679D60E1-E50D-2447-9372-F19F5FBB066C}" type="slidenum">
              <a:rPr lang="en-US" smtClean="0"/>
              <a:t>3</a:t>
            </a:fld>
            <a:endParaRPr lang="en-US"/>
          </a:p>
        </p:txBody>
      </p:sp>
    </p:spTree>
    <p:extLst>
      <p:ext uri="{BB962C8B-B14F-4D97-AF65-F5344CB8AC3E}">
        <p14:creationId xmlns:p14="http://schemas.microsoft.com/office/powerpoint/2010/main" val="3420731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and discuss with participants </a:t>
            </a:r>
          </a:p>
          <a:p>
            <a:pPr marL="171450" indent="-171450">
              <a:buFont typeface="Arial" panose="020B0604020202020204" pitchFamily="34" charset="0"/>
              <a:buChar char="•"/>
            </a:pPr>
            <a:r>
              <a:rPr lang="en-GB" dirty="0"/>
              <a:t>Knowing your audience is important for message penetration and acceptability. </a:t>
            </a:r>
          </a:p>
          <a:p>
            <a:pPr marL="171450" indent="-171450">
              <a:buFont typeface="Arial" panose="020B0604020202020204" pitchFamily="34" charset="0"/>
              <a:buChar char="•"/>
            </a:pPr>
            <a:r>
              <a:rPr lang="en-GB" dirty="0"/>
              <a:t>You cannot use an example of a pig when communicating to the Islamic community</a:t>
            </a:r>
          </a:p>
          <a:p>
            <a:pPr marL="171450" indent="-171450">
              <a:buFont typeface="Arial" panose="020B0604020202020204" pitchFamily="34" charset="0"/>
              <a:buChar char="•"/>
            </a:pPr>
            <a:r>
              <a:rPr lang="en-GB" dirty="0"/>
              <a:t>Using an Old man to appeal to young girls to promote sexual reproductive services </a:t>
            </a:r>
          </a:p>
        </p:txBody>
      </p:sp>
      <p:sp>
        <p:nvSpPr>
          <p:cNvPr id="4" name="Slide Number Placeholder 3"/>
          <p:cNvSpPr>
            <a:spLocks noGrp="1"/>
          </p:cNvSpPr>
          <p:nvPr>
            <p:ph type="sldNum" sz="quarter" idx="5"/>
          </p:nvPr>
        </p:nvSpPr>
        <p:spPr/>
        <p:txBody>
          <a:bodyPr/>
          <a:lstStyle/>
          <a:p>
            <a:fld id="{679D60E1-E50D-2447-9372-F19F5FBB066C}" type="slidenum">
              <a:rPr lang="en-US" smtClean="0"/>
              <a:t>23</a:t>
            </a:fld>
            <a:endParaRPr lang="en-US"/>
          </a:p>
        </p:txBody>
      </p:sp>
    </p:spTree>
    <p:extLst>
      <p:ext uri="{BB962C8B-B14F-4D97-AF65-F5344CB8AC3E}">
        <p14:creationId xmlns:p14="http://schemas.microsoft.com/office/powerpoint/2010/main" val="384872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Explain and discuss with participants, using the experience of the participants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Be ware of barriers to communication, and if not taken care of your messaging may fail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Use of jargon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Emotional barriers and taboos.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Lack of attention, interest, distractions, or irrelevance to the receiver.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Differences in perception and viewpoint.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Physical disabilities such as hearing problems or speech difficulties.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Dress code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Language </a:t>
            </a:r>
            <a:endParaRPr lang="en-GB" dirty="0"/>
          </a:p>
          <a:p>
            <a:endParaRPr lang="en-GB" dirty="0"/>
          </a:p>
        </p:txBody>
      </p:sp>
      <p:sp>
        <p:nvSpPr>
          <p:cNvPr id="4" name="Slide Number Placeholder 3"/>
          <p:cNvSpPr>
            <a:spLocks noGrp="1"/>
          </p:cNvSpPr>
          <p:nvPr>
            <p:ph type="sldNum" sz="quarter" idx="5"/>
          </p:nvPr>
        </p:nvSpPr>
        <p:spPr/>
        <p:txBody>
          <a:bodyPr/>
          <a:lstStyle/>
          <a:p>
            <a:fld id="{679D60E1-E50D-2447-9372-F19F5FBB066C}" type="slidenum">
              <a:rPr lang="en-US" smtClean="0"/>
              <a:t>24</a:t>
            </a:fld>
            <a:endParaRPr lang="en-US"/>
          </a:p>
        </p:txBody>
      </p:sp>
    </p:spTree>
    <p:extLst>
      <p:ext uri="{BB962C8B-B14F-4D97-AF65-F5344CB8AC3E}">
        <p14:creationId xmlns:p14="http://schemas.microsoft.com/office/powerpoint/2010/main" val="35231208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Explain and discuss with participants, using the experience of the participants</a:t>
            </a:r>
          </a:p>
          <a:p>
            <a:endParaRPr lang="en-US" dirty="0"/>
          </a:p>
        </p:txBody>
      </p:sp>
      <p:sp>
        <p:nvSpPr>
          <p:cNvPr id="4" name="Slide Number Placeholder 3"/>
          <p:cNvSpPr>
            <a:spLocks noGrp="1"/>
          </p:cNvSpPr>
          <p:nvPr>
            <p:ph type="sldNum" sz="quarter" idx="5"/>
          </p:nvPr>
        </p:nvSpPr>
        <p:spPr/>
        <p:txBody>
          <a:bodyPr/>
          <a:lstStyle/>
          <a:p>
            <a:fld id="{B8AA1425-B95B-4C9F-B610-FEBC433F6D78}" type="slidenum">
              <a:rPr lang="en-GB" smtClean="0"/>
              <a:t>25</a:t>
            </a:fld>
            <a:endParaRPr lang="en-GB"/>
          </a:p>
        </p:txBody>
      </p:sp>
    </p:spTree>
    <p:extLst>
      <p:ext uri="{BB962C8B-B14F-4D97-AF65-F5344CB8AC3E}">
        <p14:creationId xmlns:p14="http://schemas.microsoft.com/office/powerpoint/2010/main" val="1817210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C2A750-8DB9-4CDC-8E82-E77FB1A4E6A7}" type="slidenum">
              <a:rPr lang="aa-ET" smtClean="0"/>
              <a:t>7</a:t>
            </a:fld>
            <a:endParaRPr lang="aa-ET"/>
          </a:p>
        </p:txBody>
      </p:sp>
    </p:spTree>
    <p:extLst>
      <p:ext uri="{BB962C8B-B14F-4D97-AF65-F5344CB8AC3E}">
        <p14:creationId xmlns:p14="http://schemas.microsoft.com/office/powerpoint/2010/main" val="2284448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and discuss with participants</a:t>
            </a:r>
          </a:p>
        </p:txBody>
      </p:sp>
      <p:sp>
        <p:nvSpPr>
          <p:cNvPr id="4" name="Slide Number Placeholder 3"/>
          <p:cNvSpPr>
            <a:spLocks noGrp="1"/>
          </p:cNvSpPr>
          <p:nvPr>
            <p:ph type="sldNum" sz="quarter" idx="5"/>
          </p:nvPr>
        </p:nvSpPr>
        <p:spPr/>
        <p:txBody>
          <a:bodyPr/>
          <a:lstStyle/>
          <a:p>
            <a:fld id="{B8AA1425-B95B-4C9F-B610-FEBC433F6D78}" type="slidenum">
              <a:rPr lang="en-GB" smtClean="0"/>
              <a:t>11</a:t>
            </a:fld>
            <a:endParaRPr lang="en-GB"/>
          </a:p>
        </p:txBody>
      </p:sp>
    </p:spTree>
    <p:extLst>
      <p:ext uri="{BB962C8B-B14F-4D97-AF65-F5344CB8AC3E}">
        <p14:creationId xmlns:p14="http://schemas.microsoft.com/office/powerpoint/2010/main" val="2377015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Participants are asked to discuss how to design a good message, using stakeholder analysis </a:t>
            </a:r>
          </a:p>
          <a:p>
            <a:pPr marL="171450" indent="-171450">
              <a:buFont typeface="Arial" panose="020B0604020202020204" pitchFamily="34" charset="0"/>
              <a:buChar char="•"/>
            </a:pPr>
            <a:r>
              <a:rPr lang="en-US" dirty="0"/>
              <a:t>Stakeholders that lie in the Manage Closely quadrant can easily make your efforts fail if you don’t manage them properly as they have a lot of power and influence. </a:t>
            </a:r>
          </a:p>
          <a:p>
            <a:pPr marL="171450" indent="-171450">
              <a:buFont typeface="Arial" panose="020B0604020202020204" pitchFamily="34" charset="0"/>
              <a:buChar char="•"/>
            </a:pPr>
            <a:r>
              <a:rPr lang="en-US" dirty="0"/>
              <a:t>Stakeholders in the monitor quadrant will require close monitoring as they have less power and influence. </a:t>
            </a:r>
          </a:p>
          <a:p>
            <a:pPr marL="171450" indent="-171450">
              <a:buFont typeface="Arial" panose="020B0604020202020204" pitchFamily="34" charset="0"/>
              <a:buChar char="•"/>
            </a:pPr>
            <a:r>
              <a:rPr lang="en-US" dirty="0"/>
              <a:t>Stakeholders in the keep informed should be availed with </a:t>
            </a:r>
            <a:r>
              <a:rPr lang="en-US" dirty="0" smtClean="0"/>
              <a:t>up to </a:t>
            </a:r>
            <a:r>
              <a:rPr lang="en-US" dirty="0"/>
              <a:t>date information as they can easily influence your audience </a:t>
            </a:r>
          </a:p>
          <a:p>
            <a:pPr marL="171450" indent="-171450">
              <a:buFont typeface="Arial" panose="020B0604020202020204" pitchFamily="34" charset="0"/>
              <a:buChar char="•"/>
            </a:pPr>
            <a:r>
              <a:rPr lang="en-US" dirty="0"/>
              <a:t>Stakeholders in the keep satisfied quadrant wield a lot of power and should be kept satisfied </a:t>
            </a:r>
            <a:endParaRPr lang="en-GB" dirty="0"/>
          </a:p>
        </p:txBody>
      </p:sp>
      <p:sp>
        <p:nvSpPr>
          <p:cNvPr id="4" name="Slide Number Placeholder 3"/>
          <p:cNvSpPr>
            <a:spLocks noGrp="1"/>
          </p:cNvSpPr>
          <p:nvPr>
            <p:ph type="sldNum" sz="quarter" idx="5"/>
          </p:nvPr>
        </p:nvSpPr>
        <p:spPr/>
        <p:txBody>
          <a:bodyPr/>
          <a:lstStyle/>
          <a:p>
            <a:fld id="{679D60E1-E50D-2447-9372-F19F5FBB066C}" type="slidenum">
              <a:rPr lang="en-US" smtClean="0"/>
              <a:t>12</a:t>
            </a:fld>
            <a:endParaRPr lang="en-US"/>
          </a:p>
        </p:txBody>
      </p:sp>
    </p:spTree>
    <p:extLst>
      <p:ext uri="{BB962C8B-B14F-4D97-AF65-F5344CB8AC3E}">
        <p14:creationId xmlns:p14="http://schemas.microsoft.com/office/powerpoint/2010/main" val="2739826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Participants are asked to discuss how to design a good message, using stakeholder analysis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Setting such goals and identifying support messages are decisions that should be made prior to the issuing of any public comment and are especially important in a crisis.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written, verbal, or visual statement containing information about risk; may or may not include advice about risk reduction behavior; a formal risk message is a structured written, audio, or visual packaged developed with the express purpose of presenting information about risk.</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goals and messages have been established, the challenge becomes one of delivery and ensuring that messages are heard and goals are met.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Raise your points often enough that your audience leaves with a clear understanding of the message you wanted them to hear.</a:t>
            </a:r>
          </a:p>
          <a:p>
            <a:endParaRPr lang="en-GB" dirty="0"/>
          </a:p>
        </p:txBody>
      </p:sp>
      <p:sp>
        <p:nvSpPr>
          <p:cNvPr id="4" name="Slide Number Placeholder 3"/>
          <p:cNvSpPr>
            <a:spLocks noGrp="1"/>
          </p:cNvSpPr>
          <p:nvPr>
            <p:ph type="sldNum" sz="quarter" idx="5"/>
          </p:nvPr>
        </p:nvSpPr>
        <p:spPr/>
        <p:txBody>
          <a:bodyPr/>
          <a:lstStyle/>
          <a:p>
            <a:fld id="{679D60E1-E50D-2447-9372-F19F5FBB066C}" type="slidenum">
              <a:rPr lang="en-US" smtClean="0"/>
              <a:t>16</a:t>
            </a:fld>
            <a:endParaRPr lang="en-US"/>
          </a:p>
        </p:txBody>
      </p:sp>
    </p:spTree>
    <p:extLst>
      <p:ext uri="{BB962C8B-B14F-4D97-AF65-F5344CB8AC3E}">
        <p14:creationId xmlns:p14="http://schemas.microsoft.com/office/powerpoint/2010/main" val="283634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participants which tools/methods are available to convey messages, discuss pro’s and con’s</a:t>
            </a:r>
          </a:p>
          <a:p>
            <a:pPr marL="0" indent="0">
              <a:buFont typeface="Arial" panose="020B0604020202020204" pitchFamily="34" charset="0"/>
              <a:buNone/>
            </a:pPr>
            <a:r>
              <a:rPr lang="en-GB" b="1" dirty="0"/>
              <a:t>Print media </a:t>
            </a:r>
          </a:p>
          <a:p>
            <a:pPr marL="171450" indent="-171450">
              <a:buFont typeface="Arial" panose="020B0604020202020204" pitchFamily="34" charset="0"/>
              <a:buChar char="•"/>
            </a:pPr>
            <a:r>
              <a:rPr lang="en-GB" b="0" dirty="0"/>
              <a:t>Is more credible </a:t>
            </a:r>
          </a:p>
          <a:p>
            <a:pPr marL="171450" indent="-171450">
              <a:buFont typeface="Arial" panose="020B0604020202020204" pitchFamily="34" charset="0"/>
              <a:buChar char="•"/>
            </a:pPr>
            <a:r>
              <a:rPr lang="en-GB" b="0" dirty="0"/>
              <a:t>Has longer shelf life and can be a reference point </a:t>
            </a:r>
          </a:p>
          <a:p>
            <a:pPr marL="0" indent="0">
              <a:buFont typeface="Arial" panose="020B0604020202020204" pitchFamily="34" charset="0"/>
              <a:buNone/>
            </a:pPr>
            <a:r>
              <a:rPr lang="en-GB" b="1" dirty="0"/>
              <a:t>Social media: </a:t>
            </a:r>
          </a:p>
          <a:p>
            <a:pPr marL="171450" indent="-171450">
              <a:buFont typeface="Arial" panose="020B0604020202020204" pitchFamily="34" charset="0"/>
              <a:buChar char="•"/>
            </a:pPr>
            <a:r>
              <a:rPr lang="en-GB" b="0" dirty="0"/>
              <a:t>empowers everybody to share information </a:t>
            </a:r>
          </a:p>
          <a:p>
            <a:pPr marL="171450" indent="-171450">
              <a:buFont typeface="Arial" panose="020B0604020202020204" pitchFamily="34" charset="0"/>
              <a:buChar char="•"/>
            </a:pPr>
            <a:r>
              <a:rPr lang="en-GB" b="0" dirty="0"/>
              <a:t>Very fast </a:t>
            </a:r>
          </a:p>
          <a:p>
            <a:pPr marL="171450" indent="-171450">
              <a:buFont typeface="Arial" panose="020B0604020202020204" pitchFamily="34" charset="0"/>
              <a:buChar char="•"/>
            </a:pPr>
            <a:r>
              <a:rPr lang="en-GB" b="0" dirty="0"/>
              <a:t>Can alert you of an imminent crisis </a:t>
            </a:r>
          </a:p>
          <a:p>
            <a:pPr marL="171450" indent="-171450">
              <a:buFont typeface="Arial" panose="020B0604020202020204" pitchFamily="34" charset="0"/>
              <a:buChar char="•"/>
            </a:pPr>
            <a:r>
              <a:rPr lang="en-GB" b="0" dirty="0"/>
              <a:t>Is quite versatile to various formats </a:t>
            </a:r>
          </a:p>
          <a:p>
            <a:pPr marL="0" indent="0">
              <a:buFont typeface="Arial" panose="020B0604020202020204" pitchFamily="34" charset="0"/>
              <a:buNone/>
            </a:pPr>
            <a:r>
              <a:rPr lang="en-GB" b="0" dirty="0"/>
              <a:t>But not everyone who uses it has good intentions and sometimes not factual. May have a short shelf life </a:t>
            </a:r>
          </a:p>
          <a:p>
            <a:pPr marL="0" indent="0">
              <a:buFont typeface="Arial" panose="020B0604020202020204" pitchFamily="34" charset="0"/>
              <a:buNone/>
            </a:pPr>
            <a:r>
              <a:rPr lang="en-GB" b="1" dirty="0"/>
              <a:t>Broadcast media </a:t>
            </a:r>
          </a:p>
          <a:p>
            <a:pPr marL="171450" indent="-171450">
              <a:buFont typeface="Arial" panose="020B0604020202020204" pitchFamily="34" charset="0"/>
              <a:buChar char="•"/>
            </a:pPr>
            <a:r>
              <a:rPr lang="en-GB" b="0" dirty="0"/>
              <a:t>TV remains the most influential media channel </a:t>
            </a:r>
          </a:p>
          <a:p>
            <a:pPr marL="171450" indent="-171450">
              <a:buFont typeface="Arial" panose="020B0604020202020204" pitchFamily="34" charset="0"/>
              <a:buChar char="•"/>
            </a:pPr>
            <a:r>
              <a:rPr lang="en-GB" b="0" dirty="0"/>
              <a:t>Its reach is high depending on access </a:t>
            </a:r>
          </a:p>
          <a:p>
            <a:pPr marL="171450" indent="-171450">
              <a:buFont typeface="Arial" panose="020B0604020202020204" pitchFamily="34" charset="0"/>
              <a:buChar char="•"/>
            </a:pPr>
            <a:r>
              <a:rPr lang="en-GB" b="0" dirty="0"/>
              <a:t>Creates more effective messaging </a:t>
            </a:r>
          </a:p>
          <a:p>
            <a:pPr marL="171450" indent="-171450">
              <a:buFont typeface="Arial" panose="020B0604020202020204" pitchFamily="34" charset="0"/>
              <a:buChar char="•"/>
            </a:pPr>
            <a:r>
              <a:rPr lang="en-GB" b="0" dirty="0"/>
              <a:t>Good tool for crisis management </a:t>
            </a:r>
          </a:p>
          <a:p>
            <a:pPr marL="0" indent="0">
              <a:buFont typeface="Arial" panose="020B0604020202020204" pitchFamily="34" charset="0"/>
              <a:buNone/>
            </a:pPr>
            <a:r>
              <a:rPr lang="en-GB" b="1" dirty="0"/>
              <a:t>Websites</a:t>
            </a:r>
          </a:p>
          <a:p>
            <a:pPr marL="171450" indent="-171450">
              <a:buFont typeface="Arial" panose="020B0604020202020204" pitchFamily="34" charset="0"/>
              <a:buChar char="•"/>
            </a:pPr>
            <a:r>
              <a:rPr lang="en-GB" b="0" dirty="0"/>
              <a:t>Gives freedom for whatever you want to communicate</a:t>
            </a:r>
          </a:p>
          <a:p>
            <a:pPr marL="171450" indent="-171450">
              <a:buFont typeface="Arial" panose="020B0604020202020204" pitchFamily="34" charset="0"/>
              <a:buChar char="•"/>
            </a:pPr>
            <a:r>
              <a:rPr lang="en-GB" b="0" dirty="0"/>
              <a:t>Control on duration of how long your content can last </a:t>
            </a:r>
          </a:p>
          <a:p>
            <a:pPr marL="171450" indent="-171450">
              <a:buFont typeface="Arial" panose="020B0604020202020204" pitchFamily="34" charset="0"/>
              <a:buChar char="•"/>
            </a:pPr>
            <a:r>
              <a:rPr lang="en-GB" b="0" dirty="0"/>
              <a:t>Provides for feed back </a:t>
            </a:r>
          </a:p>
          <a:p>
            <a:pPr marL="171450" indent="-171450">
              <a:buFont typeface="Arial" panose="020B0604020202020204" pitchFamily="34" charset="0"/>
              <a:buChar char="•"/>
            </a:pPr>
            <a:r>
              <a:rPr lang="en-GB" b="0" dirty="0"/>
              <a:t>Provides for links to other information sites </a:t>
            </a:r>
          </a:p>
          <a:p>
            <a:pPr marL="171450" indent="-171450">
              <a:buFont typeface="Arial" panose="020B0604020202020204" pitchFamily="34" charset="0"/>
              <a:buChar char="•"/>
            </a:pPr>
            <a:r>
              <a:rPr lang="en-GB" b="0" dirty="0"/>
              <a:t>Versatile on formats </a:t>
            </a:r>
          </a:p>
        </p:txBody>
      </p:sp>
      <p:sp>
        <p:nvSpPr>
          <p:cNvPr id="4" name="Slide Number Placeholder 3"/>
          <p:cNvSpPr>
            <a:spLocks noGrp="1"/>
          </p:cNvSpPr>
          <p:nvPr>
            <p:ph type="sldNum" sz="quarter" idx="5"/>
          </p:nvPr>
        </p:nvSpPr>
        <p:spPr/>
        <p:txBody>
          <a:bodyPr/>
          <a:lstStyle/>
          <a:p>
            <a:fld id="{679D60E1-E50D-2447-9372-F19F5FBB066C}" type="slidenum">
              <a:rPr lang="en-US" smtClean="0"/>
              <a:t>18</a:t>
            </a:fld>
            <a:endParaRPr lang="en-US"/>
          </a:p>
        </p:txBody>
      </p:sp>
    </p:spTree>
    <p:extLst>
      <p:ext uri="{BB962C8B-B14F-4D97-AF65-F5344CB8AC3E}">
        <p14:creationId xmlns:p14="http://schemas.microsoft.com/office/powerpoint/2010/main" val="3772847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and discuss with participants</a:t>
            </a:r>
          </a:p>
          <a:p>
            <a:pPr marL="171450" indent="-171450">
              <a:buFont typeface="Arial" panose="020B0604020202020204" pitchFamily="34" charset="0"/>
              <a:buChar char="•"/>
            </a:pPr>
            <a:r>
              <a:rPr lang="en-US" dirty="0"/>
              <a:t>As a matter of ethics, journalists will not allow “news” to be defined for them. </a:t>
            </a:r>
          </a:p>
          <a:p>
            <a:pPr marL="171450" indent="-171450">
              <a:buFont typeface="Arial" panose="020B0604020202020204" pitchFamily="34" charset="0"/>
              <a:buChar char="•"/>
            </a:pPr>
            <a:r>
              <a:rPr lang="en-US" dirty="0"/>
              <a:t>Journalists strive to answer six key questions in their stories: </a:t>
            </a:r>
            <a:r>
              <a:rPr lang="en-US" b="1" dirty="0"/>
              <a:t>who, when, where, what, how, and why. </a:t>
            </a:r>
          </a:p>
          <a:p>
            <a:pPr marL="171450" indent="-171450">
              <a:buFont typeface="Arial" panose="020B0604020202020204" pitchFamily="34" charset="0"/>
              <a:buChar char="•"/>
            </a:pPr>
            <a:r>
              <a:rPr lang="en-US" dirty="0"/>
              <a:t>What you say may not be what is determined to be news. How you say it may lead to confused and confusing reports and misinterpretations. Whatever you say is likely to be balanced against opinions that are different than yours.</a:t>
            </a:r>
          </a:p>
          <a:p>
            <a:pPr marL="0" indent="0">
              <a:buFont typeface="Arial" panose="020B0604020202020204" pitchFamily="34" charset="0"/>
              <a:buNone/>
            </a:pPr>
            <a:r>
              <a:rPr lang="en-US" b="1" dirty="0"/>
              <a:t>Tips </a:t>
            </a:r>
          </a:p>
          <a:p>
            <a:pPr marL="171450" indent="-171450">
              <a:buFont typeface="Arial" panose="020B0604020202020204" pitchFamily="34" charset="0"/>
              <a:buChar char="•"/>
            </a:pPr>
            <a:r>
              <a:rPr lang="en-US" dirty="0"/>
              <a:t>Be sure of your facts. Have information available in fact sheets specifically prepared for the media’s use. </a:t>
            </a:r>
          </a:p>
          <a:p>
            <a:pPr marL="171450" indent="-171450">
              <a:buFont typeface="Arial" panose="020B0604020202020204" pitchFamily="34" charset="0"/>
              <a:buChar char="•"/>
            </a:pPr>
            <a:r>
              <a:rPr lang="en-US" dirty="0"/>
              <a:t>Be able to cite sources and key statistics</a:t>
            </a:r>
          </a:p>
          <a:p>
            <a:pPr marL="171450" indent="-171450">
              <a:buFont typeface="Arial" panose="020B0604020202020204" pitchFamily="34" charset="0"/>
              <a:buChar char="•"/>
            </a:pPr>
            <a:r>
              <a:rPr lang="en-US" dirty="0"/>
              <a:t>Familiarize yourself with information and opinions that are contrary to your points and positions and be able to answer the questions they raise.</a:t>
            </a:r>
          </a:p>
          <a:p>
            <a:pPr marL="171450" indent="-171450">
              <a:buFont typeface="Arial" panose="020B0604020202020204" pitchFamily="34" charset="0"/>
              <a:buChar char="•"/>
            </a:pPr>
            <a:r>
              <a:rPr lang="en-US" dirty="0"/>
              <a:t>Effective communication comes not in fighting these limitations, but in adapting to them. </a:t>
            </a:r>
            <a:endParaRPr lang="en-GB" b="0" dirty="0"/>
          </a:p>
        </p:txBody>
      </p:sp>
      <p:sp>
        <p:nvSpPr>
          <p:cNvPr id="4" name="Slide Number Placeholder 3"/>
          <p:cNvSpPr>
            <a:spLocks noGrp="1"/>
          </p:cNvSpPr>
          <p:nvPr>
            <p:ph type="sldNum" sz="quarter" idx="5"/>
          </p:nvPr>
        </p:nvSpPr>
        <p:spPr/>
        <p:txBody>
          <a:bodyPr/>
          <a:lstStyle/>
          <a:p>
            <a:fld id="{679D60E1-E50D-2447-9372-F19F5FBB066C}" type="slidenum">
              <a:rPr lang="en-US" smtClean="0"/>
              <a:t>19</a:t>
            </a:fld>
            <a:endParaRPr lang="en-US"/>
          </a:p>
        </p:txBody>
      </p:sp>
    </p:spTree>
    <p:extLst>
      <p:ext uri="{BB962C8B-B14F-4D97-AF65-F5344CB8AC3E}">
        <p14:creationId xmlns:p14="http://schemas.microsoft.com/office/powerpoint/2010/main" val="786593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APP: anticipate challenges, prepare yourself, practice</a:t>
            </a:r>
          </a:p>
          <a:p>
            <a:endParaRPr lang="en-GB" dirty="0"/>
          </a:p>
        </p:txBody>
      </p:sp>
      <p:sp>
        <p:nvSpPr>
          <p:cNvPr id="4" name="Slide Number Placeholder 3"/>
          <p:cNvSpPr>
            <a:spLocks noGrp="1"/>
          </p:cNvSpPr>
          <p:nvPr>
            <p:ph type="sldNum" sz="quarter" idx="5"/>
          </p:nvPr>
        </p:nvSpPr>
        <p:spPr/>
        <p:txBody>
          <a:bodyPr/>
          <a:lstStyle/>
          <a:p>
            <a:fld id="{679D60E1-E50D-2447-9372-F19F5FBB066C}" type="slidenum">
              <a:rPr lang="en-US" smtClean="0"/>
              <a:t>20</a:t>
            </a:fld>
            <a:endParaRPr lang="en-US"/>
          </a:p>
        </p:txBody>
      </p:sp>
    </p:spTree>
    <p:extLst>
      <p:ext uri="{BB962C8B-B14F-4D97-AF65-F5344CB8AC3E}">
        <p14:creationId xmlns:p14="http://schemas.microsoft.com/office/powerpoint/2010/main" val="400331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and discuss with participants</a:t>
            </a:r>
          </a:p>
          <a:p>
            <a:pPr marL="171450" indent="-171450">
              <a:buFont typeface="Arial" panose="020B0604020202020204" pitchFamily="34" charset="0"/>
              <a:buChar char="•"/>
            </a:pPr>
            <a:r>
              <a:rPr lang="en-GB" dirty="0"/>
              <a:t>Situational analysis and facts on the subject matter is critical. </a:t>
            </a:r>
          </a:p>
          <a:p>
            <a:pPr marL="171450" indent="-171450">
              <a:buFont typeface="Arial" panose="020B0604020202020204" pitchFamily="34" charset="0"/>
              <a:buChar char="•"/>
            </a:pPr>
            <a:r>
              <a:rPr lang="en-GB" dirty="0"/>
              <a:t>Be clear on the message you wish to disseminate to enable you achieve your goal </a:t>
            </a:r>
          </a:p>
          <a:p>
            <a:pPr marL="171450" indent="-171450">
              <a:buFont typeface="Arial" panose="020B0604020202020204" pitchFamily="34" charset="0"/>
              <a:buChar char="•"/>
            </a:pPr>
            <a:r>
              <a:rPr lang="en-GB" dirty="0"/>
              <a:t>Your message should be in plain language easy to read and understand, no jargon </a:t>
            </a:r>
          </a:p>
          <a:p>
            <a:pPr marL="171450" indent="-171450">
              <a:buFont typeface="Arial" panose="020B0604020202020204" pitchFamily="34" charset="0"/>
              <a:buChar char="•"/>
            </a:pPr>
            <a:r>
              <a:rPr lang="en-GB" dirty="0"/>
              <a:t>Messages should be conveyed in a positive format rather than negative e.g. </a:t>
            </a:r>
          </a:p>
          <a:p>
            <a:pPr marL="171450" indent="-171450">
              <a:buFont typeface="Arial" panose="020B0604020202020204" pitchFamily="34" charset="0"/>
              <a:buChar char="•"/>
            </a:pPr>
            <a:r>
              <a:rPr lang="en-GB" dirty="0"/>
              <a:t>The messages should be close to people’s hearts to stimulate acceptability </a:t>
            </a:r>
          </a:p>
          <a:p>
            <a:pPr marL="171450" indent="-171450">
              <a:buFont typeface="Arial" panose="020B0604020202020204" pitchFamily="34" charset="0"/>
              <a:buChar char="•"/>
            </a:pPr>
            <a:r>
              <a:rPr lang="en-GB" dirty="0"/>
              <a:t>The messages should call for action. Remember the 7Cs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79D60E1-E50D-2447-9372-F19F5FBB066C}" type="slidenum">
              <a:rPr lang="en-US" smtClean="0"/>
              <a:t>22</a:t>
            </a:fld>
            <a:endParaRPr lang="en-US"/>
          </a:p>
        </p:txBody>
      </p:sp>
    </p:spTree>
    <p:extLst>
      <p:ext uri="{BB962C8B-B14F-4D97-AF65-F5344CB8AC3E}">
        <p14:creationId xmlns:p14="http://schemas.microsoft.com/office/powerpoint/2010/main" val="2776956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79F451-5731-4532-A939-B53E216F41A4}" type="datetimeFigureOut">
              <a:rPr lang="aa-ET" smtClean="0"/>
              <a:t>03/31/2023</a:t>
            </a:fld>
            <a:endParaRPr lang="aa-ET"/>
          </a:p>
        </p:txBody>
      </p:sp>
      <p:sp>
        <p:nvSpPr>
          <p:cNvPr id="5" name="Footer Placeholder 4"/>
          <p:cNvSpPr>
            <a:spLocks noGrp="1"/>
          </p:cNvSpPr>
          <p:nvPr>
            <p:ph type="ftr" sz="quarter" idx="11"/>
          </p:nvPr>
        </p:nvSpPr>
        <p:spPr/>
        <p:txBody>
          <a:bodyPr/>
          <a:lstStyle/>
          <a:p>
            <a:endParaRPr lang="aa-ET"/>
          </a:p>
        </p:txBody>
      </p:sp>
      <p:sp>
        <p:nvSpPr>
          <p:cNvPr id="6" name="Slide Number Placeholder 5"/>
          <p:cNvSpPr>
            <a:spLocks noGrp="1"/>
          </p:cNvSpPr>
          <p:nvPr>
            <p:ph type="sldNum" sz="quarter" idx="12"/>
          </p:nvPr>
        </p:nvSpPr>
        <p:spPr/>
        <p:txBody>
          <a:bodyPr/>
          <a:lstStyle/>
          <a:p>
            <a:fld id="{CC906A9A-9CA6-4635-A97E-2E13FE64CA72}" type="slidenum">
              <a:rPr lang="aa-ET" smtClean="0"/>
              <a:t>‹#›</a:t>
            </a:fld>
            <a:endParaRPr lang="aa-ET"/>
          </a:p>
        </p:txBody>
      </p:sp>
    </p:spTree>
    <p:extLst>
      <p:ext uri="{BB962C8B-B14F-4D97-AF65-F5344CB8AC3E}">
        <p14:creationId xmlns:p14="http://schemas.microsoft.com/office/powerpoint/2010/main" val="1818338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9F451-5731-4532-A939-B53E216F41A4}" type="datetimeFigureOut">
              <a:rPr lang="aa-ET" smtClean="0"/>
              <a:t>03/31/2023</a:t>
            </a:fld>
            <a:endParaRPr lang="aa-ET"/>
          </a:p>
        </p:txBody>
      </p:sp>
      <p:sp>
        <p:nvSpPr>
          <p:cNvPr id="5" name="Footer Placeholder 4"/>
          <p:cNvSpPr>
            <a:spLocks noGrp="1"/>
          </p:cNvSpPr>
          <p:nvPr>
            <p:ph type="ftr" sz="quarter" idx="11"/>
          </p:nvPr>
        </p:nvSpPr>
        <p:spPr/>
        <p:txBody>
          <a:bodyPr/>
          <a:lstStyle/>
          <a:p>
            <a:endParaRPr lang="aa-ET"/>
          </a:p>
        </p:txBody>
      </p:sp>
      <p:sp>
        <p:nvSpPr>
          <p:cNvPr id="6" name="Slide Number Placeholder 5"/>
          <p:cNvSpPr>
            <a:spLocks noGrp="1"/>
          </p:cNvSpPr>
          <p:nvPr>
            <p:ph type="sldNum" sz="quarter" idx="12"/>
          </p:nvPr>
        </p:nvSpPr>
        <p:spPr/>
        <p:txBody>
          <a:bodyPr/>
          <a:lstStyle/>
          <a:p>
            <a:fld id="{CC906A9A-9CA6-4635-A97E-2E13FE64CA72}" type="slidenum">
              <a:rPr lang="aa-ET" smtClean="0"/>
              <a:t>‹#›</a:t>
            </a:fld>
            <a:endParaRPr lang="aa-ET"/>
          </a:p>
        </p:txBody>
      </p:sp>
    </p:spTree>
    <p:extLst>
      <p:ext uri="{BB962C8B-B14F-4D97-AF65-F5344CB8AC3E}">
        <p14:creationId xmlns:p14="http://schemas.microsoft.com/office/powerpoint/2010/main" val="543175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9F451-5731-4532-A939-B53E216F41A4}" type="datetimeFigureOut">
              <a:rPr lang="aa-ET" smtClean="0"/>
              <a:t>03/31/2023</a:t>
            </a:fld>
            <a:endParaRPr lang="aa-ET"/>
          </a:p>
        </p:txBody>
      </p:sp>
      <p:sp>
        <p:nvSpPr>
          <p:cNvPr id="5" name="Footer Placeholder 4"/>
          <p:cNvSpPr>
            <a:spLocks noGrp="1"/>
          </p:cNvSpPr>
          <p:nvPr>
            <p:ph type="ftr" sz="quarter" idx="11"/>
          </p:nvPr>
        </p:nvSpPr>
        <p:spPr/>
        <p:txBody>
          <a:bodyPr/>
          <a:lstStyle/>
          <a:p>
            <a:endParaRPr lang="aa-ET"/>
          </a:p>
        </p:txBody>
      </p:sp>
      <p:sp>
        <p:nvSpPr>
          <p:cNvPr id="6" name="Slide Number Placeholder 5"/>
          <p:cNvSpPr>
            <a:spLocks noGrp="1"/>
          </p:cNvSpPr>
          <p:nvPr>
            <p:ph type="sldNum" sz="quarter" idx="12"/>
          </p:nvPr>
        </p:nvSpPr>
        <p:spPr/>
        <p:txBody>
          <a:bodyPr/>
          <a:lstStyle/>
          <a:p>
            <a:fld id="{CC906A9A-9CA6-4635-A97E-2E13FE64CA72}" type="slidenum">
              <a:rPr lang="aa-ET" smtClean="0"/>
              <a:t>‹#›</a:t>
            </a:fld>
            <a:endParaRPr lang="aa-ET"/>
          </a:p>
        </p:txBody>
      </p:sp>
    </p:spTree>
    <p:extLst>
      <p:ext uri="{BB962C8B-B14F-4D97-AF65-F5344CB8AC3E}">
        <p14:creationId xmlns:p14="http://schemas.microsoft.com/office/powerpoint/2010/main" val="2858384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1162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ermediate slide, whit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8" y="2754225"/>
            <a:ext cx="9963469" cy="472886"/>
          </a:xfrm>
          <a:prstGeom prst="rect">
            <a:avLst/>
          </a:prstGeom>
        </p:spPr>
        <p:txBody>
          <a:bodyPr wrap="square" anchor="ctr">
            <a:spAutoFit/>
          </a:bodyPr>
          <a:lstStyle>
            <a:lvl1pPr algn="ctr">
              <a:lnSpc>
                <a:spcPct val="95000"/>
              </a:lnSpc>
              <a:spcBef>
                <a:spcPts val="900"/>
              </a:spcBef>
              <a:defRPr sz="2603" b="1">
                <a:solidFill>
                  <a:schemeClr val="tx1"/>
                </a:solidFill>
              </a:defRPr>
            </a:lvl1pPr>
          </a:lstStyle>
          <a:p>
            <a:r>
              <a:rPr lang="en-GB" noProof="0" dirty="0"/>
              <a:t>Intermediate slide</a:t>
            </a:r>
            <a:endParaRPr lang="en-GB" dirty="0"/>
          </a:p>
        </p:txBody>
      </p:sp>
    </p:spTree>
    <p:extLst>
      <p:ext uri="{BB962C8B-B14F-4D97-AF65-F5344CB8AC3E}">
        <p14:creationId xmlns:p14="http://schemas.microsoft.com/office/powerpoint/2010/main" val="60459174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9F451-5731-4532-A939-B53E216F41A4}" type="datetimeFigureOut">
              <a:rPr lang="aa-ET" smtClean="0"/>
              <a:t>03/31/2023</a:t>
            </a:fld>
            <a:endParaRPr lang="aa-ET"/>
          </a:p>
        </p:txBody>
      </p:sp>
      <p:sp>
        <p:nvSpPr>
          <p:cNvPr id="5" name="Footer Placeholder 4"/>
          <p:cNvSpPr>
            <a:spLocks noGrp="1"/>
          </p:cNvSpPr>
          <p:nvPr>
            <p:ph type="ftr" sz="quarter" idx="11"/>
          </p:nvPr>
        </p:nvSpPr>
        <p:spPr/>
        <p:txBody>
          <a:bodyPr/>
          <a:lstStyle/>
          <a:p>
            <a:endParaRPr lang="aa-ET"/>
          </a:p>
        </p:txBody>
      </p:sp>
      <p:sp>
        <p:nvSpPr>
          <p:cNvPr id="6" name="Slide Number Placeholder 5"/>
          <p:cNvSpPr>
            <a:spLocks noGrp="1"/>
          </p:cNvSpPr>
          <p:nvPr>
            <p:ph type="sldNum" sz="quarter" idx="12"/>
          </p:nvPr>
        </p:nvSpPr>
        <p:spPr/>
        <p:txBody>
          <a:bodyPr/>
          <a:lstStyle/>
          <a:p>
            <a:fld id="{CC906A9A-9CA6-4635-A97E-2E13FE64CA72}" type="slidenum">
              <a:rPr lang="aa-ET" smtClean="0"/>
              <a:t>‹#›</a:t>
            </a:fld>
            <a:endParaRPr lang="aa-ET"/>
          </a:p>
        </p:txBody>
      </p:sp>
    </p:spTree>
    <p:extLst>
      <p:ext uri="{BB962C8B-B14F-4D97-AF65-F5344CB8AC3E}">
        <p14:creationId xmlns:p14="http://schemas.microsoft.com/office/powerpoint/2010/main" val="3146489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579F451-5731-4532-A939-B53E216F41A4}" type="datetimeFigureOut">
              <a:rPr lang="aa-ET" smtClean="0"/>
              <a:t>03/31/2023</a:t>
            </a:fld>
            <a:endParaRPr lang="aa-ET"/>
          </a:p>
        </p:txBody>
      </p:sp>
      <p:sp>
        <p:nvSpPr>
          <p:cNvPr id="5" name="Footer Placeholder 4"/>
          <p:cNvSpPr>
            <a:spLocks noGrp="1"/>
          </p:cNvSpPr>
          <p:nvPr>
            <p:ph type="ftr" sz="quarter" idx="11"/>
          </p:nvPr>
        </p:nvSpPr>
        <p:spPr/>
        <p:txBody>
          <a:bodyPr/>
          <a:lstStyle/>
          <a:p>
            <a:endParaRPr lang="aa-ET"/>
          </a:p>
        </p:txBody>
      </p:sp>
      <p:sp>
        <p:nvSpPr>
          <p:cNvPr id="6" name="Slide Number Placeholder 5"/>
          <p:cNvSpPr>
            <a:spLocks noGrp="1"/>
          </p:cNvSpPr>
          <p:nvPr>
            <p:ph type="sldNum" sz="quarter" idx="12"/>
          </p:nvPr>
        </p:nvSpPr>
        <p:spPr/>
        <p:txBody>
          <a:bodyPr/>
          <a:lstStyle/>
          <a:p>
            <a:fld id="{CC906A9A-9CA6-4635-A97E-2E13FE64CA72}" type="slidenum">
              <a:rPr lang="aa-ET" smtClean="0"/>
              <a:t>‹#›</a:t>
            </a:fld>
            <a:endParaRPr lang="aa-ET"/>
          </a:p>
        </p:txBody>
      </p:sp>
    </p:spTree>
    <p:extLst>
      <p:ext uri="{BB962C8B-B14F-4D97-AF65-F5344CB8AC3E}">
        <p14:creationId xmlns:p14="http://schemas.microsoft.com/office/powerpoint/2010/main" val="3087119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79F451-5731-4532-A939-B53E216F41A4}" type="datetimeFigureOut">
              <a:rPr lang="aa-ET" smtClean="0"/>
              <a:t>03/31/2023</a:t>
            </a:fld>
            <a:endParaRPr lang="aa-ET"/>
          </a:p>
        </p:txBody>
      </p:sp>
      <p:sp>
        <p:nvSpPr>
          <p:cNvPr id="6" name="Footer Placeholder 5"/>
          <p:cNvSpPr>
            <a:spLocks noGrp="1"/>
          </p:cNvSpPr>
          <p:nvPr>
            <p:ph type="ftr" sz="quarter" idx="11"/>
          </p:nvPr>
        </p:nvSpPr>
        <p:spPr/>
        <p:txBody>
          <a:bodyPr/>
          <a:lstStyle/>
          <a:p>
            <a:endParaRPr lang="aa-ET"/>
          </a:p>
        </p:txBody>
      </p:sp>
      <p:sp>
        <p:nvSpPr>
          <p:cNvPr id="7" name="Slide Number Placeholder 6"/>
          <p:cNvSpPr>
            <a:spLocks noGrp="1"/>
          </p:cNvSpPr>
          <p:nvPr>
            <p:ph type="sldNum" sz="quarter" idx="12"/>
          </p:nvPr>
        </p:nvSpPr>
        <p:spPr/>
        <p:txBody>
          <a:bodyPr/>
          <a:lstStyle/>
          <a:p>
            <a:fld id="{CC906A9A-9CA6-4635-A97E-2E13FE64CA72}" type="slidenum">
              <a:rPr lang="aa-ET" smtClean="0"/>
              <a:t>‹#›</a:t>
            </a:fld>
            <a:endParaRPr lang="aa-ET"/>
          </a:p>
        </p:txBody>
      </p:sp>
    </p:spTree>
    <p:extLst>
      <p:ext uri="{BB962C8B-B14F-4D97-AF65-F5344CB8AC3E}">
        <p14:creationId xmlns:p14="http://schemas.microsoft.com/office/powerpoint/2010/main" val="3794736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79F451-5731-4532-A939-B53E216F41A4}" type="datetimeFigureOut">
              <a:rPr lang="aa-ET" smtClean="0"/>
              <a:t>03/31/2023</a:t>
            </a:fld>
            <a:endParaRPr lang="aa-ET"/>
          </a:p>
        </p:txBody>
      </p:sp>
      <p:sp>
        <p:nvSpPr>
          <p:cNvPr id="8" name="Footer Placeholder 7"/>
          <p:cNvSpPr>
            <a:spLocks noGrp="1"/>
          </p:cNvSpPr>
          <p:nvPr>
            <p:ph type="ftr" sz="quarter" idx="11"/>
          </p:nvPr>
        </p:nvSpPr>
        <p:spPr/>
        <p:txBody>
          <a:bodyPr/>
          <a:lstStyle/>
          <a:p>
            <a:endParaRPr lang="aa-ET"/>
          </a:p>
        </p:txBody>
      </p:sp>
      <p:sp>
        <p:nvSpPr>
          <p:cNvPr id="9" name="Slide Number Placeholder 8"/>
          <p:cNvSpPr>
            <a:spLocks noGrp="1"/>
          </p:cNvSpPr>
          <p:nvPr>
            <p:ph type="sldNum" sz="quarter" idx="12"/>
          </p:nvPr>
        </p:nvSpPr>
        <p:spPr/>
        <p:txBody>
          <a:bodyPr/>
          <a:lstStyle/>
          <a:p>
            <a:fld id="{CC906A9A-9CA6-4635-A97E-2E13FE64CA72}" type="slidenum">
              <a:rPr lang="aa-ET" smtClean="0"/>
              <a:t>‹#›</a:t>
            </a:fld>
            <a:endParaRPr lang="aa-ET"/>
          </a:p>
        </p:txBody>
      </p:sp>
    </p:spTree>
    <p:extLst>
      <p:ext uri="{BB962C8B-B14F-4D97-AF65-F5344CB8AC3E}">
        <p14:creationId xmlns:p14="http://schemas.microsoft.com/office/powerpoint/2010/main" val="670702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79F451-5731-4532-A939-B53E216F41A4}" type="datetimeFigureOut">
              <a:rPr lang="aa-ET" smtClean="0"/>
              <a:t>03/31/2023</a:t>
            </a:fld>
            <a:endParaRPr lang="aa-ET"/>
          </a:p>
        </p:txBody>
      </p:sp>
      <p:sp>
        <p:nvSpPr>
          <p:cNvPr id="4" name="Footer Placeholder 3"/>
          <p:cNvSpPr>
            <a:spLocks noGrp="1"/>
          </p:cNvSpPr>
          <p:nvPr>
            <p:ph type="ftr" sz="quarter" idx="11"/>
          </p:nvPr>
        </p:nvSpPr>
        <p:spPr/>
        <p:txBody>
          <a:bodyPr/>
          <a:lstStyle/>
          <a:p>
            <a:endParaRPr lang="aa-ET"/>
          </a:p>
        </p:txBody>
      </p:sp>
      <p:sp>
        <p:nvSpPr>
          <p:cNvPr id="5" name="Slide Number Placeholder 4"/>
          <p:cNvSpPr>
            <a:spLocks noGrp="1"/>
          </p:cNvSpPr>
          <p:nvPr>
            <p:ph type="sldNum" sz="quarter" idx="12"/>
          </p:nvPr>
        </p:nvSpPr>
        <p:spPr/>
        <p:txBody>
          <a:bodyPr/>
          <a:lstStyle/>
          <a:p>
            <a:fld id="{CC906A9A-9CA6-4635-A97E-2E13FE64CA72}" type="slidenum">
              <a:rPr lang="aa-ET" smtClean="0"/>
              <a:t>‹#›</a:t>
            </a:fld>
            <a:endParaRPr lang="aa-ET"/>
          </a:p>
        </p:txBody>
      </p:sp>
    </p:spTree>
    <p:extLst>
      <p:ext uri="{BB962C8B-B14F-4D97-AF65-F5344CB8AC3E}">
        <p14:creationId xmlns:p14="http://schemas.microsoft.com/office/powerpoint/2010/main" val="8429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9F451-5731-4532-A939-B53E216F41A4}" type="datetimeFigureOut">
              <a:rPr lang="aa-ET" smtClean="0"/>
              <a:t>03/31/2023</a:t>
            </a:fld>
            <a:endParaRPr lang="aa-ET"/>
          </a:p>
        </p:txBody>
      </p:sp>
      <p:sp>
        <p:nvSpPr>
          <p:cNvPr id="3" name="Footer Placeholder 2"/>
          <p:cNvSpPr>
            <a:spLocks noGrp="1"/>
          </p:cNvSpPr>
          <p:nvPr>
            <p:ph type="ftr" sz="quarter" idx="11"/>
          </p:nvPr>
        </p:nvSpPr>
        <p:spPr/>
        <p:txBody>
          <a:bodyPr/>
          <a:lstStyle/>
          <a:p>
            <a:endParaRPr lang="aa-ET"/>
          </a:p>
        </p:txBody>
      </p:sp>
      <p:sp>
        <p:nvSpPr>
          <p:cNvPr id="4" name="Slide Number Placeholder 3"/>
          <p:cNvSpPr>
            <a:spLocks noGrp="1"/>
          </p:cNvSpPr>
          <p:nvPr>
            <p:ph type="sldNum" sz="quarter" idx="12"/>
          </p:nvPr>
        </p:nvSpPr>
        <p:spPr/>
        <p:txBody>
          <a:bodyPr/>
          <a:lstStyle/>
          <a:p>
            <a:fld id="{CC906A9A-9CA6-4635-A97E-2E13FE64CA72}" type="slidenum">
              <a:rPr lang="aa-ET" smtClean="0"/>
              <a:t>‹#›</a:t>
            </a:fld>
            <a:endParaRPr lang="aa-ET"/>
          </a:p>
        </p:txBody>
      </p:sp>
    </p:spTree>
    <p:extLst>
      <p:ext uri="{BB962C8B-B14F-4D97-AF65-F5344CB8AC3E}">
        <p14:creationId xmlns:p14="http://schemas.microsoft.com/office/powerpoint/2010/main" val="769886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579F451-5731-4532-A939-B53E216F41A4}" type="datetimeFigureOut">
              <a:rPr lang="aa-ET" smtClean="0"/>
              <a:t>03/31/2023</a:t>
            </a:fld>
            <a:endParaRPr lang="aa-ET"/>
          </a:p>
        </p:txBody>
      </p:sp>
      <p:sp>
        <p:nvSpPr>
          <p:cNvPr id="6" name="Footer Placeholder 5"/>
          <p:cNvSpPr>
            <a:spLocks noGrp="1"/>
          </p:cNvSpPr>
          <p:nvPr>
            <p:ph type="ftr" sz="quarter" idx="11"/>
          </p:nvPr>
        </p:nvSpPr>
        <p:spPr/>
        <p:txBody>
          <a:bodyPr/>
          <a:lstStyle/>
          <a:p>
            <a:endParaRPr lang="aa-ET"/>
          </a:p>
        </p:txBody>
      </p:sp>
      <p:sp>
        <p:nvSpPr>
          <p:cNvPr id="7" name="Slide Number Placeholder 6"/>
          <p:cNvSpPr>
            <a:spLocks noGrp="1"/>
          </p:cNvSpPr>
          <p:nvPr>
            <p:ph type="sldNum" sz="quarter" idx="12"/>
          </p:nvPr>
        </p:nvSpPr>
        <p:spPr/>
        <p:txBody>
          <a:bodyPr/>
          <a:lstStyle/>
          <a:p>
            <a:fld id="{CC906A9A-9CA6-4635-A97E-2E13FE64CA72}" type="slidenum">
              <a:rPr lang="aa-ET" smtClean="0"/>
              <a:t>‹#›</a:t>
            </a:fld>
            <a:endParaRPr lang="aa-ET"/>
          </a:p>
        </p:txBody>
      </p:sp>
    </p:spTree>
    <p:extLst>
      <p:ext uri="{BB962C8B-B14F-4D97-AF65-F5344CB8AC3E}">
        <p14:creationId xmlns:p14="http://schemas.microsoft.com/office/powerpoint/2010/main" val="3490714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579F451-5731-4532-A939-B53E216F41A4}" type="datetimeFigureOut">
              <a:rPr lang="aa-ET" smtClean="0"/>
              <a:t>03/31/2023</a:t>
            </a:fld>
            <a:endParaRPr lang="aa-ET"/>
          </a:p>
        </p:txBody>
      </p:sp>
      <p:sp>
        <p:nvSpPr>
          <p:cNvPr id="6" name="Footer Placeholder 5"/>
          <p:cNvSpPr>
            <a:spLocks noGrp="1"/>
          </p:cNvSpPr>
          <p:nvPr>
            <p:ph type="ftr" sz="quarter" idx="11"/>
          </p:nvPr>
        </p:nvSpPr>
        <p:spPr/>
        <p:txBody>
          <a:bodyPr/>
          <a:lstStyle/>
          <a:p>
            <a:endParaRPr lang="aa-ET"/>
          </a:p>
        </p:txBody>
      </p:sp>
      <p:sp>
        <p:nvSpPr>
          <p:cNvPr id="7" name="Slide Number Placeholder 6"/>
          <p:cNvSpPr>
            <a:spLocks noGrp="1"/>
          </p:cNvSpPr>
          <p:nvPr>
            <p:ph type="sldNum" sz="quarter" idx="12"/>
          </p:nvPr>
        </p:nvSpPr>
        <p:spPr/>
        <p:txBody>
          <a:bodyPr/>
          <a:lstStyle/>
          <a:p>
            <a:fld id="{CC906A9A-9CA6-4635-A97E-2E13FE64CA72}" type="slidenum">
              <a:rPr lang="aa-ET" smtClean="0"/>
              <a:t>‹#›</a:t>
            </a:fld>
            <a:endParaRPr lang="aa-ET"/>
          </a:p>
        </p:txBody>
      </p:sp>
    </p:spTree>
    <p:extLst>
      <p:ext uri="{BB962C8B-B14F-4D97-AF65-F5344CB8AC3E}">
        <p14:creationId xmlns:p14="http://schemas.microsoft.com/office/powerpoint/2010/main" val="273802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9F451-5731-4532-A939-B53E216F41A4}" type="datetimeFigureOut">
              <a:rPr lang="aa-ET" smtClean="0"/>
              <a:t>03/31/2023</a:t>
            </a:fld>
            <a:endParaRPr lang="aa-E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a-E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906A9A-9CA6-4635-A97E-2E13FE64CA72}" type="slidenum">
              <a:rPr lang="aa-ET" smtClean="0"/>
              <a:t>‹#›</a:t>
            </a:fld>
            <a:endParaRPr lang="aa-ET"/>
          </a:p>
        </p:txBody>
      </p:sp>
    </p:spTree>
    <p:extLst>
      <p:ext uri="{BB962C8B-B14F-4D97-AF65-F5344CB8AC3E}">
        <p14:creationId xmlns:p14="http://schemas.microsoft.com/office/powerpoint/2010/main" val="415867918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BCA03-426A-493C-9B99-B8D489906537}"/>
              </a:ext>
            </a:extLst>
          </p:cNvPr>
          <p:cNvSpPr>
            <a:spLocks noGrp="1"/>
          </p:cNvSpPr>
          <p:nvPr>
            <p:ph type="ctrTitle"/>
          </p:nvPr>
        </p:nvSpPr>
        <p:spPr>
          <a:xfrm>
            <a:off x="1325880" y="1949926"/>
            <a:ext cx="9342120" cy="3304223"/>
          </a:xfrm>
        </p:spPr>
        <p:txBody>
          <a:bodyPr>
            <a:normAutofit fontScale="90000"/>
          </a:bodyPr>
          <a:lstStyle/>
          <a:p>
            <a:r>
              <a:rPr lang="en-US" b="1" dirty="0">
                <a:latin typeface="Arial" panose="020B0604020202020204" pitchFamily="34" charset="0"/>
                <a:cs typeface="Arial" panose="020B0604020202020204" pitchFamily="34" charset="0"/>
              </a:rPr>
              <a:t>POH 108: RISK AND CRISIS COMMUNICATION IN PANDEMICS </a:t>
            </a:r>
            <a:r>
              <a:rPr lang="en-US" sz="4800" b="1" dirty="0" smtClean="0">
                <a:latin typeface="Arial" panose="020B0604020202020204" pitchFamily="34" charset="0"/>
                <a:cs typeface="Arial" panose="020B0604020202020204" pitchFamily="34" charset="0"/>
              </a:rPr>
              <a:t/>
            </a:r>
            <a:br>
              <a:rPr lang="en-US" sz="4800" b="1" dirty="0" smtClean="0">
                <a:latin typeface="Arial" panose="020B0604020202020204" pitchFamily="34" charset="0"/>
                <a:cs typeface="Arial" panose="020B0604020202020204" pitchFamily="34" charset="0"/>
              </a:rPr>
            </a:br>
            <a:r>
              <a:rPr lang="en-US" sz="4800" b="1" dirty="0" smtClean="0">
                <a:latin typeface="Arial" panose="020B0604020202020204" pitchFamily="34" charset="0"/>
                <a:cs typeface="Arial" panose="020B0604020202020204" pitchFamily="34" charset="0"/>
              </a:rPr>
              <a:t/>
            </a:r>
            <a:br>
              <a:rPr lang="en-US" sz="4800" b="1" dirty="0" smtClean="0">
                <a:latin typeface="Arial" panose="020B0604020202020204" pitchFamily="34" charset="0"/>
                <a:cs typeface="Arial" panose="020B0604020202020204" pitchFamily="34" charset="0"/>
              </a:rPr>
            </a:br>
            <a:r>
              <a:rPr lang="en-US" sz="3600" b="1" dirty="0">
                <a:solidFill>
                  <a:srgbClr val="FF0000"/>
                </a:solidFill>
                <a:latin typeface="Arial" panose="020B0604020202020204" pitchFamily="34" charset="0"/>
                <a:cs typeface="Arial" panose="020B0604020202020204" pitchFamily="34" charset="0"/>
              </a:rPr>
              <a:t>C</a:t>
            </a:r>
            <a:r>
              <a:rPr lang="en-US" sz="3600" b="1" dirty="0" smtClean="0">
                <a:solidFill>
                  <a:srgbClr val="FF0000"/>
                </a:solidFill>
                <a:latin typeface="Arial" panose="020B0604020202020204" pitchFamily="34" charset="0"/>
                <a:cs typeface="Arial" panose="020B0604020202020204" pitchFamily="34" charset="0"/>
              </a:rPr>
              <a:t>: </a:t>
            </a:r>
            <a:r>
              <a:rPr lang="en-GB" sz="3600" b="1" dirty="0" smtClean="0">
                <a:solidFill>
                  <a:srgbClr val="FF0000"/>
                </a:solidFill>
              </a:rPr>
              <a:t>Effective Crisis</a:t>
            </a:r>
            <a:r>
              <a:rPr lang="en-GB" altLang="en-US" sz="3600" b="1" dirty="0" smtClean="0">
                <a:solidFill>
                  <a:srgbClr val="FF0000"/>
                </a:solidFill>
              </a:rPr>
              <a:t> Communication </a:t>
            </a:r>
            <a:endParaRPr lang="aa-ET" b="1" dirty="0"/>
          </a:p>
        </p:txBody>
      </p:sp>
      <p:sp>
        <p:nvSpPr>
          <p:cNvPr id="3" name="Subtitle 2">
            <a:extLst>
              <a:ext uri="{FF2B5EF4-FFF2-40B4-BE49-F238E27FC236}">
                <a16:creationId xmlns:a16="http://schemas.microsoft.com/office/drawing/2014/main" id="{314C220E-0C6D-4688-878F-B1A22D01FD69}"/>
              </a:ext>
            </a:extLst>
          </p:cNvPr>
          <p:cNvSpPr>
            <a:spLocks noGrp="1"/>
          </p:cNvSpPr>
          <p:nvPr>
            <p:ph type="subTitle" idx="1"/>
          </p:nvPr>
        </p:nvSpPr>
        <p:spPr/>
        <p:txBody>
          <a:bodyPr/>
          <a:lstStyle/>
          <a:p>
            <a:r>
              <a:rPr lang="en-US" dirty="0" smtClean="0"/>
              <a:t> </a:t>
            </a:r>
            <a:endParaRPr lang="aa-ET" dirty="0"/>
          </a:p>
          <a:p>
            <a:endParaRPr lang="aa-ET" dirty="0"/>
          </a:p>
        </p:txBody>
      </p:sp>
    </p:spTree>
    <p:extLst>
      <p:ext uri="{BB962C8B-B14F-4D97-AF65-F5344CB8AC3E}">
        <p14:creationId xmlns:p14="http://schemas.microsoft.com/office/powerpoint/2010/main" val="3436718360"/>
      </p:ext>
    </p:extLst>
  </p:cSld>
  <p:clrMapOvr>
    <a:masterClrMapping/>
  </p:clrMapOvr>
  <mc:AlternateContent xmlns:mc="http://schemas.openxmlformats.org/markup-compatibility/2006" xmlns:p14="http://schemas.microsoft.com/office/powerpoint/2010/main">
    <mc:Choice Requires="p14">
      <p:transition spd="slow" p14:dur="2000" advTm="35296"/>
    </mc:Choice>
    <mc:Fallback xmlns="">
      <p:transition spd="slow" advTm="3529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36DA8-54A3-40E5-A436-A1724CE05133}"/>
              </a:ext>
            </a:extLst>
          </p:cNvPr>
          <p:cNvSpPr>
            <a:spLocks noGrp="1"/>
          </p:cNvSpPr>
          <p:nvPr>
            <p:ph type="title"/>
          </p:nvPr>
        </p:nvSpPr>
        <p:spPr>
          <a:xfrm>
            <a:off x="627528" y="340658"/>
            <a:ext cx="10775577" cy="980141"/>
          </a:xfrm>
        </p:spPr>
        <p:txBody>
          <a:bodyPr>
            <a:normAutofit fontScale="90000"/>
          </a:bodyPr>
          <a:lstStyle/>
          <a:p>
            <a:pPr algn="ctr"/>
            <a:r>
              <a:rPr lang="en-US" sz="4000" b="1" dirty="0" smtClean="0">
                <a:solidFill>
                  <a:schemeClr val="tx1"/>
                </a:solidFill>
              </a:rPr>
              <a:t>Conduct Post-crisis Evaluation and Follow-up Communication. </a:t>
            </a:r>
            <a:endParaRPr lang="aa-ET" sz="4000" b="1" dirty="0">
              <a:solidFill>
                <a:schemeClr val="tx1"/>
              </a:solidFill>
            </a:endParaRPr>
          </a:p>
        </p:txBody>
      </p:sp>
      <p:sp>
        <p:nvSpPr>
          <p:cNvPr id="3" name="Content Placeholder 2">
            <a:extLst>
              <a:ext uri="{FF2B5EF4-FFF2-40B4-BE49-F238E27FC236}">
                <a16:creationId xmlns:a16="http://schemas.microsoft.com/office/drawing/2014/main" id="{172B0401-73B3-4885-93A1-486699C0E2F8}"/>
              </a:ext>
            </a:extLst>
          </p:cNvPr>
          <p:cNvSpPr>
            <a:spLocks noGrp="1"/>
          </p:cNvSpPr>
          <p:nvPr>
            <p:ph idx="1"/>
          </p:nvPr>
        </p:nvSpPr>
        <p:spPr>
          <a:xfrm>
            <a:off x="322730" y="1645344"/>
            <a:ext cx="8596668" cy="4450656"/>
          </a:xfrm>
        </p:spPr>
        <p:txBody>
          <a:bodyPr>
            <a:noAutofit/>
          </a:bodyPr>
          <a:lstStyle/>
          <a:p>
            <a:pPr marL="0" indent="0" algn="just">
              <a:buNone/>
            </a:pPr>
            <a:r>
              <a:rPr lang="en-US" sz="2400" dirty="0"/>
              <a:t>The intensity of a crisis diminishes over time and when it is over evaluate how you handled it. </a:t>
            </a:r>
          </a:p>
          <a:p>
            <a:pPr algn="just"/>
            <a:r>
              <a:rPr lang="en-US" sz="2400" b="1" dirty="0"/>
              <a:t>Questions you could ask yourself and your team</a:t>
            </a:r>
            <a:r>
              <a:rPr lang="en-US" sz="2400" dirty="0"/>
              <a:t>:</a:t>
            </a:r>
          </a:p>
          <a:p>
            <a:pPr lvl="1" algn="just">
              <a:buFont typeface="Wingdings" panose="05000000000000000000" pitchFamily="2" charset="2"/>
              <a:buChar char="ü"/>
            </a:pPr>
            <a:r>
              <a:rPr lang="en-US" dirty="0"/>
              <a:t>What strengths did we show during this time? </a:t>
            </a:r>
          </a:p>
          <a:p>
            <a:pPr lvl="1" algn="just">
              <a:buFont typeface="Wingdings" panose="05000000000000000000" pitchFamily="2" charset="2"/>
              <a:buChar char="ü"/>
            </a:pPr>
            <a:r>
              <a:rPr lang="en-US" dirty="0"/>
              <a:t> What weaknesses were exposed?</a:t>
            </a:r>
          </a:p>
          <a:p>
            <a:pPr lvl="1" algn="just">
              <a:buFont typeface="Wingdings" panose="05000000000000000000" pitchFamily="2" charset="2"/>
              <a:buChar char="ü"/>
            </a:pPr>
            <a:r>
              <a:rPr lang="en-US" dirty="0"/>
              <a:t> How are we doing now?</a:t>
            </a:r>
          </a:p>
          <a:p>
            <a:pPr lvl="1" algn="just">
              <a:buFont typeface="Wingdings" panose="05000000000000000000" pitchFamily="2" charset="2"/>
              <a:buChar char="ü"/>
            </a:pPr>
            <a:r>
              <a:rPr lang="en-US" dirty="0"/>
              <a:t> What could we do differently next time we're in crisis? </a:t>
            </a:r>
          </a:p>
          <a:p>
            <a:pPr algn="just"/>
            <a:r>
              <a:rPr lang="en-US" sz="2400" i="1" dirty="0"/>
              <a:t>Evaluating your performance and responses from during the crisis enables you to learn from experience and better prepare for the future. </a:t>
            </a:r>
            <a:endParaRPr lang="aa-ET" sz="2400" i="1" dirty="0"/>
          </a:p>
        </p:txBody>
      </p:sp>
      <p:pic>
        <p:nvPicPr>
          <p:cNvPr id="4" name="Picture 3">
            <a:extLst>
              <a:ext uri="{FF2B5EF4-FFF2-40B4-BE49-F238E27FC236}">
                <a16:creationId xmlns:a16="http://schemas.microsoft.com/office/drawing/2014/main" id="{53C227E4-90BB-4053-9819-126488684277}"/>
              </a:ext>
            </a:extLst>
          </p:cNvPr>
          <p:cNvPicPr>
            <a:picLocks noChangeAspect="1"/>
          </p:cNvPicPr>
          <p:nvPr/>
        </p:nvPicPr>
        <p:blipFill>
          <a:blip r:embed="rId2"/>
          <a:stretch>
            <a:fillRect/>
          </a:stretch>
        </p:blipFill>
        <p:spPr>
          <a:xfrm>
            <a:off x="9228764" y="1669251"/>
            <a:ext cx="2174341" cy="2174341"/>
          </a:xfrm>
          <a:prstGeom prst="rect">
            <a:avLst/>
          </a:prstGeom>
        </p:spPr>
      </p:pic>
    </p:spTree>
    <p:extLst>
      <p:ext uri="{BB962C8B-B14F-4D97-AF65-F5344CB8AC3E}">
        <p14:creationId xmlns:p14="http://schemas.microsoft.com/office/powerpoint/2010/main" val="1490289463"/>
      </p:ext>
    </p:extLst>
  </p:cSld>
  <p:clrMapOvr>
    <a:masterClrMapping/>
  </p:clrMapOvr>
  <mc:AlternateContent xmlns:mc="http://schemas.openxmlformats.org/markup-compatibility/2006" xmlns:p14="http://schemas.microsoft.com/office/powerpoint/2010/main">
    <mc:Choice Requires="p14">
      <p:transition spd="slow" p14:dur="2000" advTm="68236"/>
    </mc:Choice>
    <mc:Fallback xmlns="">
      <p:transition spd="slow" advTm="6823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6FFB341-2603-4DB8-A765-C6A10842415C}"/>
              </a:ext>
            </a:extLst>
          </p:cNvPr>
          <p:cNvSpPr>
            <a:spLocks noGrp="1"/>
          </p:cNvSpPr>
          <p:nvPr>
            <p:ph type="title"/>
          </p:nvPr>
        </p:nvSpPr>
        <p:spPr>
          <a:xfrm>
            <a:off x="1201270" y="180058"/>
            <a:ext cx="9630137" cy="1143000"/>
          </a:xfrm>
        </p:spPr>
        <p:txBody>
          <a:bodyPr>
            <a:noAutofit/>
          </a:bodyPr>
          <a:lstStyle/>
          <a:p>
            <a:r>
              <a:rPr lang="en-US" altLang="en-US" sz="3600" b="1" dirty="0" smtClean="0">
                <a:solidFill>
                  <a:schemeClr val="tx1"/>
                </a:solidFill>
              </a:rPr>
              <a:t>How will you know if your communication about risk has been successful? </a:t>
            </a:r>
            <a:endParaRPr lang="en-US" altLang="en-US" sz="3600" b="1" dirty="0">
              <a:solidFill>
                <a:schemeClr val="tx1"/>
              </a:solidFill>
            </a:endParaRPr>
          </a:p>
        </p:txBody>
      </p:sp>
      <p:sp>
        <p:nvSpPr>
          <p:cNvPr id="5" name="Content Placeholder 2">
            <a:extLst>
              <a:ext uri="{FF2B5EF4-FFF2-40B4-BE49-F238E27FC236}">
                <a16:creationId xmlns:a16="http://schemas.microsoft.com/office/drawing/2014/main" id="{0FC64729-91D2-4C83-AC86-BA9D18E1CEC2}"/>
              </a:ext>
            </a:extLst>
          </p:cNvPr>
          <p:cNvSpPr>
            <a:spLocks noGrp="1"/>
          </p:cNvSpPr>
          <p:nvPr>
            <p:ph idx="1"/>
          </p:nvPr>
        </p:nvSpPr>
        <p:spPr>
          <a:xfrm>
            <a:off x="218861" y="1627859"/>
            <a:ext cx="11668339" cy="4715780"/>
          </a:xfrm>
        </p:spPr>
        <p:txBody>
          <a:bodyPr>
            <a:normAutofit/>
          </a:bodyPr>
          <a:lstStyle/>
          <a:p>
            <a:pPr algn="just"/>
            <a:r>
              <a:rPr lang="en-US" sz="3200" dirty="0"/>
              <a:t>Success means reaching a shared understanding of risk with the relevant target audience. </a:t>
            </a:r>
          </a:p>
          <a:p>
            <a:pPr algn="just"/>
            <a:r>
              <a:rPr lang="en-US" sz="3200" dirty="0"/>
              <a:t>This can be assessed in terms of how close you have come to fully meeting your objectives about the purpose of the communication. </a:t>
            </a:r>
          </a:p>
          <a:p>
            <a:pPr algn="just"/>
            <a:r>
              <a:rPr lang="en-US" sz="3200" dirty="0"/>
              <a:t>Absence of outrage is usually the desirable outcome, and, as usual, this attracts little attention or gratitude!</a:t>
            </a:r>
            <a:endParaRPr lang="en-GB" sz="3200" dirty="0"/>
          </a:p>
        </p:txBody>
      </p:sp>
    </p:spTree>
    <p:extLst>
      <p:ext uri="{BB962C8B-B14F-4D97-AF65-F5344CB8AC3E}">
        <p14:creationId xmlns:p14="http://schemas.microsoft.com/office/powerpoint/2010/main" val="1918289513"/>
      </p:ext>
    </p:extLst>
  </p:cSld>
  <p:clrMapOvr>
    <a:masterClrMapping/>
  </p:clrMapOvr>
  <mc:AlternateContent xmlns:mc="http://schemas.openxmlformats.org/markup-compatibility/2006" xmlns:p14="http://schemas.microsoft.com/office/powerpoint/2010/main">
    <mc:Choice Requires="p14">
      <p:transition spd="slow" p14:dur="2000" advTm="39569"/>
    </mc:Choice>
    <mc:Fallback xmlns="">
      <p:transition spd="slow" advTm="39569"/>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7788" y="196898"/>
            <a:ext cx="8596668" cy="555585"/>
          </a:xfrm>
        </p:spPr>
        <p:txBody>
          <a:bodyPr>
            <a:noAutofit/>
          </a:bodyPr>
          <a:lstStyle/>
          <a:p>
            <a:pPr algn="ctr"/>
            <a:r>
              <a:rPr lang="en-US" altLang="en-US" sz="4000" b="1" dirty="0" smtClean="0">
                <a:solidFill>
                  <a:schemeClr val="tx1"/>
                </a:solidFill>
              </a:rPr>
              <a:t>Effective Crisis Communication</a:t>
            </a:r>
            <a:endParaRPr lang="en-GB" sz="4000" b="1" dirty="0">
              <a:solidFill>
                <a:schemeClr val="tx1"/>
              </a:solidFill>
            </a:endParaRPr>
          </a:p>
        </p:txBody>
      </p:sp>
      <p:pic>
        <p:nvPicPr>
          <p:cNvPr id="6" name="Content Placeholder 5">
            <a:extLst>
              <a:ext uri="{FF2B5EF4-FFF2-40B4-BE49-F238E27FC236}">
                <a16:creationId xmlns:a16="http://schemas.microsoft.com/office/drawing/2014/main" id="{010FEE77-C3AB-4B16-ACD9-E45370B56BED}"/>
              </a:ext>
            </a:extLst>
          </p:cNvPr>
          <p:cNvPicPr>
            <a:picLocks noGrp="1" noChangeAspect="1"/>
          </p:cNvPicPr>
          <p:nvPr>
            <p:ph idx="1"/>
          </p:nvPr>
        </p:nvPicPr>
        <p:blipFill>
          <a:blip r:embed="rId3"/>
          <a:stretch>
            <a:fillRect/>
          </a:stretch>
        </p:blipFill>
        <p:spPr>
          <a:xfrm>
            <a:off x="788894" y="806270"/>
            <a:ext cx="10829365" cy="5845579"/>
          </a:xfrm>
          <a:prstGeom prst="rect">
            <a:avLst/>
          </a:prstGeom>
        </p:spPr>
      </p:pic>
    </p:spTree>
    <p:extLst>
      <p:ext uri="{BB962C8B-B14F-4D97-AF65-F5344CB8AC3E}">
        <p14:creationId xmlns:p14="http://schemas.microsoft.com/office/powerpoint/2010/main" val="4069521035"/>
      </p:ext>
    </p:extLst>
  </p:cSld>
  <p:clrMapOvr>
    <a:masterClrMapping/>
  </p:clrMapOvr>
  <mc:AlternateContent xmlns:mc="http://schemas.openxmlformats.org/markup-compatibility/2006" xmlns:p14="http://schemas.microsoft.com/office/powerpoint/2010/main">
    <mc:Choice Requires="p14">
      <p:transition spd="slow" p14:dur="2000" advTm="144321"/>
    </mc:Choice>
    <mc:Fallback xmlns="">
      <p:transition spd="slow" advTm="14432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B98D-8A14-481F-B92E-131A7F21FEF5}"/>
              </a:ext>
            </a:extLst>
          </p:cNvPr>
          <p:cNvSpPr>
            <a:spLocks noGrp="1"/>
          </p:cNvSpPr>
          <p:nvPr>
            <p:ph type="title"/>
          </p:nvPr>
        </p:nvSpPr>
        <p:spPr>
          <a:xfrm>
            <a:off x="161365" y="143435"/>
            <a:ext cx="11905129" cy="1320800"/>
          </a:xfrm>
        </p:spPr>
        <p:txBody>
          <a:bodyPr>
            <a:noAutofit/>
          </a:bodyPr>
          <a:lstStyle/>
          <a:p>
            <a:r>
              <a:rPr lang="en-US" sz="4000" b="1" dirty="0" smtClean="0">
                <a:solidFill>
                  <a:schemeClr val="tx1"/>
                </a:solidFill>
              </a:rPr>
              <a:t>Stakeholder Analysis When Evaluating Effective Communication </a:t>
            </a:r>
            <a:endParaRPr lang="aa-ET" sz="4000" b="1" dirty="0">
              <a:solidFill>
                <a:schemeClr val="tx1"/>
              </a:solidFill>
            </a:endParaRPr>
          </a:p>
        </p:txBody>
      </p:sp>
      <p:sp>
        <p:nvSpPr>
          <p:cNvPr id="3" name="Content Placeholder 2">
            <a:extLst>
              <a:ext uri="{FF2B5EF4-FFF2-40B4-BE49-F238E27FC236}">
                <a16:creationId xmlns:a16="http://schemas.microsoft.com/office/drawing/2014/main" id="{012E68D7-7050-421E-AC05-B3A05E0D4CE7}"/>
              </a:ext>
            </a:extLst>
          </p:cNvPr>
          <p:cNvSpPr>
            <a:spLocks noGrp="1"/>
          </p:cNvSpPr>
          <p:nvPr>
            <p:ph idx="1"/>
          </p:nvPr>
        </p:nvSpPr>
        <p:spPr>
          <a:xfrm>
            <a:off x="856129" y="1565835"/>
            <a:ext cx="10515600" cy="5101665"/>
          </a:xfrm>
        </p:spPr>
        <p:txBody>
          <a:bodyPr>
            <a:normAutofit/>
          </a:bodyPr>
          <a:lstStyle/>
          <a:p>
            <a:pPr marL="0" indent="0" algn="just">
              <a:buNone/>
            </a:pPr>
            <a:r>
              <a:rPr lang="en-US" sz="2400" b="1" dirty="0">
                <a:solidFill>
                  <a:srgbClr val="C00000"/>
                </a:solidFill>
              </a:rPr>
              <a:t>During the Stakeholder Analysis when managing a crisis you need to:</a:t>
            </a:r>
          </a:p>
          <a:p>
            <a:pPr algn="just"/>
            <a:r>
              <a:rPr lang="en-US" sz="2400" dirty="0"/>
              <a:t>Document the interests and motivations of stakeholders </a:t>
            </a:r>
          </a:p>
          <a:p>
            <a:pPr algn="just"/>
            <a:r>
              <a:rPr lang="en-US" sz="2400" dirty="0"/>
              <a:t>Identify the stakeholders that will enable you to succeed avert a crisis</a:t>
            </a:r>
          </a:p>
          <a:p>
            <a:pPr algn="just"/>
            <a:r>
              <a:rPr lang="en-US" sz="2400" dirty="0"/>
              <a:t>Identify conflicting interests and relationships between stakeholders</a:t>
            </a:r>
          </a:p>
          <a:p>
            <a:pPr algn="just"/>
            <a:r>
              <a:rPr lang="en-US" sz="2400" dirty="0"/>
              <a:t>Determine the level of participation and the level of involvement required from each stakeholder</a:t>
            </a:r>
          </a:p>
          <a:p>
            <a:pPr algn="just"/>
            <a:r>
              <a:rPr lang="en-US" sz="2400" dirty="0"/>
              <a:t>Identify stakeholders whose influence evolves during the crisis management </a:t>
            </a:r>
          </a:p>
          <a:p>
            <a:pPr algn="just"/>
            <a:r>
              <a:rPr lang="en-US" sz="2400" dirty="0"/>
              <a:t>Determine communication media and style best suited for each stakeholder</a:t>
            </a:r>
            <a:endParaRPr lang="aa-ET" sz="2400" dirty="0"/>
          </a:p>
        </p:txBody>
      </p:sp>
    </p:spTree>
    <p:extLst>
      <p:ext uri="{BB962C8B-B14F-4D97-AF65-F5344CB8AC3E}">
        <p14:creationId xmlns:p14="http://schemas.microsoft.com/office/powerpoint/2010/main" val="2041095399"/>
      </p:ext>
    </p:extLst>
  </p:cSld>
  <p:clrMapOvr>
    <a:masterClrMapping/>
  </p:clrMapOvr>
  <mc:AlternateContent xmlns:mc="http://schemas.openxmlformats.org/markup-compatibility/2006" xmlns:p14="http://schemas.microsoft.com/office/powerpoint/2010/main">
    <mc:Choice Requires="p14">
      <p:transition spd="slow" p14:dur="2000" advTm="60672"/>
    </mc:Choice>
    <mc:Fallback xmlns="">
      <p:transition spd="slow" advTm="6067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3423-0E48-424F-814C-C566D22D1C15}"/>
              </a:ext>
            </a:extLst>
          </p:cNvPr>
          <p:cNvSpPr>
            <a:spLocks noGrp="1"/>
          </p:cNvSpPr>
          <p:nvPr>
            <p:ph type="title"/>
          </p:nvPr>
        </p:nvSpPr>
        <p:spPr>
          <a:xfrm>
            <a:off x="1130530" y="0"/>
            <a:ext cx="10008525" cy="1320800"/>
          </a:xfrm>
        </p:spPr>
        <p:txBody>
          <a:bodyPr/>
          <a:lstStyle/>
          <a:p>
            <a:pPr algn="ctr"/>
            <a:r>
              <a:rPr lang="en-US" b="1" dirty="0">
                <a:solidFill>
                  <a:schemeClr val="tx1"/>
                </a:solidFill>
              </a:rPr>
              <a:t>Effectively communicating will also require; </a:t>
            </a:r>
            <a:endParaRPr lang="aa-ET" b="1" dirty="0">
              <a:solidFill>
                <a:schemeClr val="tx1"/>
              </a:solidFill>
            </a:endParaRPr>
          </a:p>
        </p:txBody>
      </p:sp>
      <p:sp>
        <p:nvSpPr>
          <p:cNvPr id="3" name="Content Placeholder 2">
            <a:extLst>
              <a:ext uri="{FF2B5EF4-FFF2-40B4-BE49-F238E27FC236}">
                <a16:creationId xmlns:a16="http://schemas.microsoft.com/office/drawing/2014/main" id="{B83B5CE9-4617-43AA-A3BB-44E6D21CF32C}"/>
              </a:ext>
            </a:extLst>
          </p:cNvPr>
          <p:cNvSpPr>
            <a:spLocks noGrp="1"/>
          </p:cNvSpPr>
          <p:nvPr>
            <p:ph idx="1"/>
          </p:nvPr>
        </p:nvSpPr>
        <p:spPr>
          <a:xfrm>
            <a:off x="740989" y="1487055"/>
            <a:ext cx="10787605" cy="4680989"/>
          </a:xfrm>
        </p:spPr>
        <p:txBody>
          <a:bodyPr>
            <a:noAutofit/>
          </a:bodyPr>
          <a:lstStyle/>
          <a:p>
            <a:pPr algn="just"/>
            <a:r>
              <a:rPr lang="en-GB" sz="2400" b="1" dirty="0">
                <a:solidFill>
                  <a:srgbClr val="C00000"/>
                </a:solidFill>
              </a:rPr>
              <a:t>Message development: </a:t>
            </a:r>
            <a:r>
              <a:rPr lang="en-GB" sz="2400" dirty="0"/>
              <a:t>define the facts that will lead you to the desired goal, provide supporting information, identify the u</a:t>
            </a:r>
            <a:r>
              <a:rPr lang="en-US" sz="2400" dirty="0"/>
              <a:t>ultimate and lasting impression your audience will have after hearing or seeing the Message.</a:t>
            </a:r>
            <a:endParaRPr lang="en-GB" sz="2400" dirty="0"/>
          </a:p>
          <a:p>
            <a:pPr algn="just"/>
            <a:r>
              <a:rPr lang="en-GB" sz="2400" b="1" dirty="0">
                <a:solidFill>
                  <a:srgbClr val="C00000"/>
                </a:solidFill>
              </a:rPr>
              <a:t>Audience segmentation: </a:t>
            </a:r>
            <a:r>
              <a:rPr lang="en-GB" sz="2400" dirty="0"/>
              <a:t>Identify your primary target audience, identify the influencers of your audience, paint a portrait of your primary audience to enable </a:t>
            </a:r>
            <a:r>
              <a:rPr lang="en-US" sz="2400" dirty="0"/>
              <a:t>understand the desires, wants, and hopes of the intended audience. </a:t>
            </a:r>
          </a:p>
          <a:p>
            <a:pPr algn="just"/>
            <a:r>
              <a:rPr lang="en-GB" sz="2400" b="1" dirty="0">
                <a:solidFill>
                  <a:srgbClr val="C00000"/>
                </a:solidFill>
              </a:rPr>
              <a:t>Socio-cultural sensitivity: </a:t>
            </a:r>
            <a:r>
              <a:rPr lang="en-GB" sz="2400" dirty="0"/>
              <a:t>is critical in crisis communication and should always be considered when designing messages as they can be shunned. </a:t>
            </a:r>
            <a:endParaRPr lang="en-GB" sz="2400" b="1" dirty="0"/>
          </a:p>
          <a:p>
            <a:pPr algn="just"/>
            <a:r>
              <a:rPr lang="en-GB" sz="2400" b="1" dirty="0">
                <a:solidFill>
                  <a:srgbClr val="C00000"/>
                </a:solidFill>
              </a:rPr>
              <a:t>Channel selection: </a:t>
            </a:r>
            <a:r>
              <a:rPr lang="en-GB" sz="2400" dirty="0"/>
              <a:t>depends on reach, access, cost, versatility and shelf life  </a:t>
            </a:r>
          </a:p>
          <a:p>
            <a:pPr algn="just"/>
            <a:r>
              <a:rPr lang="en-GB" sz="2400" b="1" dirty="0">
                <a:solidFill>
                  <a:srgbClr val="C00000"/>
                </a:solidFill>
              </a:rPr>
              <a:t>Spokesperson:</a:t>
            </a:r>
            <a:r>
              <a:rPr lang="en-GB" sz="2400" dirty="0"/>
              <a:t> should be credible, informed, understands the media, stress handler, accessible, a quick thinker.  </a:t>
            </a:r>
          </a:p>
          <a:p>
            <a:endParaRPr lang="aa-ET" sz="2400" dirty="0"/>
          </a:p>
        </p:txBody>
      </p:sp>
    </p:spTree>
    <p:extLst>
      <p:ext uri="{BB962C8B-B14F-4D97-AF65-F5344CB8AC3E}">
        <p14:creationId xmlns:p14="http://schemas.microsoft.com/office/powerpoint/2010/main" val="2158290861"/>
      </p:ext>
    </p:extLst>
  </p:cSld>
  <p:clrMapOvr>
    <a:masterClrMapping/>
  </p:clrMapOvr>
  <mc:AlternateContent xmlns:mc="http://schemas.openxmlformats.org/markup-compatibility/2006" xmlns:p14="http://schemas.microsoft.com/office/powerpoint/2010/main">
    <mc:Choice Requires="p14">
      <p:transition spd="slow" p14:dur="2000" advTm="199195"/>
    </mc:Choice>
    <mc:Fallback xmlns="">
      <p:transition spd="slow" advTm="19919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4DA2A-7BAF-4CE5-A49E-ECA56E4AF026}"/>
              </a:ext>
            </a:extLst>
          </p:cNvPr>
          <p:cNvSpPr>
            <a:spLocks noGrp="1"/>
          </p:cNvSpPr>
          <p:nvPr>
            <p:ph type="title"/>
          </p:nvPr>
        </p:nvSpPr>
        <p:spPr>
          <a:xfrm>
            <a:off x="677685" y="299259"/>
            <a:ext cx="10211988" cy="601884"/>
          </a:xfrm>
        </p:spPr>
        <p:txBody>
          <a:bodyPr>
            <a:normAutofit fontScale="90000"/>
          </a:bodyPr>
          <a:lstStyle/>
          <a:p>
            <a:r>
              <a:rPr lang="en-US" b="1" dirty="0"/>
              <a:t>Worst Phrases during a Crisis Interview </a:t>
            </a:r>
            <a:endParaRPr lang="en-GB" b="1" dirty="0"/>
          </a:p>
        </p:txBody>
      </p:sp>
      <p:pic>
        <p:nvPicPr>
          <p:cNvPr id="4" name="Worst Phrases during a Crisis Interview">
            <a:hlinkClick r:id="" action="ppaction://media"/>
            <a:extLst>
              <a:ext uri="{FF2B5EF4-FFF2-40B4-BE49-F238E27FC236}">
                <a16:creationId xmlns:a16="http://schemas.microsoft.com/office/drawing/2014/main" id="{D4D4164A-0178-494B-A685-66C529613E1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44531" y="1074579"/>
            <a:ext cx="6678295" cy="5008721"/>
          </a:xfrm>
        </p:spPr>
      </p:pic>
      <p:pic>
        <p:nvPicPr>
          <p:cNvPr id="3" name="Picture 2"/>
          <p:cNvPicPr>
            <a:picLocks noChangeAspect="1"/>
          </p:cNvPicPr>
          <p:nvPr/>
        </p:nvPicPr>
        <p:blipFill>
          <a:blip r:embed="rId5"/>
          <a:stretch>
            <a:fillRect/>
          </a:stretch>
        </p:blipFill>
        <p:spPr>
          <a:xfrm>
            <a:off x="10457411" y="292637"/>
            <a:ext cx="1734589" cy="1563884"/>
          </a:xfrm>
          <a:prstGeom prst="rect">
            <a:avLst/>
          </a:prstGeom>
        </p:spPr>
      </p:pic>
    </p:spTree>
    <p:extLst>
      <p:ext uri="{BB962C8B-B14F-4D97-AF65-F5344CB8AC3E}">
        <p14:creationId xmlns:p14="http://schemas.microsoft.com/office/powerpoint/2010/main" val="57897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680" y="149629"/>
            <a:ext cx="8580042" cy="931026"/>
          </a:xfrm>
        </p:spPr>
        <p:txBody>
          <a:bodyPr>
            <a:normAutofit/>
          </a:bodyPr>
          <a:lstStyle/>
          <a:p>
            <a:pPr algn="ctr"/>
            <a:r>
              <a:rPr lang="en-US" altLang="en-US" sz="4000" b="1" dirty="0" smtClean="0">
                <a:solidFill>
                  <a:schemeClr val="tx1"/>
                </a:solidFill>
              </a:rPr>
              <a:t>Effective Crisis Communication II</a:t>
            </a:r>
            <a:endParaRPr lang="en-GB" sz="4000" b="1" dirty="0">
              <a:solidFill>
                <a:schemeClr val="tx1"/>
              </a:solidFill>
            </a:endParaRPr>
          </a:p>
        </p:txBody>
      </p:sp>
      <p:sp>
        <p:nvSpPr>
          <p:cNvPr id="4" name="Content Placeholder 2"/>
          <p:cNvSpPr>
            <a:spLocks noGrp="1"/>
          </p:cNvSpPr>
          <p:nvPr>
            <p:ph idx="1"/>
          </p:nvPr>
        </p:nvSpPr>
        <p:spPr>
          <a:xfrm>
            <a:off x="926861" y="961031"/>
            <a:ext cx="10744208" cy="5489645"/>
          </a:xfrm>
        </p:spPr>
        <p:txBody>
          <a:bodyPr>
            <a:normAutofit/>
          </a:bodyPr>
          <a:lstStyle/>
          <a:p>
            <a:pPr algn="just">
              <a:buFont typeface="Wingdings" pitchFamily="2" charset="2"/>
              <a:buNone/>
              <a:defRPr/>
            </a:pPr>
            <a:r>
              <a:rPr lang="en-US" sz="2400" b="1" dirty="0">
                <a:solidFill>
                  <a:srgbClr val="C00000"/>
                </a:solidFill>
              </a:rPr>
              <a:t>Develop key messages :</a:t>
            </a:r>
          </a:p>
          <a:p>
            <a:pPr algn="just">
              <a:defRPr/>
            </a:pPr>
            <a:r>
              <a:rPr lang="en-GB" sz="2400" dirty="0"/>
              <a:t>WHO says 1) what to 2) whom 3) through which channels 4) with what effects? </a:t>
            </a:r>
          </a:p>
          <a:p>
            <a:pPr algn="just">
              <a:defRPr/>
            </a:pPr>
            <a:r>
              <a:rPr lang="en-GB" sz="2400" dirty="0"/>
              <a:t>Also see </a:t>
            </a:r>
            <a:r>
              <a:rPr lang="en-GB" sz="2400" b="1" i="1" dirty="0"/>
              <a:t>7Cs </a:t>
            </a:r>
            <a:r>
              <a:rPr lang="en-GB" sz="2400" i="1" dirty="0"/>
              <a:t>of communication below  </a:t>
            </a:r>
          </a:p>
          <a:p>
            <a:pPr algn="just">
              <a:defRPr/>
            </a:pPr>
            <a:endParaRPr lang="en-GB" sz="2400" dirty="0"/>
          </a:p>
          <a:p>
            <a:pPr marL="0" indent="0" algn="just">
              <a:buNone/>
              <a:defRPr/>
            </a:pPr>
            <a:r>
              <a:rPr lang="en-GB" sz="2400" dirty="0"/>
              <a:t>WHO: The “spokesperson”</a:t>
            </a:r>
          </a:p>
          <a:p>
            <a:pPr algn="just">
              <a:defRPr/>
            </a:pPr>
            <a:r>
              <a:rPr lang="en-GB" sz="2400" dirty="0"/>
              <a:t>Key position</a:t>
            </a:r>
          </a:p>
          <a:p>
            <a:pPr algn="just">
              <a:defRPr/>
            </a:pPr>
            <a:r>
              <a:rPr lang="en-GB" sz="2400" dirty="0"/>
              <a:t>Media experience</a:t>
            </a:r>
          </a:p>
          <a:p>
            <a:pPr algn="just">
              <a:defRPr/>
            </a:pPr>
            <a:r>
              <a:rPr lang="en-GB" sz="2400" dirty="0"/>
              <a:t>Responsible, calm and confident</a:t>
            </a:r>
          </a:p>
          <a:p>
            <a:pPr algn="just">
              <a:defRPr/>
            </a:pPr>
            <a:r>
              <a:rPr lang="en-GB" sz="2400" dirty="0"/>
              <a:t>Ability to speak clearly and convincingly</a:t>
            </a:r>
          </a:p>
          <a:p>
            <a:pPr>
              <a:defRPr/>
            </a:pPr>
            <a:endParaRPr lang="en-GB" dirty="0"/>
          </a:p>
        </p:txBody>
      </p:sp>
    </p:spTree>
    <p:extLst>
      <p:ext uri="{BB962C8B-B14F-4D97-AF65-F5344CB8AC3E}">
        <p14:creationId xmlns:p14="http://schemas.microsoft.com/office/powerpoint/2010/main" val="2563760548"/>
      </p:ext>
    </p:extLst>
  </p:cSld>
  <p:clrMapOvr>
    <a:masterClrMapping/>
  </p:clrMapOvr>
  <mc:AlternateContent xmlns:mc="http://schemas.openxmlformats.org/markup-compatibility/2006" xmlns:p14="http://schemas.microsoft.com/office/powerpoint/2010/main">
    <mc:Choice Requires="p14">
      <p:transition spd="slow" p14:dur="2000" advTm="53076"/>
    </mc:Choice>
    <mc:Fallback xmlns="">
      <p:transition spd="slow" advTm="5307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B416C-9067-4D60-8DFF-E8F35E192016}"/>
              </a:ext>
            </a:extLst>
          </p:cNvPr>
          <p:cNvSpPr>
            <a:spLocks noGrp="1"/>
          </p:cNvSpPr>
          <p:nvPr>
            <p:ph type="title"/>
          </p:nvPr>
        </p:nvSpPr>
        <p:spPr>
          <a:xfrm>
            <a:off x="2128058" y="0"/>
            <a:ext cx="8596668" cy="1320800"/>
          </a:xfrm>
        </p:spPr>
        <p:txBody>
          <a:bodyPr>
            <a:normAutofit/>
          </a:bodyPr>
          <a:lstStyle/>
          <a:p>
            <a:pPr algn="ctr"/>
            <a:r>
              <a:rPr lang="en-US" sz="4000" b="1" dirty="0">
                <a:solidFill>
                  <a:schemeClr val="tx1"/>
                </a:solidFill>
              </a:rPr>
              <a:t>7 Cs of </a:t>
            </a:r>
            <a:r>
              <a:rPr lang="en-US" sz="4000" b="1" dirty="0" smtClean="0">
                <a:solidFill>
                  <a:schemeClr val="tx1"/>
                </a:solidFill>
              </a:rPr>
              <a:t>Effective Communication </a:t>
            </a:r>
            <a:endParaRPr lang="aa-ET" sz="4000" b="1" dirty="0">
              <a:solidFill>
                <a:schemeClr val="tx1"/>
              </a:solidFill>
            </a:endParaRPr>
          </a:p>
        </p:txBody>
      </p:sp>
      <p:sp>
        <p:nvSpPr>
          <p:cNvPr id="3" name="Content Placeholder 2">
            <a:extLst>
              <a:ext uri="{FF2B5EF4-FFF2-40B4-BE49-F238E27FC236}">
                <a16:creationId xmlns:a16="http://schemas.microsoft.com/office/drawing/2014/main" id="{1285A69B-1E8C-43A9-A6C0-3AB99EE7AB8F}"/>
              </a:ext>
            </a:extLst>
          </p:cNvPr>
          <p:cNvSpPr>
            <a:spLocks noGrp="1"/>
          </p:cNvSpPr>
          <p:nvPr>
            <p:ph idx="1"/>
          </p:nvPr>
        </p:nvSpPr>
        <p:spPr>
          <a:xfrm>
            <a:off x="2128058" y="1320800"/>
            <a:ext cx="8229600" cy="4964112"/>
          </a:xfrm>
        </p:spPr>
        <p:txBody>
          <a:bodyPr>
            <a:normAutofit/>
          </a:bodyPr>
          <a:lstStyle/>
          <a:p>
            <a:pPr marL="514350" indent="-514350" fontAlgn="base">
              <a:buFont typeface="+mj-lt"/>
              <a:buAutoNum type="arabicPeriod"/>
            </a:pPr>
            <a:r>
              <a:rPr lang="en-US" sz="3600" b="1" dirty="0">
                <a:solidFill>
                  <a:srgbClr val="C00000"/>
                </a:solidFill>
              </a:rPr>
              <a:t>Command</a:t>
            </a:r>
            <a:r>
              <a:rPr lang="en-US" sz="3600" dirty="0"/>
              <a:t> attention. </a:t>
            </a:r>
          </a:p>
          <a:p>
            <a:pPr marL="514350" indent="-514350" fontAlgn="base">
              <a:buFont typeface="+mj-lt"/>
              <a:buAutoNum type="arabicPeriod"/>
            </a:pPr>
            <a:r>
              <a:rPr lang="en-US" sz="3600" b="1" dirty="0">
                <a:solidFill>
                  <a:srgbClr val="C00000"/>
                </a:solidFill>
              </a:rPr>
              <a:t>Cater</a:t>
            </a:r>
            <a:r>
              <a:rPr lang="en-US" sz="3600" dirty="0"/>
              <a:t> to the heart and head</a:t>
            </a:r>
          </a:p>
          <a:p>
            <a:pPr marL="514350" indent="-514350" fontAlgn="base">
              <a:buFont typeface="+mj-lt"/>
              <a:buAutoNum type="arabicPeriod"/>
            </a:pPr>
            <a:r>
              <a:rPr lang="en-US" sz="3600" b="1" dirty="0">
                <a:solidFill>
                  <a:srgbClr val="C00000"/>
                </a:solidFill>
              </a:rPr>
              <a:t>Clarify</a:t>
            </a:r>
            <a:r>
              <a:rPr lang="en-US" sz="3600" dirty="0"/>
              <a:t> the message</a:t>
            </a:r>
          </a:p>
          <a:p>
            <a:pPr marL="514350" indent="-514350" algn="just" fontAlgn="base">
              <a:buFont typeface="+mj-lt"/>
              <a:buAutoNum type="arabicPeriod"/>
            </a:pPr>
            <a:r>
              <a:rPr lang="en-US" sz="3600" b="1" dirty="0">
                <a:solidFill>
                  <a:srgbClr val="C00000"/>
                </a:solidFill>
              </a:rPr>
              <a:t>Communicate</a:t>
            </a:r>
            <a:r>
              <a:rPr lang="en-US" sz="3600" dirty="0"/>
              <a:t> a benefit. </a:t>
            </a:r>
          </a:p>
          <a:p>
            <a:pPr marL="514350" indent="-514350" fontAlgn="base">
              <a:buFont typeface="+mj-lt"/>
              <a:buAutoNum type="arabicPeriod"/>
            </a:pPr>
            <a:r>
              <a:rPr lang="en-US" sz="3600" b="1" dirty="0">
                <a:solidFill>
                  <a:srgbClr val="C00000"/>
                </a:solidFill>
              </a:rPr>
              <a:t>Create</a:t>
            </a:r>
            <a:r>
              <a:rPr lang="en-US" sz="3600" dirty="0"/>
              <a:t> trust. </a:t>
            </a:r>
          </a:p>
          <a:p>
            <a:pPr marL="514350" indent="-514350" fontAlgn="base">
              <a:buFont typeface="+mj-lt"/>
              <a:buAutoNum type="arabicPeriod"/>
            </a:pPr>
            <a:r>
              <a:rPr lang="en-US" sz="3600" dirty="0"/>
              <a:t>Convey a </a:t>
            </a:r>
            <a:r>
              <a:rPr lang="en-US" sz="3600" b="1" dirty="0">
                <a:solidFill>
                  <a:srgbClr val="C00000"/>
                </a:solidFill>
              </a:rPr>
              <a:t>Consistent</a:t>
            </a:r>
            <a:r>
              <a:rPr lang="en-US" sz="3600" dirty="0"/>
              <a:t> message. </a:t>
            </a:r>
          </a:p>
          <a:p>
            <a:pPr marL="514350" indent="-514350" fontAlgn="base">
              <a:buFont typeface="+mj-lt"/>
              <a:buAutoNum type="arabicPeriod"/>
            </a:pPr>
            <a:r>
              <a:rPr lang="en-US" sz="3600" b="1" dirty="0">
                <a:solidFill>
                  <a:srgbClr val="C00000"/>
                </a:solidFill>
              </a:rPr>
              <a:t>Call</a:t>
            </a:r>
            <a:r>
              <a:rPr lang="en-US" sz="3600" dirty="0"/>
              <a:t> for action </a:t>
            </a:r>
            <a:endParaRPr lang="aa-ET" sz="3600" dirty="0"/>
          </a:p>
        </p:txBody>
      </p:sp>
    </p:spTree>
    <p:extLst>
      <p:ext uri="{BB962C8B-B14F-4D97-AF65-F5344CB8AC3E}">
        <p14:creationId xmlns:p14="http://schemas.microsoft.com/office/powerpoint/2010/main" val="4291545596"/>
      </p:ext>
    </p:extLst>
  </p:cSld>
  <p:clrMapOvr>
    <a:masterClrMapping/>
  </p:clrMapOvr>
  <mc:AlternateContent xmlns:mc="http://schemas.openxmlformats.org/markup-compatibility/2006" xmlns:p14="http://schemas.microsoft.com/office/powerpoint/2010/main">
    <mc:Choice Requires="p14">
      <p:transition spd="slow" p14:dur="2000" advTm="74387"/>
    </mc:Choice>
    <mc:Fallback xmlns="">
      <p:transition spd="slow" advTm="7438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541" y="16625"/>
            <a:ext cx="9157749" cy="1320800"/>
          </a:xfrm>
        </p:spPr>
        <p:txBody>
          <a:bodyPr>
            <a:normAutofit/>
          </a:bodyPr>
          <a:lstStyle/>
          <a:p>
            <a:pPr algn="ctr"/>
            <a:r>
              <a:rPr lang="en-US" sz="4000" b="1" dirty="0" smtClean="0">
                <a:solidFill>
                  <a:schemeClr val="tx1"/>
                </a:solidFill>
              </a:rPr>
              <a:t>Tools For Conveying Key Messages</a:t>
            </a:r>
            <a:endParaRPr lang="en-GB" sz="4000" b="1" dirty="0">
              <a:solidFill>
                <a:schemeClr val="tx1"/>
              </a:solidFill>
            </a:endParaRPr>
          </a:p>
        </p:txBody>
      </p:sp>
      <p:sp>
        <p:nvSpPr>
          <p:cNvPr id="5" name="Content Placeholder 2"/>
          <p:cNvSpPr>
            <a:spLocks noGrp="1"/>
          </p:cNvSpPr>
          <p:nvPr>
            <p:ph idx="1"/>
          </p:nvPr>
        </p:nvSpPr>
        <p:spPr>
          <a:xfrm>
            <a:off x="116378" y="1213658"/>
            <a:ext cx="11652330" cy="5286895"/>
          </a:xfrm>
        </p:spPr>
        <p:txBody>
          <a:bodyPr/>
          <a:lstStyle/>
          <a:p>
            <a:pPr marL="0" indent="0">
              <a:buNone/>
            </a:pPr>
            <a:r>
              <a:rPr lang="en-GB" altLang="en-US" sz="3200" b="1" dirty="0">
                <a:solidFill>
                  <a:srgbClr val="C00000"/>
                </a:solidFill>
              </a:rPr>
              <a:t>Print and electronic</a:t>
            </a:r>
          </a:p>
          <a:p>
            <a:pPr marL="0" indent="0">
              <a:buNone/>
            </a:pPr>
            <a:r>
              <a:rPr lang="en-GB" altLang="en-US" sz="2800" b="1" dirty="0" smtClean="0"/>
              <a:t>                               Broadcast</a:t>
            </a:r>
            <a:endParaRPr lang="en-GB" altLang="en-US" sz="2800" b="1" dirty="0"/>
          </a:p>
          <a:p>
            <a:pPr marL="0" indent="0">
              <a:buNone/>
            </a:pPr>
            <a:endParaRPr lang="en-GB" altLang="en-US" sz="2800" b="1" dirty="0"/>
          </a:p>
          <a:p>
            <a:endParaRPr lang="en-GB" altLang="en-US" sz="2800" b="1" dirty="0"/>
          </a:p>
          <a:p>
            <a:pPr marL="0" indent="0">
              <a:buNone/>
            </a:pPr>
            <a:r>
              <a:rPr lang="en-GB" altLang="en-US" sz="2800" b="1" dirty="0"/>
              <a:t>  </a:t>
            </a:r>
            <a:r>
              <a:rPr lang="en-GB" altLang="en-US" sz="2800" b="1" dirty="0" smtClean="0"/>
              <a:t>Website     	                                         Newsprint </a:t>
            </a:r>
            <a:endParaRPr lang="en-GB" altLang="en-US" sz="2800" b="1" dirty="0"/>
          </a:p>
          <a:p>
            <a:pPr marL="0" indent="0">
              <a:buNone/>
            </a:pPr>
            <a:endParaRPr lang="en-GB" altLang="en-US" sz="2800" b="1" dirty="0"/>
          </a:p>
          <a:p>
            <a:endParaRPr lang="en-GB" altLang="en-US" sz="2800" b="1" dirty="0"/>
          </a:p>
          <a:p>
            <a:endParaRPr lang="en-GB" altLang="en-US" sz="2800" b="1" dirty="0"/>
          </a:p>
          <a:p>
            <a:pPr marL="0" indent="0">
              <a:buNone/>
            </a:pPr>
            <a:r>
              <a:rPr lang="en-GB" altLang="en-US" b="1" dirty="0"/>
              <a:t> </a:t>
            </a:r>
            <a:r>
              <a:rPr lang="en-GB" altLang="en-US" b="1" dirty="0" smtClean="0"/>
              <a:t>   </a:t>
            </a:r>
            <a:r>
              <a:rPr lang="en-GB" altLang="en-US" sz="2800" b="1" dirty="0" smtClean="0"/>
              <a:t>                  Social </a:t>
            </a:r>
            <a:r>
              <a:rPr lang="en-GB" altLang="en-US" sz="2800" b="1" dirty="0"/>
              <a:t>media</a:t>
            </a:r>
          </a:p>
          <a:p>
            <a:endParaRPr lang="en-GB" altLang="en-US" dirty="0"/>
          </a:p>
        </p:txBody>
      </p:sp>
      <p:pic>
        <p:nvPicPr>
          <p:cNvPr id="3" name="Picture 2">
            <a:extLst>
              <a:ext uri="{FF2B5EF4-FFF2-40B4-BE49-F238E27FC236}">
                <a16:creationId xmlns:a16="http://schemas.microsoft.com/office/drawing/2014/main" id="{A5148B56-2891-4EAC-80D9-B92B6B05F5F4}"/>
              </a:ext>
            </a:extLst>
          </p:cNvPr>
          <p:cNvPicPr>
            <a:picLocks noChangeAspect="1"/>
          </p:cNvPicPr>
          <p:nvPr/>
        </p:nvPicPr>
        <p:blipFill>
          <a:blip r:embed="rId3"/>
          <a:stretch>
            <a:fillRect/>
          </a:stretch>
        </p:blipFill>
        <p:spPr>
          <a:xfrm>
            <a:off x="5067688" y="1213658"/>
            <a:ext cx="1812608" cy="1812608"/>
          </a:xfrm>
          <a:prstGeom prst="rect">
            <a:avLst/>
          </a:prstGeom>
        </p:spPr>
      </p:pic>
      <p:pic>
        <p:nvPicPr>
          <p:cNvPr id="4" name="Picture 3">
            <a:extLst>
              <a:ext uri="{FF2B5EF4-FFF2-40B4-BE49-F238E27FC236}">
                <a16:creationId xmlns:a16="http://schemas.microsoft.com/office/drawing/2014/main" id="{B2A1A4A4-2335-4809-BBC4-F18CB532FD8F}"/>
              </a:ext>
            </a:extLst>
          </p:cNvPr>
          <p:cNvPicPr>
            <a:picLocks noChangeAspect="1"/>
          </p:cNvPicPr>
          <p:nvPr/>
        </p:nvPicPr>
        <p:blipFill rotWithShape="1">
          <a:blip r:embed="rId4"/>
          <a:srcRect l="25752" t="25654" r="25613" b="25570"/>
          <a:stretch/>
        </p:blipFill>
        <p:spPr>
          <a:xfrm>
            <a:off x="1805849" y="2680801"/>
            <a:ext cx="1807321" cy="1812608"/>
          </a:xfrm>
          <a:prstGeom prst="rect">
            <a:avLst/>
          </a:prstGeom>
        </p:spPr>
      </p:pic>
      <p:pic>
        <p:nvPicPr>
          <p:cNvPr id="6" name="Picture 5">
            <a:extLst>
              <a:ext uri="{FF2B5EF4-FFF2-40B4-BE49-F238E27FC236}">
                <a16:creationId xmlns:a16="http://schemas.microsoft.com/office/drawing/2014/main" id="{58B2630D-86EB-4E81-8FDF-F56FACEABEDC}"/>
              </a:ext>
            </a:extLst>
          </p:cNvPr>
          <p:cNvPicPr>
            <a:picLocks noChangeAspect="1"/>
          </p:cNvPicPr>
          <p:nvPr/>
        </p:nvPicPr>
        <p:blipFill rotWithShape="1">
          <a:blip r:embed="rId5"/>
          <a:srcRect l="7310" t="26789" r="50000" b="10180"/>
          <a:stretch/>
        </p:blipFill>
        <p:spPr>
          <a:xfrm>
            <a:off x="4760982" y="4848099"/>
            <a:ext cx="2238334" cy="1652454"/>
          </a:xfrm>
          <a:prstGeom prst="rect">
            <a:avLst/>
          </a:prstGeom>
        </p:spPr>
      </p:pic>
      <p:pic>
        <p:nvPicPr>
          <p:cNvPr id="7" name="Picture 6">
            <a:extLst>
              <a:ext uri="{FF2B5EF4-FFF2-40B4-BE49-F238E27FC236}">
                <a16:creationId xmlns:a16="http://schemas.microsoft.com/office/drawing/2014/main" id="{9C162E43-80DB-429C-90DB-08E5C68CDC00}"/>
              </a:ext>
            </a:extLst>
          </p:cNvPr>
          <p:cNvPicPr>
            <a:picLocks noChangeAspect="1"/>
          </p:cNvPicPr>
          <p:nvPr/>
        </p:nvPicPr>
        <p:blipFill>
          <a:blip r:embed="rId6"/>
          <a:stretch>
            <a:fillRect/>
          </a:stretch>
        </p:blipFill>
        <p:spPr>
          <a:xfrm>
            <a:off x="8917283" y="2370893"/>
            <a:ext cx="2354776" cy="1946923"/>
          </a:xfrm>
          <a:prstGeom prst="rect">
            <a:avLst/>
          </a:prstGeom>
        </p:spPr>
      </p:pic>
    </p:spTree>
    <p:extLst>
      <p:ext uri="{BB962C8B-B14F-4D97-AF65-F5344CB8AC3E}">
        <p14:creationId xmlns:p14="http://schemas.microsoft.com/office/powerpoint/2010/main" val="890507044"/>
      </p:ext>
    </p:extLst>
  </p:cSld>
  <p:clrMapOvr>
    <a:masterClrMapping/>
  </p:clrMapOvr>
  <mc:AlternateContent xmlns:mc="http://schemas.openxmlformats.org/markup-compatibility/2006" xmlns:p14="http://schemas.microsoft.com/office/powerpoint/2010/main">
    <mc:Choice Requires="p14">
      <p:transition spd="slow" p14:dur="2000" advTm="42866"/>
    </mc:Choice>
    <mc:Fallback xmlns="">
      <p:transition spd="slow" advTm="4286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8677" y="0"/>
            <a:ext cx="8596668" cy="1320800"/>
          </a:xfrm>
        </p:spPr>
        <p:txBody>
          <a:bodyPr>
            <a:normAutofit/>
          </a:bodyPr>
          <a:lstStyle/>
          <a:p>
            <a:pPr algn="ctr"/>
            <a:r>
              <a:rPr lang="en-US" sz="4000" b="1" dirty="0" smtClean="0">
                <a:solidFill>
                  <a:schemeClr val="tx1"/>
                </a:solidFill>
              </a:rPr>
              <a:t>Basic Tips For Effective Media Relations</a:t>
            </a:r>
            <a:endParaRPr lang="en-GB" sz="4000" b="1" dirty="0">
              <a:solidFill>
                <a:schemeClr val="tx1"/>
              </a:solidFill>
            </a:endParaRPr>
          </a:p>
        </p:txBody>
      </p:sp>
      <p:sp>
        <p:nvSpPr>
          <p:cNvPr id="5" name="Content Placeholder 2"/>
          <p:cNvSpPr>
            <a:spLocks noGrp="1"/>
          </p:cNvSpPr>
          <p:nvPr>
            <p:ph idx="1"/>
          </p:nvPr>
        </p:nvSpPr>
        <p:spPr>
          <a:xfrm>
            <a:off x="2261062" y="1553556"/>
            <a:ext cx="6940193" cy="4525963"/>
          </a:xfrm>
        </p:spPr>
        <p:txBody>
          <a:bodyPr>
            <a:normAutofit/>
          </a:bodyPr>
          <a:lstStyle/>
          <a:p>
            <a:r>
              <a:rPr lang="en-GB" altLang="en-US" sz="3200" dirty="0"/>
              <a:t>Press desk</a:t>
            </a:r>
          </a:p>
          <a:p>
            <a:r>
              <a:rPr lang="en-GB" altLang="en-US" sz="3200" dirty="0"/>
              <a:t>Single press person</a:t>
            </a:r>
          </a:p>
          <a:p>
            <a:pPr algn="just"/>
            <a:r>
              <a:rPr lang="en-GB" altLang="en-US" sz="3200" dirty="0"/>
              <a:t>Update website</a:t>
            </a:r>
          </a:p>
          <a:p>
            <a:r>
              <a:rPr lang="en-GB" altLang="en-US" sz="3200" dirty="0"/>
              <a:t>Prepare the team, spokesperson</a:t>
            </a:r>
          </a:p>
          <a:p>
            <a:r>
              <a:rPr lang="en-GB" altLang="en-US" sz="3200" dirty="0"/>
              <a:t>Practice the story</a:t>
            </a:r>
          </a:p>
          <a:p>
            <a:r>
              <a:rPr lang="en-GB" altLang="en-US" sz="3200" dirty="0"/>
              <a:t>Always get back to the media</a:t>
            </a:r>
          </a:p>
          <a:p>
            <a:endParaRPr lang="en-GB" altLang="en-US" sz="3200" dirty="0"/>
          </a:p>
        </p:txBody>
      </p:sp>
    </p:spTree>
    <p:extLst>
      <p:ext uri="{BB962C8B-B14F-4D97-AF65-F5344CB8AC3E}">
        <p14:creationId xmlns:p14="http://schemas.microsoft.com/office/powerpoint/2010/main" val="3046475982"/>
      </p:ext>
    </p:extLst>
  </p:cSld>
  <p:clrMapOvr>
    <a:masterClrMapping/>
  </p:clrMapOvr>
  <mc:AlternateContent xmlns:mc="http://schemas.openxmlformats.org/markup-compatibility/2006" xmlns:p14="http://schemas.microsoft.com/office/powerpoint/2010/main">
    <mc:Choice Requires="p14">
      <p:transition spd="slow" p14:dur="2000" advTm="67424"/>
    </mc:Choice>
    <mc:Fallback xmlns="">
      <p:transition spd="slow" advTm="6742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C8446651-A82E-D544-A5E2-665B2BE7BF46}"/>
              </a:ext>
            </a:extLst>
          </p:cNvPr>
          <p:cNvSpPr/>
          <p:nvPr/>
        </p:nvSpPr>
        <p:spPr>
          <a:xfrm rot="18300000">
            <a:off x="2064801" y="2354702"/>
            <a:ext cx="1164746" cy="47711"/>
          </a:xfrm>
          <a:prstGeom prst="rect">
            <a:avLst/>
          </a:prstGeom>
          <a:solidFill>
            <a:schemeClr val="bg1">
              <a:lumMod val="50000"/>
            </a:schemeClr>
          </a:solidFill>
          <a:ln w="12700" cap="flat">
            <a:noFill/>
            <a:miter lim="400000"/>
          </a:ln>
          <a:effectLst/>
        </p:spPr>
        <p:txBody>
          <a:bodyPr wrap="square" lIns="0" tIns="0" rIns="0" bIns="0" numCol="1" anchor="t">
            <a:noAutofit/>
          </a:bodyPr>
          <a:lstStyle/>
          <a:p>
            <a:endParaRPr sz="2532" dirty="0">
              <a:latin typeface="Lato Light" panose="020F0502020204030203" pitchFamily="34" charset="0"/>
            </a:endParaRPr>
          </a:p>
        </p:txBody>
      </p:sp>
      <p:sp>
        <p:nvSpPr>
          <p:cNvPr id="6" name="Shape">
            <a:extLst>
              <a:ext uri="{FF2B5EF4-FFF2-40B4-BE49-F238E27FC236}">
                <a16:creationId xmlns:a16="http://schemas.microsoft.com/office/drawing/2014/main" id="{C7A683B3-C241-BB4B-B731-D606E22975FB}"/>
              </a:ext>
            </a:extLst>
          </p:cNvPr>
          <p:cNvSpPr/>
          <p:nvPr/>
        </p:nvSpPr>
        <p:spPr>
          <a:xfrm>
            <a:off x="462824" y="2220263"/>
            <a:ext cx="1933335" cy="4027572"/>
          </a:xfrm>
          <a:custGeom>
            <a:avLst/>
            <a:gdLst/>
            <a:ahLst/>
            <a:cxnLst>
              <a:cxn ang="0">
                <a:pos x="wd2" y="hd2"/>
              </a:cxn>
              <a:cxn ang="5400000">
                <a:pos x="wd2" y="hd2"/>
              </a:cxn>
              <a:cxn ang="10800000">
                <a:pos x="wd2" y="hd2"/>
              </a:cxn>
              <a:cxn ang="16200000">
                <a:pos x="wd2" y="hd2"/>
              </a:cxn>
            </a:cxnLst>
            <a:rect l="0" t="0" r="r" b="b"/>
            <a:pathLst>
              <a:path w="21411" h="21600" extrusionOk="0">
                <a:moveTo>
                  <a:pt x="7926" y="0"/>
                </a:moveTo>
                <a:cubicBezTo>
                  <a:pt x="6035" y="0"/>
                  <a:pt x="4508" y="737"/>
                  <a:pt x="4508" y="1645"/>
                </a:cubicBezTo>
                <a:cubicBezTo>
                  <a:pt x="4508" y="2552"/>
                  <a:pt x="6035" y="3288"/>
                  <a:pt x="7926" y="3288"/>
                </a:cubicBezTo>
                <a:cubicBezTo>
                  <a:pt x="9817" y="3288"/>
                  <a:pt x="11353" y="2552"/>
                  <a:pt x="11353" y="1645"/>
                </a:cubicBezTo>
                <a:cubicBezTo>
                  <a:pt x="11353" y="737"/>
                  <a:pt x="9817" y="0"/>
                  <a:pt x="7926" y="0"/>
                </a:cubicBezTo>
                <a:close/>
                <a:moveTo>
                  <a:pt x="19873" y="3057"/>
                </a:moveTo>
                <a:cubicBezTo>
                  <a:pt x="19482" y="3069"/>
                  <a:pt x="19117" y="3168"/>
                  <a:pt x="18896" y="3333"/>
                </a:cubicBezTo>
                <a:cubicBezTo>
                  <a:pt x="18353" y="3705"/>
                  <a:pt x="17813" y="4073"/>
                  <a:pt x="17259" y="4441"/>
                </a:cubicBezTo>
                <a:cubicBezTo>
                  <a:pt x="16770" y="4766"/>
                  <a:pt x="16246" y="5085"/>
                  <a:pt x="15722" y="5384"/>
                </a:cubicBezTo>
                <a:cubicBezTo>
                  <a:pt x="15586" y="5461"/>
                  <a:pt x="15436" y="5538"/>
                  <a:pt x="15226" y="5546"/>
                </a:cubicBezTo>
                <a:cubicBezTo>
                  <a:pt x="14852" y="5559"/>
                  <a:pt x="14637" y="5368"/>
                  <a:pt x="14534" y="5177"/>
                </a:cubicBezTo>
                <a:cubicBezTo>
                  <a:pt x="14432" y="4990"/>
                  <a:pt x="14354" y="4799"/>
                  <a:pt x="14225" y="4617"/>
                </a:cubicBezTo>
                <a:cubicBezTo>
                  <a:pt x="14075" y="4405"/>
                  <a:pt x="13851" y="4206"/>
                  <a:pt x="13498" y="4055"/>
                </a:cubicBezTo>
                <a:cubicBezTo>
                  <a:pt x="13296" y="3969"/>
                  <a:pt x="13062" y="3905"/>
                  <a:pt x="12814" y="3862"/>
                </a:cubicBezTo>
                <a:cubicBezTo>
                  <a:pt x="12560" y="3819"/>
                  <a:pt x="12289" y="3800"/>
                  <a:pt x="12015" y="3806"/>
                </a:cubicBezTo>
                <a:lnTo>
                  <a:pt x="3850" y="3806"/>
                </a:lnTo>
                <a:cubicBezTo>
                  <a:pt x="2734" y="3823"/>
                  <a:pt x="1684" y="4067"/>
                  <a:pt x="957" y="4478"/>
                </a:cubicBezTo>
                <a:cubicBezTo>
                  <a:pt x="329" y="4833"/>
                  <a:pt x="-33" y="5293"/>
                  <a:pt x="5" y="5790"/>
                </a:cubicBezTo>
                <a:lnTo>
                  <a:pt x="5" y="10934"/>
                </a:lnTo>
                <a:cubicBezTo>
                  <a:pt x="-14" y="11030"/>
                  <a:pt x="15" y="11124"/>
                  <a:pt x="83" y="11208"/>
                </a:cubicBezTo>
                <a:cubicBezTo>
                  <a:pt x="266" y="11435"/>
                  <a:pt x="732" y="11598"/>
                  <a:pt x="1279" y="11591"/>
                </a:cubicBezTo>
                <a:cubicBezTo>
                  <a:pt x="1999" y="11582"/>
                  <a:pt x="2549" y="11284"/>
                  <a:pt x="2549" y="10932"/>
                </a:cubicBezTo>
                <a:cubicBezTo>
                  <a:pt x="2549" y="10932"/>
                  <a:pt x="2549" y="10931"/>
                  <a:pt x="2549" y="10931"/>
                </a:cubicBezTo>
                <a:lnTo>
                  <a:pt x="2567" y="6519"/>
                </a:lnTo>
                <a:cubicBezTo>
                  <a:pt x="2540" y="6410"/>
                  <a:pt x="2705" y="6309"/>
                  <a:pt x="2932" y="6296"/>
                </a:cubicBezTo>
                <a:cubicBezTo>
                  <a:pt x="3132" y="6285"/>
                  <a:pt x="3296" y="6347"/>
                  <a:pt x="3359" y="6434"/>
                </a:cubicBezTo>
                <a:lnTo>
                  <a:pt x="3346" y="20668"/>
                </a:lnTo>
                <a:cubicBezTo>
                  <a:pt x="3346" y="21181"/>
                  <a:pt x="4217" y="21600"/>
                  <a:pt x="5287" y="21600"/>
                </a:cubicBezTo>
                <a:cubicBezTo>
                  <a:pt x="6356" y="21600"/>
                  <a:pt x="7222" y="21181"/>
                  <a:pt x="7222" y="20668"/>
                </a:cubicBezTo>
                <a:lnTo>
                  <a:pt x="7222" y="12562"/>
                </a:lnTo>
                <a:cubicBezTo>
                  <a:pt x="7235" y="12472"/>
                  <a:pt x="7316" y="12390"/>
                  <a:pt x="7442" y="12330"/>
                </a:cubicBezTo>
                <a:cubicBezTo>
                  <a:pt x="7567" y="12269"/>
                  <a:pt x="7737" y="12231"/>
                  <a:pt x="7926" y="12227"/>
                </a:cubicBezTo>
                <a:cubicBezTo>
                  <a:pt x="8115" y="12231"/>
                  <a:pt x="8288" y="12269"/>
                  <a:pt x="8417" y="12330"/>
                </a:cubicBezTo>
                <a:cubicBezTo>
                  <a:pt x="8546" y="12390"/>
                  <a:pt x="8630" y="12472"/>
                  <a:pt x="8643" y="12562"/>
                </a:cubicBezTo>
                <a:lnTo>
                  <a:pt x="8643" y="20668"/>
                </a:lnTo>
                <a:cubicBezTo>
                  <a:pt x="8643" y="21181"/>
                  <a:pt x="9505" y="21600"/>
                  <a:pt x="10575" y="21600"/>
                </a:cubicBezTo>
                <a:cubicBezTo>
                  <a:pt x="11644" y="21600"/>
                  <a:pt x="12515" y="21181"/>
                  <a:pt x="12515" y="20668"/>
                </a:cubicBezTo>
                <a:lnTo>
                  <a:pt x="12534" y="6494"/>
                </a:lnTo>
                <a:cubicBezTo>
                  <a:pt x="12750" y="6643"/>
                  <a:pt x="12992" y="6783"/>
                  <a:pt x="13259" y="6911"/>
                </a:cubicBezTo>
                <a:cubicBezTo>
                  <a:pt x="13736" y="7140"/>
                  <a:pt x="14308" y="7338"/>
                  <a:pt x="14994" y="7370"/>
                </a:cubicBezTo>
                <a:cubicBezTo>
                  <a:pt x="15442" y="7391"/>
                  <a:pt x="15889" y="7334"/>
                  <a:pt x="16264" y="7216"/>
                </a:cubicBezTo>
                <a:cubicBezTo>
                  <a:pt x="16660" y="7091"/>
                  <a:pt x="16954" y="6906"/>
                  <a:pt x="17236" y="6722"/>
                </a:cubicBezTo>
                <a:cubicBezTo>
                  <a:pt x="17717" y="6406"/>
                  <a:pt x="18180" y="6084"/>
                  <a:pt x="18656" y="5767"/>
                </a:cubicBezTo>
                <a:cubicBezTo>
                  <a:pt x="19421" y="5257"/>
                  <a:pt x="20221" y="4759"/>
                  <a:pt x="21053" y="4275"/>
                </a:cubicBezTo>
                <a:cubicBezTo>
                  <a:pt x="21567" y="3979"/>
                  <a:pt x="21520" y="3543"/>
                  <a:pt x="20955" y="3266"/>
                </a:cubicBezTo>
                <a:cubicBezTo>
                  <a:pt x="20658" y="3121"/>
                  <a:pt x="20266" y="3044"/>
                  <a:pt x="19873" y="3057"/>
                </a:cubicBezTo>
                <a:close/>
              </a:path>
            </a:pathLst>
          </a:custGeom>
          <a:solidFill>
            <a:schemeClr val="accent5">
              <a:lumMod val="60000"/>
              <a:lumOff val="40000"/>
            </a:schemeClr>
          </a:solidFill>
          <a:ln w="12700" cap="flat">
            <a:noFill/>
            <a:miter lim="400000"/>
          </a:ln>
          <a:effectLst/>
        </p:spPr>
        <p:txBody>
          <a:bodyPr wrap="square" lIns="0" tIns="0" rIns="0" bIns="0" numCol="1" anchor="ctr">
            <a:noAutofit/>
          </a:bodyPr>
          <a:lstStyle/>
          <a:p>
            <a:endParaRPr sz="2532" dirty="0">
              <a:latin typeface="Lato Light" panose="020F0502020204030203" pitchFamily="34" charset="0"/>
            </a:endParaRPr>
          </a:p>
        </p:txBody>
      </p:sp>
      <p:sp>
        <p:nvSpPr>
          <p:cNvPr id="28" name="Freeform 952">
            <a:extLst>
              <a:ext uri="{FF2B5EF4-FFF2-40B4-BE49-F238E27FC236}">
                <a16:creationId xmlns:a16="http://schemas.microsoft.com/office/drawing/2014/main" id="{B9D52196-E26A-C84F-A94F-2A1713D48ABC}"/>
              </a:ext>
            </a:extLst>
          </p:cNvPr>
          <p:cNvSpPr>
            <a:spLocks noChangeArrowheads="1"/>
          </p:cNvSpPr>
          <p:nvPr/>
        </p:nvSpPr>
        <p:spPr bwMode="auto">
          <a:xfrm>
            <a:off x="4054630" y="1850490"/>
            <a:ext cx="547256" cy="547258"/>
          </a:xfrm>
          <a:custGeom>
            <a:avLst/>
            <a:gdLst>
              <a:gd name="T0" fmla="*/ 2601619 w 296503"/>
              <a:gd name="T1" fmla="*/ 3140865 h 296502"/>
              <a:gd name="T2" fmla="*/ 2341324 w 296503"/>
              <a:gd name="T3" fmla="*/ 1890422 h 296502"/>
              <a:gd name="T4" fmla="*/ 2289291 w 296503"/>
              <a:gd name="T5" fmla="*/ 1942459 h 296502"/>
              <a:gd name="T6" fmla="*/ 2702633 w 296503"/>
              <a:gd name="T7" fmla="*/ 1830687 h 296502"/>
              <a:gd name="T8" fmla="*/ 2617657 w 296503"/>
              <a:gd name="T9" fmla="*/ 1880803 h 296502"/>
              <a:gd name="T10" fmla="*/ 2081767 w 296503"/>
              <a:gd name="T11" fmla="*/ 1880803 h 296502"/>
              <a:gd name="T12" fmla="*/ 1989667 w 296503"/>
              <a:gd name="T13" fmla="*/ 1830687 h 296502"/>
              <a:gd name="T14" fmla="*/ 1852132 w 296503"/>
              <a:gd name="T15" fmla="*/ 1609073 h 296502"/>
              <a:gd name="T16" fmla="*/ 1764215 w 296503"/>
              <a:gd name="T17" fmla="*/ 1655329 h 296502"/>
              <a:gd name="T18" fmla="*/ 2928098 w 296503"/>
              <a:gd name="T19" fmla="*/ 1656297 h 296502"/>
              <a:gd name="T20" fmla="*/ 2843124 w 296503"/>
              <a:gd name="T21" fmla="*/ 1611697 h 296502"/>
              <a:gd name="T22" fmla="*/ 3013708 w 296503"/>
              <a:gd name="T23" fmla="*/ 1331443 h 296502"/>
              <a:gd name="T24" fmla="*/ 2913645 w 296503"/>
              <a:gd name="T25" fmla="*/ 1335448 h 296502"/>
              <a:gd name="T26" fmla="*/ 1716968 w 296503"/>
              <a:gd name="T27" fmla="*/ 1283411 h 296502"/>
              <a:gd name="T28" fmla="*/ 1664935 w 296503"/>
              <a:gd name="T29" fmla="*/ 1331443 h 296502"/>
              <a:gd name="T30" fmla="*/ 1852823 w 296503"/>
              <a:gd name="T31" fmla="*/ 1034807 h 296502"/>
              <a:gd name="T32" fmla="*/ 1767832 w 296503"/>
              <a:gd name="T33" fmla="*/ 984714 h 296502"/>
              <a:gd name="T34" fmla="*/ 2931597 w 296503"/>
              <a:gd name="T35" fmla="*/ 983619 h 296502"/>
              <a:gd name="T36" fmla="*/ 2839501 w 296503"/>
              <a:gd name="T37" fmla="*/ 1028213 h 296502"/>
              <a:gd name="T38" fmla="*/ 2388255 w 296503"/>
              <a:gd name="T39" fmla="*/ 931128 h 296502"/>
              <a:gd name="T40" fmla="*/ 2649553 w 296503"/>
              <a:gd name="T41" fmla="*/ 1319616 h 296502"/>
              <a:gd name="T42" fmla="*/ 2289291 w 296503"/>
              <a:gd name="T43" fmla="*/ 1319616 h 296502"/>
              <a:gd name="T44" fmla="*/ 2682406 w 296503"/>
              <a:gd name="T45" fmla="*/ 743302 h 296502"/>
              <a:gd name="T46" fmla="*/ 2633847 w 296503"/>
              <a:gd name="T47" fmla="*/ 821333 h 296502"/>
              <a:gd name="T48" fmla="*/ 2009482 w 296503"/>
              <a:gd name="T49" fmla="*/ 739556 h 296502"/>
              <a:gd name="T50" fmla="*/ 2033771 w 296503"/>
              <a:gd name="T51" fmla="*/ 828758 h 296502"/>
              <a:gd name="T52" fmla="*/ 2339242 w 296503"/>
              <a:gd name="T53" fmla="*/ 659045 h 296502"/>
              <a:gd name="T54" fmla="*/ 2289291 w 296503"/>
              <a:gd name="T55" fmla="*/ 711060 h 296502"/>
              <a:gd name="T56" fmla="*/ 1538926 w 296503"/>
              <a:gd name="T57" fmla="*/ 1326413 h 296502"/>
              <a:gd name="T58" fmla="*/ 2341854 w 296503"/>
              <a:gd name="T59" fmla="*/ 523463 h 296502"/>
              <a:gd name="T60" fmla="*/ 98402 w 296503"/>
              <a:gd name="T61" fmla="*/ 1916797 h 296502"/>
              <a:gd name="T62" fmla="*/ 590384 w 296503"/>
              <a:gd name="T63" fmla="*/ 523463 h 296502"/>
              <a:gd name="T64" fmla="*/ 688786 w 296503"/>
              <a:gd name="T65" fmla="*/ 2341879 h 296502"/>
              <a:gd name="T66" fmla="*/ 1113844 w 296503"/>
              <a:gd name="T67" fmla="*/ 2341879 h 296502"/>
              <a:gd name="T68" fmla="*/ 1212246 w 296503"/>
              <a:gd name="T69" fmla="*/ 444759 h 296502"/>
              <a:gd name="T70" fmla="*/ 2078156 w 296503"/>
              <a:gd name="T71" fmla="*/ 2814200 h 296502"/>
              <a:gd name="T72" fmla="*/ 2341854 w 296503"/>
              <a:gd name="T73" fmla="*/ 2223792 h 296502"/>
              <a:gd name="T74" fmla="*/ 2554396 w 296503"/>
              <a:gd name="T75" fmla="*/ 452617 h 296502"/>
              <a:gd name="T76" fmla="*/ 641546 w 296503"/>
              <a:gd name="T77" fmla="*/ 0 h 296502"/>
              <a:gd name="T78" fmla="*/ 2648843 w 296503"/>
              <a:gd name="T79" fmla="*/ 484124 h 296502"/>
              <a:gd name="T80" fmla="*/ 2648843 w 296503"/>
              <a:gd name="T81" fmla="*/ 2341879 h 296502"/>
              <a:gd name="T82" fmla="*/ 3239232 w 296503"/>
              <a:gd name="T83" fmla="*/ 2861423 h 296502"/>
              <a:gd name="T84" fmla="*/ 2601619 w 296503"/>
              <a:gd name="T85" fmla="*/ 3239269 h 296502"/>
              <a:gd name="T86" fmla="*/ 51177 w 296503"/>
              <a:gd name="T87" fmla="*/ 2912589 h 296502"/>
              <a:gd name="T88" fmla="*/ 842289 w 296503"/>
              <a:gd name="T89" fmla="*/ 2814200 h 296502"/>
              <a:gd name="T90" fmla="*/ 310949 w 296503"/>
              <a:gd name="T91" fmla="*/ 2223792 h 296502"/>
              <a:gd name="T92" fmla="*/ 310949 w 296503"/>
              <a:gd name="T93" fmla="*/ 425059 h 296502"/>
              <a:gd name="T94" fmla="*/ 641546 w 296503"/>
              <a:gd name="T95" fmla="*/ 0 h 29650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6503" h="296502">
                <a:moveTo>
                  <a:pt x="33505" y="266600"/>
                </a:moveTo>
                <a:cubicBezTo>
                  <a:pt x="35667" y="278488"/>
                  <a:pt x="46114" y="287495"/>
                  <a:pt x="58724" y="287495"/>
                </a:cubicBezTo>
                <a:lnTo>
                  <a:pt x="238139" y="287495"/>
                </a:lnTo>
                <a:cubicBezTo>
                  <a:pt x="250749" y="287495"/>
                  <a:pt x="260836" y="278488"/>
                  <a:pt x="262998" y="266600"/>
                </a:cubicBezTo>
                <a:lnTo>
                  <a:pt x="33505" y="266600"/>
                </a:lnTo>
                <a:close/>
                <a:moveTo>
                  <a:pt x="214313" y="173037"/>
                </a:moveTo>
                <a:cubicBezTo>
                  <a:pt x="216877" y="173037"/>
                  <a:pt x="218709" y="175235"/>
                  <a:pt x="218709" y="177800"/>
                </a:cubicBezTo>
                <a:cubicBezTo>
                  <a:pt x="218709" y="179998"/>
                  <a:pt x="216877" y="182196"/>
                  <a:pt x="214313" y="182196"/>
                </a:cubicBezTo>
                <a:cubicBezTo>
                  <a:pt x="211748" y="182196"/>
                  <a:pt x="209550" y="179998"/>
                  <a:pt x="209550" y="177800"/>
                </a:cubicBezTo>
                <a:cubicBezTo>
                  <a:pt x="209550" y="175235"/>
                  <a:pt x="211748" y="173037"/>
                  <a:pt x="214313" y="173037"/>
                </a:cubicBezTo>
                <a:close/>
                <a:moveTo>
                  <a:pt x="241459" y="166158"/>
                </a:moveTo>
                <a:cubicBezTo>
                  <a:pt x="243311" y="165100"/>
                  <a:pt x="246275" y="165453"/>
                  <a:pt x="247386" y="167570"/>
                </a:cubicBezTo>
                <a:cubicBezTo>
                  <a:pt x="248868" y="169686"/>
                  <a:pt x="248127" y="172508"/>
                  <a:pt x="245904" y="173567"/>
                </a:cubicBezTo>
                <a:cubicBezTo>
                  <a:pt x="245163" y="173920"/>
                  <a:pt x="244423" y="174272"/>
                  <a:pt x="243311" y="174272"/>
                </a:cubicBezTo>
                <a:cubicBezTo>
                  <a:pt x="241830" y="174272"/>
                  <a:pt x="240348" y="173567"/>
                  <a:pt x="239607" y="172156"/>
                </a:cubicBezTo>
                <a:cubicBezTo>
                  <a:pt x="238125" y="170039"/>
                  <a:pt x="239237" y="167217"/>
                  <a:pt x="241459" y="166158"/>
                </a:cubicBezTo>
                <a:close/>
                <a:moveTo>
                  <a:pt x="188639" y="166158"/>
                </a:moveTo>
                <a:cubicBezTo>
                  <a:pt x="190938" y="167217"/>
                  <a:pt x="191705" y="170039"/>
                  <a:pt x="190555" y="172156"/>
                </a:cubicBezTo>
                <a:cubicBezTo>
                  <a:pt x="189405" y="173567"/>
                  <a:pt x="187872" y="174272"/>
                  <a:pt x="186340" y="174272"/>
                </a:cubicBezTo>
                <a:cubicBezTo>
                  <a:pt x="185573" y="174272"/>
                  <a:pt x="184424" y="173920"/>
                  <a:pt x="184040" y="173920"/>
                </a:cubicBezTo>
                <a:cubicBezTo>
                  <a:pt x="181741" y="172508"/>
                  <a:pt x="180975" y="170039"/>
                  <a:pt x="182124" y="167570"/>
                </a:cubicBezTo>
                <a:cubicBezTo>
                  <a:pt x="183274" y="165453"/>
                  <a:pt x="186340" y="165100"/>
                  <a:pt x="188639" y="166158"/>
                </a:cubicBezTo>
                <a:close/>
                <a:moveTo>
                  <a:pt x="163403" y="145873"/>
                </a:moveTo>
                <a:cubicBezTo>
                  <a:pt x="165702" y="144462"/>
                  <a:pt x="168768" y="145168"/>
                  <a:pt x="169534" y="147284"/>
                </a:cubicBezTo>
                <a:cubicBezTo>
                  <a:pt x="171067" y="149401"/>
                  <a:pt x="170300" y="151870"/>
                  <a:pt x="168001" y="153282"/>
                </a:cubicBezTo>
                <a:cubicBezTo>
                  <a:pt x="167235" y="153634"/>
                  <a:pt x="166469" y="153634"/>
                  <a:pt x="165702" y="153634"/>
                </a:cubicBezTo>
                <a:cubicBezTo>
                  <a:pt x="164169" y="153634"/>
                  <a:pt x="162637" y="152929"/>
                  <a:pt x="161487" y="151518"/>
                </a:cubicBezTo>
                <a:cubicBezTo>
                  <a:pt x="160338" y="149401"/>
                  <a:pt x="161104" y="146579"/>
                  <a:pt x="163403" y="145873"/>
                </a:cubicBezTo>
                <a:close/>
                <a:moveTo>
                  <a:pt x="266171" y="145823"/>
                </a:moveTo>
                <a:cubicBezTo>
                  <a:pt x="268764" y="146843"/>
                  <a:pt x="269505" y="149565"/>
                  <a:pt x="268023" y="151606"/>
                </a:cubicBezTo>
                <a:cubicBezTo>
                  <a:pt x="267282" y="152967"/>
                  <a:pt x="265801" y="153647"/>
                  <a:pt x="264319" y="153647"/>
                </a:cubicBezTo>
                <a:cubicBezTo>
                  <a:pt x="263208" y="153647"/>
                  <a:pt x="262467" y="153647"/>
                  <a:pt x="261726" y="153307"/>
                </a:cubicBezTo>
                <a:cubicBezTo>
                  <a:pt x="259504" y="151946"/>
                  <a:pt x="258763" y="149565"/>
                  <a:pt x="260245" y="147524"/>
                </a:cubicBezTo>
                <a:cubicBezTo>
                  <a:pt x="261356" y="145142"/>
                  <a:pt x="264319" y="144462"/>
                  <a:pt x="266171" y="145823"/>
                </a:cubicBezTo>
                <a:close/>
                <a:moveTo>
                  <a:pt x="271463" y="117475"/>
                </a:moveTo>
                <a:cubicBezTo>
                  <a:pt x="274027" y="117475"/>
                  <a:pt x="275859" y="119307"/>
                  <a:pt x="275859" y="121871"/>
                </a:cubicBezTo>
                <a:lnTo>
                  <a:pt x="275859" y="122238"/>
                </a:lnTo>
                <a:cubicBezTo>
                  <a:pt x="275859" y="124802"/>
                  <a:pt x="274027" y="126634"/>
                  <a:pt x="271463" y="126634"/>
                </a:cubicBezTo>
                <a:cubicBezTo>
                  <a:pt x="268898" y="126634"/>
                  <a:pt x="266700" y="124802"/>
                  <a:pt x="266700" y="122238"/>
                </a:cubicBezTo>
                <a:lnTo>
                  <a:pt x="266700" y="121871"/>
                </a:lnTo>
                <a:cubicBezTo>
                  <a:pt x="266700" y="119307"/>
                  <a:pt x="268898" y="117475"/>
                  <a:pt x="271463" y="117475"/>
                </a:cubicBezTo>
                <a:close/>
                <a:moveTo>
                  <a:pt x="157162" y="117475"/>
                </a:moveTo>
                <a:cubicBezTo>
                  <a:pt x="159727" y="117475"/>
                  <a:pt x="161558" y="119307"/>
                  <a:pt x="161558" y="121871"/>
                </a:cubicBezTo>
                <a:cubicBezTo>
                  <a:pt x="161558" y="124436"/>
                  <a:pt x="159727" y="126634"/>
                  <a:pt x="157162" y="126634"/>
                </a:cubicBezTo>
                <a:cubicBezTo>
                  <a:pt x="154598" y="126634"/>
                  <a:pt x="152400" y="124436"/>
                  <a:pt x="152400" y="121871"/>
                </a:cubicBezTo>
                <a:cubicBezTo>
                  <a:pt x="152400" y="119307"/>
                  <a:pt x="154598" y="117475"/>
                  <a:pt x="157162" y="117475"/>
                </a:cubicBezTo>
                <a:close/>
                <a:moveTo>
                  <a:pt x="168116" y="88370"/>
                </a:moveTo>
                <a:cubicBezTo>
                  <a:pt x="170339" y="89782"/>
                  <a:pt x="171079" y="92604"/>
                  <a:pt x="169598" y="94720"/>
                </a:cubicBezTo>
                <a:cubicBezTo>
                  <a:pt x="168857" y="96132"/>
                  <a:pt x="167375" y="96484"/>
                  <a:pt x="165523" y="96484"/>
                </a:cubicBezTo>
                <a:cubicBezTo>
                  <a:pt x="165153" y="96484"/>
                  <a:pt x="164042" y="96484"/>
                  <a:pt x="163301" y="96132"/>
                </a:cubicBezTo>
                <a:cubicBezTo>
                  <a:pt x="161449" y="95073"/>
                  <a:pt x="160338" y="92251"/>
                  <a:pt x="161819" y="90134"/>
                </a:cubicBezTo>
                <a:cubicBezTo>
                  <a:pt x="162931" y="88018"/>
                  <a:pt x="165894" y="87312"/>
                  <a:pt x="168116" y="88370"/>
                </a:cubicBezTo>
                <a:close/>
                <a:moveTo>
                  <a:pt x="261829" y="88333"/>
                </a:moveTo>
                <a:cubicBezTo>
                  <a:pt x="264128" y="87312"/>
                  <a:pt x="267193" y="87992"/>
                  <a:pt x="268343" y="90034"/>
                </a:cubicBezTo>
                <a:cubicBezTo>
                  <a:pt x="269492" y="92075"/>
                  <a:pt x="268726" y="94796"/>
                  <a:pt x="266427" y="95817"/>
                </a:cubicBezTo>
                <a:cubicBezTo>
                  <a:pt x="265660" y="96157"/>
                  <a:pt x="264894" y="96497"/>
                  <a:pt x="264128" y="96497"/>
                </a:cubicBezTo>
                <a:cubicBezTo>
                  <a:pt x="262595" y="96497"/>
                  <a:pt x="261062" y="95476"/>
                  <a:pt x="259913" y="94116"/>
                </a:cubicBezTo>
                <a:cubicBezTo>
                  <a:pt x="258763" y="92075"/>
                  <a:pt x="259530" y="89693"/>
                  <a:pt x="261829" y="88333"/>
                </a:cubicBezTo>
                <a:close/>
                <a:moveTo>
                  <a:pt x="214261" y="80962"/>
                </a:moveTo>
                <a:cubicBezTo>
                  <a:pt x="216798" y="80962"/>
                  <a:pt x="218609" y="82740"/>
                  <a:pt x="218609" y="85229"/>
                </a:cubicBezTo>
                <a:lnTo>
                  <a:pt x="218609" y="116522"/>
                </a:lnTo>
                <a:lnTo>
                  <a:pt x="238177" y="116522"/>
                </a:lnTo>
                <a:cubicBezTo>
                  <a:pt x="240714" y="116522"/>
                  <a:pt x="242526" y="118300"/>
                  <a:pt x="242526" y="120789"/>
                </a:cubicBezTo>
                <a:cubicBezTo>
                  <a:pt x="242526" y="123279"/>
                  <a:pt x="240714" y="125057"/>
                  <a:pt x="238177" y="125057"/>
                </a:cubicBezTo>
                <a:lnTo>
                  <a:pt x="214261" y="125057"/>
                </a:lnTo>
                <a:cubicBezTo>
                  <a:pt x="211724" y="125057"/>
                  <a:pt x="209550" y="123279"/>
                  <a:pt x="209550" y="120789"/>
                </a:cubicBezTo>
                <a:lnTo>
                  <a:pt x="209550" y="85229"/>
                </a:lnTo>
                <a:cubicBezTo>
                  <a:pt x="209550" y="82740"/>
                  <a:pt x="211724" y="80962"/>
                  <a:pt x="214261" y="80962"/>
                </a:cubicBezTo>
                <a:close/>
                <a:moveTo>
                  <a:pt x="245534" y="68036"/>
                </a:moveTo>
                <a:cubicBezTo>
                  <a:pt x="247757" y="69056"/>
                  <a:pt x="248868" y="71778"/>
                  <a:pt x="247386" y="73819"/>
                </a:cubicBezTo>
                <a:cubicBezTo>
                  <a:pt x="246645" y="75179"/>
                  <a:pt x="245163" y="75860"/>
                  <a:pt x="243311" y="75860"/>
                </a:cubicBezTo>
                <a:cubicBezTo>
                  <a:pt x="242570" y="75860"/>
                  <a:pt x="241830" y="75860"/>
                  <a:pt x="241089" y="75179"/>
                </a:cubicBezTo>
                <a:cubicBezTo>
                  <a:pt x="238866" y="74159"/>
                  <a:pt x="238125" y="71437"/>
                  <a:pt x="239237" y="69736"/>
                </a:cubicBezTo>
                <a:cubicBezTo>
                  <a:pt x="240718" y="67695"/>
                  <a:pt x="243311" y="66675"/>
                  <a:pt x="245534" y="68036"/>
                </a:cubicBezTo>
                <a:close/>
                <a:moveTo>
                  <a:pt x="183938" y="67695"/>
                </a:moveTo>
                <a:cubicBezTo>
                  <a:pt x="186161" y="66675"/>
                  <a:pt x="188754" y="67355"/>
                  <a:pt x="190236" y="69396"/>
                </a:cubicBezTo>
                <a:cubicBezTo>
                  <a:pt x="191717" y="71437"/>
                  <a:pt x="190976" y="73819"/>
                  <a:pt x="188383" y="75179"/>
                </a:cubicBezTo>
                <a:cubicBezTo>
                  <a:pt x="188013" y="75520"/>
                  <a:pt x="186902" y="75860"/>
                  <a:pt x="186161" y="75860"/>
                </a:cubicBezTo>
                <a:cubicBezTo>
                  <a:pt x="184679" y="75860"/>
                  <a:pt x="183197" y="74839"/>
                  <a:pt x="182086" y="73478"/>
                </a:cubicBezTo>
                <a:cubicBezTo>
                  <a:pt x="180975" y="71437"/>
                  <a:pt x="181716" y="69056"/>
                  <a:pt x="183938" y="67695"/>
                </a:cubicBezTo>
                <a:close/>
                <a:moveTo>
                  <a:pt x="214122" y="60325"/>
                </a:moveTo>
                <a:cubicBezTo>
                  <a:pt x="216789" y="60325"/>
                  <a:pt x="218694" y="62523"/>
                  <a:pt x="218694" y="65087"/>
                </a:cubicBezTo>
                <a:cubicBezTo>
                  <a:pt x="218694" y="67652"/>
                  <a:pt x="216789" y="69484"/>
                  <a:pt x="214122" y="69484"/>
                </a:cubicBezTo>
                <a:cubicBezTo>
                  <a:pt x="211455" y="69484"/>
                  <a:pt x="209550" y="67652"/>
                  <a:pt x="209550" y="65087"/>
                </a:cubicBezTo>
                <a:cubicBezTo>
                  <a:pt x="209550" y="62523"/>
                  <a:pt x="211455" y="60325"/>
                  <a:pt x="214122" y="60325"/>
                </a:cubicBezTo>
                <a:close/>
                <a:moveTo>
                  <a:pt x="214361" y="47916"/>
                </a:moveTo>
                <a:cubicBezTo>
                  <a:pt x="173650" y="47916"/>
                  <a:pt x="140866" y="81061"/>
                  <a:pt x="140866" y="121411"/>
                </a:cubicBezTo>
                <a:cubicBezTo>
                  <a:pt x="140866" y="161761"/>
                  <a:pt x="173650" y="194906"/>
                  <a:pt x="214361" y="194906"/>
                </a:cubicBezTo>
                <a:cubicBezTo>
                  <a:pt x="254712" y="194906"/>
                  <a:pt x="287856" y="161761"/>
                  <a:pt x="287856" y="121411"/>
                </a:cubicBezTo>
                <a:cubicBezTo>
                  <a:pt x="287856" y="81061"/>
                  <a:pt x="254712" y="47916"/>
                  <a:pt x="214361" y="47916"/>
                </a:cubicBezTo>
                <a:close/>
                <a:moveTo>
                  <a:pt x="28461" y="47916"/>
                </a:moveTo>
                <a:cubicBezTo>
                  <a:pt x="18013" y="47916"/>
                  <a:pt x="9007" y="56922"/>
                  <a:pt x="9007" y="67370"/>
                </a:cubicBezTo>
                <a:lnTo>
                  <a:pt x="9007" y="175451"/>
                </a:lnTo>
                <a:cubicBezTo>
                  <a:pt x="9007" y="185899"/>
                  <a:pt x="18013" y="194906"/>
                  <a:pt x="28461" y="194906"/>
                </a:cubicBezTo>
                <a:lnTo>
                  <a:pt x="54040" y="194906"/>
                </a:lnTo>
                <a:lnTo>
                  <a:pt x="54040" y="47916"/>
                </a:lnTo>
                <a:lnTo>
                  <a:pt x="28461" y="47916"/>
                </a:lnTo>
                <a:close/>
                <a:moveTo>
                  <a:pt x="63047" y="9007"/>
                </a:moveTo>
                <a:lnTo>
                  <a:pt x="63047" y="214360"/>
                </a:lnTo>
                <a:cubicBezTo>
                  <a:pt x="63047" y="238138"/>
                  <a:pt x="82502" y="257593"/>
                  <a:pt x="106280" y="257593"/>
                </a:cubicBezTo>
                <a:lnTo>
                  <a:pt x="113485" y="257593"/>
                </a:lnTo>
                <a:cubicBezTo>
                  <a:pt x="106280" y="248226"/>
                  <a:pt x="101956" y="232734"/>
                  <a:pt x="101956" y="214360"/>
                </a:cubicBezTo>
                <a:lnTo>
                  <a:pt x="101956" y="40710"/>
                </a:lnTo>
                <a:cubicBezTo>
                  <a:pt x="101956" y="37828"/>
                  <a:pt x="104118" y="36027"/>
                  <a:pt x="106280" y="36027"/>
                </a:cubicBezTo>
                <a:cubicBezTo>
                  <a:pt x="108801" y="36027"/>
                  <a:pt x="110963" y="37828"/>
                  <a:pt x="110963" y="40710"/>
                </a:cubicBezTo>
                <a:lnTo>
                  <a:pt x="110963" y="214360"/>
                </a:lnTo>
                <a:cubicBezTo>
                  <a:pt x="110963" y="239940"/>
                  <a:pt x="120330" y="257593"/>
                  <a:pt x="128616" y="257593"/>
                </a:cubicBezTo>
                <a:lnTo>
                  <a:pt x="190223" y="257593"/>
                </a:lnTo>
                <a:cubicBezTo>
                  <a:pt x="214361" y="257593"/>
                  <a:pt x="233816" y="238138"/>
                  <a:pt x="233816" y="214360"/>
                </a:cubicBezTo>
                <a:lnTo>
                  <a:pt x="233816" y="201391"/>
                </a:lnTo>
                <a:cubicBezTo>
                  <a:pt x="227331" y="202832"/>
                  <a:pt x="220846" y="203552"/>
                  <a:pt x="214361" y="203552"/>
                </a:cubicBezTo>
                <a:cubicBezTo>
                  <a:pt x="168606" y="203552"/>
                  <a:pt x="131859" y="166805"/>
                  <a:pt x="131859" y="121411"/>
                </a:cubicBezTo>
                <a:cubicBezTo>
                  <a:pt x="131859" y="75656"/>
                  <a:pt x="168606" y="38909"/>
                  <a:pt x="214361" y="38909"/>
                </a:cubicBezTo>
                <a:cubicBezTo>
                  <a:pt x="220846" y="38909"/>
                  <a:pt x="227331" y="39990"/>
                  <a:pt x="233816" y="41431"/>
                </a:cubicBezTo>
                <a:lnTo>
                  <a:pt x="233816" y="9007"/>
                </a:lnTo>
                <a:lnTo>
                  <a:pt x="63047" y="9007"/>
                </a:lnTo>
                <a:close/>
                <a:moveTo>
                  <a:pt x="58724" y="0"/>
                </a:moveTo>
                <a:lnTo>
                  <a:pt x="238139" y="0"/>
                </a:lnTo>
                <a:cubicBezTo>
                  <a:pt x="240661" y="0"/>
                  <a:pt x="242462" y="1801"/>
                  <a:pt x="242462" y="4683"/>
                </a:cubicBezTo>
                <a:lnTo>
                  <a:pt x="242462" y="44313"/>
                </a:lnTo>
                <a:cubicBezTo>
                  <a:pt x="274166" y="55842"/>
                  <a:pt x="296503" y="86105"/>
                  <a:pt x="296503" y="121411"/>
                </a:cubicBezTo>
                <a:cubicBezTo>
                  <a:pt x="296503" y="156717"/>
                  <a:pt x="274166" y="186980"/>
                  <a:pt x="242462" y="198509"/>
                </a:cubicBezTo>
                <a:lnTo>
                  <a:pt x="242462" y="214360"/>
                </a:lnTo>
                <a:cubicBezTo>
                  <a:pt x="242462" y="232014"/>
                  <a:pt x="233456" y="248226"/>
                  <a:pt x="219405" y="257593"/>
                </a:cubicBezTo>
                <a:lnTo>
                  <a:pt x="292180" y="257593"/>
                </a:lnTo>
                <a:cubicBezTo>
                  <a:pt x="294702" y="257593"/>
                  <a:pt x="296503" y="259394"/>
                  <a:pt x="296503" y="261916"/>
                </a:cubicBezTo>
                <a:cubicBezTo>
                  <a:pt x="296503" y="264438"/>
                  <a:pt x="294702" y="266600"/>
                  <a:pt x="292180" y="266600"/>
                </a:cubicBezTo>
                <a:lnTo>
                  <a:pt x="272365" y="266600"/>
                </a:lnTo>
                <a:cubicBezTo>
                  <a:pt x="270203" y="283532"/>
                  <a:pt x="255792" y="296502"/>
                  <a:pt x="238139" y="296502"/>
                </a:cubicBezTo>
                <a:lnTo>
                  <a:pt x="58724" y="296502"/>
                </a:lnTo>
                <a:cubicBezTo>
                  <a:pt x="41071" y="296502"/>
                  <a:pt x="26660" y="283532"/>
                  <a:pt x="24498" y="266600"/>
                </a:cubicBezTo>
                <a:lnTo>
                  <a:pt x="4683" y="266600"/>
                </a:lnTo>
                <a:cubicBezTo>
                  <a:pt x="2161" y="266600"/>
                  <a:pt x="0" y="264438"/>
                  <a:pt x="0" y="261916"/>
                </a:cubicBezTo>
                <a:cubicBezTo>
                  <a:pt x="0" y="259394"/>
                  <a:pt x="2161" y="257593"/>
                  <a:pt x="4683" y="257593"/>
                </a:cubicBezTo>
                <a:lnTo>
                  <a:pt x="77098" y="257593"/>
                </a:lnTo>
                <a:cubicBezTo>
                  <a:pt x="63047" y="248226"/>
                  <a:pt x="54040" y="232014"/>
                  <a:pt x="54040" y="214360"/>
                </a:cubicBezTo>
                <a:lnTo>
                  <a:pt x="54040" y="203552"/>
                </a:lnTo>
                <a:lnTo>
                  <a:pt x="28461" y="203552"/>
                </a:lnTo>
                <a:cubicBezTo>
                  <a:pt x="12609" y="203552"/>
                  <a:pt x="0" y="190943"/>
                  <a:pt x="0" y="175451"/>
                </a:cubicBezTo>
                <a:lnTo>
                  <a:pt x="0" y="67370"/>
                </a:lnTo>
                <a:cubicBezTo>
                  <a:pt x="0" y="51879"/>
                  <a:pt x="12609" y="38909"/>
                  <a:pt x="28461" y="38909"/>
                </a:cubicBezTo>
                <a:lnTo>
                  <a:pt x="54040" y="38909"/>
                </a:lnTo>
                <a:lnTo>
                  <a:pt x="54040" y="4683"/>
                </a:lnTo>
                <a:cubicBezTo>
                  <a:pt x="54040" y="1801"/>
                  <a:pt x="55842" y="0"/>
                  <a:pt x="58724"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29" name="Freeform 953">
            <a:extLst>
              <a:ext uri="{FF2B5EF4-FFF2-40B4-BE49-F238E27FC236}">
                <a16:creationId xmlns:a16="http://schemas.microsoft.com/office/drawing/2014/main" id="{D7110DA7-3EDC-894D-861A-683043A854BC}"/>
              </a:ext>
            </a:extLst>
          </p:cNvPr>
          <p:cNvSpPr>
            <a:spLocks noChangeArrowheads="1"/>
          </p:cNvSpPr>
          <p:nvPr/>
        </p:nvSpPr>
        <p:spPr bwMode="auto">
          <a:xfrm>
            <a:off x="4057534" y="3670887"/>
            <a:ext cx="547258" cy="547258"/>
          </a:xfrm>
          <a:custGeom>
            <a:avLst/>
            <a:gdLst>
              <a:gd name="T0" fmla="*/ 1838704 w 296503"/>
              <a:gd name="T1" fmla="*/ 2347477 h 296502"/>
              <a:gd name="T2" fmla="*/ 2845665 w 296503"/>
              <a:gd name="T3" fmla="*/ 1668826 h 296502"/>
              <a:gd name="T4" fmla="*/ 3140847 w 296503"/>
              <a:gd name="T5" fmla="*/ 2208054 h 296502"/>
              <a:gd name="T6" fmla="*/ 2845665 w 296503"/>
              <a:gd name="T7" fmla="*/ 1668826 h 296502"/>
              <a:gd name="T8" fmla="*/ 1444736 w 296503"/>
              <a:gd name="T9" fmla="*/ 2347477 h 296502"/>
              <a:gd name="T10" fmla="*/ 1885994 w 296503"/>
              <a:gd name="T11" fmla="*/ 1759843 h 296502"/>
              <a:gd name="T12" fmla="*/ 2228755 w 296503"/>
              <a:gd name="T13" fmla="*/ 2347477 h 296502"/>
              <a:gd name="T14" fmla="*/ 1688993 w 296503"/>
              <a:gd name="T15" fmla="*/ 894052 h 296502"/>
              <a:gd name="T16" fmla="*/ 1688993 w 296503"/>
              <a:gd name="T17" fmla="*/ 894052 h 296502"/>
              <a:gd name="T18" fmla="*/ 2991290 w 296503"/>
              <a:gd name="T19" fmla="*/ 1570445 h 296502"/>
              <a:gd name="T20" fmla="*/ 2991290 w 296503"/>
              <a:gd name="T21" fmla="*/ 885600 h 296502"/>
              <a:gd name="T22" fmla="*/ 1720509 w 296503"/>
              <a:gd name="T23" fmla="*/ 792187 h 296502"/>
              <a:gd name="T24" fmla="*/ 2476955 w 296503"/>
              <a:gd name="T25" fmla="*/ 1532627 h 296502"/>
              <a:gd name="T26" fmla="*/ 2279962 w 296503"/>
              <a:gd name="T27" fmla="*/ 2441505 h 296502"/>
              <a:gd name="T28" fmla="*/ 1050752 w 296503"/>
              <a:gd name="T29" fmla="*/ 1532627 h 296502"/>
              <a:gd name="T30" fmla="*/ 873456 w 296503"/>
              <a:gd name="T31" fmla="*/ 1442528 h 296502"/>
              <a:gd name="T32" fmla="*/ 621858 w 296503"/>
              <a:gd name="T33" fmla="*/ 3140865 h 296502"/>
              <a:gd name="T34" fmla="*/ 2747263 w 296503"/>
              <a:gd name="T35" fmla="*/ 834421 h 296502"/>
              <a:gd name="T36" fmla="*/ 3140847 w 296503"/>
              <a:gd name="T37" fmla="*/ 637622 h 296502"/>
              <a:gd name="T38" fmla="*/ 621858 w 296503"/>
              <a:gd name="T39" fmla="*/ 98402 h 296502"/>
              <a:gd name="T40" fmla="*/ 306988 w 296503"/>
              <a:gd name="T41" fmla="*/ 523463 h 296502"/>
              <a:gd name="T42" fmla="*/ 228262 w 296503"/>
              <a:gd name="T43" fmla="*/ 621865 h 296502"/>
              <a:gd name="T44" fmla="*/ 362085 w 296503"/>
              <a:gd name="T45" fmla="*/ 1098112 h 296502"/>
              <a:gd name="T46" fmla="*/ 228262 w 296503"/>
              <a:gd name="T47" fmla="*/ 1570445 h 296502"/>
              <a:gd name="T48" fmla="*/ 306988 w 296503"/>
              <a:gd name="T49" fmla="*/ 1668826 h 296502"/>
              <a:gd name="T50" fmla="*/ 306988 w 296503"/>
              <a:gd name="T51" fmla="*/ 2093919 h 296502"/>
              <a:gd name="T52" fmla="*/ 228262 w 296503"/>
              <a:gd name="T53" fmla="*/ 2192322 h 296502"/>
              <a:gd name="T54" fmla="*/ 362085 w 296503"/>
              <a:gd name="T55" fmla="*/ 2664631 h 296502"/>
              <a:gd name="T56" fmla="*/ 228262 w 296503"/>
              <a:gd name="T57" fmla="*/ 3140865 h 296502"/>
              <a:gd name="T58" fmla="*/ 228262 w 296503"/>
              <a:gd name="T59" fmla="*/ 98402 h 296502"/>
              <a:gd name="T60" fmla="*/ 3239249 w 296503"/>
              <a:gd name="T61" fmla="*/ 247983 h 296502"/>
              <a:gd name="T62" fmla="*/ 3239249 w 296503"/>
              <a:gd name="T63" fmla="*/ 1031228 h 296502"/>
              <a:gd name="T64" fmla="*/ 3239249 w 296503"/>
              <a:gd name="T65" fmla="*/ 1814466 h 296502"/>
              <a:gd name="T66" fmla="*/ 2845665 w 296503"/>
              <a:gd name="T67" fmla="*/ 2452099 h 296502"/>
              <a:gd name="T68" fmla="*/ 177127 w 296503"/>
              <a:gd name="T69" fmla="*/ 3239269 h 296502"/>
              <a:gd name="T70" fmla="*/ 47214 w 296503"/>
              <a:gd name="T71" fmla="*/ 2715797 h 296502"/>
              <a:gd name="T72" fmla="*/ 129873 w 296503"/>
              <a:gd name="T73" fmla="*/ 2617393 h 296502"/>
              <a:gd name="T74" fmla="*/ 0 w 296503"/>
              <a:gd name="T75" fmla="*/ 2145087 h 296502"/>
              <a:gd name="T76" fmla="*/ 129873 w 296503"/>
              <a:gd name="T77" fmla="*/ 1668826 h 296502"/>
              <a:gd name="T78" fmla="*/ 47214 w 296503"/>
              <a:gd name="T79" fmla="*/ 1570445 h 296502"/>
              <a:gd name="T80" fmla="*/ 47214 w 296503"/>
              <a:gd name="T81" fmla="*/ 1145363 h 296502"/>
              <a:gd name="T82" fmla="*/ 129873 w 296503"/>
              <a:gd name="T83" fmla="*/ 1046960 h 296502"/>
              <a:gd name="T84" fmla="*/ 0 w 296503"/>
              <a:gd name="T85" fmla="*/ 570723 h 296502"/>
              <a:gd name="T86" fmla="*/ 129873 w 296503"/>
              <a:gd name="T87" fmla="*/ 51191 h 2965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6503" h="296502">
                <a:moveTo>
                  <a:pt x="140898" y="170049"/>
                </a:moveTo>
                <a:lnTo>
                  <a:pt x="140898" y="214872"/>
                </a:lnTo>
                <a:lnTo>
                  <a:pt x="168305" y="214872"/>
                </a:lnTo>
                <a:lnTo>
                  <a:pt x="168305" y="170049"/>
                </a:lnTo>
                <a:lnTo>
                  <a:pt x="140898" y="170049"/>
                </a:lnTo>
                <a:close/>
                <a:moveTo>
                  <a:pt x="260476" y="152754"/>
                </a:moveTo>
                <a:lnTo>
                  <a:pt x="260476" y="215802"/>
                </a:lnTo>
                <a:lnTo>
                  <a:pt x="273806" y="215802"/>
                </a:lnTo>
                <a:cubicBezTo>
                  <a:pt x="281372" y="215802"/>
                  <a:pt x="287496" y="209677"/>
                  <a:pt x="287496" y="202111"/>
                </a:cubicBezTo>
                <a:lnTo>
                  <a:pt x="287496" y="166084"/>
                </a:lnTo>
                <a:cubicBezTo>
                  <a:pt x="287496" y="158879"/>
                  <a:pt x="281372" y="152754"/>
                  <a:pt x="273806" y="152754"/>
                </a:cubicBezTo>
                <a:lnTo>
                  <a:pt x="260476" y="152754"/>
                </a:lnTo>
                <a:close/>
                <a:moveTo>
                  <a:pt x="104835" y="140286"/>
                </a:moveTo>
                <a:lnTo>
                  <a:pt x="104835" y="214872"/>
                </a:lnTo>
                <a:lnTo>
                  <a:pt x="132243" y="214872"/>
                </a:lnTo>
                <a:lnTo>
                  <a:pt x="132243" y="165387"/>
                </a:lnTo>
                <a:cubicBezTo>
                  <a:pt x="132243" y="163236"/>
                  <a:pt x="134046" y="161084"/>
                  <a:pt x="136570" y="161084"/>
                </a:cubicBezTo>
                <a:lnTo>
                  <a:pt x="172633" y="161084"/>
                </a:lnTo>
                <a:cubicBezTo>
                  <a:pt x="175157" y="161084"/>
                  <a:pt x="176960" y="163236"/>
                  <a:pt x="176960" y="165387"/>
                </a:cubicBezTo>
                <a:lnTo>
                  <a:pt x="176960" y="214872"/>
                </a:lnTo>
                <a:lnTo>
                  <a:pt x="204007" y="214872"/>
                </a:lnTo>
                <a:lnTo>
                  <a:pt x="204007" y="140286"/>
                </a:lnTo>
                <a:lnTo>
                  <a:pt x="104835" y="140286"/>
                </a:lnTo>
                <a:close/>
                <a:moveTo>
                  <a:pt x="154601" y="81836"/>
                </a:moveTo>
                <a:lnTo>
                  <a:pt x="95098" y="131321"/>
                </a:lnTo>
                <a:lnTo>
                  <a:pt x="214105" y="131321"/>
                </a:lnTo>
                <a:lnTo>
                  <a:pt x="154601" y="81836"/>
                </a:lnTo>
                <a:close/>
                <a:moveTo>
                  <a:pt x="260476" y="81061"/>
                </a:moveTo>
                <a:lnTo>
                  <a:pt x="260476" y="143748"/>
                </a:lnTo>
                <a:lnTo>
                  <a:pt x="273806" y="143748"/>
                </a:lnTo>
                <a:cubicBezTo>
                  <a:pt x="281372" y="143748"/>
                  <a:pt x="287496" y="137983"/>
                  <a:pt x="287496" y="130057"/>
                </a:cubicBezTo>
                <a:lnTo>
                  <a:pt x="287496" y="94391"/>
                </a:lnTo>
                <a:cubicBezTo>
                  <a:pt x="287496" y="87185"/>
                  <a:pt x="281372" y="81061"/>
                  <a:pt x="273806" y="81061"/>
                </a:cubicBezTo>
                <a:lnTo>
                  <a:pt x="260476" y="81061"/>
                </a:lnTo>
                <a:close/>
                <a:moveTo>
                  <a:pt x="151716" y="72513"/>
                </a:moveTo>
                <a:cubicBezTo>
                  <a:pt x="153159" y="71437"/>
                  <a:pt x="155683" y="71437"/>
                  <a:pt x="157486" y="72513"/>
                </a:cubicBezTo>
                <a:lnTo>
                  <a:pt x="229251" y="132039"/>
                </a:lnTo>
                <a:cubicBezTo>
                  <a:pt x="230693" y="133473"/>
                  <a:pt x="231415" y="135624"/>
                  <a:pt x="230693" y="137417"/>
                </a:cubicBezTo>
                <a:cubicBezTo>
                  <a:pt x="229972" y="138852"/>
                  <a:pt x="228169" y="140286"/>
                  <a:pt x="226726" y="140286"/>
                </a:cubicBezTo>
                <a:lnTo>
                  <a:pt x="213023" y="140286"/>
                </a:lnTo>
                <a:lnTo>
                  <a:pt x="213023" y="219175"/>
                </a:lnTo>
                <a:cubicBezTo>
                  <a:pt x="213023" y="221686"/>
                  <a:pt x="210859" y="223479"/>
                  <a:pt x="208695" y="223479"/>
                </a:cubicBezTo>
                <a:lnTo>
                  <a:pt x="100508" y="223479"/>
                </a:lnTo>
                <a:cubicBezTo>
                  <a:pt x="97983" y="223479"/>
                  <a:pt x="96180" y="221686"/>
                  <a:pt x="96180" y="219175"/>
                </a:cubicBezTo>
                <a:lnTo>
                  <a:pt x="96180" y="140286"/>
                </a:lnTo>
                <a:lnTo>
                  <a:pt x="82476" y="140286"/>
                </a:lnTo>
                <a:cubicBezTo>
                  <a:pt x="80673" y="140286"/>
                  <a:pt x="78870" y="138852"/>
                  <a:pt x="78149" y="137417"/>
                </a:cubicBezTo>
                <a:cubicBezTo>
                  <a:pt x="77788" y="135624"/>
                  <a:pt x="78149" y="133473"/>
                  <a:pt x="79952" y="132039"/>
                </a:cubicBezTo>
                <a:lnTo>
                  <a:pt x="151716" y="72513"/>
                </a:lnTo>
                <a:close/>
                <a:moveTo>
                  <a:pt x="56923" y="9007"/>
                </a:moveTo>
                <a:lnTo>
                  <a:pt x="56923" y="287495"/>
                </a:lnTo>
                <a:lnTo>
                  <a:pt x="238139" y="287495"/>
                </a:lnTo>
                <a:cubicBezTo>
                  <a:pt x="245345" y="287495"/>
                  <a:pt x="251469" y="281371"/>
                  <a:pt x="251469" y="274165"/>
                </a:cubicBezTo>
                <a:lnTo>
                  <a:pt x="251469" y="76377"/>
                </a:lnTo>
                <a:cubicBezTo>
                  <a:pt x="251469" y="73855"/>
                  <a:pt x="253270" y="71694"/>
                  <a:pt x="255792" y="71694"/>
                </a:cubicBezTo>
                <a:lnTo>
                  <a:pt x="273806" y="71694"/>
                </a:lnTo>
                <a:cubicBezTo>
                  <a:pt x="281372" y="71694"/>
                  <a:pt x="287496" y="65929"/>
                  <a:pt x="287496" y="58364"/>
                </a:cubicBezTo>
                <a:lnTo>
                  <a:pt x="287496" y="22697"/>
                </a:lnTo>
                <a:cubicBezTo>
                  <a:pt x="287496" y="15131"/>
                  <a:pt x="281372" y="9007"/>
                  <a:pt x="273806" y="9007"/>
                </a:cubicBezTo>
                <a:lnTo>
                  <a:pt x="56923" y="9007"/>
                </a:lnTo>
                <a:close/>
                <a:moveTo>
                  <a:pt x="20896" y="9007"/>
                </a:moveTo>
                <a:lnTo>
                  <a:pt x="20896" y="47916"/>
                </a:lnTo>
                <a:lnTo>
                  <a:pt x="28101" y="47916"/>
                </a:lnTo>
                <a:cubicBezTo>
                  <a:pt x="30623" y="47916"/>
                  <a:pt x="33145" y="50078"/>
                  <a:pt x="33145" y="52239"/>
                </a:cubicBezTo>
                <a:cubicBezTo>
                  <a:pt x="33145" y="54761"/>
                  <a:pt x="30623" y="56923"/>
                  <a:pt x="28101" y="56923"/>
                </a:cubicBezTo>
                <a:lnTo>
                  <a:pt x="20896" y="56923"/>
                </a:lnTo>
                <a:lnTo>
                  <a:pt x="20896" y="95832"/>
                </a:lnTo>
                <a:lnTo>
                  <a:pt x="28101" y="95832"/>
                </a:lnTo>
                <a:cubicBezTo>
                  <a:pt x="30623" y="95832"/>
                  <a:pt x="33145" y="97993"/>
                  <a:pt x="33145" y="100515"/>
                </a:cubicBezTo>
                <a:cubicBezTo>
                  <a:pt x="33145" y="103037"/>
                  <a:pt x="30623" y="104839"/>
                  <a:pt x="28101" y="104839"/>
                </a:cubicBezTo>
                <a:lnTo>
                  <a:pt x="20896" y="104839"/>
                </a:lnTo>
                <a:lnTo>
                  <a:pt x="20896" y="143748"/>
                </a:lnTo>
                <a:lnTo>
                  <a:pt x="28101" y="143748"/>
                </a:lnTo>
                <a:cubicBezTo>
                  <a:pt x="30623" y="143748"/>
                  <a:pt x="33145" y="145909"/>
                  <a:pt x="33145" y="148071"/>
                </a:cubicBezTo>
                <a:cubicBezTo>
                  <a:pt x="33145" y="150593"/>
                  <a:pt x="30623" y="152754"/>
                  <a:pt x="28101" y="152754"/>
                </a:cubicBezTo>
                <a:lnTo>
                  <a:pt x="20896" y="152754"/>
                </a:lnTo>
                <a:lnTo>
                  <a:pt x="20896" y="191663"/>
                </a:lnTo>
                <a:lnTo>
                  <a:pt x="28101" y="191663"/>
                </a:lnTo>
                <a:cubicBezTo>
                  <a:pt x="30623" y="191663"/>
                  <a:pt x="33145" y="193825"/>
                  <a:pt x="33145" y="196347"/>
                </a:cubicBezTo>
                <a:cubicBezTo>
                  <a:pt x="33145" y="198869"/>
                  <a:pt x="30623" y="200670"/>
                  <a:pt x="28101" y="200670"/>
                </a:cubicBezTo>
                <a:lnTo>
                  <a:pt x="20896" y="200670"/>
                </a:lnTo>
                <a:lnTo>
                  <a:pt x="20896" y="239579"/>
                </a:lnTo>
                <a:lnTo>
                  <a:pt x="28101" y="239579"/>
                </a:lnTo>
                <a:cubicBezTo>
                  <a:pt x="30623" y="239579"/>
                  <a:pt x="33145" y="241741"/>
                  <a:pt x="33145" y="243903"/>
                </a:cubicBezTo>
                <a:cubicBezTo>
                  <a:pt x="33145" y="246424"/>
                  <a:pt x="30623" y="248586"/>
                  <a:pt x="28101" y="248586"/>
                </a:cubicBezTo>
                <a:lnTo>
                  <a:pt x="20896" y="248586"/>
                </a:lnTo>
                <a:lnTo>
                  <a:pt x="20896" y="287495"/>
                </a:lnTo>
                <a:lnTo>
                  <a:pt x="47916" y="287495"/>
                </a:lnTo>
                <a:lnTo>
                  <a:pt x="47916" y="9007"/>
                </a:lnTo>
                <a:lnTo>
                  <a:pt x="20896" y="9007"/>
                </a:lnTo>
                <a:close/>
                <a:moveTo>
                  <a:pt x="16212" y="0"/>
                </a:moveTo>
                <a:lnTo>
                  <a:pt x="273806" y="0"/>
                </a:lnTo>
                <a:cubicBezTo>
                  <a:pt x="286415" y="0"/>
                  <a:pt x="296503" y="10088"/>
                  <a:pt x="296503" y="22697"/>
                </a:cubicBezTo>
                <a:lnTo>
                  <a:pt x="296503" y="58364"/>
                </a:lnTo>
                <a:cubicBezTo>
                  <a:pt x="296503" y="65929"/>
                  <a:pt x="292900" y="72054"/>
                  <a:pt x="287136" y="76377"/>
                </a:cubicBezTo>
                <a:cubicBezTo>
                  <a:pt x="292900" y="80700"/>
                  <a:pt x="296503" y="87185"/>
                  <a:pt x="296503" y="94391"/>
                </a:cubicBezTo>
                <a:lnTo>
                  <a:pt x="296503" y="130057"/>
                </a:lnTo>
                <a:cubicBezTo>
                  <a:pt x="296503" y="137623"/>
                  <a:pt x="292900" y="144108"/>
                  <a:pt x="287136" y="148071"/>
                </a:cubicBezTo>
                <a:cubicBezTo>
                  <a:pt x="292900" y="152394"/>
                  <a:pt x="296503" y="158879"/>
                  <a:pt x="296503" y="166084"/>
                </a:cubicBezTo>
                <a:lnTo>
                  <a:pt x="296503" y="202111"/>
                </a:lnTo>
                <a:cubicBezTo>
                  <a:pt x="296503" y="214721"/>
                  <a:pt x="286415" y="224448"/>
                  <a:pt x="273806" y="224448"/>
                </a:cubicBezTo>
                <a:lnTo>
                  <a:pt x="260476" y="224448"/>
                </a:lnTo>
                <a:lnTo>
                  <a:pt x="260476" y="274165"/>
                </a:lnTo>
                <a:cubicBezTo>
                  <a:pt x="260476" y="286414"/>
                  <a:pt x="250388" y="296502"/>
                  <a:pt x="238139" y="296502"/>
                </a:cubicBezTo>
                <a:lnTo>
                  <a:pt x="16212" y="296502"/>
                </a:lnTo>
                <a:cubicBezTo>
                  <a:pt x="14051" y="296502"/>
                  <a:pt x="11889" y="294340"/>
                  <a:pt x="11889" y="292179"/>
                </a:cubicBezTo>
                <a:lnTo>
                  <a:pt x="11889" y="248586"/>
                </a:lnTo>
                <a:lnTo>
                  <a:pt x="4323" y="248586"/>
                </a:lnTo>
                <a:cubicBezTo>
                  <a:pt x="2162" y="248586"/>
                  <a:pt x="0" y="246424"/>
                  <a:pt x="0" y="243903"/>
                </a:cubicBezTo>
                <a:cubicBezTo>
                  <a:pt x="0" y="241741"/>
                  <a:pt x="2162" y="239579"/>
                  <a:pt x="4323" y="239579"/>
                </a:cubicBezTo>
                <a:lnTo>
                  <a:pt x="11889" y="239579"/>
                </a:lnTo>
                <a:lnTo>
                  <a:pt x="11889" y="200670"/>
                </a:lnTo>
                <a:lnTo>
                  <a:pt x="4323" y="200670"/>
                </a:lnTo>
                <a:cubicBezTo>
                  <a:pt x="2162" y="200670"/>
                  <a:pt x="0" y="198869"/>
                  <a:pt x="0" y="196347"/>
                </a:cubicBezTo>
                <a:cubicBezTo>
                  <a:pt x="0" y="193825"/>
                  <a:pt x="2162" y="191663"/>
                  <a:pt x="4323" y="191663"/>
                </a:cubicBezTo>
                <a:lnTo>
                  <a:pt x="11889" y="191663"/>
                </a:lnTo>
                <a:lnTo>
                  <a:pt x="11889" y="152754"/>
                </a:lnTo>
                <a:lnTo>
                  <a:pt x="4323" y="152754"/>
                </a:lnTo>
                <a:cubicBezTo>
                  <a:pt x="2162" y="152754"/>
                  <a:pt x="0" y="150593"/>
                  <a:pt x="0" y="148071"/>
                </a:cubicBezTo>
                <a:cubicBezTo>
                  <a:pt x="0" y="145909"/>
                  <a:pt x="2162" y="143748"/>
                  <a:pt x="4323" y="143748"/>
                </a:cubicBezTo>
                <a:lnTo>
                  <a:pt x="11889" y="143748"/>
                </a:lnTo>
                <a:lnTo>
                  <a:pt x="11889" y="104839"/>
                </a:lnTo>
                <a:lnTo>
                  <a:pt x="4323" y="104839"/>
                </a:lnTo>
                <a:cubicBezTo>
                  <a:pt x="2162" y="104839"/>
                  <a:pt x="0" y="103037"/>
                  <a:pt x="0" y="100515"/>
                </a:cubicBezTo>
                <a:cubicBezTo>
                  <a:pt x="0" y="97993"/>
                  <a:pt x="2162" y="95832"/>
                  <a:pt x="4323" y="95832"/>
                </a:cubicBezTo>
                <a:lnTo>
                  <a:pt x="11889" y="95832"/>
                </a:lnTo>
                <a:lnTo>
                  <a:pt x="11889" y="56923"/>
                </a:lnTo>
                <a:lnTo>
                  <a:pt x="4323" y="56923"/>
                </a:lnTo>
                <a:cubicBezTo>
                  <a:pt x="2162" y="56923"/>
                  <a:pt x="0" y="54761"/>
                  <a:pt x="0" y="52239"/>
                </a:cubicBezTo>
                <a:cubicBezTo>
                  <a:pt x="0" y="50078"/>
                  <a:pt x="2162" y="47916"/>
                  <a:pt x="4323" y="47916"/>
                </a:cubicBezTo>
                <a:lnTo>
                  <a:pt x="11889" y="47916"/>
                </a:lnTo>
                <a:lnTo>
                  <a:pt x="11889" y="4684"/>
                </a:lnTo>
                <a:cubicBezTo>
                  <a:pt x="11889" y="1801"/>
                  <a:pt x="14051" y="0"/>
                  <a:pt x="16212" y="0"/>
                </a:cubicBezTo>
                <a:close/>
              </a:path>
            </a:pathLst>
          </a:custGeom>
          <a:solidFill>
            <a:schemeClr val="bg1"/>
          </a:solidFill>
          <a:ln>
            <a:noFill/>
          </a:ln>
          <a:effectLst/>
        </p:spPr>
        <p:txBody>
          <a:bodyPr anchor="ctr"/>
          <a:lstStyle/>
          <a:p>
            <a:endParaRPr lang="en-US" sz="900" dirty="0">
              <a:latin typeface="Lato Light" panose="020F0502020204030203" pitchFamily="34" charset="0"/>
            </a:endParaRPr>
          </a:p>
        </p:txBody>
      </p:sp>
      <p:sp>
        <p:nvSpPr>
          <p:cNvPr id="31" name="TextBox 30">
            <a:extLst>
              <a:ext uri="{FF2B5EF4-FFF2-40B4-BE49-F238E27FC236}">
                <a16:creationId xmlns:a16="http://schemas.microsoft.com/office/drawing/2014/main" id="{FE11EC4D-6DE3-2545-9E65-6885267C818E}"/>
              </a:ext>
            </a:extLst>
          </p:cNvPr>
          <p:cNvSpPr txBox="1"/>
          <p:nvPr/>
        </p:nvSpPr>
        <p:spPr>
          <a:xfrm>
            <a:off x="3000751" y="1333539"/>
            <a:ext cx="6190496" cy="954107"/>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nchorCtr="0">
            <a:spAutoFit/>
          </a:bodyPr>
          <a:lstStyle/>
          <a:p>
            <a:r>
              <a:rPr lang="en-US" sz="2800" b="1" dirty="0">
                <a:solidFill>
                  <a:schemeClr val="tx1"/>
                </a:solidFill>
              </a:rPr>
              <a:t>By the end of this topic, </a:t>
            </a:r>
          </a:p>
          <a:p>
            <a:r>
              <a:rPr lang="en-US" sz="2800" b="1" dirty="0">
                <a:solidFill>
                  <a:schemeClr val="tx1"/>
                </a:solidFill>
              </a:rPr>
              <a:t>participants shall be able to;</a:t>
            </a:r>
          </a:p>
        </p:txBody>
      </p:sp>
      <p:sp>
        <p:nvSpPr>
          <p:cNvPr id="36" name="Subtitle 2">
            <a:extLst>
              <a:ext uri="{FF2B5EF4-FFF2-40B4-BE49-F238E27FC236}">
                <a16:creationId xmlns:a16="http://schemas.microsoft.com/office/drawing/2014/main" id="{9150708F-B48D-C046-A151-EBC6C9874EDC}"/>
              </a:ext>
            </a:extLst>
          </p:cNvPr>
          <p:cNvSpPr txBox="1">
            <a:spLocks/>
          </p:cNvSpPr>
          <p:nvPr/>
        </p:nvSpPr>
        <p:spPr>
          <a:xfrm>
            <a:off x="3000751" y="2382334"/>
            <a:ext cx="6190497" cy="3233514"/>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ct val="150000"/>
              </a:lnSpc>
              <a:buFont typeface="+mj-lt"/>
              <a:buAutoNum type="romanLcPeriod"/>
            </a:pPr>
            <a:r>
              <a:rPr lang="en-US" sz="2200" dirty="0">
                <a:solidFill>
                  <a:schemeClr val="tx1"/>
                </a:solidFill>
                <a:latin typeface="+mn-lt"/>
                <a:ea typeface="Lato Light" panose="020F0502020204030203" pitchFamily="34" charset="0"/>
                <a:cs typeface="Mukta ExtraLight" panose="020B0000000000000000" pitchFamily="34" charset="77"/>
              </a:rPr>
              <a:t>Describe effective crisis communication.</a:t>
            </a:r>
          </a:p>
          <a:p>
            <a:pPr marL="285750" indent="-285750" algn="l">
              <a:lnSpc>
                <a:spcPct val="150000"/>
              </a:lnSpc>
              <a:buFont typeface="+mj-lt"/>
              <a:buAutoNum type="romanLcPeriod"/>
            </a:pPr>
            <a:r>
              <a:rPr lang="en-US" sz="2200" dirty="0">
                <a:solidFill>
                  <a:schemeClr val="tx1"/>
                </a:solidFill>
                <a:latin typeface="+mn-lt"/>
                <a:ea typeface="Lato Light" panose="020F0502020204030203" pitchFamily="34" charset="0"/>
                <a:cs typeface="Mukta ExtraLight" panose="020B0000000000000000" pitchFamily="34" charset="77"/>
              </a:rPr>
              <a:t>Know the process of developing key messages </a:t>
            </a:r>
          </a:p>
          <a:p>
            <a:pPr marL="285750" indent="-285750" algn="l">
              <a:lnSpc>
                <a:spcPct val="150000"/>
              </a:lnSpc>
              <a:buFont typeface="+mj-lt"/>
              <a:buAutoNum type="romanLcPeriod"/>
            </a:pPr>
            <a:r>
              <a:rPr lang="en-US" sz="2200" dirty="0">
                <a:solidFill>
                  <a:schemeClr val="tx1"/>
                </a:solidFill>
                <a:latin typeface="+mn-lt"/>
                <a:ea typeface="Lato Light" panose="020F0502020204030203" pitchFamily="34" charset="0"/>
                <a:cs typeface="Mukta ExtraLight" panose="020B0000000000000000" pitchFamily="34" charset="77"/>
              </a:rPr>
              <a:t>Evaluate effective crisis communication  </a:t>
            </a:r>
          </a:p>
          <a:p>
            <a:pPr marL="285750" indent="-285750" algn="l">
              <a:lnSpc>
                <a:spcPct val="150000"/>
              </a:lnSpc>
              <a:buFont typeface="+mj-lt"/>
              <a:buAutoNum type="romanLcPeriod"/>
            </a:pPr>
            <a:r>
              <a:rPr lang="en-US" sz="2200" dirty="0">
                <a:solidFill>
                  <a:schemeClr val="tx1"/>
                </a:solidFill>
                <a:latin typeface="+mn-lt"/>
                <a:ea typeface="Lato Light" panose="020F0502020204030203" pitchFamily="34" charset="0"/>
                <a:cs typeface="Mukta ExtraLight" panose="020B0000000000000000" pitchFamily="34" charset="77"/>
              </a:rPr>
              <a:t>Understand the strategies of dealing with the media when managing a crisis </a:t>
            </a:r>
          </a:p>
        </p:txBody>
      </p:sp>
      <p:sp>
        <p:nvSpPr>
          <p:cNvPr id="41" name="TextBox 40">
            <a:extLst>
              <a:ext uri="{FF2B5EF4-FFF2-40B4-BE49-F238E27FC236}">
                <a16:creationId xmlns:a16="http://schemas.microsoft.com/office/drawing/2014/main" id="{1E079B81-83BF-DB4A-B257-32EBCC84891E}"/>
              </a:ext>
            </a:extLst>
          </p:cNvPr>
          <p:cNvSpPr txBox="1"/>
          <p:nvPr/>
        </p:nvSpPr>
        <p:spPr>
          <a:xfrm>
            <a:off x="4496856" y="306186"/>
            <a:ext cx="3198311" cy="769441"/>
          </a:xfrm>
          <a:prstGeom prst="rect">
            <a:avLst/>
          </a:prstGeom>
          <a:noFill/>
        </p:spPr>
        <p:txBody>
          <a:bodyPr wrap="none" rtlCol="0">
            <a:spAutoFit/>
          </a:bodyPr>
          <a:lstStyle/>
          <a:p>
            <a:pPr algn="ctr"/>
            <a:r>
              <a:rPr lang="en-US" sz="4400" b="1" dirty="0" smtClean="0">
                <a:latin typeface="+mj-lt"/>
                <a:cs typeface="Poppins" pitchFamily="2" charset="77"/>
              </a:rPr>
              <a:t>Objectives </a:t>
            </a:r>
            <a:endParaRPr lang="en-US" sz="4400" b="1" dirty="0">
              <a:latin typeface="+mj-lt"/>
              <a:cs typeface="Poppins" pitchFamily="2" charset="77"/>
            </a:endParaRPr>
          </a:p>
        </p:txBody>
      </p:sp>
    </p:spTree>
    <p:extLst>
      <p:ext uri="{BB962C8B-B14F-4D97-AF65-F5344CB8AC3E}">
        <p14:creationId xmlns:p14="http://schemas.microsoft.com/office/powerpoint/2010/main" val="1405762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5336" y="0"/>
            <a:ext cx="8596668" cy="1079472"/>
          </a:xfrm>
        </p:spPr>
        <p:txBody>
          <a:bodyPr>
            <a:normAutofit fontScale="90000"/>
          </a:bodyPr>
          <a:lstStyle/>
          <a:p>
            <a:r>
              <a:rPr lang="en-US" sz="4000" b="1" dirty="0" smtClean="0">
                <a:solidFill>
                  <a:schemeClr val="tx1"/>
                </a:solidFill>
              </a:rPr>
              <a:t>Basic Tips for Speaking to </a:t>
            </a:r>
            <a:r>
              <a:rPr lang="en-US" sz="4000" b="1" dirty="0"/>
              <a:t>t</a:t>
            </a:r>
            <a:r>
              <a:rPr lang="en-US" sz="4000" b="1" dirty="0" smtClean="0">
                <a:solidFill>
                  <a:schemeClr val="tx1"/>
                </a:solidFill>
              </a:rPr>
              <a:t>he Media</a:t>
            </a:r>
            <a:endParaRPr lang="en-GB" sz="4000" b="1" dirty="0">
              <a:solidFill>
                <a:schemeClr val="tx1"/>
              </a:solidFill>
            </a:endParaRPr>
          </a:p>
        </p:txBody>
      </p:sp>
      <p:sp>
        <p:nvSpPr>
          <p:cNvPr id="5" name="Content Placeholder 2"/>
          <p:cNvSpPr>
            <a:spLocks noGrp="1"/>
          </p:cNvSpPr>
          <p:nvPr>
            <p:ph idx="1"/>
          </p:nvPr>
        </p:nvSpPr>
        <p:spPr>
          <a:xfrm>
            <a:off x="614691" y="1280161"/>
            <a:ext cx="5619854" cy="5070764"/>
          </a:xfrm>
        </p:spPr>
        <p:txBody>
          <a:bodyPr>
            <a:normAutofit fontScale="92500" lnSpcReduction="10000"/>
          </a:bodyPr>
          <a:lstStyle/>
          <a:p>
            <a:r>
              <a:rPr lang="en-US" sz="2800" dirty="0"/>
              <a:t>Know the subject</a:t>
            </a:r>
          </a:p>
          <a:p>
            <a:r>
              <a:rPr lang="en-US" sz="2800" dirty="0"/>
              <a:t>Communicate clearly, concisely</a:t>
            </a:r>
          </a:p>
          <a:p>
            <a:r>
              <a:rPr lang="en-US" sz="2800" dirty="0"/>
              <a:t>Look the part</a:t>
            </a:r>
          </a:p>
          <a:p>
            <a:r>
              <a:rPr lang="en-US" sz="2800" dirty="0"/>
              <a:t>Prepare</a:t>
            </a:r>
          </a:p>
          <a:p>
            <a:r>
              <a:rPr lang="en-US" sz="2800" dirty="0"/>
              <a:t>Dress for the part</a:t>
            </a:r>
          </a:p>
          <a:p>
            <a:r>
              <a:rPr lang="en-US" sz="2800" dirty="0"/>
              <a:t>Avoid jargon</a:t>
            </a:r>
          </a:p>
          <a:p>
            <a:r>
              <a:rPr lang="en-US" sz="2800" dirty="0"/>
              <a:t>Don’t speculate </a:t>
            </a:r>
          </a:p>
          <a:p>
            <a:r>
              <a:rPr lang="en-US" sz="2800" dirty="0"/>
              <a:t>Be composed</a:t>
            </a:r>
          </a:p>
          <a:p>
            <a:r>
              <a:rPr lang="en-US" sz="2800" dirty="0"/>
              <a:t>Maintain eye contact</a:t>
            </a:r>
          </a:p>
          <a:p>
            <a:r>
              <a:rPr lang="en-US" sz="2800" dirty="0"/>
              <a:t>Sit upright and still</a:t>
            </a:r>
          </a:p>
          <a:p>
            <a:r>
              <a:rPr lang="en-US" sz="2800" dirty="0"/>
              <a:t>Stay on your message </a:t>
            </a:r>
            <a:endParaRPr lang="en-GB" altLang="en-US" sz="2800" dirty="0"/>
          </a:p>
        </p:txBody>
      </p:sp>
      <p:pic>
        <p:nvPicPr>
          <p:cNvPr id="3" name="Picture 2">
            <a:extLst>
              <a:ext uri="{FF2B5EF4-FFF2-40B4-BE49-F238E27FC236}">
                <a16:creationId xmlns:a16="http://schemas.microsoft.com/office/drawing/2014/main" id="{F2335781-BC71-41E0-9731-146B5A6DE51B}"/>
              </a:ext>
            </a:extLst>
          </p:cNvPr>
          <p:cNvPicPr>
            <a:picLocks noChangeAspect="1"/>
          </p:cNvPicPr>
          <p:nvPr/>
        </p:nvPicPr>
        <p:blipFill>
          <a:blip r:embed="rId3"/>
          <a:stretch>
            <a:fillRect/>
          </a:stretch>
        </p:blipFill>
        <p:spPr>
          <a:xfrm>
            <a:off x="7203670" y="1446413"/>
            <a:ext cx="4279873" cy="4279873"/>
          </a:xfrm>
          <a:prstGeom prst="rect">
            <a:avLst/>
          </a:prstGeom>
        </p:spPr>
      </p:pic>
    </p:spTree>
    <p:extLst>
      <p:ext uri="{BB962C8B-B14F-4D97-AF65-F5344CB8AC3E}">
        <p14:creationId xmlns:p14="http://schemas.microsoft.com/office/powerpoint/2010/main" val="662808160"/>
      </p:ext>
    </p:extLst>
  </p:cSld>
  <p:clrMapOvr>
    <a:masterClrMapping/>
  </p:clrMapOvr>
  <mc:AlternateContent xmlns:mc="http://schemas.openxmlformats.org/markup-compatibility/2006" xmlns:p14="http://schemas.microsoft.com/office/powerpoint/2010/main">
    <mc:Choice Requires="p14">
      <p:transition spd="slow" p14:dur="2000" advTm="46434"/>
    </mc:Choice>
    <mc:Fallback xmlns="">
      <p:transition spd="slow" advTm="4643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0EE6-2C0C-4BC4-8DAD-4999142AA78D}"/>
              </a:ext>
            </a:extLst>
          </p:cNvPr>
          <p:cNvSpPr>
            <a:spLocks noGrp="1"/>
          </p:cNvSpPr>
          <p:nvPr>
            <p:ph type="title"/>
          </p:nvPr>
        </p:nvSpPr>
        <p:spPr>
          <a:xfrm>
            <a:off x="104172" y="155575"/>
            <a:ext cx="9887726" cy="974956"/>
          </a:xfrm>
        </p:spPr>
        <p:txBody>
          <a:bodyPr>
            <a:normAutofit fontScale="90000"/>
          </a:bodyPr>
          <a:lstStyle/>
          <a:p>
            <a:pPr algn="ctr"/>
            <a:r>
              <a:rPr lang="en-US" b="1" dirty="0">
                <a:solidFill>
                  <a:schemeClr val="tx1"/>
                </a:solidFill>
              </a:rPr>
              <a:t>Preparing for an Interview in times of Crisis</a:t>
            </a:r>
            <a:endParaRPr lang="en-GB" b="1" dirty="0">
              <a:solidFill>
                <a:schemeClr val="tx1"/>
              </a:solidFill>
            </a:endParaRPr>
          </a:p>
        </p:txBody>
      </p:sp>
      <p:pic>
        <p:nvPicPr>
          <p:cNvPr id="4" name="Preparing for an Interview in times of crisis">
            <a:hlinkClick r:id="" action="ppaction://media"/>
            <a:extLst>
              <a:ext uri="{FF2B5EF4-FFF2-40B4-BE49-F238E27FC236}">
                <a16:creationId xmlns:a16="http://schemas.microsoft.com/office/drawing/2014/main" id="{181F4518-423E-4394-9A2A-A53C7915E81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54832" y="1504294"/>
            <a:ext cx="6590404" cy="4319349"/>
          </a:xfrm>
        </p:spPr>
      </p:pic>
      <p:pic>
        <p:nvPicPr>
          <p:cNvPr id="3" name="Picture 2"/>
          <p:cNvPicPr>
            <a:picLocks noChangeAspect="1"/>
          </p:cNvPicPr>
          <p:nvPr/>
        </p:nvPicPr>
        <p:blipFill>
          <a:blip r:embed="rId5"/>
          <a:stretch>
            <a:fillRect/>
          </a:stretch>
        </p:blipFill>
        <p:spPr>
          <a:xfrm>
            <a:off x="10271594" y="13768"/>
            <a:ext cx="1920406" cy="1731414"/>
          </a:xfrm>
          <a:prstGeom prst="rect">
            <a:avLst/>
          </a:prstGeom>
        </p:spPr>
      </p:pic>
    </p:spTree>
    <p:extLst>
      <p:ext uri="{BB962C8B-B14F-4D97-AF65-F5344CB8AC3E}">
        <p14:creationId xmlns:p14="http://schemas.microsoft.com/office/powerpoint/2010/main" val="126097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6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909" y="299259"/>
            <a:ext cx="9468091" cy="893266"/>
          </a:xfrm>
        </p:spPr>
        <p:txBody>
          <a:bodyPr>
            <a:noAutofit/>
          </a:bodyPr>
          <a:lstStyle/>
          <a:p>
            <a:pPr algn="ctr"/>
            <a:r>
              <a:rPr lang="en-US" sz="4000" b="1" dirty="0" smtClean="0">
                <a:solidFill>
                  <a:schemeClr val="tx1"/>
                </a:solidFill>
              </a:rPr>
              <a:t>Develop Key Messages</a:t>
            </a:r>
            <a:br>
              <a:rPr lang="en-US" sz="4000" b="1" dirty="0" smtClean="0">
                <a:solidFill>
                  <a:schemeClr val="tx1"/>
                </a:solidFill>
              </a:rPr>
            </a:br>
            <a:endParaRPr lang="en-GB" sz="4000" b="1" dirty="0">
              <a:solidFill>
                <a:schemeClr val="tx1"/>
              </a:solidFill>
            </a:endParaRPr>
          </a:p>
        </p:txBody>
      </p:sp>
      <p:sp>
        <p:nvSpPr>
          <p:cNvPr id="4" name="Content Placeholder 2"/>
          <p:cNvSpPr>
            <a:spLocks noGrp="1"/>
          </p:cNvSpPr>
          <p:nvPr>
            <p:ph idx="1"/>
          </p:nvPr>
        </p:nvSpPr>
        <p:spPr>
          <a:xfrm>
            <a:off x="1562793" y="1026270"/>
            <a:ext cx="9468091" cy="5524159"/>
          </a:xfrm>
        </p:spPr>
        <p:txBody>
          <a:bodyPr>
            <a:normAutofit fontScale="92500" lnSpcReduction="10000"/>
          </a:bodyPr>
          <a:lstStyle/>
          <a:p>
            <a:pPr>
              <a:buFont typeface="Wingdings" pitchFamily="2" charset="2"/>
              <a:buNone/>
              <a:defRPr/>
            </a:pPr>
            <a:r>
              <a:rPr lang="en-GB" sz="3000" b="1" dirty="0">
                <a:solidFill>
                  <a:srgbClr val="C00000"/>
                </a:solidFill>
              </a:rPr>
              <a:t>What: the message</a:t>
            </a:r>
          </a:p>
          <a:p>
            <a:pPr>
              <a:defRPr/>
            </a:pPr>
            <a:r>
              <a:rPr lang="en-GB" sz="3000" dirty="0"/>
              <a:t>What ‘we’ (authorities) know about the situation</a:t>
            </a:r>
          </a:p>
          <a:p>
            <a:pPr>
              <a:defRPr/>
            </a:pPr>
            <a:r>
              <a:rPr lang="en-GB" sz="3000" dirty="0"/>
              <a:t>What ‘we’ (e.g. health authorities) are doing about the situation</a:t>
            </a:r>
          </a:p>
          <a:p>
            <a:pPr>
              <a:defRPr/>
            </a:pPr>
            <a:r>
              <a:rPr lang="en-GB" sz="3000" dirty="0"/>
              <a:t>What ‘you’ (the community) can do about the situation</a:t>
            </a:r>
          </a:p>
          <a:p>
            <a:pPr>
              <a:buFont typeface="Wingdings" pitchFamily="2" charset="2"/>
              <a:buNone/>
              <a:defRPr/>
            </a:pPr>
            <a:r>
              <a:rPr lang="en-GB" sz="2600" dirty="0"/>
              <a:t> </a:t>
            </a:r>
          </a:p>
          <a:p>
            <a:pPr>
              <a:buFont typeface="Wingdings" pitchFamily="2" charset="2"/>
              <a:buNone/>
              <a:defRPr/>
            </a:pPr>
            <a:r>
              <a:rPr lang="en-GB" sz="3000" b="1" dirty="0">
                <a:solidFill>
                  <a:srgbClr val="C00000"/>
                </a:solidFill>
              </a:rPr>
              <a:t>What: message development</a:t>
            </a:r>
          </a:p>
          <a:p>
            <a:pPr>
              <a:defRPr/>
            </a:pPr>
            <a:r>
              <a:rPr lang="en-GB" sz="3000" dirty="0"/>
              <a:t>Bring it down to the basics: simplify</a:t>
            </a:r>
          </a:p>
          <a:p>
            <a:pPr algn="just">
              <a:defRPr/>
            </a:pPr>
            <a:r>
              <a:rPr lang="en-GB" sz="3000" dirty="0"/>
              <a:t>Provide recommended actions</a:t>
            </a:r>
          </a:p>
          <a:p>
            <a:pPr>
              <a:defRPr/>
            </a:pPr>
            <a:r>
              <a:rPr lang="en-GB" sz="3000" dirty="0"/>
              <a:t>Be positive: provide more ‘do’ than ‘don’t’</a:t>
            </a:r>
          </a:p>
          <a:p>
            <a:pPr>
              <a:defRPr/>
            </a:pPr>
            <a:r>
              <a:rPr lang="en-GB" sz="3000" dirty="0"/>
              <a:t>Don’t lie</a:t>
            </a:r>
          </a:p>
          <a:p>
            <a:pPr>
              <a:defRPr/>
            </a:pPr>
            <a:r>
              <a:rPr lang="en-GB" sz="3000" dirty="0"/>
              <a:t>Be sympathetic</a:t>
            </a:r>
          </a:p>
          <a:p>
            <a:pPr>
              <a:defRPr/>
            </a:pPr>
            <a:endParaRPr lang="en-GB" dirty="0"/>
          </a:p>
        </p:txBody>
      </p:sp>
    </p:spTree>
    <p:extLst>
      <p:ext uri="{BB962C8B-B14F-4D97-AF65-F5344CB8AC3E}">
        <p14:creationId xmlns:p14="http://schemas.microsoft.com/office/powerpoint/2010/main" val="2489397685"/>
      </p:ext>
    </p:extLst>
  </p:cSld>
  <p:clrMapOvr>
    <a:masterClrMapping/>
  </p:clrMapOvr>
  <mc:AlternateContent xmlns:mc="http://schemas.openxmlformats.org/markup-compatibility/2006" xmlns:p14="http://schemas.microsoft.com/office/powerpoint/2010/main">
    <mc:Choice Requires="p14">
      <p:transition spd="slow" p14:dur="2000" advTm="56922"/>
    </mc:Choice>
    <mc:Fallback xmlns="">
      <p:transition spd="slow" advTm="5692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139" y="149629"/>
            <a:ext cx="11305308" cy="1004916"/>
          </a:xfrm>
        </p:spPr>
        <p:txBody>
          <a:bodyPr>
            <a:normAutofit/>
          </a:bodyPr>
          <a:lstStyle/>
          <a:p>
            <a:pPr algn="ctr"/>
            <a:r>
              <a:rPr lang="en-US" sz="4000" b="1" dirty="0" smtClean="0">
                <a:solidFill>
                  <a:schemeClr val="tx1"/>
                </a:solidFill>
              </a:rPr>
              <a:t>Develop Key Messages</a:t>
            </a:r>
            <a:endParaRPr lang="en-GB" sz="4000" b="1" dirty="0">
              <a:solidFill>
                <a:schemeClr val="tx1"/>
              </a:solidFill>
            </a:endParaRPr>
          </a:p>
        </p:txBody>
      </p:sp>
      <p:sp>
        <p:nvSpPr>
          <p:cNvPr id="4" name="Content Placeholder 2"/>
          <p:cNvSpPr>
            <a:spLocks noGrp="1"/>
          </p:cNvSpPr>
          <p:nvPr>
            <p:ph idx="1"/>
          </p:nvPr>
        </p:nvSpPr>
        <p:spPr>
          <a:xfrm>
            <a:off x="1163782" y="1154545"/>
            <a:ext cx="9975273" cy="5537200"/>
          </a:xfrm>
        </p:spPr>
        <p:txBody>
          <a:bodyPr>
            <a:normAutofit fontScale="92500" lnSpcReduction="20000"/>
          </a:bodyPr>
          <a:lstStyle/>
          <a:p>
            <a:pPr>
              <a:buFont typeface="Wingdings" pitchFamily="2" charset="2"/>
              <a:buNone/>
            </a:pPr>
            <a:r>
              <a:rPr lang="en-GB" altLang="en-US" b="1" dirty="0">
                <a:solidFill>
                  <a:srgbClr val="C00000"/>
                </a:solidFill>
              </a:rPr>
              <a:t>To whom: the ‘audience’</a:t>
            </a:r>
          </a:p>
          <a:p>
            <a:r>
              <a:rPr lang="en-GB" altLang="en-US" sz="2400" dirty="0"/>
              <a:t>Why do people react to risks - real or perceived - the way they do?</a:t>
            </a:r>
          </a:p>
          <a:p>
            <a:r>
              <a:rPr lang="en-GB" altLang="en-US" sz="2400" dirty="0"/>
              <a:t>How do we deal with the emotional component of how people respond?</a:t>
            </a:r>
          </a:p>
          <a:p>
            <a:r>
              <a:rPr lang="en-GB" altLang="en-US" sz="2400" dirty="0"/>
              <a:t>How do we help people to </a:t>
            </a:r>
            <a:r>
              <a:rPr lang="en-GB" altLang="en-US" sz="2400" dirty="0" smtClean="0"/>
              <a:t>interpret </a:t>
            </a:r>
            <a:r>
              <a:rPr lang="en-GB" altLang="en-US" sz="2400" dirty="0"/>
              <a:t>the risk and respond to risk in constructive ways?</a:t>
            </a:r>
          </a:p>
          <a:p>
            <a:pPr>
              <a:buFont typeface="Wingdings" pitchFamily="2" charset="2"/>
              <a:buNone/>
            </a:pPr>
            <a:endParaRPr lang="en-GB" altLang="en-US" sz="2400" dirty="0"/>
          </a:p>
          <a:p>
            <a:pPr>
              <a:buFont typeface="Wingdings" pitchFamily="2" charset="2"/>
              <a:buNone/>
            </a:pPr>
            <a:r>
              <a:rPr lang="en-GB" altLang="en-US" b="1" dirty="0">
                <a:solidFill>
                  <a:srgbClr val="C00000"/>
                </a:solidFill>
              </a:rPr>
              <a:t>How: communication channels</a:t>
            </a:r>
          </a:p>
          <a:p>
            <a:r>
              <a:rPr lang="en-GB" altLang="en-US" sz="2400" dirty="0"/>
              <a:t>How should the message be communicated </a:t>
            </a:r>
            <a:r>
              <a:rPr lang="en-GB" altLang="en-US" sz="2400" dirty="0" smtClean="0"/>
              <a:t>?</a:t>
            </a:r>
          </a:p>
          <a:p>
            <a:endParaRPr lang="en-GB" altLang="en-US" sz="2400" dirty="0"/>
          </a:p>
          <a:p>
            <a:pPr>
              <a:buFont typeface="Wingdings" pitchFamily="2" charset="2"/>
              <a:buNone/>
            </a:pPr>
            <a:r>
              <a:rPr lang="en-GB" altLang="en-US" sz="2400" b="1" dirty="0" smtClean="0"/>
              <a:t>Messages should be “STARC”:</a:t>
            </a:r>
          </a:p>
          <a:p>
            <a:r>
              <a:rPr lang="en-GB" altLang="en-US" sz="2400" dirty="0" smtClean="0"/>
              <a:t>Simple</a:t>
            </a:r>
          </a:p>
          <a:p>
            <a:r>
              <a:rPr lang="en-GB" altLang="en-US" sz="2400" dirty="0" smtClean="0"/>
              <a:t>Timely</a:t>
            </a:r>
          </a:p>
          <a:p>
            <a:r>
              <a:rPr lang="en-GB" altLang="en-US" sz="2400" dirty="0" smtClean="0"/>
              <a:t>Accurate</a:t>
            </a:r>
          </a:p>
          <a:p>
            <a:r>
              <a:rPr lang="en-GB" altLang="en-US" sz="2400" dirty="0" smtClean="0"/>
              <a:t>Repeated</a:t>
            </a:r>
          </a:p>
          <a:p>
            <a:r>
              <a:rPr lang="en-GB" altLang="en-US" sz="2400" dirty="0" smtClean="0"/>
              <a:t>Consistent</a:t>
            </a:r>
          </a:p>
          <a:p>
            <a:endParaRPr lang="en-GB" altLang="en-US" sz="2400" dirty="0" smtClean="0"/>
          </a:p>
          <a:p>
            <a:endParaRPr lang="en-GB" altLang="en-US" sz="2400" dirty="0"/>
          </a:p>
          <a:p>
            <a:endParaRPr lang="en-GB" altLang="en-US" dirty="0"/>
          </a:p>
          <a:p>
            <a:pPr>
              <a:buFont typeface="Wingdings" pitchFamily="2" charset="2"/>
              <a:buNone/>
            </a:pPr>
            <a:endParaRPr lang="en-GB" altLang="en-US" dirty="0"/>
          </a:p>
        </p:txBody>
      </p:sp>
    </p:spTree>
    <p:extLst>
      <p:ext uri="{BB962C8B-B14F-4D97-AF65-F5344CB8AC3E}">
        <p14:creationId xmlns:p14="http://schemas.microsoft.com/office/powerpoint/2010/main" val="1859398221"/>
      </p:ext>
    </p:extLst>
  </p:cSld>
  <p:clrMapOvr>
    <a:masterClrMapping/>
  </p:clrMapOvr>
  <mc:AlternateContent xmlns:mc="http://schemas.openxmlformats.org/markup-compatibility/2006" xmlns:p14="http://schemas.microsoft.com/office/powerpoint/2010/main">
    <mc:Choice Requires="p14">
      <p:transition spd="slow" p14:dur="2000" advTm="57486"/>
    </mc:Choice>
    <mc:Fallback xmlns="">
      <p:transition spd="slow" advTm="5748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2174" y="199506"/>
            <a:ext cx="8573509" cy="922098"/>
          </a:xfrm>
        </p:spPr>
        <p:txBody>
          <a:bodyPr>
            <a:noAutofit/>
          </a:bodyPr>
          <a:lstStyle/>
          <a:p>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Barriers </a:t>
            </a:r>
            <a:r>
              <a:rPr lang="en-US" sz="4000" b="1" dirty="0">
                <a:solidFill>
                  <a:schemeClr val="tx1"/>
                </a:solidFill>
              </a:rPr>
              <a:t>in </a:t>
            </a:r>
            <a:r>
              <a:rPr lang="en-US" sz="4000" b="1" dirty="0" smtClean="0">
                <a:solidFill>
                  <a:schemeClr val="tx1"/>
                </a:solidFill>
              </a:rPr>
              <a:t>Risk Communication</a:t>
            </a:r>
            <a:r>
              <a:rPr lang="en-GB" sz="4000" b="1" dirty="0">
                <a:solidFill>
                  <a:schemeClr val="tx1"/>
                </a:solidFill>
              </a:rPr>
              <a:t/>
            </a:r>
            <a:br>
              <a:rPr lang="en-GB" sz="4000" b="1" dirty="0">
                <a:solidFill>
                  <a:schemeClr val="tx1"/>
                </a:solidFill>
              </a:rPr>
            </a:br>
            <a:endParaRPr lang="en-GB" sz="4000" b="1" dirty="0">
              <a:solidFill>
                <a:schemeClr val="tx1"/>
              </a:solidFill>
            </a:endParaRPr>
          </a:p>
        </p:txBody>
      </p:sp>
      <p:sp>
        <p:nvSpPr>
          <p:cNvPr id="3" name="Content Placeholder 2"/>
          <p:cNvSpPr>
            <a:spLocks noGrp="1"/>
          </p:cNvSpPr>
          <p:nvPr>
            <p:ph idx="1"/>
          </p:nvPr>
        </p:nvSpPr>
        <p:spPr>
          <a:xfrm>
            <a:off x="1612669" y="1653618"/>
            <a:ext cx="8596668" cy="3880773"/>
          </a:xfrm>
        </p:spPr>
        <p:txBody>
          <a:bodyPr>
            <a:normAutofit fontScale="92500" lnSpcReduction="10000"/>
          </a:bodyPr>
          <a:lstStyle/>
          <a:p>
            <a:pPr>
              <a:defRPr/>
            </a:pPr>
            <a:r>
              <a:rPr lang="en-US" sz="3600" dirty="0"/>
              <a:t>Timing </a:t>
            </a:r>
          </a:p>
          <a:p>
            <a:pPr>
              <a:defRPr/>
            </a:pPr>
            <a:r>
              <a:rPr lang="en-US" sz="3600" dirty="0"/>
              <a:t>Place</a:t>
            </a:r>
            <a:endParaRPr lang="en-GB" sz="3600" dirty="0"/>
          </a:p>
          <a:p>
            <a:pPr>
              <a:defRPr/>
            </a:pPr>
            <a:r>
              <a:rPr lang="en-US" sz="3600" dirty="0"/>
              <a:t>Disrespect</a:t>
            </a:r>
            <a:endParaRPr lang="en-GB" sz="3600" dirty="0"/>
          </a:p>
          <a:p>
            <a:pPr>
              <a:defRPr/>
            </a:pPr>
            <a:r>
              <a:rPr lang="en-US" sz="3600" dirty="0"/>
              <a:t>Traditions                                                      </a:t>
            </a:r>
            <a:endParaRPr lang="en-GB" sz="3600" dirty="0"/>
          </a:p>
          <a:p>
            <a:pPr>
              <a:defRPr/>
            </a:pPr>
            <a:r>
              <a:rPr lang="en-US" sz="3600" dirty="0"/>
              <a:t>Knowledge barrier</a:t>
            </a:r>
            <a:endParaRPr lang="en-GB" sz="3600" dirty="0"/>
          </a:p>
          <a:p>
            <a:pPr>
              <a:defRPr/>
            </a:pPr>
            <a:r>
              <a:rPr lang="en-US" sz="3600" dirty="0"/>
              <a:t>Lack of clarity</a:t>
            </a:r>
          </a:p>
          <a:p>
            <a:pPr>
              <a:defRPr/>
            </a:pPr>
            <a:r>
              <a:rPr lang="en-US" sz="3600" dirty="0"/>
              <a:t>Socio-cultural issues</a:t>
            </a:r>
            <a:endParaRPr lang="en-GB" sz="3600" dirty="0"/>
          </a:p>
          <a:p>
            <a:pPr marL="0" indent="0">
              <a:buNone/>
            </a:pPr>
            <a:endParaRPr lang="en-US" sz="3600" dirty="0">
              <a:solidFill>
                <a:srgbClr val="FF0000"/>
              </a:solidFill>
            </a:endParaRPr>
          </a:p>
          <a:p>
            <a:endParaRPr lang="en-US" sz="3600" dirty="0">
              <a:solidFill>
                <a:srgbClr val="FF0000"/>
              </a:solidFill>
            </a:endParaRPr>
          </a:p>
          <a:p>
            <a:endParaRPr lang="en-GB" sz="3600" dirty="0"/>
          </a:p>
        </p:txBody>
      </p:sp>
    </p:spTree>
    <p:extLst>
      <p:ext uri="{BB962C8B-B14F-4D97-AF65-F5344CB8AC3E}">
        <p14:creationId xmlns:p14="http://schemas.microsoft.com/office/powerpoint/2010/main" val="1969633340"/>
      </p:ext>
    </p:extLst>
  </p:cSld>
  <p:clrMapOvr>
    <a:masterClrMapping/>
  </p:clrMapOvr>
  <mc:AlternateContent xmlns:mc="http://schemas.openxmlformats.org/markup-compatibility/2006" xmlns:p14="http://schemas.microsoft.com/office/powerpoint/2010/main">
    <mc:Choice Requires="p14">
      <p:transition spd="slow" p14:dur="2000" advTm="78609"/>
    </mc:Choice>
    <mc:Fallback xmlns="">
      <p:transition spd="slow" advTm="7860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8871" y="361182"/>
            <a:ext cx="8229600" cy="1097280"/>
          </a:xfrm>
        </p:spPr>
        <p:txBody>
          <a:bodyPr>
            <a:normAutofit fontScale="90000"/>
          </a:bodyPr>
          <a:lstStyle/>
          <a:p>
            <a:pPr algn="ctr"/>
            <a:r>
              <a:rPr lang="en-US" altLang="en-US" sz="4000" b="1" dirty="0">
                <a:solidFill>
                  <a:schemeClr val="tx1"/>
                </a:solidFill>
                <a:cs typeface="Calibri" pitchFamily="34" charset="0"/>
              </a:rPr>
              <a:t>Give attention </a:t>
            </a:r>
            <a:r>
              <a:rPr lang="en-US" altLang="en-US" sz="4000" b="1" dirty="0" smtClean="0">
                <a:solidFill>
                  <a:schemeClr val="tx1"/>
                </a:solidFill>
                <a:cs typeface="Calibri" pitchFamily="34" charset="0"/>
              </a:rPr>
              <a:t>to;</a:t>
            </a:r>
            <a:r>
              <a:rPr lang="en-US" altLang="en-US" sz="4000" b="1" dirty="0">
                <a:solidFill>
                  <a:schemeClr val="tx1"/>
                </a:solidFill>
                <a:cs typeface="Calibri" pitchFamily="34" charset="0"/>
              </a:rPr>
              <a:t/>
            </a:r>
            <a:br>
              <a:rPr lang="en-US" altLang="en-US" sz="4000" b="1" dirty="0">
                <a:solidFill>
                  <a:schemeClr val="tx1"/>
                </a:solidFill>
                <a:cs typeface="Calibri" pitchFamily="34" charset="0"/>
              </a:rPr>
            </a:br>
            <a:endParaRPr lang="en-GB" sz="4000" b="1" dirty="0">
              <a:solidFill>
                <a:schemeClr val="tx1"/>
              </a:solidFill>
            </a:endParaRPr>
          </a:p>
        </p:txBody>
      </p:sp>
      <p:sp>
        <p:nvSpPr>
          <p:cNvPr id="4" name="Content Placeholder 2"/>
          <p:cNvSpPr>
            <a:spLocks noGrp="1"/>
          </p:cNvSpPr>
          <p:nvPr>
            <p:ph idx="1"/>
          </p:nvPr>
        </p:nvSpPr>
        <p:spPr>
          <a:xfrm>
            <a:off x="1961803" y="1458462"/>
            <a:ext cx="8596668" cy="4676332"/>
          </a:xfrm>
        </p:spPr>
        <p:txBody>
          <a:bodyPr>
            <a:normAutofit/>
          </a:bodyPr>
          <a:lstStyle/>
          <a:p>
            <a:pPr lvl="1">
              <a:buFont typeface="Arial" panose="020B0604020202020204" pitchFamily="34" charset="0"/>
              <a:buChar char="•"/>
            </a:pPr>
            <a:r>
              <a:rPr lang="en-US" altLang="en-US" sz="3200" dirty="0">
                <a:cs typeface="Calibri" pitchFamily="34" charset="0"/>
              </a:rPr>
              <a:t>Gender</a:t>
            </a:r>
            <a:endParaRPr lang="en-GB" altLang="en-US" sz="3200" dirty="0">
              <a:cs typeface="Calibri" pitchFamily="34" charset="0"/>
            </a:endParaRPr>
          </a:p>
          <a:p>
            <a:pPr lvl="1">
              <a:buFont typeface="Arial" panose="020B0604020202020204" pitchFamily="34" charset="0"/>
              <a:buChar char="•"/>
            </a:pPr>
            <a:r>
              <a:rPr lang="en-US" altLang="en-US" sz="3200" dirty="0">
                <a:cs typeface="Calibri" pitchFamily="34" charset="0"/>
              </a:rPr>
              <a:t>Values</a:t>
            </a:r>
            <a:endParaRPr lang="en-GB" altLang="en-US" sz="3200" dirty="0">
              <a:cs typeface="Calibri" pitchFamily="34" charset="0"/>
            </a:endParaRPr>
          </a:p>
          <a:p>
            <a:pPr lvl="1">
              <a:buFont typeface="Arial" panose="020B0604020202020204" pitchFamily="34" charset="0"/>
              <a:buChar char="•"/>
            </a:pPr>
            <a:r>
              <a:rPr lang="en-US" altLang="en-US" sz="3200" dirty="0">
                <a:cs typeface="Calibri" pitchFamily="34" charset="0"/>
              </a:rPr>
              <a:t>Norms</a:t>
            </a:r>
            <a:endParaRPr lang="en-GB" altLang="en-US" sz="3200" dirty="0">
              <a:cs typeface="Calibri" pitchFamily="34" charset="0"/>
            </a:endParaRPr>
          </a:p>
          <a:p>
            <a:pPr lvl="1">
              <a:buFont typeface="Arial" panose="020B0604020202020204" pitchFamily="34" charset="0"/>
              <a:buChar char="•"/>
            </a:pPr>
            <a:r>
              <a:rPr lang="en-US" altLang="en-US" sz="3200" dirty="0">
                <a:cs typeface="Calibri" pitchFamily="34" charset="0"/>
              </a:rPr>
              <a:t>Practices</a:t>
            </a:r>
            <a:endParaRPr lang="en-GB" altLang="en-US" sz="3200" dirty="0">
              <a:cs typeface="Calibri" pitchFamily="34" charset="0"/>
            </a:endParaRPr>
          </a:p>
          <a:p>
            <a:pPr lvl="1">
              <a:buFont typeface="Arial" panose="020B0604020202020204" pitchFamily="34" charset="0"/>
              <a:buChar char="•"/>
            </a:pPr>
            <a:r>
              <a:rPr lang="en-US" altLang="en-US" sz="3200" dirty="0">
                <a:cs typeface="Calibri" pitchFamily="34" charset="0"/>
              </a:rPr>
              <a:t>Traditions practices diversity </a:t>
            </a:r>
          </a:p>
          <a:p>
            <a:pPr lvl="1">
              <a:buFont typeface="Arial" panose="020B0604020202020204" pitchFamily="34" charset="0"/>
              <a:buChar char="•"/>
            </a:pPr>
            <a:r>
              <a:rPr lang="en-US" altLang="en-US" sz="3200" dirty="0">
                <a:cs typeface="Calibri" pitchFamily="34" charset="0"/>
              </a:rPr>
              <a:t>Language diversity</a:t>
            </a:r>
            <a:endParaRPr lang="en-GB" altLang="en-US" sz="3200" dirty="0">
              <a:cs typeface="Calibri" pitchFamily="34" charset="0"/>
            </a:endParaRPr>
          </a:p>
          <a:p>
            <a:pPr lvl="1">
              <a:buFont typeface="Arial" panose="020B0604020202020204" pitchFamily="34" charset="0"/>
              <a:buChar char="•"/>
            </a:pPr>
            <a:r>
              <a:rPr lang="en-US" altLang="en-US" sz="3200" dirty="0">
                <a:cs typeface="Calibri" pitchFamily="34" charset="0"/>
              </a:rPr>
              <a:t>Religion diversity</a:t>
            </a:r>
            <a:endParaRPr lang="en-GB" altLang="en-US" sz="3200" dirty="0">
              <a:cs typeface="Calibri" pitchFamily="34" charset="0"/>
            </a:endParaRPr>
          </a:p>
          <a:p>
            <a:pPr lvl="1">
              <a:buFont typeface="Arial" panose="020B0604020202020204" pitchFamily="34" charset="0"/>
              <a:buChar char="•"/>
            </a:pPr>
            <a:r>
              <a:rPr lang="en-US" altLang="en-US" sz="3200" dirty="0">
                <a:cs typeface="Calibri" pitchFamily="34" charset="0"/>
              </a:rPr>
              <a:t>Beliefs diversity</a:t>
            </a:r>
            <a:endParaRPr lang="en-GB" altLang="en-US" sz="3200" dirty="0">
              <a:cs typeface="Calibri" pitchFamily="34" charset="0"/>
            </a:endParaRPr>
          </a:p>
          <a:p>
            <a:endParaRPr lang="en-GB" altLang="en-US" sz="3200" dirty="0">
              <a:cs typeface="Calibri" pitchFamily="34" charset="0"/>
            </a:endParaRPr>
          </a:p>
        </p:txBody>
      </p:sp>
    </p:spTree>
    <p:extLst>
      <p:ext uri="{BB962C8B-B14F-4D97-AF65-F5344CB8AC3E}">
        <p14:creationId xmlns:p14="http://schemas.microsoft.com/office/powerpoint/2010/main" val="2610153737"/>
      </p:ext>
    </p:extLst>
  </p:cSld>
  <p:clrMapOvr>
    <a:masterClrMapping/>
  </p:clrMapOvr>
  <mc:AlternateContent xmlns:mc="http://schemas.openxmlformats.org/markup-compatibility/2006" xmlns:p14="http://schemas.microsoft.com/office/powerpoint/2010/main">
    <mc:Choice Requires="p14">
      <p:transition spd="slow" p14:dur="2000" advTm="21445"/>
    </mc:Choice>
    <mc:Fallback xmlns="">
      <p:transition spd="slow" advTm="21445"/>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37484" y="2732309"/>
            <a:ext cx="8283179" cy="2149050"/>
          </a:xfrm>
        </p:spPr>
        <p:txBody>
          <a:bodyPr>
            <a:normAutofit fontScale="90000"/>
          </a:bodyPr>
          <a:lstStyle/>
          <a:p>
            <a:pPr algn="ctr"/>
            <a:r>
              <a:rPr lang="en-GB" sz="2400" b="0" dirty="0"/>
              <a:t>Review of The Pandemic Preparedness  with One Health approach (PPOH) short course is by the East African Community (EAC) Secretariat in cooperation with universities of the six EAC Partner States. It is facilitated by the German Government and implemented by the Deutsche Gesellschaft für Internationale </a:t>
            </a:r>
            <a:r>
              <a:rPr lang="en-GB" sz="2400" b="0" dirty="0" err="1"/>
              <a:t>Zusammenarbeit</a:t>
            </a:r>
            <a:r>
              <a:rPr lang="en-GB" sz="2400" b="0" dirty="0"/>
              <a:t> GIZ GmbH through the </a:t>
            </a:r>
            <a:r>
              <a:rPr lang="en-US" sz="2400" b="0" dirty="0"/>
              <a:t>Global </a:t>
            </a:r>
            <a:r>
              <a:rPr lang="en-US" sz="2400" b="0" dirty="0" err="1"/>
              <a:t>Programme</a:t>
            </a:r>
            <a:r>
              <a:rPr lang="en-US" sz="2400" b="0" dirty="0"/>
              <a:t> Pandemic Prevention and Response, One Health (GP PPOH)</a:t>
            </a:r>
            <a:endParaRPr lang="en-US" sz="28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138" y="1173309"/>
            <a:ext cx="1906283" cy="1348538"/>
          </a:xfrm>
          <a:prstGeom prst="rect">
            <a:avLst/>
          </a:prstGeom>
        </p:spPr>
      </p:pic>
      <p:pic>
        <p:nvPicPr>
          <p:cNvPr id="3" name="Picture 2">
            <a:extLst>
              <a:ext uri="{FF2B5EF4-FFF2-40B4-BE49-F238E27FC236}">
                <a16:creationId xmlns:a16="http://schemas.microsoft.com/office/drawing/2014/main" id="{DF1D0F11-D343-E402-A52C-97BF64743F4D}"/>
              </a:ext>
            </a:extLst>
          </p:cNvPr>
          <p:cNvPicPr>
            <a:picLocks noChangeAspect="1"/>
          </p:cNvPicPr>
          <p:nvPr/>
        </p:nvPicPr>
        <p:blipFill>
          <a:blip r:embed="rId3"/>
          <a:stretch>
            <a:fillRect/>
          </a:stretch>
        </p:blipFill>
        <p:spPr>
          <a:xfrm>
            <a:off x="7743671" y="1240039"/>
            <a:ext cx="1333025" cy="1035658"/>
          </a:xfrm>
          <a:prstGeom prst="rect">
            <a:avLst/>
          </a:prstGeom>
        </p:spPr>
      </p:pic>
      <p:pic>
        <p:nvPicPr>
          <p:cNvPr id="6" name="Picture 5">
            <a:extLst>
              <a:ext uri="{FF2B5EF4-FFF2-40B4-BE49-F238E27FC236}">
                <a16:creationId xmlns:a16="http://schemas.microsoft.com/office/drawing/2014/main" id="{0DE05482-44D3-BB0F-4B72-61296C1BC10A}"/>
              </a:ext>
            </a:extLst>
          </p:cNvPr>
          <p:cNvPicPr>
            <a:picLocks noChangeAspect="1"/>
          </p:cNvPicPr>
          <p:nvPr/>
        </p:nvPicPr>
        <p:blipFill>
          <a:blip r:embed="rId4"/>
          <a:stretch>
            <a:fillRect/>
          </a:stretch>
        </p:blipFill>
        <p:spPr>
          <a:xfrm>
            <a:off x="4912043" y="1204353"/>
            <a:ext cx="1426006" cy="1107031"/>
          </a:xfrm>
          <a:prstGeom prst="rect">
            <a:avLst/>
          </a:prstGeom>
        </p:spPr>
      </p:pic>
    </p:spTree>
    <p:extLst>
      <p:ext uri="{BB962C8B-B14F-4D97-AF65-F5344CB8AC3E}">
        <p14:creationId xmlns:p14="http://schemas.microsoft.com/office/powerpoint/2010/main" val="42632512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188" y="249351"/>
            <a:ext cx="9426633" cy="831304"/>
          </a:xfrm>
        </p:spPr>
        <p:txBody>
          <a:bodyPr>
            <a:noAutofit/>
          </a:bodyPr>
          <a:lstStyle/>
          <a:p>
            <a:pPr algn="ctr"/>
            <a:r>
              <a:rPr lang="en-US" altLang="en-US" sz="4400" b="1" dirty="0" smtClean="0">
                <a:solidFill>
                  <a:schemeClr val="tx1"/>
                </a:solidFill>
              </a:rPr>
              <a:t>Effective Crisis Communication </a:t>
            </a:r>
            <a:endParaRPr lang="en-GB" sz="4400" b="1" dirty="0">
              <a:solidFill>
                <a:schemeClr val="tx1"/>
              </a:solidFill>
            </a:endParaRPr>
          </a:p>
        </p:txBody>
      </p:sp>
      <p:sp>
        <p:nvSpPr>
          <p:cNvPr id="3" name="Content Placeholder 2"/>
          <p:cNvSpPr>
            <a:spLocks noGrp="1"/>
          </p:cNvSpPr>
          <p:nvPr>
            <p:ph idx="1"/>
          </p:nvPr>
        </p:nvSpPr>
        <p:spPr>
          <a:xfrm>
            <a:off x="92599" y="1080655"/>
            <a:ext cx="6003402" cy="5777344"/>
          </a:xfrm>
        </p:spPr>
        <p:txBody>
          <a:bodyPr>
            <a:normAutofit/>
          </a:bodyPr>
          <a:lstStyle/>
          <a:p>
            <a:pPr marL="0" indent="0" algn="just">
              <a:buNone/>
            </a:pPr>
            <a:r>
              <a:rPr lang="en-US" sz="3200" b="1" dirty="0">
                <a:solidFill>
                  <a:srgbClr val="C00000"/>
                </a:solidFill>
              </a:rPr>
              <a:t>Crisis communication can be challenging. </a:t>
            </a:r>
          </a:p>
          <a:p>
            <a:pPr algn="just"/>
            <a:r>
              <a:rPr lang="en-US" sz="3000" dirty="0"/>
              <a:t>It requires preparation, honesty and responsiveness to be able to provide constant updates to your audience via multiple channels, effectively.</a:t>
            </a:r>
          </a:p>
          <a:p>
            <a:pPr algn="just"/>
            <a:r>
              <a:rPr lang="en-US" sz="3000" dirty="0"/>
              <a:t>When you overcome the </a:t>
            </a:r>
            <a:r>
              <a:rPr lang="en-US" sz="3000" b="1" dirty="0"/>
              <a:t>crisis</a:t>
            </a:r>
            <a:r>
              <a:rPr lang="en-US" sz="3000" dirty="0"/>
              <a:t>, it is important evaluate your </a:t>
            </a:r>
            <a:r>
              <a:rPr lang="en-US" sz="3000" b="1" dirty="0"/>
              <a:t>crisis</a:t>
            </a:r>
            <a:r>
              <a:rPr lang="en-US" sz="3000" dirty="0"/>
              <a:t>-time performance, and follow up with your audience.</a:t>
            </a:r>
            <a:endParaRPr lang="en-GB" sz="3000" dirty="0"/>
          </a:p>
          <a:p>
            <a:endParaRPr lang="en-GB" sz="2800" dirty="0"/>
          </a:p>
          <a:p>
            <a:pPr marL="0" indent="0">
              <a:buNone/>
            </a:pPr>
            <a:endParaRPr lang="en-GB" dirty="0"/>
          </a:p>
          <a:p>
            <a:endParaRPr lang="en-GB" dirty="0"/>
          </a:p>
          <a:p>
            <a:endParaRPr lang="en-GB" dirty="0"/>
          </a:p>
        </p:txBody>
      </p:sp>
      <p:pic>
        <p:nvPicPr>
          <p:cNvPr id="4" name="Picture 3">
            <a:extLst>
              <a:ext uri="{FF2B5EF4-FFF2-40B4-BE49-F238E27FC236}">
                <a16:creationId xmlns:a16="http://schemas.microsoft.com/office/drawing/2014/main" id="{34826CA4-591C-445E-95D4-FEA1C593EA2D}"/>
              </a:ext>
            </a:extLst>
          </p:cNvPr>
          <p:cNvPicPr>
            <a:picLocks noChangeAspect="1"/>
          </p:cNvPicPr>
          <p:nvPr/>
        </p:nvPicPr>
        <p:blipFill rotWithShape="1">
          <a:blip r:embed="rId3"/>
          <a:srcRect l="8449" t="5401" r="9479" b="9226"/>
          <a:stretch/>
        </p:blipFill>
        <p:spPr>
          <a:xfrm>
            <a:off x="6481824" y="1377388"/>
            <a:ext cx="5037957" cy="4363655"/>
          </a:xfrm>
          <a:prstGeom prst="rect">
            <a:avLst/>
          </a:prstGeom>
        </p:spPr>
      </p:pic>
    </p:spTree>
    <p:extLst>
      <p:ext uri="{BB962C8B-B14F-4D97-AF65-F5344CB8AC3E}">
        <p14:creationId xmlns:p14="http://schemas.microsoft.com/office/powerpoint/2010/main" val="3600367145"/>
      </p:ext>
    </p:extLst>
  </p:cSld>
  <p:clrMapOvr>
    <a:masterClrMapping/>
  </p:clrMapOvr>
  <mc:AlternateContent xmlns:mc="http://schemas.openxmlformats.org/markup-compatibility/2006" xmlns:p14="http://schemas.microsoft.com/office/powerpoint/2010/main">
    <mc:Choice Requires="p14">
      <p:transition spd="slow" p14:dur="2000" advTm="63447"/>
    </mc:Choice>
    <mc:Fallback xmlns="">
      <p:transition spd="slow" advTm="6344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9F2A9-3F82-44A5-A85B-26425BF612C6}"/>
              </a:ext>
            </a:extLst>
          </p:cNvPr>
          <p:cNvSpPr>
            <a:spLocks noGrp="1"/>
          </p:cNvSpPr>
          <p:nvPr>
            <p:ph type="title"/>
          </p:nvPr>
        </p:nvSpPr>
        <p:spPr>
          <a:xfrm>
            <a:off x="1515345" y="152639"/>
            <a:ext cx="9274002" cy="1320800"/>
          </a:xfrm>
        </p:spPr>
        <p:txBody>
          <a:bodyPr>
            <a:noAutofit/>
          </a:bodyPr>
          <a:lstStyle/>
          <a:p>
            <a:pPr algn="ctr"/>
            <a:r>
              <a:rPr lang="en-US" altLang="en-US" sz="4400" b="1" dirty="0" smtClean="0"/>
              <a:t>Effective Crisis Communication Requirements </a:t>
            </a:r>
            <a:endParaRPr lang="aa-ET" sz="4400" b="1" dirty="0"/>
          </a:p>
        </p:txBody>
      </p:sp>
      <p:sp>
        <p:nvSpPr>
          <p:cNvPr id="3" name="Content Placeholder 2">
            <a:extLst>
              <a:ext uri="{FF2B5EF4-FFF2-40B4-BE49-F238E27FC236}">
                <a16:creationId xmlns:a16="http://schemas.microsoft.com/office/drawing/2014/main" id="{D023F329-28F9-4563-9416-8EBBD1BA306C}"/>
              </a:ext>
            </a:extLst>
          </p:cNvPr>
          <p:cNvSpPr>
            <a:spLocks noGrp="1"/>
          </p:cNvSpPr>
          <p:nvPr>
            <p:ph idx="1"/>
          </p:nvPr>
        </p:nvSpPr>
        <p:spPr>
          <a:xfrm>
            <a:off x="143371" y="1552507"/>
            <a:ext cx="6008975" cy="4973799"/>
          </a:xfrm>
        </p:spPr>
        <p:txBody>
          <a:bodyPr>
            <a:normAutofit lnSpcReduction="10000"/>
          </a:bodyPr>
          <a:lstStyle/>
          <a:p>
            <a:pPr marL="0" indent="0" algn="just">
              <a:buNone/>
            </a:pPr>
            <a:r>
              <a:rPr lang="en-US" b="1" dirty="0" smtClean="0">
                <a:solidFill>
                  <a:schemeClr val="tx1"/>
                </a:solidFill>
              </a:rPr>
              <a:t>Prepare </a:t>
            </a:r>
            <a:r>
              <a:rPr lang="en-US" b="1" dirty="0">
                <a:solidFill>
                  <a:schemeClr val="tx1"/>
                </a:solidFill>
              </a:rPr>
              <a:t>a crisis communication plan.</a:t>
            </a:r>
          </a:p>
          <a:p>
            <a:r>
              <a:rPr lang="en-US" dirty="0">
                <a:solidFill>
                  <a:schemeClr val="tx1"/>
                </a:solidFill>
              </a:rPr>
              <a:t>Put the customer first.</a:t>
            </a:r>
          </a:p>
          <a:p>
            <a:r>
              <a:rPr lang="en-US" dirty="0">
                <a:solidFill>
                  <a:schemeClr val="tx1"/>
                </a:solidFill>
              </a:rPr>
              <a:t>Communicate with the public quickly and accurately.</a:t>
            </a:r>
          </a:p>
          <a:p>
            <a:r>
              <a:rPr lang="en-US" dirty="0" smtClean="0">
                <a:solidFill>
                  <a:schemeClr val="tx1"/>
                </a:solidFill>
              </a:rPr>
              <a:t>Take advantage of all</a:t>
            </a:r>
            <a:r>
              <a:rPr lang="en-US" dirty="0">
                <a:solidFill>
                  <a:schemeClr val="tx1"/>
                </a:solidFill>
              </a:rPr>
              <a:t> communication channels.</a:t>
            </a:r>
          </a:p>
          <a:p>
            <a:r>
              <a:rPr lang="en-US" dirty="0">
                <a:solidFill>
                  <a:schemeClr val="tx1"/>
                </a:solidFill>
              </a:rPr>
              <a:t>Use social media </a:t>
            </a:r>
            <a:r>
              <a:rPr lang="en-US" dirty="0" smtClean="0">
                <a:solidFill>
                  <a:schemeClr val="tx1"/>
                </a:solidFill>
              </a:rPr>
              <a:t>as </a:t>
            </a:r>
            <a:r>
              <a:rPr lang="en-US" dirty="0">
                <a:solidFill>
                  <a:schemeClr val="tx1"/>
                </a:solidFill>
              </a:rPr>
              <a:t>a crisis communication tool.</a:t>
            </a:r>
          </a:p>
          <a:p>
            <a:r>
              <a:rPr lang="en-US" dirty="0">
                <a:solidFill>
                  <a:schemeClr val="tx1"/>
                </a:solidFill>
              </a:rPr>
              <a:t>Conduct post-crisis evaluation and follow-up communication</a:t>
            </a:r>
            <a:r>
              <a:rPr lang="en-US" sz="3000" dirty="0">
                <a:solidFill>
                  <a:schemeClr val="tx1"/>
                </a:solidFill>
              </a:rPr>
              <a:t>.</a:t>
            </a:r>
          </a:p>
          <a:p>
            <a:endParaRPr lang="aa-ET" dirty="0">
              <a:solidFill>
                <a:schemeClr val="tx1"/>
              </a:solidFill>
            </a:endParaRPr>
          </a:p>
        </p:txBody>
      </p:sp>
      <p:grpSp>
        <p:nvGrpSpPr>
          <p:cNvPr id="5" name="Group 4">
            <a:extLst>
              <a:ext uri="{FF2B5EF4-FFF2-40B4-BE49-F238E27FC236}">
                <a16:creationId xmlns:a16="http://schemas.microsoft.com/office/drawing/2014/main" id="{9F2C8AFC-A3E5-4DF4-AF8B-241A10C6C9FB}"/>
              </a:ext>
            </a:extLst>
          </p:cNvPr>
          <p:cNvGrpSpPr/>
          <p:nvPr/>
        </p:nvGrpSpPr>
        <p:grpSpPr>
          <a:xfrm rot="20700000">
            <a:off x="6227470" y="1635647"/>
            <a:ext cx="4196704" cy="4366559"/>
            <a:chOff x="6939340" y="2999665"/>
            <a:chExt cx="9498432" cy="9615047"/>
          </a:xfrm>
        </p:grpSpPr>
        <p:sp>
          <p:nvSpPr>
            <p:cNvPr id="6" name="Фигура">
              <a:extLst>
                <a:ext uri="{FF2B5EF4-FFF2-40B4-BE49-F238E27FC236}">
                  <a16:creationId xmlns:a16="http://schemas.microsoft.com/office/drawing/2014/main" id="{C451E772-288D-41EA-805D-C98F6B0F1347}"/>
                </a:ext>
              </a:extLst>
            </p:cNvPr>
            <p:cNvSpPr/>
            <p:nvPr/>
          </p:nvSpPr>
          <p:spPr>
            <a:xfrm>
              <a:off x="7345178" y="2999665"/>
              <a:ext cx="5707702" cy="4097612"/>
            </a:xfrm>
            <a:custGeom>
              <a:avLst/>
              <a:gdLst/>
              <a:ahLst/>
              <a:cxnLst>
                <a:cxn ang="0">
                  <a:pos x="wd2" y="hd2"/>
                </a:cxn>
                <a:cxn ang="5400000">
                  <a:pos x="wd2" y="hd2"/>
                </a:cxn>
                <a:cxn ang="10800000">
                  <a:pos x="wd2" y="hd2"/>
                </a:cxn>
                <a:cxn ang="16200000">
                  <a:pos x="wd2" y="hd2"/>
                </a:cxn>
              </a:cxnLst>
              <a:rect l="0" t="0" r="r" b="b"/>
              <a:pathLst>
                <a:path w="21600" h="21600" extrusionOk="0">
                  <a:moveTo>
                    <a:pt x="0" y="17519"/>
                  </a:moveTo>
                  <a:cubicBezTo>
                    <a:pt x="1218" y="12836"/>
                    <a:pt x="3426" y="8778"/>
                    <a:pt x="6333" y="5878"/>
                  </a:cubicBezTo>
                  <a:cubicBezTo>
                    <a:pt x="9229" y="2989"/>
                    <a:pt x="12684" y="1384"/>
                    <a:pt x="16245" y="1275"/>
                  </a:cubicBezTo>
                  <a:lnTo>
                    <a:pt x="16245" y="0"/>
                  </a:lnTo>
                  <a:lnTo>
                    <a:pt x="21600" y="7622"/>
                  </a:lnTo>
                  <a:lnTo>
                    <a:pt x="16519" y="14839"/>
                  </a:lnTo>
                  <a:lnTo>
                    <a:pt x="16539" y="13333"/>
                  </a:lnTo>
                  <a:cubicBezTo>
                    <a:pt x="14774" y="13446"/>
                    <a:pt x="13066" y="14245"/>
                    <a:pt x="11611" y="15641"/>
                  </a:cubicBezTo>
                  <a:cubicBezTo>
                    <a:pt x="10074" y="17114"/>
                    <a:pt x="8884" y="19188"/>
                    <a:pt x="8191" y="21600"/>
                  </a:cubicBezTo>
                  <a:lnTo>
                    <a:pt x="5201" y="14059"/>
                  </a:lnTo>
                  <a:lnTo>
                    <a:pt x="0" y="17519"/>
                  </a:lnTo>
                  <a:close/>
                </a:path>
              </a:pathLst>
            </a:custGeom>
            <a:solidFill>
              <a:schemeClr val="accent5"/>
            </a:solidFill>
            <a:ln w="12700" cap="flat">
              <a:noFill/>
              <a:miter lim="400000"/>
            </a:ln>
            <a:effectLst/>
          </p:spPr>
          <p:txBody>
            <a:bodyPr wrap="square" lIns="50800" tIns="50800" rIns="50800" bIns="50800" numCol="1" anchor="ctr">
              <a:noAutofit/>
            </a:bodyPr>
            <a:lstStyle/>
            <a:p>
              <a:pPr algn="ctr">
                <a:defRPr sz="3200">
                  <a:solidFill>
                    <a:srgbClr val="000000"/>
                  </a:solidFill>
                  <a:latin typeface="Helvetica Light"/>
                  <a:ea typeface="Helvetica Light"/>
                  <a:cs typeface="Helvetica Light"/>
                  <a:sym typeface="Helvetica Light"/>
                </a:defRPr>
              </a:pPr>
              <a:endParaRPr sz="2400" b="1" dirty="0">
                <a:latin typeface="Lato Light" panose="020F0502020204030203" pitchFamily="34" charset="0"/>
                <a:ea typeface="Lato Light" panose="020F0502020204030203" pitchFamily="34" charset="0"/>
                <a:cs typeface="Lato Light" panose="020F0502020204030203" pitchFamily="34" charset="0"/>
              </a:endParaRPr>
            </a:p>
          </p:txBody>
        </p:sp>
        <p:sp>
          <p:nvSpPr>
            <p:cNvPr id="7" name="Фигура">
              <a:extLst>
                <a:ext uri="{FF2B5EF4-FFF2-40B4-BE49-F238E27FC236}">
                  <a16:creationId xmlns:a16="http://schemas.microsoft.com/office/drawing/2014/main" id="{DF7EA266-6074-47C1-BD19-5F1B1B2CCC97}"/>
                </a:ext>
              </a:extLst>
            </p:cNvPr>
            <p:cNvSpPr/>
            <p:nvPr/>
          </p:nvSpPr>
          <p:spPr>
            <a:xfrm>
              <a:off x="6939340" y="5657713"/>
              <a:ext cx="3345796" cy="5931578"/>
            </a:xfrm>
            <a:custGeom>
              <a:avLst/>
              <a:gdLst/>
              <a:ahLst/>
              <a:cxnLst>
                <a:cxn ang="0">
                  <a:pos x="wd2" y="hd2"/>
                </a:cxn>
                <a:cxn ang="5400000">
                  <a:pos x="wd2" y="hd2"/>
                </a:cxn>
                <a:cxn ang="10800000">
                  <a:pos x="wd2" y="hd2"/>
                </a:cxn>
                <a:cxn ang="16200000">
                  <a:pos x="wd2" y="hd2"/>
                </a:cxn>
              </a:cxnLst>
              <a:rect l="0" t="0" r="r" b="b"/>
              <a:pathLst>
                <a:path w="21600" h="21600" extrusionOk="0">
                  <a:moveTo>
                    <a:pt x="12143" y="21600"/>
                  </a:moveTo>
                  <a:cubicBezTo>
                    <a:pt x="7233" y="19348"/>
                    <a:pt x="3676" y="16296"/>
                    <a:pt x="1957" y="12860"/>
                  </a:cubicBezTo>
                  <a:cubicBezTo>
                    <a:pt x="404" y="9758"/>
                    <a:pt x="421" y="6473"/>
                    <a:pt x="2004" y="3376"/>
                  </a:cubicBezTo>
                  <a:lnTo>
                    <a:pt x="0" y="3111"/>
                  </a:lnTo>
                  <a:lnTo>
                    <a:pt x="11486" y="0"/>
                  </a:lnTo>
                  <a:lnTo>
                    <a:pt x="17668" y="6299"/>
                  </a:lnTo>
                  <a:lnTo>
                    <a:pt x="16103" y="5957"/>
                  </a:lnTo>
                  <a:cubicBezTo>
                    <a:pt x="15425" y="7498"/>
                    <a:pt x="15486" y="9113"/>
                    <a:pt x="16281" y="10636"/>
                  </a:cubicBezTo>
                  <a:cubicBezTo>
                    <a:pt x="17201" y="12399"/>
                    <a:pt x="19057" y="13961"/>
                    <a:pt x="21600" y="15110"/>
                  </a:cubicBezTo>
                  <a:lnTo>
                    <a:pt x="10922" y="16221"/>
                  </a:lnTo>
                  <a:lnTo>
                    <a:pt x="12143" y="21600"/>
                  </a:lnTo>
                  <a:close/>
                </a:path>
              </a:pathLst>
            </a:custGeom>
            <a:solidFill>
              <a:schemeClr val="accent4"/>
            </a:solidFill>
            <a:ln w="12700" cap="flat">
              <a:noFill/>
              <a:miter lim="400000"/>
            </a:ln>
            <a:effectLst/>
          </p:spPr>
          <p:txBody>
            <a:bodyPr wrap="square" lIns="50800" tIns="50800" rIns="50800" bIns="50800" numCol="1" anchor="ctr">
              <a:noAutofit/>
            </a:bodyPr>
            <a:lstStyle/>
            <a:p>
              <a:pPr algn="ctr">
                <a:defRPr sz="3200">
                  <a:solidFill>
                    <a:srgbClr val="000000"/>
                  </a:solidFill>
                  <a:latin typeface="Helvetica Light"/>
                  <a:ea typeface="Helvetica Light"/>
                  <a:cs typeface="Helvetica Light"/>
                  <a:sym typeface="Helvetica Light"/>
                </a:defRPr>
              </a:pPr>
              <a:endParaRPr dirty="0">
                <a:latin typeface="Lato Light" panose="020F0502020204030203" pitchFamily="34" charset="0"/>
                <a:ea typeface="Lato Light" panose="020F0502020204030203" pitchFamily="34" charset="0"/>
                <a:cs typeface="Lato Light" panose="020F0502020204030203" pitchFamily="34" charset="0"/>
              </a:endParaRPr>
            </a:p>
          </p:txBody>
        </p:sp>
        <p:sp>
          <p:nvSpPr>
            <p:cNvPr id="8" name="Фигура">
              <a:extLst>
                <a:ext uri="{FF2B5EF4-FFF2-40B4-BE49-F238E27FC236}">
                  <a16:creationId xmlns:a16="http://schemas.microsoft.com/office/drawing/2014/main" id="{C171EF5B-8D8B-4909-9B89-B17C7CA84B3D}"/>
                </a:ext>
              </a:extLst>
            </p:cNvPr>
            <p:cNvSpPr/>
            <p:nvPr/>
          </p:nvSpPr>
          <p:spPr>
            <a:xfrm>
              <a:off x="8612540" y="9753789"/>
              <a:ext cx="5650670" cy="2860923"/>
            </a:xfrm>
            <a:custGeom>
              <a:avLst/>
              <a:gdLst/>
              <a:ahLst/>
              <a:cxnLst>
                <a:cxn ang="0">
                  <a:pos x="wd2" y="hd2"/>
                </a:cxn>
                <a:cxn ang="5400000">
                  <a:pos x="wd2" y="hd2"/>
                </a:cxn>
                <a:cxn ang="10800000">
                  <a:pos x="wd2" y="hd2"/>
                </a:cxn>
                <a:cxn ang="16200000">
                  <a:pos x="wd2" y="hd2"/>
                </a:cxn>
              </a:cxnLst>
              <a:rect l="0" t="0" r="r" b="b"/>
              <a:pathLst>
                <a:path w="21600" h="21182" extrusionOk="0">
                  <a:moveTo>
                    <a:pt x="16772" y="1416"/>
                  </a:moveTo>
                  <a:cubicBezTo>
                    <a:pt x="15262" y="3254"/>
                    <a:pt x="13504" y="4184"/>
                    <a:pt x="11721" y="4086"/>
                  </a:cubicBezTo>
                  <a:cubicBezTo>
                    <a:pt x="10043" y="3994"/>
                    <a:pt x="8412" y="2994"/>
                    <a:pt x="7012" y="1200"/>
                  </a:cubicBezTo>
                  <a:lnTo>
                    <a:pt x="7428" y="0"/>
                  </a:lnTo>
                  <a:lnTo>
                    <a:pt x="0" y="2575"/>
                  </a:lnTo>
                  <a:lnTo>
                    <a:pt x="1031" y="17120"/>
                  </a:lnTo>
                  <a:lnTo>
                    <a:pt x="1691" y="14781"/>
                  </a:lnTo>
                  <a:cubicBezTo>
                    <a:pt x="4368" y="18485"/>
                    <a:pt x="7525" y="20674"/>
                    <a:pt x="10808" y="21103"/>
                  </a:cubicBezTo>
                  <a:cubicBezTo>
                    <a:pt x="14608" y="21600"/>
                    <a:pt x="18390" y="19726"/>
                    <a:pt x="21600" y="15755"/>
                  </a:cubicBezTo>
                  <a:lnTo>
                    <a:pt x="15931" y="13898"/>
                  </a:lnTo>
                  <a:lnTo>
                    <a:pt x="16772" y="1416"/>
                  </a:lnTo>
                  <a:close/>
                </a:path>
              </a:pathLst>
            </a:custGeom>
            <a:solidFill>
              <a:schemeClr val="accent3"/>
            </a:solidFill>
            <a:ln w="12700" cap="flat">
              <a:noFill/>
              <a:miter lim="400000"/>
            </a:ln>
            <a:effectLst/>
          </p:spPr>
          <p:txBody>
            <a:bodyPr wrap="square" lIns="50800" tIns="50800" rIns="50800" bIns="50800" numCol="1" anchor="ctr">
              <a:noAutofit/>
            </a:bodyPr>
            <a:lstStyle/>
            <a:p>
              <a:pPr algn="ctr">
                <a:defRPr sz="3200">
                  <a:solidFill>
                    <a:srgbClr val="000000"/>
                  </a:solidFill>
                  <a:latin typeface="Helvetica Light"/>
                  <a:ea typeface="Helvetica Light"/>
                  <a:cs typeface="Helvetica Light"/>
                  <a:sym typeface="Helvetica Light"/>
                </a:defRPr>
              </a:pPr>
              <a:endParaRPr dirty="0">
                <a:latin typeface="Lato Light" panose="020F0502020204030203" pitchFamily="34" charset="0"/>
                <a:ea typeface="Lato Light" panose="020F0502020204030203" pitchFamily="34" charset="0"/>
                <a:cs typeface="Lato Light" panose="020F0502020204030203" pitchFamily="34" charset="0"/>
              </a:endParaRPr>
            </a:p>
          </p:txBody>
        </p:sp>
        <p:sp>
          <p:nvSpPr>
            <p:cNvPr id="9" name="Фигура">
              <a:extLst>
                <a:ext uri="{FF2B5EF4-FFF2-40B4-BE49-F238E27FC236}">
                  <a16:creationId xmlns:a16="http://schemas.microsoft.com/office/drawing/2014/main" id="{F1A34905-B423-46E7-B2A0-D11B0AF052B4}"/>
                </a:ext>
              </a:extLst>
            </p:cNvPr>
            <p:cNvSpPr/>
            <p:nvPr/>
          </p:nvSpPr>
          <p:spPr>
            <a:xfrm>
              <a:off x="12770598" y="6684788"/>
              <a:ext cx="3657519" cy="5284283"/>
            </a:xfrm>
            <a:custGeom>
              <a:avLst/>
              <a:gdLst/>
              <a:ahLst/>
              <a:cxnLst>
                <a:cxn ang="0">
                  <a:pos x="wd2" y="hd2"/>
                </a:cxn>
                <a:cxn ang="5400000">
                  <a:pos x="wd2" y="hd2"/>
                </a:cxn>
                <a:cxn ang="10800000">
                  <a:pos x="wd2" y="hd2"/>
                </a:cxn>
                <a:cxn ang="16200000">
                  <a:pos x="wd2" y="hd2"/>
                </a:cxn>
              </a:cxnLst>
              <a:rect l="0" t="0" r="r" b="b"/>
              <a:pathLst>
                <a:path w="21031" h="21600" extrusionOk="0">
                  <a:moveTo>
                    <a:pt x="1538" y="12074"/>
                  </a:moveTo>
                  <a:lnTo>
                    <a:pt x="0" y="20251"/>
                  </a:lnTo>
                  <a:lnTo>
                    <a:pt x="11188" y="21600"/>
                  </a:lnTo>
                  <a:lnTo>
                    <a:pt x="9914" y="20545"/>
                  </a:lnTo>
                  <a:cubicBezTo>
                    <a:pt x="14105" y="18392"/>
                    <a:pt x="17331" y="15423"/>
                    <a:pt x="19204" y="11997"/>
                  </a:cubicBezTo>
                  <a:cubicBezTo>
                    <a:pt x="21297" y="8168"/>
                    <a:pt x="21600" y="3961"/>
                    <a:pt x="20069" y="0"/>
                  </a:cubicBezTo>
                  <a:lnTo>
                    <a:pt x="15686" y="5763"/>
                  </a:lnTo>
                  <a:lnTo>
                    <a:pt x="7511" y="3047"/>
                  </a:lnTo>
                  <a:cubicBezTo>
                    <a:pt x="8067" y="4869"/>
                    <a:pt x="7882" y="6765"/>
                    <a:pt x="6978" y="8514"/>
                  </a:cubicBezTo>
                  <a:cubicBezTo>
                    <a:pt x="6061" y="10288"/>
                    <a:pt x="4443" y="11837"/>
                    <a:pt x="2319" y="12973"/>
                  </a:cubicBezTo>
                  <a:lnTo>
                    <a:pt x="1538" y="12074"/>
                  </a:lnTo>
                  <a:close/>
                </a:path>
              </a:pathLst>
            </a:custGeom>
            <a:solidFill>
              <a:schemeClr val="accent2"/>
            </a:solidFill>
            <a:ln w="12700" cap="flat">
              <a:noFill/>
              <a:miter lim="400000"/>
            </a:ln>
            <a:effectLst/>
          </p:spPr>
          <p:txBody>
            <a:bodyPr wrap="square" lIns="50800" tIns="50800" rIns="50800" bIns="50800" numCol="1" anchor="ctr">
              <a:noAutofit/>
            </a:bodyPr>
            <a:lstStyle/>
            <a:p>
              <a:pPr algn="ctr">
                <a:defRPr sz="3200">
                  <a:solidFill>
                    <a:srgbClr val="000000"/>
                  </a:solidFill>
                  <a:latin typeface="Helvetica Light"/>
                  <a:ea typeface="Helvetica Light"/>
                  <a:cs typeface="Helvetica Light"/>
                  <a:sym typeface="Helvetica Light"/>
                </a:defRPr>
              </a:pPr>
              <a:r>
                <a:rPr lang="en-US" sz="1600" b="1" dirty="0">
                  <a:latin typeface="Lato Light" panose="020F0502020204030203" pitchFamily="34" charset="0"/>
                  <a:ea typeface="Lato Light" panose="020F0502020204030203" pitchFamily="34" charset="0"/>
                  <a:cs typeface="Lato Light" panose="020F0502020204030203" pitchFamily="34" charset="0"/>
                </a:rPr>
                <a:t> </a:t>
              </a:r>
              <a:endParaRPr sz="1600" b="1" dirty="0">
                <a:latin typeface="Lato Light" panose="020F0502020204030203" pitchFamily="34" charset="0"/>
                <a:ea typeface="Lato Light" panose="020F0502020204030203" pitchFamily="34" charset="0"/>
                <a:cs typeface="Lato Light" panose="020F0502020204030203" pitchFamily="34" charset="0"/>
              </a:endParaRPr>
            </a:p>
          </p:txBody>
        </p:sp>
        <p:sp>
          <p:nvSpPr>
            <p:cNvPr id="10" name="Фигура">
              <a:extLst>
                <a:ext uri="{FF2B5EF4-FFF2-40B4-BE49-F238E27FC236}">
                  <a16:creationId xmlns:a16="http://schemas.microsoft.com/office/drawing/2014/main" id="{F529CD47-3E15-48B8-B3D6-FB422E503615}"/>
                </a:ext>
              </a:extLst>
            </p:cNvPr>
            <p:cNvSpPr/>
            <p:nvPr/>
          </p:nvSpPr>
          <p:spPr>
            <a:xfrm>
              <a:off x="11870166" y="3249254"/>
              <a:ext cx="4567606" cy="4872012"/>
            </a:xfrm>
            <a:custGeom>
              <a:avLst/>
              <a:gdLst/>
              <a:ahLst/>
              <a:cxnLst>
                <a:cxn ang="0">
                  <a:pos x="wd2" y="hd2"/>
                </a:cxn>
                <a:cxn ang="5400000">
                  <a:pos x="wd2" y="hd2"/>
                </a:cxn>
                <a:cxn ang="10800000">
                  <a:pos x="wd2" y="hd2"/>
                </a:cxn>
                <a:cxn ang="16200000">
                  <a:pos x="wd2" y="hd2"/>
                </a:cxn>
              </a:cxnLst>
              <a:rect l="0" t="0" r="r" b="b"/>
              <a:pathLst>
                <a:path w="21600" h="21600" extrusionOk="0">
                  <a:moveTo>
                    <a:pt x="8771" y="17826"/>
                  </a:moveTo>
                  <a:lnTo>
                    <a:pt x="17212" y="21600"/>
                  </a:lnTo>
                  <a:lnTo>
                    <a:pt x="21600" y="13865"/>
                  </a:lnTo>
                  <a:lnTo>
                    <a:pt x="20449" y="14213"/>
                  </a:lnTo>
                  <a:cubicBezTo>
                    <a:pt x="19171" y="10542"/>
                    <a:pt x="16817" y="7282"/>
                    <a:pt x="13655" y="4806"/>
                  </a:cubicBezTo>
                  <a:cubicBezTo>
                    <a:pt x="9816" y="1800"/>
                    <a:pt x="5001" y="105"/>
                    <a:pt x="0" y="0"/>
                  </a:cubicBezTo>
                  <a:lnTo>
                    <a:pt x="5443" y="5231"/>
                  </a:lnTo>
                  <a:lnTo>
                    <a:pt x="457" y="10204"/>
                  </a:lnTo>
                  <a:cubicBezTo>
                    <a:pt x="2779" y="10392"/>
                    <a:pt x="4981" y="11249"/>
                    <a:pt x="6763" y="12657"/>
                  </a:cubicBezTo>
                  <a:cubicBezTo>
                    <a:pt x="8370" y="13927"/>
                    <a:pt x="9566" y="15592"/>
                    <a:pt x="10217" y="17465"/>
                  </a:cubicBezTo>
                  <a:lnTo>
                    <a:pt x="8771" y="17826"/>
                  </a:lnTo>
                  <a:close/>
                </a:path>
              </a:pathLst>
            </a:custGeom>
            <a:solidFill>
              <a:schemeClr val="accent1"/>
            </a:solidFill>
            <a:ln w="12700" cap="flat">
              <a:noFill/>
              <a:miter lim="400000"/>
            </a:ln>
            <a:effectLst/>
          </p:spPr>
          <p:txBody>
            <a:bodyPr wrap="square" lIns="50800" tIns="50800" rIns="50800" bIns="50800" numCol="1" anchor="ctr">
              <a:noAutofit/>
            </a:bodyPr>
            <a:lstStyle/>
            <a:p>
              <a:pPr algn="ctr">
                <a:defRPr sz="3200">
                  <a:solidFill>
                    <a:srgbClr val="000000"/>
                  </a:solidFill>
                  <a:latin typeface="Helvetica Light"/>
                  <a:ea typeface="Helvetica Light"/>
                  <a:cs typeface="Helvetica Light"/>
                  <a:sym typeface="Helvetica Light"/>
                </a:defRPr>
              </a:pPr>
              <a:endParaRPr sz="2300" b="1" dirty="0">
                <a:latin typeface="Lato Light" panose="020F0502020204030203" pitchFamily="34" charset="0"/>
                <a:ea typeface="Lato Light" panose="020F0502020204030203" pitchFamily="34" charset="0"/>
                <a:cs typeface="Lato Light" panose="020F0502020204030203" pitchFamily="34" charset="0"/>
              </a:endParaRPr>
            </a:p>
          </p:txBody>
        </p:sp>
      </p:grpSp>
      <p:pic>
        <p:nvPicPr>
          <p:cNvPr id="12" name="Picture 11">
            <a:extLst>
              <a:ext uri="{FF2B5EF4-FFF2-40B4-BE49-F238E27FC236}">
                <a16:creationId xmlns:a16="http://schemas.microsoft.com/office/drawing/2014/main" id="{BD937DD7-A39B-481F-ABC4-0E25025A6DEC}"/>
              </a:ext>
            </a:extLst>
          </p:cNvPr>
          <p:cNvPicPr>
            <a:picLocks noChangeAspect="1"/>
          </p:cNvPicPr>
          <p:nvPr/>
        </p:nvPicPr>
        <p:blipFill>
          <a:blip r:embed="rId2"/>
          <a:stretch>
            <a:fillRect/>
          </a:stretch>
        </p:blipFill>
        <p:spPr>
          <a:xfrm>
            <a:off x="7006484" y="2054054"/>
            <a:ext cx="922699" cy="922699"/>
          </a:xfrm>
          <a:prstGeom prst="rect">
            <a:avLst/>
          </a:prstGeom>
        </p:spPr>
      </p:pic>
      <p:pic>
        <p:nvPicPr>
          <p:cNvPr id="13" name="Picture 12">
            <a:extLst>
              <a:ext uri="{FF2B5EF4-FFF2-40B4-BE49-F238E27FC236}">
                <a16:creationId xmlns:a16="http://schemas.microsoft.com/office/drawing/2014/main" id="{CAFF59FA-738E-49A8-B184-E09DE6081F21}"/>
              </a:ext>
            </a:extLst>
          </p:cNvPr>
          <p:cNvPicPr>
            <a:picLocks noChangeAspect="1"/>
          </p:cNvPicPr>
          <p:nvPr/>
        </p:nvPicPr>
        <p:blipFill>
          <a:blip r:embed="rId3"/>
          <a:stretch>
            <a:fillRect/>
          </a:stretch>
        </p:blipFill>
        <p:spPr>
          <a:xfrm>
            <a:off x="8858299" y="2155345"/>
            <a:ext cx="686625" cy="720119"/>
          </a:xfrm>
          <a:prstGeom prst="rect">
            <a:avLst/>
          </a:prstGeom>
        </p:spPr>
      </p:pic>
      <p:pic>
        <p:nvPicPr>
          <p:cNvPr id="14" name="Picture 13">
            <a:extLst>
              <a:ext uri="{FF2B5EF4-FFF2-40B4-BE49-F238E27FC236}">
                <a16:creationId xmlns:a16="http://schemas.microsoft.com/office/drawing/2014/main" id="{FD4458CB-C3BA-4B2F-BDA9-7406D92C3D31}"/>
              </a:ext>
            </a:extLst>
          </p:cNvPr>
          <p:cNvPicPr>
            <a:picLocks noChangeAspect="1"/>
          </p:cNvPicPr>
          <p:nvPr/>
        </p:nvPicPr>
        <p:blipFill>
          <a:blip r:embed="rId4"/>
          <a:stretch>
            <a:fillRect/>
          </a:stretch>
        </p:blipFill>
        <p:spPr>
          <a:xfrm>
            <a:off x="9453596" y="3737652"/>
            <a:ext cx="866141" cy="710236"/>
          </a:xfrm>
          <a:prstGeom prst="rect">
            <a:avLst/>
          </a:prstGeom>
        </p:spPr>
      </p:pic>
      <p:pic>
        <p:nvPicPr>
          <p:cNvPr id="15" name="Picture 14">
            <a:extLst>
              <a:ext uri="{FF2B5EF4-FFF2-40B4-BE49-F238E27FC236}">
                <a16:creationId xmlns:a16="http://schemas.microsoft.com/office/drawing/2014/main" id="{4CD6B543-E33E-458F-8B8D-79DCCB5322B7}"/>
              </a:ext>
            </a:extLst>
          </p:cNvPr>
          <p:cNvPicPr>
            <a:picLocks noChangeAspect="1"/>
          </p:cNvPicPr>
          <p:nvPr/>
        </p:nvPicPr>
        <p:blipFill rotWithShape="1">
          <a:blip r:embed="rId5"/>
          <a:srcRect l="7310" t="26789" r="50000" b="10180"/>
          <a:stretch/>
        </p:blipFill>
        <p:spPr>
          <a:xfrm>
            <a:off x="7929183" y="5002719"/>
            <a:ext cx="1126195" cy="831415"/>
          </a:xfrm>
          <a:prstGeom prst="rect">
            <a:avLst/>
          </a:prstGeom>
        </p:spPr>
      </p:pic>
      <p:pic>
        <p:nvPicPr>
          <p:cNvPr id="16" name="Picture 15">
            <a:extLst>
              <a:ext uri="{FF2B5EF4-FFF2-40B4-BE49-F238E27FC236}">
                <a16:creationId xmlns:a16="http://schemas.microsoft.com/office/drawing/2014/main" id="{73F6A197-5A53-4B74-88E2-6206B1D4C6D4}"/>
              </a:ext>
            </a:extLst>
          </p:cNvPr>
          <p:cNvPicPr>
            <a:picLocks noChangeAspect="1"/>
          </p:cNvPicPr>
          <p:nvPr/>
        </p:nvPicPr>
        <p:blipFill>
          <a:blip r:embed="rId6"/>
          <a:stretch>
            <a:fillRect/>
          </a:stretch>
        </p:blipFill>
        <p:spPr>
          <a:xfrm>
            <a:off x="6471636" y="3777957"/>
            <a:ext cx="831415" cy="831415"/>
          </a:xfrm>
          <a:prstGeom prst="rect">
            <a:avLst/>
          </a:prstGeom>
        </p:spPr>
      </p:pic>
    </p:spTree>
    <p:extLst>
      <p:ext uri="{BB962C8B-B14F-4D97-AF65-F5344CB8AC3E}">
        <p14:creationId xmlns:p14="http://schemas.microsoft.com/office/powerpoint/2010/main" val="2317289721"/>
      </p:ext>
    </p:extLst>
  </p:cSld>
  <p:clrMapOvr>
    <a:masterClrMapping/>
  </p:clrMapOvr>
  <mc:AlternateContent xmlns:mc="http://schemas.openxmlformats.org/markup-compatibility/2006" xmlns:p14="http://schemas.microsoft.com/office/powerpoint/2010/main">
    <mc:Choice Requires="p14">
      <p:transition spd="slow" p14:dur="2000" advTm="100818"/>
    </mc:Choice>
    <mc:Fallback xmlns="">
      <p:transition spd="slow" advTm="10081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FD8B8-7A63-4A23-B595-18C6B2537F7F}"/>
              </a:ext>
            </a:extLst>
          </p:cNvPr>
          <p:cNvSpPr>
            <a:spLocks noGrp="1"/>
          </p:cNvSpPr>
          <p:nvPr>
            <p:ph type="title"/>
          </p:nvPr>
        </p:nvSpPr>
        <p:spPr>
          <a:xfrm>
            <a:off x="1685365" y="239059"/>
            <a:ext cx="8596668" cy="1320800"/>
          </a:xfrm>
        </p:spPr>
        <p:txBody>
          <a:bodyPr>
            <a:normAutofit/>
          </a:bodyPr>
          <a:lstStyle/>
          <a:p>
            <a:pPr algn="ctr"/>
            <a:r>
              <a:rPr lang="en-US" sz="4400" b="1" dirty="0" smtClean="0">
                <a:solidFill>
                  <a:schemeClr val="tx1"/>
                </a:solidFill>
              </a:rPr>
              <a:t>Crisis Communication Plan</a:t>
            </a:r>
            <a:endParaRPr lang="aa-ET" sz="4400" b="1" dirty="0">
              <a:solidFill>
                <a:schemeClr val="tx1"/>
              </a:solidFill>
            </a:endParaRPr>
          </a:p>
        </p:txBody>
      </p:sp>
      <p:sp>
        <p:nvSpPr>
          <p:cNvPr id="3" name="Content Placeholder 2">
            <a:extLst>
              <a:ext uri="{FF2B5EF4-FFF2-40B4-BE49-F238E27FC236}">
                <a16:creationId xmlns:a16="http://schemas.microsoft.com/office/drawing/2014/main" id="{E0172A36-525E-4201-8258-61F19FFBBA6B}"/>
              </a:ext>
            </a:extLst>
          </p:cNvPr>
          <p:cNvSpPr>
            <a:spLocks noGrp="1"/>
          </p:cNvSpPr>
          <p:nvPr>
            <p:ph idx="1"/>
          </p:nvPr>
        </p:nvSpPr>
        <p:spPr>
          <a:xfrm>
            <a:off x="788895" y="1320800"/>
            <a:ext cx="6261904" cy="4751294"/>
          </a:xfrm>
        </p:spPr>
        <p:txBody>
          <a:bodyPr>
            <a:normAutofit fontScale="92500" lnSpcReduction="10000"/>
          </a:bodyPr>
          <a:lstStyle/>
          <a:p>
            <a:pPr marL="0" indent="0">
              <a:buNone/>
            </a:pPr>
            <a:r>
              <a:rPr lang="en-US" sz="3600" b="1" dirty="0">
                <a:solidFill>
                  <a:srgbClr val="C00000"/>
                </a:solidFill>
              </a:rPr>
              <a:t>The plan should outline</a:t>
            </a:r>
          </a:p>
          <a:p>
            <a:r>
              <a:rPr lang="en-US" sz="2800" dirty="0"/>
              <a:t>the goals, </a:t>
            </a:r>
          </a:p>
          <a:p>
            <a:r>
              <a:rPr lang="en-US" sz="2800" dirty="0"/>
              <a:t>crisis management team, </a:t>
            </a:r>
          </a:p>
          <a:p>
            <a:r>
              <a:rPr lang="en-US" sz="2800" dirty="0"/>
              <a:t>key audiences, </a:t>
            </a:r>
          </a:p>
          <a:p>
            <a:r>
              <a:rPr lang="en-US" sz="2800" dirty="0"/>
              <a:t>steps to take when crisis emerges, </a:t>
            </a:r>
          </a:p>
          <a:p>
            <a:r>
              <a:rPr lang="en-US" sz="2800" dirty="0"/>
              <a:t>how to communicate (social media and your published content or official statements)</a:t>
            </a:r>
          </a:p>
          <a:p>
            <a:r>
              <a:rPr lang="en-US" sz="2800" dirty="0"/>
              <a:t>how to prevent the issues from happening or (in the case of natural crises) at least from hurting your company again.</a:t>
            </a:r>
            <a:endParaRPr lang="aa-ET" sz="2800" dirty="0"/>
          </a:p>
        </p:txBody>
      </p:sp>
      <p:pic>
        <p:nvPicPr>
          <p:cNvPr id="4" name="Picture 3">
            <a:extLst>
              <a:ext uri="{FF2B5EF4-FFF2-40B4-BE49-F238E27FC236}">
                <a16:creationId xmlns:a16="http://schemas.microsoft.com/office/drawing/2014/main" id="{B8DA7552-A482-4190-B73B-D4A8E3D579AD}"/>
              </a:ext>
            </a:extLst>
          </p:cNvPr>
          <p:cNvPicPr>
            <a:picLocks noChangeAspect="1"/>
          </p:cNvPicPr>
          <p:nvPr/>
        </p:nvPicPr>
        <p:blipFill rotWithShape="1">
          <a:blip r:embed="rId2"/>
          <a:srcRect l="9908" t="9565" r="6384" b="9925"/>
          <a:stretch/>
        </p:blipFill>
        <p:spPr>
          <a:xfrm>
            <a:off x="7319739" y="1577788"/>
            <a:ext cx="4074289" cy="4116176"/>
          </a:xfrm>
          <a:prstGeom prst="rect">
            <a:avLst/>
          </a:prstGeom>
        </p:spPr>
      </p:pic>
    </p:spTree>
    <p:extLst>
      <p:ext uri="{BB962C8B-B14F-4D97-AF65-F5344CB8AC3E}">
        <p14:creationId xmlns:p14="http://schemas.microsoft.com/office/powerpoint/2010/main" val="1788700181"/>
      </p:ext>
    </p:extLst>
  </p:cSld>
  <p:clrMapOvr>
    <a:masterClrMapping/>
  </p:clrMapOvr>
  <mc:AlternateContent xmlns:mc="http://schemas.openxmlformats.org/markup-compatibility/2006" xmlns:p14="http://schemas.microsoft.com/office/powerpoint/2010/main">
    <mc:Choice Requires="p14">
      <p:transition spd="slow" p14:dur="2000" advTm="104942"/>
    </mc:Choice>
    <mc:Fallback xmlns="">
      <p:transition spd="slow" advTm="10494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28F0F-A372-49C7-AE15-B4DF1077D69F}"/>
              </a:ext>
            </a:extLst>
          </p:cNvPr>
          <p:cNvSpPr>
            <a:spLocks noGrp="1"/>
          </p:cNvSpPr>
          <p:nvPr>
            <p:ph type="title"/>
          </p:nvPr>
        </p:nvSpPr>
        <p:spPr>
          <a:xfrm>
            <a:off x="1842487" y="233082"/>
            <a:ext cx="8664147" cy="1087718"/>
          </a:xfrm>
        </p:spPr>
        <p:txBody>
          <a:bodyPr>
            <a:normAutofit/>
          </a:bodyPr>
          <a:lstStyle/>
          <a:p>
            <a:pPr algn="ctr"/>
            <a:r>
              <a:rPr lang="en-US" sz="4000" b="1" dirty="0">
                <a:solidFill>
                  <a:schemeClr val="tx1"/>
                </a:solidFill>
              </a:rPr>
              <a:t>Put the </a:t>
            </a:r>
            <a:r>
              <a:rPr lang="en-US" sz="4000" b="1" dirty="0" smtClean="0">
                <a:solidFill>
                  <a:schemeClr val="tx1"/>
                </a:solidFill>
              </a:rPr>
              <a:t>Customer </a:t>
            </a:r>
            <a:r>
              <a:rPr lang="en-US" sz="4000" b="1" dirty="0"/>
              <a:t>F</a:t>
            </a:r>
            <a:r>
              <a:rPr lang="en-US" sz="4000" b="1" dirty="0" smtClean="0">
                <a:solidFill>
                  <a:schemeClr val="tx1"/>
                </a:solidFill>
              </a:rPr>
              <a:t>irst</a:t>
            </a:r>
            <a:r>
              <a:rPr lang="en-US" sz="4000" b="1" dirty="0">
                <a:solidFill>
                  <a:schemeClr val="tx1"/>
                </a:solidFill>
              </a:rPr>
              <a:t>.</a:t>
            </a:r>
            <a:endParaRPr lang="aa-ET" sz="4000" b="1" dirty="0">
              <a:solidFill>
                <a:schemeClr val="tx1"/>
              </a:solidFill>
            </a:endParaRPr>
          </a:p>
        </p:txBody>
      </p:sp>
      <p:sp>
        <p:nvSpPr>
          <p:cNvPr id="3" name="Content Placeholder 2">
            <a:extLst>
              <a:ext uri="{FF2B5EF4-FFF2-40B4-BE49-F238E27FC236}">
                <a16:creationId xmlns:a16="http://schemas.microsoft.com/office/drawing/2014/main" id="{3192D943-BE88-4FD6-ABDC-26E7377CF21F}"/>
              </a:ext>
            </a:extLst>
          </p:cNvPr>
          <p:cNvSpPr>
            <a:spLocks noGrp="1"/>
          </p:cNvSpPr>
          <p:nvPr>
            <p:ph idx="1"/>
          </p:nvPr>
        </p:nvSpPr>
        <p:spPr>
          <a:xfrm>
            <a:off x="735105" y="1142926"/>
            <a:ext cx="10811435" cy="4971004"/>
          </a:xfrm>
        </p:spPr>
        <p:txBody>
          <a:bodyPr>
            <a:noAutofit/>
          </a:bodyPr>
          <a:lstStyle/>
          <a:p>
            <a:r>
              <a:rPr lang="en-US" sz="2800" dirty="0"/>
              <a:t>Crisis usually brings up strong negative emotions. </a:t>
            </a:r>
          </a:p>
          <a:p>
            <a:r>
              <a:rPr lang="en-US" sz="2800" dirty="0"/>
              <a:t>If your organization makes mistakes, the public may write or make negative comments on social media. </a:t>
            </a:r>
          </a:p>
          <a:p>
            <a:pPr algn="just"/>
            <a:r>
              <a:rPr lang="en-US" sz="2800" dirty="0"/>
              <a:t>When this happens, don't play the blame game instead offer alternative,  supportive and collaborative rather than defensive communication climate using all available tools including social media. </a:t>
            </a:r>
          </a:p>
        </p:txBody>
      </p:sp>
    </p:spTree>
    <p:extLst>
      <p:ext uri="{BB962C8B-B14F-4D97-AF65-F5344CB8AC3E}">
        <p14:creationId xmlns:p14="http://schemas.microsoft.com/office/powerpoint/2010/main" val="1717620941"/>
      </p:ext>
    </p:extLst>
  </p:cSld>
  <p:clrMapOvr>
    <a:masterClrMapping/>
  </p:clrMapOvr>
  <mc:AlternateContent xmlns:mc="http://schemas.openxmlformats.org/markup-compatibility/2006" xmlns:p14="http://schemas.microsoft.com/office/powerpoint/2010/main">
    <mc:Choice Requires="p14">
      <p:transition spd="slow" p14:dur="2000" advTm="98205"/>
    </mc:Choice>
    <mc:Fallback xmlns="">
      <p:transition spd="slow" advTm="9820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D20D3-C48B-4FA8-A6FB-8B599DA72F76}"/>
              </a:ext>
            </a:extLst>
          </p:cNvPr>
          <p:cNvSpPr>
            <a:spLocks noGrp="1"/>
          </p:cNvSpPr>
          <p:nvPr>
            <p:ph type="title"/>
          </p:nvPr>
        </p:nvSpPr>
        <p:spPr>
          <a:xfrm>
            <a:off x="0" y="197224"/>
            <a:ext cx="8588188" cy="1123576"/>
          </a:xfrm>
        </p:spPr>
        <p:txBody>
          <a:bodyPr>
            <a:normAutofit fontScale="90000"/>
          </a:bodyPr>
          <a:lstStyle/>
          <a:p>
            <a:pPr algn="ctr"/>
            <a:r>
              <a:rPr lang="en-US" sz="4000" b="1" dirty="0" smtClean="0">
                <a:solidFill>
                  <a:schemeClr val="tx1"/>
                </a:solidFill>
              </a:rPr>
              <a:t>Communicate with the Public Quickly and Accurately</a:t>
            </a:r>
            <a:endParaRPr lang="aa-ET" sz="4000" b="1" dirty="0">
              <a:solidFill>
                <a:schemeClr val="tx1"/>
              </a:solidFill>
            </a:endParaRPr>
          </a:p>
        </p:txBody>
      </p:sp>
      <p:sp>
        <p:nvSpPr>
          <p:cNvPr id="3" name="Content Placeholder 2">
            <a:extLst>
              <a:ext uri="{FF2B5EF4-FFF2-40B4-BE49-F238E27FC236}">
                <a16:creationId xmlns:a16="http://schemas.microsoft.com/office/drawing/2014/main" id="{98EF8423-257C-4B24-842C-71E9DE3D9D00}"/>
              </a:ext>
            </a:extLst>
          </p:cNvPr>
          <p:cNvSpPr>
            <a:spLocks noGrp="1"/>
          </p:cNvSpPr>
          <p:nvPr>
            <p:ph idx="1"/>
          </p:nvPr>
        </p:nvSpPr>
        <p:spPr>
          <a:xfrm>
            <a:off x="268941" y="1775012"/>
            <a:ext cx="7530354" cy="4679576"/>
          </a:xfrm>
        </p:spPr>
        <p:txBody>
          <a:bodyPr>
            <a:normAutofit fontScale="77500" lnSpcReduction="20000"/>
          </a:bodyPr>
          <a:lstStyle/>
          <a:p>
            <a:pPr marL="0" indent="0" algn="just">
              <a:buNone/>
            </a:pPr>
            <a:r>
              <a:rPr lang="en-US" sz="3200" b="1" dirty="0">
                <a:solidFill>
                  <a:srgbClr val="C00000"/>
                </a:solidFill>
              </a:rPr>
              <a:t>Speed is key, but you can't sacrifice accuracy. </a:t>
            </a:r>
          </a:p>
          <a:p>
            <a:pPr algn="just"/>
            <a:r>
              <a:rPr lang="en-US" sz="3300" dirty="0"/>
              <a:t>Beware of fake news on social media. </a:t>
            </a:r>
          </a:p>
          <a:p>
            <a:pPr algn="just"/>
            <a:r>
              <a:rPr lang="en-US" sz="3300" dirty="0"/>
              <a:t>Inaccurate information causes more harm and creates panic in a crisis. </a:t>
            </a:r>
          </a:p>
          <a:p>
            <a:pPr algn="just"/>
            <a:r>
              <a:rPr lang="en-US" sz="3300" dirty="0"/>
              <a:t>Ensure all information and supporting materials are accurate. </a:t>
            </a:r>
          </a:p>
          <a:p>
            <a:pPr algn="just"/>
            <a:r>
              <a:rPr lang="en-US" sz="3300" dirty="0"/>
              <a:t>Constantly provide updates to reduce uncertainty, anxiety and rumors.</a:t>
            </a:r>
          </a:p>
          <a:p>
            <a:pPr algn="just"/>
            <a:r>
              <a:rPr lang="en-US" sz="3300" dirty="0"/>
              <a:t>Designate a spokesperson for you’re the organization. </a:t>
            </a:r>
          </a:p>
          <a:p>
            <a:pPr algn="just"/>
            <a:r>
              <a:rPr lang="en-US" sz="3300" dirty="0"/>
              <a:t>All of the information you send out via different channels must be honest, open, transparent and consistent</a:t>
            </a:r>
            <a:endParaRPr lang="aa-ET" sz="3300" dirty="0"/>
          </a:p>
        </p:txBody>
      </p:sp>
      <p:pic>
        <p:nvPicPr>
          <p:cNvPr id="4" name="Picture 3">
            <a:extLst>
              <a:ext uri="{FF2B5EF4-FFF2-40B4-BE49-F238E27FC236}">
                <a16:creationId xmlns:a16="http://schemas.microsoft.com/office/drawing/2014/main" id="{3FF755F1-1114-4A08-BAED-3193624B8191}"/>
              </a:ext>
            </a:extLst>
          </p:cNvPr>
          <p:cNvPicPr>
            <a:picLocks noChangeAspect="1"/>
          </p:cNvPicPr>
          <p:nvPr/>
        </p:nvPicPr>
        <p:blipFill>
          <a:blip r:embed="rId3"/>
          <a:stretch>
            <a:fillRect/>
          </a:stretch>
        </p:blipFill>
        <p:spPr>
          <a:xfrm>
            <a:off x="8116574" y="1320800"/>
            <a:ext cx="3770625" cy="3954558"/>
          </a:xfrm>
          <a:prstGeom prst="rect">
            <a:avLst/>
          </a:prstGeom>
        </p:spPr>
      </p:pic>
    </p:spTree>
    <p:extLst>
      <p:ext uri="{BB962C8B-B14F-4D97-AF65-F5344CB8AC3E}">
        <p14:creationId xmlns:p14="http://schemas.microsoft.com/office/powerpoint/2010/main" val="1016027134"/>
      </p:ext>
    </p:extLst>
  </p:cSld>
  <p:clrMapOvr>
    <a:masterClrMapping/>
  </p:clrMapOvr>
  <mc:AlternateContent xmlns:mc="http://schemas.openxmlformats.org/markup-compatibility/2006" xmlns:p14="http://schemas.microsoft.com/office/powerpoint/2010/main">
    <mc:Choice Requires="p14">
      <p:transition spd="slow" p14:dur="2000" advTm="110448"/>
    </mc:Choice>
    <mc:Fallback xmlns="">
      <p:transition spd="slow" advTm="11044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1AAD4-7277-49F7-9E17-A369EEAA9ACD}"/>
              </a:ext>
            </a:extLst>
          </p:cNvPr>
          <p:cNvSpPr>
            <a:spLocks noGrp="1"/>
          </p:cNvSpPr>
          <p:nvPr>
            <p:ph type="title"/>
          </p:nvPr>
        </p:nvSpPr>
        <p:spPr>
          <a:xfrm>
            <a:off x="1344706" y="215153"/>
            <a:ext cx="8552329" cy="1123576"/>
          </a:xfrm>
        </p:spPr>
        <p:txBody>
          <a:bodyPr>
            <a:normAutofit fontScale="90000"/>
          </a:bodyPr>
          <a:lstStyle/>
          <a:p>
            <a:pPr algn="ctr"/>
            <a:r>
              <a:rPr lang="en-US" sz="4000" b="1" dirty="0" smtClean="0">
                <a:solidFill>
                  <a:schemeClr val="tx1"/>
                </a:solidFill>
              </a:rPr>
              <a:t>Take Advantage of All Communication Channels.</a:t>
            </a:r>
            <a:endParaRPr lang="aa-ET" sz="4000" b="1" dirty="0">
              <a:solidFill>
                <a:schemeClr val="tx1"/>
              </a:solidFill>
            </a:endParaRPr>
          </a:p>
        </p:txBody>
      </p:sp>
      <p:sp>
        <p:nvSpPr>
          <p:cNvPr id="3" name="Content Placeholder 2">
            <a:extLst>
              <a:ext uri="{FF2B5EF4-FFF2-40B4-BE49-F238E27FC236}">
                <a16:creationId xmlns:a16="http://schemas.microsoft.com/office/drawing/2014/main" id="{BD9BC399-B44F-4050-9868-E17F42A797FD}"/>
              </a:ext>
            </a:extLst>
          </p:cNvPr>
          <p:cNvSpPr>
            <a:spLocks noGrp="1"/>
          </p:cNvSpPr>
          <p:nvPr>
            <p:ph idx="1"/>
          </p:nvPr>
        </p:nvSpPr>
        <p:spPr>
          <a:xfrm>
            <a:off x="304800" y="1643529"/>
            <a:ext cx="6651585" cy="4757271"/>
          </a:xfrm>
        </p:spPr>
        <p:txBody>
          <a:bodyPr>
            <a:normAutofit/>
          </a:bodyPr>
          <a:lstStyle/>
          <a:p>
            <a:r>
              <a:rPr lang="en-US" b="1" dirty="0">
                <a:solidFill>
                  <a:srgbClr val="C00000"/>
                </a:solidFill>
              </a:rPr>
              <a:t>Communicate with your audience via multiple channels, such as</a:t>
            </a:r>
          </a:p>
          <a:p>
            <a:pPr lvl="1">
              <a:buFont typeface="Wingdings" panose="05000000000000000000" pitchFamily="2" charset="2"/>
              <a:buChar char="ü"/>
            </a:pPr>
            <a:r>
              <a:rPr lang="en-US" sz="2800" dirty="0"/>
              <a:t>Email or text messages, </a:t>
            </a:r>
          </a:p>
          <a:p>
            <a:pPr lvl="1">
              <a:buFont typeface="Wingdings" panose="05000000000000000000" pitchFamily="2" charset="2"/>
              <a:buChar char="ü"/>
            </a:pPr>
            <a:r>
              <a:rPr lang="en-US" sz="2800" dirty="0"/>
              <a:t>customer service or toll free phone number, </a:t>
            </a:r>
          </a:p>
          <a:p>
            <a:pPr lvl="1">
              <a:buFont typeface="Wingdings" panose="05000000000000000000" pitchFamily="2" charset="2"/>
              <a:buChar char="ü"/>
            </a:pPr>
            <a:r>
              <a:rPr lang="en-US" sz="2800" dirty="0"/>
              <a:t>voicemail, </a:t>
            </a:r>
          </a:p>
          <a:p>
            <a:pPr lvl="1">
              <a:buFont typeface="Wingdings" panose="05000000000000000000" pitchFamily="2" charset="2"/>
              <a:buChar char="ü"/>
            </a:pPr>
            <a:r>
              <a:rPr lang="en-US" sz="2800" dirty="0"/>
              <a:t>website and social media. </a:t>
            </a:r>
            <a:endParaRPr lang="en-US" sz="2800" dirty="0" smtClean="0"/>
          </a:p>
          <a:p>
            <a:pPr lvl="1">
              <a:buFont typeface="Wingdings" panose="05000000000000000000" pitchFamily="2" charset="2"/>
              <a:buChar char="ü"/>
            </a:pPr>
            <a:r>
              <a:rPr lang="en-US" sz="2800" dirty="0" smtClean="0"/>
              <a:t>Provide </a:t>
            </a:r>
            <a:r>
              <a:rPr lang="en-US" sz="2800" dirty="0"/>
              <a:t>updates not only online, but also via traditional channels</a:t>
            </a:r>
            <a:r>
              <a:rPr lang="en-US" sz="3200" dirty="0"/>
              <a:t>. </a:t>
            </a:r>
            <a:endParaRPr lang="aa-ET" sz="3200" dirty="0"/>
          </a:p>
        </p:txBody>
      </p:sp>
      <p:pic>
        <p:nvPicPr>
          <p:cNvPr id="4" name="Picture 3">
            <a:extLst>
              <a:ext uri="{FF2B5EF4-FFF2-40B4-BE49-F238E27FC236}">
                <a16:creationId xmlns:a16="http://schemas.microsoft.com/office/drawing/2014/main" id="{C912BCC9-617B-47E3-870D-22D60938CC7A}"/>
              </a:ext>
            </a:extLst>
          </p:cNvPr>
          <p:cNvPicPr>
            <a:picLocks noChangeAspect="1"/>
          </p:cNvPicPr>
          <p:nvPr/>
        </p:nvPicPr>
        <p:blipFill rotWithShape="1">
          <a:blip r:embed="rId2"/>
          <a:srcRect b="6467"/>
          <a:stretch/>
        </p:blipFill>
        <p:spPr>
          <a:xfrm>
            <a:off x="6956385" y="1643529"/>
            <a:ext cx="4802108" cy="3683089"/>
          </a:xfrm>
          <a:prstGeom prst="rect">
            <a:avLst/>
          </a:prstGeom>
        </p:spPr>
      </p:pic>
    </p:spTree>
    <p:extLst>
      <p:ext uri="{BB962C8B-B14F-4D97-AF65-F5344CB8AC3E}">
        <p14:creationId xmlns:p14="http://schemas.microsoft.com/office/powerpoint/2010/main" val="3616563495"/>
      </p:ext>
    </p:extLst>
  </p:cSld>
  <p:clrMapOvr>
    <a:masterClrMapping/>
  </p:clrMapOvr>
  <mc:AlternateContent xmlns:mc="http://schemas.openxmlformats.org/markup-compatibility/2006" xmlns:p14="http://schemas.microsoft.com/office/powerpoint/2010/main">
    <mc:Choice Requires="p14">
      <p:transition spd="slow" p14:dur="2000" advTm="28890"/>
    </mc:Choice>
    <mc:Fallback xmlns="">
      <p:transition spd="slow" advTm="2889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99337-530F-4E6E-805D-4C442BFD5625}"/>
              </a:ext>
            </a:extLst>
          </p:cNvPr>
          <p:cNvSpPr>
            <a:spLocks noGrp="1"/>
          </p:cNvSpPr>
          <p:nvPr>
            <p:ph type="title"/>
          </p:nvPr>
        </p:nvSpPr>
        <p:spPr>
          <a:xfrm>
            <a:off x="1534995" y="234861"/>
            <a:ext cx="8917851" cy="1320800"/>
          </a:xfrm>
        </p:spPr>
        <p:txBody>
          <a:bodyPr>
            <a:normAutofit/>
          </a:bodyPr>
          <a:lstStyle/>
          <a:p>
            <a:r>
              <a:rPr lang="en-US" sz="4000" b="1" dirty="0" smtClean="0">
                <a:solidFill>
                  <a:schemeClr val="tx1"/>
                </a:solidFill>
              </a:rPr>
              <a:t>Use Social Media as </a:t>
            </a:r>
            <a:r>
              <a:rPr lang="en-US" sz="4000" b="1" dirty="0" smtClean="0"/>
              <a:t>a </a:t>
            </a:r>
            <a:r>
              <a:rPr lang="en-US" sz="4000" b="1" dirty="0" smtClean="0">
                <a:solidFill>
                  <a:schemeClr val="tx1"/>
                </a:solidFill>
              </a:rPr>
              <a:t>Crisis Communication Tool. </a:t>
            </a:r>
            <a:endParaRPr lang="aa-ET" sz="4000" b="1" dirty="0">
              <a:solidFill>
                <a:schemeClr val="tx1"/>
              </a:solidFill>
            </a:endParaRPr>
          </a:p>
        </p:txBody>
      </p:sp>
      <p:sp>
        <p:nvSpPr>
          <p:cNvPr id="3" name="Content Placeholder 2">
            <a:extLst>
              <a:ext uri="{FF2B5EF4-FFF2-40B4-BE49-F238E27FC236}">
                <a16:creationId xmlns:a16="http://schemas.microsoft.com/office/drawing/2014/main" id="{ED2137CE-0AC7-4DA1-B9BF-97EAACF69C60}"/>
              </a:ext>
            </a:extLst>
          </p:cNvPr>
          <p:cNvSpPr>
            <a:spLocks noGrp="1"/>
          </p:cNvSpPr>
          <p:nvPr>
            <p:ph idx="1"/>
          </p:nvPr>
        </p:nvSpPr>
        <p:spPr>
          <a:xfrm>
            <a:off x="358588" y="1555661"/>
            <a:ext cx="4942617" cy="4916857"/>
          </a:xfrm>
        </p:spPr>
        <p:txBody>
          <a:bodyPr>
            <a:normAutofit/>
          </a:bodyPr>
          <a:lstStyle/>
          <a:p>
            <a:pPr marL="0" indent="0">
              <a:buNone/>
            </a:pPr>
            <a:r>
              <a:rPr lang="en-US" b="1" dirty="0">
                <a:solidFill>
                  <a:srgbClr val="C00000"/>
                </a:solidFill>
              </a:rPr>
              <a:t>Social media is widely used as a crisis communication tool.</a:t>
            </a:r>
          </a:p>
          <a:p>
            <a:r>
              <a:rPr lang="en-US" dirty="0"/>
              <a:t>Twitter, </a:t>
            </a:r>
          </a:p>
          <a:p>
            <a:r>
              <a:rPr lang="en-US" dirty="0"/>
              <a:t>LinkedIn, </a:t>
            </a:r>
          </a:p>
          <a:p>
            <a:r>
              <a:rPr lang="en-US" dirty="0"/>
              <a:t>Facebook, </a:t>
            </a:r>
          </a:p>
          <a:p>
            <a:r>
              <a:rPr lang="en-US" dirty="0"/>
              <a:t>Instagram, </a:t>
            </a:r>
          </a:p>
          <a:p>
            <a:r>
              <a:rPr lang="en-US" dirty="0"/>
              <a:t>Pinterest, </a:t>
            </a:r>
          </a:p>
          <a:p>
            <a:r>
              <a:rPr lang="en-US" dirty="0"/>
              <a:t>Snapchat and </a:t>
            </a:r>
          </a:p>
          <a:p>
            <a:r>
              <a:rPr lang="en-US" dirty="0"/>
              <a:t>YouTube, </a:t>
            </a:r>
            <a:endParaRPr lang="aa-ET" dirty="0"/>
          </a:p>
        </p:txBody>
      </p:sp>
      <p:pic>
        <p:nvPicPr>
          <p:cNvPr id="4" name="Picture 3">
            <a:extLst>
              <a:ext uri="{FF2B5EF4-FFF2-40B4-BE49-F238E27FC236}">
                <a16:creationId xmlns:a16="http://schemas.microsoft.com/office/drawing/2014/main" id="{F824605A-8143-4D75-8D2F-4BF036E52D03}"/>
              </a:ext>
            </a:extLst>
          </p:cNvPr>
          <p:cNvPicPr>
            <a:picLocks noChangeAspect="1"/>
          </p:cNvPicPr>
          <p:nvPr/>
        </p:nvPicPr>
        <p:blipFill rotWithShape="1">
          <a:blip r:embed="rId2"/>
          <a:srcRect l="7310" t="26789" r="50000" b="10180"/>
          <a:stretch/>
        </p:blipFill>
        <p:spPr>
          <a:xfrm>
            <a:off x="5833330" y="1555661"/>
            <a:ext cx="5526676" cy="4080076"/>
          </a:xfrm>
          <a:prstGeom prst="rect">
            <a:avLst/>
          </a:prstGeom>
        </p:spPr>
      </p:pic>
    </p:spTree>
    <p:extLst>
      <p:ext uri="{BB962C8B-B14F-4D97-AF65-F5344CB8AC3E}">
        <p14:creationId xmlns:p14="http://schemas.microsoft.com/office/powerpoint/2010/main" val="3417122877"/>
      </p:ext>
    </p:extLst>
  </p:cSld>
  <p:clrMapOvr>
    <a:masterClrMapping/>
  </p:clrMapOvr>
  <mc:AlternateContent xmlns:mc="http://schemas.openxmlformats.org/markup-compatibility/2006" xmlns:p14="http://schemas.microsoft.com/office/powerpoint/2010/main">
    <mc:Choice Requires="p14">
      <p:transition spd="slow" p14:dur="2000" advTm="56114"/>
    </mc:Choice>
    <mc:Fallback xmlns="">
      <p:transition spd="slow" advTm="56114"/>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E6B49502B9C642B2D5BB5E754263EF" ma:contentTypeVersion="8" ma:contentTypeDescription="Create a new document." ma:contentTypeScope="" ma:versionID="62bf49f89c4de4cbf443dc9b1f64fc66">
  <xsd:schema xmlns:xsd="http://www.w3.org/2001/XMLSchema" xmlns:xs="http://www.w3.org/2001/XMLSchema" xmlns:p="http://schemas.microsoft.com/office/2006/metadata/properties" xmlns:ns2="1e2bd01e-29b9-4066-9a95-1c36b16ac655" xmlns:ns3="d532121a-fa52-4771-8dd4-0430e1f15839" targetNamespace="http://schemas.microsoft.com/office/2006/metadata/properties" ma:root="true" ma:fieldsID="20d1a8023236b445a951612d12e7b9eb" ns2:_="" ns3:_="">
    <xsd:import namespace="1e2bd01e-29b9-4066-9a95-1c36b16ac655"/>
    <xsd:import namespace="d532121a-fa52-4771-8dd4-0430e1f1583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2bd01e-29b9-4066-9a95-1c36b16ac6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32121a-fa52-4771-8dd4-0430e1f1583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E5A314-7E20-45B9-8312-D88DDBA85B4A}"/>
</file>

<file path=customXml/itemProps2.xml><?xml version="1.0" encoding="utf-8"?>
<ds:datastoreItem xmlns:ds="http://schemas.openxmlformats.org/officeDocument/2006/customXml" ds:itemID="{3357B0E7-9B61-41BF-924A-2C0F8822AE01}"/>
</file>

<file path=customXml/itemProps3.xml><?xml version="1.0" encoding="utf-8"?>
<ds:datastoreItem xmlns:ds="http://schemas.openxmlformats.org/officeDocument/2006/customXml" ds:itemID="{D070E3C3-D3E8-42AB-8948-B30D2BF8C305}"/>
</file>

<file path=docProps/app.xml><?xml version="1.0" encoding="utf-8"?>
<Properties xmlns="http://schemas.openxmlformats.org/officeDocument/2006/extended-properties" xmlns:vt="http://schemas.openxmlformats.org/officeDocument/2006/docPropsVTypes">
  <Template/>
  <TotalTime>516</TotalTime>
  <Words>1828</Words>
  <Application>Microsoft Office PowerPoint</Application>
  <PresentationFormat>Widescreen</PresentationFormat>
  <Paragraphs>260</Paragraphs>
  <Slides>26</Slides>
  <Notes>12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Helvetica Light</vt:lpstr>
      <vt:lpstr>Lato Light</vt:lpstr>
      <vt:lpstr>Mukta ExtraLight</vt:lpstr>
      <vt:lpstr>Poppins</vt:lpstr>
      <vt:lpstr>Wingdings</vt:lpstr>
      <vt:lpstr>Office Theme</vt:lpstr>
      <vt:lpstr>POH 108: RISK AND CRISIS COMMUNICATION IN PANDEMICS   C: Effective Crisis Communication </vt:lpstr>
      <vt:lpstr>PowerPoint Presentation</vt:lpstr>
      <vt:lpstr>Effective Crisis Communication </vt:lpstr>
      <vt:lpstr>Effective Crisis Communication Requirements </vt:lpstr>
      <vt:lpstr>Crisis Communication Plan</vt:lpstr>
      <vt:lpstr>Put the Customer First.</vt:lpstr>
      <vt:lpstr>Communicate with the Public Quickly and Accurately</vt:lpstr>
      <vt:lpstr>Take Advantage of All Communication Channels.</vt:lpstr>
      <vt:lpstr>Use Social Media as a Crisis Communication Tool. </vt:lpstr>
      <vt:lpstr>Conduct Post-crisis Evaluation and Follow-up Communication. </vt:lpstr>
      <vt:lpstr>How will you know if your communication about risk has been successful? </vt:lpstr>
      <vt:lpstr>Effective Crisis Communication</vt:lpstr>
      <vt:lpstr>Stakeholder Analysis When Evaluating Effective Communication </vt:lpstr>
      <vt:lpstr>Effectively communicating will also require; </vt:lpstr>
      <vt:lpstr>Worst Phrases during a Crisis Interview </vt:lpstr>
      <vt:lpstr>Effective Crisis Communication II</vt:lpstr>
      <vt:lpstr>7 Cs of Effective Communication </vt:lpstr>
      <vt:lpstr>Tools For Conveying Key Messages</vt:lpstr>
      <vt:lpstr>Basic Tips For Effective Media Relations</vt:lpstr>
      <vt:lpstr>Basic Tips for Speaking to the Media</vt:lpstr>
      <vt:lpstr>Preparing for an Interview in times of Crisis</vt:lpstr>
      <vt:lpstr>Develop Key Messages </vt:lpstr>
      <vt:lpstr>Develop Key Messages</vt:lpstr>
      <vt:lpstr> Barriers in Risk Communication </vt:lpstr>
      <vt:lpstr>Give attention to; </vt:lpstr>
      <vt:lpstr>Review of The Pandemic Preparedness  with One Health approach (PPOH) short course is by the East African Community (EAC) Secretariat in cooperation with universities of the six EAC Partner States. It is facilitated by the German Government and implemented by the Deutsche Gesellschaft für Internationale Zusammenarbeit GIZ GmbH through the Global Programme Pandemic Prevention and Response, One Health (GP PPOH)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 Effective crisis communication</dc:title>
  <dc:creator>Byoona, Kenneth K. GIZ TZ</dc:creator>
  <cp:lastModifiedBy>Balbina</cp:lastModifiedBy>
  <cp:revision>38</cp:revision>
  <dcterms:created xsi:type="dcterms:W3CDTF">2020-08-31T16:48:56Z</dcterms:created>
  <dcterms:modified xsi:type="dcterms:W3CDTF">2023-03-31T10:46:35Z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0x01010033E6B49502B9C642B2D5BB5E754263EF</vt:lpwstr>
  </property>
</Properties>
</file>