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57" r:id="rId4"/>
    <p:sldId id="258" r:id="rId5"/>
    <p:sldId id="261" r:id="rId6"/>
    <p:sldId id="276" r:id="rId7"/>
    <p:sldId id="281" r:id="rId8"/>
    <p:sldId id="264" r:id="rId9"/>
    <p:sldId id="263" r:id="rId10"/>
    <p:sldId id="265" r:id="rId11"/>
    <p:sldId id="266" r:id="rId12"/>
    <p:sldId id="268" r:id="rId13"/>
    <p:sldId id="270" r:id="rId14"/>
    <p:sldId id="664" r:id="rId15"/>
    <p:sldId id="271" r:id="rId16"/>
    <p:sldId id="665" r:id="rId17"/>
    <p:sldId id="666" r:id="rId18"/>
    <p:sldId id="667" r:id="rId19"/>
    <p:sldId id="272" r:id="rId20"/>
    <p:sldId id="668" r:id="rId21"/>
    <p:sldId id="669" r:id="rId22"/>
    <p:sldId id="273" r:id="rId23"/>
    <p:sldId id="670" r:id="rId24"/>
    <p:sldId id="671" r:id="rId25"/>
    <p:sldId id="672" r:id="rId26"/>
    <p:sldId id="274" r:id="rId27"/>
    <p:sldId id="278" r:id="rId28"/>
    <p:sldId id="6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78797" autoAdjust="0"/>
  </p:normalViewPr>
  <p:slideViewPr>
    <p:cSldViewPr snapToGrid="0">
      <p:cViewPr varScale="1">
        <p:scale>
          <a:sx n="53" d="100"/>
          <a:sy n="53" d="100"/>
        </p:scale>
        <p:origin x="141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C305D-2F07-4F9D-BEBA-7E5F2B3EE2F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343FD-315E-4A61-A2BF-735C99B99136}" type="slidenum">
              <a:rPr lang="en-US" smtClean="0"/>
              <a:t>‹#›</a:t>
            </a:fld>
            <a:endParaRPr lang="en-US"/>
          </a:p>
        </p:txBody>
      </p:sp>
    </p:spTree>
    <p:extLst>
      <p:ext uri="{BB962C8B-B14F-4D97-AF65-F5344CB8AC3E}">
        <p14:creationId xmlns:p14="http://schemas.microsoft.com/office/powerpoint/2010/main" val="396584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of socially constructed roles</a:t>
            </a:r>
          </a:p>
        </p:txBody>
      </p:sp>
      <p:sp>
        <p:nvSpPr>
          <p:cNvPr id="4" name="Slide Number Placeholder 3"/>
          <p:cNvSpPr>
            <a:spLocks noGrp="1"/>
          </p:cNvSpPr>
          <p:nvPr>
            <p:ph type="sldNum" sz="quarter" idx="10"/>
          </p:nvPr>
        </p:nvSpPr>
        <p:spPr/>
        <p:txBody>
          <a:bodyPr/>
          <a:lstStyle/>
          <a:p>
            <a:fld id="{11C343FD-315E-4A61-A2BF-735C99B99136}" type="slidenum">
              <a:rPr lang="en-US" smtClean="0"/>
              <a:t>5</a:t>
            </a:fld>
            <a:endParaRPr lang="en-US"/>
          </a:p>
        </p:txBody>
      </p:sp>
    </p:spTree>
    <p:extLst>
      <p:ext uri="{BB962C8B-B14F-4D97-AF65-F5344CB8AC3E}">
        <p14:creationId xmlns:p14="http://schemas.microsoft.com/office/powerpoint/2010/main" val="1607692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Women’s empowerment means developing their ability to collectively and individually take control over their own lives, identify their needs, set their own agendas and demand support from their communities and the state to see that their interests are responded to. In most cases the empowerment of women requires transformation of the division of labour and of society</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21</a:t>
            </a:fld>
            <a:endParaRPr lang="en-US"/>
          </a:p>
        </p:txBody>
      </p:sp>
    </p:spTree>
    <p:extLst>
      <p:ext uri="{BB962C8B-B14F-4D97-AF65-F5344CB8AC3E}">
        <p14:creationId xmlns:p14="http://schemas.microsoft.com/office/powerpoint/2010/main" val="26756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To make everyone understand the meaning of gender as power</a:t>
            </a:r>
            <a:r>
              <a:rPr lang="en-US" baseline="0" dirty="0"/>
              <a:t> analysis</a:t>
            </a:r>
            <a:endParaRPr dirty="0"/>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95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fact that reproductive work is the essential basis of productive work is the principal argument for the economic importance of reproductive work, even though most of it is unpaid, and therefore unrecorded in national accounts. Women and girls are mainly responsible for this work which is usually unpaid.</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44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provide relevant examples to the issues </a:t>
            </a:r>
          </a:p>
        </p:txBody>
      </p:sp>
      <p:sp>
        <p:nvSpPr>
          <p:cNvPr id="4" name="Slide Number Placeholder 3"/>
          <p:cNvSpPr>
            <a:spLocks noGrp="1"/>
          </p:cNvSpPr>
          <p:nvPr>
            <p:ph type="sldNum" sz="quarter" idx="10"/>
          </p:nvPr>
        </p:nvSpPr>
        <p:spPr/>
        <p:txBody>
          <a:bodyPr/>
          <a:lstStyle/>
          <a:p>
            <a:fld id="{11C343FD-315E-4A61-A2BF-735C99B99136}" type="slidenum">
              <a:rPr lang="en-US" smtClean="0"/>
              <a:t>8</a:t>
            </a:fld>
            <a:endParaRPr lang="en-US"/>
          </a:p>
        </p:txBody>
      </p:sp>
    </p:spTree>
    <p:extLst>
      <p:ext uri="{BB962C8B-B14F-4D97-AF65-F5344CB8AC3E}">
        <p14:creationId xmlns:p14="http://schemas.microsoft.com/office/powerpoint/2010/main" val="401053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facilitator to describe gender roles using examples in health and outbreaks. Talk about the patients and who is most affected, care giver, who is in leadership and makes the decisions</a:t>
            </a:r>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9</a:t>
            </a:fld>
            <a:endParaRPr lang="en-US"/>
          </a:p>
        </p:txBody>
      </p:sp>
    </p:spTree>
    <p:extLst>
      <p:ext uri="{BB962C8B-B14F-4D97-AF65-F5344CB8AC3E}">
        <p14:creationId xmlns:p14="http://schemas.microsoft.com/office/powerpoint/2010/main" val="284429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ask</a:t>
            </a:r>
            <a:r>
              <a:rPr lang="en-US" baseline="0" dirty="0"/>
              <a:t> the class to provide related examples from their social contexts</a:t>
            </a:r>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10</a:t>
            </a:fld>
            <a:endParaRPr lang="en-US"/>
          </a:p>
        </p:txBody>
      </p:sp>
    </p:spTree>
    <p:extLst>
      <p:ext uri="{BB962C8B-B14F-4D97-AF65-F5344CB8AC3E}">
        <p14:creationId xmlns:p14="http://schemas.microsoft.com/office/powerpoint/2010/main" val="111831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facilitator to share gender policies, create exercises on gender analysis by using a problem tree</a:t>
            </a:r>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11</a:t>
            </a:fld>
            <a:endParaRPr lang="en-US"/>
          </a:p>
        </p:txBody>
      </p:sp>
    </p:spTree>
    <p:extLst>
      <p:ext uri="{BB962C8B-B14F-4D97-AF65-F5344CB8AC3E}">
        <p14:creationId xmlns:p14="http://schemas.microsoft.com/office/powerpoint/2010/main" val="334601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The WHO framework described is an aid that identifies the effect of </a:t>
            </a:r>
            <a:r>
              <a:rPr lang="en-US" dirty="0">
                <a:solidFill>
                  <a:srgbClr val="FF0000"/>
                </a:solidFill>
                <a:latin typeface="+mn-lt"/>
                <a:ea typeface="+mn-ea"/>
                <a:cs typeface="+mn-cs"/>
              </a:rPr>
              <a:t>Sex </a:t>
            </a:r>
            <a:r>
              <a:rPr lang="en-US" dirty="0">
                <a:latin typeface="+mn-lt"/>
                <a:ea typeface="+mn-ea"/>
                <a:cs typeface="+mn-cs"/>
              </a:rPr>
              <a:t>and Gender has on the vulnerability</a:t>
            </a:r>
            <a:r>
              <a:rPr lang="en-US" b="1" dirty="0">
                <a:latin typeface="+mn-lt"/>
                <a:ea typeface="+mn-ea"/>
                <a:cs typeface="+mn-cs"/>
              </a:rPr>
              <a:t> </a:t>
            </a:r>
            <a:r>
              <a:rPr lang="en-US" dirty="0">
                <a:latin typeface="+mn-lt"/>
                <a:ea typeface="+mn-ea"/>
                <a:cs typeface="+mn-cs"/>
              </a:rPr>
              <a:t>of males and females in the society to disease. Gender and Sex will also influence the  exposure of the society to pathogens. Lastly the way the individual responds to the resulting illness too is dependent on Sex and Gender.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Therefore as the Response Team plans strategies of interventions or  emerging disease policies and </a:t>
            </a:r>
            <a:r>
              <a:rPr lang="en-US" dirty="0" err="1">
                <a:latin typeface="+mn-lt"/>
                <a:ea typeface="+mn-ea"/>
                <a:cs typeface="+mn-cs"/>
              </a:rPr>
              <a:t>programmes</a:t>
            </a:r>
            <a:r>
              <a:rPr lang="en-US" dirty="0">
                <a:latin typeface="+mn-lt"/>
                <a:ea typeface="+mn-ea"/>
                <a:cs typeface="+mn-cs"/>
              </a:rPr>
              <a:t>,  the different needs of men, women, girls, and boys are considered. This is because gender often plays an important role in the capacity and willingness of individuals, households, and communities to protect themselves from infection and obtain treatment when they become ill.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In the figure the tree major components of gender (norms, roles and responsibilities, decision-making and access to resources) are highlighted</a:t>
            </a:r>
          </a:p>
          <a:p>
            <a:pPr defTabSz="457200" eaLnBrk="1" fontAlgn="auto" hangingPunct="1">
              <a:spcBef>
                <a:spcPts val="0"/>
              </a:spcBef>
              <a:spcAft>
                <a:spcPts val="0"/>
              </a:spcAft>
              <a:defRPr/>
            </a:pPr>
            <a:r>
              <a:rPr lang="en-US" dirty="0">
                <a:latin typeface="+mn-lt"/>
                <a:ea typeface="+mn-ea"/>
                <a:cs typeface="+mn-cs"/>
              </a:rPr>
              <a:t>Similarly the three major components of sex (anatomy, the immune system, and pregnancy) are given.</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 three key elements of the disease transmission model (vulnerability, exposure to pathogens, and response to illness) are shown in the middle circle, which in turn determine determine incidence, duration, and severity of a disease situation.</a:t>
            </a: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6B9DAE-6BE6-4B7C-90C8-E9EBF7EF1746}"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9572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to front the participants to attempt in a comprehensive manner</a:t>
            </a:r>
            <a:endParaRPr lang="en-US" dirty="0"/>
          </a:p>
        </p:txBody>
      </p:sp>
      <p:sp>
        <p:nvSpPr>
          <p:cNvPr id="4" name="Slide Number Placeholder 3"/>
          <p:cNvSpPr>
            <a:spLocks noGrp="1"/>
          </p:cNvSpPr>
          <p:nvPr>
            <p:ph type="sldNum" sz="quarter" idx="10"/>
          </p:nvPr>
        </p:nvSpPr>
        <p:spPr/>
        <p:txBody>
          <a:bodyPr/>
          <a:lstStyle/>
          <a:p>
            <a:fld id="{11C343FD-315E-4A61-A2BF-735C99B99136}" type="slidenum">
              <a:rPr lang="en-US" smtClean="0"/>
              <a:t>15</a:t>
            </a:fld>
            <a:endParaRPr lang="en-US"/>
          </a:p>
        </p:txBody>
      </p:sp>
    </p:spTree>
    <p:extLst>
      <p:ext uri="{BB962C8B-B14F-4D97-AF65-F5344CB8AC3E}">
        <p14:creationId xmlns:p14="http://schemas.microsoft.com/office/powerpoint/2010/main" val="740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659A2A-F94E-4F59-8F2D-C985B91C0D4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414513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59A2A-F94E-4F59-8F2D-C985B91C0D4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115714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59A2A-F94E-4F59-8F2D-C985B91C0D4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150864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8" y="2754225"/>
            <a:ext cx="9963469"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3593609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59A2A-F94E-4F59-8F2D-C985B91C0D4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233736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59A2A-F94E-4F59-8F2D-C985B91C0D49}"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240720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659A2A-F94E-4F59-8F2D-C985B91C0D4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28170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659A2A-F94E-4F59-8F2D-C985B91C0D49}"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858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659A2A-F94E-4F59-8F2D-C985B91C0D49}"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117009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59A2A-F94E-4F59-8F2D-C985B91C0D49}"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23670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59A2A-F94E-4F59-8F2D-C985B91C0D4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61500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59A2A-F94E-4F59-8F2D-C985B91C0D49}"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A5A14-9C5A-460D-85DD-5C614EA22529}" type="slidenum">
              <a:rPr lang="en-US" smtClean="0"/>
              <a:t>‹#›</a:t>
            </a:fld>
            <a:endParaRPr lang="en-US"/>
          </a:p>
        </p:txBody>
      </p:sp>
    </p:spTree>
    <p:extLst>
      <p:ext uri="{BB962C8B-B14F-4D97-AF65-F5344CB8AC3E}">
        <p14:creationId xmlns:p14="http://schemas.microsoft.com/office/powerpoint/2010/main" val="261999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59A2A-F94E-4F59-8F2D-C985B91C0D49}"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A5A14-9C5A-460D-85DD-5C614EA22529}" type="slidenum">
              <a:rPr lang="en-US" smtClean="0"/>
              <a:t>‹#›</a:t>
            </a:fld>
            <a:endParaRPr lang="en-US"/>
          </a:p>
        </p:txBody>
      </p:sp>
    </p:spTree>
    <p:extLst>
      <p:ext uri="{BB962C8B-B14F-4D97-AF65-F5344CB8AC3E}">
        <p14:creationId xmlns:p14="http://schemas.microsoft.com/office/powerpoint/2010/main" val="3004976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books.google.com/books?hl=en&amp;lr=&amp;id=tyvQmAqxb6gC&amp;oi=fnd&amp;pg=PA2&amp;dq=caroline+moser+review&amp;ots=RJi5SHR1gM&amp;sig=yr3SwHrUA-V8LAgLnkiocLUEzq4#v=onepage&amp;q=caroline%20moser%20review&amp;f=false" TargetMode="External"/><Relationship Id="rId3" Type="http://schemas.openxmlformats.org/officeDocument/2006/relationships/hyperlink" Target="https://www.sciencedirect.com/science/article/pii/0305750X89902015" TargetMode="External"/><Relationship Id="rId7" Type="http://schemas.openxmlformats.org/officeDocument/2006/relationships/hyperlink" Target="https://www.worldcat.org/issn/0305-750X" TargetMode="External"/><Relationship Id="rId2" Type="http://schemas.openxmlformats.org/officeDocument/2006/relationships/hyperlink" Target="http://www.un.org/" TargetMode="External"/><Relationship Id="rId1" Type="http://schemas.openxmlformats.org/officeDocument/2006/relationships/slideLayout" Target="../slideLayouts/slideLayout2.xml"/><Relationship Id="rId6" Type="http://schemas.openxmlformats.org/officeDocument/2006/relationships/hyperlink" Target="https://en.wikipedia.org/wiki/International_Standard_Serial_Number" TargetMode="External"/><Relationship Id="rId5" Type="http://schemas.openxmlformats.org/officeDocument/2006/relationships/hyperlink" Target="https://doi.org/10.1016/0305-750X(89)90201-5" TargetMode="External"/><Relationship Id="rId10" Type="http://schemas.openxmlformats.org/officeDocument/2006/relationships/hyperlink" Target="https://en.wikipedia.org/wiki/Special:BookSources/9780855985516" TargetMode="External"/><Relationship Id="rId4" Type="http://schemas.openxmlformats.org/officeDocument/2006/relationships/hyperlink" Target="https://en.wikipedia.org/wiki/Digital_object_identifier" TargetMode="External"/><Relationship Id="rId9" Type="http://schemas.openxmlformats.org/officeDocument/2006/relationships/hyperlink" Target="https://en.wikipedia.org/wiki/International_Standard_Book_Numb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3980" y="1625283"/>
            <a:ext cx="9144000" cy="2387600"/>
          </a:xfrm>
        </p:spPr>
        <p:txBody>
          <a:bodyPr>
            <a:normAutofit/>
          </a:bodyPr>
          <a:lstStyle/>
          <a:p>
            <a:r>
              <a:rPr lang="en-US" sz="4400" b="1" dirty="0" smtClean="0"/>
              <a:t>POH 110:</a:t>
            </a:r>
            <a:r>
              <a:rPr lang="en-US" sz="4400" b="1" dirty="0"/>
              <a:t/>
            </a:r>
            <a:br>
              <a:rPr lang="en-US" sz="4400" b="1" dirty="0"/>
            </a:br>
            <a:r>
              <a:rPr lang="en-US" sz="4400" b="1" dirty="0"/>
              <a:t>Gender </a:t>
            </a:r>
            <a:r>
              <a:rPr lang="en-US" sz="4400" b="1" dirty="0" smtClean="0"/>
              <a:t>and Ethics in </a:t>
            </a:r>
            <a:r>
              <a:rPr lang="en-US" sz="4400" b="1" dirty="0"/>
              <a:t>Pandemics </a:t>
            </a:r>
          </a:p>
        </p:txBody>
      </p:sp>
    </p:spTree>
    <p:extLst>
      <p:ext uri="{BB962C8B-B14F-4D97-AF65-F5344CB8AC3E}">
        <p14:creationId xmlns:p14="http://schemas.microsoft.com/office/powerpoint/2010/main" val="416107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Gender on Outbreaks</a:t>
            </a:r>
          </a:p>
        </p:txBody>
      </p:sp>
      <p:sp>
        <p:nvSpPr>
          <p:cNvPr id="3" name="Content Placeholder 2"/>
          <p:cNvSpPr>
            <a:spLocks noGrp="1"/>
          </p:cNvSpPr>
          <p:nvPr>
            <p:ph idx="1"/>
          </p:nvPr>
        </p:nvSpPr>
        <p:spPr/>
        <p:txBody>
          <a:bodyPr>
            <a:normAutofit fontScale="85000" lnSpcReduction="20000"/>
          </a:bodyPr>
          <a:lstStyle/>
          <a:p>
            <a:r>
              <a:rPr lang="en-US" sz="3500" dirty="0"/>
              <a:t>Gender influences the risk of acquiring infections during health care </a:t>
            </a:r>
            <a:r>
              <a:rPr lang="en-US" sz="3500" dirty="0" smtClean="0"/>
              <a:t>encounters </a:t>
            </a:r>
            <a:r>
              <a:rPr lang="en-US" sz="3500" i="1" dirty="0" smtClean="0"/>
              <a:t>(</a:t>
            </a:r>
            <a:r>
              <a:rPr lang="en-US" sz="3500" i="1" dirty="0" smtClean="0"/>
              <a:t>the </a:t>
            </a:r>
            <a:r>
              <a:rPr lang="en-US" sz="3500" i="1" dirty="0"/>
              <a:t>role of </a:t>
            </a:r>
            <a:r>
              <a:rPr lang="en-US" sz="3500" i="1" dirty="0" smtClean="0"/>
              <a:t>caregiver mostly exposes </a:t>
            </a:r>
            <a:r>
              <a:rPr lang="en-US" sz="3500" i="1" dirty="0"/>
              <a:t>women to an increased </a:t>
            </a:r>
            <a:r>
              <a:rPr lang="en-US" sz="3500" i="1" dirty="0" smtClean="0"/>
              <a:t>risks)</a:t>
            </a:r>
          </a:p>
          <a:p>
            <a:pPr marL="0" indent="0">
              <a:buNone/>
            </a:pPr>
            <a:endParaRPr lang="en-US" sz="3500" i="1" dirty="0" smtClean="0"/>
          </a:p>
          <a:p>
            <a:r>
              <a:rPr lang="en-US" sz="3500" dirty="0" smtClean="0"/>
              <a:t>Gender </a:t>
            </a:r>
            <a:r>
              <a:rPr lang="en-US" sz="3500" dirty="0"/>
              <a:t>roles and access to resources affect exposure to animals and the risk of acquiring diseases from </a:t>
            </a:r>
            <a:r>
              <a:rPr lang="en-US" sz="3500" dirty="0" smtClean="0"/>
              <a:t>animals  </a:t>
            </a:r>
            <a:endParaRPr lang="en-US" sz="3500" dirty="0"/>
          </a:p>
          <a:p>
            <a:endParaRPr lang="en-US" sz="3500" dirty="0"/>
          </a:p>
          <a:p>
            <a:r>
              <a:rPr lang="en-US" sz="3500" dirty="0"/>
              <a:t>Implications of sex and gender for </a:t>
            </a:r>
            <a:r>
              <a:rPr lang="en-US" sz="3500" dirty="0" smtClean="0"/>
              <a:t>surveillance (</a:t>
            </a:r>
            <a:r>
              <a:rPr lang="en-US" sz="3500" i="1" dirty="0"/>
              <a:t>Access to health information and services around the world is always hampered more for women and girls than for men and boys.)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48517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114617"/>
            <a:ext cx="10515600" cy="1165543"/>
          </a:xfrm>
        </p:spPr>
        <p:txBody>
          <a:bodyPr/>
          <a:lstStyle/>
          <a:p>
            <a:r>
              <a:rPr lang="en-US" b="1" dirty="0" smtClean="0"/>
              <a:t>Gender Issues in Pandemic Response</a:t>
            </a:r>
            <a:endParaRPr lang="en-US" b="1" dirty="0"/>
          </a:p>
        </p:txBody>
      </p:sp>
      <p:sp>
        <p:nvSpPr>
          <p:cNvPr id="3" name="Content Placeholder 2"/>
          <p:cNvSpPr>
            <a:spLocks noGrp="1"/>
          </p:cNvSpPr>
          <p:nvPr>
            <p:ph idx="1"/>
          </p:nvPr>
        </p:nvSpPr>
        <p:spPr>
          <a:xfrm>
            <a:off x="411480" y="868680"/>
            <a:ext cx="11521440" cy="5760720"/>
          </a:xfrm>
        </p:spPr>
        <p:txBody>
          <a:bodyPr>
            <a:normAutofit fontScale="92500"/>
          </a:bodyPr>
          <a:lstStyle/>
          <a:p>
            <a:pPr algn="just"/>
            <a:endParaRPr lang="en-US" dirty="0" smtClean="0"/>
          </a:p>
          <a:p>
            <a:pPr algn="just"/>
            <a:r>
              <a:rPr lang="en-US" sz="3000" dirty="0" smtClean="0"/>
              <a:t>There is need </a:t>
            </a:r>
            <a:r>
              <a:rPr lang="en-US" sz="3000" dirty="0"/>
              <a:t>to consider </a:t>
            </a:r>
            <a:r>
              <a:rPr lang="en-US" sz="3000" dirty="0" smtClean="0"/>
              <a:t>gender equity </a:t>
            </a:r>
            <a:r>
              <a:rPr lang="en-US" sz="3000" dirty="0"/>
              <a:t>issues in the development and implementation of </a:t>
            </a:r>
            <a:r>
              <a:rPr lang="en-US" sz="3000" dirty="0" smtClean="0"/>
              <a:t>pandemic response plans, given </a:t>
            </a:r>
            <a:r>
              <a:rPr lang="en-US" sz="3000" dirty="0"/>
              <a:t>the demonstrated differences in the impacts both of the disease and of control measures on men, women, and non-binary </a:t>
            </a:r>
            <a:r>
              <a:rPr lang="en-US" sz="3000" dirty="0" smtClean="0"/>
              <a:t>individuals</a:t>
            </a:r>
          </a:p>
          <a:p>
            <a:pPr algn="just"/>
            <a:r>
              <a:rPr lang="en-US" sz="3000" dirty="0" smtClean="0"/>
              <a:t>Most interventions are </a:t>
            </a:r>
            <a:r>
              <a:rPr lang="en-US" sz="3000" dirty="0" smtClean="0"/>
              <a:t>gender blind but should go a step further in making pandemic preparedness gender transformative. </a:t>
            </a:r>
          </a:p>
          <a:p>
            <a:pPr algn="just"/>
            <a:r>
              <a:rPr lang="en-US" sz="3000" dirty="0" smtClean="0"/>
              <a:t>For example;</a:t>
            </a:r>
          </a:p>
          <a:p>
            <a:pPr marL="457200" lvl="1" indent="0" algn="just">
              <a:buNone/>
            </a:pPr>
            <a:r>
              <a:rPr lang="en-US" sz="2600" dirty="0"/>
              <a:t>-</a:t>
            </a:r>
            <a:r>
              <a:rPr lang="en-US" sz="2600" dirty="0" smtClean="0"/>
              <a:t>Integration </a:t>
            </a:r>
            <a:r>
              <a:rPr lang="en-US" sz="2600" dirty="0"/>
              <a:t>of gender policies i.e. UN Gender Frameworks and Declarations</a:t>
            </a:r>
          </a:p>
          <a:p>
            <a:pPr marL="457200" lvl="1" indent="0" algn="just">
              <a:buNone/>
            </a:pPr>
            <a:r>
              <a:rPr lang="en-US" sz="2600" dirty="0" smtClean="0"/>
              <a:t>-Include </a:t>
            </a:r>
            <a:r>
              <a:rPr lang="en-US" sz="2600" dirty="0"/>
              <a:t>gender awareness and </a:t>
            </a:r>
            <a:r>
              <a:rPr lang="en-US" sz="2600" dirty="0" smtClean="0"/>
              <a:t>analysis for sensitive issues such as GBV and LBGTQIA </a:t>
            </a:r>
            <a:endParaRPr lang="en-US" sz="2600" dirty="0"/>
          </a:p>
          <a:p>
            <a:pPr marL="457200" lvl="1" indent="0" algn="just">
              <a:buNone/>
            </a:pPr>
            <a:r>
              <a:rPr lang="en-US" sz="2600" dirty="0"/>
              <a:t>-</a:t>
            </a:r>
            <a:r>
              <a:rPr lang="en-US" sz="2600" dirty="0" smtClean="0"/>
              <a:t>Conduct gender inclusive trainings for health workers and first responders</a:t>
            </a:r>
          </a:p>
          <a:p>
            <a:pPr algn="just"/>
            <a:endParaRPr lang="en-US" dirty="0"/>
          </a:p>
        </p:txBody>
      </p:sp>
    </p:spTree>
    <p:extLst>
      <p:ext uri="{BB962C8B-B14F-4D97-AF65-F5344CB8AC3E}">
        <p14:creationId xmlns:p14="http://schemas.microsoft.com/office/powerpoint/2010/main" val="67758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73025"/>
            <a:ext cx="11338560" cy="1112838"/>
          </a:xfrm>
        </p:spPr>
        <p:txBody>
          <a:bodyPr>
            <a:noAutofit/>
          </a:bodyPr>
          <a:lstStyle/>
          <a:p>
            <a:pPr algn="ctr">
              <a:defRPr/>
            </a:pPr>
            <a:r>
              <a:rPr lang="en-US" b="1" dirty="0">
                <a:latin typeface="Arial"/>
                <a:cs typeface="Arial"/>
              </a:rPr>
              <a:t>Gender Analysis in Infectious Diseases </a:t>
            </a:r>
          </a:p>
        </p:txBody>
      </p:sp>
      <p:pic>
        <p:nvPicPr>
          <p:cNvPr id="112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339975"/>
            <a:ext cx="25542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168525" y="977900"/>
            <a:ext cx="3346450" cy="1460500"/>
          </a:xfrm>
          <a:prstGeom prst="cloudCallou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2563814" y="1219200"/>
            <a:ext cx="3163887" cy="954088"/>
          </a:xfrm>
          <a:prstGeom prst="rect">
            <a:avLst/>
          </a:prstGeom>
          <a:noFill/>
        </p:spPr>
        <p:txBody>
          <a:bodyPr>
            <a:spAutoFit/>
          </a:bodyPr>
          <a:lstStyle/>
          <a:p>
            <a:pPr>
              <a:defRPr/>
            </a:pPr>
            <a:r>
              <a:rPr lang="en-US" sz="2800" b="1" dirty="0">
                <a:solidFill>
                  <a:schemeClr val="accent1">
                    <a:lumMod val="75000"/>
                  </a:schemeClr>
                </a:solidFill>
                <a:latin typeface="Arial"/>
                <a:cs typeface="Arial"/>
              </a:rPr>
              <a:t>Why do Gender</a:t>
            </a:r>
          </a:p>
          <a:p>
            <a:pPr>
              <a:defRPr/>
            </a:pPr>
            <a:r>
              <a:rPr lang="en-US" sz="2800" b="1" dirty="0">
                <a:solidFill>
                  <a:schemeClr val="accent1">
                    <a:lumMod val="75000"/>
                  </a:schemeClr>
                </a:solidFill>
                <a:latin typeface="Arial"/>
                <a:cs typeface="Arial"/>
              </a:rPr>
              <a:t>Analysis?</a:t>
            </a:r>
          </a:p>
        </p:txBody>
      </p:sp>
      <p:sp>
        <p:nvSpPr>
          <p:cNvPr id="11270" name="TextBox 8"/>
          <p:cNvSpPr txBox="1">
            <a:spLocks noChangeArrowheads="1"/>
          </p:cNvSpPr>
          <p:nvPr/>
        </p:nvSpPr>
        <p:spPr bwMode="auto">
          <a:xfrm>
            <a:off x="5910264" y="1309689"/>
            <a:ext cx="326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Who does what?</a:t>
            </a:r>
          </a:p>
        </p:txBody>
      </p:sp>
      <p:sp>
        <p:nvSpPr>
          <p:cNvPr id="11271" name="TextBox 9"/>
          <p:cNvSpPr txBox="1">
            <a:spLocks noChangeArrowheads="1"/>
          </p:cNvSpPr>
          <p:nvPr/>
        </p:nvSpPr>
        <p:spPr bwMode="auto">
          <a:xfrm>
            <a:off x="5578475" y="1885950"/>
            <a:ext cx="3113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Who has what?</a:t>
            </a:r>
          </a:p>
        </p:txBody>
      </p:sp>
      <p:sp>
        <p:nvSpPr>
          <p:cNvPr id="11272" name="TextBox 10"/>
          <p:cNvSpPr txBox="1">
            <a:spLocks noChangeArrowheads="1"/>
          </p:cNvSpPr>
          <p:nvPr/>
        </p:nvSpPr>
        <p:spPr bwMode="auto">
          <a:xfrm>
            <a:off x="5246689" y="2381250"/>
            <a:ext cx="2981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Who decides?</a:t>
            </a:r>
          </a:p>
        </p:txBody>
      </p:sp>
      <p:sp>
        <p:nvSpPr>
          <p:cNvPr id="11273" name="TextBox 11"/>
          <p:cNvSpPr txBox="1">
            <a:spLocks noChangeArrowheads="1"/>
          </p:cNvSpPr>
          <p:nvPr/>
        </p:nvSpPr>
        <p:spPr bwMode="auto">
          <a:xfrm>
            <a:off x="5056188" y="2936875"/>
            <a:ext cx="1357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How?</a:t>
            </a:r>
          </a:p>
        </p:txBody>
      </p:sp>
      <p:sp>
        <p:nvSpPr>
          <p:cNvPr id="11274" name="TextBox 12"/>
          <p:cNvSpPr txBox="1">
            <a:spLocks noChangeArrowheads="1"/>
          </p:cNvSpPr>
          <p:nvPr/>
        </p:nvSpPr>
        <p:spPr bwMode="auto">
          <a:xfrm>
            <a:off x="4745038" y="3451226"/>
            <a:ext cx="257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Who gains?</a:t>
            </a:r>
          </a:p>
        </p:txBody>
      </p:sp>
      <p:sp>
        <p:nvSpPr>
          <p:cNvPr id="11275" name="TextBox 13"/>
          <p:cNvSpPr txBox="1">
            <a:spLocks noChangeArrowheads="1"/>
          </p:cNvSpPr>
          <p:nvPr/>
        </p:nvSpPr>
        <p:spPr bwMode="auto">
          <a:xfrm>
            <a:off x="4352925" y="3886200"/>
            <a:ext cx="2725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cs typeface="Arial" panose="020B0604020202020204" pitchFamily="34" charset="0"/>
              </a:rPr>
              <a:t>Who loses?</a:t>
            </a:r>
          </a:p>
        </p:txBody>
      </p:sp>
      <p:sp>
        <p:nvSpPr>
          <p:cNvPr id="11276" name="TextBox 14"/>
          <p:cNvSpPr txBox="1">
            <a:spLocks noChangeArrowheads="1"/>
          </p:cNvSpPr>
          <p:nvPr/>
        </p:nvSpPr>
        <p:spPr bwMode="auto">
          <a:xfrm>
            <a:off x="1981200" y="4857750"/>
            <a:ext cx="796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3200">
              <a:cs typeface="Arial" panose="020B0604020202020204" pitchFamily="34" charset="0"/>
            </a:endParaRPr>
          </a:p>
        </p:txBody>
      </p:sp>
      <p:sp>
        <p:nvSpPr>
          <p:cNvPr id="11277" name="TextBox 15"/>
          <p:cNvSpPr txBox="1">
            <a:spLocks noChangeArrowheads="1"/>
          </p:cNvSpPr>
          <p:nvPr/>
        </p:nvSpPr>
        <p:spPr bwMode="auto">
          <a:xfrm>
            <a:off x="1562895" y="5126058"/>
            <a:ext cx="8694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 typeface="Lucida Grande"/>
              <a:buChar char="-"/>
            </a:pPr>
            <a:r>
              <a:rPr lang="en-US" altLang="en-US" sz="2000" dirty="0">
                <a:cs typeface="Arial" panose="020B0604020202020204" pitchFamily="34" charset="0"/>
              </a:rPr>
              <a:t>It is important to identify the </a:t>
            </a:r>
            <a:r>
              <a:rPr lang="en-US" altLang="en-US" sz="2000" dirty="0">
                <a:solidFill>
                  <a:srgbClr val="FF0000"/>
                </a:solidFill>
                <a:cs typeface="Arial" panose="020B0604020202020204" pitchFamily="34" charset="0"/>
              </a:rPr>
              <a:t>Gender-related practices </a:t>
            </a:r>
            <a:r>
              <a:rPr lang="en-US" altLang="en-US" sz="2000" dirty="0">
                <a:cs typeface="Arial" panose="020B0604020202020204" pitchFamily="34" charset="0"/>
              </a:rPr>
              <a:t>which increase the probability of men or women getting an infectious disease.</a:t>
            </a:r>
          </a:p>
          <a:p>
            <a:pPr algn="just">
              <a:buFont typeface="Lucida Grande"/>
              <a:buChar char="-"/>
            </a:pPr>
            <a:r>
              <a:rPr lang="en-US" altLang="en-US" sz="2000" dirty="0">
                <a:cs typeface="Arial" panose="020B0604020202020204" pitchFamily="34" charset="0"/>
              </a:rPr>
              <a:t>Harmful practices can then be discouraged while helpful ones adopted.</a:t>
            </a:r>
          </a:p>
        </p:txBody>
      </p:sp>
    </p:spTree>
    <p:extLst>
      <p:ext uri="{BB962C8B-B14F-4D97-AF65-F5344CB8AC3E}">
        <p14:creationId xmlns:p14="http://schemas.microsoft.com/office/powerpoint/2010/main" val="44637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165101" y="237163"/>
            <a:ext cx="11887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dirty="0">
                <a:cs typeface="Arial" panose="020B0604020202020204" pitchFamily="34" charset="0"/>
              </a:rPr>
              <a:t>WHO Framework for Sex and Gender and Emerging Infectious Diseases</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860" y="1683713"/>
            <a:ext cx="1010412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1804988" y="5993775"/>
            <a:ext cx="860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err="1"/>
              <a:t>Skufca</a:t>
            </a:r>
            <a:r>
              <a:rPr lang="en-US" altLang="en-US" sz="1600" dirty="0"/>
              <a:t>, J. and </a:t>
            </a:r>
            <a:r>
              <a:rPr lang="en-US" altLang="en-US" sz="1600" dirty="0" err="1"/>
              <a:t>Arima</a:t>
            </a:r>
            <a:r>
              <a:rPr lang="en-US" altLang="en-US" sz="1600" dirty="0"/>
              <a:t>, Y., Western Pacific Surveillance and Response Journal. Source: http://www.wpro.who.int/topics/gender_issues/Takingsexandgenderintoaccount.pdf</a:t>
            </a:r>
          </a:p>
        </p:txBody>
      </p:sp>
    </p:spTree>
    <p:extLst>
      <p:ext uri="{BB962C8B-B14F-4D97-AF65-F5344CB8AC3E}">
        <p14:creationId xmlns:p14="http://schemas.microsoft.com/office/powerpoint/2010/main" val="364447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1"/>
          <p:cNvSpPr txBox="1">
            <a:spLocks/>
          </p:cNvSpPr>
          <p:nvPr/>
        </p:nvSpPr>
        <p:spPr>
          <a:xfrm>
            <a:off x="856343" y="228600"/>
            <a:ext cx="10305143" cy="114299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2520"/>
            </a:pPr>
            <a:r>
              <a:rPr lang="en-US" sz="3200" b="1" dirty="0" smtClean="0"/>
              <a:t>How Gender Differences</a:t>
            </a:r>
            <a:br>
              <a:rPr lang="en-US" sz="3200" b="1" dirty="0" smtClean="0"/>
            </a:br>
            <a:r>
              <a:rPr lang="en-US" sz="3200" b="1" dirty="0" smtClean="0"/>
              <a:t>Influence Emerging Infectious Diseases</a:t>
            </a:r>
            <a:endParaRPr lang="en-US" sz="3200" b="1" dirty="0"/>
          </a:p>
        </p:txBody>
      </p:sp>
      <p:sp>
        <p:nvSpPr>
          <p:cNvPr id="3" name="Shape 372"/>
          <p:cNvSpPr txBox="1">
            <a:spLocks/>
          </p:cNvSpPr>
          <p:nvPr/>
        </p:nvSpPr>
        <p:spPr>
          <a:xfrm>
            <a:off x="994228" y="1600200"/>
            <a:ext cx="5452291" cy="49149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nSpc>
                <a:spcPct val="92000"/>
              </a:lnSpc>
              <a:spcBef>
                <a:spcPts val="0"/>
              </a:spcBef>
              <a:buSzPts val="2380"/>
            </a:pPr>
            <a:r>
              <a:rPr lang="en-US" sz="2380" dirty="0" smtClean="0"/>
              <a:t>Vulnerability</a:t>
            </a:r>
            <a:endParaRPr lang="en-US" dirty="0" smtClean="0"/>
          </a:p>
          <a:p>
            <a:pPr marL="342900">
              <a:lnSpc>
                <a:spcPct val="92000"/>
              </a:lnSpc>
              <a:spcBef>
                <a:spcPts val="1076"/>
              </a:spcBef>
              <a:buSzPts val="2380"/>
            </a:pPr>
            <a:r>
              <a:rPr lang="en-US" sz="2380" dirty="0" smtClean="0"/>
              <a:t>Exposure</a:t>
            </a:r>
            <a:endParaRPr lang="en-US" dirty="0" smtClean="0"/>
          </a:p>
          <a:p>
            <a:pPr marL="342900">
              <a:lnSpc>
                <a:spcPct val="92000"/>
              </a:lnSpc>
              <a:spcBef>
                <a:spcPts val="1076"/>
              </a:spcBef>
              <a:buSzPts val="2380"/>
            </a:pPr>
            <a:r>
              <a:rPr lang="en-US" sz="2380" dirty="0" smtClean="0"/>
              <a:t>Response to infection</a:t>
            </a:r>
            <a:endParaRPr lang="en-US" dirty="0" smtClean="0"/>
          </a:p>
          <a:p>
            <a:pPr marL="342900">
              <a:lnSpc>
                <a:spcPct val="92000"/>
              </a:lnSpc>
              <a:spcBef>
                <a:spcPts val="1076"/>
              </a:spcBef>
              <a:buSzPts val="2380"/>
            </a:pPr>
            <a:r>
              <a:rPr lang="en-US" sz="2380" dirty="0" smtClean="0"/>
              <a:t>Public health interventions</a:t>
            </a:r>
            <a:endParaRPr lang="en-US" dirty="0" smtClean="0"/>
          </a:p>
          <a:p>
            <a:pPr marL="342900">
              <a:lnSpc>
                <a:spcPct val="92000"/>
              </a:lnSpc>
              <a:spcBef>
                <a:spcPts val="1076"/>
              </a:spcBef>
              <a:buSzPts val="2380"/>
            </a:pPr>
            <a:r>
              <a:rPr lang="en-US" sz="2380" dirty="0" smtClean="0"/>
              <a:t>gender differences vary from country to country</a:t>
            </a:r>
            <a:endParaRPr lang="en-US" dirty="0" smtClean="0"/>
          </a:p>
          <a:p>
            <a:pPr marL="342900">
              <a:lnSpc>
                <a:spcPct val="92000"/>
              </a:lnSpc>
              <a:spcBef>
                <a:spcPts val="1076"/>
              </a:spcBef>
              <a:buSzPts val="2380"/>
            </a:pPr>
            <a:r>
              <a:rPr lang="en-US" sz="2380" dirty="0" smtClean="0"/>
              <a:t>Gender differences also vary within countries according to a host of socio-economic variables</a:t>
            </a:r>
            <a:endParaRPr lang="en-US" dirty="0"/>
          </a:p>
        </p:txBody>
      </p:sp>
      <p:pic>
        <p:nvPicPr>
          <p:cNvPr id="4" name="Shape 373" descr="http://www.fao.org/docrep/V8180T/v8180T04.jpg"/>
          <p:cNvPicPr preferRelativeResize="0">
            <a:picLocks/>
          </p:cNvPicPr>
          <p:nvPr/>
        </p:nvPicPr>
        <p:blipFill rotWithShape="1">
          <a:blip r:embed="rId2">
            <a:alphaModFix/>
          </a:blip>
          <a:srcRect/>
          <a:stretch/>
        </p:blipFill>
        <p:spPr>
          <a:xfrm>
            <a:off x="7470776" y="4267201"/>
            <a:ext cx="3690710" cy="1882139"/>
          </a:xfrm>
          <a:prstGeom prst="rect">
            <a:avLst/>
          </a:prstGeom>
          <a:noFill/>
          <a:ln>
            <a:noFill/>
          </a:ln>
        </p:spPr>
      </p:pic>
      <p:pic>
        <p:nvPicPr>
          <p:cNvPr id="5" name="Shape 374" descr="http://oxfamamericablogs.s3.amazonaws.com/wp-content/uploads/2009/01/borena-woman.jpg"/>
          <p:cNvPicPr preferRelativeResize="0"/>
          <p:nvPr/>
        </p:nvPicPr>
        <p:blipFill rotWithShape="1">
          <a:blip r:embed="rId3">
            <a:alphaModFix/>
          </a:blip>
          <a:srcRect/>
          <a:stretch/>
        </p:blipFill>
        <p:spPr>
          <a:xfrm>
            <a:off x="7470774" y="1600200"/>
            <a:ext cx="3690711" cy="2468880"/>
          </a:xfrm>
          <a:prstGeom prst="rect">
            <a:avLst/>
          </a:prstGeom>
          <a:noFill/>
          <a:ln>
            <a:noFill/>
          </a:ln>
        </p:spPr>
      </p:pic>
    </p:spTree>
    <p:extLst>
      <p:ext uri="{BB962C8B-B14F-4D97-AF65-F5344CB8AC3E}">
        <p14:creationId xmlns:p14="http://schemas.microsoft.com/office/powerpoint/2010/main" val="147861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Scenario: Planning Exercise for Participants</a:t>
            </a:r>
            <a:endParaRPr lang="en-US" b="1" dirty="0"/>
          </a:p>
        </p:txBody>
      </p:sp>
      <p:sp>
        <p:nvSpPr>
          <p:cNvPr id="3" name="Content Placeholder 2"/>
          <p:cNvSpPr>
            <a:spLocks noGrp="1"/>
          </p:cNvSpPr>
          <p:nvPr>
            <p:ph idx="1"/>
          </p:nvPr>
        </p:nvSpPr>
        <p:spPr/>
        <p:txBody>
          <a:bodyPr>
            <a:normAutofit/>
          </a:bodyPr>
          <a:lstStyle/>
          <a:p>
            <a:pPr marL="0" indent="0" algn="just">
              <a:buNone/>
            </a:pPr>
            <a:r>
              <a:rPr lang="en-US" sz="3600" dirty="0"/>
              <a:t>Due to the  existence of an outbreak of Ebola and Anthrax within the region, describe an appropriate gender related response strategy and responsibilities of the various members of society in your area.</a:t>
            </a:r>
          </a:p>
        </p:txBody>
      </p:sp>
    </p:spTree>
    <p:extLst>
      <p:ext uri="{BB962C8B-B14F-4D97-AF65-F5344CB8AC3E}">
        <p14:creationId xmlns:p14="http://schemas.microsoft.com/office/powerpoint/2010/main" val="159415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109"/>
            <a:ext cx="10515600" cy="907479"/>
          </a:xfrm>
        </p:spPr>
        <p:txBody>
          <a:bodyPr/>
          <a:lstStyle/>
          <a:p>
            <a:r>
              <a:rPr lang="en-US" b="1" dirty="0"/>
              <a:t>Vulnerability To Infectious Diseases</a:t>
            </a:r>
            <a:endParaRPr lang="en-US" dirty="0"/>
          </a:p>
        </p:txBody>
      </p:sp>
      <p:sp>
        <p:nvSpPr>
          <p:cNvPr id="3" name="Content Placeholder 2"/>
          <p:cNvSpPr>
            <a:spLocks noGrp="1"/>
          </p:cNvSpPr>
          <p:nvPr>
            <p:ph idx="1"/>
          </p:nvPr>
        </p:nvSpPr>
        <p:spPr>
          <a:xfrm>
            <a:off x="838200" y="1410291"/>
            <a:ext cx="10515600" cy="4351338"/>
          </a:xfrm>
        </p:spPr>
        <p:txBody>
          <a:bodyPr>
            <a:normAutofit lnSpcReduction="10000"/>
          </a:bodyPr>
          <a:lstStyle/>
          <a:p>
            <a:pPr marL="342900">
              <a:lnSpc>
                <a:spcPct val="92000"/>
              </a:lnSpc>
              <a:spcBef>
                <a:spcPts val="1008"/>
              </a:spcBef>
              <a:buSzPts val="2040"/>
            </a:pPr>
            <a:r>
              <a:rPr lang="en-US" sz="2200" b="1" dirty="0"/>
              <a:t>First contact</a:t>
            </a:r>
          </a:p>
          <a:p>
            <a:pPr marL="640080" lvl="1">
              <a:lnSpc>
                <a:spcPct val="92000"/>
              </a:lnSpc>
              <a:spcBef>
                <a:spcPts val="940"/>
              </a:spcBef>
              <a:buSzPts val="1700"/>
            </a:pPr>
            <a:r>
              <a:rPr lang="en-US" sz="2200" dirty="0"/>
              <a:t>Ebola, TB, anthrax</a:t>
            </a:r>
          </a:p>
          <a:p>
            <a:pPr marL="402336" lvl="1" indent="0">
              <a:lnSpc>
                <a:spcPct val="92000"/>
              </a:lnSpc>
              <a:spcBef>
                <a:spcPts val="940"/>
              </a:spcBef>
              <a:buSzPts val="1700"/>
              <a:buNone/>
            </a:pPr>
            <a:endParaRPr lang="en-US" sz="2200" dirty="0"/>
          </a:p>
          <a:p>
            <a:pPr marL="342900">
              <a:lnSpc>
                <a:spcPct val="92000"/>
              </a:lnSpc>
              <a:spcBef>
                <a:spcPts val="1008"/>
              </a:spcBef>
              <a:buSzPts val="2040"/>
            </a:pPr>
            <a:r>
              <a:rPr lang="en-US" sz="2200" b="1" dirty="0"/>
              <a:t>Gender related norms</a:t>
            </a:r>
          </a:p>
          <a:p>
            <a:pPr marL="640080" lvl="1">
              <a:lnSpc>
                <a:spcPct val="92000"/>
              </a:lnSpc>
              <a:spcBef>
                <a:spcPts val="940"/>
              </a:spcBef>
              <a:buSzPts val="1700"/>
            </a:pPr>
            <a:r>
              <a:rPr lang="en-US" sz="2200" dirty="0"/>
              <a:t>Value of males against females</a:t>
            </a:r>
          </a:p>
          <a:p>
            <a:pPr marL="640080" lvl="1">
              <a:lnSpc>
                <a:spcPct val="92000"/>
              </a:lnSpc>
              <a:spcBef>
                <a:spcPts val="940"/>
              </a:spcBef>
              <a:buSzPts val="1700"/>
            </a:pPr>
            <a:r>
              <a:rPr lang="en-US" sz="2200" dirty="0"/>
              <a:t>Vaccination rates </a:t>
            </a:r>
          </a:p>
          <a:p>
            <a:pPr marL="640080" lvl="1">
              <a:lnSpc>
                <a:spcPct val="92000"/>
              </a:lnSpc>
              <a:spcBef>
                <a:spcPts val="940"/>
              </a:spcBef>
              <a:buSzPts val="1700"/>
            </a:pPr>
            <a:r>
              <a:rPr lang="en-US" sz="2200" dirty="0"/>
              <a:t>Risk factors: pastoralist communities and cholera outbreak</a:t>
            </a:r>
          </a:p>
          <a:p>
            <a:pPr marL="402336" lvl="1" indent="0">
              <a:lnSpc>
                <a:spcPct val="92000"/>
              </a:lnSpc>
              <a:spcBef>
                <a:spcPts val="940"/>
              </a:spcBef>
              <a:buSzPts val="1700"/>
              <a:buNone/>
            </a:pPr>
            <a:endParaRPr lang="en-US" sz="2200" dirty="0"/>
          </a:p>
          <a:p>
            <a:pPr marL="342900">
              <a:lnSpc>
                <a:spcPct val="92000"/>
              </a:lnSpc>
              <a:spcBef>
                <a:spcPts val="1008"/>
              </a:spcBef>
              <a:buSzPts val="2040"/>
            </a:pPr>
            <a:r>
              <a:rPr lang="en-US" sz="2200" b="1" dirty="0"/>
              <a:t>Gender roles and responsibilities</a:t>
            </a:r>
          </a:p>
          <a:p>
            <a:pPr marL="640080" lvl="1">
              <a:lnSpc>
                <a:spcPct val="92000"/>
              </a:lnSpc>
              <a:spcBef>
                <a:spcPts val="940"/>
              </a:spcBef>
              <a:buSzPts val="1700"/>
            </a:pPr>
            <a:r>
              <a:rPr lang="en-US" sz="2200" dirty="0"/>
              <a:t>Schistosomiasis</a:t>
            </a:r>
          </a:p>
          <a:p>
            <a:pPr marL="640080" lvl="1">
              <a:lnSpc>
                <a:spcPct val="92000"/>
              </a:lnSpc>
              <a:spcBef>
                <a:spcPts val="940"/>
              </a:spcBef>
              <a:buSzPts val="1700"/>
            </a:pPr>
            <a:r>
              <a:rPr lang="en-US" sz="2200" dirty="0"/>
              <a:t> Guinea worm</a:t>
            </a:r>
          </a:p>
          <a:p>
            <a:pPr marL="402336" lvl="1" indent="0">
              <a:lnSpc>
                <a:spcPct val="92000"/>
              </a:lnSpc>
              <a:spcBef>
                <a:spcPts val="940"/>
              </a:spcBef>
              <a:buSzPts val="1700"/>
              <a:buNone/>
            </a:pPr>
            <a:endParaRPr lang="en-US" sz="1700" dirty="0"/>
          </a:p>
        </p:txBody>
      </p:sp>
      <p:pic>
        <p:nvPicPr>
          <p:cNvPr id="4" name="Picture 3"/>
          <p:cNvPicPr>
            <a:picLocks noChangeAspect="1"/>
          </p:cNvPicPr>
          <p:nvPr/>
        </p:nvPicPr>
        <p:blipFill>
          <a:blip r:embed="rId2"/>
          <a:stretch>
            <a:fillRect/>
          </a:stretch>
        </p:blipFill>
        <p:spPr>
          <a:xfrm>
            <a:off x="7343904" y="1144588"/>
            <a:ext cx="2877561" cy="2200847"/>
          </a:xfrm>
          <a:prstGeom prst="rect">
            <a:avLst/>
          </a:prstGeom>
        </p:spPr>
      </p:pic>
      <p:pic>
        <p:nvPicPr>
          <p:cNvPr id="5" name="Picture 4"/>
          <p:cNvPicPr>
            <a:picLocks noChangeAspect="1"/>
          </p:cNvPicPr>
          <p:nvPr/>
        </p:nvPicPr>
        <p:blipFill>
          <a:blip r:embed="rId3"/>
          <a:stretch>
            <a:fillRect/>
          </a:stretch>
        </p:blipFill>
        <p:spPr>
          <a:xfrm>
            <a:off x="9040367" y="3611138"/>
            <a:ext cx="2816596" cy="2700762"/>
          </a:xfrm>
          <a:prstGeom prst="rect">
            <a:avLst/>
          </a:prstGeom>
        </p:spPr>
      </p:pic>
    </p:spTree>
    <p:extLst>
      <p:ext uri="{BB962C8B-B14F-4D97-AF65-F5344CB8AC3E}">
        <p14:creationId xmlns:p14="http://schemas.microsoft.com/office/powerpoint/2010/main" val="122026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lstStyle/>
          <a:p>
            <a:pPr algn="ctr"/>
            <a:r>
              <a:rPr lang="en-US" b="1" dirty="0" smtClean="0"/>
              <a:t>Exposure to Pathogens</a:t>
            </a:r>
            <a:r>
              <a:rPr lang="en-US" sz="2520" b="1" dirty="0" smtClean="0"/>
              <a:t> </a:t>
            </a:r>
            <a:endParaRPr lang="en-US" dirty="0"/>
          </a:p>
        </p:txBody>
      </p:sp>
      <p:sp>
        <p:nvSpPr>
          <p:cNvPr id="3" name="Content Placeholder 2"/>
          <p:cNvSpPr>
            <a:spLocks noGrp="1"/>
          </p:cNvSpPr>
          <p:nvPr>
            <p:ph idx="1"/>
          </p:nvPr>
        </p:nvSpPr>
        <p:spPr>
          <a:xfrm>
            <a:off x="838200" y="1615737"/>
            <a:ext cx="10515600" cy="4561226"/>
          </a:xfrm>
        </p:spPr>
        <p:txBody>
          <a:bodyPr>
            <a:noAutofit/>
          </a:bodyPr>
          <a:lstStyle/>
          <a:p>
            <a:pPr marL="342900">
              <a:lnSpc>
                <a:spcPct val="92000"/>
              </a:lnSpc>
              <a:spcBef>
                <a:spcPts val="900"/>
              </a:spcBef>
              <a:buSzPts val="1500"/>
            </a:pPr>
            <a:r>
              <a:rPr lang="en-US" sz="1800" b="1" dirty="0"/>
              <a:t>Occupational exposure</a:t>
            </a:r>
          </a:p>
          <a:p>
            <a:pPr marL="640080" lvl="1">
              <a:lnSpc>
                <a:spcPct val="92000"/>
              </a:lnSpc>
              <a:spcBef>
                <a:spcPts val="850"/>
              </a:spcBef>
              <a:buSzPts val="1250"/>
            </a:pPr>
            <a:r>
              <a:rPr lang="en-US" sz="1800" dirty="0"/>
              <a:t>Hunters, gatherers, preparing meals</a:t>
            </a:r>
          </a:p>
          <a:p>
            <a:pPr marL="640080" lvl="1">
              <a:lnSpc>
                <a:spcPct val="92000"/>
              </a:lnSpc>
              <a:spcBef>
                <a:spcPts val="850"/>
              </a:spcBef>
              <a:buSzPts val="1250"/>
            </a:pPr>
            <a:r>
              <a:rPr lang="en-US" sz="1800" dirty="0"/>
              <a:t>Outdoor activities and rabies in Ethiopia</a:t>
            </a:r>
          </a:p>
          <a:p>
            <a:pPr marL="640080" lvl="1">
              <a:lnSpc>
                <a:spcPct val="92000"/>
              </a:lnSpc>
              <a:spcBef>
                <a:spcPts val="850"/>
              </a:spcBef>
              <a:buSzPts val="1250"/>
            </a:pPr>
            <a:r>
              <a:rPr lang="en-US" sz="1800" dirty="0"/>
              <a:t>Raw milk and TB among the Somali </a:t>
            </a:r>
            <a:r>
              <a:rPr lang="en-US" sz="1800" dirty="0" smtClean="0"/>
              <a:t>community</a:t>
            </a:r>
          </a:p>
          <a:p>
            <a:pPr marL="640080" lvl="1">
              <a:lnSpc>
                <a:spcPct val="92000"/>
              </a:lnSpc>
              <a:spcBef>
                <a:spcPts val="850"/>
              </a:spcBef>
              <a:buSzPts val="1250"/>
            </a:pPr>
            <a:r>
              <a:rPr lang="en-US" sz="1800" dirty="0" smtClean="0"/>
              <a:t>Caring </a:t>
            </a:r>
            <a:r>
              <a:rPr lang="en-US" sz="1800" dirty="0"/>
              <a:t>for sick/dead family members</a:t>
            </a:r>
          </a:p>
          <a:p>
            <a:pPr marL="82296" indent="0">
              <a:lnSpc>
                <a:spcPct val="92000"/>
              </a:lnSpc>
              <a:spcBef>
                <a:spcPts val="900"/>
              </a:spcBef>
              <a:buSzPts val="1500"/>
              <a:buNone/>
            </a:pPr>
            <a:endParaRPr lang="en-US" sz="1800" dirty="0"/>
          </a:p>
          <a:p>
            <a:pPr marL="342900">
              <a:lnSpc>
                <a:spcPct val="92000"/>
              </a:lnSpc>
              <a:spcBef>
                <a:spcPts val="900"/>
              </a:spcBef>
              <a:buSzPts val="1500"/>
            </a:pPr>
            <a:r>
              <a:rPr lang="en-US" sz="1800" b="1" dirty="0"/>
              <a:t>Child care and care takers</a:t>
            </a:r>
          </a:p>
          <a:p>
            <a:pPr marL="82296" indent="0">
              <a:lnSpc>
                <a:spcPct val="92000"/>
              </a:lnSpc>
              <a:spcBef>
                <a:spcPts val="900"/>
              </a:spcBef>
              <a:buSzPts val="1500"/>
              <a:buNone/>
            </a:pPr>
            <a:endParaRPr lang="en-US" sz="1800" dirty="0"/>
          </a:p>
          <a:p>
            <a:pPr marL="342900">
              <a:lnSpc>
                <a:spcPct val="92000"/>
              </a:lnSpc>
              <a:spcBef>
                <a:spcPts val="900"/>
              </a:spcBef>
              <a:buSzPts val="1500"/>
            </a:pPr>
            <a:r>
              <a:rPr lang="en-US" sz="1800" b="1" dirty="0"/>
              <a:t>Exposure in health care setting</a:t>
            </a:r>
          </a:p>
          <a:p>
            <a:pPr marL="82296" indent="0">
              <a:lnSpc>
                <a:spcPct val="92000"/>
              </a:lnSpc>
              <a:spcBef>
                <a:spcPts val="900"/>
              </a:spcBef>
              <a:buSzPts val="1500"/>
              <a:buNone/>
            </a:pPr>
            <a:endParaRPr lang="en-US" sz="1800" b="1" dirty="0"/>
          </a:p>
          <a:p>
            <a:pPr marL="342900">
              <a:lnSpc>
                <a:spcPct val="92000"/>
              </a:lnSpc>
              <a:spcBef>
                <a:spcPts val="900"/>
              </a:spcBef>
              <a:buSzPts val="1500"/>
            </a:pPr>
            <a:r>
              <a:rPr lang="en-US" sz="1800" b="1" dirty="0"/>
              <a:t>Exposure to livestock</a:t>
            </a:r>
          </a:p>
          <a:p>
            <a:pPr marL="640080" lvl="1">
              <a:lnSpc>
                <a:spcPct val="92000"/>
              </a:lnSpc>
              <a:spcBef>
                <a:spcPts val="850"/>
              </a:spcBef>
              <a:buSzPts val="1250"/>
            </a:pPr>
            <a:r>
              <a:rPr lang="en-US" sz="1800" dirty="0"/>
              <a:t>Slaughter and marketing</a:t>
            </a:r>
          </a:p>
          <a:p>
            <a:pPr marL="402336" lvl="1" indent="0">
              <a:lnSpc>
                <a:spcPct val="92000"/>
              </a:lnSpc>
              <a:spcBef>
                <a:spcPts val="850"/>
              </a:spcBef>
              <a:buSzPts val="1250"/>
              <a:buNone/>
            </a:pPr>
            <a:endParaRPr lang="en-US" sz="1250" dirty="0"/>
          </a:p>
          <a:p>
            <a:pPr marL="640080" lvl="1" indent="-149225">
              <a:lnSpc>
                <a:spcPct val="92000"/>
              </a:lnSpc>
              <a:spcBef>
                <a:spcPts val="850"/>
              </a:spcBef>
              <a:buSzPts val="1250"/>
              <a:buNone/>
            </a:pPr>
            <a:endParaRPr lang="en-US" sz="1250" dirty="0"/>
          </a:p>
          <a:p>
            <a:pPr marL="0" indent="0">
              <a:buNone/>
            </a:pPr>
            <a:endParaRPr lang="en-US" dirty="0"/>
          </a:p>
        </p:txBody>
      </p:sp>
      <p:pic>
        <p:nvPicPr>
          <p:cNvPr id="4" name="Shape 389"/>
          <p:cNvPicPr preferRelativeResize="0"/>
          <p:nvPr/>
        </p:nvPicPr>
        <p:blipFill rotWithShape="1">
          <a:blip r:embed="rId2">
            <a:alphaModFix/>
          </a:blip>
          <a:srcRect/>
          <a:stretch/>
        </p:blipFill>
        <p:spPr>
          <a:xfrm>
            <a:off x="7333488" y="1615737"/>
            <a:ext cx="3621024" cy="4561226"/>
          </a:xfrm>
          <a:prstGeom prst="rect">
            <a:avLst/>
          </a:prstGeom>
          <a:noFill/>
          <a:ln>
            <a:noFill/>
          </a:ln>
        </p:spPr>
      </p:pic>
    </p:spTree>
    <p:extLst>
      <p:ext uri="{BB962C8B-B14F-4D97-AF65-F5344CB8AC3E}">
        <p14:creationId xmlns:p14="http://schemas.microsoft.com/office/powerpoint/2010/main" val="186367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02"/>
          <p:cNvPicPr preferRelativeResize="0">
            <a:picLocks noGrp="1"/>
          </p:cNvPicPr>
          <p:nvPr>
            <p:ph idx="1"/>
          </p:nvPr>
        </p:nvPicPr>
        <p:blipFill rotWithShape="1">
          <a:blip r:embed="rId2">
            <a:alphaModFix/>
          </a:blip>
          <a:srcRect/>
          <a:stretch/>
        </p:blipFill>
        <p:spPr>
          <a:xfrm>
            <a:off x="219456" y="292608"/>
            <a:ext cx="11430000" cy="6382512"/>
          </a:xfrm>
          <a:prstGeom prst="rect">
            <a:avLst/>
          </a:prstGeom>
          <a:noFill/>
          <a:ln>
            <a:noFill/>
          </a:ln>
        </p:spPr>
      </p:pic>
    </p:spTree>
    <p:extLst>
      <p:ext uri="{BB962C8B-B14F-4D97-AF65-F5344CB8AC3E}">
        <p14:creationId xmlns:p14="http://schemas.microsoft.com/office/powerpoint/2010/main" val="153792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Gender and Ethics</a:t>
            </a:r>
          </a:p>
        </p:txBody>
      </p:sp>
      <p:sp>
        <p:nvSpPr>
          <p:cNvPr id="3" name="Content Placeholder 2"/>
          <p:cNvSpPr>
            <a:spLocks noGrp="1"/>
          </p:cNvSpPr>
          <p:nvPr>
            <p:ph idx="1"/>
          </p:nvPr>
        </p:nvSpPr>
        <p:spPr>
          <a:xfrm>
            <a:off x="290286" y="1825625"/>
            <a:ext cx="11487186" cy="4351338"/>
          </a:xfrm>
        </p:spPr>
        <p:txBody>
          <a:bodyPr>
            <a:normAutofit/>
          </a:bodyPr>
          <a:lstStyle/>
          <a:p>
            <a:pPr algn="just"/>
            <a:r>
              <a:rPr lang="en-US" dirty="0"/>
              <a:t>What is ethics?</a:t>
            </a:r>
          </a:p>
          <a:p>
            <a:pPr marL="0" indent="0" algn="just">
              <a:buNone/>
            </a:pPr>
            <a:r>
              <a:rPr lang="en-US" dirty="0"/>
              <a:t>Systematic rules or principles governing right conduct.</a:t>
            </a:r>
          </a:p>
          <a:p>
            <a:pPr marL="0" indent="0" algn="just">
              <a:buNone/>
            </a:pPr>
            <a:r>
              <a:rPr lang="en-US" dirty="0"/>
              <a:t> Each practitioner, upon entering a profession, is invested with the responsibility to adhere to the standards of ethical practice and </a:t>
            </a:r>
          </a:p>
          <a:p>
            <a:pPr marL="0" indent="0" algn="just">
              <a:buNone/>
            </a:pPr>
            <a:r>
              <a:rPr lang="en-US" dirty="0"/>
              <a:t>conduct set by the profession.</a:t>
            </a:r>
          </a:p>
          <a:p>
            <a:pPr algn="just"/>
            <a:r>
              <a:rPr lang="en-US" dirty="0"/>
              <a:t>Principles of ethics</a:t>
            </a:r>
          </a:p>
          <a:p>
            <a:pPr marL="0" indent="0" algn="just">
              <a:buNone/>
            </a:pPr>
            <a:r>
              <a:rPr lang="en-US" dirty="0"/>
              <a:t>- Understand Gender equality, gender equity, allocation and resource distribution, morality , vulnerability to disease etc.</a:t>
            </a:r>
          </a:p>
          <a:p>
            <a:pPr algn="just"/>
            <a:r>
              <a:rPr lang="en-US" dirty="0"/>
              <a:t>Gender bias, discrimination in relation to One Health</a:t>
            </a:r>
          </a:p>
        </p:txBody>
      </p:sp>
    </p:spTree>
    <p:extLst>
      <p:ext uri="{BB962C8B-B14F-4D97-AF65-F5344CB8AC3E}">
        <p14:creationId xmlns:p14="http://schemas.microsoft.com/office/powerpoint/2010/main" val="148699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Purpose</a:t>
            </a:r>
          </a:p>
        </p:txBody>
      </p:sp>
      <p:sp>
        <p:nvSpPr>
          <p:cNvPr id="3" name="Content Placeholder 2"/>
          <p:cNvSpPr>
            <a:spLocks noGrp="1"/>
          </p:cNvSpPr>
          <p:nvPr>
            <p:ph idx="1"/>
          </p:nvPr>
        </p:nvSpPr>
        <p:spPr/>
        <p:txBody>
          <a:bodyPr/>
          <a:lstStyle/>
          <a:p>
            <a:pPr marL="0" indent="0" algn="just">
              <a:buNone/>
            </a:pPr>
            <a:r>
              <a:rPr lang="en-GB" sz="3200" dirty="0"/>
              <a:t>This course enables participants to integrate the dynamics of gender in outbreaks, epidemics, pandemic preparedness and response </a:t>
            </a:r>
            <a:endParaRPr lang="en-US" sz="3200" dirty="0"/>
          </a:p>
          <a:p>
            <a:endParaRPr lang="en-US" dirty="0"/>
          </a:p>
        </p:txBody>
      </p:sp>
    </p:spTree>
    <p:extLst>
      <p:ext uri="{BB962C8B-B14F-4D97-AF65-F5344CB8AC3E}">
        <p14:creationId xmlns:p14="http://schemas.microsoft.com/office/powerpoint/2010/main" val="16501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Practical and Strategic Needs</a:t>
            </a:r>
            <a:endParaRPr lang="en-US" dirty="0"/>
          </a:p>
        </p:txBody>
      </p:sp>
      <p:sp>
        <p:nvSpPr>
          <p:cNvPr id="3" name="Content Placeholder 2"/>
          <p:cNvSpPr>
            <a:spLocks noGrp="1"/>
          </p:cNvSpPr>
          <p:nvPr>
            <p:ph idx="1"/>
          </p:nvPr>
        </p:nvSpPr>
        <p:spPr/>
        <p:txBody>
          <a:bodyPr>
            <a:normAutofit fontScale="85000" lnSpcReduction="10000"/>
          </a:bodyPr>
          <a:lstStyle/>
          <a:p>
            <a:pPr marL="342900" algn="just">
              <a:lnSpc>
                <a:spcPct val="102000"/>
              </a:lnSpc>
              <a:spcBef>
                <a:spcPts val="0"/>
              </a:spcBef>
              <a:buSzPts val="2040"/>
            </a:pPr>
            <a:r>
              <a:rPr lang="en-US" b="1" dirty="0"/>
              <a:t>Practical gender needs: </a:t>
            </a:r>
            <a:r>
              <a:rPr lang="en-US" dirty="0"/>
              <a:t>Women and men can easily identify these needs as they often relate to living conditions. Women may identify safe water, food, health care, cash income, as immediate interests/needs that they must meet.  Meeting women’s practical gender needs is essential in order to improve living conditions, but in itself it will not change the prevailing disadvantaged (subordinate) position of women. It may in fact reinforce the gender division of labor.</a:t>
            </a:r>
          </a:p>
          <a:p>
            <a:pPr marL="342900" algn="just">
              <a:lnSpc>
                <a:spcPct val="102000"/>
              </a:lnSpc>
              <a:spcBef>
                <a:spcPts val="1008"/>
              </a:spcBef>
              <a:buSzPts val="2040"/>
            </a:pPr>
            <a:r>
              <a:rPr lang="en-US" b="1" dirty="0"/>
              <a:t>Strategic gender interests/needs:</a:t>
            </a:r>
            <a:r>
              <a:rPr lang="en-US" dirty="0"/>
              <a:t>  Strategic gender interests/needs are those that women themselves identify as due to their subordinate position to men in their society.  They relate to issues of power and control, and to exploitation under the sexual division of labor.</a:t>
            </a:r>
          </a:p>
          <a:p>
            <a:endParaRPr lang="en-US" dirty="0"/>
          </a:p>
        </p:txBody>
      </p:sp>
    </p:spTree>
    <p:extLst>
      <p:ext uri="{BB962C8B-B14F-4D97-AF65-F5344CB8AC3E}">
        <p14:creationId xmlns:p14="http://schemas.microsoft.com/office/powerpoint/2010/main" val="383643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Gender Analysis Concepts</a:t>
            </a:r>
            <a:endParaRPr lang="en-US" dirty="0"/>
          </a:p>
        </p:txBody>
      </p:sp>
      <p:sp>
        <p:nvSpPr>
          <p:cNvPr id="3" name="Content Placeholder 2"/>
          <p:cNvSpPr>
            <a:spLocks noGrp="1"/>
          </p:cNvSpPr>
          <p:nvPr>
            <p:ph idx="1"/>
          </p:nvPr>
        </p:nvSpPr>
        <p:spPr/>
        <p:txBody>
          <a:bodyPr>
            <a:normAutofit fontScale="92500" lnSpcReduction="20000"/>
          </a:bodyPr>
          <a:lstStyle/>
          <a:p>
            <a:pPr marL="342900" algn="just">
              <a:lnSpc>
                <a:spcPct val="92000"/>
              </a:lnSpc>
              <a:spcBef>
                <a:spcPts val="0"/>
              </a:spcBef>
              <a:buSzPts val="1850"/>
            </a:pPr>
            <a:r>
              <a:rPr lang="en-US" dirty="0"/>
              <a:t>Practical Needs &amp; and Strategic Gender Interests</a:t>
            </a:r>
          </a:p>
          <a:p>
            <a:pPr marL="342900" algn="just">
              <a:lnSpc>
                <a:spcPct val="92000"/>
              </a:lnSpc>
              <a:spcBef>
                <a:spcPts val="970"/>
              </a:spcBef>
              <a:buSzPts val="1850"/>
            </a:pPr>
            <a:r>
              <a:rPr lang="en-US" b="1" dirty="0"/>
              <a:t>Condition and Position: </a:t>
            </a:r>
            <a:r>
              <a:rPr lang="en-US" dirty="0"/>
              <a:t>In addition to the specific conditions which women share with men, differential access means women’s position in relation to men must also be assessed when interventions are planned and implemented.</a:t>
            </a:r>
          </a:p>
          <a:p>
            <a:pPr marL="342900" algn="just">
              <a:lnSpc>
                <a:spcPct val="92000"/>
              </a:lnSpc>
              <a:spcBef>
                <a:spcPts val="970"/>
              </a:spcBef>
              <a:buSzPts val="1850"/>
            </a:pPr>
            <a:r>
              <a:rPr lang="en-US" dirty="0"/>
              <a:t>Transforming Gender Relations</a:t>
            </a:r>
          </a:p>
          <a:p>
            <a:pPr marL="342900" algn="just">
              <a:lnSpc>
                <a:spcPct val="92000"/>
              </a:lnSpc>
              <a:spcBef>
                <a:spcPts val="970"/>
              </a:spcBef>
              <a:buSzPts val="1850"/>
            </a:pPr>
            <a:r>
              <a:rPr lang="en-US" dirty="0"/>
              <a:t>Transformatory Potential</a:t>
            </a:r>
          </a:p>
          <a:p>
            <a:pPr marL="342900" algn="just">
              <a:lnSpc>
                <a:spcPct val="92000"/>
              </a:lnSpc>
              <a:spcBef>
                <a:spcPts val="970"/>
              </a:spcBef>
              <a:buSzPts val="1850"/>
            </a:pPr>
            <a:r>
              <a:rPr lang="en-US" b="1" dirty="0"/>
              <a:t>Empowerment: </a:t>
            </a:r>
            <a:r>
              <a:rPr lang="en-US" dirty="0"/>
              <a:t>Women’s empowerment means developing their ability to collectively and individually take control over their own lives, identify their needs, set their own agendas and demand support from their communities and the state to see that their interests are responded to.</a:t>
            </a:r>
          </a:p>
          <a:p>
            <a:endParaRPr lang="en-US" dirty="0"/>
          </a:p>
        </p:txBody>
      </p:sp>
    </p:spTree>
    <p:extLst>
      <p:ext uri="{BB962C8B-B14F-4D97-AF65-F5344CB8AC3E}">
        <p14:creationId xmlns:p14="http://schemas.microsoft.com/office/powerpoint/2010/main" val="3529100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Exercise for Participants</a:t>
            </a:r>
            <a:endParaRPr lang="en-US" b="1" dirty="0"/>
          </a:p>
        </p:txBody>
      </p:sp>
      <p:sp>
        <p:nvSpPr>
          <p:cNvPr id="3" name="Content Placeholder 2"/>
          <p:cNvSpPr>
            <a:spLocks noGrp="1"/>
          </p:cNvSpPr>
          <p:nvPr>
            <p:ph idx="1"/>
          </p:nvPr>
        </p:nvSpPr>
        <p:spPr/>
        <p:txBody>
          <a:bodyPr/>
          <a:lstStyle/>
          <a:p>
            <a:pPr lvl="0"/>
            <a:r>
              <a:rPr lang="en-US" sz="2000" dirty="0"/>
              <a:t>In your community, what do you see as the most serious issue facing women? How are the issues facing women different from those facing men?</a:t>
            </a:r>
          </a:p>
          <a:p>
            <a:pPr lvl="0"/>
            <a:r>
              <a:rPr lang="en-US" sz="2000" dirty="0"/>
              <a:t>How do the issues change over a women’s life cycle (e.g. infant, childhood, adolescence, child bearing, nursing, old age)?</a:t>
            </a:r>
          </a:p>
          <a:p>
            <a:pPr lvl="0"/>
            <a:r>
              <a:rPr lang="en-US" sz="2000" dirty="0"/>
              <a:t>What is the impact of these challenges on women’s health?</a:t>
            </a:r>
          </a:p>
          <a:p>
            <a:pPr lvl="0"/>
            <a:r>
              <a:rPr lang="en-US" sz="2000" dirty="0"/>
              <a:t>How do women’s health issues impact men?</a:t>
            </a:r>
          </a:p>
          <a:p>
            <a:pPr lvl="0"/>
            <a:r>
              <a:rPr lang="en-US" sz="2000" dirty="0"/>
              <a:t>Do you know of any ethnic group in Uganda faced with an anthrax </a:t>
            </a:r>
            <a:r>
              <a:rPr lang="en-US" sz="2000" dirty="0" smtClean="0"/>
              <a:t>outbreak think </a:t>
            </a:r>
            <a:r>
              <a:rPr lang="en-US" sz="2000" dirty="0"/>
              <a:t>back in the opening </a:t>
            </a:r>
            <a:r>
              <a:rPr lang="en-US" sz="2000" dirty="0" smtClean="0"/>
              <a:t>simulation:</a:t>
            </a:r>
          </a:p>
          <a:p>
            <a:pPr lvl="0"/>
            <a:r>
              <a:rPr lang="en-US" sz="2000" dirty="0" smtClean="0"/>
              <a:t>Would </a:t>
            </a:r>
            <a:r>
              <a:rPr lang="en-US" sz="2000" dirty="0"/>
              <a:t>it be surprising if more women than men got TB? </a:t>
            </a:r>
            <a:r>
              <a:rPr lang="en-US" sz="2000" dirty="0" smtClean="0"/>
              <a:t>Why?</a:t>
            </a:r>
          </a:p>
          <a:p>
            <a:pPr lvl="0"/>
            <a:r>
              <a:rPr lang="en-US" sz="2000" dirty="0" smtClean="0"/>
              <a:t>How </a:t>
            </a:r>
            <a:r>
              <a:rPr lang="en-US" sz="2000" dirty="0"/>
              <a:t>do men and women interact differently with domestic animals? With </a:t>
            </a:r>
            <a:r>
              <a:rPr lang="en-US" sz="2000" dirty="0" smtClean="0"/>
              <a:t>wildlife?</a:t>
            </a:r>
          </a:p>
          <a:p>
            <a:pPr lvl="0"/>
            <a:r>
              <a:rPr lang="en-US" sz="2000" dirty="0" smtClean="0"/>
              <a:t>What </a:t>
            </a:r>
            <a:r>
              <a:rPr lang="en-US" sz="2000" dirty="0"/>
              <a:t>is the impact of deforestation on women?</a:t>
            </a:r>
          </a:p>
          <a:p>
            <a:endParaRPr lang="en-US" dirty="0"/>
          </a:p>
        </p:txBody>
      </p:sp>
    </p:spTree>
    <p:extLst>
      <p:ext uri="{BB962C8B-B14F-4D97-AF65-F5344CB8AC3E}">
        <p14:creationId xmlns:p14="http://schemas.microsoft.com/office/powerpoint/2010/main" val="184226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Activity 1 – Triple Role</a:t>
            </a:r>
            <a:endParaRPr lang="en-US" dirty="0"/>
          </a:p>
        </p:txBody>
      </p:sp>
      <p:sp>
        <p:nvSpPr>
          <p:cNvPr id="3" name="Content Placeholder 2"/>
          <p:cNvSpPr>
            <a:spLocks noGrp="1"/>
          </p:cNvSpPr>
          <p:nvPr>
            <p:ph idx="1"/>
          </p:nvPr>
        </p:nvSpPr>
        <p:spPr/>
        <p:txBody>
          <a:bodyPr/>
          <a:lstStyle/>
          <a:p>
            <a:r>
              <a:rPr lang="en-US" dirty="0"/>
              <a:t>In your selected setting, complete the handouts identifying the productive, reproductive, community and political role carried out by men and women and discuss the vulnerability, exposure and response to disease outbreak as it affects men and women, the household and entire communities </a:t>
            </a:r>
          </a:p>
          <a:p>
            <a:endParaRPr lang="en-US" dirty="0"/>
          </a:p>
        </p:txBody>
      </p:sp>
    </p:spTree>
    <p:extLst>
      <p:ext uri="{BB962C8B-B14F-4D97-AF65-F5344CB8AC3E}">
        <p14:creationId xmlns:p14="http://schemas.microsoft.com/office/powerpoint/2010/main" val="355918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Activity 2 – Vulnerability to Risk Mapping</a:t>
            </a:r>
            <a:endParaRPr lang="en-US" dirty="0"/>
          </a:p>
        </p:txBody>
      </p:sp>
      <p:sp>
        <p:nvSpPr>
          <p:cNvPr id="3" name="Content Placeholder 2"/>
          <p:cNvSpPr>
            <a:spLocks noGrp="1"/>
          </p:cNvSpPr>
          <p:nvPr>
            <p:ph idx="1"/>
          </p:nvPr>
        </p:nvSpPr>
        <p:spPr/>
        <p:txBody>
          <a:bodyPr/>
          <a:lstStyle/>
          <a:p>
            <a:pPr marL="342900" algn="just">
              <a:lnSpc>
                <a:spcPct val="102000"/>
              </a:lnSpc>
              <a:spcBef>
                <a:spcPts val="0"/>
              </a:spcBef>
            </a:pPr>
            <a:r>
              <a:rPr lang="en-US" dirty="0"/>
              <a:t>Read the document about risks related to Ebola</a:t>
            </a:r>
          </a:p>
          <a:p>
            <a:pPr marL="342900" algn="just">
              <a:lnSpc>
                <a:spcPct val="102000"/>
              </a:lnSpc>
              <a:spcBef>
                <a:spcPts val="1080"/>
              </a:spcBef>
            </a:pPr>
            <a:r>
              <a:rPr lang="en-US" dirty="0"/>
              <a:t>Map out the risks faced by different community members (women, men, children, medical personnel)</a:t>
            </a:r>
          </a:p>
          <a:p>
            <a:pPr marL="342900" algn="just">
              <a:lnSpc>
                <a:spcPct val="102000"/>
              </a:lnSpc>
              <a:spcBef>
                <a:spcPts val="1080"/>
              </a:spcBef>
            </a:pPr>
            <a:r>
              <a:rPr lang="en-US" dirty="0"/>
              <a:t>Identify/ map out signs of those risks in the community</a:t>
            </a:r>
          </a:p>
          <a:p>
            <a:pPr marL="342900" algn="just">
              <a:lnSpc>
                <a:spcPct val="102000"/>
              </a:lnSpc>
              <a:spcBef>
                <a:spcPts val="1080"/>
              </a:spcBef>
            </a:pPr>
            <a:r>
              <a:rPr lang="en-US" dirty="0"/>
              <a:t>Add resources that can be used to mitigate those risks to the maps in different colors</a:t>
            </a:r>
          </a:p>
          <a:p>
            <a:pPr marL="342900" algn="just">
              <a:lnSpc>
                <a:spcPct val="102000"/>
              </a:lnSpc>
              <a:spcBef>
                <a:spcPts val="1080"/>
              </a:spcBef>
            </a:pPr>
            <a:r>
              <a:rPr lang="en-US" dirty="0"/>
              <a:t>Identify practical needs and strategic needs</a:t>
            </a:r>
          </a:p>
          <a:p>
            <a:endParaRPr lang="en-US" dirty="0"/>
          </a:p>
        </p:txBody>
      </p:sp>
    </p:spTree>
    <p:extLst>
      <p:ext uri="{BB962C8B-B14F-4D97-AF65-F5344CB8AC3E}">
        <p14:creationId xmlns:p14="http://schemas.microsoft.com/office/powerpoint/2010/main" val="999827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Gender Communication Profile</a:t>
            </a:r>
            <a:endParaRPr lang="en-US" dirty="0"/>
          </a:p>
        </p:txBody>
      </p:sp>
      <p:sp>
        <p:nvSpPr>
          <p:cNvPr id="3" name="Content Placeholder 2"/>
          <p:cNvSpPr>
            <a:spLocks noGrp="1"/>
          </p:cNvSpPr>
          <p:nvPr>
            <p:ph idx="1"/>
          </p:nvPr>
        </p:nvSpPr>
        <p:spPr/>
        <p:txBody>
          <a:bodyPr/>
          <a:lstStyle/>
          <a:p>
            <a:pPr marL="342900">
              <a:spcBef>
                <a:spcPts val="0"/>
              </a:spcBef>
              <a:buSzPts val="2000"/>
            </a:pPr>
            <a:r>
              <a:rPr lang="en-US" dirty="0"/>
              <a:t>Provides information on how women and men access  and share information</a:t>
            </a:r>
          </a:p>
          <a:p>
            <a:pPr marL="342900">
              <a:buSzPts val="2000"/>
            </a:pPr>
            <a:r>
              <a:rPr lang="en-US" dirty="0"/>
              <a:t>It can be community driven – having community members do it themselves</a:t>
            </a:r>
          </a:p>
          <a:p>
            <a:pPr marL="342900">
              <a:buSzPts val="2000"/>
            </a:pPr>
            <a:r>
              <a:rPr lang="en-US" dirty="0"/>
              <a:t>Think specifically in terms of an outbreak like Ebola</a:t>
            </a:r>
          </a:p>
          <a:p>
            <a:pPr marL="342900">
              <a:buSzPts val="2000"/>
            </a:pPr>
            <a:r>
              <a:rPr lang="en-US" dirty="0"/>
              <a:t>Who is providing information and how are they providing it- Key players</a:t>
            </a:r>
          </a:p>
          <a:p>
            <a:pPr marL="342900">
              <a:buSzPts val="2000"/>
            </a:pPr>
            <a:r>
              <a:rPr lang="en-US" dirty="0"/>
              <a:t>Add any communication methods that you think are missing</a:t>
            </a:r>
          </a:p>
          <a:p>
            <a:endParaRPr lang="en-US" dirty="0"/>
          </a:p>
        </p:txBody>
      </p:sp>
    </p:spTree>
    <p:extLst>
      <p:ext uri="{BB962C8B-B14F-4D97-AF65-F5344CB8AC3E}">
        <p14:creationId xmlns:p14="http://schemas.microsoft.com/office/powerpoint/2010/main" val="3044804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p>
        </p:txBody>
      </p:sp>
      <p:sp>
        <p:nvSpPr>
          <p:cNvPr id="3" name="Content Placeholder 2"/>
          <p:cNvSpPr>
            <a:spLocks noGrp="1"/>
          </p:cNvSpPr>
          <p:nvPr>
            <p:ph idx="1"/>
          </p:nvPr>
        </p:nvSpPr>
        <p:spPr/>
        <p:txBody>
          <a:bodyPr>
            <a:normAutofit/>
          </a:bodyPr>
          <a:lstStyle/>
          <a:p>
            <a:pPr marL="457200" lvl="1" indent="0" algn="just" eaLnBrk="0" fontAlgn="base" hangingPunct="0">
              <a:buNone/>
            </a:pPr>
            <a:r>
              <a:rPr lang="en-GB" sz="2800" dirty="0"/>
              <a:t>Confirm the participants understanding of:</a:t>
            </a:r>
          </a:p>
          <a:p>
            <a:pPr lvl="1" algn="just" eaLnBrk="0" fontAlgn="base" hangingPunct="0"/>
            <a:r>
              <a:rPr lang="en-GB" sz="2800" dirty="0"/>
              <a:t>Gender relations, inequities in society and how they influence pandemics</a:t>
            </a:r>
            <a:endParaRPr lang="en-US" sz="2800" dirty="0">
              <a:effectLst/>
            </a:endParaRPr>
          </a:p>
          <a:p>
            <a:pPr lvl="1" algn="just" eaLnBrk="0" fontAlgn="base" hangingPunct="0"/>
            <a:r>
              <a:rPr lang="en-GB" sz="2800" dirty="0"/>
              <a:t>Concepts of inequality and inequity with regard to preparedness and response for disease outbreaks </a:t>
            </a:r>
            <a:endParaRPr lang="en-US" sz="2800" dirty="0">
              <a:effectLst/>
            </a:endParaRPr>
          </a:p>
          <a:p>
            <a:pPr lvl="1" algn="just" eaLnBrk="0" fontAlgn="base" hangingPunct="0"/>
            <a:r>
              <a:rPr lang="en-GB" sz="2800" dirty="0"/>
              <a:t>Case for  mainstreaming gender in pandemics preparedness and response </a:t>
            </a:r>
            <a:endParaRPr lang="en-US" sz="2800" dirty="0">
              <a:effectLst/>
            </a:endParaRPr>
          </a:p>
          <a:p>
            <a:pPr lvl="1" algn="just" eaLnBrk="0" fontAlgn="base" hangingPunct="0"/>
            <a:r>
              <a:rPr lang="en-GB" sz="2800" dirty="0"/>
              <a:t>The </a:t>
            </a:r>
            <a:r>
              <a:rPr lang="en-GB" sz="2800" dirty="0" smtClean="0"/>
              <a:t>contribution </a:t>
            </a:r>
            <a:r>
              <a:rPr lang="en-GB" sz="2800" dirty="0"/>
              <a:t>of ethical considerations in pandemics response</a:t>
            </a:r>
            <a:endParaRPr lang="en-US" sz="2800" dirty="0">
              <a:effectLst/>
            </a:endParaRPr>
          </a:p>
          <a:p>
            <a:pPr marL="0" indent="0">
              <a:buNone/>
            </a:pPr>
            <a:endParaRPr lang="en-US" dirty="0"/>
          </a:p>
        </p:txBody>
      </p:sp>
    </p:spTree>
    <p:extLst>
      <p:ext uri="{BB962C8B-B14F-4D97-AF65-F5344CB8AC3E}">
        <p14:creationId xmlns:p14="http://schemas.microsoft.com/office/powerpoint/2010/main" val="635861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References</a:t>
            </a:r>
          </a:p>
        </p:txBody>
      </p:sp>
      <p:sp>
        <p:nvSpPr>
          <p:cNvPr id="3" name="Content Placeholder 2"/>
          <p:cNvSpPr>
            <a:spLocks noGrp="1"/>
          </p:cNvSpPr>
          <p:nvPr>
            <p:ph idx="1"/>
          </p:nvPr>
        </p:nvSpPr>
        <p:spPr/>
        <p:txBody>
          <a:bodyPr>
            <a:normAutofit/>
          </a:bodyPr>
          <a:lstStyle/>
          <a:p>
            <a:r>
              <a:rPr lang="en-US" sz="2400" dirty="0">
                <a:hlinkClick r:id="rId2"/>
              </a:rPr>
              <a:t>www.un.org</a:t>
            </a:r>
            <a:r>
              <a:rPr lang="en-US" sz="2400" dirty="0"/>
              <a:t>( UN gender framework)</a:t>
            </a:r>
          </a:p>
          <a:p>
            <a:r>
              <a:rPr lang="en-US" sz="2400" dirty="0"/>
              <a:t>Caroline Moser, </a:t>
            </a:r>
            <a:r>
              <a:rPr lang="en-US" sz="2400" u="sng" dirty="0">
                <a:hlinkClick r:id="rId3"/>
              </a:rPr>
              <a:t>"Gender planning in the third world: Meeting practical and strategic gender needs"</a:t>
            </a:r>
            <a:r>
              <a:rPr lang="en-US" sz="2400" dirty="0"/>
              <a:t>. </a:t>
            </a:r>
            <a:r>
              <a:rPr lang="en-US" sz="2400" i="1" dirty="0"/>
              <a:t>World Development</a:t>
            </a:r>
            <a:r>
              <a:rPr lang="en-US" sz="2400" dirty="0"/>
              <a:t>. </a:t>
            </a:r>
            <a:r>
              <a:rPr lang="en-US" sz="2400" b="1" dirty="0"/>
              <a:t>17</a:t>
            </a:r>
            <a:r>
              <a:rPr lang="en-US" sz="2400" dirty="0"/>
              <a:t> (11): 1799–1825. 1989-11-01. </a:t>
            </a:r>
            <a:r>
              <a:rPr lang="en-US" sz="2400" dirty="0">
                <a:hlinkClick r:id="rId4" tooltip="Digital object identifier"/>
              </a:rPr>
              <a:t>doi</a:t>
            </a:r>
            <a:r>
              <a:rPr lang="en-US" sz="2400" dirty="0"/>
              <a:t>:</a:t>
            </a:r>
            <a:r>
              <a:rPr lang="en-US" sz="2400" dirty="0">
                <a:hlinkClick r:id="rId5"/>
              </a:rPr>
              <a:t>10.1016/0305-750X(89)90201-5</a:t>
            </a:r>
            <a:r>
              <a:rPr lang="en-US" sz="2400" dirty="0"/>
              <a:t>. </a:t>
            </a:r>
            <a:r>
              <a:rPr lang="en-US" sz="2400" dirty="0">
                <a:hlinkClick r:id="rId6" tooltip="International Standard Serial Number"/>
              </a:rPr>
              <a:t>ISSN</a:t>
            </a:r>
            <a:r>
              <a:rPr lang="en-US" sz="2400" dirty="0"/>
              <a:t> </a:t>
            </a:r>
            <a:r>
              <a:rPr lang="en-US" sz="2400" dirty="0">
                <a:hlinkClick r:id="rId7"/>
              </a:rPr>
              <a:t>0305-750X</a:t>
            </a:r>
            <a:r>
              <a:rPr lang="en-US" sz="2400" dirty="0"/>
              <a:t>.</a:t>
            </a:r>
          </a:p>
          <a:p>
            <a:r>
              <a:rPr lang="en-US" sz="2400" dirty="0"/>
              <a:t>www.asset-scienceinsociety.eu</a:t>
            </a:r>
          </a:p>
          <a:p>
            <a:r>
              <a:rPr lang="en-US" sz="2400" dirty="0"/>
              <a:t>https://</a:t>
            </a:r>
            <a:r>
              <a:rPr lang="en-US" sz="2400" b="1" dirty="0"/>
              <a:t>www.who.int</a:t>
            </a:r>
            <a:r>
              <a:rPr lang="en-US" sz="2400" dirty="0"/>
              <a:t>/</a:t>
            </a:r>
            <a:r>
              <a:rPr lang="en-US" sz="2400" b="1" dirty="0"/>
              <a:t>gender</a:t>
            </a:r>
            <a:r>
              <a:rPr lang="en-US" sz="2400" dirty="0"/>
              <a:t>-equity-rights/knowledge/9789241500111/en</a:t>
            </a:r>
          </a:p>
          <a:p>
            <a:r>
              <a:rPr lang="en-US" sz="2400" dirty="0"/>
              <a:t>Porter, </a:t>
            </a:r>
            <a:r>
              <a:rPr lang="en-US" sz="2400" dirty="0" err="1"/>
              <a:t>Fenella</a:t>
            </a:r>
            <a:r>
              <a:rPr lang="en-US" sz="2400" dirty="0"/>
              <a:t>; </a:t>
            </a:r>
            <a:r>
              <a:rPr lang="en-US" sz="2400" dirty="0" err="1"/>
              <a:t>Sweetman</a:t>
            </a:r>
            <a:r>
              <a:rPr lang="en-US" sz="2400" dirty="0"/>
              <a:t>, Caroline (2005). </a:t>
            </a:r>
            <a:r>
              <a:rPr lang="en-US" sz="2400" i="1" u="sng" dirty="0">
                <a:hlinkClick r:id="rId8"/>
              </a:rPr>
              <a:t>Mainstreaming Gender in Development: A Critical Review</a:t>
            </a:r>
            <a:r>
              <a:rPr lang="en-US" sz="2400" dirty="0"/>
              <a:t>. Oxfam. </a:t>
            </a:r>
            <a:r>
              <a:rPr lang="en-US" sz="2400" dirty="0">
                <a:hlinkClick r:id="rId9" tooltip="International Standard Book Number"/>
              </a:rPr>
              <a:t>ISBN</a:t>
            </a:r>
            <a:r>
              <a:rPr lang="en-US" sz="2400" dirty="0"/>
              <a:t> </a:t>
            </a:r>
            <a:r>
              <a:rPr lang="en-US" sz="2400" dirty="0">
                <a:hlinkClick r:id="rId10" tooltip="Special:BookSources/9780855985516"/>
              </a:rPr>
              <a:t>9780855985516</a:t>
            </a:r>
            <a:r>
              <a:rPr lang="en-US" sz="2400" dirty="0"/>
              <a:t>.</a:t>
            </a:r>
          </a:p>
          <a:p>
            <a:endParaRPr lang="en-US" dirty="0"/>
          </a:p>
        </p:txBody>
      </p:sp>
    </p:spTree>
    <p:extLst>
      <p:ext uri="{BB962C8B-B14F-4D97-AF65-F5344CB8AC3E}">
        <p14:creationId xmlns:p14="http://schemas.microsoft.com/office/powerpoint/2010/main" val="78238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Autofit/>
          </a:bodyPr>
          <a:lstStyle/>
          <a:p>
            <a:pPr algn="ctr"/>
            <a:r>
              <a:rPr lang="en-GB" sz="2400" b="0" dirty="0">
                <a:latin typeface="Arial" panose="020B0604020202020204" pitchFamily="34" charset="0"/>
                <a:cs typeface="Arial" panose="020B0604020202020204" pitchFamily="34" charset="0"/>
              </a:rPr>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latin typeface="Arial" panose="020B0604020202020204" pitchFamily="34" charset="0"/>
                <a:cs typeface="Arial" panose="020B0604020202020204" pitchFamily="34" charset="0"/>
              </a:rPr>
              <a:t>Zusammenarbeit</a:t>
            </a:r>
            <a:r>
              <a:rPr lang="en-GB" sz="2400" b="0" dirty="0">
                <a:latin typeface="Arial" panose="020B0604020202020204" pitchFamily="34" charset="0"/>
                <a:cs typeface="Arial" panose="020B0604020202020204" pitchFamily="34" charset="0"/>
              </a:rPr>
              <a:t> GIZ GmbH through the </a:t>
            </a:r>
            <a:r>
              <a:rPr lang="en-US" sz="2400" b="0" dirty="0">
                <a:latin typeface="Arial" panose="020B0604020202020204" pitchFamily="34" charset="0"/>
                <a:cs typeface="Arial" panose="020B0604020202020204" pitchFamily="34" charset="0"/>
              </a:rPr>
              <a:t>Global </a:t>
            </a:r>
            <a:r>
              <a:rPr lang="en-US" sz="2400" b="0" dirty="0" err="1">
                <a:latin typeface="Arial" panose="020B0604020202020204" pitchFamily="34" charset="0"/>
                <a:cs typeface="Arial" panose="020B0604020202020204" pitchFamily="34" charset="0"/>
              </a:rPr>
              <a:t>Programme</a:t>
            </a:r>
            <a:r>
              <a:rPr lang="en-US" sz="2400" b="0" dirty="0">
                <a:latin typeface="Arial" panose="020B0604020202020204" pitchFamily="34" charset="0"/>
                <a:cs typeface="Arial" panose="020B0604020202020204" pitchFamily="34" charset="0"/>
              </a:rPr>
              <a:t> Pandemic Prevention and Response, One Health (GP PPOH)</a:t>
            </a:r>
            <a:endParaRPr 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225" y="1071178"/>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8060256" y="1169967"/>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423879" y="1169967"/>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Objectives</a:t>
            </a:r>
            <a:br>
              <a:rPr lang="en-US" b="1" dirty="0" smtClean="0"/>
            </a:br>
            <a:endParaRPr lang="en-US" b="1" dirty="0"/>
          </a:p>
        </p:txBody>
      </p:sp>
      <p:sp>
        <p:nvSpPr>
          <p:cNvPr id="3" name="Content Placeholder 2"/>
          <p:cNvSpPr>
            <a:spLocks noGrp="1"/>
          </p:cNvSpPr>
          <p:nvPr>
            <p:ph idx="1"/>
          </p:nvPr>
        </p:nvSpPr>
        <p:spPr/>
        <p:txBody>
          <a:bodyPr/>
          <a:lstStyle/>
          <a:p>
            <a:pPr marL="0" lvl="0" indent="0" algn="just" eaLnBrk="0" fontAlgn="base" hangingPunct="0">
              <a:buNone/>
            </a:pPr>
            <a:r>
              <a:rPr lang="en-GB" sz="3200" dirty="0" smtClean="0"/>
              <a:t>Th</a:t>
            </a:r>
            <a:r>
              <a:rPr lang="en-GB" sz="3200" dirty="0" smtClean="0"/>
              <a:t>e objectives of this course are to learn:</a:t>
            </a:r>
            <a:endParaRPr lang="en-GB" sz="3200" dirty="0" smtClean="0"/>
          </a:p>
          <a:p>
            <a:pPr lvl="0" algn="just" eaLnBrk="0" fontAlgn="base" hangingPunct="0"/>
            <a:r>
              <a:rPr lang="en-GB" sz="3200" dirty="0" smtClean="0"/>
              <a:t>Various </a:t>
            </a:r>
            <a:r>
              <a:rPr lang="en-GB" sz="3200" dirty="0"/>
              <a:t>concepts of gender and sex</a:t>
            </a:r>
            <a:endParaRPr lang="en-US" sz="3200" dirty="0">
              <a:effectLst/>
            </a:endParaRPr>
          </a:p>
          <a:p>
            <a:pPr lvl="0" algn="just" eaLnBrk="0" fontAlgn="base" hangingPunct="0"/>
            <a:r>
              <a:rPr lang="en-GB" sz="3200" dirty="0"/>
              <a:t>Gender and disease outbreak and pandemic preparedness</a:t>
            </a:r>
            <a:endParaRPr lang="en-US" sz="3200" dirty="0">
              <a:effectLst/>
            </a:endParaRPr>
          </a:p>
          <a:p>
            <a:pPr lvl="0" algn="just" eaLnBrk="0" fontAlgn="base" hangingPunct="0"/>
            <a:r>
              <a:rPr lang="en-GB" sz="3200" dirty="0"/>
              <a:t>Gender issues in pandemic response</a:t>
            </a:r>
            <a:endParaRPr lang="en-US" sz="3200" dirty="0">
              <a:effectLst/>
            </a:endParaRPr>
          </a:p>
          <a:p>
            <a:pPr lvl="0" algn="just" eaLnBrk="0" fontAlgn="base" hangingPunct="0"/>
            <a:r>
              <a:rPr lang="en-GB" sz="3200" dirty="0"/>
              <a:t>Ethical considerations in pandemic preparedness</a:t>
            </a:r>
            <a:endParaRPr lang="en-US" sz="3200" dirty="0">
              <a:effectLst/>
            </a:endParaRPr>
          </a:p>
          <a:p>
            <a:pPr marL="0" indent="0">
              <a:buNone/>
            </a:pPr>
            <a:r>
              <a:rPr lang="en-GB" sz="3200" dirty="0"/>
              <a:t> </a:t>
            </a:r>
            <a:endParaRPr lang="en-US" sz="3200" dirty="0"/>
          </a:p>
          <a:p>
            <a:pPr lvl="0"/>
            <a:endParaRPr lang="en-GB" dirty="0"/>
          </a:p>
          <a:p>
            <a:pPr marL="0" lvl="0" indent="0">
              <a:buNone/>
            </a:pPr>
            <a:endParaRPr lang="en-US" dirty="0">
              <a:effectLst/>
            </a:endParaRPr>
          </a:p>
          <a:p>
            <a:endParaRPr lang="en-US" dirty="0"/>
          </a:p>
        </p:txBody>
      </p:sp>
    </p:spTree>
    <p:extLst>
      <p:ext uri="{BB962C8B-B14F-4D97-AF65-F5344CB8AC3E}">
        <p14:creationId xmlns:p14="http://schemas.microsoft.com/office/powerpoint/2010/main" val="315001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Expected Learning Outcomes</a:t>
            </a:r>
            <a:endParaRPr lang="en-US" b="1" dirty="0"/>
          </a:p>
        </p:txBody>
      </p:sp>
      <p:sp>
        <p:nvSpPr>
          <p:cNvPr id="3" name="Content Placeholder 2"/>
          <p:cNvSpPr>
            <a:spLocks noGrp="1"/>
          </p:cNvSpPr>
          <p:nvPr>
            <p:ph idx="1"/>
          </p:nvPr>
        </p:nvSpPr>
        <p:spPr/>
        <p:txBody>
          <a:bodyPr/>
          <a:lstStyle/>
          <a:p>
            <a:pPr algn="just"/>
            <a:r>
              <a:rPr lang="en-GB" dirty="0"/>
              <a:t>By the end of this course participants should be able to</a:t>
            </a:r>
            <a:endParaRPr lang="en-US" dirty="0"/>
          </a:p>
          <a:p>
            <a:pPr lvl="1" algn="just" eaLnBrk="0" fontAlgn="base" hangingPunct="0"/>
            <a:r>
              <a:rPr lang="en-GB" sz="2800" dirty="0"/>
              <a:t>Explain gender, sex, power relations and gender inequities in society and how they influence pandemics</a:t>
            </a:r>
            <a:endParaRPr lang="en-US" sz="2800" dirty="0">
              <a:effectLst/>
            </a:endParaRPr>
          </a:p>
          <a:p>
            <a:pPr lvl="1" algn="just" eaLnBrk="0" fontAlgn="base" hangingPunct="0"/>
            <a:r>
              <a:rPr lang="en-GB" sz="2800" dirty="0"/>
              <a:t>Discuss concepts of inequality and inequity with regard to preparedness and response for disease outbreaks </a:t>
            </a:r>
            <a:endParaRPr lang="en-US" sz="2800" dirty="0">
              <a:effectLst/>
            </a:endParaRPr>
          </a:p>
          <a:p>
            <a:pPr lvl="1" algn="just" eaLnBrk="0" fontAlgn="base" hangingPunct="0"/>
            <a:r>
              <a:rPr lang="en-GB" sz="2800" dirty="0"/>
              <a:t>Justify the case for  mainstreaming gender and ethics in pandemics preparedness and response </a:t>
            </a:r>
            <a:endParaRPr lang="en-US" sz="2800" dirty="0">
              <a:effectLst/>
            </a:endParaRPr>
          </a:p>
          <a:p>
            <a:pPr lvl="1" algn="just" eaLnBrk="0" fontAlgn="base" hangingPunct="0"/>
            <a:r>
              <a:rPr lang="en-GB" sz="2800" dirty="0"/>
              <a:t>Assess the contribution of ethical considerations in pandemics response</a:t>
            </a:r>
            <a:endParaRPr lang="en-US" sz="2800" dirty="0">
              <a:effectLst/>
            </a:endParaRPr>
          </a:p>
          <a:p>
            <a:endParaRPr lang="en-US" dirty="0"/>
          </a:p>
        </p:txBody>
      </p:sp>
    </p:spTree>
    <p:extLst>
      <p:ext uri="{BB962C8B-B14F-4D97-AF65-F5344CB8AC3E}">
        <p14:creationId xmlns:p14="http://schemas.microsoft.com/office/powerpoint/2010/main" val="12516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Definitions and Concepts</a:t>
            </a:r>
          </a:p>
        </p:txBody>
      </p:sp>
      <p:sp>
        <p:nvSpPr>
          <p:cNvPr id="3" name="Content Placeholder 2"/>
          <p:cNvSpPr>
            <a:spLocks noGrp="1"/>
          </p:cNvSpPr>
          <p:nvPr>
            <p:ph idx="1"/>
          </p:nvPr>
        </p:nvSpPr>
        <p:spPr/>
        <p:txBody>
          <a:bodyPr>
            <a:normAutofit/>
          </a:bodyPr>
          <a:lstStyle/>
          <a:p>
            <a:pPr algn="just"/>
            <a:r>
              <a:rPr lang="en-US" b="1" dirty="0"/>
              <a:t>Sex </a:t>
            </a:r>
            <a:r>
              <a:rPr lang="en-US" dirty="0"/>
              <a:t>refers to the biological and physiological factors that define males and females.</a:t>
            </a:r>
          </a:p>
          <a:p>
            <a:pPr algn="just"/>
            <a:r>
              <a:rPr lang="en-US" b="1" dirty="0"/>
              <a:t>Gender </a:t>
            </a:r>
            <a:r>
              <a:rPr lang="en-US" dirty="0"/>
              <a:t>refers to the </a:t>
            </a:r>
            <a:r>
              <a:rPr lang="en-US" i="1" dirty="0"/>
              <a:t>socially constructed </a:t>
            </a:r>
            <a:r>
              <a:rPr lang="en-US" dirty="0"/>
              <a:t>roles, behaviors, activities, and attributes that a given society </a:t>
            </a:r>
            <a:r>
              <a:rPr lang="en-US" i="1" dirty="0"/>
              <a:t>considers appropriate </a:t>
            </a:r>
            <a:r>
              <a:rPr lang="en-US" dirty="0"/>
              <a:t>for males and females. Gender differences include both socio-cultural factors as well as male-female differences in access and control over resources</a:t>
            </a:r>
          </a:p>
          <a:p>
            <a:pPr algn="just"/>
            <a:r>
              <a:rPr lang="en-US" altLang="en-US" dirty="0">
                <a:cs typeface="Arial" panose="020B0604020202020204" pitchFamily="34" charset="0"/>
              </a:rPr>
              <a:t>Gender differences include both socio-cultural factors as well as male-female differences in access and control over resources.</a:t>
            </a:r>
          </a:p>
          <a:p>
            <a:pPr algn="just"/>
            <a:r>
              <a:rPr lang="en-US" dirty="0"/>
              <a:t>Gender Stereotypes: existent societal connotations </a:t>
            </a:r>
          </a:p>
          <a:p>
            <a:pPr algn="just"/>
            <a:endParaRPr lang="en-US" dirty="0"/>
          </a:p>
        </p:txBody>
      </p:sp>
    </p:spTree>
    <p:extLst>
      <p:ext uri="{BB962C8B-B14F-4D97-AF65-F5344CB8AC3E}">
        <p14:creationId xmlns:p14="http://schemas.microsoft.com/office/powerpoint/2010/main" val="340019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t="4098" r="855"/>
          <a:stretch/>
        </p:blipFill>
        <p:spPr>
          <a:xfrm>
            <a:off x="1701391" y="1234440"/>
            <a:ext cx="8471309" cy="5349240"/>
          </a:xfrm>
          <a:prstGeom prst="rect">
            <a:avLst/>
          </a:prstGeom>
          <a:noFill/>
          <a:ln>
            <a:noFill/>
          </a:ln>
        </p:spPr>
      </p:pic>
      <p:sp>
        <p:nvSpPr>
          <p:cNvPr id="4" name="Shape 128"/>
          <p:cNvSpPr txBox="1"/>
          <p:nvPr/>
        </p:nvSpPr>
        <p:spPr>
          <a:xfrm>
            <a:off x="845820" y="434340"/>
            <a:ext cx="10469879" cy="800100"/>
          </a:xfrm>
          <a:prstGeom prst="rect">
            <a:avLst/>
          </a:prstGeom>
          <a:noFill/>
          <a:ln>
            <a:noFill/>
          </a:ln>
        </p:spPr>
        <p:txBody>
          <a:bodyPr spcFirstLastPara="1" wrap="square" lIns="91425" tIns="45700" rIns="91425" bIns="45700" anchor="t" anchorCtr="0">
            <a:noAutofit/>
          </a:bodyPr>
          <a:lstStyle/>
          <a:p>
            <a:pPr algn="ctr">
              <a:buClr>
                <a:schemeClr val="dk1"/>
              </a:buClr>
              <a:buSzPts val="1800"/>
            </a:pPr>
            <a:r>
              <a:rPr lang="en-US" sz="3200" b="1" dirty="0" smtClean="0">
                <a:solidFill>
                  <a:schemeClr val="dk1"/>
                </a:solidFill>
                <a:latin typeface="Arial"/>
                <a:ea typeface="Arial"/>
                <a:cs typeface="Arial"/>
                <a:sym typeface="Arial"/>
              </a:rPr>
              <a:t>Key Components of Gender Analysis</a:t>
            </a:r>
            <a:endParaRPr lang="en-US" sz="3200" b="1" dirty="0"/>
          </a:p>
        </p:txBody>
      </p:sp>
    </p:spTree>
    <p:extLst>
      <p:ext uri="{BB962C8B-B14F-4D97-AF65-F5344CB8AC3E}">
        <p14:creationId xmlns:p14="http://schemas.microsoft.com/office/powerpoint/2010/main" val="237959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872342" y="232229"/>
            <a:ext cx="7866743" cy="68217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996633"/>
              </a:buClr>
              <a:buSzPts val="3500"/>
            </a:pPr>
            <a:r>
              <a:rPr lang="en-US" b="1" dirty="0">
                <a:ea typeface="Book Antiqua"/>
                <a:cs typeface="Book Antiqua"/>
                <a:sym typeface="Book Antiqua"/>
              </a:rPr>
              <a:t>GENDER ROLES</a:t>
            </a:r>
            <a:endParaRPr b="1" dirty="0">
              <a:ea typeface="Book Antiqua"/>
              <a:cs typeface="Book Antiqua"/>
              <a:sym typeface="Book Antiqua"/>
            </a:endParaRPr>
          </a:p>
        </p:txBody>
      </p:sp>
      <p:sp>
        <p:nvSpPr>
          <p:cNvPr id="142" name="Shape 142"/>
          <p:cNvSpPr txBox="1">
            <a:spLocks noGrp="1"/>
          </p:cNvSpPr>
          <p:nvPr>
            <p:ph type="body" idx="1"/>
          </p:nvPr>
        </p:nvSpPr>
        <p:spPr>
          <a:xfrm>
            <a:off x="551543" y="914401"/>
            <a:ext cx="10947037" cy="5669279"/>
          </a:xfrm>
          <a:prstGeom prst="rect">
            <a:avLst/>
          </a:prstGeom>
          <a:noFill/>
          <a:ln>
            <a:noFill/>
          </a:ln>
        </p:spPr>
        <p:txBody>
          <a:bodyPr spcFirstLastPara="1" vert="horz" wrap="square" lIns="91425" tIns="45700" rIns="91425" bIns="45700" rtlCol="0" anchor="t" anchorCtr="0">
            <a:noAutofit/>
          </a:bodyPr>
          <a:lstStyle/>
          <a:p>
            <a:pPr marL="342900" algn="just">
              <a:lnSpc>
                <a:spcPct val="92000"/>
              </a:lnSpc>
              <a:spcBef>
                <a:spcPts val="0"/>
              </a:spcBef>
              <a:buClr>
                <a:srgbClr val="938953"/>
              </a:buClr>
              <a:buSzPts val="1500"/>
              <a:buFont typeface="Noto Sans Symbols"/>
              <a:buChar char="▪"/>
            </a:pPr>
            <a:r>
              <a:rPr lang="en-US" sz="1900" b="1" dirty="0">
                <a:solidFill>
                  <a:srgbClr val="3F3F3F"/>
                </a:solidFill>
                <a:ea typeface="Century Gothic"/>
                <a:cs typeface="Century Gothic"/>
                <a:sym typeface="Century Gothic"/>
              </a:rPr>
              <a:t>Productive work: </a:t>
            </a:r>
            <a:r>
              <a:rPr lang="en-US" sz="1900" dirty="0">
                <a:solidFill>
                  <a:srgbClr val="3F3F3F"/>
                </a:solidFill>
                <a:ea typeface="Century Gothic"/>
                <a:cs typeface="Century Gothic"/>
                <a:sym typeface="Century Gothic"/>
              </a:rPr>
              <a:t>This is work that produces goods and services for exchange in the market place (for income). </a:t>
            </a:r>
            <a:r>
              <a:rPr lang="en-US" sz="1900" dirty="0" smtClean="0">
                <a:solidFill>
                  <a:srgbClr val="3F3F3F"/>
                </a:solidFill>
                <a:ea typeface="Century Gothic"/>
                <a:cs typeface="Century Gothic"/>
                <a:sym typeface="Century Gothic"/>
              </a:rPr>
              <a:t>Different genders contribute </a:t>
            </a:r>
            <a:r>
              <a:rPr lang="en-US" sz="1900" dirty="0">
                <a:solidFill>
                  <a:srgbClr val="3F3F3F"/>
                </a:solidFill>
                <a:ea typeface="Century Gothic"/>
                <a:cs typeface="Century Gothic"/>
                <a:sym typeface="Century Gothic"/>
              </a:rPr>
              <a:t>to family income with various forms of productive work, although men predominate in productive work, especially at the higher echelons of remuneration.</a:t>
            </a:r>
            <a:endParaRPr sz="1900" dirty="0"/>
          </a:p>
          <a:p>
            <a:pPr marL="342900" algn="just">
              <a:lnSpc>
                <a:spcPct val="92000"/>
              </a:lnSpc>
              <a:spcBef>
                <a:spcPts val="900"/>
              </a:spcBef>
              <a:buClr>
                <a:srgbClr val="938953"/>
              </a:buClr>
              <a:buSzPts val="1500"/>
              <a:buFont typeface="Noto Sans Symbols"/>
              <a:buChar char="▪"/>
            </a:pPr>
            <a:r>
              <a:rPr lang="en-US" sz="1900" b="1" dirty="0">
                <a:solidFill>
                  <a:srgbClr val="3F3F3F"/>
                </a:solidFill>
                <a:ea typeface="Century Gothic"/>
                <a:cs typeface="Century Gothic"/>
                <a:sym typeface="Century Gothic"/>
              </a:rPr>
              <a:t>Reproductive Work/Unpaid work:</a:t>
            </a:r>
            <a:r>
              <a:rPr lang="en-US" sz="1900" dirty="0">
                <a:solidFill>
                  <a:srgbClr val="3F3F3F"/>
                </a:solidFill>
                <a:ea typeface="Century Gothic"/>
                <a:cs typeface="Century Gothic"/>
                <a:sym typeface="Century Gothic"/>
              </a:rPr>
              <a:t> This work involves all the tasks associated with supporting and servicing the current and future workforce – those who undertake or will undertake productive work. It includes child-bearing and nurture, but is not limited to these tasks. Socially reproductive activities include childcare, food preparation, care for the sick, and socialization of the young, attention to ritual and cultural activities through which the society’s work ethic is transmitted, and the community sharing and support which is essential to the survival of economic stress. </a:t>
            </a:r>
            <a:endParaRPr sz="1900" dirty="0">
              <a:solidFill>
                <a:srgbClr val="3F3F3F"/>
              </a:solidFill>
              <a:ea typeface="Century Gothic"/>
              <a:cs typeface="Century Gothic"/>
              <a:sym typeface="Century Gothic"/>
            </a:endParaRPr>
          </a:p>
          <a:p>
            <a:pPr marL="342900" algn="just">
              <a:lnSpc>
                <a:spcPct val="92000"/>
              </a:lnSpc>
              <a:spcBef>
                <a:spcPts val="900"/>
              </a:spcBef>
              <a:buClr>
                <a:srgbClr val="938953"/>
              </a:buClr>
              <a:buSzPts val="1500"/>
              <a:buFont typeface="Noto Sans Symbols"/>
              <a:buChar char="▪"/>
            </a:pPr>
            <a:r>
              <a:rPr lang="en-US" sz="1900" b="1" dirty="0">
                <a:solidFill>
                  <a:srgbClr val="3F3F3F"/>
                </a:solidFill>
                <a:ea typeface="Century Gothic"/>
                <a:cs typeface="Century Gothic"/>
                <a:sym typeface="Century Gothic"/>
              </a:rPr>
              <a:t>Community managing role: </a:t>
            </a:r>
            <a:r>
              <a:rPr lang="en-US" sz="1900" dirty="0">
                <a:solidFill>
                  <a:srgbClr val="3F3F3F"/>
                </a:solidFill>
                <a:ea typeface="Century Gothic"/>
                <a:cs typeface="Century Gothic"/>
                <a:sym typeface="Century Gothic"/>
              </a:rPr>
              <a:t>Activities undertaken primarily by women at the community level, as an extension of their reproductive role, to ensure the provision and maintenance of scarce resources of collective consumption, such as water, health care and education. This is </a:t>
            </a:r>
            <a:r>
              <a:rPr lang="en-US" sz="1900" dirty="0" smtClean="0">
                <a:solidFill>
                  <a:srgbClr val="3F3F3F"/>
                </a:solidFill>
                <a:ea typeface="Century Gothic"/>
                <a:cs typeface="Century Gothic"/>
                <a:sym typeface="Century Gothic"/>
              </a:rPr>
              <a:t>unpaid </a:t>
            </a:r>
            <a:r>
              <a:rPr lang="en-US" sz="1900" dirty="0">
                <a:solidFill>
                  <a:srgbClr val="3F3F3F"/>
                </a:solidFill>
                <a:ea typeface="Century Gothic"/>
                <a:cs typeface="Century Gothic"/>
                <a:sym typeface="Century Gothic"/>
              </a:rPr>
              <a:t>work, undertaken in "free" time.</a:t>
            </a:r>
            <a:endParaRPr sz="1900" dirty="0"/>
          </a:p>
          <a:p>
            <a:pPr marL="342900" algn="just">
              <a:lnSpc>
                <a:spcPct val="92000"/>
              </a:lnSpc>
              <a:spcBef>
                <a:spcPts val="900"/>
              </a:spcBef>
              <a:buClr>
                <a:srgbClr val="938953"/>
              </a:buClr>
              <a:buSzPts val="1500"/>
              <a:buFont typeface="Noto Sans Symbols"/>
              <a:buChar char="▪"/>
            </a:pPr>
            <a:r>
              <a:rPr lang="en-US" sz="1900" b="1" dirty="0">
                <a:solidFill>
                  <a:srgbClr val="3F3F3F"/>
                </a:solidFill>
                <a:ea typeface="Century Gothic"/>
                <a:cs typeface="Century Gothic"/>
                <a:sym typeface="Century Gothic"/>
              </a:rPr>
              <a:t>Community politics role: </a:t>
            </a:r>
            <a:r>
              <a:rPr lang="en-US" sz="1900" dirty="0">
                <a:solidFill>
                  <a:srgbClr val="3F3F3F"/>
                </a:solidFill>
                <a:ea typeface="Century Gothic"/>
                <a:cs typeface="Century Gothic"/>
                <a:sym typeface="Century Gothic"/>
              </a:rPr>
              <a:t>Activities undertaken primarily by men at the community level, organizing at the formal political level, often within the framework of national politics. This is usually paid work, either directly or indirectly, through status and power.</a:t>
            </a:r>
            <a:endParaRPr sz="1900" dirty="0">
              <a:solidFill>
                <a:srgbClr val="3F3F3F"/>
              </a:solidFill>
              <a:ea typeface="Century Gothic"/>
              <a:cs typeface="Century Gothic"/>
              <a:sym typeface="Century Gothic"/>
            </a:endParaRPr>
          </a:p>
        </p:txBody>
      </p:sp>
    </p:spTree>
    <p:extLst>
      <p:ext uri="{BB962C8B-B14F-4D97-AF65-F5344CB8AC3E}">
        <p14:creationId xmlns:p14="http://schemas.microsoft.com/office/powerpoint/2010/main" val="287211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Societal Responsibilities</a:t>
            </a:r>
            <a:endParaRPr lang="en-US" b="1" dirty="0"/>
          </a:p>
        </p:txBody>
      </p:sp>
      <p:sp>
        <p:nvSpPr>
          <p:cNvPr id="3" name="Content Placeholder 2"/>
          <p:cNvSpPr>
            <a:spLocks noGrp="1"/>
          </p:cNvSpPr>
          <p:nvPr>
            <p:ph idx="1"/>
          </p:nvPr>
        </p:nvSpPr>
        <p:spPr/>
        <p:txBody>
          <a:bodyPr>
            <a:normAutofit/>
          </a:bodyPr>
          <a:lstStyle/>
          <a:p>
            <a:pPr algn="just"/>
            <a:r>
              <a:rPr lang="en-US" dirty="0"/>
              <a:t>Role of family, other social institutions and women </a:t>
            </a:r>
            <a:endParaRPr lang="en-US" dirty="0" smtClean="0"/>
          </a:p>
          <a:p>
            <a:pPr algn="just"/>
            <a:r>
              <a:rPr lang="en-US" dirty="0" smtClean="0"/>
              <a:t>Women </a:t>
            </a:r>
            <a:r>
              <a:rPr lang="en-US" dirty="0"/>
              <a:t>play as significant a role on socializing </a:t>
            </a:r>
            <a:r>
              <a:rPr lang="en-US" dirty="0" smtClean="0"/>
              <a:t>children</a:t>
            </a:r>
            <a:endParaRPr lang="en-US" dirty="0"/>
          </a:p>
          <a:p>
            <a:pPr algn="just"/>
            <a:r>
              <a:rPr lang="en-US" dirty="0" smtClean="0"/>
              <a:t>Society </a:t>
            </a:r>
            <a:r>
              <a:rPr lang="en-US" dirty="0"/>
              <a:t>generally values women less than men</a:t>
            </a:r>
          </a:p>
          <a:p>
            <a:pPr algn="just"/>
            <a:r>
              <a:rPr lang="en-US" dirty="0"/>
              <a:t>It is difficult to put pressure on the family to change traditions and cultural values</a:t>
            </a:r>
          </a:p>
          <a:p>
            <a:pPr algn="just"/>
            <a:r>
              <a:rPr lang="en-US" dirty="0"/>
              <a:t>Gender based inequality is often written in laws and policies</a:t>
            </a:r>
          </a:p>
          <a:p>
            <a:pPr algn="just"/>
            <a:r>
              <a:rPr lang="en-US" dirty="0"/>
              <a:t>Men are also constrained by construction of masculinity</a:t>
            </a:r>
          </a:p>
          <a:p>
            <a:pPr algn="just"/>
            <a:r>
              <a:rPr lang="en-US" dirty="0"/>
              <a:t>Fighting gender inequality is about challenging an ideology</a:t>
            </a:r>
          </a:p>
        </p:txBody>
      </p:sp>
    </p:spTree>
    <p:extLst>
      <p:ext uri="{BB962C8B-B14F-4D97-AF65-F5344CB8AC3E}">
        <p14:creationId xmlns:p14="http://schemas.microsoft.com/office/powerpoint/2010/main" val="288759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Gender </a:t>
            </a:r>
            <a:r>
              <a:rPr lang="en-US" b="1" dirty="0"/>
              <a:t>and </a:t>
            </a:r>
            <a:r>
              <a:rPr lang="en-US" b="1" dirty="0" smtClean="0"/>
              <a:t>Disease Outbreaks</a:t>
            </a:r>
            <a:endParaRPr lang="en-US" b="1" dirty="0"/>
          </a:p>
        </p:txBody>
      </p:sp>
      <p:sp>
        <p:nvSpPr>
          <p:cNvPr id="3" name="Content Placeholder 2"/>
          <p:cNvSpPr>
            <a:spLocks noGrp="1"/>
          </p:cNvSpPr>
          <p:nvPr>
            <p:ph idx="1"/>
          </p:nvPr>
        </p:nvSpPr>
        <p:spPr/>
        <p:txBody>
          <a:bodyPr/>
          <a:lstStyle/>
          <a:p>
            <a:pPr algn="just"/>
            <a:r>
              <a:rPr lang="en-US" dirty="0"/>
              <a:t>Women considered “</a:t>
            </a:r>
            <a:r>
              <a:rPr lang="en-US" dirty="0" smtClean="0"/>
              <a:t>caring </a:t>
            </a:r>
            <a:r>
              <a:rPr lang="en-US" dirty="0" smtClean="0"/>
              <a:t>therefore tend to</a:t>
            </a:r>
            <a:r>
              <a:rPr lang="en-US" dirty="0"/>
              <a:t> </a:t>
            </a:r>
            <a:r>
              <a:rPr lang="en-US" dirty="0" smtClean="0"/>
              <a:t>c</a:t>
            </a:r>
            <a:r>
              <a:rPr lang="en-US" dirty="0" smtClean="0"/>
              <a:t>are </a:t>
            </a:r>
            <a:r>
              <a:rPr lang="en-US" dirty="0"/>
              <a:t>for </a:t>
            </a:r>
            <a:r>
              <a:rPr lang="en-US" dirty="0" smtClean="0"/>
              <a:t>the sick </a:t>
            </a:r>
            <a:r>
              <a:rPr lang="en-US" dirty="0"/>
              <a:t>- most likely to become infected</a:t>
            </a:r>
          </a:p>
          <a:p>
            <a:pPr algn="just"/>
            <a:r>
              <a:rPr lang="en-US" dirty="0"/>
              <a:t>Women spend a great deal of their time in the caring activities which involve feeding, cleaning, washing, preparing food. </a:t>
            </a:r>
          </a:p>
          <a:p>
            <a:pPr algn="just"/>
            <a:r>
              <a:rPr lang="en-US" dirty="0"/>
              <a:t>As a consequence, often women and young girls are less likely to be involved in political, educational, and professional activities</a:t>
            </a:r>
          </a:p>
          <a:p>
            <a:pPr marL="0" indent="0" algn="just">
              <a:buNone/>
            </a:pPr>
            <a:endParaRPr lang="en-US" dirty="0"/>
          </a:p>
        </p:txBody>
      </p:sp>
    </p:spTree>
    <p:extLst>
      <p:ext uri="{BB962C8B-B14F-4D97-AF65-F5344CB8AC3E}">
        <p14:creationId xmlns:p14="http://schemas.microsoft.com/office/powerpoint/2010/main" val="3041832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DED40D-91DC-4445-964B-7D7288DD2261}"/>
</file>

<file path=customXml/itemProps2.xml><?xml version="1.0" encoding="utf-8"?>
<ds:datastoreItem xmlns:ds="http://schemas.openxmlformats.org/officeDocument/2006/customXml" ds:itemID="{96CB24AF-ED6B-471E-9F73-2BFCF2E34C3F}"/>
</file>

<file path=customXml/itemProps3.xml><?xml version="1.0" encoding="utf-8"?>
<ds:datastoreItem xmlns:ds="http://schemas.openxmlformats.org/officeDocument/2006/customXml" ds:itemID="{29D09EF9-4665-4B9B-9FAC-67C45E7485C6}"/>
</file>

<file path=docProps/app.xml><?xml version="1.0" encoding="utf-8"?>
<Properties xmlns="http://schemas.openxmlformats.org/officeDocument/2006/extended-properties" xmlns:vt="http://schemas.openxmlformats.org/officeDocument/2006/docPropsVTypes">
  <TotalTime>11712</TotalTime>
  <Words>2148</Words>
  <Application>Microsoft Office PowerPoint</Application>
  <PresentationFormat>Widescreen</PresentationFormat>
  <Paragraphs>185</Paragraphs>
  <Slides>28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Book Antiqua</vt:lpstr>
      <vt:lpstr>Calibri</vt:lpstr>
      <vt:lpstr>Century Gothic</vt:lpstr>
      <vt:lpstr>Lucida Grande</vt:lpstr>
      <vt:lpstr>Noto Sans Symbols</vt:lpstr>
      <vt:lpstr>Times New Roman</vt:lpstr>
      <vt:lpstr>Office Theme</vt:lpstr>
      <vt:lpstr>POH 110: Gender and Ethics in Pandemics </vt:lpstr>
      <vt:lpstr>Purpose</vt:lpstr>
      <vt:lpstr>Objectives </vt:lpstr>
      <vt:lpstr>Expected Learning Outcomes</vt:lpstr>
      <vt:lpstr>Definitions and Concepts</vt:lpstr>
      <vt:lpstr>PowerPoint Presentation</vt:lpstr>
      <vt:lpstr>GENDER ROLES</vt:lpstr>
      <vt:lpstr>Societal Responsibilities</vt:lpstr>
      <vt:lpstr>Gender and Disease Outbreaks</vt:lpstr>
      <vt:lpstr>Effects of Gender on Outbreaks</vt:lpstr>
      <vt:lpstr>Gender Issues in Pandemic Response</vt:lpstr>
      <vt:lpstr>Gender Analysis in Infectious Diseases </vt:lpstr>
      <vt:lpstr>PowerPoint Presentation</vt:lpstr>
      <vt:lpstr>PowerPoint Presentation</vt:lpstr>
      <vt:lpstr>Scenario: Planning Exercise for Participants</vt:lpstr>
      <vt:lpstr>Vulnerability To Infectious Diseases</vt:lpstr>
      <vt:lpstr>Exposure to Pathogens </vt:lpstr>
      <vt:lpstr>PowerPoint Presentation</vt:lpstr>
      <vt:lpstr>Gender and Ethics</vt:lpstr>
      <vt:lpstr>Practical and Strategic Needs</vt:lpstr>
      <vt:lpstr>         Gender Analysis Concepts</vt:lpstr>
      <vt:lpstr>Exercise for Participants</vt:lpstr>
      <vt:lpstr>Activity 1 – Triple Role</vt:lpstr>
      <vt:lpstr>Activity 2 – Vulnerability to Risk Mapping</vt:lpstr>
      <vt:lpstr>Gender Communication Profile</vt:lpstr>
      <vt:lpstr>Conclusion</vt:lpstr>
      <vt:lpstr>References</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PPOH 113:Gender and Pandemics</dc:title>
  <dc:creator>Juliet Kiguli</dc:creator>
  <cp:lastModifiedBy>Balbina</cp:lastModifiedBy>
  <cp:revision>48</cp:revision>
  <dcterms:created xsi:type="dcterms:W3CDTF">2019-02-01T12:40:39Z</dcterms:created>
  <dcterms:modified xsi:type="dcterms:W3CDTF">2023-03-31T12:01:32Z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