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7" r:id="rId3"/>
    <p:sldId id="268" r:id="rId4"/>
    <p:sldId id="269" r:id="rId5"/>
    <p:sldId id="263" r:id="rId6"/>
    <p:sldId id="257" r:id="rId7"/>
    <p:sldId id="258" r:id="rId8"/>
    <p:sldId id="664" r:id="rId9"/>
    <p:sldId id="266" r:id="rId10"/>
    <p:sldId id="259" r:id="rId11"/>
    <p:sldId id="260" r:id="rId12"/>
    <p:sldId id="261" r:id="rId13"/>
    <p:sldId id="262" r:id="rId14"/>
    <p:sldId id="265" r:id="rId15"/>
    <p:sldId id="666" r:id="rId16"/>
    <p:sldId id="665" r:id="rId17"/>
    <p:sldId id="270" r:id="rId18"/>
    <p:sldId id="6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1020" y="66"/>
      </p:cViewPr>
      <p:guideLst/>
    </p:cSldViewPr>
  </p:slideViewPr>
  <p:notesTextViewPr>
    <p:cViewPr>
      <p:scale>
        <a:sx n="1" d="1"/>
        <a:sy n="1" d="1"/>
      </p:scale>
      <p:origin x="0" y="0"/>
    </p:cViewPr>
  </p:notesTextViewPr>
  <p:sorterViewPr>
    <p:cViewPr varScale="1">
      <p:scale>
        <a:sx n="100" d="100"/>
        <a:sy n="100" d="100"/>
      </p:scale>
      <p:origin x="0" y="-54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347EE9-5002-4FE9-9AAB-7FF2CE465091}" type="datetimeFigureOut">
              <a:rPr lang="en-US" smtClean="0"/>
              <a:t>3/31/2023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DC52CB-5BE6-409E-8A0E-0E65E6F7BA90}" type="slidenum">
              <a:rPr lang="en-US" smtClean="0"/>
              <a:t>‹#›</a:t>
            </a:fld>
            <a:endParaRPr lang="en-US"/>
          </a:p>
        </p:txBody>
      </p:sp>
    </p:spTree>
    <p:extLst>
      <p:ext uri="{BB962C8B-B14F-4D97-AF65-F5344CB8AC3E}">
        <p14:creationId xmlns:p14="http://schemas.microsoft.com/office/powerpoint/2010/main" val="997242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conceptual</a:t>
            </a:r>
            <a:r>
              <a:rPr lang="en-US" baseline="0" dirty="0" smtClean="0"/>
              <a:t> framework involves three main phases:</a:t>
            </a:r>
          </a:p>
          <a:p>
            <a:r>
              <a:rPr lang="en-US" baseline="0" dirty="0" smtClean="0"/>
              <a:t>1. PLAN – </a:t>
            </a:r>
            <a:r>
              <a:rPr lang="pt-BR" baseline="0" dirty="0" smtClean="0"/>
              <a:t>design phase (including a situational analysis)</a:t>
            </a:r>
          </a:p>
          <a:p>
            <a:r>
              <a:rPr lang="pt-BR" baseline="0" dirty="0" smtClean="0"/>
              <a:t>2. ACT – implementation phase</a:t>
            </a:r>
          </a:p>
          <a:p>
            <a:r>
              <a:rPr lang="pt-BR" baseline="0" dirty="0" smtClean="0"/>
              <a:t>3. REFLECT – monitoring and evaluation phase (lessons learned)</a:t>
            </a:r>
            <a:endParaRPr lang="en-US" dirty="0"/>
          </a:p>
        </p:txBody>
      </p:sp>
      <p:sp>
        <p:nvSpPr>
          <p:cNvPr id="4" name="Slide Number Placeholder 3"/>
          <p:cNvSpPr>
            <a:spLocks noGrp="1"/>
          </p:cNvSpPr>
          <p:nvPr>
            <p:ph type="sldNum" sz="quarter" idx="10"/>
          </p:nvPr>
        </p:nvSpPr>
        <p:spPr/>
        <p:txBody>
          <a:bodyPr/>
          <a:lstStyle/>
          <a:p>
            <a:fld id="{92DC52CB-5BE6-409E-8A0E-0E65E6F7BA90}" type="slidenum">
              <a:rPr lang="en-US" smtClean="0"/>
              <a:t>15</a:t>
            </a:fld>
            <a:endParaRPr lang="en-US"/>
          </a:p>
        </p:txBody>
      </p:sp>
    </p:spTree>
    <p:extLst>
      <p:ext uri="{BB962C8B-B14F-4D97-AF65-F5344CB8AC3E}">
        <p14:creationId xmlns:p14="http://schemas.microsoft.com/office/powerpoint/2010/main" val="2155693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DC52CB-5BE6-409E-8A0E-0E65E6F7BA90}" type="slidenum">
              <a:rPr lang="en-US" smtClean="0"/>
              <a:t>16</a:t>
            </a:fld>
            <a:endParaRPr lang="en-US"/>
          </a:p>
        </p:txBody>
      </p:sp>
    </p:spTree>
    <p:extLst>
      <p:ext uri="{BB962C8B-B14F-4D97-AF65-F5344CB8AC3E}">
        <p14:creationId xmlns:p14="http://schemas.microsoft.com/office/powerpoint/2010/main" val="1007456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9F0E977-8661-48AF-BB2B-2B2AD1F2F31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88707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0E977-8661-48AF-BB2B-2B2AD1F2F31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372239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0E977-8661-48AF-BB2B-2B2AD1F2F31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2213141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ermediate slide, white">
    <p:spTree>
      <p:nvGrpSpPr>
        <p:cNvPr id="1" name=""/>
        <p:cNvGrpSpPr/>
        <p:nvPr/>
      </p:nvGrpSpPr>
      <p:grpSpPr>
        <a:xfrm>
          <a:off x="0" y="0"/>
          <a:ext cx="0" cy="0"/>
          <a:chOff x="0" y="0"/>
          <a:chExt cx="0" cy="0"/>
        </a:xfrm>
      </p:grpSpPr>
      <p:sp>
        <p:nvSpPr>
          <p:cNvPr id="5" name="Headline">
            <a:extLst>
              <a:ext uri="{FF2B5EF4-FFF2-40B4-BE49-F238E27FC236}">
                <a16:creationId xmlns:a16="http://schemas.microsoft.com/office/drawing/2014/main" id="{4ECCE95F-3D45-442B-95A6-78CBB31D3D1A}"/>
              </a:ext>
            </a:extLst>
          </p:cNvPr>
          <p:cNvSpPr>
            <a:spLocks noGrp="1"/>
          </p:cNvSpPr>
          <p:nvPr>
            <p:ph type="title" hasCustomPrompt="1"/>
          </p:nvPr>
        </p:nvSpPr>
        <p:spPr bwMode="gray">
          <a:xfrm>
            <a:off x="1114268" y="2754225"/>
            <a:ext cx="9963469" cy="472886"/>
          </a:xfrm>
          <a:prstGeom prst="rect">
            <a:avLst/>
          </a:prstGeom>
        </p:spPr>
        <p:txBody>
          <a:bodyPr wrap="square" anchor="ctr">
            <a:spAutoFit/>
          </a:bodyPr>
          <a:lstStyle>
            <a:lvl1pPr algn="ctr">
              <a:lnSpc>
                <a:spcPct val="95000"/>
              </a:lnSpc>
              <a:spcBef>
                <a:spcPts val="900"/>
              </a:spcBef>
              <a:defRPr sz="2603" b="1">
                <a:solidFill>
                  <a:schemeClr val="tx1"/>
                </a:solidFill>
              </a:defRPr>
            </a:lvl1pPr>
          </a:lstStyle>
          <a:p>
            <a:r>
              <a:rPr lang="en-GB" noProof="0" dirty="0"/>
              <a:t>Intermediate slide</a:t>
            </a:r>
            <a:endParaRPr lang="en-GB" dirty="0"/>
          </a:p>
        </p:txBody>
      </p:sp>
    </p:spTree>
    <p:extLst>
      <p:ext uri="{BB962C8B-B14F-4D97-AF65-F5344CB8AC3E}">
        <p14:creationId xmlns:p14="http://schemas.microsoft.com/office/powerpoint/2010/main" val="104769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F0E977-8661-48AF-BB2B-2B2AD1F2F31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369052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F0E977-8661-48AF-BB2B-2B2AD1F2F311}"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160624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F0E977-8661-48AF-BB2B-2B2AD1F2F31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226487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F0E977-8661-48AF-BB2B-2B2AD1F2F311}"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3669721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F0E977-8661-48AF-BB2B-2B2AD1F2F311}"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277423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0E977-8661-48AF-BB2B-2B2AD1F2F311}"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198179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F0E977-8661-48AF-BB2B-2B2AD1F2F31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3878145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F0E977-8661-48AF-BB2B-2B2AD1F2F311}"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22083-5BE7-4EDB-AD43-9B14510D3AD4}" type="slidenum">
              <a:rPr lang="en-US" smtClean="0"/>
              <a:t>‹#›</a:t>
            </a:fld>
            <a:endParaRPr lang="en-US"/>
          </a:p>
        </p:txBody>
      </p:sp>
    </p:spTree>
    <p:extLst>
      <p:ext uri="{BB962C8B-B14F-4D97-AF65-F5344CB8AC3E}">
        <p14:creationId xmlns:p14="http://schemas.microsoft.com/office/powerpoint/2010/main" val="13176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0E977-8661-48AF-BB2B-2B2AD1F2F311}" type="datetimeFigureOut">
              <a:rPr lang="en-US" smtClean="0"/>
              <a:t>3/31/2023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22083-5BE7-4EDB-AD43-9B14510D3AD4}" type="slidenum">
              <a:rPr lang="en-US" smtClean="0"/>
              <a:t>‹#›</a:t>
            </a:fld>
            <a:endParaRPr lang="en-US"/>
          </a:p>
        </p:txBody>
      </p:sp>
    </p:spTree>
    <p:extLst>
      <p:ext uri="{BB962C8B-B14F-4D97-AF65-F5344CB8AC3E}">
        <p14:creationId xmlns:p14="http://schemas.microsoft.com/office/powerpoint/2010/main" val="1065261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worldbank.org/en/news/press-release/2021/06/28/kenya-secures-130-million-for-covid-19-vaccin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drc.ca/sites/default/files/sp/Documents%20EN/Donor-Partnership-guide.pdf" TargetMode="External"/><Relationship Id="rId2" Type="http://schemas.openxmlformats.org/officeDocument/2006/relationships/hyperlink" Target="http://www.searo.who.int/entity/partnerships/participant.pdf" TargetMode="External"/><Relationship Id="rId1" Type="http://schemas.openxmlformats.org/officeDocument/2006/relationships/slideLayout" Target="../slideLayouts/slideLayout2.xml"/><Relationship Id="rId6" Type="http://schemas.openxmlformats.org/officeDocument/2006/relationships/hyperlink" Target="http://www.unocha.org/cerf/sites/default/files/CERF/AG2017/Approach%20to%20Resource%20Mobilisation%20and%20Communications%202017.pdf" TargetMode="External"/><Relationship Id="rId5" Type="http://schemas.openxmlformats.org/officeDocument/2006/relationships/hyperlink" Target="https://doi.org/10.1093/cdj/30.1.2" TargetMode="External"/><Relationship Id="rId4" Type="http://schemas.openxmlformats.org/officeDocument/2006/relationships/hyperlink" Target="http://www.ifrc.org/PageFiles/133530/RC0122_APFN_Guidebook%20Final2.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6820" y="2448791"/>
            <a:ext cx="9144000" cy="2775672"/>
          </a:xfrm>
        </p:spPr>
        <p:txBody>
          <a:bodyPr>
            <a:normAutofit fontScale="90000"/>
          </a:bodyPr>
          <a:lstStyle/>
          <a:p>
            <a:r>
              <a:rPr lang="en-US" sz="4000" b="1" dirty="0" smtClean="0"/>
              <a:t/>
            </a:r>
            <a:br>
              <a:rPr lang="en-US" sz="4000" b="1" dirty="0" smtClean="0"/>
            </a:br>
            <a:r>
              <a:rPr lang="en-US" sz="4000" b="1" dirty="0"/>
              <a:t/>
            </a:r>
            <a:br>
              <a:rPr lang="en-US" sz="4000" b="1" dirty="0"/>
            </a:br>
            <a:r>
              <a:rPr lang="en-US" sz="4000" b="1" dirty="0" smtClean="0"/>
              <a:t/>
            </a:r>
            <a:br>
              <a:rPr lang="en-US" sz="4000" b="1" dirty="0" smtClean="0"/>
            </a:br>
            <a:r>
              <a:rPr lang="en-US" sz="4000" b="1" dirty="0"/>
              <a:t/>
            </a:r>
            <a:br>
              <a:rPr lang="en-US" sz="4000" b="1" dirty="0"/>
            </a:br>
            <a:r>
              <a:rPr lang="x-none" sz="4900" b="1" dirty="0" smtClean="0"/>
              <a:t>POH </a:t>
            </a:r>
            <a:r>
              <a:rPr lang="x-none" sz="4900" b="1" dirty="0"/>
              <a:t>11</a:t>
            </a:r>
            <a:r>
              <a:rPr lang="en-US" sz="4900" b="1" dirty="0"/>
              <a:t>2</a:t>
            </a:r>
            <a:r>
              <a:rPr lang="x-none" sz="4900" b="1" dirty="0"/>
              <a:t>: PARTNERSHIPS AND RESOURCE MOBILIZATION IN PANDEMICS</a:t>
            </a:r>
            <a:r>
              <a:rPr lang="en-US" sz="4900" b="1" dirty="0"/>
              <a:t/>
            </a:r>
            <a:br>
              <a:rPr lang="en-US" sz="4900" b="1" dirty="0"/>
            </a:br>
            <a:r>
              <a:rPr lang="en-US" sz="4000" b="1" dirty="0"/>
              <a:t> </a:t>
            </a:r>
            <a:r>
              <a:rPr lang="en-US" sz="4000" dirty="0"/>
              <a:t/>
            </a:r>
            <a:br>
              <a:rPr lang="en-US" sz="4000" dirty="0"/>
            </a:br>
            <a:endParaRPr lang="en-US" sz="4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20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494"/>
            <a:ext cx="10938164" cy="1107980"/>
          </a:xfrm>
        </p:spPr>
        <p:txBody>
          <a:bodyPr>
            <a:normAutofit/>
          </a:bodyPr>
          <a:lstStyle/>
          <a:p>
            <a:pPr algn="ctr"/>
            <a:r>
              <a:rPr lang="en-US" b="1" dirty="0">
                <a:latin typeface="+mn-lt"/>
                <a:cs typeface="Times New Roman" panose="02020603050405020304" pitchFamily="18" charset="0"/>
              </a:rPr>
              <a:t>Resource Mobilization </a:t>
            </a:r>
            <a:r>
              <a:rPr lang="en-US" b="1" dirty="0" smtClean="0">
                <a:latin typeface="+mn-lt"/>
                <a:cs typeface="Times New Roman" panose="02020603050405020304" pitchFamily="18" charset="0"/>
              </a:rPr>
              <a:t>: Sources</a:t>
            </a:r>
            <a:endParaRPr lang="en-US" b="1" dirty="0">
              <a:latin typeface="+mn-lt"/>
              <a:cs typeface="Times New Roman" panose="02020603050405020304" pitchFamily="18" charset="0"/>
            </a:endParaRPr>
          </a:p>
        </p:txBody>
      </p:sp>
      <p:sp>
        <p:nvSpPr>
          <p:cNvPr id="3" name="Content Placeholder 2"/>
          <p:cNvSpPr>
            <a:spLocks noGrp="1"/>
          </p:cNvSpPr>
          <p:nvPr>
            <p:ph idx="1"/>
          </p:nvPr>
        </p:nvSpPr>
        <p:spPr>
          <a:xfrm>
            <a:off x="838200" y="1649784"/>
            <a:ext cx="10515600" cy="4663093"/>
          </a:xfrm>
        </p:spPr>
        <p:txBody>
          <a:bodyPr>
            <a:noAutofit/>
          </a:bodyPr>
          <a:lstStyle/>
          <a:p>
            <a:pPr marL="0" indent="0">
              <a:buNone/>
              <a:defRPr/>
            </a:pPr>
            <a:r>
              <a:rPr lang="en-US" sz="3200" b="1" dirty="0">
                <a:solidFill>
                  <a:srgbClr val="C00000"/>
                </a:solidFill>
                <a:effectLst>
                  <a:outerShdw blurRad="38100" dist="38100" dir="2700000" algn="tl">
                    <a:srgbClr val="000000">
                      <a:alpha val="43137"/>
                    </a:srgbClr>
                  </a:outerShdw>
                </a:effectLst>
                <a:ea typeface="ＭＳ Ｐゴシック" charset="-128"/>
                <a:cs typeface="Times New Roman" panose="02020603050405020304" pitchFamily="18" charset="0"/>
              </a:rPr>
              <a:t>Types</a:t>
            </a:r>
            <a:r>
              <a:rPr lang="en-US" sz="3200" dirty="0">
                <a:effectLst>
                  <a:outerShdw blurRad="38100" dist="38100" dir="2700000" algn="tl">
                    <a:srgbClr val="000000">
                      <a:alpha val="43137"/>
                    </a:srgbClr>
                  </a:outerShdw>
                </a:effectLst>
                <a:ea typeface="ＭＳ Ｐゴシック" charset="-128"/>
                <a:cs typeface="Times New Roman" panose="02020603050405020304" pitchFamily="18" charset="0"/>
              </a:rPr>
              <a:t>: </a:t>
            </a:r>
            <a:r>
              <a:rPr lang="en-US" sz="3200" dirty="0">
                <a:ea typeface="ＭＳ Ｐゴシック" charset="-128"/>
                <a:cs typeface="Times New Roman" panose="02020603050405020304" pitchFamily="18" charset="0"/>
              </a:rPr>
              <a:t>Internal and external resources</a:t>
            </a:r>
          </a:p>
          <a:p>
            <a:pPr>
              <a:buFont typeface="Wingdings" panose="05000000000000000000" pitchFamily="2" charset="2"/>
              <a:buChar char="ü"/>
              <a:defRPr/>
            </a:pPr>
            <a:r>
              <a:rPr lang="en-US" sz="3200" dirty="0">
                <a:ea typeface="ＭＳ Ｐゴシック" charset="-128"/>
                <a:cs typeface="Times New Roman" panose="02020603050405020304" pitchFamily="18" charset="0"/>
              </a:rPr>
              <a:t>Multilateral and Bilateral organizations</a:t>
            </a:r>
          </a:p>
          <a:p>
            <a:pPr>
              <a:buFont typeface="Wingdings" panose="05000000000000000000" pitchFamily="2" charset="2"/>
              <a:buChar char="ü"/>
              <a:defRPr/>
            </a:pPr>
            <a:r>
              <a:rPr lang="en-US" sz="3200" dirty="0">
                <a:ea typeface="ＭＳ Ｐゴシック" charset="-128"/>
                <a:cs typeface="Times New Roman" panose="02020603050405020304" pitchFamily="18" charset="0"/>
              </a:rPr>
              <a:t>Government budget</a:t>
            </a:r>
          </a:p>
          <a:p>
            <a:pPr>
              <a:buFont typeface="Wingdings" panose="05000000000000000000" pitchFamily="2" charset="2"/>
              <a:buChar char="ü"/>
              <a:defRPr/>
            </a:pPr>
            <a:r>
              <a:rPr lang="en-US" sz="3200" dirty="0">
                <a:ea typeface="ＭＳ Ｐゴシック" charset="-128"/>
                <a:cs typeface="Times New Roman" panose="02020603050405020304" pitchFamily="18" charset="0"/>
              </a:rPr>
              <a:t>Non Governmental Organizations</a:t>
            </a:r>
          </a:p>
          <a:p>
            <a:pPr>
              <a:buFont typeface="Wingdings" panose="05000000000000000000" pitchFamily="2" charset="2"/>
              <a:buChar char="ü"/>
              <a:defRPr/>
            </a:pPr>
            <a:r>
              <a:rPr lang="en-US" sz="3200" dirty="0">
                <a:ea typeface="ＭＳ Ｐゴシック" charset="-128"/>
                <a:cs typeface="Times New Roman" panose="02020603050405020304" pitchFamily="18" charset="0"/>
              </a:rPr>
              <a:t>Corporate organizations </a:t>
            </a:r>
          </a:p>
          <a:p>
            <a:pPr>
              <a:buFont typeface="Wingdings" panose="05000000000000000000" pitchFamily="2" charset="2"/>
              <a:buChar char="ü"/>
              <a:defRPr/>
            </a:pPr>
            <a:r>
              <a:rPr lang="en-US" sz="3200" dirty="0">
                <a:ea typeface="ＭＳ Ｐゴシック" charset="-128"/>
                <a:cs typeface="Times New Roman" panose="02020603050405020304" pitchFamily="18" charset="0"/>
              </a:rPr>
              <a:t>Internally generated funds </a:t>
            </a:r>
          </a:p>
          <a:p>
            <a:pPr>
              <a:buFont typeface="Wingdings" panose="05000000000000000000" pitchFamily="2" charset="2"/>
              <a:buChar char="ü"/>
              <a:defRPr/>
            </a:pPr>
            <a:r>
              <a:rPr lang="en-US" sz="3200" dirty="0">
                <a:ea typeface="ＭＳ Ｐゴシック" charset="-128"/>
                <a:cs typeface="Times New Roman" panose="02020603050405020304" pitchFamily="18" charset="0"/>
              </a:rPr>
              <a:t>Individuals donors</a:t>
            </a:r>
          </a:p>
          <a:p>
            <a:pPr>
              <a:buFont typeface="Wingdings" panose="05000000000000000000" pitchFamily="2" charset="2"/>
              <a:buChar char="ü"/>
              <a:defRPr/>
            </a:pPr>
            <a:r>
              <a:rPr lang="en-US" sz="3200" dirty="0">
                <a:ea typeface="ＭＳ Ｐゴシック" charset="-128"/>
                <a:cs typeface="Times New Roman" panose="02020603050405020304" pitchFamily="18" charset="0"/>
              </a:rPr>
              <a:t>Private sector</a:t>
            </a:r>
          </a:p>
        </p:txBody>
      </p:sp>
    </p:spTree>
    <p:extLst>
      <p:ext uri="{BB962C8B-B14F-4D97-AF65-F5344CB8AC3E}">
        <p14:creationId xmlns:p14="http://schemas.microsoft.com/office/powerpoint/2010/main" val="736329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Mobilizing Internal Sources</a:t>
            </a:r>
          </a:p>
        </p:txBody>
      </p:sp>
      <p:sp>
        <p:nvSpPr>
          <p:cNvPr id="3" name="Content Placeholder 2"/>
          <p:cNvSpPr>
            <a:spLocks noGrp="1"/>
          </p:cNvSpPr>
          <p:nvPr>
            <p:ph idx="1"/>
          </p:nvPr>
        </p:nvSpPr>
        <p:spPr>
          <a:xfrm>
            <a:off x="838200" y="1485900"/>
            <a:ext cx="10515600" cy="4823460"/>
          </a:xfrm>
        </p:spPr>
        <p:txBody>
          <a:bodyPr>
            <a:noAutofit/>
          </a:bodyPr>
          <a:lstStyle/>
          <a:p>
            <a:pPr algn="just">
              <a:buFont typeface="Wingdings" panose="05000000000000000000" pitchFamily="2" charset="2"/>
              <a:buChar char="ü"/>
            </a:pPr>
            <a:r>
              <a:rPr lang="en-US" sz="3200" dirty="0">
                <a:cs typeface="Times New Roman" panose="02020603050405020304" pitchFamily="18" charset="0"/>
              </a:rPr>
              <a:t>The internal sources of funding constitute the financial sources that are raised from within the country itself</a:t>
            </a:r>
          </a:p>
          <a:p>
            <a:pPr algn="just">
              <a:buFont typeface="Wingdings" panose="05000000000000000000" pitchFamily="2" charset="2"/>
              <a:buChar char="ü"/>
            </a:pPr>
            <a:r>
              <a:rPr lang="en-US" sz="3200" dirty="0">
                <a:cs typeface="Times New Roman" panose="02020603050405020304" pitchFamily="18" charset="0"/>
              </a:rPr>
              <a:t>The analysis:</a:t>
            </a:r>
          </a:p>
          <a:p>
            <a:pPr lvl="1" algn="just"/>
            <a:r>
              <a:rPr lang="en-US" sz="2800" dirty="0">
                <a:cs typeface="Times New Roman" panose="02020603050405020304" pitchFamily="18" charset="0"/>
              </a:rPr>
              <a:t>covers the country's capacity to raise financial resources from within</a:t>
            </a:r>
          </a:p>
          <a:p>
            <a:pPr lvl="1" algn="just"/>
            <a:r>
              <a:rPr lang="en-US" sz="2800" dirty="0">
                <a:cs typeface="Times New Roman" panose="02020603050405020304" pitchFamily="18" charset="0"/>
              </a:rPr>
              <a:t>proposes means for improving the mobilization of internal resources</a:t>
            </a:r>
          </a:p>
          <a:p>
            <a:pPr algn="just">
              <a:buFont typeface="Wingdings" panose="05000000000000000000" pitchFamily="2" charset="2"/>
              <a:buChar char="ü"/>
            </a:pPr>
            <a:r>
              <a:rPr lang="en-US" sz="3200" dirty="0">
                <a:cs typeface="Times New Roman" panose="02020603050405020304" pitchFamily="18" charset="0"/>
              </a:rPr>
              <a:t>The analysis covers the budgets of relevant institutions and local authorities, national funds, and private domestic sources</a:t>
            </a:r>
          </a:p>
        </p:txBody>
      </p:sp>
    </p:spTree>
    <p:extLst>
      <p:ext uri="{BB962C8B-B14F-4D97-AF65-F5344CB8AC3E}">
        <p14:creationId xmlns:p14="http://schemas.microsoft.com/office/powerpoint/2010/main" val="282779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Mobilizing External Sources</a:t>
            </a:r>
            <a:endParaRPr lang="en-US"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cs typeface="Times New Roman" panose="02020603050405020304" pitchFamily="18" charset="0"/>
              </a:rPr>
              <a:t>The external sources of funding represent out-of-country sources such as bilateral and multilateral donors</a:t>
            </a:r>
          </a:p>
          <a:p>
            <a:pPr algn="just">
              <a:buFont typeface="Wingdings" panose="05000000000000000000" pitchFamily="2" charset="2"/>
              <a:buChar char="ü"/>
            </a:pPr>
            <a:r>
              <a:rPr lang="en-US" sz="3200" dirty="0">
                <a:cs typeface="Times New Roman" panose="02020603050405020304" pitchFamily="18" charset="0"/>
              </a:rPr>
              <a:t>External sources of funding represent the “second door of financing” after internal sources.</a:t>
            </a:r>
          </a:p>
          <a:p>
            <a:pPr algn="just">
              <a:buFont typeface="Wingdings" panose="05000000000000000000" pitchFamily="2" charset="2"/>
              <a:buChar char="ü"/>
            </a:pPr>
            <a:r>
              <a:rPr lang="en-US" sz="3200" dirty="0">
                <a:cs typeface="Times New Roman" panose="02020603050405020304" pitchFamily="18" charset="0"/>
              </a:rPr>
              <a:t>The analysis covers the international donor community and proposes means for increasing the mobilization of funding from external sources</a:t>
            </a:r>
          </a:p>
        </p:txBody>
      </p:sp>
    </p:spTree>
    <p:extLst>
      <p:ext uri="{BB962C8B-B14F-4D97-AF65-F5344CB8AC3E}">
        <p14:creationId xmlns:p14="http://schemas.microsoft.com/office/powerpoint/2010/main" val="131512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The Impact of Resource Mobilization</a:t>
            </a:r>
            <a:endParaRPr lang="en-US" dirty="0">
              <a:latin typeface="+mn-lt"/>
              <a:cs typeface="Times New Roman" panose="02020603050405020304" pitchFamily="18" charset="0"/>
            </a:endParaRPr>
          </a:p>
        </p:txBody>
      </p:sp>
      <p:sp>
        <p:nvSpPr>
          <p:cNvPr id="3" name="Content Placeholder 2"/>
          <p:cNvSpPr>
            <a:spLocks noGrp="1"/>
          </p:cNvSpPr>
          <p:nvPr>
            <p:ph idx="1"/>
          </p:nvPr>
        </p:nvSpPr>
        <p:spPr>
          <a:xfrm>
            <a:off x="838200" y="1690688"/>
            <a:ext cx="10515600" cy="4486275"/>
          </a:xfrm>
        </p:spPr>
        <p:txBody>
          <a:bodyPr>
            <a:normAutofit fontScale="92500"/>
          </a:bodyPr>
          <a:lstStyle/>
          <a:p>
            <a:pPr marL="0" indent="0">
              <a:buNone/>
            </a:pPr>
            <a:r>
              <a:rPr lang="en-US" dirty="0">
                <a:cs typeface="Times New Roman" panose="02020603050405020304" pitchFamily="18" charset="0"/>
              </a:rPr>
              <a:t>When Resource Mobilization is done well, the following can occur:</a:t>
            </a:r>
          </a:p>
          <a:p>
            <a:pPr>
              <a:buFont typeface="Wingdings" panose="05000000000000000000" pitchFamily="2" charset="2"/>
              <a:buChar char="ü"/>
            </a:pPr>
            <a:r>
              <a:rPr lang="en-US" b="1" dirty="0">
                <a:cs typeface="Times New Roman" panose="02020603050405020304" pitchFamily="18" charset="0"/>
              </a:rPr>
              <a:t>New </a:t>
            </a:r>
            <a:r>
              <a:rPr lang="en-US" dirty="0">
                <a:cs typeface="Times New Roman" panose="02020603050405020304" pitchFamily="18" charset="0"/>
              </a:rPr>
              <a:t>or additional resources can be mobilize</a:t>
            </a:r>
          </a:p>
          <a:p>
            <a:pPr>
              <a:buFont typeface="Wingdings" panose="05000000000000000000" pitchFamily="2" charset="2"/>
              <a:buChar char="ü"/>
            </a:pPr>
            <a:r>
              <a:rPr lang="en-US" dirty="0">
                <a:cs typeface="Times New Roman" panose="02020603050405020304" pitchFamily="18" charset="0"/>
              </a:rPr>
              <a:t>You can </a:t>
            </a:r>
            <a:r>
              <a:rPr lang="en-US" b="1" dirty="0">
                <a:cs typeface="Times New Roman" panose="02020603050405020304" pitchFamily="18" charset="0"/>
              </a:rPr>
              <a:t>diversify </a:t>
            </a:r>
            <a:r>
              <a:rPr lang="en-US" dirty="0">
                <a:cs typeface="Times New Roman" panose="02020603050405020304" pitchFamily="18" charset="0"/>
              </a:rPr>
              <a:t>funding sources can mobilize</a:t>
            </a:r>
          </a:p>
          <a:p>
            <a:pPr>
              <a:buFont typeface="Wingdings" panose="05000000000000000000" pitchFamily="2" charset="2"/>
              <a:buChar char="ü"/>
            </a:pPr>
            <a:r>
              <a:rPr lang="en-US" dirty="0">
                <a:cs typeface="Times New Roman" panose="02020603050405020304" pitchFamily="18" charset="0"/>
              </a:rPr>
              <a:t>Building or expand </a:t>
            </a:r>
            <a:r>
              <a:rPr lang="en-US" b="1" dirty="0">
                <a:cs typeface="Times New Roman" panose="02020603050405020304" pitchFamily="18" charset="0"/>
              </a:rPr>
              <a:t>partnerships </a:t>
            </a:r>
            <a:r>
              <a:rPr lang="en-US" dirty="0">
                <a:cs typeface="Times New Roman" panose="02020603050405020304" pitchFamily="18" charset="0"/>
              </a:rPr>
              <a:t>and </a:t>
            </a:r>
            <a:r>
              <a:rPr lang="en-US" b="1" dirty="0">
                <a:cs typeface="Times New Roman" panose="02020603050405020304" pitchFamily="18" charset="0"/>
              </a:rPr>
              <a:t>relationships </a:t>
            </a:r>
            <a:r>
              <a:rPr lang="en-US" dirty="0">
                <a:cs typeface="Times New Roman" panose="02020603050405020304" pitchFamily="18" charset="0"/>
              </a:rPr>
              <a:t>with many other stakeholders and partners</a:t>
            </a:r>
          </a:p>
          <a:p>
            <a:pPr>
              <a:buFont typeface="Wingdings" panose="05000000000000000000" pitchFamily="2" charset="2"/>
              <a:buChar char="ü"/>
            </a:pPr>
            <a:r>
              <a:rPr lang="en-US" dirty="0">
                <a:cs typeface="Times New Roman" panose="02020603050405020304" pitchFamily="18" charset="0"/>
              </a:rPr>
              <a:t>It will increase networking and </a:t>
            </a:r>
            <a:r>
              <a:rPr lang="en-US" b="1" dirty="0">
                <a:cs typeface="Times New Roman" panose="02020603050405020304" pitchFamily="18" charset="0"/>
              </a:rPr>
              <a:t>communications </a:t>
            </a:r>
            <a:r>
              <a:rPr lang="en-US" dirty="0">
                <a:cs typeface="Times New Roman" panose="02020603050405020304" pitchFamily="18" charset="0"/>
              </a:rPr>
              <a:t>with the stakeholders and new partners</a:t>
            </a:r>
            <a:endParaRPr lang="en-US" b="1" dirty="0">
              <a:cs typeface="Times New Roman" panose="02020603050405020304" pitchFamily="18" charset="0"/>
            </a:endParaRPr>
          </a:p>
          <a:p>
            <a:pPr>
              <a:buFont typeface="Wingdings" panose="05000000000000000000" pitchFamily="2" charset="2"/>
              <a:buChar char="ü"/>
            </a:pPr>
            <a:r>
              <a:rPr lang="en-US" dirty="0">
                <a:cs typeface="Times New Roman" panose="02020603050405020304" pitchFamily="18" charset="0"/>
              </a:rPr>
              <a:t>You can build institutional capacity</a:t>
            </a:r>
          </a:p>
          <a:p>
            <a:pPr>
              <a:buFont typeface="Wingdings" panose="05000000000000000000" pitchFamily="2" charset="2"/>
              <a:buChar char="ü"/>
            </a:pPr>
            <a:r>
              <a:rPr lang="en-US" dirty="0">
                <a:cs typeface="Times New Roman" panose="02020603050405020304" pitchFamily="18" charset="0"/>
              </a:rPr>
              <a:t>It will  lead to properly monitor and </a:t>
            </a:r>
            <a:r>
              <a:rPr lang="en-US" b="1" dirty="0">
                <a:cs typeface="Times New Roman" panose="02020603050405020304" pitchFamily="18" charset="0"/>
              </a:rPr>
              <a:t>evaluate </a:t>
            </a:r>
            <a:r>
              <a:rPr lang="en-US" dirty="0">
                <a:cs typeface="Times New Roman" panose="02020603050405020304" pitchFamily="18" charset="0"/>
              </a:rPr>
              <a:t>your resource mobilization activities</a:t>
            </a:r>
          </a:p>
        </p:txBody>
      </p:sp>
    </p:spTree>
    <p:extLst>
      <p:ext uri="{BB962C8B-B14F-4D97-AF65-F5344CB8AC3E}">
        <p14:creationId xmlns:p14="http://schemas.microsoft.com/office/powerpoint/2010/main" val="3062451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Key Principles of Resource Mobilization</a:t>
            </a:r>
          </a:p>
        </p:txBody>
      </p:sp>
      <p:sp>
        <p:nvSpPr>
          <p:cNvPr id="3" name="Content Placeholder 2"/>
          <p:cNvSpPr>
            <a:spLocks noGrp="1"/>
          </p:cNvSpPr>
          <p:nvPr>
            <p:ph idx="1"/>
          </p:nvPr>
        </p:nvSpPr>
        <p:spPr>
          <a:xfrm>
            <a:off x="838200" y="1690688"/>
            <a:ext cx="10866120" cy="4618672"/>
          </a:xfrm>
        </p:spPr>
        <p:txBody>
          <a:bodyPr>
            <a:normAutofit lnSpcReduction="10000"/>
          </a:bodyPr>
          <a:lstStyle/>
          <a:p>
            <a:pPr marL="0" indent="0">
              <a:lnSpc>
                <a:spcPct val="100000"/>
              </a:lnSpc>
              <a:buNone/>
            </a:pPr>
            <a:r>
              <a:rPr lang="en-US" dirty="0">
                <a:cs typeface="Times New Roman" panose="02020603050405020304" pitchFamily="18" charset="0"/>
              </a:rPr>
              <a:t>There are many aspects in Resource Mobilization but the key principles are:</a:t>
            </a:r>
            <a:endParaRPr lang="en-US" b="1" dirty="0">
              <a:cs typeface="Times New Roman" panose="02020603050405020304" pitchFamily="18" charset="0"/>
            </a:endParaRPr>
          </a:p>
          <a:p>
            <a:pPr>
              <a:lnSpc>
                <a:spcPct val="100000"/>
              </a:lnSpc>
              <a:buFont typeface="Wingdings" panose="05000000000000000000" pitchFamily="2" charset="2"/>
              <a:buChar char="ü"/>
            </a:pPr>
            <a:r>
              <a:rPr lang="en-US" dirty="0">
                <a:cs typeface="Times New Roman" panose="02020603050405020304" pitchFamily="18" charset="0"/>
              </a:rPr>
              <a:t>A personal approach to the donor is preferred</a:t>
            </a:r>
          </a:p>
          <a:p>
            <a:pPr>
              <a:lnSpc>
                <a:spcPct val="100000"/>
              </a:lnSpc>
              <a:buFont typeface="Wingdings" panose="05000000000000000000" pitchFamily="2" charset="2"/>
              <a:buChar char="ü"/>
            </a:pPr>
            <a:r>
              <a:rPr lang="en-US" dirty="0">
                <a:cs typeface="Times New Roman" panose="02020603050405020304" pitchFamily="18" charset="0"/>
              </a:rPr>
              <a:t>Understand the donor’s viewpoint</a:t>
            </a:r>
          </a:p>
          <a:p>
            <a:pPr>
              <a:lnSpc>
                <a:spcPct val="100000"/>
              </a:lnSpc>
              <a:buFont typeface="Wingdings" panose="05000000000000000000" pitchFamily="2" charset="2"/>
              <a:buChar char="ü"/>
            </a:pPr>
            <a:r>
              <a:rPr lang="en-US" dirty="0">
                <a:cs typeface="Times New Roman" panose="02020603050405020304" pitchFamily="18" charset="0"/>
              </a:rPr>
              <a:t>Demonstrate your impact on people</a:t>
            </a:r>
          </a:p>
          <a:p>
            <a:pPr>
              <a:lnSpc>
                <a:spcPct val="100000"/>
              </a:lnSpc>
              <a:buFont typeface="Wingdings" panose="05000000000000000000" pitchFamily="2" charset="2"/>
              <a:buChar char="ü"/>
            </a:pPr>
            <a:r>
              <a:rPr lang="en-US" dirty="0">
                <a:cs typeface="Times New Roman" panose="02020603050405020304" pitchFamily="18" charset="0"/>
              </a:rPr>
              <a:t>Show need and use of funds</a:t>
            </a:r>
          </a:p>
          <a:p>
            <a:pPr>
              <a:lnSpc>
                <a:spcPct val="100000"/>
              </a:lnSpc>
              <a:buFont typeface="Wingdings" panose="05000000000000000000" pitchFamily="2" charset="2"/>
              <a:buChar char="ü"/>
            </a:pPr>
            <a:r>
              <a:rPr lang="en-US" dirty="0">
                <a:cs typeface="Times New Roman" panose="02020603050405020304" pitchFamily="18" charset="0"/>
              </a:rPr>
              <a:t>Always say thank you</a:t>
            </a:r>
          </a:p>
          <a:p>
            <a:pPr>
              <a:lnSpc>
                <a:spcPct val="100000"/>
              </a:lnSpc>
              <a:buFont typeface="Wingdings" panose="05000000000000000000" pitchFamily="2" charset="2"/>
              <a:buChar char="ü"/>
            </a:pPr>
            <a:r>
              <a:rPr lang="en-US" dirty="0">
                <a:cs typeface="Times New Roman" panose="02020603050405020304" pitchFamily="18" charset="0"/>
              </a:rPr>
              <a:t>Build long-term relationships with donors</a:t>
            </a:r>
          </a:p>
          <a:p>
            <a:pPr>
              <a:lnSpc>
                <a:spcPct val="100000"/>
              </a:lnSpc>
              <a:buFont typeface="Wingdings" panose="05000000000000000000" pitchFamily="2" charset="2"/>
              <a:buChar char="ü"/>
            </a:pPr>
            <a:r>
              <a:rPr lang="en-US" dirty="0">
                <a:cs typeface="Times New Roman" panose="02020603050405020304" pitchFamily="18" charset="0"/>
              </a:rPr>
              <a:t>Accountable and reporting back in a timely manner</a:t>
            </a:r>
          </a:p>
        </p:txBody>
      </p:sp>
    </p:spTree>
    <p:extLst>
      <p:ext uri="{BB962C8B-B14F-4D97-AF65-F5344CB8AC3E}">
        <p14:creationId xmlns:p14="http://schemas.microsoft.com/office/powerpoint/2010/main" val="4015602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Resource Mobilization Action Cycle</a:t>
            </a:r>
            <a:endParaRPr lang="en-US" b="1" dirty="0"/>
          </a:p>
        </p:txBody>
      </p:sp>
      <p:pic>
        <p:nvPicPr>
          <p:cNvPr id="1028" name="Picture 4" descr="Community Mobilisation: The Community Action Cycle | Th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91308"/>
            <a:ext cx="9715500" cy="5192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2056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Success Cases</a:t>
            </a:r>
            <a:endParaRPr lang="en-US" b="1" dirty="0"/>
          </a:p>
        </p:txBody>
      </p:sp>
      <p:sp>
        <p:nvSpPr>
          <p:cNvPr id="3" name="Content Placeholder 2"/>
          <p:cNvSpPr>
            <a:spLocks noGrp="1"/>
          </p:cNvSpPr>
          <p:nvPr>
            <p:ph idx="1"/>
          </p:nvPr>
        </p:nvSpPr>
        <p:spPr>
          <a:xfrm>
            <a:off x="838200" y="1440180"/>
            <a:ext cx="10515600" cy="4736783"/>
          </a:xfrm>
        </p:spPr>
        <p:txBody>
          <a:bodyPr>
            <a:normAutofit/>
          </a:bodyPr>
          <a:lstStyle/>
          <a:p>
            <a:pPr marL="0" indent="0" algn="just">
              <a:buNone/>
            </a:pPr>
            <a:r>
              <a:rPr lang="en-US" sz="2400" dirty="0" smtClean="0"/>
              <a:t>The Kenyan government successfully lobbied for additional funding to </a:t>
            </a:r>
            <a:r>
              <a:rPr lang="en-US" sz="2400" dirty="0"/>
              <a:t>facilitate affordable and equitable access to COVID-19 vaccines for </a:t>
            </a:r>
            <a:r>
              <a:rPr lang="en-US" sz="2400" dirty="0" smtClean="0"/>
              <a:t>Kenyans. The funding was used to procure more vaccines, deployment </a:t>
            </a:r>
            <a:r>
              <a:rPr lang="en-US" sz="2400" dirty="0"/>
              <a:t>of those vaccines by boosting Kenya’s cold chain </a:t>
            </a:r>
            <a:r>
              <a:rPr lang="en-US" sz="2400" dirty="0" smtClean="0"/>
              <a:t>storage, strengthen the </a:t>
            </a:r>
            <a:r>
              <a:rPr lang="en-US" sz="2400" dirty="0"/>
              <a:t>capacity of </a:t>
            </a:r>
            <a:r>
              <a:rPr lang="en-US" sz="2400" dirty="0" smtClean="0"/>
              <a:t>sub-county </a:t>
            </a:r>
            <a:r>
              <a:rPr lang="en-US" sz="2400" dirty="0"/>
              <a:t>stores, and </a:t>
            </a:r>
            <a:r>
              <a:rPr lang="en-US" sz="2400" dirty="0" smtClean="0"/>
              <a:t>equip health </a:t>
            </a:r>
            <a:r>
              <a:rPr lang="en-US" sz="2400" dirty="0"/>
              <a:t>facilities with vaccine storage </a:t>
            </a:r>
            <a:r>
              <a:rPr lang="en-US" sz="2400" dirty="0" smtClean="0"/>
              <a:t>equipment.</a:t>
            </a:r>
          </a:p>
          <a:p>
            <a:pPr marL="0" indent="0">
              <a:buNone/>
            </a:pPr>
            <a:endParaRPr lang="en-US" sz="2400" dirty="0" smtClean="0"/>
          </a:p>
          <a:p>
            <a:pPr marL="0" indent="0">
              <a:buNone/>
            </a:pPr>
            <a:r>
              <a:rPr lang="en-US" sz="2400" dirty="0">
                <a:solidFill>
                  <a:schemeClr val="accent1"/>
                </a:solidFill>
                <a:hlinkClick r:id="rId3"/>
              </a:rPr>
              <a:t>https://</a:t>
            </a:r>
            <a:r>
              <a:rPr lang="en-US" sz="2400" dirty="0" smtClean="0">
                <a:solidFill>
                  <a:schemeClr val="accent1"/>
                </a:solidFill>
                <a:hlinkClick r:id="rId3"/>
              </a:rPr>
              <a:t>www.worldbank.org/en/news/press-release/2021/06/28/kenya-secures-130-million-for-covid-19-vaccines</a:t>
            </a:r>
            <a:endParaRPr lang="en-US" sz="2400" dirty="0" smtClean="0">
              <a:solidFill>
                <a:schemeClr val="accent1"/>
              </a:solidFill>
            </a:endParaRPr>
          </a:p>
          <a:p>
            <a:pPr marL="0" indent="0">
              <a:buNone/>
            </a:pPr>
            <a:r>
              <a:rPr lang="en-US" sz="3200" dirty="0" smtClean="0">
                <a:solidFill>
                  <a:srgbClr val="FF0000"/>
                </a:solidFill>
              </a:rPr>
              <a:t>ASSIGNMENT: What are some of the success resource mobilization cases in other parts of the </a:t>
            </a:r>
            <a:r>
              <a:rPr lang="en-US" sz="3200" smtClean="0">
                <a:solidFill>
                  <a:srgbClr val="FF0000"/>
                </a:solidFill>
              </a:rPr>
              <a:t>EAC region?</a:t>
            </a:r>
            <a:endParaRPr lang="en-US" sz="3200" dirty="0">
              <a:solidFill>
                <a:srgbClr val="FF0000"/>
              </a:solidFill>
            </a:endParaRPr>
          </a:p>
        </p:txBody>
      </p:sp>
    </p:spTree>
    <p:extLst>
      <p:ext uri="{BB962C8B-B14F-4D97-AF65-F5344CB8AC3E}">
        <p14:creationId xmlns:p14="http://schemas.microsoft.com/office/powerpoint/2010/main" val="1430646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Core References </a:t>
            </a:r>
            <a:endParaRPr lang="en-US" b="1"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lvl="0" indent="0">
              <a:buNone/>
            </a:pPr>
            <a:r>
              <a:rPr lang="en-US" dirty="0"/>
              <a:t>Food and Agriculture Organization of the United Nations (2015): FAO’s quick guide to Resource Mobilization, Promoting partnership with FAO</a:t>
            </a:r>
          </a:p>
          <a:p>
            <a:pPr marL="0" lvl="0" indent="0">
              <a:buNone/>
            </a:pPr>
            <a:r>
              <a:rPr lang="en-US" dirty="0"/>
              <a:t>Resource Mobilization Orientation: </a:t>
            </a:r>
            <a:r>
              <a:rPr lang="en-US" u="sng" dirty="0">
                <a:hlinkClick r:id="rId2"/>
              </a:rPr>
              <a:t>http://www.searo.who.int/entity/partnerships/participant.pdf</a:t>
            </a:r>
            <a:endParaRPr lang="en-US" dirty="0"/>
          </a:p>
          <a:p>
            <a:pPr marL="0" lvl="0" indent="0">
              <a:buNone/>
            </a:pPr>
            <a:r>
              <a:rPr lang="en-US" dirty="0"/>
              <a:t>Resource Mobilization: </a:t>
            </a:r>
            <a:r>
              <a:rPr lang="en-US" u="sng" dirty="0">
                <a:hlinkClick r:id="rId3"/>
              </a:rPr>
              <a:t>https://www.idrc.ca/sites/default/files/sp/Documents%20EN/Donor-Partnership-guide.pdf</a:t>
            </a:r>
            <a:endParaRPr lang="en-US" dirty="0"/>
          </a:p>
          <a:p>
            <a:pPr marL="0" lvl="0" indent="0">
              <a:buNone/>
            </a:pPr>
            <a:r>
              <a:rPr lang="en-US" dirty="0"/>
              <a:t>Resource Mobilization Guidebook: Policies and Guidelines: </a:t>
            </a:r>
            <a:r>
              <a:rPr lang="en-US" u="sng" dirty="0">
                <a:hlinkClick r:id="rId4"/>
              </a:rPr>
              <a:t>http://www.ifrc.org/PageFiles/133530/RC0122_APFN_Guidebook%20Final2.pdf</a:t>
            </a:r>
            <a:endParaRPr lang="en-US" dirty="0"/>
          </a:p>
          <a:p>
            <a:pPr marL="0" indent="0">
              <a:buNone/>
            </a:pPr>
            <a:r>
              <a:rPr lang="en-US" dirty="0" smtClean="0"/>
              <a:t>Barry </a:t>
            </a:r>
            <a:r>
              <a:rPr lang="en-US" dirty="0" err="1" smtClean="0"/>
              <a:t>Checkoway</a:t>
            </a:r>
            <a:r>
              <a:rPr lang="en-US" dirty="0" smtClean="0"/>
              <a:t>. Community </a:t>
            </a:r>
            <a:r>
              <a:rPr lang="en-US" dirty="0"/>
              <a:t>Development Journal, Volume 30, Issue 1, January 1995, Pages 2–20, </a:t>
            </a:r>
            <a:r>
              <a:rPr lang="en-US" u="sng" dirty="0">
                <a:hlinkClick r:id="rId5"/>
              </a:rPr>
              <a:t>https://doi.org/10.1093/cdj/30.1.2</a:t>
            </a:r>
            <a:endParaRPr lang="en-US" dirty="0"/>
          </a:p>
          <a:p>
            <a:pPr marL="0" lvl="0" indent="0">
              <a:buNone/>
            </a:pPr>
            <a:r>
              <a:rPr lang="en-US" dirty="0" smtClean="0"/>
              <a:t>Approach To Resource </a:t>
            </a:r>
            <a:r>
              <a:rPr lang="en-US" dirty="0" err="1" smtClean="0"/>
              <a:t>Mobilisation</a:t>
            </a:r>
            <a:r>
              <a:rPr lang="en-US" dirty="0" smtClean="0"/>
              <a:t> And Communications 2017: </a:t>
            </a:r>
            <a:r>
              <a:rPr lang="en-US" u="sng" dirty="0">
                <a:hlinkClick r:id="rId6"/>
              </a:rPr>
              <a:t>http://www.unocha.org/cerf/sites/default/files/CERF/AG2017/Approach%20to%20Resource%20Mobilisation%20and%20Communications%202017.pdf</a:t>
            </a:r>
            <a:endParaRPr lang="en-US" dirty="0"/>
          </a:p>
        </p:txBody>
      </p:sp>
    </p:spTree>
    <p:extLst>
      <p:ext uri="{BB962C8B-B14F-4D97-AF65-F5344CB8AC3E}">
        <p14:creationId xmlns:p14="http://schemas.microsoft.com/office/powerpoint/2010/main" val="3357582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52626" y="3147945"/>
            <a:ext cx="8283179" cy="2149050"/>
          </a:xfrm>
        </p:spPr>
        <p:txBody>
          <a:bodyPr>
            <a:normAutofit fontScale="90000"/>
          </a:bodyPr>
          <a:lstStyle/>
          <a:p>
            <a:pPr algn="ctr"/>
            <a:r>
              <a:rPr lang="en-GB" sz="2400" b="0" dirty="0"/>
              <a:t>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a:t>
            </a:r>
            <a:r>
              <a:rPr lang="en-GB" sz="2400" b="0" dirty="0" err="1"/>
              <a:t>Zusammenarbeit</a:t>
            </a:r>
            <a:r>
              <a:rPr lang="en-GB" sz="2400" b="0" dirty="0"/>
              <a:t> GIZ GmbH through the </a:t>
            </a:r>
            <a:r>
              <a:rPr lang="en-US" sz="2400" b="0" dirty="0"/>
              <a:t>Global </a:t>
            </a:r>
            <a:r>
              <a:rPr lang="en-US" sz="2400" b="0" dirty="0" err="1"/>
              <a:t>Programme</a:t>
            </a:r>
            <a:r>
              <a:rPr lang="en-US" sz="2400" b="0" dirty="0"/>
              <a:t> Pandemic Prevention and Response, One Health (GP PPOH)</a:t>
            </a:r>
            <a:endParaRPr lang="en-US" sz="28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1842" y="1046123"/>
            <a:ext cx="1906283" cy="1348538"/>
          </a:xfrm>
          <a:prstGeom prst="rect">
            <a:avLst/>
          </a:prstGeom>
        </p:spPr>
      </p:pic>
      <p:pic>
        <p:nvPicPr>
          <p:cNvPr id="3" name="Picture 2">
            <a:extLst>
              <a:ext uri="{FF2B5EF4-FFF2-40B4-BE49-F238E27FC236}">
                <a16:creationId xmlns:a16="http://schemas.microsoft.com/office/drawing/2014/main" id="{DF1D0F11-D343-E402-A52C-97BF64743F4D}"/>
              </a:ext>
            </a:extLst>
          </p:cNvPr>
          <p:cNvPicPr>
            <a:picLocks noChangeAspect="1"/>
          </p:cNvPicPr>
          <p:nvPr/>
        </p:nvPicPr>
        <p:blipFill>
          <a:blip r:embed="rId3"/>
          <a:stretch>
            <a:fillRect/>
          </a:stretch>
        </p:blipFill>
        <p:spPr>
          <a:xfrm>
            <a:off x="7877376" y="1166876"/>
            <a:ext cx="1333025" cy="1035658"/>
          </a:xfrm>
          <a:prstGeom prst="rect">
            <a:avLst/>
          </a:prstGeom>
        </p:spPr>
      </p:pic>
      <p:pic>
        <p:nvPicPr>
          <p:cNvPr id="6" name="Picture 5">
            <a:extLst>
              <a:ext uri="{FF2B5EF4-FFF2-40B4-BE49-F238E27FC236}">
                <a16:creationId xmlns:a16="http://schemas.microsoft.com/office/drawing/2014/main" id="{0DE05482-44D3-BB0F-4B72-61296C1BC10A}"/>
              </a:ext>
            </a:extLst>
          </p:cNvPr>
          <p:cNvPicPr>
            <a:picLocks noChangeAspect="1"/>
          </p:cNvPicPr>
          <p:nvPr/>
        </p:nvPicPr>
        <p:blipFill>
          <a:blip r:embed="rId4"/>
          <a:stretch>
            <a:fillRect/>
          </a:stretch>
        </p:blipFill>
        <p:spPr>
          <a:xfrm>
            <a:off x="5312189" y="1131189"/>
            <a:ext cx="1426006" cy="1107031"/>
          </a:xfrm>
          <a:prstGeom prst="rect">
            <a:avLst/>
          </a:prstGeom>
        </p:spPr>
      </p:pic>
    </p:spTree>
    <p:extLst>
      <p:ext uri="{BB962C8B-B14F-4D97-AF65-F5344CB8AC3E}">
        <p14:creationId xmlns:p14="http://schemas.microsoft.com/office/powerpoint/2010/main" val="34579340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Purpose</a:t>
            </a:r>
            <a:endParaRPr lang="en-US" dirty="0"/>
          </a:p>
        </p:txBody>
      </p:sp>
      <p:sp>
        <p:nvSpPr>
          <p:cNvPr id="3" name="Content Placeholder 2"/>
          <p:cNvSpPr>
            <a:spLocks noGrp="1"/>
          </p:cNvSpPr>
          <p:nvPr>
            <p:ph idx="1"/>
          </p:nvPr>
        </p:nvSpPr>
        <p:spPr>
          <a:xfrm>
            <a:off x="626166" y="1027906"/>
            <a:ext cx="10515600" cy="3791572"/>
          </a:xfrm>
        </p:spPr>
        <p:txBody>
          <a:bodyPr/>
          <a:lstStyle/>
          <a:p>
            <a:pPr marL="0" indent="0" algn="just">
              <a:buNone/>
            </a:pPr>
            <a:endParaRPr lang="en-US" dirty="0"/>
          </a:p>
          <a:p>
            <a:pPr marL="0" indent="0" algn="just">
              <a:buNone/>
            </a:pPr>
            <a:r>
              <a:rPr lang="en-US" b="1" dirty="0"/>
              <a:t>	</a:t>
            </a:r>
            <a:endParaRPr lang="en-US" dirty="0"/>
          </a:p>
          <a:p>
            <a:pPr marL="0" indent="0" algn="ctr">
              <a:buNone/>
            </a:pPr>
            <a:r>
              <a:rPr lang="en-US" dirty="0"/>
              <a:t>This topic will introduce learners to knowledge and skills on how to map, engage and coordinate partners and resources for pandemic in prevention, preparedness and response.</a:t>
            </a:r>
          </a:p>
          <a:p>
            <a:pPr marL="0" indent="0" algn="ctr">
              <a:buNone/>
            </a:pPr>
            <a:r>
              <a:rPr lang="en-US" dirty="0"/>
              <a:t> </a:t>
            </a:r>
          </a:p>
          <a:p>
            <a:pPr marL="0" indent="0" algn="just">
              <a:buNone/>
            </a:pPr>
            <a:endParaRPr lang="en-US" dirty="0"/>
          </a:p>
        </p:txBody>
      </p:sp>
    </p:spTree>
    <p:extLst>
      <p:ext uri="{BB962C8B-B14F-4D97-AF65-F5344CB8AC3E}">
        <p14:creationId xmlns:p14="http://schemas.microsoft.com/office/powerpoint/2010/main" val="178147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Objectives</a:t>
            </a:r>
            <a:endParaRPr lang="en-US" dirty="0"/>
          </a:p>
        </p:txBody>
      </p:sp>
      <p:sp>
        <p:nvSpPr>
          <p:cNvPr id="3" name="Content Placeholder 2"/>
          <p:cNvSpPr>
            <a:spLocks noGrp="1"/>
          </p:cNvSpPr>
          <p:nvPr>
            <p:ph idx="1"/>
          </p:nvPr>
        </p:nvSpPr>
        <p:spPr>
          <a:xfrm>
            <a:off x="745435" y="1311965"/>
            <a:ext cx="10515600" cy="4425895"/>
          </a:xfrm>
        </p:spPr>
        <p:txBody>
          <a:bodyPr>
            <a:normAutofit/>
          </a:bodyPr>
          <a:lstStyle/>
          <a:p>
            <a:pPr marL="0" indent="0">
              <a:buNone/>
            </a:pPr>
            <a:endParaRPr lang="en-US" dirty="0"/>
          </a:p>
          <a:p>
            <a:pPr marL="0" indent="0">
              <a:buNone/>
            </a:pPr>
            <a:endParaRPr lang="en-US" dirty="0"/>
          </a:p>
          <a:p>
            <a:pPr marL="0" indent="0">
              <a:buNone/>
            </a:pPr>
            <a:r>
              <a:rPr lang="en-US" sz="3200" dirty="0"/>
              <a:t>This topic enables learning about:</a:t>
            </a:r>
          </a:p>
          <a:p>
            <a:pPr lvl="0"/>
            <a:r>
              <a:rPr lang="en-US" sz="3200" dirty="0"/>
              <a:t>Categories of partnerships in pandemics</a:t>
            </a:r>
          </a:p>
          <a:p>
            <a:pPr lvl="0"/>
            <a:r>
              <a:rPr lang="en-US" sz="3200" dirty="0"/>
              <a:t>Coordination mechanisms for pandemics</a:t>
            </a:r>
          </a:p>
          <a:p>
            <a:pPr lvl="0"/>
            <a:r>
              <a:rPr lang="en-US" sz="3200" dirty="0"/>
              <a:t>Laws and by-laws governing partnerships in pandemics</a:t>
            </a:r>
          </a:p>
          <a:p>
            <a:pPr lvl="0"/>
            <a:r>
              <a:rPr lang="en-US" sz="3200" dirty="0"/>
              <a:t>Approaches and steps of resource mobilization for the management of pandemics</a:t>
            </a:r>
          </a:p>
          <a:p>
            <a:pPr marL="0" indent="0">
              <a:buNone/>
            </a:pPr>
            <a:endParaRPr lang="en-US" dirty="0"/>
          </a:p>
        </p:txBody>
      </p:sp>
    </p:spTree>
    <p:extLst>
      <p:ext uri="{BB962C8B-B14F-4D97-AF65-F5344CB8AC3E}">
        <p14:creationId xmlns:p14="http://schemas.microsoft.com/office/powerpoint/2010/main" val="346831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Expected Learning Outcomes</a:t>
            </a:r>
            <a:r>
              <a:rPr lang="en-US" dirty="0"/>
              <a:t/>
            </a:r>
            <a:br>
              <a:rPr lang="en-US" dirty="0"/>
            </a:br>
            <a:endParaRPr lang="en-US" dirty="0"/>
          </a:p>
        </p:txBody>
      </p:sp>
      <p:sp>
        <p:nvSpPr>
          <p:cNvPr id="3" name="Content Placeholder 2"/>
          <p:cNvSpPr>
            <a:spLocks noGrp="1"/>
          </p:cNvSpPr>
          <p:nvPr>
            <p:ph idx="1"/>
          </p:nvPr>
        </p:nvSpPr>
        <p:spPr>
          <a:xfrm>
            <a:off x="838200" y="1253331"/>
            <a:ext cx="10515600" cy="4351338"/>
          </a:xfrm>
        </p:spPr>
        <p:txBody>
          <a:bodyPr/>
          <a:lstStyle/>
          <a:p>
            <a:pPr marL="0" indent="0">
              <a:buNone/>
            </a:pPr>
            <a:endParaRPr lang="en-US" dirty="0"/>
          </a:p>
          <a:p>
            <a:pPr marL="0" indent="0" algn="just">
              <a:buNone/>
            </a:pPr>
            <a:r>
              <a:rPr lang="en-US" sz="3200" dirty="0"/>
              <a:t>At the end of this topic learners are expected to:</a:t>
            </a:r>
          </a:p>
          <a:p>
            <a:pPr lvl="0" algn="just"/>
            <a:r>
              <a:rPr lang="en-US" sz="3200" dirty="0"/>
              <a:t>Outline categories and mandates of partners in pandemic prevention, preparedness and response </a:t>
            </a:r>
          </a:p>
          <a:p>
            <a:pPr lvl="0" algn="just"/>
            <a:r>
              <a:rPr lang="en-US" sz="3200" dirty="0"/>
              <a:t>Explain coordination mechanisms for pandemics</a:t>
            </a:r>
          </a:p>
          <a:p>
            <a:pPr lvl="0" algn="just"/>
            <a:r>
              <a:rPr lang="en-US" sz="3200" dirty="0"/>
              <a:t> Practice laws and by-laws governing partnerships</a:t>
            </a:r>
          </a:p>
          <a:p>
            <a:pPr lvl="0" algn="just"/>
            <a:r>
              <a:rPr lang="en-US" sz="3200" dirty="0"/>
              <a:t>Describe approaches and steps of resource mobilization for the management of pandemics</a:t>
            </a:r>
          </a:p>
          <a:p>
            <a:pPr marL="0" indent="0">
              <a:buNone/>
            </a:pPr>
            <a:endParaRPr lang="en-US" dirty="0"/>
          </a:p>
        </p:txBody>
      </p:sp>
    </p:spTree>
    <p:extLst>
      <p:ext uri="{BB962C8B-B14F-4D97-AF65-F5344CB8AC3E}">
        <p14:creationId xmlns:p14="http://schemas.microsoft.com/office/powerpoint/2010/main" val="1880446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What is Resource Mobilization ?</a:t>
            </a:r>
            <a:endParaRPr lang="en-US" dirty="0">
              <a:latin typeface="+mn-lt"/>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cs typeface="Times New Roman" panose="02020603050405020304" pitchFamily="18" charset="0"/>
              </a:rPr>
              <a:t>Resource mobilization is understood in the broad sense:</a:t>
            </a:r>
          </a:p>
          <a:p>
            <a:pPr>
              <a:buFont typeface="Wingdings" panose="05000000000000000000" pitchFamily="2" charset="2"/>
              <a:buChar char="ü"/>
            </a:pPr>
            <a:r>
              <a:rPr lang="en-US" dirty="0">
                <a:cs typeface="Times New Roman" panose="02020603050405020304" pitchFamily="18" charset="0"/>
              </a:rPr>
              <a:t>Mobilizing financial resources</a:t>
            </a:r>
          </a:p>
          <a:p>
            <a:pPr>
              <a:buFont typeface="Wingdings" panose="05000000000000000000" pitchFamily="2" charset="2"/>
              <a:buChar char="ü"/>
            </a:pPr>
            <a:r>
              <a:rPr lang="en-US" dirty="0">
                <a:cs typeface="Times New Roman" panose="02020603050405020304" pitchFamily="18" charset="0"/>
              </a:rPr>
              <a:t>Mobilizing technical resources</a:t>
            </a:r>
          </a:p>
          <a:p>
            <a:pPr>
              <a:buFont typeface="Wingdings" panose="05000000000000000000" pitchFamily="2" charset="2"/>
              <a:buChar char="ü"/>
            </a:pPr>
            <a:r>
              <a:rPr lang="en-US" dirty="0">
                <a:cs typeface="Times New Roman" panose="02020603050405020304" pitchFamily="18" charset="0"/>
              </a:rPr>
              <a:t>Mobilizing human resources</a:t>
            </a:r>
          </a:p>
          <a:p>
            <a:pPr>
              <a:buFont typeface="Wingdings" panose="05000000000000000000" pitchFamily="2" charset="2"/>
              <a:buChar char="ü"/>
            </a:pPr>
            <a:r>
              <a:rPr lang="en-US" dirty="0">
                <a:cs typeface="Times New Roman" panose="02020603050405020304" pitchFamily="18" charset="0"/>
              </a:rPr>
              <a:t>Mobilizing institutional resources</a:t>
            </a:r>
          </a:p>
        </p:txBody>
      </p:sp>
    </p:spTree>
    <p:extLst>
      <p:ext uri="{BB962C8B-B14F-4D97-AF65-F5344CB8AC3E}">
        <p14:creationId xmlns:p14="http://schemas.microsoft.com/office/powerpoint/2010/main" val="196771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Resources Mobilization</a:t>
            </a:r>
          </a:p>
        </p:txBody>
      </p:sp>
      <p:sp>
        <p:nvSpPr>
          <p:cNvPr id="3" name="Content Placeholder 2"/>
          <p:cNvSpPr>
            <a:spLocks noGrp="1"/>
          </p:cNvSpPr>
          <p:nvPr>
            <p:ph idx="1"/>
          </p:nvPr>
        </p:nvSpPr>
        <p:spPr>
          <a:xfrm>
            <a:off x="838200" y="1417320"/>
            <a:ext cx="10515600" cy="4759643"/>
          </a:xfrm>
        </p:spPr>
        <p:txBody>
          <a:bodyPr>
            <a:normAutofit/>
          </a:bodyPr>
          <a:lstStyle/>
          <a:p>
            <a:pPr algn="just">
              <a:buFont typeface="Wingdings" panose="05000000000000000000" pitchFamily="2" charset="2"/>
              <a:buChar char="ü"/>
            </a:pPr>
            <a:r>
              <a:rPr lang="en-US" altLang="en-US" sz="3200" dirty="0">
                <a:ea typeface="ＭＳ Ｐゴシック" panose="020B0600070205080204" pitchFamily="34" charset="-128"/>
                <a:cs typeface="Times New Roman" panose="02020603050405020304" pitchFamily="18" charset="0"/>
              </a:rPr>
              <a:t>A process of identifying and obtaining resources  to help achieve organizational goals and  ensure sustainability</a:t>
            </a:r>
          </a:p>
          <a:p>
            <a:pPr algn="just">
              <a:buFont typeface="Wingdings" panose="05000000000000000000" pitchFamily="2" charset="2"/>
              <a:buChar char="ü"/>
            </a:pPr>
            <a:r>
              <a:rPr lang="en-US" altLang="en-US" sz="3200" dirty="0">
                <a:ea typeface="ＭＳ Ｐゴシック" panose="020B0600070205080204" pitchFamily="34" charset="-128"/>
                <a:cs typeface="Times New Roman" panose="02020603050405020304" pitchFamily="18" charset="0"/>
              </a:rPr>
              <a:t>Types</a:t>
            </a:r>
            <a:r>
              <a:rPr lang="en-US" altLang="en-US" sz="3200" dirty="0">
                <a:solidFill>
                  <a:schemeClr val="tx2"/>
                </a:solidFill>
                <a:ea typeface="ＭＳ Ｐゴシック" panose="020B0600070205080204" pitchFamily="34" charset="-128"/>
                <a:cs typeface="Times New Roman" panose="02020603050405020304" pitchFamily="18" charset="0"/>
              </a:rPr>
              <a:t>: </a:t>
            </a:r>
            <a:r>
              <a:rPr lang="en-US" altLang="en-US" sz="3200" dirty="0">
                <a:ea typeface="ＭＳ Ｐゴシック" panose="020B0600070205080204" pitchFamily="34" charset="-128"/>
                <a:cs typeface="Times New Roman" panose="02020603050405020304" pitchFamily="18" charset="0"/>
              </a:rPr>
              <a:t>Financial and non-financial supplies </a:t>
            </a:r>
          </a:p>
          <a:p>
            <a:pPr lvl="1" algn="just"/>
            <a:r>
              <a:rPr lang="en-US" altLang="en-US" sz="2800" b="1" dirty="0">
                <a:ea typeface="ＭＳ Ｐゴシック" panose="020B0600070205080204" pitchFamily="34" charset="-128"/>
                <a:cs typeface="Times New Roman" panose="02020603050405020304" pitchFamily="18" charset="0"/>
              </a:rPr>
              <a:t>Human resource </a:t>
            </a:r>
            <a:r>
              <a:rPr lang="en-US" altLang="en-US" sz="2800" dirty="0">
                <a:ea typeface="ＭＳ Ｐゴシック" panose="020B0600070205080204" pitchFamily="34" charset="-128"/>
                <a:cs typeface="Times New Roman" panose="02020603050405020304" pitchFamily="18" charset="0"/>
              </a:rPr>
              <a:t>- human, workforce, technical staff</a:t>
            </a:r>
          </a:p>
          <a:p>
            <a:pPr lvl="1" algn="just"/>
            <a:r>
              <a:rPr lang="en-US" altLang="en-US" sz="2800" b="1" dirty="0">
                <a:ea typeface="ＭＳ Ｐゴシック" panose="020B0600070205080204" pitchFamily="34" charset="-128"/>
                <a:cs typeface="Times New Roman" panose="02020603050405020304" pitchFamily="18" charset="0"/>
              </a:rPr>
              <a:t>Financial resources </a:t>
            </a:r>
            <a:r>
              <a:rPr lang="en-US" altLang="en-US" sz="2800" dirty="0">
                <a:ea typeface="ＭＳ Ｐゴシック" panose="020B0600070205080204" pitchFamily="34" charset="-128"/>
                <a:cs typeface="Times New Roman" panose="02020603050405020304" pitchFamily="18" charset="0"/>
              </a:rPr>
              <a:t>- Funds, capital, physical cash</a:t>
            </a:r>
          </a:p>
          <a:p>
            <a:pPr lvl="1" algn="just"/>
            <a:r>
              <a:rPr lang="en-US" altLang="en-US" sz="2800" b="1" dirty="0">
                <a:ea typeface="ＭＳ Ｐゴシック" panose="020B0600070205080204" pitchFamily="34" charset="-128"/>
                <a:cs typeface="Times New Roman" panose="02020603050405020304" pitchFamily="18" charset="0"/>
              </a:rPr>
              <a:t>Materials</a:t>
            </a:r>
            <a:r>
              <a:rPr lang="en-US" altLang="en-US" sz="2800" dirty="0">
                <a:ea typeface="ＭＳ Ｐゴシック" panose="020B0600070205080204" pitchFamily="34" charset="-128"/>
                <a:cs typeface="Times New Roman" panose="02020603050405020304" pitchFamily="18" charset="0"/>
              </a:rPr>
              <a:t> - equipment, machines, instruments, stationeries, </a:t>
            </a:r>
          </a:p>
        </p:txBody>
      </p:sp>
    </p:spTree>
    <p:extLst>
      <p:ext uri="{BB962C8B-B14F-4D97-AF65-F5344CB8AC3E}">
        <p14:creationId xmlns:p14="http://schemas.microsoft.com/office/powerpoint/2010/main" val="400819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Purpose of Resource Mobilization</a:t>
            </a:r>
          </a:p>
        </p:txBody>
      </p:sp>
      <p:sp>
        <p:nvSpPr>
          <p:cNvPr id="3" name="Content Placeholder 2"/>
          <p:cNvSpPr>
            <a:spLocks noGrp="1"/>
          </p:cNvSpPr>
          <p:nvPr>
            <p:ph idx="1"/>
          </p:nvPr>
        </p:nvSpPr>
        <p:spPr/>
        <p:txBody>
          <a:bodyPr>
            <a:normAutofit/>
          </a:bodyPr>
          <a:lstStyle/>
          <a:p>
            <a:pPr algn="just">
              <a:spcBef>
                <a:spcPct val="0"/>
              </a:spcBef>
              <a:buFont typeface="Wingdings" panose="05000000000000000000" pitchFamily="2" charset="2"/>
              <a:buChar char="ü"/>
              <a:tabLst>
                <a:tab pos="457200" algn="l"/>
              </a:tabLst>
              <a:defRPr/>
            </a:pPr>
            <a:r>
              <a:rPr lang="en-US" sz="3200" dirty="0">
                <a:ea typeface="ＭＳ Ｐゴシック" charset="-128"/>
                <a:cs typeface="Times New Roman" panose="02020603050405020304" pitchFamily="18" charset="0"/>
              </a:rPr>
              <a:t>To creative efforts in using own local assets to gain support for institutional goal</a:t>
            </a:r>
          </a:p>
          <a:p>
            <a:pPr algn="just">
              <a:spcBef>
                <a:spcPct val="0"/>
              </a:spcBef>
              <a:buFont typeface="Wingdings" panose="05000000000000000000" pitchFamily="2" charset="2"/>
              <a:buChar char="ü"/>
              <a:tabLst>
                <a:tab pos="457200" algn="l"/>
              </a:tabLst>
              <a:defRPr/>
            </a:pPr>
            <a:r>
              <a:rPr lang="en-US" sz="3200" dirty="0">
                <a:ea typeface="ＭＳ Ｐゴシック" charset="-128"/>
                <a:cs typeface="Times New Roman" panose="02020603050405020304" pitchFamily="18" charset="0"/>
              </a:rPr>
              <a:t>To create multiple sources of funding to increase institutional independence and flexibility to implement programs including policy and guidelines </a:t>
            </a:r>
          </a:p>
          <a:p>
            <a:pPr algn="just">
              <a:spcBef>
                <a:spcPct val="0"/>
              </a:spcBef>
              <a:buFont typeface="Wingdings" panose="05000000000000000000" pitchFamily="2" charset="2"/>
              <a:buChar char="ü"/>
              <a:tabLst>
                <a:tab pos="457200" algn="l"/>
              </a:tabLst>
              <a:defRPr/>
            </a:pPr>
            <a:r>
              <a:rPr lang="en-US" sz="3200" dirty="0">
                <a:ea typeface="ＭＳ Ｐゴシック" charset="-128"/>
                <a:cs typeface="Times New Roman" panose="02020603050405020304" pitchFamily="18" charset="0"/>
              </a:rPr>
              <a:t>Reduce reliance on external or foreign funding.</a:t>
            </a:r>
          </a:p>
        </p:txBody>
      </p:sp>
    </p:spTree>
    <p:extLst>
      <p:ext uri="{BB962C8B-B14F-4D97-AF65-F5344CB8AC3E}">
        <p14:creationId xmlns:p14="http://schemas.microsoft.com/office/powerpoint/2010/main" val="1280532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Resources Mobilization : Strategies</a:t>
            </a:r>
            <a:endParaRPr lang="en-US" b="1" dirty="0"/>
          </a:p>
        </p:txBody>
      </p:sp>
      <p:sp>
        <p:nvSpPr>
          <p:cNvPr id="3" name="Content Placeholder 2"/>
          <p:cNvSpPr>
            <a:spLocks noGrp="1"/>
          </p:cNvSpPr>
          <p:nvPr>
            <p:ph idx="1"/>
          </p:nvPr>
        </p:nvSpPr>
        <p:spPr>
          <a:xfrm>
            <a:off x="838200" y="1690688"/>
            <a:ext cx="10515600" cy="4828223"/>
          </a:xfrm>
        </p:spPr>
        <p:txBody>
          <a:bodyPr>
            <a:normAutofit fontScale="92500" lnSpcReduction="20000"/>
          </a:bodyPr>
          <a:lstStyle/>
          <a:p>
            <a:pPr algn="just">
              <a:buFont typeface="Wingdings" panose="05000000000000000000" pitchFamily="2" charset="2"/>
              <a:buChar char="ü"/>
            </a:pPr>
            <a:r>
              <a:rPr lang="en-US" dirty="0" smtClean="0"/>
              <a:t>Mass mobilization –engaging/motivating a wide range of stakeholders to raise awareness of a particular objective</a:t>
            </a:r>
          </a:p>
          <a:p>
            <a:pPr algn="just">
              <a:buFont typeface="Wingdings" panose="05000000000000000000" pitchFamily="2" charset="2"/>
              <a:buChar char="ü"/>
            </a:pPr>
            <a:r>
              <a:rPr lang="en-US" dirty="0" smtClean="0"/>
              <a:t>Social Action – people giving up resources for a common good, especially to complement public services: e.g. volunteering </a:t>
            </a:r>
          </a:p>
          <a:p>
            <a:pPr algn="just">
              <a:buFont typeface="Wingdings" panose="05000000000000000000" pitchFamily="2" charset="2"/>
              <a:buChar char="ü"/>
            </a:pPr>
            <a:r>
              <a:rPr lang="en-US" dirty="0" smtClean="0"/>
              <a:t>Citizen Participation: local ownership of interventions that build capacity of the community in tack</a:t>
            </a:r>
          </a:p>
          <a:p>
            <a:pPr algn="just">
              <a:buFont typeface="Wingdings" panose="05000000000000000000" pitchFamily="2" charset="2"/>
              <a:buChar char="ü"/>
            </a:pPr>
            <a:r>
              <a:rPr lang="en-US" dirty="0" smtClean="0"/>
              <a:t>Public Advocacy – deliberate actions designed to influence public policy/attitudes e.g. lobbying for a relevant law to be changed </a:t>
            </a:r>
          </a:p>
          <a:p>
            <a:pPr algn="just">
              <a:buFont typeface="Wingdings" panose="05000000000000000000" pitchFamily="2" charset="2"/>
              <a:buChar char="ü"/>
            </a:pPr>
            <a:r>
              <a:rPr lang="en-US" dirty="0" smtClean="0"/>
              <a:t>Popular Education: integration of systematized knowledge into the community action e.g.: inclusion of pandemic prevention in the general school curriculum</a:t>
            </a:r>
          </a:p>
          <a:p>
            <a:pPr algn="just">
              <a:buFont typeface="Wingdings" panose="05000000000000000000" pitchFamily="2" charset="2"/>
              <a:buChar char="ü"/>
            </a:pPr>
            <a:r>
              <a:rPr lang="en-US" dirty="0" smtClean="0"/>
              <a:t>Local Services Development – Capacity building of infrastructure making it possible for the community to respond to its own needs</a:t>
            </a:r>
            <a:endParaRPr lang="en-US" dirty="0"/>
          </a:p>
        </p:txBody>
      </p:sp>
    </p:spTree>
    <p:extLst>
      <p:ext uri="{BB962C8B-B14F-4D97-AF65-F5344CB8AC3E}">
        <p14:creationId xmlns:p14="http://schemas.microsoft.com/office/powerpoint/2010/main" val="330208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panose="02020603050405020304" pitchFamily="18" charset="0"/>
              </a:rPr>
              <a:t>Resource </a:t>
            </a:r>
            <a:r>
              <a:rPr lang="en-US" b="1" dirty="0" smtClean="0">
                <a:latin typeface="+mn-lt"/>
                <a:cs typeface="Times New Roman" panose="02020603050405020304" pitchFamily="18" charset="0"/>
              </a:rPr>
              <a:t>Mobilization: Strategies</a:t>
            </a:r>
            <a:endParaRPr lang="en-US" b="1"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200" dirty="0">
                <a:cs typeface="Times New Roman" panose="02020603050405020304" pitchFamily="18" charset="0"/>
              </a:rPr>
              <a:t>The most important </a:t>
            </a:r>
            <a:r>
              <a:rPr lang="en-US" sz="3200" b="1" dirty="0">
                <a:solidFill>
                  <a:srgbClr val="C00000"/>
                </a:solidFill>
                <a:cs typeface="Times New Roman" panose="02020603050405020304" pitchFamily="18" charset="0"/>
              </a:rPr>
              <a:t>tips</a:t>
            </a:r>
            <a:r>
              <a:rPr lang="en-US" sz="3200" dirty="0">
                <a:cs typeface="Times New Roman" panose="02020603050405020304" pitchFamily="18" charset="0"/>
              </a:rPr>
              <a:t> for seeking funding</a:t>
            </a:r>
          </a:p>
          <a:p>
            <a:pPr>
              <a:buFont typeface="Wingdings" panose="05000000000000000000" pitchFamily="2" charset="2"/>
              <a:buChar char="ü"/>
            </a:pPr>
            <a:r>
              <a:rPr lang="en-US" sz="3200" dirty="0">
                <a:cs typeface="Times New Roman" panose="02020603050405020304" pitchFamily="18" charset="0"/>
              </a:rPr>
              <a:t>Apply for a reasonable and appropriate amount of funding.</a:t>
            </a:r>
          </a:p>
          <a:p>
            <a:pPr>
              <a:buFont typeface="Wingdings" panose="05000000000000000000" pitchFamily="2" charset="2"/>
              <a:buChar char="ü"/>
            </a:pPr>
            <a:r>
              <a:rPr lang="en-US" sz="3200" dirty="0">
                <a:cs typeface="Times New Roman" panose="02020603050405020304" pitchFamily="18" charset="0"/>
              </a:rPr>
              <a:t>Provide specifics in proposals, but be concise.</a:t>
            </a:r>
          </a:p>
          <a:p>
            <a:pPr>
              <a:buFont typeface="Wingdings" panose="05000000000000000000" pitchFamily="2" charset="2"/>
              <a:buChar char="ü"/>
            </a:pPr>
            <a:r>
              <a:rPr lang="en-US" sz="3200" dirty="0">
                <a:cs typeface="Times New Roman" panose="02020603050405020304" pitchFamily="18" charset="0"/>
              </a:rPr>
              <a:t>Build a network of partners.</a:t>
            </a:r>
          </a:p>
          <a:p>
            <a:pPr>
              <a:buFont typeface="Wingdings" panose="05000000000000000000" pitchFamily="2" charset="2"/>
              <a:buChar char="ü"/>
            </a:pPr>
            <a:r>
              <a:rPr lang="en-US" sz="3200" dirty="0">
                <a:cs typeface="Times New Roman" panose="02020603050405020304" pitchFamily="18" charset="0"/>
              </a:rPr>
              <a:t>Be precise when responding to donors.</a:t>
            </a:r>
          </a:p>
          <a:p>
            <a:pPr>
              <a:buFont typeface="Wingdings" panose="05000000000000000000" pitchFamily="2" charset="2"/>
              <a:buChar char="ü"/>
            </a:pPr>
            <a:r>
              <a:rPr lang="en-US" sz="3200" dirty="0">
                <a:cs typeface="Times New Roman" panose="02020603050405020304" pitchFamily="18" charset="0"/>
              </a:rPr>
              <a:t>Start the pilot projects with private funds if possible.</a:t>
            </a:r>
          </a:p>
        </p:txBody>
      </p:sp>
    </p:spTree>
    <p:extLst>
      <p:ext uri="{BB962C8B-B14F-4D97-AF65-F5344CB8AC3E}">
        <p14:creationId xmlns:p14="http://schemas.microsoft.com/office/powerpoint/2010/main" val="4071554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3E6B49502B9C642B2D5BB5E754263EF" ma:contentTypeVersion="8" ma:contentTypeDescription="Ein neues Dokument erstellen." ma:contentTypeScope="" ma:versionID="0e2396517994fde0a1f31f3d9d98bc95">
  <xsd:schema xmlns:xsd="http://www.w3.org/2001/XMLSchema" xmlns:xs="http://www.w3.org/2001/XMLSchema" xmlns:p="http://schemas.microsoft.com/office/2006/metadata/properties" xmlns:ns2="1e2bd01e-29b9-4066-9a95-1c36b16ac655" xmlns:ns3="d532121a-fa52-4771-8dd4-0430e1f15839" targetNamespace="http://schemas.microsoft.com/office/2006/metadata/properties" ma:root="true" ma:fieldsID="6cd55501c148cf27e9a6f75b0f07e242" ns2:_="" ns3:_="">
    <xsd:import namespace="1e2bd01e-29b9-4066-9a95-1c36b16ac655"/>
    <xsd:import namespace="d532121a-fa52-4771-8dd4-0430e1f158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2bd01e-29b9-4066-9a95-1c36b16ac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32121a-fa52-4771-8dd4-0430e1f15839"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830858-BD6C-4E03-9728-584A056887E2}"/>
</file>

<file path=customXml/itemProps2.xml><?xml version="1.0" encoding="utf-8"?>
<ds:datastoreItem xmlns:ds="http://schemas.openxmlformats.org/officeDocument/2006/customXml" ds:itemID="{237489CE-0BFF-46DA-8F83-AF1F2B71768D}"/>
</file>

<file path=customXml/itemProps3.xml><?xml version="1.0" encoding="utf-8"?>
<ds:datastoreItem xmlns:ds="http://schemas.openxmlformats.org/officeDocument/2006/customXml" ds:itemID="{7DFAF464-4668-4034-BEF9-EE057EB1B739}"/>
</file>

<file path=docProps/app.xml><?xml version="1.0" encoding="utf-8"?>
<Properties xmlns="http://schemas.openxmlformats.org/officeDocument/2006/extended-properties" xmlns:vt="http://schemas.openxmlformats.org/officeDocument/2006/docPropsVTypes">
  <TotalTime>267</TotalTime>
  <Words>909</Words>
  <Application>Microsoft Office PowerPoint</Application>
  <PresentationFormat>Widescreen</PresentationFormat>
  <Paragraphs>108</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Times New Roman</vt:lpstr>
      <vt:lpstr>Wingdings</vt:lpstr>
      <vt:lpstr>Office Theme</vt:lpstr>
      <vt:lpstr>    POH 112: PARTNERSHIPS AND RESOURCE MOBILIZATION IN PANDEMICS   </vt:lpstr>
      <vt:lpstr>Purpose</vt:lpstr>
      <vt:lpstr>Objectives</vt:lpstr>
      <vt:lpstr>Expected Learning Outcomes </vt:lpstr>
      <vt:lpstr>What is Resource Mobilization ?</vt:lpstr>
      <vt:lpstr>Resources Mobilization</vt:lpstr>
      <vt:lpstr>Purpose of Resource Mobilization</vt:lpstr>
      <vt:lpstr>Resources Mobilization : Strategies</vt:lpstr>
      <vt:lpstr>Resource Mobilization: Strategies</vt:lpstr>
      <vt:lpstr>Resource Mobilization : Sources</vt:lpstr>
      <vt:lpstr>Mobilizing Internal Sources</vt:lpstr>
      <vt:lpstr>Mobilizing External Sources</vt:lpstr>
      <vt:lpstr>The Impact of Resource Mobilization</vt:lpstr>
      <vt:lpstr>Key Principles of Resource Mobilization</vt:lpstr>
      <vt:lpstr>Resource Mobilization Action Cycle</vt:lpstr>
      <vt:lpstr>Success Cases</vt:lpstr>
      <vt:lpstr>Core References </vt:lpstr>
      <vt:lpstr>Review of The Pandemic Preparedness  with One Health approach (PPOH) short course is by the East African Community (EAC) Secretariat in cooperation with universities of the six EAC Partner States. It is facilitated by the German Government and implemented by the Deutsche Gesellschaft für Internationale Zusammenarbeit GIZ GmbH through the Global Programme Pandemic Prevention and Response, One Health (GP PPOH)</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Lako</dc:creator>
  <cp:lastModifiedBy>Balbina</cp:lastModifiedBy>
  <cp:revision>33</cp:revision>
  <dcterms:created xsi:type="dcterms:W3CDTF">2023-01-26T10:54:22Z</dcterms:created>
  <dcterms:modified xsi:type="dcterms:W3CDTF">2023-03-31T13:25:50Z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0x01010033E6B49502B9C642B2D5BB5E754263EF</vt:lpwstr>
  </property>
</Properties>
</file>