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892" r:id="rId2"/>
  </p:sldMasterIdLst>
  <p:notesMasterIdLst>
    <p:notesMasterId r:id="rId32"/>
  </p:notesMasterIdLst>
  <p:handoutMasterIdLst>
    <p:handoutMasterId r:id="rId33"/>
  </p:handoutMasterIdLst>
  <p:sldIdLst>
    <p:sldId id="256" r:id="rId3"/>
    <p:sldId id="258" r:id="rId4"/>
    <p:sldId id="259" r:id="rId5"/>
    <p:sldId id="260" r:id="rId6"/>
    <p:sldId id="262" r:id="rId7"/>
    <p:sldId id="264" r:id="rId8"/>
    <p:sldId id="263" r:id="rId9"/>
    <p:sldId id="265" r:id="rId10"/>
    <p:sldId id="266" r:id="rId11"/>
    <p:sldId id="267" r:id="rId12"/>
    <p:sldId id="301" r:id="rId13"/>
    <p:sldId id="303" r:id="rId14"/>
    <p:sldId id="304" r:id="rId15"/>
    <p:sldId id="269" r:id="rId16"/>
    <p:sldId id="299" r:id="rId17"/>
    <p:sldId id="271" r:id="rId18"/>
    <p:sldId id="270" r:id="rId19"/>
    <p:sldId id="289" r:id="rId20"/>
    <p:sldId id="291" r:id="rId21"/>
    <p:sldId id="292" r:id="rId22"/>
    <p:sldId id="293" r:id="rId23"/>
    <p:sldId id="294" r:id="rId24"/>
    <p:sldId id="295" r:id="rId25"/>
    <p:sldId id="296" r:id="rId26"/>
    <p:sldId id="297" r:id="rId27"/>
    <p:sldId id="298" r:id="rId28"/>
    <p:sldId id="274" r:id="rId29"/>
    <p:sldId id="285" r:id="rId30"/>
    <p:sldId id="30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p:scale>
          <a:sx n="60" d="100"/>
          <a:sy n="60" d="100"/>
        </p:scale>
        <p:origin x="1098" y="22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FBBB2-D15B-4705-AF53-AF8DB84F879D}" type="datetimeFigureOut">
              <a:rPr lang="en-US" smtClean="0"/>
              <a:t>4/1/2023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8548D7-A3EF-466E-A29F-04478BC08531}" type="slidenum">
              <a:rPr lang="en-US" smtClean="0"/>
              <a:t>‹#›</a:t>
            </a:fld>
            <a:endParaRPr lang="en-US"/>
          </a:p>
        </p:txBody>
      </p:sp>
    </p:spTree>
    <p:extLst>
      <p:ext uri="{BB962C8B-B14F-4D97-AF65-F5344CB8AC3E}">
        <p14:creationId xmlns:p14="http://schemas.microsoft.com/office/powerpoint/2010/main" val="1214020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09D82-2068-4590-A56A-E32893B03DA0}"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D2FCD-C099-412A-A1AD-0DA7CF2F714E}" type="slidenum">
              <a:rPr lang="en-US" smtClean="0"/>
              <a:t>‹#›</a:t>
            </a:fld>
            <a:endParaRPr lang="en-US"/>
          </a:p>
        </p:txBody>
      </p:sp>
    </p:spTree>
    <p:extLst>
      <p:ext uri="{BB962C8B-B14F-4D97-AF65-F5344CB8AC3E}">
        <p14:creationId xmlns:p14="http://schemas.microsoft.com/office/powerpoint/2010/main" val="29091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Assessment Narrative:  Before the pandemic, </a:t>
            </a:r>
            <a:r>
              <a:rPr lang="en-US" dirty="0" err="1"/>
              <a:t>catholics</a:t>
            </a:r>
            <a:r>
              <a:rPr lang="en-US" dirty="0"/>
              <a:t> would shake hands and during the pandemic it was called a risk why?</a:t>
            </a:r>
            <a:endParaRPr lang="aa-E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A5F692-7872-4A9B-9436-6C1A5C97E6FA}"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94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t>changes to biological agents, or new information available on current biological agents, </a:t>
            </a:r>
          </a:p>
          <a:p>
            <a:pPr>
              <a:lnSpc>
                <a:spcPct val="150000"/>
              </a:lnSpc>
            </a:pPr>
            <a:r>
              <a:rPr lang="en-US" sz="1200" dirty="0"/>
              <a:t>changes to personnel, </a:t>
            </a:r>
          </a:p>
          <a:p>
            <a:pPr>
              <a:lnSpc>
                <a:spcPct val="150000"/>
              </a:lnSpc>
            </a:pPr>
            <a:r>
              <a:rPr lang="en-US" sz="1200" dirty="0"/>
              <a:t> changes to procedures and practices, </a:t>
            </a:r>
          </a:p>
          <a:p>
            <a:pPr>
              <a:lnSpc>
                <a:spcPct val="150000"/>
              </a:lnSpc>
            </a:pPr>
            <a:r>
              <a:rPr lang="en-US" sz="1200" dirty="0"/>
              <a:t>changes to laboratory equipment, </a:t>
            </a:r>
          </a:p>
          <a:p>
            <a:pPr>
              <a:lnSpc>
                <a:spcPct val="150000"/>
              </a:lnSpc>
            </a:pPr>
            <a:r>
              <a:rPr lang="en-US" sz="1200" dirty="0"/>
              <a:t>changes in international, national or regional regulations or guidelines, </a:t>
            </a:r>
          </a:p>
          <a:p>
            <a:pPr>
              <a:lnSpc>
                <a:spcPct val="150000"/>
              </a:lnSpc>
            </a:pPr>
            <a:r>
              <a:rPr lang="en-US" sz="1200" dirty="0"/>
              <a:t>changes to biological agents, or new information available on current biological agents, </a:t>
            </a:r>
          </a:p>
          <a:p>
            <a:pPr>
              <a:lnSpc>
                <a:spcPct val="150000"/>
              </a:lnSpc>
            </a:pPr>
            <a:r>
              <a:rPr lang="en-US" sz="1200" dirty="0"/>
              <a:t>changes to personnel, </a:t>
            </a:r>
          </a:p>
          <a:p>
            <a:pPr>
              <a:lnSpc>
                <a:spcPct val="150000"/>
              </a:lnSpc>
            </a:pPr>
            <a:r>
              <a:rPr lang="en-US" sz="1200" dirty="0"/>
              <a:t> changes to procedures and practices, </a:t>
            </a:r>
          </a:p>
          <a:p>
            <a:pPr>
              <a:lnSpc>
                <a:spcPct val="150000"/>
              </a:lnSpc>
            </a:pPr>
            <a:r>
              <a:rPr lang="en-US" sz="1200" dirty="0"/>
              <a:t>changes to laboratory equipment, </a:t>
            </a:r>
          </a:p>
          <a:p>
            <a:pPr>
              <a:lnSpc>
                <a:spcPct val="150000"/>
              </a:lnSpc>
            </a:pPr>
            <a:r>
              <a:rPr lang="en-US" sz="1200" dirty="0"/>
              <a:t>changes in international, national or regional regulations or guidelines, </a:t>
            </a:r>
          </a:p>
          <a:p>
            <a:pPr>
              <a:lnSpc>
                <a:spcPct val="150000"/>
              </a:lnSpc>
            </a:pPr>
            <a:r>
              <a:rPr lang="en-US" sz="1200" dirty="0"/>
              <a:t>introduction of new technology, </a:t>
            </a:r>
          </a:p>
          <a:p>
            <a:pPr>
              <a:lnSpc>
                <a:spcPct val="150000"/>
              </a:lnSpc>
            </a:pPr>
            <a:r>
              <a:rPr lang="en-US" sz="1200" dirty="0"/>
              <a:t> laboratory relocation or renovation, </a:t>
            </a:r>
          </a:p>
          <a:p>
            <a:pPr>
              <a:lnSpc>
                <a:spcPct val="150000"/>
              </a:lnSpc>
            </a:pPr>
            <a:endParaRPr lang="en-US" sz="1200" dirty="0"/>
          </a:p>
          <a:p>
            <a:endParaRPr lang="aa-E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A5F692-7872-4A9B-9436-6C1A5C97E6FA}"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49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Hazard Identification:  is part of the process used to evaluate if a particular situation, item, activity is may have the potential to cause harm.</a:t>
            </a:r>
          </a:p>
          <a:p>
            <a:r>
              <a:rPr lang="en-US" dirty="0"/>
              <a:t>Do safety audits and checklists, feedback from users, accidents, job analyses</a:t>
            </a:r>
          </a:p>
          <a:p>
            <a:endParaRPr lang="en-US" dirty="0"/>
          </a:p>
          <a:p>
            <a:r>
              <a:rPr lang="en-US" dirty="0"/>
              <a:t>Types of hazards: physical, environmental, infectious agents, psychological hazards</a:t>
            </a:r>
          </a:p>
          <a:p>
            <a:endParaRPr lang="en-US" dirty="0"/>
          </a:p>
          <a:p>
            <a:r>
              <a:rPr lang="en-US" dirty="0"/>
              <a:t>Risk Evaluation:  Is the method of estimating the likelihood and severity of the consequence. It assess whether risks are low, medium and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Acceptability, that the consequence of the risk can be tolerated.</a:t>
            </a:r>
          </a:p>
          <a:p>
            <a:endParaRPr lang="en-US" dirty="0"/>
          </a:p>
          <a:p>
            <a:r>
              <a:rPr lang="en-US" dirty="0"/>
              <a:t>The acceptability of risk is a subjective value judgment. There are several factors that can influence risk acceptance. These factors include such considerations as the level of available resources to mitigate or control the risks, culture, geographic region, endemicity of the agent or disease in the region, the value of work to the community or to the researcher, the regulatory requirements overseeing the risk, and the public’s general perception, among others. The International Risk Governance Council (IRGC) recommends considering the public concerns as a separate analysis from the technical risk assessment (IRGC, 2005)</a:t>
            </a:r>
          </a:p>
          <a:p>
            <a:endParaRPr lang="en-US" dirty="0"/>
          </a:p>
          <a:p>
            <a:r>
              <a:rPr lang="en-US" dirty="0"/>
              <a:t>Risk Prioritization is the process of identifying which risk you should act upon first basing on the likelihood and severity of a risk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A5F692-7872-4A9B-9436-6C1A5C97E6FA}"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8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Adopt a PDCA Model for Biorisk Mitigation Process</a:t>
            </a:r>
          </a:p>
          <a:p>
            <a:endParaRPr lang="en-US" dirty="0"/>
          </a:p>
          <a:p>
            <a:r>
              <a:rPr lang="en-US" dirty="0"/>
              <a:t>Reviewing of the risks?</a:t>
            </a:r>
          </a:p>
          <a:p>
            <a:r>
              <a:rPr lang="en-US" dirty="0"/>
              <a:t>Has the possibility of an exposure/release become less likely to happen? n Have the consequences become less severe? n Have the likelihood and consequences been reduced such that the residual risk is acceptable? n If no, are additional risk control measures available? n Should work proceed, with or without which risk control measures? n Who has the authority to accept the residual risk and approve the work to go ahead? n How should the selected risk control measures and subsequent approval for work to proceed be documented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A5F692-7872-4A9B-9436-6C1A5C97E6FA}"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7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Ergonomic stressors, any force required to complete a task, static walking postures adopted)</a:t>
            </a:r>
          </a:p>
          <a:p>
            <a:r>
              <a:rPr lang="en-US" dirty="0"/>
              <a:t>Laboratory Biosecurity, The set of measures aimed at the protection, control and accountability for valuable biological materials (VBM, see definition below) and protection of other valuable items (e.g. equipment) within laboratories, in order to prevent their loss, theft, misuse, diversion of, and/or unauthorized access or intentional unauthorized release. </a:t>
            </a:r>
          </a:p>
          <a:p>
            <a:endParaRPr lang="en-US" dirty="0"/>
          </a:p>
          <a:p>
            <a:r>
              <a:rPr lang="en-US" dirty="0"/>
              <a:t>Further, risk assessment is an important responsibility for individuals both within the laboratory and throughout the facility. In an individual laboratory, the best assessors of risk are usually those who work in the laboratory and who are most familiar with the agents and other valuable laboratory materials, as well as the experimental practices and processes. Thus, laboratory biosafety and biosecurity risk assessments should be a shared responsibility between principal investigators, scientists, researchers (or a risk assessment team), and </a:t>
            </a:r>
            <a:r>
              <a:rPr lang="en-US" dirty="0" err="1"/>
              <a:t>biorisk</a:t>
            </a:r>
            <a:r>
              <a:rPr lang="en-US" dirty="0"/>
              <a:t> management advisors. </a:t>
            </a:r>
            <a:endParaRPr lang="aa-E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A5F692-7872-4A9B-9436-6C1A5C97E6FA}"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59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BEF1A35-F6B7-4111-B3B3-62EB40471225}" type="datetime1">
              <a:rPr lang="en-ZA"/>
              <a:pPr>
                <a:defRPr/>
              </a:pPr>
              <a:t>2023/04/01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46256B-313C-4F34-A406-9D7E6DC40DDA}" type="slidenum">
              <a:rPr lang="en-US" altLang="en-US"/>
              <a:pPr>
                <a:defRPr/>
              </a:pPr>
              <a:t>‹#›</a:t>
            </a:fld>
            <a:endParaRPr lang="en-US" altLang="en-US"/>
          </a:p>
        </p:txBody>
      </p:sp>
    </p:spTree>
    <p:extLst>
      <p:ext uri="{BB962C8B-B14F-4D97-AF65-F5344CB8AC3E}">
        <p14:creationId xmlns:p14="http://schemas.microsoft.com/office/powerpoint/2010/main" val="415148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CD0E71-77E7-4F74-8737-BF41A8D6EDD9}" type="datetime1">
              <a:rPr lang="en-ZA"/>
              <a:pPr>
                <a:defRPr/>
              </a:pPr>
              <a:t>2023/04/01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ABDFC-D191-4E55-BD9A-4920E320F4EC}" type="slidenum">
              <a:rPr lang="en-US" altLang="en-US"/>
              <a:pPr>
                <a:defRPr/>
              </a:pPr>
              <a:t>‹#›</a:t>
            </a:fld>
            <a:endParaRPr lang="en-US" altLang="en-US"/>
          </a:p>
        </p:txBody>
      </p:sp>
    </p:spTree>
    <p:extLst>
      <p:ext uri="{BB962C8B-B14F-4D97-AF65-F5344CB8AC3E}">
        <p14:creationId xmlns:p14="http://schemas.microsoft.com/office/powerpoint/2010/main" val="43421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D50A64-0A92-4A7F-976D-508300A7E307}" type="datetime1">
              <a:rPr lang="en-ZA"/>
              <a:pPr>
                <a:defRPr/>
              </a:pPr>
              <a:t>2023/04/01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371931-D33E-4494-9929-BEA8BCFFF999}" type="slidenum">
              <a:rPr lang="en-US" altLang="en-US"/>
              <a:pPr>
                <a:defRPr/>
              </a:pPr>
              <a:t>‹#›</a:t>
            </a:fld>
            <a:endParaRPr lang="en-US" altLang="en-US"/>
          </a:p>
        </p:txBody>
      </p:sp>
    </p:spTree>
    <p:extLst>
      <p:ext uri="{BB962C8B-B14F-4D97-AF65-F5344CB8AC3E}">
        <p14:creationId xmlns:p14="http://schemas.microsoft.com/office/powerpoint/2010/main" val="345046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CF1BBC-CB61-4A21-8D28-3E021E8B939F}" type="datetimeFigureOut">
              <a:rPr lang="aa-ET" smtClean="0"/>
              <a:t>04/01/2023</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251981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1BBC-CB61-4A21-8D28-3E021E8B939F}" type="datetimeFigureOut">
              <a:rPr lang="aa-ET" smtClean="0"/>
              <a:t>04/01/2023</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2475844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F1BBC-CB61-4A21-8D28-3E021E8B939F}" type="datetimeFigureOut">
              <a:rPr lang="aa-ET" smtClean="0"/>
              <a:t>04/01/2023</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217835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F1BBC-CB61-4A21-8D28-3E021E8B939F}" type="datetimeFigureOut">
              <a:rPr lang="aa-ET" smtClean="0"/>
              <a:t>04/01/2023</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4276566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CF1BBC-CB61-4A21-8D28-3E021E8B939F}" type="datetimeFigureOut">
              <a:rPr lang="aa-ET" smtClean="0"/>
              <a:t>04/01/2023</a:t>
            </a:fld>
            <a:endParaRPr lang="aa-ET"/>
          </a:p>
        </p:txBody>
      </p:sp>
      <p:sp>
        <p:nvSpPr>
          <p:cNvPr id="8" name="Footer Placeholder 7"/>
          <p:cNvSpPr>
            <a:spLocks noGrp="1"/>
          </p:cNvSpPr>
          <p:nvPr>
            <p:ph type="ftr" sz="quarter" idx="11"/>
          </p:nvPr>
        </p:nvSpPr>
        <p:spPr/>
        <p:txBody>
          <a:bodyPr/>
          <a:lstStyle/>
          <a:p>
            <a:endParaRPr lang="aa-ET"/>
          </a:p>
        </p:txBody>
      </p:sp>
      <p:sp>
        <p:nvSpPr>
          <p:cNvPr id="9" name="Slide Number Placeholder 8"/>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1120780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CF1BBC-CB61-4A21-8D28-3E021E8B939F}" type="datetimeFigureOut">
              <a:rPr lang="aa-ET" smtClean="0"/>
              <a:t>04/01/2023</a:t>
            </a:fld>
            <a:endParaRPr lang="aa-ET"/>
          </a:p>
        </p:txBody>
      </p:sp>
      <p:sp>
        <p:nvSpPr>
          <p:cNvPr id="4" name="Footer Placeholder 3"/>
          <p:cNvSpPr>
            <a:spLocks noGrp="1"/>
          </p:cNvSpPr>
          <p:nvPr>
            <p:ph type="ftr" sz="quarter" idx="11"/>
          </p:nvPr>
        </p:nvSpPr>
        <p:spPr/>
        <p:txBody>
          <a:bodyPr/>
          <a:lstStyle/>
          <a:p>
            <a:endParaRPr lang="aa-ET"/>
          </a:p>
        </p:txBody>
      </p:sp>
      <p:sp>
        <p:nvSpPr>
          <p:cNvPr id="5" name="Slide Number Placeholder 4"/>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1700390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F1BBC-CB61-4A21-8D28-3E021E8B939F}" type="datetimeFigureOut">
              <a:rPr lang="aa-ET" smtClean="0"/>
              <a:t>04/01/2023</a:t>
            </a:fld>
            <a:endParaRPr lang="aa-ET"/>
          </a:p>
        </p:txBody>
      </p:sp>
      <p:sp>
        <p:nvSpPr>
          <p:cNvPr id="3" name="Footer Placeholder 2"/>
          <p:cNvSpPr>
            <a:spLocks noGrp="1"/>
          </p:cNvSpPr>
          <p:nvPr>
            <p:ph type="ftr" sz="quarter" idx="11"/>
          </p:nvPr>
        </p:nvSpPr>
        <p:spPr/>
        <p:txBody>
          <a:bodyPr/>
          <a:lstStyle/>
          <a:p>
            <a:endParaRPr lang="aa-ET"/>
          </a:p>
        </p:txBody>
      </p:sp>
      <p:sp>
        <p:nvSpPr>
          <p:cNvPr id="4" name="Slide Number Placeholder 3"/>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3777202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CF1BBC-CB61-4A21-8D28-3E021E8B939F}" type="datetimeFigureOut">
              <a:rPr lang="aa-ET" smtClean="0"/>
              <a:t>04/01/2023</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38382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72AD5D-1A3A-48AD-A623-23A6031D529C}" type="datetime1">
              <a:rPr lang="en-ZA"/>
              <a:pPr>
                <a:defRPr/>
              </a:pPr>
              <a:t>2023/04/01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A342C0-1B38-4519-AD30-E17BD18293E1}" type="slidenum">
              <a:rPr lang="en-US" altLang="en-US"/>
              <a:pPr>
                <a:defRPr/>
              </a:pPr>
              <a:t>‹#›</a:t>
            </a:fld>
            <a:endParaRPr lang="en-US" altLang="en-US"/>
          </a:p>
        </p:txBody>
      </p:sp>
    </p:spTree>
    <p:extLst>
      <p:ext uri="{BB962C8B-B14F-4D97-AF65-F5344CB8AC3E}">
        <p14:creationId xmlns:p14="http://schemas.microsoft.com/office/powerpoint/2010/main" val="128071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CF1BBC-CB61-4A21-8D28-3E021E8B939F}" type="datetimeFigureOut">
              <a:rPr lang="aa-ET" smtClean="0"/>
              <a:t>04/01/2023</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1208113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1BBC-CB61-4A21-8D28-3E021E8B939F}" type="datetimeFigureOut">
              <a:rPr lang="aa-ET" smtClean="0"/>
              <a:t>04/01/2023</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345842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1BBC-CB61-4A21-8D28-3E021E8B939F}" type="datetimeFigureOut">
              <a:rPr lang="aa-ET" smtClean="0"/>
              <a:t>04/01/2023</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70E8EB59-05F3-41D4-A9BC-0448C37F7ACC}" type="slidenum">
              <a:rPr lang="aa-ET" smtClean="0"/>
              <a:t>‹#›</a:t>
            </a:fld>
            <a:endParaRPr lang="aa-ET"/>
          </a:p>
        </p:txBody>
      </p:sp>
    </p:spTree>
    <p:extLst>
      <p:ext uri="{BB962C8B-B14F-4D97-AF65-F5344CB8AC3E}">
        <p14:creationId xmlns:p14="http://schemas.microsoft.com/office/powerpoint/2010/main" val="157061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8" y="2754225"/>
            <a:ext cx="9963469" cy="472886"/>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24318960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A4D92D-8B12-4ACA-A6B8-6119BD628B6A}" type="datetime1">
              <a:rPr lang="en-ZA"/>
              <a:pPr>
                <a:defRPr/>
              </a:pPr>
              <a:t>2023/04/01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D9D677-4180-402A-AC82-26EDD544B55D}" type="slidenum">
              <a:rPr lang="en-US" altLang="en-US"/>
              <a:pPr>
                <a:defRPr/>
              </a:pPr>
              <a:t>‹#›</a:t>
            </a:fld>
            <a:endParaRPr lang="en-US" altLang="en-US"/>
          </a:p>
        </p:txBody>
      </p:sp>
    </p:spTree>
    <p:extLst>
      <p:ext uri="{BB962C8B-B14F-4D97-AF65-F5344CB8AC3E}">
        <p14:creationId xmlns:p14="http://schemas.microsoft.com/office/powerpoint/2010/main" val="180508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EE9500E-66D3-402F-9647-B17E0DE16493}" type="datetime1">
              <a:rPr lang="en-ZA"/>
              <a:pPr>
                <a:defRPr/>
              </a:pPr>
              <a:t>2023/04/01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1F4FB9-6936-4B18-A30D-B78D1B561142}" type="slidenum">
              <a:rPr lang="en-US" altLang="en-US"/>
              <a:pPr>
                <a:defRPr/>
              </a:pPr>
              <a:t>‹#›</a:t>
            </a:fld>
            <a:endParaRPr lang="en-US" altLang="en-US"/>
          </a:p>
        </p:txBody>
      </p:sp>
    </p:spTree>
    <p:extLst>
      <p:ext uri="{BB962C8B-B14F-4D97-AF65-F5344CB8AC3E}">
        <p14:creationId xmlns:p14="http://schemas.microsoft.com/office/powerpoint/2010/main" val="372797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C564824-E0CA-4E2C-83DC-7F15A56FA37A}" type="datetime1">
              <a:rPr lang="en-ZA"/>
              <a:pPr>
                <a:defRPr/>
              </a:pPr>
              <a:t>2023/04/01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E9BEDD-9241-4705-BEAA-082CD7C6ECC3}" type="slidenum">
              <a:rPr lang="en-US" altLang="en-US"/>
              <a:pPr>
                <a:defRPr/>
              </a:pPr>
              <a:t>‹#›</a:t>
            </a:fld>
            <a:endParaRPr lang="en-US" altLang="en-US"/>
          </a:p>
        </p:txBody>
      </p:sp>
    </p:spTree>
    <p:extLst>
      <p:ext uri="{BB962C8B-B14F-4D97-AF65-F5344CB8AC3E}">
        <p14:creationId xmlns:p14="http://schemas.microsoft.com/office/powerpoint/2010/main" val="162529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6B63DA6-D152-41EF-9B07-85EE758AC0AF}" type="datetime1">
              <a:rPr lang="en-ZA"/>
              <a:pPr>
                <a:defRPr/>
              </a:pPr>
              <a:t>2023/04/01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D2BF98-B992-4B57-9418-E29AA8CF0991}" type="slidenum">
              <a:rPr lang="en-US" altLang="en-US"/>
              <a:pPr>
                <a:defRPr/>
              </a:pPr>
              <a:t>‹#›</a:t>
            </a:fld>
            <a:endParaRPr lang="en-US" altLang="en-US"/>
          </a:p>
        </p:txBody>
      </p:sp>
    </p:spTree>
    <p:extLst>
      <p:ext uri="{BB962C8B-B14F-4D97-AF65-F5344CB8AC3E}">
        <p14:creationId xmlns:p14="http://schemas.microsoft.com/office/powerpoint/2010/main" val="294486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2AFB72-53BF-47CD-BA97-EA595915299D}" type="datetime1">
              <a:rPr lang="en-ZA"/>
              <a:pPr>
                <a:defRPr/>
              </a:pPr>
              <a:t>2023/04/01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45E760-8BB1-433D-A31E-11F71FDC18A3}" type="slidenum">
              <a:rPr lang="en-US" altLang="en-US"/>
              <a:pPr>
                <a:defRPr/>
              </a:pPr>
              <a:t>‹#›</a:t>
            </a:fld>
            <a:endParaRPr lang="en-US" altLang="en-US"/>
          </a:p>
        </p:txBody>
      </p:sp>
    </p:spTree>
    <p:extLst>
      <p:ext uri="{BB962C8B-B14F-4D97-AF65-F5344CB8AC3E}">
        <p14:creationId xmlns:p14="http://schemas.microsoft.com/office/powerpoint/2010/main" val="281968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80181E-926A-48DF-B8A4-3291FCEC523C}" type="datetime1">
              <a:rPr lang="en-ZA"/>
              <a:pPr>
                <a:defRPr/>
              </a:pPr>
              <a:t>2023/04/01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D6318A-B89B-4577-A8DD-63E18AC0A909}" type="slidenum">
              <a:rPr lang="en-US" altLang="en-US"/>
              <a:pPr>
                <a:defRPr/>
              </a:pPr>
              <a:t>‹#›</a:t>
            </a:fld>
            <a:endParaRPr lang="en-US" altLang="en-US"/>
          </a:p>
        </p:txBody>
      </p:sp>
    </p:spTree>
    <p:extLst>
      <p:ext uri="{BB962C8B-B14F-4D97-AF65-F5344CB8AC3E}">
        <p14:creationId xmlns:p14="http://schemas.microsoft.com/office/powerpoint/2010/main" val="166562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EF1C46-0581-42C0-A3B8-75B50AA34857}" type="datetime1">
              <a:rPr lang="en-ZA"/>
              <a:pPr>
                <a:defRPr/>
              </a:pPr>
              <a:t>2023/04/01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34D23B-BA4D-4C12-9969-7E724B4ED364}" type="slidenum">
              <a:rPr lang="en-US" altLang="en-US"/>
              <a:pPr>
                <a:defRPr/>
              </a:pPr>
              <a:t>‹#›</a:t>
            </a:fld>
            <a:endParaRPr lang="en-US" altLang="en-US"/>
          </a:p>
        </p:txBody>
      </p:sp>
    </p:spTree>
    <p:extLst>
      <p:ext uri="{BB962C8B-B14F-4D97-AF65-F5344CB8AC3E}">
        <p14:creationId xmlns:p14="http://schemas.microsoft.com/office/powerpoint/2010/main" val="334543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206501"/>
            <a:ext cx="10972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998663"/>
            <a:ext cx="109728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a:cs typeface="Arial"/>
              </a:defRPr>
            </a:lvl1pPr>
          </a:lstStyle>
          <a:p>
            <a:pPr>
              <a:defRPr/>
            </a:pPr>
            <a:fld id="{D18B9443-0A10-48C7-9206-B7877D63961E}" type="datetime1">
              <a:rPr lang="en-ZA"/>
              <a:pPr>
                <a:defRPr/>
              </a:pPr>
              <a:t>2023/04/01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a:cs typeface="Arial"/>
              </a:defRPr>
            </a:lvl1pPr>
          </a:lstStyle>
          <a:p>
            <a:pPr>
              <a:defRPr/>
            </a:pPr>
            <a:endParaRPr lang="en-US"/>
          </a:p>
        </p:txBody>
      </p:sp>
      <p:sp>
        <p:nvSpPr>
          <p:cNvPr id="6" name="Slide Number Placeholder 5"/>
          <p:cNvSpPr>
            <a:spLocks noGrp="1"/>
          </p:cNvSpPr>
          <p:nvPr>
            <p:ph type="sldNum" sz="quarter" idx="4"/>
          </p:nvPr>
        </p:nvSpPr>
        <p:spPr>
          <a:xfrm>
            <a:off x="8290984" y="637698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smtClean="0">
                <a:latin typeface="Gill Sans MT" panose="020B0502020104020203" pitchFamily="34" charset="0"/>
              </a:defRPr>
            </a:lvl1pPr>
          </a:lstStyle>
          <a:p>
            <a:pPr>
              <a:defRPr/>
            </a:pPr>
            <a:fld id="{5F2C65AF-F69D-4CDA-8938-D2AD826CD23A}" type="slidenum">
              <a:rPr lang="en-US" altLang="en-US"/>
              <a:pPr>
                <a:defRPr/>
              </a:pPr>
              <a:t>‹#›</a:t>
            </a:fld>
            <a:endParaRPr lang="en-US" altLang="en-US"/>
          </a:p>
        </p:txBody>
      </p:sp>
    </p:spTree>
    <p:extLst>
      <p:ext uri="{BB962C8B-B14F-4D97-AF65-F5344CB8AC3E}">
        <p14:creationId xmlns:p14="http://schemas.microsoft.com/office/powerpoint/2010/main" val="2901260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4400" b="1" kern="1200">
          <a:solidFill>
            <a:srgbClr val="F36403"/>
          </a:solidFill>
          <a:latin typeface="Arial"/>
          <a:ea typeface="+mj-ea"/>
          <a:cs typeface="Arial"/>
        </a:defRPr>
      </a:lvl1pPr>
      <a:lvl2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2pPr>
      <a:lvl3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3pPr>
      <a:lvl4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4pPr>
      <a:lvl5pPr algn="l" defTabSz="457200" rtl="0" eaLnBrk="0" fontAlgn="base" hangingPunct="0">
        <a:spcBef>
          <a:spcPct val="0"/>
        </a:spcBef>
        <a:spcAft>
          <a:spcPct val="0"/>
        </a:spcAft>
        <a:defRPr sz="4400" b="1">
          <a:solidFill>
            <a:srgbClr val="F36403"/>
          </a:solidFill>
          <a:latin typeface="Arial" pitchFamily="34" charset="0"/>
          <a:cs typeface="Arial" pitchFamily="34" charset="0"/>
        </a:defRPr>
      </a:lvl5pPr>
      <a:lvl6pPr marL="457200" algn="l" defTabSz="457200" rtl="0" fontAlgn="base">
        <a:spcBef>
          <a:spcPct val="0"/>
        </a:spcBef>
        <a:spcAft>
          <a:spcPct val="0"/>
        </a:spcAft>
        <a:defRPr b="1">
          <a:solidFill>
            <a:srgbClr val="F36403"/>
          </a:solidFill>
          <a:latin typeface="Arial" pitchFamily="34" charset="0"/>
          <a:cs typeface="Arial" pitchFamily="34" charset="0"/>
        </a:defRPr>
      </a:lvl6pPr>
      <a:lvl7pPr marL="914400" algn="l" defTabSz="457200" rtl="0" fontAlgn="base">
        <a:spcBef>
          <a:spcPct val="0"/>
        </a:spcBef>
        <a:spcAft>
          <a:spcPct val="0"/>
        </a:spcAft>
        <a:defRPr b="1">
          <a:solidFill>
            <a:srgbClr val="F36403"/>
          </a:solidFill>
          <a:latin typeface="Arial" pitchFamily="34" charset="0"/>
          <a:cs typeface="Arial" pitchFamily="34" charset="0"/>
        </a:defRPr>
      </a:lvl7pPr>
      <a:lvl8pPr marL="1371600" algn="l" defTabSz="457200" rtl="0" fontAlgn="base">
        <a:spcBef>
          <a:spcPct val="0"/>
        </a:spcBef>
        <a:spcAft>
          <a:spcPct val="0"/>
        </a:spcAft>
        <a:defRPr b="1">
          <a:solidFill>
            <a:srgbClr val="F36403"/>
          </a:solidFill>
          <a:latin typeface="Arial" pitchFamily="34" charset="0"/>
          <a:cs typeface="Arial" pitchFamily="34" charset="0"/>
        </a:defRPr>
      </a:lvl8pPr>
      <a:lvl9pPr marL="1828800" algn="l" defTabSz="457200" rtl="0" fontAlgn="base">
        <a:spcBef>
          <a:spcPct val="0"/>
        </a:spcBef>
        <a:spcAft>
          <a:spcPct val="0"/>
        </a:spcAft>
        <a:defRPr b="1">
          <a:solidFill>
            <a:srgbClr val="F36403"/>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Clr>
          <a:srgbClr val="F36403"/>
        </a:buClr>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Clr>
          <a:srgbClr val="0E66B1"/>
        </a:buClr>
        <a:buFont typeface="Arial" panose="020B0604020202020204" pitchFamily="34" charset="0"/>
        <a:buChar char="–"/>
        <a:defRPr sz="2800" kern="1200">
          <a:solidFill>
            <a:srgbClr val="404040"/>
          </a:solidFill>
          <a:latin typeface="Arial"/>
          <a:ea typeface="+mn-ea"/>
          <a:cs typeface="Arial"/>
        </a:defRPr>
      </a:lvl2pPr>
      <a:lvl3pPr marL="1143000" indent="-228600" algn="l" defTabSz="457200" rtl="0" eaLnBrk="0" fontAlgn="base" hangingPunct="0">
        <a:spcBef>
          <a:spcPct val="20000"/>
        </a:spcBef>
        <a:spcAft>
          <a:spcPct val="0"/>
        </a:spcAft>
        <a:buClr>
          <a:srgbClr val="0E66B1"/>
        </a:buClr>
        <a:buFont typeface="Arial" panose="020B0604020202020204" pitchFamily="34" charset="0"/>
        <a:buChar char="•"/>
        <a:defRPr sz="2400" kern="1200">
          <a:solidFill>
            <a:srgbClr val="404040"/>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B9443-0A10-48C7-9206-B7877D63961E}" type="datetime1">
              <a:rPr lang="en-ZA" smtClean="0"/>
              <a:pPr>
                <a:defRPr/>
              </a:pPr>
              <a:t>2023/04/01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2C65AF-F69D-4CDA-8938-D2AD826CD23A}" type="slidenum">
              <a:rPr lang="en-US" altLang="en-US" smtClean="0"/>
              <a:pPr>
                <a:defRPr/>
              </a:pPr>
              <a:t>‹#›</a:t>
            </a:fld>
            <a:endParaRPr lang="en-US" altLang="en-US"/>
          </a:p>
        </p:txBody>
      </p:sp>
    </p:spTree>
    <p:extLst>
      <p:ext uri="{BB962C8B-B14F-4D97-AF65-F5344CB8AC3E}">
        <p14:creationId xmlns:p14="http://schemas.microsoft.com/office/powerpoint/2010/main" val="99084677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hyperlink" Target="https://www.who.int/publications/i/item/9789240011311" TargetMode="External"/><Relationship Id="rId3" Type="http://schemas.openxmlformats.org/officeDocument/2006/relationships/hyperlink" Target="https://www.aphl.org/aboutAPHL/publications/Documents/PHPR-2016-Biosafety%20Report-Jun17.pdf" TargetMode="External"/><Relationship Id="rId7" Type="http://schemas.openxmlformats.org/officeDocument/2006/relationships/hyperlink" Target="http://www.who.int/ihr/biosafety/publications/en/index.html" TargetMode="External"/><Relationship Id="rId2" Type="http://schemas.openxmlformats.org/officeDocument/2006/relationships/hyperlink" Target="https://www.aam.org.ar/descarga-archivos/Laboratory-Biosafety-Biosecurity-Guidance.pdf" TargetMode="External"/><Relationship Id="rId1" Type="http://schemas.openxmlformats.org/officeDocument/2006/relationships/slideLayout" Target="../slideLayouts/slideLayout12.xml"/><Relationship Id="rId6" Type="http://schemas.openxmlformats.org/officeDocument/2006/relationships/hyperlink" Target="https://internationalbiosafety.org/wp-content/uploads/2019/08/Kenya-Biosafety-Guidelines.pdf" TargetMode="External"/><Relationship Id="rId5" Type="http://schemas.openxmlformats.org/officeDocument/2006/relationships/hyperlink" Target="https://www.iso.org/files/live/sites/isoorg/files/store/en/PUB100343.pdf" TargetMode="External"/><Relationship Id="rId4" Type="http://schemas.openxmlformats.org/officeDocument/2006/relationships/hyperlink" Target="https://www.cdc.gov/mmwr/pdf/other/su6002.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754" y="2552123"/>
            <a:ext cx="11434618" cy="2004291"/>
          </a:xfrm>
          <a:noFill/>
        </p:spPr>
        <p:txBody>
          <a:bodyPr>
            <a:normAutofit fontScale="90000"/>
          </a:bodyPr>
          <a:lstStyle/>
          <a:p>
            <a:r>
              <a:rPr lang="en-US" sz="4400" b="1" dirty="0" smtClean="0"/>
              <a:t/>
            </a:r>
            <a:br>
              <a:rPr lang="en-US" sz="4400" b="1" dirty="0" smtClean="0"/>
            </a:br>
            <a:r>
              <a:rPr lang="en-US" sz="4400" b="1" dirty="0"/>
              <a:t/>
            </a:r>
            <a:br>
              <a:rPr lang="en-US" sz="4400" b="1" dirty="0"/>
            </a:br>
            <a:r>
              <a:rPr lang="en-US" sz="4900" b="1" dirty="0" smtClean="0">
                <a:latin typeface="Arial" panose="020B0604020202020204" pitchFamily="34" charset="0"/>
                <a:cs typeface="Arial" panose="020B0604020202020204" pitchFamily="34" charset="0"/>
              </a:rPr>
              <a:t>PPOH 113:</a:t>
            </a:r>
            <a:r>
              <a:rPr lang="en-US" sz="4900" b="1" dirty="0">
                <a:latin typeface="Arial" panose="020B0604020202020204" pitchFamily="34" charset="0"/>
                <a:cs typeface="Arial" panose="020B0604020202020204" pitchFamily="34" charset="0"/>
              </a:rPr>
              <a:t/>
            </a:r>
            <a:br>
              <a:rPr lang="en-US" sz="4900" b="1" dirty="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Biotechnology</a:t>
            </a:r>
            <a:r>
              <a:rPr lang="en-US" sz="4900" b="1" dirty="0">
                <a:latin typeface="Arial" panose="020B0604020202020204" pitchFamily="34" charset="0"/>
                <a:cs typeface="Arial" panose="020B0604020202020204" pitchFamily="34" charset="0"/>
              </a:rPr>
              <a:t>, Biosafety and Biosecurity and Pandemics</a:t>
            </a:r>
          </a:p>
        </p:txBody>
      </p:sp>
    </p:spTree>
    <p:extLst>
      <p:ext uri="{BB962C8B-B14F-4D97-AF65-F5344CB8AC3E}">
        <p14:creationId xmlns:p14="http://schemas.microsoft.com/office/powerpoint/2010/main" val="73365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 y="107516"/>
            <a:ext cx="12067052" cy="720437"/>
          </a:xfrm>
          <a:noFill/>
        </p:spPr>
        <p:txBody>
          <a:bodyPr>
            <a:normAutofit/>
          </a:bodyPr>
          <a:lstStyle/>
          <a:p>
            <a:r>
              <a:rPr lang="en-US" sz="3600" b="1" dirty="0" smtClean="0"/>
              <a:t>Synthetic Biology  and </a:t>
            </a:r>
            <a:r>
              <a:rPr lang="en-US" sz="3600" b="1" dirty="0"/>
              <a:t>i</a:t>
            </a:r>
            <a:r>
              <a:rPr lang="en-US" sz="3600" b="1" dirty="0" smtClean="0"/>
              <a:t>ts Application/</a:t>
            </a:r>
            <a:r>
              <a:rPr lang="en-US" sz="3600" b="1" dirty="0" err="1" smtClean="0"/>
              <a:t>Bioeconomy</a:t>
            </a:r>
            <a:endParaRPr lang="en-US" sz="3600" b="1" dirty="0"/>
          </a:p>
        </p:txBody>
      </p:sp>
      <p:pic>
        <p:nvPicPr>
          <p:cNvPr id="4" name="Picture 12"/>
          <p:cNvPicPr>
            <a:picLocks noChangeAspect="1" noChangeArrowheads="1"/>
          </p:cNvPicPr>
          <p:nvPr/>
        </p:nvPicPr>
        <p:blipFill>
          <a:blip r:embed="rId2"/>
          <a:srcRect/>
          <a:stretch>
            <a:fillRect/>
          </a:stretch>
        </p:blipFill>
        <p:spPr bwMode="auto">
          <a:xfrm>
            <a:off x="683742" y="1186143"/>
            <a:ext cx="10795820" cy="5138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693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A11377F-21DC-47E5-B58B-678BA2359B68}" type="slidenum">
              <a:rPr kumimoji="0" lang="en-US" alt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5123" name="AutoShape 3"/>
          <p:cNvSpPr>
            <a:spLocks/>
          </p:cNvSpPr>
          <p:nvPr/>
        </p:nvSpPr>
        <p:spPr bwMode="auto">
          <a:xfrm>
            <a:off x="570269" y="704133"/>
            <a:ext cx="10783529" cy="60173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0800" tIns="50800" rIns="50800" bIns="50800"/>
          <a:lstStyle>
            <a:lvl1pPr>
              <a:spcBef>
                <a:spcPct val="20000"/>
              </a:spcBef>
              <a:buClr>
                <a:srgbClr val="F36403"/>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F36403"/>
              </a:buClr>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24" name="Rectangle 4"/>
          <p:cNvSpPr>
            <a:spLocks noChangeArrowheads="1"/>
          </p:cNvSpPr>
          <p:nvPr/>
        </p:nvSpPr>
        <p:spPr bwMode="auto">
          <a:xfrm>
            <a:off x="355058" y="165834"/>
            <a:ext cx="11291511"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F36403"/>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marL="0" lvl="0" indent="0" algn="just" defTabSz="914400">
              <a:spcBef>
                <a:spcPct val="0"/>
              </a:spcBef>
              <a:buClrTx/>
              <a:buNone/>
              <a:defRPr/>
            </a:pPr>
            <a:r>
              <a:rPr lang="en-GB" altLang="en-US" sz="2800" dirty="0">
                <a:solidFill>
                  <a:prstClr val="black"/>
                </a:solidFill>
              </a:rPr>
              <a:t>"</a:t>
            </a:r>
            <a:r>
              <a:rPr lang="en-GB" altLang="en-US" sz="2800" dirty="0">
                <a:solidFill>
                  <a:prstClr val="black"/>
                </a:solidFill>
                <a:latin typeface="+mn-lt"/>
              </a:rPr>
              <a:t>Bioeconomy" refers to activities that make use of </a:t>
            </a:r>
            <a:r>
              <a:rPr lang="en-GB" altLang="en-US" sz="2800" dirty="0">
                <a:solidFill>
                  <a:srgbClr val="0000CC"/>
                </a:solidFill>
                <a:latin typeface="+mn-lt"/>
              </a:rPr>
              <a:t>bio innovations</a:t>
            </a:r>
            <a:r>
              <a:rPr lang="en-GB" altLang="en-US" sz="2800" dirty="0">
                <a:solidFill>
                  <a:prstClr val="black"/>
                </a:solidFill>
                <a:latin typeface="+mn-lt"/>
              </a:rPr>
              <a:t>, based on biological sources, materials and processes to generate </a:t>
            </a:r>
            <a:r>
              <a:rPr lang="en-GB" altLang="en-US" sz="2800" dirty="0">
                <a:solidFill>
                  <a:srgbClr val="0000CC"/>
                </a:solidFill>
                <a:latin typeface="+mn-lt"/>
              </a:rPr>
              <a:t>sustainable economic, social and environmental development</a:t>
            </a:r>
            <a:r>
              <a:rPr lang="en-GB" altLang="en-US" sz="2800" dirty="0">
                <a:solidFill>
                  <a:prstClr val="black"/>
                </a:solidFill>
                <a:latin typeface="+mn-lt"/>
              </a:rPr>
              <a:t>.  </a:t>
            </a:r>
            <a:r>
              <a:rPr lang="en-ZA" altLang="en-US" sz="2800" dirty="0">
                <a:solidFill>
                  <a:prstClr val="black"/>
                </a:solidFill>
                <a:latin typeface="+mn-lt"/>
              </a:rPr>
              <a:t>	</a:t>
            </a:r>
            <a:endParaRPr lang="en-GB" altLang="en-US" sz="2800" dirty="0">
              <a:solidFill>
                <a:prstClr val="black"/>
              </a:solidFill>
              <a:latin typeface="+mn-lt"/>
            </a:endParaRPr>
          </a:p>
          <a:p>
            <a:pPr marL="0" marR="0" lvl="0" indent="0" algn="l" defTabSz="914400" rtl="0" eaLnBrk="1" fontAlgn="auto" latinLnBrk="0" hangingPunct="1">
              <a:lnSpc>
                <a:spcPct val="100000"/>
              </a:lnSpc>
              <a:spcBef>
                <a:spcPct val="0"/>
              </a:spcBef>
              <a:spcAft>
                <a:spcPts val="0"/>
              </a:spcAft>
              <a:buClr>
                <a:srgbClr val="F36403"/>
              </a:buClr>
              <a:buSzTx/>
              <a:buNone/>
              <a:tabLst/>
              <a:defRPr/>
            </a:pPr>
            <a:endParaRPr kumimoji="0" lang="en-US" altLang="en-US" sz="2800" b="0" i="0" u="none" strike="noStrike" kern="0" cap="none" spc="0" normalizeH="0" baseline="0" noProof="0" dirty="0" smtClean="0">
              <a:ln>
                <a:noFill/>
              </a:ln>
              <a:solidFill>
                <a:srgbClr val="000000"/>
              </a:solidFill>
              <a:effectLst/>
              <a:uLnTx/>
              <a:uFillTx/>
              <a:latin typeface="+mn-lt"/>
              <a:ea typeface="ヒラギノ角ゴ Pro W3" pitchFamily="-106" charset="-128"/>
              <a:cs typeface="ヒラギノ角ゴ Pro W3" pitchFamily="-106" charset="-128"/>
            </a:endParaRPr>
          </a:p>
          <a:p>
            <a:pPr marL="342900" marR="0" lvl="0" indent="-342900" algn="l" defTabSz="914400" rtl="0" eaLnBrk="1" fontAlgn="auto" latinLnBrk="0" hangingPunct="1">
              <a:lnSpc>
                <a:spcPct val="100000"/>
              </a:lnSpc>
              <a:spcBef>
                <a:spcPct val="0"/>
              </a:spcBef>
              <a:spcAft>
                <a:spcPts val="0"/>
              </a:spcAft>
              <a:buClr>
                <a:srgbClr val="F36403"/>
              </a:buClr>
              <a:buSzTx/>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0000"/>
                </a:solidFill>
                <a:effectLst/>
                <a:uLnTx/>
                <a:uFillTx/>
                <a:latin typeface="+mn-lt"/>
                <a:ea typeface="ヒラギノ角ゴ Pro W3" pitchFamily="-106" charset="-128"/>
                <a:cs typeface="ヒラギノ角ゴ Pro W3" pitchFamily="-106" charset="-128"/>
              </a:rPr>
              <a:t>Allows </a:t>
            </a:r>
            <a:r>
              <a:rPr lang="en-US" altLang="en-US" sz="2800" kern="0" dirty="0">
                <a:solidFill>
                  <a:srgbClr val="000000"/>
                </a:solidFill>
                <a:latin typeface="+mn-lt"/>
                <a:ea typeface="ヒラギノ角ゴ Pro W3" pitchFamily="-106" charset="-128"/>
                <a:cs typeface="ヒラギノ角ゴ Pro W3" pitchFamily="-106" charset="-128"/>
              </a:rPr>
              <a:t>Countries</a:t>
            </a:r>
            <a:r>
              <a:rPr kumimoji="0" lang="en-US" altLang="en-US" sz="2800"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rPr>
              <a:t> </a:t>
            </a:r>
            <a:r>
              <a:rPr kumimoji="0" lang="en-US" altLang="en-US" sz="2800"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sym typeface="Arial" panose="020B0604020202020204" pitchFamily="34" charset="0"/>
              </a:rPr>
              <a:t>to respond more directly to global challenges such as the disease burden, food security, competitive industry, climate change and energy requirements.</a:t>
            </a:r>
          </a:p>
          <a:p>
            <a:pPr marL="342900" marR="0" lvl="0" indent="-342900" algn="l" defTabSz="914400" rtl="0" eaLnBrk="1" fontAlgn="auto" latinLnBrk="0" hangingPunct="1">
              <a:lnSpc>
                <a:spcPct val="100000"/>
              </a:lnSpc>
              <a:spcBef>
                <a:spcPct val="0"/>
              </a:spcBef>
              <a:spcAft>
                <a:spcPts val="0"/>
              </a:spcAft>
              <a:buClr>
                <a:srgbClr val="F36403"/>
              </a:buClr>
              <a:buSzTx/>
              <a:buFont typeface="Arial" panose="020B0604020202020204" pitchFamily="34" charset="0"/>
              <a:buChar char="•"/>
              <a:tabLst/>
              <a:defRPr/>
            </a:pPr>
            <a:r>
              <a:rPr kumimoji="0" lang="en-GB" altLang="en-US" sz="2800"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rPr>
              <a:t>Provide an engine for future growth </a:t>
            </a:r>
          </a:p>
          <a:p>
            <a:pPr marL="342900" marR="0" lvl="0" indent="-342900" algn="l" defTabSz="914400" rtl="0" eaLnBrk="1" fontAlgn="auto" latinLnBrk="0" hangingPunct="1">
              <a:lnSpc>
                <a:spcPct val="100000"/>
              </a:lnSpc>
              <a:spcBef>
                <a:spcPct val="0"/>
              </a:spcBef>
              <a:spcAft>
                <a:spcPts val="0"/>
              </a:spcAft>
              <a:buClr>
                <a:srgbClr val="F36403"/>
              </a:buClr>
              <a:buSzTx/>
              <a:buFont typeface="Arial" panose="020B0604020202020204" pitchFamily="34" charset="0"/>
              <a:buChar char="•"/>
              <a:tabLst/>
              <a:defRPr/>
            </a:pPr>
            <a:r>
              <a:rPr kumimoji="0" lang="en-GB" altLang="en-US" sz="2800"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rPr>
              <a:t>Science-based "biosolutions" can be used to, e.g. </a:t>
            </a:r>
          </a:p>
          <a:p>
            <a:pPr marL="742950" marR="0" lvl="1" indent="-285750" algn="l" defTabSz="914400" rtl="0" eaLnBrk="1" fontAlgn="auto" latinLnBrk="0" hangingPunct="1">
              <a:lnSpc>
                <a:spcPct val="100000"/>
              </a:lnSpc>
              <a:spcBef>
                <a:spcPct val="0"/>
              </a:spcBef>
              <a:spcAft>
                <a:spcPts val="0"/>
              </a:spcAft>
              <a:buClr>
                <a:srgbClr val="0E66B1"/>
              </a:buClr>
              <a:buSzTx/>
              <a:buFont typeface="Arial" panose="020B0604020202020204" pitchFamily="34" charset="0"/>
              <a:buChar char="–"/>
              <a:tabLst/>
              <a:defRPr/>
            </a:pPr>
            <a:r>
              <a:rPr kumimoji="0" lang="en-ZA" altLang="en-US"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rPr>
              <a:t>manufacture high-value protein products - biopharmaceuticals / vaccines;</a:t>
            </a:r>
            <a:endParaRPr kumimoji="0" lang="en-GB" altLang="en-US"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endParaRPr>
          </a:p>
          <a:p>
            <a:pPr marL="742950" marR="0" lvl="1" indent="-285750" algn="l" defTabSz="914400" rtl="0" eaLnBrk="1" fontAlgn="auto" latinLnBrk="0" hangingPunct="1">
              <a:lnSpc>
                <a:spcPct val="100000"/>
              </a:lnSpc>
              <a:spcBef>
                <a:spcPct val="0"/>
              </a:spcBef>
              <a:spcAft>
                <a:spcPts val="0"/>
              </a:spcAft>
              <a:buClr>
                <a:srgbClr val="0E66B1"/>
              </a:buClr>
              <a:buSzTx/>
              <a:buFont typeface="Arial" panose="020B0604020202020204" pitchFamily="34" charset="0"/>
              <a:buChar char="–"/>
              <a:tabLst/>
              <a:defRPr/>
            </a:pPr>
            <a:r>
              <a:rPr kumimoji="0" lang="en-ZA" altLang="en-US"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rPr>
              <a:t>produce biofuels;</a:t>
            </a:r>
            <a:endParaRPr kumimoji="0" lang="en-GB" altLang="en-US"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endParaRPr>
          </a:p>
          <a:p>
            <a:pPr marL="742950" marR="0" lvl="1" indent="-285750" algn="l" defTabSz="914400" rtl="0" eaLnBrk="1" fontAlgn="auto" latinLnBrk="0" hangingPunct="1">
              <a:lnSpc>
                <a:spcPct val="100000"/>
              </a:lnSpc>
              <a:spcBef>
                <a:spcPct val="0"/>
              </a:spcBef>
              <a:spcAft>
                <a:spcPts val="0"/>
              </a:spcAft>
              <a:buClr>
                <a:srgbClr val="0E66B1"/>
              </a:buClr>
              <a:buSzTx/>
              <a:buFont typeface="Arial" panose="020B0604020202020204" pitchFamily="34" charset="0"/>
              <a:buChar char="–"/>
              <a:tabLst/>
              <a:defRPr/>
            </a:pPr>
            <a:r>
              <a:rPr kumimoji="0" lang="en-ZA" altLang="en-US"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rPr>
              <a:t>improve and adapt crops;</a:t>
            </a:r>
            <a:endParaRPr kumimoji="0" lang="en-GB" altLang="en-US"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endParaRPr>
          </a:p>
          <a:p>
            <a:pPr marL="742950" marR="0" lvl="1" indent="-285750" algn="l" defTabSz="914400" rtl="0" eaLnBrk="1" fontAlgn="auto" latinLnBrk="0" hangingPunct="1">
              <a:lnSpc>
                <a:spcPct val="100000"/>
              </a:lnSpc>
              <a:spcBef>
                <a:spcPct val="0"/>
              </a:spcBef>
              <a:spcAft>
                <a:spcPts val="0"/>
              </a:spcAft>
              <a:buClr>
                <a:srgbClr val="0E66B1"/>
              </a:buClr>
              <a:buSzTx/>
              <a:buFont typeface="Arial" panose="020B0604020202020204" pitchFamily="34" charset="0"/>
              <a:buChar char="–"/>
              <a:tabLst/>
              <a:defRPr/>
            </a:pPr>
            <a:r>
              <a:rPr kumimoji="0" lang="en-ZA" altLang="en-US"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rPr>
              <a:t>remedy industrial and municipal </a:t>
            </a:r>
            <a:r>
              <a:rPr kumimoji="0" lang="en-ZA" altLang="en-US" b="0" i="0" u="none" strike="noStrike" kern="0" cap="none" spc="0" normalizeH="0" baseline="0" noProof="0" dirty="0" smtClean="0">
                <a:ln>
                  <a:noFill/>
                </a:ln>
                <a:solidFill>
                  <a:srgbClr val="000000"/>
                </a:solidFill>
                <a:effectLst/>
                <a:uLnTx/>
                <a:uFillTx/>
                <a:latin typeface="+mn-lt"/>
                <a:ea typeface="ヒラギノ角ゴ Pro W3" pitchFamily="-106" charset="-128"/>
                <a:cs typeface="ヒラギノ角ゴ Pro W3" pitchFamily="-106" charset="-128"/>
              </a:rPr>
              <a:t>waste</a:t>
            </a:r>
            <a:endParaRPr kumimoji="0" lang="en-GB" altLang="en-US" b="0" i="0" u="none" strike="noStrike" kern="0" cap="none" spc="0" normalizeH="0" baseline="0" noProof="0" dirty="0">
              <a:ln>
                <a:noFill/>
              </a:ln>
              <a:solidFill>
                <a:srgbClr val="000000"/>
              </a:solidFill>
              <a:effectLst/>
              <a:uLnTx/>
              <a:uFillTx/>
              <a:latin typeface="+mn-lt"/>
              <a:ea typeface="ヒラギノ角ゴ Pro W3" pitchFamily="-106" charset="-128"/>
              <a:cs typeface="ヒラギノ角ゴ Pro W3" pitchFamily="-106" charset="-128"/>
            </a:endParaRPr>
          </a:p>
          <a:p>
            <a:pPr marL="342900" marR="0" lvl="0" indent="-342900" algn="l" defTabSz="914400" rtl="0" eaLnBrk="1" fontAlgn="auto" latinLnBrk="0" hangingPunct="1">
              <a:lnSpc>
                <a:spcPct val="100000"/>
              </a:lnSpc>
              <a:spcBef>
                <a:spcPct val="0"/>
              </a:spcBef>
              <a:spcAft>
                <a:spcPts val="0"/>
              </a:spcAft>
              <a:buClr>
                <a:srgbClr val="F36403"/>
              </a:buClr>
              <a:buSzTx/>
              <a:buFont typeface="Arial" panose="020B0604020202020204" pitchFamily="34" charset="0"/>
              <a:buChar char="•"/>
              <a:tabLst/>
              <a:defRPr/>
            </a:pPr>
            <a:endParaRPr kumimoji="0" lang="en-GB" altLang="en-US" sz="28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2108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959769" y="1"/>
            <a:ext cx="7051008" cy="1071564"/>
          </a:xfrm>
          <a:noFill/>
        </p:spPr>
        <p:txBody>
          <a:bodyPr/>
          <a:lstStyle/>
          <a:p>
            <a:r>
              <a:rPr lang="en-ZA" altLang="en-US" sz="3600" dirty="0">
                <a:solidFill>
                  <a:schemeClr val="bg1"/>
                </a:solidFill>
                <a:latin typeface="Arial" panose="020B0604020202020204" pitchFamily="34" charset="0"/>
                <a:cs typeface="Arial" panose="020B0604020202020204" pitchFamily="34" charset="0"/>
              </a:rPr>
              <a:t>Agricultural </a:t>
            </a:r>
            <a:r>
              <a:rPr lang="en-ZA" altLang="en-US" sz="3600" dirty="0" smtClean="0">
                <a:solidFill>
                  <a:schemeClr val="bg1"/>
                </a:solidFill>
                <a:latin typeface="Arial" panose="020B0604020202020204" pitchFamily="34" charset="0"/>
                <a:cs typeface="Arial" panose="020B0604020202020204" pitchFamily="34" charset="0"/>
              </a:rPr>
              <a:t>Sector</a:t>
            </a:r>
            <a:endParaRPr lang="en-GB" altLang="en-US" sz="3600" dirty="0">
              <a:solidFill>
                <a:schemeClr val="bg1"/>
              </a:solidFill>
              <a:latin typeface="Arial" panose="020B0604020202020204" pitchFamily="34" charset="0"/>
              <a:cs typeface="Arial" panose="020B0604020202020204" pitchFamily="34" charset="0"/>
            </a:endParaRPr>
          </a:p>
        </p:txBody>
      </p:sp>
      <p:sp>
        <p:nvSpPr>
          <p:cNvPr id="18435" name="Content Placeholder 2"/>
          <p:cNvSpPr>
            <a:spLocks noGrp="1"/>
          </p:cNvSpPr>
          <p:nvPr>
            <p:ph idx="1"/>
          </p:nvPr>
        </p:nvSpPr>
        <p:spPr>
          <a:xfrm>
            <a:off x="530943" y="1317524"/>
            <a:ext cx="11021960" cy="5242028"/>
          </a:xfrm>
        </p:spPr>
        <p:txBody>
          <a:bodyPr/>
          <a:lstStyle/>
          <a:p>
            <a:r>
              <a:rPr lang="en-GB" altLang="en-US" sz="2400" dirty="0">
                <a:latin typeface="Arial" panose="020B0604020202020204" pitchFamily="34" charset="0"/>
                <a:cs typeface="Arial" panose="020B0604020202020204" pitchFamily="34" charset="0"/>
              </a:rPr>
              <a:t>Network of agro-innovation hubs</a:t>
            </a:r>
          </a:p>
          <a:p>
            <a:r>
              <a:rPr lang="en-ZA" altLang="en-US" sz="2400" dirty="0">
                <a:latin typeface="Arial" panose="020B0604020202020204" pitchFamily="34" charset="0"/>
                <a:cs typeface="Arial" panose="020B0604020202020204" pitchFamily="34" charset="0"/>
              </a:rPr>
              <a:t>Strategic projects</a:t>
            </a:r>
            <a:endParaRPr lang="en-GB" altLang="en-US" sz="2400" dirty="0">
              <a:latin typeface="Arial" panose="020B0604020202020204" pitchFamily="34" charset="0"/>
              <a:cs typeface="Arial" panose="020B0604020202020204" pitchFamily="34" charset="0"/>
            </a:endParaRPr>
          </a:p>
          <a:p>
            <a:pPr lvl="1"/>
            <a:r>
              <a:rPr lang="en-GB" altLang="en-US" sz="2400" dirty="0">
                <a:solidFill>
                  <a:schemeClr val="tx1"/>
                </a:solidFill>
                <a:latin typeface="Arial" panose="020B0604020202020204" pitchFamily="34" charset="0"/>
                <a:cs typeface="Arial" panose="020B0604020202020204" pitchFamily="34" charset="0"/>
              </a:rPr>
              <a:t>Crop/livestock improvement both for biotic and physical stresses associated with climate change (including indigenous crops)</a:t>
            </a:r>
          </a:p>
          <a:p>
            <a:pPr lvl="1"/>
            <a:r>
              <a:rPr lang="en-GB" altLang="en-US" sz="2400" dirty="0" smtClean="0">
                <a:solidFill>
                  <a:schemeClr val="tx1"/>
                </a:solidFill>
                <a:latin typeface="Arial" panose="020B0604020202020204" pitchFamily="34" charset="0"/>
                <a:cs typeface="Arial" panose="020B0604020202020204" pitchFamily="34" charset="0"/>
              </a:rPr>
              <a:t>Agro processing </a:t>
            </a:r>
            <a:r>
              <a:rPr lang="en-GB" altLang="en-US" sz="2400" dirty="0">
                <a:solidFill>
                  <a:schemeClr val="tx1"/>
                </a:solidFill>
                <a:latin typeface="Arial" panose="020B0604020202020204" pitchFamily="34" charset="0"/>
                <a:cs typeface="Arial" panose="020B0604020202020204" pitchFamily="34" charset="0"/>
              </a:rPr>
              <a:t>initiatives</a:t>
            </a:r>
          </a:p>
          <a:p>
            <a:pPr lvl="1"/>
            <a:r>
              <a:rPr lang="en-GB" altLang="en-US" sz="2400" dirty="0">
                <a:solidFill>
                  <a:schemeClr val="tx1"/>
                </a:solidFill>
                <a:latin typeface="Arial" panose="020B0604020202020204" pitchFamily="34" charset="0"/>
                <a:cs typeface="Arial" panose="020B0604020202020204" pitchFamily="34" charset="0"/>
              </a:rPr>
              <a:t>An integrated food nutrition research programme </a:t>
            </a:r>
          </a:p>
          <a:p>
            <a:pPr lvl="1"/>
            <a:r>
              <a:rPr lang="en-GB" altLang="en-US" sz="2400" dirty="0">
                <a:solidFill>
                  <a:schemeClr val="tx1"/>
                </a:solidFill>
                <a:latin typeface="Arial" panose="020B0604020202020204" pitchFamily="34" charset="0"/>
                <a:cs typeface="Arial" panose="020B0604020202020204" pitchFamily="34" charset="0"/>
              </a:rPr>
              <a:t>Animal vaccine capabilities</a:t>
            </a:r>
          </a:p>
          <a:p>
            <a:pPr lvl="1"/>
            <a:r>
              <a:rPr lang="en-GB" altLang="en-US" sz="2400" dirty="0">
                <a:solidFill>
                  <a:schemeClr val="tx1"/>
                </a:solidFill>
                <a:latin typeface="Arial" panose="020B0604020202020204" pitchFamily="34" charset="0"/>
                <a:cs typeface="Arial" panose="020B0604020202020204" pitchFamily="34" charset="0"/>
              </a:rPr>
              <a:t>Energy-crop initiatives </a:t>
            </a:r>
          </a:p>
          <a:p>
            <a:pPr lvl="1"/>
            <a:r>
              <a:rPr lang="en-GB" altLang="en-US" sz="2400" dirty="0">
                <a:solidFill>
                  <a:schemeClr val="tx1"/>
                </a:solidFill>
                <a:latin typeface="Arial" panose="020B0604020202020204" pitchFamily="34" charset="0"/>
                <a:cs typeface="Arial" panose="020B0604020202020204" pitchFamily="34" charset="0"/>
              </a:rPr>
              <a:t>Biocontrol and </a:t>
            </a:r>
            <a:r>
              <a:rPr lang="en-GB" altLang="en-US" sz="2400" dirty="0" smtClean="0">
                <a:solidFill>
                  <a:schemeClr val="tx1"/>
                </a:solidFill>
                <a:latin typeface="Arial" panose="020B0604020202020204" pitchFamily="34" charset="0"/>
                <a:cs typeface="Arial" panose="020B0604020202020204" pitchFamily="34" charset="0"/>
              </a:rPr>
              <a:t>bio fertilisers</a:t>
            </a:r>
            <a:endParaRPr lang="en-GB" altLang="en-US" sz="2400" dirty="0">
              <a:solidFill>
                <a:schemeClr val="tx1"/>
              </a:solidFill>
              <a:latin typeface="Arial" panose="020B0604020202020204" pitchFamily="34" charset="0"/>
              <a:cs typeface="Arial" panose="020B0604020202020204" pitchFamily="34" charset="0"/>
            </a:endParaRPr>
          </a:p>
          <a:p>
            <a:pPr lvl="1"/>
            <a:r>
              <a:rPr lang="en-GB" altLang="en-US" sz="2400" dirty="0">
                <a:solidFill>
                  <a:schemeClr val="tx1"/>
                </a:solidFill>
                <a:latin typeface="Arial" panose="020B0604020202020204" pitchFamily="34" charset="0"/>
                <a:cs typeface="Arial" panose="020B0604020202020204" pitchFamily="34" charset="0"/>
              </a:rPr>
              <a:t>Aquaculture</a:t>
            </a:r>
          </a:p>
          <a:p>
            <a:pPr lvl="1"/>
            <a:r>
              <a:rPr lang="en-GB" altLang="en-US" sz="2400" dirty="0">
                <a:solidFill>
                  <a:schemeClr val="tx1"/>
                </a:solidFill>
                <a:latin typeface="Arial" panose="020B0604020202020204" pitchFamily="34" charset="0"/>
                <a:cs typeface="Arial" panose="020B0604020202020204" pitchFamily="34" charset="0"/>
              </a:rPr>
              <a:t>Soil conservation</a:t>
            </a:r>
          </a:p>
          <a:p>
            <a:pPr lvl="1"/>
            <a:r>
              <a:rPr lang="en-GB" altLang="en-US" sz="2400" dirty="0">
                <a:solidFill>
                  <a:schemeClr val="tx1"/>
                </a:solidFill>
                <a:latin typeface="Arial" panose="020B0604020202020204" pitchFamily="34" charset="0"/>
                <a:cs typeface="Arial" panose="020B0604020202020204" pitchFamily="34" charset="0"/>
              </a:rPr>
              <a:t>Water resource management</a:t>
            </a:r>
          </a:p>
          <a:p>
            <a:endParaRPr lang="en-GB" altLang="en-US" sz="2000" dirty="0">
              <a:latin typeface="Arial" panose="020B0604020202020204" pitchFamily="34" charset="0"/>
              <a:cs typeface="Arial" panose="020B0604020202020204" pitchFamily="34" charset="0"/>
            </a:endParaRPr>
          </a:p>
        </p:txBody>
      </p:sp>
      <p:pic>
        <p:nvPicPr>
          <p:cNvPr id="184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163" y="3064340"/>
            <a:ext cx="2763837"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593" y="4587877"/>
            <a:ext cx="25336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684" y="3813530"/>
            <a:ext cx="17240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62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387851" y="182563"/>
            <a:ext cx="5622925" cy="785812"/>
          </a:xfrm>
        </p:spPr>
        <p:txBody>
          <a:bodyPr/>
          <a:lstStyle/>
          <a:p>
            <a:r>
              <a:rPr lang="en-ZA" altLang="en-US" dirty="0">
                <a:solidFill>
                  <a:schemeClr val="bg1"/>
                </a:solidFill>
                <a:latin typeface="Arial" panose="020B0604020202020204" pitchFamily="34" charset="0"/>
                <a:cs typeface="Arial" panose="020B0604020202020204" pitchFamily="34" charset="0"/>
              </a:rPr>
              <a:t>Health</a:t>
            </a:r>
            <a:endParaRPr lang="en-GB" altLang="en-US" dirty="0">
              <a:solidFill>
                <a:schemeClr val="bg1"/>
              </a:solidFill>
              <a:latin typeface="Arial" panose="020B0604020202020204" pitchFamily="34" charset="0"/>
              <a:cs typeface="Arial" panose="020B0604020202020204" pitchFamily="34" charset="0"/>
            </a:endParaRPr>
          </a:p>
        </p:txBody>
      </p:sp>
      <p:sp>
        <p:nvSpPr>
          <p:cNvPr id="19459" name="Rectangle 6"/>
          <p:cNvSpPr>
            <a:spLocks noChangeArrowheads="1"/>
          </p:cNvSpPr>
          <p:nvPr/>
        </p:nvSpPr>
        <p:spPr bwMode="auto">
          <a:xfrm>
            <a:off x="240632" y="4219916"/>
            <a:ext cx="11390927"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F36403"/>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ts val="600"/>
              </a:spcBef>
              <a:spcAft>
                <a:spcPct val="0"/>
              </a:spcAft>
              <a:buClr>
                <a:srgbClr val="F36403"/>
              </a:buClr>
              <a:buSzTx/>
              <a:buFont typeface="Arial" panose="020B0604020202020204" pitchFamily="34" charset="0"/>
              <a:buChar char="•"/>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Develop improved drugs to address priority diseases (incl. African Traditional Medicine);</a:t>
            </a:r>
          </a:p>
          <a:p>
            <a:pPr marL="342900" marR="0" lvl="0" indent="-342900" algn="l" defTabSz="457200" rtl="0" eaLnBrk="1" fontAlgn="base" latinLnBrk="0" hangingPunct="1">
              <a:lnSpc>
                <a:spcPct val="100000"/>
              </a:lnSpc>
              <a:spcBef>
                <a:spcPts val="600"/>
              </a:spcBef>
              <a:spcAft>
                <a:spcPct val="0"/>
              </a:spcAft>
              <a:buClr>
                <a:srgbClr val="F36403"/>
              </a:buClr>
              <a:buSzTx/>
              <a:buFont typeface="Arial" panose="020B0604020202020204" pitchFamily="34" charset="0"/>
              <a:buChar char="•"/>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Develop new and improved vaccines and biologics;</a:t>
            </a:r>
          </a:p>
          <a:p>
            <a:pPr marL="342900" marR="0" lvl="0" indent="-342900" algn="l" defTabSz="457200" rtl="0" eaLnBrk="1" fontAlgn="base" latinLnBrk="0" hangingPunct="1">
              <a:lnSpc>
                <a:spcPct val="100000"/>
              </a:lnSpc>
              <a:spcBef>
                <a:spcPts val="600"/>
              </a:spcBef>
              <a:spcAft>
                <a:spcPct val="0"/>
              </a:spcAft>
              <a:buClr>
                <a:srgbClr val="F36403"/>
              </a:buClr>
              <a:buSzTx/>
              <a:buFont typeface="Arial" panose="020B0604020202020204" pitchFamily="34" charset="0"/>
              <a:buChar char="•"/>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Develop improved diagnostics;</a:t>
            </a:r>
          </a:p>
          <a:p>
            <a:pPr marL="342900" marR="0" lvl="0" indent="-342900" algn="l" defTabSz="457200" rtl="0" eaLnBrk="1" fontAlgn="base" latinLnBrk="0" hangingPunct="1">
              <a:lnSpc>
                <a:spcPct val="100000"/>
              </a:lnSpc>
              <a:spcBef>
                <a:spcPts val="600"/>
              </a:spcBef>
              <a:spcAft>
                <a:spcPct val="0"/>
              </a:spcAft>
              <a:buClr>
                <a:srgbClr val="F36403"/>
              </a:buClr>
              <a:buSzTx/>
              <a:buFont typeface="Arial" panose="020B0604020202020204" pitchFamily="34" charset="0"/>
              <a:buChar char="•"/>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Develop improved medical devices;</a:t>
            </a:r>
          </a:p>
          <a:p>
            <a:pPr marL="342900" marR="0" lvl="0" indent="-342900" algn="l" defTabSz="457200" rtl="0" eaLnBrk="1" fontAlgn="base" latinLnBrk="0" hangingPunct="1">
              <a:lnSpc>
                <a:spcPct val="100000"/>
              </a:lnSpc>
              <a:spcBef>
                <a:spcPts val="600"/>
              </a:spcBef>
              <a:spcAft>
                <a:spcPct val="0"/>
              </a:spcAft>
              <a:buClr>
                <a:srgbClr val="F36403"/>
              </a:buClr>
              <a:buSzTx/>
              <a:buFont typeface="Arial" panose="020B0604020202020204" pitchFamily="34" charset="0"/>
              <a:buChar char="•"/>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Strengthen clinical research and development capabilities;</a:t>
            </a:r>
          </a:p>
          <a:p>
            <a:pPr marL="342900" marR="0" lvl="0" indent="-342900" algn="l" defTabSz="457200" rtl="0" eaLnBrk="1" fontAlgn="base" latinLnBrk="0" hangingPunct="1">
              <a:lnSpc>
                <a:spcPct val="100000"/>
              </a:lnSpc>
              <a:spcBef>
                <a:spcPts val="600"/>
              </a:spcBef>
              <a:spcAft>
                <a:spcPct val="0"/>
              </a:spcAft>
              <a:buClr>
                <a:srgbClr val="F36403"/>
              </a:buClr>
              <a:buSzTx/>
              <a:buFont typeface="Arial" panose="020B0604020202020204" pitchFamily="34" charset="0"/>
              <a:buChar char="•"/>
              <a:tabLst/>
              <a:defRPr/>
            </a:pPr>
            <a:r>
              <a:rPr kumimoji="0" lang="en-GB"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Tahoma" panose="020B0604030504040204" pitchFamily="34" charset="0"/>
              </a:rPr>
              <a:t>Establish pharmaceutical manufacturing.</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018" y="1119164"/>
            <a:ext cx="7708896" cy="31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0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968324" y="141288"/>
            <a:ext cx="6348413" cy="785813"/>
          </a:xfrm>
        </p:spPr>
        <p:txBody>
          <a:bodyPr/>
          <a:lstStyle/>
          <a:p>
            <a:r>
              <a:rPr lang="en-ZA" altLang="en-US" sz="2800" dirty="0">
                <a:solidFill>
                  <a:schemeClr val="bg1"/>
                </a:solidFill>
                <a:latin typeface="Arial" panose="020B0604020202020204" pitchFamily="34" charset="0"/>
                <a:cs typeface="Arial" panose="020B0604020202020204" pitchFamily="34" charset="0"/>
              </a:rPr>
              <a:t>Industrial and </a:t>
            </a:r>
            <a:r>
              <a:rPr lang="en-ZA" altLang="en-US" sz="2800" dirty="0" smtClean="0">
                <a:solidFill>
                  <a:schemeClr val="bg1"/>
                </a:solidFill>
                <a:latin typeface="Arial" panose="020B0604020202020204" pitchFamily="34" charset="0"/>
                <a:cs typeface="Arial" panose="020B0604020202020204" pitchFamily="34" charset="0"/>
              </a:rPr>
              <a:t>Environmental </a:t>
            </a:r>
            <a:r>
              <a:rPr lang="en-ZA" altLang="en-US" sz="2800" dirty="0">
                <a:solidFill>
                  <a:schemeClr val="bg1"/>
                </a:solidFill>
                <a:latin typeface="Arial" panose="020B0604020202020204" pitchFamily="34" charset="0"/>
                <a:cs typeface="Arial" panose="020B0604020202020204" pitchFamily="34" charset="0"/>
              </a:rPr>
              <a:t>S</a:t>
            </a:r>
            <a:r>
              <a:rPr lang="en-ZA" altLang="en-US" sz="2800" dirty="0" smtClean="0">
                <a:solidFill>
                  <a:schemeClr val="bg1"/>
                </a:solidFill>
                <a:latin typeface="Arial" panose="020B0604020202020204" pitchFamily="34" charset="0"/>
                <a:cs typeface="Arial" panose="020B0604020202020204" pitchFamily="34" charset="0"/>
              </a:rPr>
              <a:t>ector</a:t>
            </a:r>
            <a:endParaRPr lang="en-GB" altLang="en-US" sz="2800" dirty="0">
              <a:solidFill>
                <a:schemeClr val="bg1"/>
              </a:solidFill>
              <a:latin typeface="Arial" panose="020B0604020202020204" pitchFamily="34" charset="0"/>
              <a:cs typeface="Arial" panose="020B0604020202020204" pitchFamily="34" charset="0"/>
            </a:endParaRPr>
          </a:p>
        </p:txBody>
      </p:sp>
      <p:grpSp>
        <p:nvGrpSpPr>
          <p:cNvPr id="22531" name="Content Placeholder 3"/>
          <p:cNvGrpSpPr>
            <a:grpSpLocks noGrp="1"/>
          </p:cNvGrpSpPr>
          <p:nvPr/>
        </p:nvGrpSpPr>
        <p:grpSpPr bwMode="auto">
          <a:xfrm>
            <a:off x="272027" y="1103313"/>
            <a:ext cx="11592232" cy="5456238"/>
            <a:chOff x="928662" y="714356"/>
            <a:chExt cx="6786610" cy="4786346"/>
          </a:xfrm>
        </p:grpSpPr>
        <p:sp>
          <p:nvSpPr>
            <p:cNvPr id="5" name="Rectangle 4"/>
            <p:cNvSpPr/>
            <p:nvPr/>
          </p:nvSpPr>
          <p:spPr>
            <a:xfrm>
              <a:off x="928662" y="714356"/>
              <a:ext cx="3857667" cy="857752"/>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Industrial </a:t>
              </a:r>
              <a:r>
                <a:rPr kumimoji="0" lang="en-ZA" sz="20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Applications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5001182" y="714356"/>
              <a:ext cx="2714090" cy="857752"/>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Sustainable Environmental Management</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Rectangle 6"/>
            <p:cNvSpPr/>
            <p:nvPr/>
          </p:nvSpPr>
          <p:spPr>
            <a:xfrm>
              <a:off x="928662" y="1572108"/>
              <a:ext cx="1214271" cy="714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Biobased</a:t>
              </a: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chemicals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2215013" y="1572108"/>
              <a:ext cx="1284965" cy="714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Bio-materials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3572058" y="1570739"/>
              <a:ext cx="1214271" cy="714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Bioenergy</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5001182" y="1572108"/>
              <a:ext cx="1284965" cy="714003"/>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Water</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p:cNvSpPr/>
            <p:nvPr/>
          </p:nvSpPr>
          <p:spPr>
            <a:xfrm>
              <a:off x="6428921" y="1572108"/>
              <a:ext cx="1286351" cy="714003"/>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Waste</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Rectangle 11"/>
            <p:cNvSpPr/>
            <p:nvPr/>
          </p:nvSpPr>
          <p:spPr>
            <a:xfrm>
              <a:off x="928662" y="2286110"/>
              <a:ext cx="1214271" cy="20709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Bulk and speciality chemicals</a:t>
              </a: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Biocatalysts</a:t>
              </a: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Biocontrol</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products</a:t>
              </a: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Additives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2215013" y="2286110"/>
              <a:ext cx="1284965" cy="20709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Biocomposites</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Biopolymers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13"/>
            <p:cNvSpPr/>
            <p:nvPr/>
          </p:nvSpPr>
          <p:spPr>
            <a:xfrm>
              <a:off x="3572058" y="2286110"/>
              <a:ext cx="1214271" cy="20709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Biodiesel</a:t>
              </a: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Bioethanol</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Biobutanol</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Biogas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Rectangle 14"/>
            <p:cNvSpPr/>
            <p:nvPr/>
          </p:nvSpPr>
          <p:spPr>
            <a:xfrm>
              <a:off x="5001182" y="2286110"/>
              <a:ext cx="1284965" cy="2070923"/>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Bioremediation of domestic and industrial wastewater</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Rectangle 15"/>
            <p:cNvSpPr/>
            <p:nvPr/>
          </p:nvSpPr>
          <p:spPr>
            <a:xfrm>
              <a:off x="6428921" y="2286110"/>
              <a:ext cx="1286351" cy="2070923"/>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Bioleach</a:t>
              </a:r>
              <a:r>
                <a:rPr kumimoji="0" lang="en-ZA"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ng</a:t>
              </a: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Biometallurgy</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Biosorption</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Rectangle 16"/>
            <p:cNvSpPr/>
            <p:nvPr/>
          </p:nvSpPr>
          <p:spPr>
            <a:xfrm>
              <a:off x="928662" y="4357034"/>
              <a:ext cx="6786610" cy="4296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Enabling technologies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928662" y="4786699"/>
              <a:ext cx="6786610" cy="714003"/>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Synthetic and structural biology</a:t>
              </a:r>
            </a:p>
            <a:p>
              <a:pPr marL="0" marR="0" lvl="0" indent="0" algn="ctr" defTabSz="914400" rtl="0" eaLnBrk="1" fontAlgn="base" latinLnBrk="0" hangingPunct="1">
                <a:lnSpc>
                  <a:spcPct val="100000"/>
                </a:lnSpc>
                <a:spcBef>
                  <a:spcPts val="80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Functional genomics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2532"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buChar char="–"/>
              <a:defRPr sz="28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fld id="{9CE1FBF9-150F-4AE8-B0E6-62A395CC45FE}" type="slidenum">
              <a:rPr kumimoji="0" lang="en-US" altLang="en-US" sz="1200" b="1"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t>14</a:t>
            </a:fld>
            <a:endParaRPr kumimoji="0" lang="en-US" altLang="en-US" sz="1200" b="1"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endParaRPr>
          </a:p>
        </p:txBody>
      </p:sp>
    </p:spTree>
    <p:extLst>
      <p:ext uri="{BB962C8B-B14F-4D97-AF65-F5344CB8AC3E}">
        <p14:creationId xmlns:p14="http://schemas.microsoft.com/office/powerpoint/2010/main" val="207076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838200" y="236249"/>
            <a:ext cx="10515600" cy="89636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latin typeface="Arial" panose="020B0604020202020204" pitchFamily="34" charset="0"/>
                <a:cs typeface="Arial" panose="020B0604020202020204" pitchFamily="34" charset="0"/>
              </a:rPr>
              <a:t>Global Health Security Policy</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11997"/>
            <a:ext cx="10515600" cy="4864966"/>
          </a:xfrm>
          <a:ln>
            <a:noFill/>
          </a:ln>
        </p:spPr>
        <p:txBody>
          <a:bodyPr>
            <a:normAutofit fontScale="92500" lnSpcReduction="10000"/>
          </a:bodyPr>
          <a:lstStyle/>
          <a:p>
            <a:pPr algn="just"/>
            <a:r>
              <a:rPr lang="en-US" dirty="0">
                <a:latin typeface="Arial" panose="020B0604020202020204" pitchFamily="34" charset="0"/>
                <a:cs typeface="Arial" panose="020B0604020202020204" pitchFamily="34" charset="0"/>
              </a:rPr>
              <a:t>Discussions about some of the disease outbreaks that have afflicted the region and </a:t>
            </a:r>
            <a:r>
              <a:rPr lang="en-US" dirty="0" smtClean="0">
                <a:latin typeface="Arial" panose="020B0604020202020204" pitchFamily="34" charset="0"/>
                <a:cs typeface="Arial" panose="020B0604020202020204" pitchFamily="34" charset="0"/>
              </a:rPr>
              <a:t>globally. These </a:t>
            </a:r>
            <a:r>
              <a:rPr lang="en-US" dirty="0">
                <a:latin typeface="Arial" panose="020B0604020202020204" pitchFamily="34" charset="0"/>
                <a:cs typeface="Arial" panose="020B0604020202020204" pitchFamily="34" charset="0"/>
              </a:rPr>
              <a:t>will include but not limited to Ebola, Marburg, SARS-COV-2, SARS, AVIAN INLUENZA, Rift valley fever </a:t>
            </a:r>
            <a:r>
              <a:rPr lang="en-US" dirty="0" smtClean="0">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Lessons </a:t>
            </a:r>
            <a:r>
              <a:rPr lang="en-US" dirty="0">
                <a:latin typeface="Arial" panose="020B0604020202020204" pitchFamily="34" charset="0"/>
                <a:cs typeface="Arial" panose="020B0604020202020204" pitchFamily="34" charset="0"/>
              </a:rPr>
              <a:t>learned from Ebola and other infectious disease </a:t>
            </a:r>
            <a:r>
              <a:rPr lang="en-US" dirty="0" smtClean="0">
                <a:latin typeface="Arial" panose="020B0604020202020204" pitchFamily="34" charset="0"/>
                <a:cs typeface="Arial" panose="020B0604020202020204" pitchFamily="34" charset="0"/>
              </a:rPr>
              <a:t>threats</a:t>
            </a:r>
          </a:p>
          <a:p>
            <a:pPr algn="just"/>
            <a:r>
              <a:rPr lang="en-US" dirty="0" smtClean="0">
                <a:latin typeface="Arial" panose="020B0604020202020204" pitchFamily="34" charset="0"/>
                <a:cs typeface="Arial" panose="020B0604020202020204" pitchFamily="34" charset="0"/>
              </a:rPr>
              <a:t>What are  some of the unique </a:t>
            </a:r>
            <a:r>
              <a:rPr lang="en-US" dirty="0">
                <a:latin typeface="Arial" panose="020B0604020202020204" pitchFamily="34" charset="0"/>
                <a:cs typeface="Arial" panose="020B0604020202020204" pitchFamily="34" charset="0"/>
              </a:rPr>
              <a:t>challenges facing rural </a:t>
            </a:r>
            <a:r>
              <a:rPr lang="en-US" dirty="0" smtClean="0">
                <a:latin typeface="Arial" panose="020B0604020202020204" pitchFamily="34" charset="0"/>
                <a:cs typeface="Arial" panose="020B0604020202020204" pitchFamily="34" charset="0"/>
              </a:rPr>
              <a:t>hospitals</a:t>
            </a:r>
          </a:p>
          <a:p>
            <a:pPr algn="just"/>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line of defense – testing and evaluating capacity and capabilities for infectious disease prevention</a:t>
            </a:r>
          </a:p>
          <a:p>
            <a:pPr algn="just"/>
            <a:r>
              <a:rPr lang="en-US" dirty="0">
                <a:latin typeface="Arial" panose="020B0604020202020204" pitchFamily="34" charset="0"/>
                <a:cs typeface="Arial" panose="020B0604020202020204" pitchFamily="34" charset="0"/>
              </a:rPr>
              <a:t>We will discuss some of the policies that have been put in place to present, detect and respond to these outbreaks for example the GHSA, WOAH-PVS, JEEs. </a:t>
            </a:r>
            <a:r>
              <a:rPr lang="en-US" dirty="0" smtClean="0">
                <a:latin typeface="Arial" panose="020B0604020202020204" pitchFamily="34" charset="0"/>
                <a:cs typeface="Arial" panose="020B0604020202020204" pitchFamily="34" charset="0"/>
              </a:rPr>
              <a:t>How can they be implemented </a:t>
            </a:r>
            <a:r>
              <a:rPr lang="en-US" dirty="0">
                <a:latin typeface="Arial" panose="020B0604020202020204" pitchFamily="34" charset="0"/>
                <a:cs typeface="Arial" panose="020B0604020202020204" pitchFamily="34" charset="0"/>
              </a:rPr>
              <a:t>and how effective these have </a:t>
            </a:r>
            <a:r>
              <a:rPr lang="en-US" dirty="0" smtClean="0">
                <a:latin typeface="Arial" panose="020B0604020202020204" pitchFamily="34" charset="0"/>
                <a:cs typeface="Arial" panose="020B0604020202020204" pitchFamily="34" charset="0"/>
              </a:rPr>
              <a:t>been?</a:t>
            </a: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Issues </a:t>
            </a:r>
            <a:r>
              <a:rPr lang="en-US" dirty="0">
                <a:latin typeface="Arial" panose="020B0604020202020204" pitchFamily="34" charset="0"/>
                <a:cs typeface="Arial" panose="020B0604020202020204" pitchFamily="34" charset="0"/>
              </a:rPr>
              <a:t>of dual use research of concern will be discussed</a:t>
            </a:r>
          </a:p>
        </p:txBody>
      </p:sp>
      <p:sp>
        <p:nvSpPr>
          <p:cNvPr id="4" name="Slide Number Placeholder 3"/>
          <p:cNvSpPr>
            <a:spLocks noGrp="1"/>
          </p:cNvSpPr>
          <p:nvPr>
            <p:ph type="sldNum" sz="quarter" idx="12"/>
          </p:nvPr>
        </p:nvSpPr>
        <p:spPr/>
        <p:txBody>
          <a:bodyPr/>
          <a:lstStyle/>
          <a:p>
            <a:fld id="{14755C3C-5C90-45B3-A516-3DB66A200351}" type="slidenum">
              <a:rPr lang="en-GB" smtClean="0"/>
              <a:t>15</a:t>
            </a:fld>
            <a:endParaRPr lang="en-GB"/>
          </a:p>
        </p:txBody>
      </p:sp>
    </p:spTree>
    <p:extLst>
      <p:ext uri="{BB962C8B-B14F-4D97-AF65-F5344CB8AC3E}">
        <p14:creationId xmlns:p14="http://schemas.microsoft.com/office/powerpoint/2010/main" val="274486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945" y="323273"/>
            <a:ext cx="11060546" cy="711200"/>
          </a:xfrm>
          <a:noFill/>
        </p:spPr>
        <p:txBody>
          <a:bodyPr>
            <a:normAutofit/>
          </a:bodyPr>
          <a:lstStyle/>
          <a:p>
            <a:r>
              <a:rPr lang="en-US" sz="3200" b="1" dirty="0" smtClean="0">
                <a:latin typeface="Arial" panose="020B0604020202020204" pitchFamily="34" charset="0"/>
                <a:cs typeface="Arial" panose="020B0604020202020204" pitchFamily="34" charset="0"/>
              </a:rPr>
              <a:t>Dual Use and Biosecurity Biosafety and Biotechnology</a:t>
            </a:r>
            <a:endParaRPr lang="en-US" sz="32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64" y="1764145"/>
            <a:ext cx="10815349" cy="501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1801211" y="1034473"/>
            <a:ext cx="8774305" cy="584775"/>
          </a:xfrm>
          <a:prstGeom prst="rect">
            <a:avLst/>
          </a:prstGeom>
          <a:solidFill>
            <a:schemeClr val="bg2"/>
          </a:solidFill>
          <a:ln>
            <a:noFill/>
          </a:ln>
          <a:effectLst/>
        </p:spPr>
        <p:txBody>
          <a:bodyPr wrap="square">
            <a:spAutoFit/>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3200" b="0" i="0" u="none" strike="noStrike" kern="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rPr>
              <a:t>Emerging concept of dual-use research</a:t>
            </a:r>
          </a:p>
        </p:txBody>
      </p:sp>
      <p:sp>
        <p:nvSpPr>
          <p:cNvPr id="6" name="AutoShape 4"/>
          <p:cNvSpPr>
            <a:spLocks noChangeArrowheads="1"/>
          </p:cNvSpPr>
          <p:nvPr/>
        </p:nvSpPr>
        <p:spPr bwMode="auto">
          <a:xfrm>
            <a:off x="8049491" y="4992255"/>
            <a:ext cx="3810000" cy="1676400"/>
          </a:xfrm>
          <a:prstGeom prst="star32">
            <a:avLst>
              <a:gd name="adj" fmla="val 37500"/>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Seven categories of Fink </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and more</a:t>
            </a:r>
          </a:p>
        </p:txBody>
      </p:sp>
    </p:spTree>
    <p:extLst>
      <p:ext uri="{BB962C8B-B14F-4D97-AF65-F5344CB8AC3E}">
        <p14:creationId xmlns:p14="http://schemas.microsoft.com/office/powerpoint/2010/main" val="254192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62000" y="442912"/>
            <a:ext cx="10972799" cy="938068"/>
          </a:xfrm>
        </p:spPr>
        <p:txBody>
          <a:bodyPr>
            <a:noAutofit/>
          </a:bodyPr>
          <a:lstStyle/>
          <a:p>
            <a:r>
              <a:rPr lang="en-US" sz="2400" b="1" dirty="0" smtClean="0">
                <a:latin typeface="Arial" panose="020B0604020202020204" pitchFamily="34" charset="0"/>
                <a:cs typeface="Arial" panose="020B0604020202020204" pitchFamily="34" charset="0"/>
              </a:rPr>
              <a:t>Shipping and Labelling of Infectious Materials (International Regulations)</a:t>
            </a:r>
            <a:endParaRPr lang="en-US"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2036" y="1681018"/>
            <a:ext cx="10912763" cy="4100946"/>
          </a:xfrm>
          <a:ln>
            <a:noFill/>
          </a:ln>
        </p:spPr>
        <p:txBody>
          <a:bodyPr>
            <a:normAutofit fontScale="92500" lnSpcReduction="20000"/>
          </a:bodyPr>
          <a:lstStyle/>
          <a:p>
            <a:pPr algn="l"/>
            <a:r>
              <a:rPr lang="en-US" dirty="0" smtClean="0">
                <a:latin typeface="Arial" panose="020B0604020202020204" pitchFamily="34" charset="0"/>
                <a:cs typeface="Arial" panose="020B0604020202020204" pitchFamily="34" charset="0"/>
              </a:rPr>
              <a:t>Transported via </a:t>
            </a: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AIR</a:t>
            </a: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ROAD </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RAIL</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SEA</a:t>
            </a:r>
          </a:p>
          <a:p>
            <a:pPr algn="l"/>
            <a:r>
              <a:rPr lang="en-US" b="1" dirty="0">
                <a:latin typeface="Arial" panose="020B0604020202020204" pitchFamily="34" charset="0"/>
                <a:cs typeface="Arial" panose="020B0604020202020204" pitchFamily="34" charset="0"/>
              </a:rPr>
              <a:t>INFECTIOUS </a:t>
            </a:r>
            <a:r>
              <a:rPr lang="en-US" b="1" dirty="0" smtClean="0">
                <a:latin typeface="Arial" panose="020B0604020202020204" pitchFamily="34" charset="0"/>
                <a:cs typeface="Arial" panose="020B0604020202020204" pitchFamily="34" charset="0"/>
              </a:rPr>
              <a:t>MATERIALS</a:t>
            </a:r>
          </a:p>
          <a:p>
            <a:pPr algn="l"/>
            <a:r>
              <a:rPr lang="en-US" b="1" dirty="0" smtClean="0">
                <a:latin typeface="Arial" panose="020B0604020202020204" pitchFamily="34" charset="0"/>
                <a:cs typeface="Arial" panose="020B0604020202020204" pitchFamily="34" charset="0"/>
              </a:rPr>
              <a:t>Class </a:t>
            </a:r>
            <a:r>
              <a:rPr lang="en-US" b="1" dirty="0">
                <a:latin typeface="Arial" panose="020B0604020202020204" pitchFamily="34" charset="0"/>
                <a:cs typeface="Arial" panose="020B0604020202020204" pitchFamily="34" charset="0"/>
              </a:rPr>
              <a:t>6.2 is subdivided as follows</a:t>
            </a:r>
          </a:p>
          <a:p>
            <a:pPr marL="342900"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Infectious substances affecting humans</a:t>
            </a:r>
          </a:p>
          <a:p>
            <a:pPr marL="342900"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Infectious substances affecting animals only</a:t>
            </a:r>
          </a:p>
          <a:p>
            <a:pPr marL="342900"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Clinical waste</a:t>
            </a:r>
          </a:p>
          <a:p>
            <a:pPr marL="342900" indent="-342900" algn="just">
              <a:buFont typeface="Wingdings" panose="05000000000000000000" pitchFamily="2" charset="2"/>
              <a:buChar char="ü"/>
            </a:pPr>
            <a:r>
              <a:rPr lang="en-US" dirty="0">
                <a:latin typeface="Arial" panose="020B0604020202020204" pitchFamily="34" charset="0"/>
                <a:cs typeface="Arial" panose="020B0604020202020204" pitchFamily="34" charset="0"/>
              </a:rPr>
              <a:t>Biological substances</a:t>
            </a:r>
          </a:p>
        </p:txBody>
      </p:sp>
      <p:sp>
        <p:nvSpPr>
          <p:cNvPr id="4" name="TextBox 3"/>
          <p:cNvSpPr txBox="1"/>
          <p:nvPr/>
        </p:nvSpPr>
        <p:spPr>
          <a:xfrm>
            <a:off x="7681045" y="1681018"/>
            <a:ext cx="4053754" cy="1477328"/>
          </a:xfrm>
          <a:prstGeom prst="rect">
            <a:avLst/>
          </a:prstGeom>
          <a:noFill/>
          <a:ln>
            <a:noFill/>
          </a:ln>
        </p:spPr>
        <p:txBody>
          <a:bodyPr wrap="square" rtlCol="0">
            <a:spAutoFit/>
          </a:bodyPr>
          <a:lstStyle/>
          <a:p>
            <a:pPr algn="just"/>
            <a:r>
              <a:rPr lang="en-US" b="1" dirty="0">
                <a:solidFill>
                  <a:srgbClr val="FF0000"/>
                </a:solidFill>
                <a:latin typeface="Arial" panose="020B0604020202020204" pitchFamily="34" charset="0"/>
                <a:cs typeface="Arial" panose="020B0604020202020204" pitchFamily="34" charset="0"/>
              </a:rPr>
              <a:t>Category A UN 2814 and UN 2900</a:t>
            </a:r>
          </a:p>
          <a:p>
            <a:pPr algn="just"/>
            <a:r>
              <a:rPr lang="en-US" b="1" dirty="0">
                <a:solidFill>
                  <a:srgbClr val="FF0000"/>
                </a:solidFill>
                <a:latin typeface="Arial" panose="020B0604020202020204" pitchFamily="34" charset="0"/>
                <a:cs typeface="Arial" panose="020B0604020202020204" pitchFamily="34" charset="0"/>
              </a:rPr>
              <a:t>Category B: UN3373</a:t>
            </a:r>
          </a:p>
          <a:p>
            <a:pPr algn="just"/>
            <a:r>
              <a:rPr lang="en-US" b="1" dirty="0">
                <a:solidFill>
                  <a:srgbClr val="FF0000"/>
                </a:solidFill>
                <a:latin typeface="Arial" panose="020B0604020202020204" pitchFamily="34" charset="0"/>
                <a:cs typeface="Arial" panose="020B0604020202020204" pitchFamily="34" charset="0"/>
              </a:rPr>
              <a:t>Clinical waste: UN3291</a:t>
            </a:r>
          </a:p>
          <a:p>
            <a:pPr algn="just"/>
            <a:r>
              <a:rPr lang="en-US" b="1" dirty="0">
                <a:solidFill>
                  <a:srgbClr val="FF0000"/>
                </a:solidFill>
                <a:latin typeface="Arial" panose="020B0604020202020204" pitchFamily="34" charset="0"/>
                <a:cs typeface="Arial" panose="020B0604020202020204" pitchFamily="34" charset="0"/>
              </a:rPr>
              <a:t>GMOs: Class 9 of dangerous goods assigned UN3245</a:t>
            </a:r>
          </a:p>
        </p:txBody>
      </p:sp>
    </p:spTree>
    <p:extLst>
      <p:ext uri="{BB962C8B-B14F-4D97-AF65-F5344CB8AC3E}">
        <p14:creationId xmlns:p14="http://schemas.microsoft.com/office/powerpoint/2010/main" val="61090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79D67F-E676-A83D-70CD-EC6538F068AA}"/>
              </a:ext>
            </a:extLst>
          </p:cNvPr>
          <p:cNvSpPr>
            <a:spLocks noGrp="1"/>
          </p:cNvSpPr>
          <p:nvPr>
            <p:ph type="title"/>
          </p:nvPr>
        </p:nvSpPr>
        <p:spPr>
          <a:xfrm>
            <a:off x="856673" y="987909"/>
            <a:ext cx="10514333" cy="531175"/>
          </a:xfrm>
        </p:spPr>
        <p:txBody>
          <a:bodyPr>
            <a:normAutofit/>
          </a:bodyPr>
          <a:lstStyle/>
          <a:p>
            <a:r>
              <a:rPr lang="en-US" sz="2800" dirty="0">
                <a:latin typeface="Arial Black" panose="020B0A04020102020204" pitchFamily="34" charset="0"/>
              </a:rPr>
              <a:t>Definition</a:t>
            </a:r>
            <a:endParaRPr lang="aa-ET" sz="2800" dirty="0">
              <a:latin typeface="Arial Black" panose="020B0A04020102020204" pitchFamily="34" charset="0"/>
            </a:endParaRPr>
          </a:p>
        </p:txBody>
      </p:sp>
      <p:sp>
        <p:nvSpPr>
          <p:cNvPr id="7" name="Subtitle 6">
            <a:extLst>
              <a:ext uri="{FF2B5EF4-FFF2-40B4-BE49-F238E27FC236}">
                <a16:creationId xmlns:a16="http://schemas.microsoft.com/office/drawing/2014/main" id="{1FAD83DB-5FB4-4532-C0CA-1402D29C23B8}"/>
              </a:ext>
            </a:extLst>
          </p:cNvPr>
          <p:cNvSpPr>
            <a:spLocks noGrp="1"/>
          </p:cNvSpPr>
          <p:nvPr>
            <p:ph idx="1"/>
          </p:nvPr>
        </p:nvSpPr>
        <p:spPr>
          <a:xfrm>
            <a:off x="691179" y="1740310"/>
            <a:ext cx="10548715" cy="4586848"/>
          </a:xfrm>
        </p:spPr>
        <p:txBody>
          <a:bodyPr>
            <a:normAutofit fontScale="92500"/>
          </a:bodyPr>
          <a:lstStyle/>
          <a:p>
            <a:pPr marL="514350" indent="-514350" algn="just">
              <a:lnSpc>
                <a:spcPct val="150000"/>
              </a:lnSpc>
              <a:buFont typeface="+mj-lt"/>
              <a:buAutoNum type="arabicPeriod"/>
            </a:pPr>
            <a:r>
              <a:rPr lang="en-US" dirty="0">
                <a:latin typeface="Arial" panose="020B0604020202020204" pitchFamily="34" charset="0"/>
                <a:cs typeface="Arial" panose="020B0604020202020204" pitchFamily="34" charset="0"/>
              </a:rPr>
              <a:t>Biorisk is a combination of the probability of occurrence of harm (Hazard) and the severity of that harm (CWA 15793)</a:t>
            </a:r>
          </a:p>
          <a:p>
            <a:pPr marL="514350" indent="-514350" algn="just">
              <a:lnSpc>
                <a:spcPct val="150000"/>
              </a:lnSpc>
              <a:buFont typeface="+mj-lt"/>
              <a:buAutoNum type="arabicPeriod"/>
            </a:pPr>
            <a:r>
              <a:rPr lang="en-US" dirty="0">
                <a:latin typeface="Arial" panose="020B0604020202020204" pitchFamily="34" charset="0"/>
                <a:cs typeface="Arial" panose="020B0604020202020204" pitchFamily="34" charset="0"/>
              </a:rPr>
              <a:t>Biorisk assessment is the process of evaluating the risks arising from biohazards, considering the adequacy of any existing controls and deciding whether the risks is acceptable (CWA 15793). </a:t>
            </a:r>
          </a:p>
          <a:p>
            <a:pPr marL="514350" indent="-514350" algn="just">
              <a:lnSpc>
                <a:spcPct val="150000"/>
              </a:lnSpc>
              <a:buFont typeface="+mj-lt"/>
              <a:buAutoNum type="arabicPeriod"/>
            </a:pPr>
            <a:r>
              <a:rPr lang="en-US" dirty="0">
                <a:latin typeface="Arial" panose="020B0604020202020204" pitchFamily="34" charset="0"/>
                <a:cs typeface="Arial" panose="020B0604020202020204" pitchFamily="34" charset="0"/>
              </a:rPr>
              <a:t>Risk Mitigation denotes any activities pursued for the purpose of reducing or eliminating perceived risks</a:t>
            </a:r>
          </a:p>
        </p:txBody>
      </p:sp>
      <p:sp>
        <p:nvSpPr>
          <p:cNvPr id="4" name="Title 1"/>
          <p:cNvSpPr txBox="1">
            <a:spLocks/>
          </p:cNvSpPr>
          <p:nvPr/>
        </p:nvSpPr>
        <p:spPr>
          <a:xfrm>
            <a:off x="426421" y="248858"/>
            <a:ext cx="11111346" cy="73905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Arial" panose="020B0604020202020204" pitchFamily="34" charset="0"/>
                <a:cs typeface="Arial" panose="020B0604020202020204" pitchFamily="34" charset="0"/>
              </a:rPr>
              <a:t>Bio-risk Management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47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79D67F-E676-A83D-70CD-EC6538F068AA}"/>
              </a:ext>
            </a:extLst>
          </p:cNvPr>
          <p:cNvSpPr>
            <a:spLocks noGrp="1"/>
          </p:cNvSpPr>
          <p:nvPr>
            <p:ph type="title"/>
          </p:nvPr>
        </p:nvSpPr>
        <p:spPr/>
        <p:txBody>
          <a:bodyPr>
            <a:normAutofit/>
          </a:bodyPr>
          <a:lstStyle/>
          <a:p>
            <a:pPr algn="ctr"/>
            <a:r>
              <a:rPr lang="en-US" dirty="0">
                <a:latin typeface="Arial Black" panose="020B0A04020102020204" pitchFamily="34" charset="0"/>
              </a:rPr>
              <a:t>Why a Risk </a:t>
            </a:r>
            <a:r>
              <a:rPr lang="en-US" dirty="0" smtClean="0">
                <a:latin typeface="Arial Black" panose="020B0A04020102020204" pitchFamily="34" charset="0"/>
              </a:rPr>
              <a:t>Assessment?</a:t>
            </a:r>
            <a:endParaRPr lang="aa-ET" dirty="0">
              <a:latin typeface="Arial Black" panose="020B0A04020102020204" pitchFamily="34" charset="0"/>
            </a:endParaRPr>
          </a:p>
        </p:txBody>
      </p:sp>
      <p:sp>
        <p:nvSpPr>
          <p:cNvPr id="7" name="Subtitle 6">
            <a:extLst>
              <a:ext uri="{FF2B5EF4-FFF2-40B4-BE49-F238E27FC236}">
                <a16:creationId xmlns:a16="http://schemas.microsoft.com/office/drawing/2014/main" id="{1FAD83DB-5FB4-4532-C0CA-1402D29C23B8}"/>
              </a:ext>
            </a:extLst>
          </p:cNvPr>
          <p:cNvSpPr>
            <a:spLocks noGrp="1"/>
          </p:cNvSpPr>
          <p:nvPr>
            <p:ph idx="1"/>
          </p:nvPr>
        </p:nvSpPr>
        <p:spPr>
          <a:ln>
            <a:noFill/>
          </a:ln>
        </p:spPr>
        <p:txBody>
          <a:bodyPr>
            <a:noAutofit/>
          </a:bodyPr>
          <a:lstStyle/>
          <a:p>
            <a:pPr>
              <a:lnSpc>
                <a:spcPct val="150000"/>
              </a:lnSpc>
            </a:pPr>
            <a:r>
              <a:rPr lang="en-US" dirty="0">
                <a:latin typeface="Arial" panose="020B0604020202020204" pitchFamily="34" charset="0"/>
                <a:cs typeface="Arial" panose="020B0604020202020204" pitchFamily="34" charset="0"/>
              </a:rPr>
              <a:t>Changes in lab operations</a:t>
            </a:r>
          </a:p>
          <a:p>
            <a:pPr>
              <a:lnSpc>
                <a:spcPct val="100000"/>
              </a:lnSpc>
            </a:pPr>
            <a:r>
              <a:rPr lang="en-US" dirty="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n </a:t>
            </a:r>
            <a:r>
              <a:rPr lang="en-US" sz="2800" dirty="0">
                <a:latin typeface="Arial" panose="020B0604020202020204" pitchFamily="34" charset="0"/>
                <a:cs typeface="Arial" panose="020B0604020202020204" pitchFamily="34" charset="0"/>
              </a:rPr>
              <a:t>incident, accident, laboratory-associated infection,</a:t>
            </a:r>
          </a:p>
          <a:p>
            <a:pPr>
              <a:lnSpc>
                <a:spcPct val="100000"/>
              </a:lnSpc>
            </a:pPr>
            <a:r>
              <a:rPr lang="en-US" dirty="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ny </a:t>
            </a:r>
            <a:r>
              <a:rPr lang="en-US" sz="2800" dirty="0">
                <a:latin typeface="Arial" panose="020B0604020202020204" pitchFamily="34" charset="0"/>
                <a:cs typeface="Arial" panose="020B0604020202020204" pitchFamily="34" charset="0"/>
              </a:rPr>
              <a:t>event where a potential for harm is identified, </a:t>
            </a:r>
          </a:p>
          <a:p>
            <a:pPr>
              <a:lnSpc>
                <a:spcPct val="100000"/>
              </a:lnSpc>
            </a:pPr>
            <a:r>
              <a:rPr lang="en-US" sz="2800" dirty="0">
                <a:latin typeface="Arial" panose="020B0604020202020204" pitchFamily="34" charset="0"/>
                <a:cs typeface="Arial" panose="020B0604020202020204" pitchFamily="34" charset="0"/>
              </a:rPr>
              <a:t>Non-conformities after safety audits</a:t>
            </a:r>
          </a:p>
          <a:p>
            <a:pPr>
              <a:lnSpc>
                <a:spcPct val="100000"/>
              </a:lnSpc>
            </a:pPr>
            <a:r>
              <a:rPr lang="en-US" dirty="0">
                <a:latin typeface="Arial" panose="020B0604020202020204" pitchFamily="34" charset="0"/>
                <a:cs typeface="Arial" panose="020B0604020202020204" pitchFamily="34" charset="0"/>
              </a:rPr>
              <a:t>U</a:t>
            </a:r>
            <a:r>
              <a:rPr lang="en-US" sz="2800" dirty="0" smtClean="0">
                <a:latin typeface="Arial" panose="020B0604020202020204" pitchFamily="34" charset="0"/>
                <a:cs typeface="Arial" panose="020B0604020202020204" pitchFamily="34" charset="0"/>
              </a:rPr>
              <a:t>ser </a:t>
            </a:r>
            <a:r>
              <a:rPr lang="en-US" sz="2800" dirty="0">
                <a:latin typeface="Arial" panose="020B0604020202020204" pitchFamily="34" charset="0"/>
                <a:cs typeface="Arial" panose="020B0604020202020204" pitchFamily="34" charset="0"/>
              </a:rPr>
              <a:t>feedback </a:t>
            </a:r>
          </a:p>
          <a:p>
            <a:pPr>
              <a:lnSpc>
                <a:spcPct val="100000"/>
              </a:lnSpc>
            </a:pPr>
            <a:r>
              <a:rPr lang="en-US"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eriodic </a:t>
            </a:r>
            <a:r>
              <a:rPr lang="en-US" sz="2800" dirty="0">
                <a:latin typeface="Arial" panose="020B0604020202020204" pitchFamily="34" charset="0"/>
                <a:cs typeface="Arial" panose="020B0604020202020204" pitchFamily="34" charset="0"/>
              </a:rPr>
              <a:t>review</a:t>
            </a:r>
          </a:p>
          <a:p>
            <a:pPr marL="0" indent="0">
              <a:lnSpc>
                <a:spcPct val="150000"/>
              </a:lnSpc>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91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71057" y="715673"/>
            <a:ext cx="11305309" cy="85450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Bef>
                <a:spcPts val="0"/>
              </a:spcBef>
              <a:spcAft>
                <a:spcPts val="800"/>
              </a:spcAft>
            </a:pPr>
            <a:r>
              <a:rPr lang="en-US" sz="4400" b="1" dirty="0">
                <a:ea typeface="Calibri" panose="020F0502020204030204" pitchFamily="34" charset="0"/>
                <a:cs typeface="Times New Roman" panose="02020603050405020304" pitchFamily="18" charset="0"/>
              </a:rPr>
              <a:t>Purpose</a:t>
            </a:r>
            <a:endParaRPr lang="en-US" sz="4300" dirty="0">
              <a:solidFill>
                <a:prstClr val="black"/>
              </a:solidFill>
              <a:cs typeface="+mj-cs"/>
            </a:endParaRPr>
          </a:p>
          <a:p>
            <a:pPr algn="just">
              <a:lnSpc>
                <a:spcPct val="107000"/>
              </a:lnSpc>
              <a:spcBef>
                <a:spcPts val="0"/>
              </a:spcBef>
              <a:spcAft>
                <a:spcPts val="800"/>
              </a:spcAft>
            </a:pPr>
            <a:endParaRPr lang="en-US" sz="4300" dirty="0">
              <a:solidFill>
                <a:prstClr val="black"/>
              </a:solidFill>
              <a:cs typeface="+mj-cs"/>
            </a:endParaRPr>
          </a:p>
          <a:p>
            <a:pPr algn="just">
              <a:lnSpc>
                <a:spcPct val="107000"/>
              </a:lnSpc>
              <a:spcBef>
                <a:spcPts val="0"/>
              </a:spcBef>
              <a:spcAft>
                <a:spcPts val="800"/>
              </a:spcAft>
            </a:pPr>
            <a:endParaRPr lang="en-US" dirty="0"/>
          </a:p>
        </p:txBody>
      </p:sp>
      <p:sp>
        <p:nvSpPr>
          <p:cNvPr id="2" name="Rectangle 1"/>
          <p:cNvSpPr/>
          <p:nvPr/>
        </p:nvSpPr>
        <p:spPr>
          <a:xfrm>
            <a:off x="221673" y="2102361"/>
            <a:ext cx="11554693" cy="2308324"/>
          </a:xfrm>
          <a:prstGeom prst="rect">
            <a:avLst/>
          </a:prstGeom>
        </p:spPr>
        <p:txBody>
          <a:bodyPr wrap="square">
            <a:spAutoFit/>
          </a:bodyPr>
          <a:lstStyle/>
          <a:p>
            <a:pPr algn="just"/>
            <a:r>
              <a:rPr lang="en-US" sz="3600" dirty="0" smtClean="0">
                <a:latin typeface="Arial" panose="020B0604020202020204" pitchFamily="34" charset="0"/>
                <a:cs typeface="Arial" panose="020B0604020202020204" pitchFamily="34" charset="0"/>
              </a:rPr>
              <a:t>This </a:t>
            </a:r>
            <a:r>
              <a:rPr lang="en-US" sz="3600" dirty="0">
                <a:latin typeface="Arial" panose="020B0604020202020204" pitchFamily="34" charset="0"/>
                <a:cs typeface="Arial" panose="020B0604020202020204" pitchFamily="34" charset="0"/>
              </a:rPr>
              <a:t>topic will enhance the learning of prevention of pandemic threats, protection, and control and provide a global public health response to international spread of diseases.</a:t>
            </a:r>
          </a:p>
        </p:txBody>
      </p:sp>
    </p:spTree>
    <p:extLst>
      <p:ext uri="{BB962C8B-B14F-4D97-AF65-F5344CB8AC3E}">
        <p14:creationId xmlns:p14="http://schemas.microsoft.com/office/powerpoint/2010/main" val="228675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79D67F-E676-A83D-70CD-EC6538F068AA}"/>
              </a:ext>
            </a:extLst>
          </p:cNvPr>
          <p:cNvSpPr>
            <a:spLocks noGrp="1"/>
          </p:cNvSpPr>
          <p:nvPr>
            <p:ph type="title"/>
          </p:nvPr>
        </p:nvSpPr>
        <p:spPr>
          <a:xfrm>
            <a:off x="880589" y="195748"/>
            <a:ext cx="10535123" cy="1068303"/>
          </a:xfrm>
        </p:spPr>
        <p:txBody>
          <a:bodyPr>
            <a:normAutofit fontScale="90000"/>
          </a:bodyPr>
          <a:lstStyle/>
          <a:p>
            <a:pPr algn="ctr"/>
            <a:r>
              <a:rPr lang="en-US" sz="5400" dirty="0">
                <a:latin typeface="Arial Black" panose="020B0A04020102020204" pitchFamily="34" charset="0"/>
              </a:rPr>
              <a:t>Biorisk Assessment Process</a:t>
            </a:r>
            <a:endParaRPr lang="aa-ET" sz="5400" dirty="0">
              <a:latin typeface="Arial Black" panose="020B0A04020102020204" pitchFamily="34" charset="0"/>
            </a:endParaRPr>
          </a:p>
        </p:txBody>
      </p:sp>
      <p:sp>
        <p:nvSpPr>
          <p:cNvPr id="8" name="TextBox 7">
            <a:extLst>
              <a:ext uri="{FF2B5EF4-FFF2-40B4-BE49-F238E27FC236}">
                <a16:creationId xmlns:a16="http://schemas.microsoft.com/office/drawing/2014/main" id="{3BD610DF-1E3A-5C40-8EBF-1DFBAC486EF1}"/>
              </a:ext>
            </a:extLst>
          </p:cNvPr>
          <p:cNvSpPr txBox="1"/>
          <p:nvPr/>
        </p:nvSpPr>
        <p:spPr>
          <a:xfrm>
            <a:off x="4974115" y="1836431"/>
            <a:ext cx="3177935"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harmful consequence does the hazard  result into?</a:t>
            </a:r>
            <a:endParaRPr kumimoji="0" lang="aa-E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0AE1D2A5-AADE-4EE2-841A-D0D34BD552C5}"/>
              </a:ext>
            </a:extLst>
          </p:cNvPr>
          <p:cNvSpPr/>
          <p:nvPr/>
        </p:nvSpPr>
        <p:spPr>
          <a:xfrm>
            <a:off x="7820025" y="4010025"/>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3FE7235-2770-7D27-CBC7-A616B66CCBD7}"/>
              </a:ext>
            </a:extLst>
          </p:cNvPr>
          <p:cNvSpPr/>
          <p:nvPr/>
        </p:nvSpPr>
        <p:spPr>
          <a:xfrm>
            <a:off x="3960680" y="2445412"/>
            <a:ext cx="1005728"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92C9B4-2F59-46CD-C441-FB6F6BFE1F61}"/>
              </a:ext>
            </a:extLst>
          </p:cNvPr>
          <p:cNvSpPr txBox="1"/>
          <p:nvPr/>
        </p:nvSpPr>
        <p:spPr>
          <a:xfrm>
            <a:off x="610388" y="2440977"/>
            <a:ext cx="315086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Identify the Hazard</a:t>
            </a:r>
            <a:endParaRPr kumimoji="0" lang="aa-E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795FA9B-41DD-8FFD-C1C6-4932ECF3792B}"/>
              </a:ext>
            </a:extLst>
          </p:cNvPr>
          <p:cNvPicPr>
            <a:picLocks noChangeAspect="1"/>
          </p:cNvPicPr>
          <p:nvPr/>
        </p:nvPicPr>
        <p:blipFill>
          <a:blip r:embed="rId3"/>
          <a:stretch>
            <a:fillRect/>
          </a:stretch>
        </p:blipFill>
        <p:spPr>
          <a:xfrm>
            <a:off x="8267818" y="2464257"/>
            <a:ext cx="1024217" cy="298730"/>
          </a:xfrm>
          <a:prstGeom prst="rect">
            <a:avLst/>
          </a:prstGeom>
        </p:spPr>
      </p:pic>
      <p:sp>
        <p:nvSpPr>
          <p:cNvPr id="21" name="TextBox 20">
            <a:extLst>
              <a:ext uri="{FF2B5EF4-FFF2-40B4-BE49-F238E27FC236}">
                <a16:creationId xmlns:a16="http://schemas.microsoft.com/office/drawing/2014/main" id="{F449516E-BEC8-AEF5-06D2-0D34E1DE0C84}"/>
              </a:ext>
            </a:extLst>
          </p:cNvPr>
          <p:cNvSpPr txBox="1"/>
          <p:nvPr/>
        </p:nvSpPr>
        <p:spPr>
          <a:xfrm>
            <a:off x="9414909" y="1987203"/>
            <a:ext cx="235496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Likelihood vs Severity</a:t>
            </a:r>
            <a:endParaRPr kumimoji="0" lang="aa-E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2664DC92-F68E-C823-CB73-7B154E88419F}"/>
              </a:ext>
            </a:extLst>
          </p:cNvPr>
          <p:cNvSpPr/>
          <p:nvPr/>
        </p:nvSpPr>
        <p:spPr>
          <a:xfrm>
            <a:off x="10680324" y="3503568"/>
            <a:ext cx="309425" cy="1058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FEE064C-2B1E-1B3D-B5C5-8CA6A28AAE5D}"/>
              </a:ext>
            </a:extLst>
          </p:cNvPr>
          <p:cNvSpPr txBox="1"/>
          <p:nvPr/>
        </p:nvSpPr>
        <p:spPr>
          <a:xfrm>
            <a:off x="9499581" y="4736107"/>
            <a:ext cx="269241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Prioritize</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(Use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qualitative two dimensional graph</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aa-ET"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Left 23">
            <a:extLst>
              <a:ext uri="{FF2B5EF4-FFF2-40B4-BE49-F238E27FC236}">
                <a16:creationId xmlns:a16="http://schemas.microsoft.com/office/drawing/2014/main" id="{BB4382A0-EA3C-8325-F235-AB39E37D4CC4}"/>
              </a:ext>
            </a:extLst>
          </p:cNvPr>
          <p:cNvSpPr/>
          <p:nvPr/>
        </p:nvSpPr>
        <p:spPr>
          <a:xfrm>
            <a:off x="7397497" y="5223093"/>
            <a:ext cx="2045132" cy="186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2A0753E5-9790-2911-7318-BAB9D7CB1911}"/>
              </a:ext>
            </a:extLst>
          </p:cNvPr>
          <p:cNvSpPr txBox="1"/>
          <p:nvPr/>
        </p:nvSpPr>
        <p:spPr>
          <a:xfrm>
            <a:off x="4515406" y="4414081"/>
            <a:ext cx="323852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Is the Risk Acceptable?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Consider availability of control measures</a:t>
            </a:r>
            <a:endParaRPr kumimoji="0" lang="aa-E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4F74AA8-635B-D456-174A-4F7E7D1C3C11}"/>
              </a:ext>
            </a:extLst>
          </p:cNvPr>
          <p:cNvSpPr txBox="1"/>
          <p:nvPr/>
        </p:nvSpPr>
        <p:spPr>
          <a:xfrm>
            <a:off x="5821202" y="2985945"/>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B3C3844-1768-E75C-9144-509CADC6B86C}"/>
              </a:ext>
            </a:extLst>
          </p:cNvPr>
          <p:cNvSpPr txBox="1"/>
          <p:nvPr/>
        </p:nvSpPr>
        <p:spPr>
          <a:xfrm>
            <a:off x="300038" y="1210988"/>
            <a:ext cx="4259865"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What can go wrong?</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Agent identification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Biological </a:t>
            </a:r>
            <a:r>
              <a:rPr lang="en-US" b="1" dirty="0" smtClean="0">
                <a:solidFill>
                  <a:prstClr val="black"/>
                </a:solidFill>
                <a:latin typeface="Calibri" panose="020F0502020204030204"/>
              </a:rPr>
              <a:t>charac</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teristics</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of agent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Determine how hazardous the agent 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a-ET"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15D890C-12D8-9DF4-7F77-B9E07DE694D4}"/>
              </a:ext>
            </a:extLst>
          </p:cNvPr>
          <p:cNvSpPr txBox="1"/>
          <p:nvPr/>
        </p:nvSpPr>
        <p:spPr>
          <a:xfrm>
            <a:off x="952106" y="4208859"/>
            <a:ext cx="32769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707F7A2-8E85-D2DF-C952-C486D22FCFAE}"/>
              </a:ext>
            </a:extLst>
          </p:cNvPr>
          <p:cNvSpPr txBox="1"/>
          <p:nvPr/>
        </p:nvSpPr>
        <p:spPr>
          <a:xfrm>
            <a:off x="615413" y="3005732"/>
            <a:ext cx="3621394" cy="3354765"/>
          </a:xfrm>
          <a:prstGeom prst="rect">
            <a:avLst/>
          </a:prstGeom>
          <a:solidFill>
            <a:schemeClr val="accent1">
              <a:lumMod val="20000"/>
              <a:lumOff val="80000"/>
            </a:schemeClr>
          </a:solidFill>
          <a:effectLst/>
          <a:scene3d>
            <a:camera prst="orthographicFront"/>
            <a:lightRig rig="threePt" dir="t"/>
          </a:scene3d>
          <a:sp3d>
            <a:bevelT prst="relaxedInset"/>
          </a:sp3d>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The information gathered here include;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Agent ability to infect and cause </a:t>
            </a:r>
            <a:r>
              <a:rPr kumimoji="0" lang="en-US" sz="1600" b="1" i="0" u="none" strike="noStrike" kern="1200" cap="none" spc="0" normalizeH="0" baseline="0" noProof="0" dirty="0" smtClean="0">
                <a:ln>
                  <a:noFill/>
                </a:ln>
                <a:solidFill>
                  <a:srgbClr val="ED7D31">
                    <a:lumMod val="50000"/>
                  </a:srgbClr>
                </a:solidFill>
                <a:effectLst/>
                <a:uLnTx/>
                <a:uFillTx/>
                <a:latin typeface="Calibri" panose="020F0502020204030204"/>
                <a:ea typeface="+mn-ea"/>
                <a:cs typeface="+mn-cs"/>
              </a:rPr>
              <a:t>disease</a:t>
            </a:r>
            <a:endPar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ED7D31">
                    <a:lumMod val="50000"/>
                  </a:srgbClr>
                </a:solidFill>
                <a:effectLst/>
                <a:uLnTx/>
                <a:uFillTx/>
                <a:latin typeface="Calibri" panose="020F0502020204030204"/>
                <a:ea typeface="+mn-ea"/>
                <a:cs typeface="+mn-cs"/>
              </a:rPr>
              <a:t>Virulence</a:t>
            </a:r>
            <a:endPar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Availability of prophylactic and treatment measures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Route of transmission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Infective dose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Stability in the </a:t>
            </a:r>
            <a:r>
              <a:rPr kumimoji="0" lang="en-US" sz="1600" b="1" i="0" u="none" strike="noStrike" kern="1200" cap="none" spc="0" normalizeH="0" baseline="0" noProof="0" dirty="0" smtClean="0">
                <a:ln>
                  <a:noFill/>
                </a:ln>
                <a:solidFill>
                  <a:srgbClr val="ED7D31">
                    <a:lumMod val="50000"/>
                  </a:srgbClr>
                </a:solidFill>
                <a:effectLst/>
                <a:uLnTx/>
                <a:uFillTx/>
                <a:latin typeface="Calibri" panose="020F0502020204030204"/>
                <a:ea typeface="+mn-ea"/>
                <a:cs typeface="+mn-cs"/>
              </a:rPr>
              <a:t>environment</a:t>
            </a:r>
            <a:endPar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Host range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Activities and laboratory environment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a-ET" sz="20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2" name="Right Arrow 1"/>
          <p:cNvSpPr/>
          <p:nvPr/>
        </p:nvSpPr>
        <p:spPr>
          <a:xfrm>
            <a:off x="4515406" y="3372788"/>
            <a:ext cx="4300777" cy="1184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Critical for the 3</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rd</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Step of a risk </a:t>
            </a: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assessment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9330529" y="2858037"/>
            <a:ext cx="2861471" cy="562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Characterize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risk</a:t>
            </a:r>
          </a:p>
        </p:txBody>
      </p:sp>
      <p:sp>
        <p:nvSpPr>
          <p:cNvPr id="29" name="Rectangle 28"/>
          <p:cNvSpPr/>
          <p:nvPr/>
        </p:nvSpPr>
        <p:spPr>
          <a:xfrm>
            <a:off x="4856727" y="1327527"/>
            <a:ext cx="3009017" cy="562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Define the risk</a:t>
            </a:r>
          </a:p>
        </p:txBody>
      </p:sp>
      <p:sp>
        <p:nvSpPr>
          <p:cNvPr id="31" name="Arrow: Down 21">
            <a:extLst>
              <a:ext uri="{FF2B5EF4-FFF2-40B4-BE49-F238E27FC236}">
                <a16:creationId xmlns:a16="http://schemas.microsoft.com/office/drawing/2014/main" id="{2664DC92-F68E-C823-CB73-7B154E88419F}"/>
              </a:ext>
            </a:extLst>
          </p:cNvPr>
          <p:cNvSpPr/>
          <p:nvPr/>
        </p:nvSpPr>
        <p:spPr>
          <a:xfrm>
            <a:off x="5833336" y="5582522"/>
            <a:ext cx="297515" cy="399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0FEE064C-2B1E-1B3D-B5C5-8CA6A28AAE5D}"/>
              </a:ext>
            </a:extLst>
          </p:cNvPr>
          <p:cNvSpPr txBox="1"/>
          <p:nvPr/>
        </p:nvSpPr>
        <p:spPr>
          <a:xfrm>
            <a:off x="4672936" y="5892896"/>
            <a:ext cx="32385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Implement mitigation measures</a:t>
            </a:r>
            <a:endParaRPr kumimoji="0" lang="aa-E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8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328" y="623984"/>
            <a:ext cx="11768328" cy="2125390"/>
          </a:xfrm>
          <a:prstGeom prst="rect">
            <a:avLst/>
          </a:prstGeom>
          <a:solidFill>
            <a:schemeClr val="accent4">
              <a:lumMod val="20000"/>
              <a:lumOff val="80000"/>
            </a:schemeClr>
          </a:solidFill>
          <a:ln>
            <a:solidFill>
              <a:schemeClr val="tx2"/>
            </a:solidFill>
          </a:ln>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the most basic level, understanding a particular risk, therefore, involves answering the</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following questions</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What can go wrong?</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How likely is it?</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What are the consequences?</a:t>
            </a:r>
          </a:p>
        </p:txBody>
      </p:sp>
      <p:pic>
        <p:nvPicPr>
          <p:cNvPr id="5" name="Picture 4"/>
          <p:cNvPicPr/>
          <p:nvPr/>
        </p:nvPicPr>
        <p:blipFill rotWithShape="1">
          <a:blip r:embed="rId2"/>
          <a:srcRect r="2220"/>
          <a:stretch/>
        </p:blipFill>
        <p:spPr>
          <a:xfrm>
            <a:off x="557498" y="3143251"/>
            <a:ext cx="11329988" cy="3020377"/>
          </a:xfrm>
          <a:prstGeom prst="rect">
            <a:avLst/>
          </a:prstGeom>
        </p:spPr>
      </p:pic>
    </p:spTree>
    <p:extLst>
      <p:ext uri="{BB962C8B-B14F-4D97-AF65-F5344CB8AC3E}">
        <p14:creationId xmlns:p14="http://schemas.microsoft.com/office/powerpoint/2010/main" val="1844498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79D67F-E676-A83D-70CD-EC6538F068AA}"/>
              </a:ext>
            </a:extLst>
          </p:cNvPr>
          <p:cNvSpPr>
            <a:spLocks noGrp="1"/>
          </p:cNvSpPr>
          <p:nvPr>
            <p:ph type="title"/>
          </p:nvPr>
        </p:nvSpPr>
        <p:spPr/>
        <p:txBody>
          <a:bodyPr>
            <a:normAutofit/>
          </a:bodyPr>
          <a:lstStyle/>
          <a:p>
            <a:pPr algn="ctr"/>
            <a:r>
              <a:rPr lang="en-US" b="1" dirty="0">
                <a:latin typeface="Arial Black" panose="020B0A04020102020204" pitchFamily="34" charset="0"/>
              </a:rPr>
              <a:t>Biorisk Mitigation Process</a:t>
            </a:r>
            <a:endParaRPr lang="aa-ET" b="1" dirty="0">
              <a:latin typeface="Arial Black" panose="020B0A04020102020204" pitchFamily="34" charset="0"/>
            </a:endParaRPr>
          </a:p>
        </p:txBody>
      </p:sp>
      <p:sp>
        <p:nvSpPr>
          <p:cNvPr id="7" name="Subtitle 6">
            <a:extLst>
              <a:ext uri="{FF2B5EF4-FFF2-40B4-BE49-F238E27FC236}">
                <a16:creationId xmlns:a16="http://schemas.microsoft.com/office/drawing/2014/main" id="{1FAD83DB-5FB4-4532-C0CA-1402D29C23B8}"/>
              </a:ext>
            </a:extLst>
          </p:cNvPr>
          <p:cNvSpPr>
            <a:spLocks noGrp="1"/>
          </p:cNvSpPr>
          <p:nvPr>
            <p:ph idx="1"/>
          </p:nvPr>
        </p:nvSpPr>
        <p:spPr>
          <a:xfrm>
            <a:off x="610388" y="1363945"/>
            <a:ext cx="11500754" cy="4802472"/>
          </a:xfrm>
        </p:spPr>
        <p:txBody>
          <a:bodyPr>
            <a:normAutofit/>
          </a:bodyPr>
          <a:lstStyle/>
          <a:p>
            <a:pPr marL="0" indent="0">
              <a:lnSpc>
                <a:spcPct val="150000"/>
              </a:lnSpc>
              <a:buNone/>
            </a:pPr>
            <a:r>
              <a:rPr lang="en-US" b="1" dirty="0"/>
              <a:t> </a:t>
            </a:r>
          </a:p>
        </p:txBody>
      </p:sp>
      <p:sp>
        <p:nvSpPr>
          <p:cNvPr id="8" name="TextBox 7">
            <a:extLst>
              <a:ext uri="{FF2B5EF4-FFF2-40B4-BE49-F238E27FC236}">
                <a16:creationId xmlns:a16="http://schemas.microsoft.com/office/drawing/2014/main" id="{3BD610DF-1E3A-5C40-8EBF-1DFBAC486EF1}"/>
              </a:ext>
            </a:extLst>
          </p:cNvPr>
          <p:cNvSpPr txBox="1"/>
          <p:nvPr/>
        </p:nvSpPr>
        <p:spPr>
          <a:xfrm>
            <a:off x="4700695" y="2327136"/>
            <a:ext cx="32385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Analyze the Risk</a:t>
            </a:r>
            <a:endParaRPr kumimoji="0" lang="aa-E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0AE1D2A5-AADE-4EE2-841A-D0D34BD552C5}"/>
              </a:ext>
            </a:extLst>
          </p:cNvPr>
          <p:cNvSpPr/>
          <p:nvPr/>
        </p:nvSpPr>
        <p:spPr>
          <a:xfrm>
            <a:off x="7820025" y="4010025"/>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3FE7235-2770-7D27-CBC7-A616B66CCBD7}"/>
              </a:ext>
            </a:extLst>
          </p:cNvPr>
          <p:cNvSpPr/>
          <p:nvPr/>
        </p:nvSpPr>
        <p:spPr>
          <a:xfrm>
            <a:off x="3400863" y="2521923"/>
            <a:ext cx="1005728"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892C9B4-2F59-46CD-C441-FB6F6BFE1F61}"/>
              </a:ext>
            </a:extLst>
          </p:cNvPr>
          <p:cNvSpPr txBox="1"/>
          <p:nvPr/>
        </p:nvSpPr>
        <p:spPr>
          <a:xfrm>
            <a:off x="610388" y="2440977"/>
            <a:ext cx="315086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RISK PRIORITY </a:t>
            </a:r>
            <a:endParaRPr kumimoji="0" lang="aa-E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795FA9B-41DD-8FFD-C1C6-4932ECF3792B}"/>
              </a:ext>
            </a:extLst>
          </p:cNvPr>
          <p:cNvPicPr>
            <a:picLocks noChangeAspect="1"/>
          </p:cNvPicPr>
          <p:nvPr/>
        </p:nvPicPr>
        <p:blipFill>
          <a:blip r:embed="rId3"/>
          <a:stretch>
            <a:fillRect/>
          </a:stretch>
        </p:blipFill>
        <p:spPr>
          <a:xfrm>
            <a:off x="7591411" y="2482872"/>
            <a:ext cx="1024217" cy="298730"/>
          </a:xfrm>
          <a:prstGeom prst="rect">
            <a:avLst/>
          </a:prstGeom>
        </p:spPr>
      </p:pic>
      <p:sp>
        <p:nvSpPr>
          <p:cNvPr id="21" name="TextBox 20">
            <a:extLst>
              <a:ext uri="{FF2B5EF4-FFF2-40B4-BE49-F238E27FC236}">
                <a16:creationId xmlns:a16="http://schemas.microsoft.com/office/drawing/2014/main" id="{F449516E-BEC8-AEF5-06D2-0D34E1DE0C84}"/>
              </a:ext>
            </a:extLst>
          </p:cNvPr>
          <p:cNvSpPr txBox="1"/>
          <p:nvPr/>
        </p:nvSpPr>
        <p:spPr>
          <a:xfrm>
            <a:off x="9188085" y="1363945"/>
            <a:ext cx="2991248"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Choose  and describe an appropriate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risk </a:t>
            </a:r>
            <a:r>
              <a:rPr lang="en-US" sz="2400" b="1" dirty="0">
                <a:solidFill>
                  <a:prstClr val="black"/>
                </a:solidFill>
                <a:latin typeface="Calibri" panose="020F0502020204030204"/>
              </a:rPr>
              <a:t>c</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ontrol</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en-US" sz="2400" b="1" noProof="0" dirty="0">
                <a:solidFill>
                  <a:prstClr val="black"/>
                </a:solidFill>
                <a:latin typeface="Calibri" panose="020F0502020204030204"/>
              </a:rPr>
              <a:t>m</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easure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and mode of risk communication</a:t>
            </a:r>
            <a:endParaRPr kumimoji="0" lang="aa-E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2664DC92-F68E-C823-CB73-7B154E88419F}"/>
              </a:ext>
            </a:extLst>
          </p:cNvPr>
          <p:cNvSpPr/>
          <p:nvPr/>
        </p:nvSpPr>
        <p:spPr>
          <a:xfrm>
            <a:off x="10497923" y="3420531"/>
            <a:ext cx="309425" cy="1058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FEE064C-2B1E-1B3D-B5C5-8CA6A28AAE5D}"/>
              </a:ext>
            </a:extLst>
          </p:cNvPr>
          <p:cNvSpPr txBox="1"/>
          <p:nvPr/>
        </p:nvSpPr>
        <p:spPr>
          <a:xfrm>
            <a:off x="9188085" y="4596757"/>
            <a:ext cx="299124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Outline the resources required,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Assign implementors and timeline</a:t>
            </a:r>
            <a:endParaRPr kumimoji="0" lang="aa-E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Left 23">
            <a:extLst>
              <a:ext uri="{FF2B5EF4-FFF2-40B4-BE49-F238E27FC236}">
                <a16:creationId xmlns:a16="http://schemas.microsoft.com/office/drawing/2014/main" id="{BB4382A0-EA3C-8325-F235-AB39E37D4CC4}"/>
              </a:ext>
            </a:extLst>
          </p:cNvPr>
          <p:cNvSpPr/>
          <p:nvPr/>
        </p:nvSpPr>
        <p:spPr>
          <a:xfrm>
            <a:off x="7944244" y="5032184"/>
            <a:ext cx="1098531" cy="247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2A0753E5-9790-2911-7318-BAB9D7CB1911}"/>
              </a:ext>
            </a:extLst>
          </p:cNvPr>
          <p:cNvSpPr txBox="1"/>
          <p:nvPr/>
        </p:nvSpPr>
        <p:spPr>
          <a:xfrm>
            <a:off x="4748909" y="4432725"/>
            <a:ext cx="3238527"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Review the </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measures &amp;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identify the residual risks</a:t>
            </a:r>
            <a:endParaRPr kumimoji="0" lang="aa-E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4F74AA8-635B-D456-174A-4F7E7D1C3C11}"/>
              </a:ext>
            </a:extLst>
          </p:cNvPr>
          <p:cNvSpPr txBox="1"/>
          <p:nvPr/>
        </p:nvSpPr>
        <p:spPr>
          <a:xfrm>
            <a:off x="5810250" y="2971800"/>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B3C3844-1768-E75C-9144-509CADC6B86C}"/>
              </a:ext>
            </a:extLst>
          </p:cNvPr>
          <p:cNvSpPr txBox="1"/>
          <p:nvPr/>
        </p:nvSpPr>
        <p:spPr>
          <a:xfrm>
            <a:off x="5810250" y="2971800"/>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15D890C-12D8-9DF4-7F77-B9E07DE694D4}"/>
              </a:ext>
            </a:extLst>
          </p:cNvPr>
          <p:cNvSpPr txBox="1"/>
          <p:nvPr/>
        </p:nvSpPr>
        <p:spPr>
          <a:xfrm>
            <a:off x="952106" y="4208859"/>
            <a:ext cx="32769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707F7A2-8E85-D2DF-C952-C486D22FCFAE}"/>
              </a:ext>
            </a:extLst>
          </p:cNvPr>
          <p:cNvSpPr txBox="1"/>
          <p:nvPr/>
        </p:nvSpPr>
        <p:spPr>
          <a:xfrm>
            <a:off x="369246" y="4475318"/>
            <a:ext cx="3083924" cy="954107"/>
          </a:xfrm>
          <a:prstGeom prst="rect">
            <a:avLst/>
          </a:prstGeom>
          <a:solidFill>
            <a:schemeClr val="accent1">
              <a:lumMod val="40000"/>
              <a:lumOff val="60000"/>
            </a:schemeClr>
          </a:solidFill>
          <a:effectLst/>
          <a:scene3d>
            <a:camera prst="orthographicFront"/>
            <a:lightRig rig="threePt" dir="t"/>
          </a:scene3d>
          <a:sp3d>
            <a:bevelT prst="relaxedInset"/>
          </a:sp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Carryout a Risk Assessment</a:t>
            </a:r>
            <a:endParaRPr kumimoji="0" lang="aa-ET" sz="28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p:txBody>
      </p:sp>
      <p:sp>
        <p:nvSpPr>
          <p:cNvPr id="31" name="Arrow: Left 30">
            <a:extLst>
              <a:ext uri="{FF2B5EF4-FFF2-40B4-BE49-F238E27FC236}">
                <a16:creationId xmlns:a16="http://schemas.microsoft.com/office/drawing/2014/main" id="{FB836EE2-B0F6-AE8B-9973-FB71106F6252}"/>
              </a:ext>
            </a:extLst>
          </p:cNvPr>
          <p:cNvSpPr/>
          <p:nvPr/>
        </p:nvSpPr>
        <p:spPr>
          <a:xfrm>
            <a:off x="3453170" y="4839716"/>
            <a:ext cx="1098531" cy="247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91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060704" y="740664"/>
            <a:ext cx="9939527" cy="5296471"/>
          </a:xfrm>
          <a:prstGeom prst="rect">
            <a:avLst/>
          </a:prstGeom>
        </p:spPr>
      </p:pic>
    </p:spTree>
    <p:extLst>
      <p:ext uri="{BB962C8B-B14F-4D97-AF65-F5344CB8AC3E}">
        <p14:creationId xmlns:p14="http://schemas.microsoft.com/office/powerpoint/2010/main" val="2486535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688" y="265176"/>
            <a:ext cx="9144000" cy="777240"/>
          </a:xfrm>
        </p:spPr>
        <p:txBody>
          <a:bodyPr>
            <a:normAutofit fontScale="90000"/>
          </a:bodyPr>
          <a:lstStyle/>
          <a:p>
            <a:r>
              <a:rPr lang="en-US" sz="4000" dirty="0">
                <a:latin typeface="Arial Black" panose="020B0A04020102020204" pitchFamily="34" charset="0"/>
              </a:rPr>
              <a:t>Choosing Risk Control Measures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83960473"/>
              </p:ext>
            </p:extLst>
          </p:nvPr>
        </p:nvGraphicFramePr>
        <p:xfrm>
          <a:off x="164592" y="1142998"/>
          <a:ext cx="11963400" cy="5312665"/>
        </p:xfrm>
        <a:graphic>
          <a:graphicData uri="http://schemas.openxmlformats.org/drawingml/2006/table">
            <a:tbl>
              <a:tblPr firstRow="1" firstCol="1" bandRow="1">
                <a:tableStyleId>{5C22544A-7EE6-4342-B048-85BDC9FD1C3A}</a:tableStyleId>
              </a:tblPr>
              <a:tblGrid>
                <a:gridCol w="1720939">
                  <a:extLst>
                    <a:ext uri="{9D8B030D-6E8A-4147-A177-3AD203B41FA5}">
                      <a16:colId xmlns:a16="http://schemas.microsoft.com/office/drawing/2014/main" val="589750807"/>
                    </a:ext>
                  </a:extLst>
                </a:gridCol>
                <a:gridCol w="10242461">
                  <a:extLst>
                    <a:ext uri="{9D8B030D-6E8A-4147-A177-3AD203B41FA5}">
                      <a16:colId xmlns:a16="http://schemas.microsoft.com/office/drawing/2014/main" val="1157319415"/>
                    </a:ext>
                  </a:extLst>
                </a:gridCol>
              </a:tblGrid>
              <a:tr h="658497">
                <a:tc>
                  <a:txBody>
                    <a:bodyPr/>
                    <a:lstStyle/>
                    <a:p>
                      <a:pPr marL="0" marR="0">
                        <a:lnSpc>
                          <a:spcPct val="107000"/>
                        </a:lnSpc>
                        <a:spcBef>
                          <a:spcPts val="0"/>
                        </a:spcBef>
                        <a:spcAft>
                          <a:spcPts val="0"/>
                        </a:spcAft>
                      </a:pPr>
                      <a:r>
                        <a:rPr lang="en-US" sz="2000" dirty="0">
                          <a:effectLst/>
                        </a:rPr>
                        <a:t>VERY LOW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mn-lt"/>
                        </a:rPr>
                        <a:t>These risks are considered acceptable. No further action is necessary other than to ensure that the controls are maintained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475708"/>
                  </a:ext>
                </a:extLst>
              </a:tr>
              <a:tr h="1331890">
                <a:tc>
                  <a:txBody>
                    <a:bodyPr/>
                    <a:lstStyle/>
                    <a:p>
                      <a:pPr marL="0" marR="0">
                        <a:lnSpc>
                          <a:spcPct val="107000"/>
                        </a:lnSpc>
                        <a:spcBef>
                          <a:spcPts val="0"/>
                        </a:spcBef>
                        <a:spcAft>
                          <a:spcPts val="0"/>
                        </a:spcAft>
                      </a:pPr>
                      <a:r>
                        <a:rPr lang="en-US" sz="2000" dirty="0">
                          <a:effectLst/>
                        </a:rPr>
                        <a:t>LOW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No additional controls are required unless they can be implemented at very low cost (in terms of time, money, and effort). Actions to further reduce these risks are  assigned low priority. Arrangements should be made to ensure that the controls are maintained.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17813401"/>
                  </a:ext>
                </a:extLst>
              </a:tr>
              <a:tr h="995194">
                <a:tc>
                  <a:txBody>
                    <a:bodyPr/>
                    <a:lstStyle/>
                    <a:p>
                      <a:pPr marL="0" marR="0">
                        <a:lnSpc>
                          <a:spcPct val="107000"/>
                        </a:lnSpc>
                        <a:spcBef>
                          <a:spcPts val="0"/>
                        </a:spcBef>
                        <a:spcAft>
                          <a:spcPts val="0"/>
                        </a:spcAft>
                      </a:pPr>
                      <a:r>
                        <a:rPr lang="en-US" sz="2000">
                          <a:effectLst/>
                        </a:rPr>
                        <a:t>MEDIUM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Consideration should be as to whether the risks can be lowered, where applicable, to a tolerable level and preferably to an acceptable level, but the costs of additional risk reduction measures should be taken into account.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95496613"/>
                  </a:ext>
                </a:extLst>
              </a:tr>
              <a:tr h="995194">
                <a:tc>
                  <a:txBody>
                    <a:bodyPr/>
                    <a:lstStyle/>
                    <a:p>
                      <a:pPr marL="0" marR="0">
                        <a:lnSpc>
                          <a:spcPct val="107000"/>
                        </a:lnSpc>
                        <a:spcBef>
                          <a:spcPts val="0"/>
                        </a:spcBef>
                        <a:spcAft>
                          <a:spcPts val="0"/>
                        </a:spcAft>
                      </a:pPr>
                      <a:r>
                        <a:rPr lang="en-US" sz="2000">
                          <a:effectLst/>
                        </a:rPr>
                        <a:t>HIGH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Substantial efforts should be made to reduce the risk. Risk reduction measures should be implemented urgently within a defined time period</a:t>
                      </a:r>
                      <a:r>
                        <a:rPr lang="tr-TR" sz="2000" dirty="0">
                          <a:effectLst/>
                          <a:latin typeface="Calibri" panose="020F0502020204030204" pitchFamily="34" charset="0"/>
                          <a:cs typeface="Calibri" panose="020F0502020204030204" pitchFamily="34" charset="0"/>
                        </a:rPr>
                        <a:t>.</a:t>
                      </a:r>
                      <a:endParaRPr lang="en-US" sz="2000" dirty="0">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87136032"/>
                  </a:ext>
                </a:extLst>
              </a:tr>
              <a:tr h="1331890">
                <a:tc>
                  <a:txBody>
                    <a:bodyPr/>
                    <a:lstStyle/>
                    <a:p>
                      <a:pPr marL="0" marR="0">
                        <a:lnSpc>
                          <a:spcPct val="107000"/>
                        </a:lnSpc>
                        <a:spcBef>
                          <a:spcPts val="0"/>
                        </a:spcBef>
                        <a:spcAft>
                          <a:spcPts val="0"/>
                        </a:spcAft>
                      </a:pPr>
                      <a:r>
                        <a:rPr lang="en-US" sz="2000">
                          <a:effectLst/>
                        </a:rPr>
                        <a:t>VERY HIGH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These risk are unacceptable. Substantial improvements in risk control measures are necessary so that the risk is reduced to a tolerable or acceptable </a:t>
                      </a:r>
                      <a:r>
                        <a:rPr lang="en-US" sz="2000" dirty="0" smtClean="0">
                          <a:effectLst/>
                          <a:latin typeface="Calibri" panose="020F0502020204030204" pitchFamily="34" charset="0"/>
                          <a:cs typeface="Calibri" panose="020F0502020204030204" pitchFamily="34" charset="0"/>
                        </a:rPr>
                        <a:t>level. If </a:t>
                      </a:r>
                      <a:r>
                        <a:rPr lang="en-US" sz="2000" dirty="0">
                          <a:effectLst/>
                          <a:latin typeface="Calibri" panose="020F0502020204030204" pitchFamily="34" charset="0"/>
                          <a:cs typeface="Calibri" panose="020F0502020204030204" pitchFamily="34" charset="0"/>
                        </a:rPr>
                        <a:t>it is not possible to reduce the risk, the work should remain prohibited. </a:t>
                      </a:r>
                    </a:p>
                    <a:p>
                      <a:pPr marL="0" marR="0">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55215546"/>
                  </a:ext>
                </a:extLst>
              </a:tr>
            </a:tbl>
          </a:graphicData>
        </a:graphic>
      </p:graphicFrame>
    </p:spTree>
    <p:extLst>
      <p:ext uri="{BB962C8B-B14F-4D97-AF65-F5344CB8AC3E}">
        <p14:creationId xmlns:p14="http://schemas.microsoft.com/office/powerpoint/2010/main" val="3402446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79D67F-E676-A83D-70CD-EC6538F068AA}"/>
              </a:ext>
            </a:extLst>
          </p:cNvPr>
          <p:cNvSpPr>
            <a:spLocks noGrp="1"/>
          </p:cNvSpPr>
          <p:nvPr>
            <p:ph type="title"/>
          </p:nvPr>
        </p:nvSpPr>
        <p:spPr>
          <a:xfrm>
            <a:off x="723900" y="91284"/>
            <a:ext cx="10515600" cy="815975"/>
          </a:xfrm>
        </p:spPr>
        <p:txBody>
          <a:bodyPr>
            <a:normAutofit fontScale="90000"/>
          </a:bodyPr>
          <a:lstStyle/>
          <a:p>
            <a:pPr algn="ctr"/>
            <a:r>
              <a:rPr lang="en-US" sz="4900" dirty="0">
                <a:latin typeface="Arial Black" panose="020B0A04020102020204" pitchFamily="34" charset="0"/>
              </a:rPr>
              <a:t>Hierarchy</a:t>
            </a:r>
            <a:r>
              <a:rPr lang="en-US" sz="5400" dirty="0">
                <a:latin typeface="Arial Black" panose="020B0A04020102020204" pitchFamily="34" charset="0"/>
              </a:rPr>
              <a:t> of Controls</a:t>
            </a:r>
            <a:endParaRPr lang="aa-ET" sz="5400" dirty="0">
              <a:latin typeface="Arial Black" panose="020B0A04020102020204" pitchFamily="34" charset="0"/>
            </a:endParaRPr>
          </a:p>
        </p:txBody>
      </p:sp>
      <p:graphicFrame>
        <p:nvGraphicFramePr>
          <p:cNvPr id="2" name="Content Placeholder 1">
            <a:extLst>
              <a:ext uri="{FF2B5EF4-FFF2-40B4-BE49-F238E27FC236}">
                <a16:creationId xmlns:a16="http://schemas.microsoft.com/office/drawing/2014/main" id="{7A74E361-A3D3-46BA-5289-7FAA24A7B691}"/>
              </a:ext>
            </a:extLst>
          </p:cNvPr>
          <p:cNvGraphicFramePr>
            <a:graphicFrameLocks noGrp="1"/>
          </p:cNvGraphicFramePr>
          <p:nvPr>
            <p:ph idx="1"/>
            <p:extLst>
              <p:ext uri="{D42A27DB-BD31-4B8C-83A1-F6EECF244321}">
                <p14:modId xmlns:p14="http://schemas.microsoft.com/office/powerpoint/2010/main" val="515305229"/>
              </p:ext>
            </p:extLst>
          </p:nvPr>
        </p:nvGraphicFramePr>
        <p:xfrm>
          <a:off x="479563" y="1002198"/>
          <a:ext cx="11232874" cy="5521842"/>
        </p:xfrm>
        <a:graphic>
          <a:graphicData uri="http://schemas.openxmlformats.org/drawingml/2006/table">
            <a:tbl>
              <a:tblPr firstRow="1" firstCol="1" lastRow="1" lastCol="1" bandRow="1" bandCol="1">
                <a:tableStyleId>{5C22544A-7EE6-4342-B048-85BDC9FD1C3A}</a:tableStyleId>
              </a:tblPr>
              <a:tblGrid>
                <a:gridCol w="1810854">
                  <a:extLst>
                    <a:ext uri="{9D8B030D-6E8A-4147-A177-3AD203B41FA5}">
                      <a16:colId xmlns:a16="http://schemas.microsoft.com/office/drawing/2014/main" val="1801303388"/>
                    </a:ext>
                  </a:extLst>
                </a:gridCol>
                <a:gridCol w="9422020">
                  <a:extLst>
                    <a:ext uri="{9D8B030D-6E8A-4147-A177-3AD203B41FA5}">
                      <a16:colId xmlns:a16="http://schemas.microsoft.com/office/drawing/2014/main" val="627687101"/>
                    </a:ext>
                  </a:extLst>
                </a:gridCol>
              </a:tblGrid>
              <a:tr h="1155793">
                <a:tc rowSpan="6">
                  <a:txBody>
                    <a:bodyPr/>
                    <a:lstStyle/>
                    <a:p>
                      <a:pPr>
                        <a:lnSpc>
                          <a:spcPct val="107000"/>
                        </a:lnSpc>
                        <a:spcAft>
                          <a:spcPts val="800"/>
                        </a:spcAft>
                      </a:pPr>
                      <a:r>
                        <a:rPr lang="en-AU" sz="2400" dirty="0">
                          <a:effectLst/>
                        </a:rPr>
                        <a:t>Most effective</a:t>
                      </a:r>
                      <a:br>
                        <a:rPr lang="en-AU" sz="2400" dirty="0">
                          <a:effectLst/>
                        </a:rPr>
                      </a:br>
                      <a:r>
                        <a:rPr lang="en-AU" sz="2400" dirty="0">
                          <a:effectLst/>
                        </a:rPr>
                        <a:t>(High level)</a:t>
                      </a:r>
                      <a:endParaRPr lang="aa-ET" sz="2000" dirty="0">
                        <a:effectLst/>
                      </a:endParaRPr>
                    </a:p>
                    <a:p>
                      <a:pPr>
                        <a:lnSpc>
                          <a:spcPct val="107000"/>
                        </a:lnSpc>
                        <a:spcAft>
                          <a:spcPts val="800"/>
                        </a:spcAft>
                      </a:pPr>
                      <a:endParaRPr lang="en-AU" sz="2400" dirty="0">
                        <a:effectLst/>
                      </a:endParaRPr>
                    </a:p>
                    <a:p>
                      <a:pPr>
                        <a:lnSpc>
                          <a:spcPct val="107000"/>
                        </a:lnSpc>
                        <a:spcAft>
                          <a:spcPts val="800"/>
                        </a:spcAft>
                      </a:pPr>
                      <a:endParaRPr lang="en-AU" sz="2400" dirty="0">
                        <a:effectLst/>
                      </a:endParaRPr>
                    </a:p>
                    <a:p>
                      <a:pPr>
                        <a:lnSpc>
                          <a:spcPct val="107000"/>
                        </a:lnSpc>
                        <a:spcAft>
                          <a:spcPts val="800"/>
                        </a:spcAft>
                      </a:pPr>
                      <a:endParaRPr lang="en-AU" sz="2400" dirty="0">
                        <a:effectLst/>
                      </a:endParaRPr>
                    </a:p>
                    <a:p>
                      <a:pPr>
                        <a:lnSpc>
                          <a:spcPct val="107000"/>
                        </a:lnSpc>
                        <a:spcAft>
                          <a:spcPts val="800"/>
                        </a:spcAft>
                      </a:pPr>
                      <a:r>
                        <a:rPr lang="aa-ET" sz="2000" dirty="0">
                          <a:effectLst/>
                        </a:rPr>
                        <a:t/>
                      </a:r>
                      <a:br>
                        <a:rPr lang="aa-ET" sz="2000" dirty="0">
                          <a:effectLst/>
                        </a:rPr>
                      </a:br>
                      <a:endParaRPr lang="en-US" sz="2000" dirty="0">
                        <a:effectLst/>
                      </a:endParaRPr>
                    </a:p>
                    <a:p>
                      <a:pPr>
                        <a:lnSpc>
                          <a:spcPct val="107000"/>
                        </a:lnSpc>
                        <a:spcAft>
                          <a:spcPts val="800"/>
                        </a:spcAft>
                      </a:pPr>
                      <a:endParaRPr lang="en-US" sz="2000" dirty="0">
                        <a:effectLst/>
                      </a:endParaRPr>
                    </a:p>
                    <a:p>
                      <a:pPr>
                        <a:lnSpc>
                          <a:spcPct val="107000"/>
                        </a:lnSpc>
                        <a:spcAft>
                          <a:spcPts val="800"/>
                        </a:spcAft>
                      </a:pPr>
                      <a:r>
                        <a:rPr lang="en-AU" sz="2400" dirty="0">
                          <a:effectLst/>
                        </a:rPr>
                        <a:t>Least effective</a:t>
                      </a:r>
                      <a:endParaRPr lang="aa-ET" sz="2000" dirty="0">
                        <a:effectLst/>
                      </a:endParaRPr>
                    </a:p>
                    <a:p>
                      <a:pPr>
                        <a:lnSpc>
                          <a:spcPct val="107000"/>
                        </a:lnSpc>
                        <a:spcAft>
                          <a:spcPts val="800"/>
                        </a:spcAft>
                      </a:pPr>
                      <a:r>
                        <a:rPr lang="en-AU" sz="2400" dirty="0">
                          <a:effectLst/>
                        </a:rPr>
                        <a:t>(Low level)</a:t>
                      </a:r>
                      <a:endParaRPr lang="aa-E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079" marR="58079" marT="0" marB="0"/>
                </a:tc>
                <a:tc>
                  <a:txBody>
                    <a:bodyPr/>
                    <a:lstStyle/>
                    <a:p>
                      <a:pPr>
                        <a:lnSpc>
                          <a:spcPct val="107000"/>
                        </a:lnSpc>
                        <a:spcAft>
                          <a:spcPts val="800"/>
                        </a:spcAft>
                      </a:pPr>
                      <a:r>
                        <a:rPr lang="en-AU" sz="2000" dirty="0">
                          <a:effectLst/>
                        </a:rPr>
                        <a:t>Elimination: remove the hazard completely from the workplace or activity.</a:t>
                      </a:r>
                    </a:p>
                  </a:txBody>
                  <a:tcPr marL="58079" marR="58079" marT="0" marB="0" anchor="ctr"/>
                </a:tc>
                <a:extLst>
                  <a:ext uri="{0D108BD9-81ED-4DB2-BD59-A6C34878D82A}">
                    <a16:rowId xmlns:a16="http://schemas.microsoft.com/office/drawing/2014/main" val="3047138719"/>
                  </a:ext>
                </a:extLst>
              </a:tr>
              <a:tr h="777586">
                <a:tc vMerge="1">
                  <a:txBody>
                    <a:bodyPr/>
                    <a:lstStyle/>
                    <a:p>
                      <a:endParaRPr lang="aa-ET"/>
                    </a:p>
                  </a:txBody>
                  <a:tcPr/>
                </a:tc>
                <a:tc>
                  <a:txBody>
                    <a:bodyPr/>
                    <a:lstStyle/>
                    <a:p>
                      <a:pPr>
                        <a:lnSpc>
                          <a:spcPct val="107000"/>
                        </a:lnSpc>
                        <a:spcAft>
                          <a:spcPts val="800"/>
                        </a:spcAft>
                      </a:pPr>
                      <a:r>
                        <a:rPr lang="en-AU" sz="2000" dirty="0">
                          <a:effectLst/>
                        </a:rPr>
                        <a:t>Substitution: replace a hazard with a less dangerous one.</a:t>
                      </a:r>
                    </a:p>
                    <a:p>
                      <a:pPr>
                        <a:lnSpc>
                          <a:spcPct val="107000"/>
                        </a:lnSpc>
                        <a:spcAft>
                          <a:spcPts val="800"/>
                        </a:spcAft>
                      </a:pP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79" marR="58079" marT="0" marB="0" anchor="ctr"/>
                </a:tc>
                <a:extLst>
                  <a:ext uri="{0D108BD9-81ED-4DB2-BD59-A6C34878D82A}">
                    <a16:rowId xmlns:a16="http://schemas.microsoft.com/office/drawing/2014/main" val="374499239"/>
                  </a:ext>
                </a:extLst>
              </a:tr>
              <a:tr h="777586">
                <a:tc vMerge="1">
                  <a:txBody>
                    <a:bodyPr/>
                    <a:lstStyle/>
                    <a:p>
                      <a:endParaRPr lang="aa-ET"/>
                    </a:p>
                  </a:txBody>
                  <a:tcPr/>
                </a:tc>
                <a:tc>
                  <a:txBody>
                    <a:bodyPr/>
                    <a:lstStyle/>
                    <a:p>
                      <a:pPr>
                        <a:lnSpc>
                          <a:spcPct val="107000"/>
                        </a:lnSpc>
                        <a:spcAft>
                          <a:spcPts val="800"/>
                        </a:spcAft>
                      </a:pPr>
                      <a:r>
                        <a:rPr lang="en-AU" sz="2000" dirty="0">
                          <a:effectLst/>
                        </a:rPr>
                        <a:t>Redesign: changing a machine or work process to make it safer.</a:t>
                      </a:r>
                    </a:p>
                    <a:p>
                      <a:pPr>
                        <a:lnSpc>
                          <a:spcPct val="107000"/>
                        </a:lnSpc>
                        <a:spcAft>
                          <a:spcPts val="800"/>
                        </a:spcAft>
                      </a:pP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79" marR="58079" marT="0" marB="0" anchor="ctr"/>
                </a:tc>
                <a:extLst>
                  <a:ext uri="{0D108BD9-81ED-4DB2-BD59-A6C34878D82A}">
                    <a16:rowId xmlns:a16="http://schemas.microsoft.com/office/drawing/2014/main" val="3142542093"/>
                  </a:ext>
                </a:extLst>
              </a:tr>
              <a:tr h="777586">
                <a:tc vMerge="1">
                  <a:txBody>
                    <a:bodyPr/>
                    <a:lstStyle/>
                    <a:p>
                      <a:endParaRPr lang="aa-ET"/>
                    </a:p>
                  </a:txBody>
                  <a:tcPr/>
                </a:tc>
                <a:tc>
                  <a:txBody>
                    <a:bodyPr/>
                    <a:lstStyle/>
                    <a:p>
                      <a:pPr>
                        <a:lnSpc>
                          <a:spcPct val="107000"/>
                        </a:lnSpc>
                        <a:spcAft>
                          <a:spcPts val="800"/>
                        </a:spcAft>
                      </a:pPr>
                      <a:r>
                        <a:rPr lang="en-AU" sz="2000" dirty="0">
                          <a:effectLst/>
                        </a:rPr>
                        <a:t>Isolation: separate people from the source of the hazard.</a:t>
                      </a:r>
                    </a:p>
                    <a:p>
                      <a:pPr>
                        <a:lnSpc>
                          <a:spcPct val="107000"/>
                        </a:lnSpc>
                        <a:spcAft>
                          <a:spcPts val="800"/>
                        </a:spcAft>
                      </a:pP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79" marR="58079" marT="0" marB="0" anchor="ctr"/>
                </a:tc>
                <a:extLst>
                  <a:ext uri="{0D108BD9-81ED-4DB2-BD59-A6C34878D82A}">
                    <a16:rowId xmlns:a16="http://schemas.microsoft.com/office/drawing/2014/main" val="532527870"/>
                  </a:ext>
                </a:extLst>
              </a:tr>
              <a:tr h="739661">
                <a:tc vMerge="1">
                  <a:txBody>
                    <a:bodyPr/>
                    <a:lstStyle/>
                    <a:p>
                      <a:endParaRPr lang="aa-ET"/>
                    </a:p>
                  </a:txBody>
                  <a:tcPr/>
                </a:tc>
                <a:tc>
                  <a:txBody>
                    <a:bodyPr/>
                    <a:lstStyle/>
                    <a:p>
                      <a:pPr>
                        <a:lnSpc>
                          <a:spcPct val="107000"/>
                        </a:lnSpc>
                        <a:spcAft>
                          <a:spcPts val="800"/>
                        </a:spcAft>
                      </a:pPr>
                      <a:r>
                        <a:rPr lang="en-AU" sz="2000" dirty="0">
                          <a:effectLst/>
                        </a:rPr>
                        <a:t>Administration: putting rules, signage or training in place to make a workplace safer. </a:t>
                      </a:r>
                    </a:p>
                    <a:p>
                      <a:pPr>
                        <a:lnSpc>
                          <a:spcPct val="107000"/>
                        </a:lnSpc>
                        <a:spcAft>
                          <a:spcPts val="800"/>
                        </a:spcAft>
                      </a:pP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79" marR="58079" marT="0" marB="0" anchor="ctr"/>
                </a:tc>
                <a:extLst>
                  <a:ext uri="{0D108BD9-81ED-4DB2-BD59-A6C34878D82A}">
                    <a16:rowId xmlns:a16="http://schemas.microsoft.com/office/drawing/2014/main" val="3451523920"/>
                  </a:ext>
                </a:extLst>
              </a:tr>
              <a:tr h="998939">
                <a:tc vMerge="1">
                  <a:txBody>
                    <a:bodyPr/>
                    <a:lstStyle/>
                    <a:p>
                      <a:endParaRPr lang="aa-ET"/>
                    </a:p>
                  </a:txBody>
                  <a:tcPr/>
                </a:tc>
                <a:tc>
                  <a:txBody>
                    <a:bodyPr/>
                    <a:lstStyle/>
                    <a:p>
                      <a:pPr>
                        <a:lnSpc>
                          <a:spcPct val="107000"/>
                        </a:lnSpc>
                        <a:spcAft>
                          <a:spcPts val="800"/>
                        </a:spcAft>
                      </a:pPr>
                      <a:r>
                        <a:rPr lang="en-AU" sz="2000" dirty="0">
                          <a:effectLst/>
                        </a:rPr>
                        <a:t>Personal protective equipment (PPE): protective clothing and equipment. </a:t>
                      </a: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79" marR="58079" marT="0" marB="0" anchor="ctr"/>
                </a:tc>
                <a:extLst>
                  <a:ext uri="{0D108BD9-81ED-4DB2-BD59-A6C34878D82A}">
                    <a16:rowId xmlns:a16="http://schemas.microsoft.com/office/drawing/2014/main" val="938094018"/>
                  </a:ext>
                </a:extLst>
              </a:tr>
            </a:tbl>
          </a:graphicData>
        </a:graphic>
      </p:graphicFrame>
      <p:sp>
        <p:nvSpPr>
          <p:cNvPr id="5" name="Arrow: Down 4">
            <a:extLst>
              <a:ext uri="{FF2B5EF4-FFF2-40B4-BE49-F238E27FC236}">
                <a16:creationId xmlns:a16="http://schemas.microsoft.com/office/drawing/2014/main" id="{55A55BF3-2488-EF3C-38F3-2959D7032851}"/>
              </a:ext>
            </a:extLst>
          </p:cNvPr>
          <p:cNvSpPr/>
          <p:nvPr/>
        </p:nvSpPr>
        <p:spPr>
          <a:xfrm>
            <a:off x="904875" y="2257381"/>
            <a:ext cx="247650" cy="2743287"/>
          </a:xfrm>
          <a:prstGeom prst="downArrow">
            <a:avLst>
              <a:gd name="adj1" fmla="val 100000"/>
              <a:gd name="adj2"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73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5B84-5B83-498B-855B-2554D624580B}"/>
              </a:ext>
            </a:extLst>
          </p:cNvPr>
          <p:cNvSpPr>
            <a:spLocks noGrp="1"/>
          </p:cNvSpPr>
          <p:nvPr>
            <p:ph type="title"/>
          </p:nvPr>
        </p:nvSpPr>
        <p:spPr>
          <a:xfrm>
            <a:off x="2057400" y="3037681"/>
            <a:ext cx="8229600" cy="1509712"/>
          </a:xfrm>
        </p:spPr>
        <p:txBody>
          <a:bodyPr/>
          <a:lstStyle/>
          <a:p>
            <a:r>
              <a:rPr lang="en-US" dirty="0"/>
              <a:t>Hierarchy of Controls</a:t>
            </a:r>
          </a:p>
        </p:txBody>
      </p:sp>
      <p:sp>
        <p:nvSpPr>
          <p:cNvPr id="29699" name="Rectangle 4">
            <a:extLst>
              <a:ext uri="{FF2B5EF4-FFF2-40B4-BE49-F238E27FC236}">
                <a16:creationId xmlns:a16="http://schemas.microsoft.com/office/drawing/2014/main" id="{696E4B2A-DF34-4307-9C3C-913CAC6CEBAB}"/>
              </a:ext>
            </a:extLst>
          </p:cNvPr>
          <p:cNvSpPr>
            <a:spLocks/>
          </p:cNvSpPr>
          <p:nvPr/>
        </p:nvSpPr>
        <p:spPr bwMode="auto">
          <a:xfrm>
            <a:off x="9448800" y="6673850"/>
            <a:ext cx="1092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lvl1pPr marL="39688">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39688" marR="0" lvl="0" indent="0" algn="r" defTabSz="457200" rtl="0" eaLnBrk="1" fontAlgn="auto" latinLnBrk="0" hangingPunct="1">
              <a:lnSpc>
                <a:spcPct val="100000"/>
              </a:lnSpc>
              <a:spcBef>
                <a:spcPct val="0"/>
              </a:spcBef>
              <a:spcAft>
                <a:spcPts val="0"/>
              </a:spcAft>
              <a:buClrTx/>
              <a:buSzTx/>
              <a:buFontTx/>
              <a:buNone/>
              <a:tabLst/>
              <a:defRPr/>
            </a:pPr>
            <a:fld id="{B2152BA8-F611-4122-889A-1C17B922D4A5}"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sym typeface="Arial" panose="020B0604020202020204" pitchFamily="34" charset="0"/>
              </a:rPr>
              <a:pPr marL="39688" marR="0" lvl="0" indent="0" algn="r" defTabSz="457200" rtl="0" eaLnBrk="1" fontAlgn="auto" latinLnBrk="0" hangingPunct="1">
                <a:lnSpc>
                  <a:spcPct val="100000"/>
                </a:lnSpc>
                <a:spcBef>
                  <a:spcPct val="0"/>
                </a:spcBef>
                <a:spcAft>
                  <a:spcPts val="0"/>
                </a:spcAft>
                <a:buClrTx/>
                <a:buSzTx/>
                <a:buFontTx/>
                <a:buNone/>
                <a:tabLst/>
                <a:defRPr/>
              </a:pPr>
              <a:t>26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pic>
        <p:nvPicPr>
          <p:cNvPr id="29700" name="Picture 2" descr="upside down pyramid of decreasing effectiveness" title="hierarchy of controls">
            <a:extLst>
              <a:ext uri="{FF2B5EF4-FFF2-40B4-BE49-F238E27FC236}">
                <a16:creationId xmlns:a16="http://schemas.microsoft.com/office/drawing/2014/main" id="{BC05DE69-AB5F-403E-820E-C7C47EE707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455" y="212436"/>
            <a:ext cx="11434618" cy="641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69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926" y="877455"/>
            <a:ext cx="10658763" cy="766618"/>
          </a:xfrm>
          <a:noFill/>
        </p:spPr>
        <p:txBody>
          <a:bodyPr>
            <a:normAutofit fontScale="90000"/>
          </a:bodyPr>
          <a:lstStyle/>
          <a:p>
            <a:r>
              <a:rPr lang="en-US" sz="4400" b="1" dirty="0" smtClean="0">
                <a:latin typeface="Arial" panose="020B0604020202020204" pitchFamily="34" charset="0"/>
                <a:cs typeface="Arial" panose="020B0604020202020204" pitchFamily="34" charset="0"/>
              </a:rPr>
              <a:t>Biological Weapons Policy and </a:t>
            </a:r>
            <a:r>
              <a:rPr lang="en-US" sz="4900" b="1" dirty="0" smtClean="0">
                <a:latin typeface="Arial" panose="020B0604020202020204" pitchFamily="34" charset="0"/>
                <a:cs typeface="Arial" panose="020B0604020202020204" pitchFamily="34" charset="0"/>
              </a:rPr>
              <a:t>Security</a:t>
            </a:r>
            <a:endParaRPr lang="en-US" sz="49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7164" y="1967346"/>
            <a:ext cx="11397672" cy="3567180"/>
          </a:xfrm>
        </p:spPr>
        <p:txBody>
          <a:bodyPr>
            <a:noAutofit/>
          </a:bodyPr>
          <a:lstStyle/>
          <a:p>
            <a:pPr lvl="0" algn="just"/>
            <a:r>
              <a:rPr lang="en-US" b="1" dirty="0">
                <a:latin typeface="Arial" panose="020B0604020202020204" pitchFamily="34" charset="0"/>
                <a:cs typeface="Arial" panose="020B0604020202020204" pitchFamily="34" charset="0"/>
              </a:rPr>
              <a:t>Definitions: </a:t>
            </a:r>
          </a:p>
          <a:p>
            <a:pPr marL="228600" lvl="0" indent="-228600" algn="jus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Biological warfare (BW), also known as germ warfare, is the deliberate use of disease-causing biological agents such as protozoa, fungi, bacteria, protists, or viruses, to kill or incapacitate humans, animals, or plants. </a:t>
            </a:r>
          </a:p>
          <a:p>
            <a:pPr marL="228600" lvl="0" indent="-228600" algn="jus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Biological weapons (bioweapons) are living organisms or replicating entities (virus) that reproduce or replicate within their host victims.</a:t>
            </a:r>
          </a:p>
          <a:p>
            <a:pPr marL="228600" lvl="0" indent="-228600" algn="just"/>
            <a:endParaRPr lang="en-US" dirty="0">
              <a:solidFill>
                <a:prstClr val="black"/>
              </a:solidFill>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p:txBody>
      </p:sp>
      <p:sp>
        <p:nvSpPr>
          <p:cNvPr id="5" name="Subtitle 2"/>
          <p:cNvSpPr txBox="1">
            <a:spLocks/>
          </p:cNvSpPr>
          <p:nvPr/>
        </p:nvSpPr>
        <p:spPr>
          <a:xfrm>
            <a:off x="526471" y="4571515"/>
            <a:ext cx="11397672" cy="16071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dirty="0">
                <a:latin typeface="Arial" panose="020B0604020202020204" pitchFamily="34" charset="0"/>
                <a:cs typeface="Arial" panose="020B0604020202020204" pitchFamily="34" charset="0"/>
              </a:rPr>
              <a:t>Categories of organisms used in Biological warfare</a:t>
            </a:r>
          </a:p>
          <a:p>
            <a:pPr marL="228600" indent="-228600" algn="just"/>
            <a:r>
              <a:rPr lang="en-US" dirty="0">
                <a:solidFill>
                  <a:prstClr val="black"/>
                </a:solidFill>
                <a:latin typeface="Arial" panose="020B0604020202020204" pitchFamily="34" charset="0"/>
                <a:cs typeface="Arial" panose="020B0604020202020204" pitchFamily="34" charset="0"/>
              </a:rPr>
              <a:t>Category A and Category B</a:t>
            </a:r>
          </a:p>
          <a:p>
            <a:pPr algn="l"/>
            <a:endParaRPr lang="en-US" sz="2000" dirty="0"/>
          </a:p>
        </p:txBody>
      </p:sp>
    </p:spTree>
    <p:extLst>
      <p:ext uri="{BB962C8B-B14F-4D97-AF65-F5344CB8AC3E}">
        <p14:creationId xmlns:p14="http://schemas.microsoft.com/office/powerpoint/2010/main" val="274321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981" y="360363"/>
            <a:ext cx="10173855" cy="1514619"/>
          </a:xfrm>
        </p:spPr>
        <p:txBody>
          <a:bodyPr>
            <a:normAutofit fontScale="90000"/>
          </a:bodyPr>
          <a:lstStyle/>
          <a:p>
            <a:pPr marL="0" marR="0">
              <a:lnSpc>
                <a:spcPct val="107000"/>
              </a:lnSpc>
              <a:spcBef>
                <a:spcPts val="0"/>
              </a:spcBef>
              <a:spcAft>
                <a:spcPts val="800"/>
              </a:spcAft>
            </a:pPr>
            <a:r>
              <a:rPr lang="en-GB" sz="4400" b="1" dirty="0" smtClean="0">
                <a:latin typeface="Arial" panose="020B0604020202020204" pitchFamily="34" charset="0"/>
                <a:ea typeface="Calibri" panose="020F0502020204030204" pitchFamily="34" charset="0"/>
                <a:cs typeface="Arial" panose="020B0604020202020204" pitchFamily="34" charset="0"/>
              </a:rPr>
              <a:t>References and Additional Information</a:t>
            </a:r>
            <a:r>
              <a:rPr lang="en-US" sz="4400" dirty="0">
                <a:latin typeface="Calibri" panose="020F0502020204030204" pitchFamily="34" charset="0"/>
                <a:ea typeface="Calibri" panose="020F0502020204030204" pitchFamily="34" charset="0"/>
                <a:cs typeface="Times New Roman" panose="02020603050405020304" pitchFamily="18" charset="0"/>
              </a:rPr>
              <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
        <p:nvSpPr>
          <p:cNvPr id="3" name="Subtitle 2"/>
          <p:cNvSpPr>
            <a:spLocks noGrp="1"/>
          </p:cNvSpPr>
          <p:nvPr>
            <p:ph type="subTitle" idx="1"/>
          </p:nvPr>
        </p:nvSpPr>
        <p:spPr>
          <a:xfrm>
            <a:off x="406400" y="1348509"/>
            <a:ext cx="11231418" cy="5007841"/>
          </a:xfrm>
        </p:spPr>
        <p:txBody>
          <a:bodyPr>
            <a:normAutofit fontScale="25000" lnSpcReduction="20000"/>
          </a:bodyPr>
          <a:lstStyle/>
          <a:p>
            <a:pPr marL="342900" marR="0" lvl="0" indent="-342900" algn="just">
              <a:lnSpc>
                <a:spcPct val="107000"/>
              </a:lnSpc>
              <a:spcBef>
                <a:spcPts val="0"/>
              </a:spcBef>
              <a:spcAft>
                <a:spcPts val="0"/>
              </a:spcAft>
              <a:buFont typeface="+mj-lt"/>
              <a:buAutoNum type="arabicPeriod"/>
              <a:tabLst>
                <a:tab pos="228600" algn="l"/>
                <a:tab pos="457200" algn="l"/>
              </a:tabLst>
            </a:pPr>
            <a:r>
              <a:rPr lang="de-DE" sz="7200" dirty="0">
                <a:latin typeface="Arial" panose="020B0604020202020204" pitchFamily="34" charset="0"/>
                <a:ea typeface="Calibri" panose="020F0502020204030204" pitchFamily="34" charset="0"/>
                <a:cs typeface="Arial" panose="020B0604020202020204" pitchFamily="34" charset="0"/>
              </a:rPr>
              <a:t>Biosafety and Biosecurity Risk Assessment Technical Guidance Document, </a:t>
            </a:r>
            <a:r>
              <a:rPr lang="de-DE" sz="7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a:t>
            </a:r>
            <a:r>
              <a:rPr lang="de-DE" sz="6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www.aam.org.ar/descarga-archivos/Laboratory-Biosafety-Biosecurity-Guidance.pdf</a:t>
            </a:r>
            <a:endParaRPr lang="en-US" sz="7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tabLst>
                <a:tab pos="228600" algn="l"/>
                <a:tab pos="457200" algn="l"/>
              </a:tabLst>
            </a:pPr>
            <a:r>
              <a:rPr lang="en-GB" sz="7200" dirty="0">
                <a:latin typeface="Arial" panose="020B0604020202020204" pitchFamily="34" charset="0"/>
                <a:ea typeface="Calibri" panose="020F0502020204030204" pitchFamily="34" charset="0"/>
                <a:cs typeface="Arial" panose="020B0604020202020204" pitchFamily="34" charset="0"/>
              </a:rPr>
              <a:t>Enhancing Biosafety and Biosecurity in the Nation’s Public Health Laboratories,</a:t>
            </a:r>
            <a:r>
              <a:rPr lang="en-GB" sz="7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https://www.aphl.org/aboutAPHL/publications/Documents/PHPR-2016-Biosafety%20Report-Jun17.pdf</a:t>
            </a:r>
            <a:endParaRPr lang="en-US" sz="7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tabLst>
                <a:tab pos="228600" algn="l"/>
                <a:tab pos="457200" algn="l"/>
              </a:tabLst>
            </a:pPr>
            <a:r>
              <a:rPr lang="de-DE" sz="7200" dirty="0">
                <a:latin typeface="Arial" panose="020B0604020202020204" pitchFamily="34" charset="0"/>
                <a:ea typeface="Calibri" panose="020F0502020204030204" pitchFamily="34" charset="0"/>
                <a:cs typeface="Arial" panose="020B0604020202020204" pitchFamily="34" charset="0"/>
              </a:rPr>
              <a:t>Guidelines for Biosafety Laboratory Competency, CDC and the association of Public Health Laboratories, 2011, </a:t>
            </a:r>
            <a:r>
              <a:rPr lang="de-DE" sz="7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https://www.cdc.gov/mmwr/pdf/other/su6002.pdf</a:t>
            </a:r>
            <a:endParaRPr lang="en-US" sz="7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tabLst>
                <a:tab pos="228600" algn="l"/>
                <a:tab pos="457200" algn="l"/>
              </a:tabLst>
            </a:pPr>
            <a:r>
              <a:rPr lang="de-DE" sz="7200" dirty="0">
                <a:latin typeface="Arial" panose="020B0604020202020204" pitchFamily="34" charset="0"/>
                <a:ea typeface="Calibri" panose="020F0502020204030204" pitchFamily="34" charset="0"/>
                <a:cs typeface="Arial" panose="020B0604020202020204" pitchFamily="34" charset="0"/>
              </a:rPr>
              <a:t>International Organization for Standardization of Medical Service, </a:t>
            </a:r>
            <a:r>
              <a:rPr lang="de-DE" sz="7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https://www.iso.org/files/live/sites/isoorg/files/store/en/PUB100343.pdf</a:t>
            </a:r>
            <a:endParaRPr lang="en-US" sz="7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tabLst>
                <a:tab pos="228600" algn="l"/>
                <a:tab pos="457200" algn="l"/>
              </a:tabLst>
            </a:pPr>
            <a:r>
              <a:rPr lang="de-DE" sz="7200" dirty="0">
                <a:latin typeface="Arial" panose="020B0604020202020204" pitchFamily="34" charset="0"/>
                <a:ea typeface="Calibri" panose="020F0502020204030204" pitchFamily="34" charset="0"/>
                <a:cs typeface="Arial" panose="020B0604020202020204" pitchFamily="34" charset="0"/>
              </a:rPr>
              <a:t>Laboratory Biosafety and Biosecurity Policy Guidelines, Ministry of Public Health and Sanitation, </a:t>
            </a:r>
            <a:r>
              <a:rPr lang="de-DE" sz="7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https://</a:t>
            </a:r>
            <a:r>
              <a:rPr lang="de-DE" sz="72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6"/>
              </a:rPr>
              <a:t>internationalbiosafety.org/wp-content/uploads/2019/08/Kenya-Biosafety-Guidelines.pdf</a:t>
            </a:r>
            <a:endParaRPr lang="en-US" sz="7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tabLst>
                <a:tab pos="228600" algn="l"/>
                <a:tab pos="457200" algn="l"/>
              </a:tabLst>
            </a:pPr>
            <a:r>
              <a:rPr lang="de-DE" sz="7200" dirty="0" smtClean="0">
                <a:latin typeface="Arial" panose="020B0604020202020204" pitchFamily="34" charset="0"/>
                <a:ea typeface="Calibri" panose="020F0502020204030204" pitchFamily="34" charset="0"/>
                <a:cs typeface="Arial" panose="020B0604020202020204" pitchFamily="34" charset="0"/>
              </a:rPr>
              <a:t>WHO </a:t>
            </a:r>
            <a:r>
              <a:rPr lang="de-DE" sz="7200" dirty="0">
                <a:latin typeface="Arial" panose="020B0604020202020204" pitchFamily="34" charset="0"/>
                <a:ea typeface="Calibri" panose="020F0502020204030204" pitchFamily="34" charset="0"/>
                <a:cs typeface="Arial" panose="020B0604020202020204" pitchFamily="34" charset="0"/>
              </a:rPr>
              <a:t>Bio-risk management: Laboratory biosecurity guidance, September 2006 </a:t>
            </a:r>
            <a:r>
              <a:rPr lang="de-DE" sz="7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7"/>
              </a:rPr>
              <a:t>http://www.who.int/ihr/biosafety/publications/en/index.html</a:t>
            </a:r>
            <a:endParaRPr lang="en-US" sz="7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tabLst>
                <a:tab pos="228600" algn="l"/>
                <a:tab pos="457200" algn="l"/>
              </a:tabLst>
            </a:pPr>
            <a:r>
              <a:rPr lang="de-DE" sz="7200" dirty="0">
                <a:latin typeface="Arial" panose="020B0604020202020204" pitchFamily="34" charset="0"/>
                <a:ea typeface="Calibri" panose="020F0502020204030204" pitchFamily="34" charset="0"/>
                <a:cs typeface="Arial" panose="020B0604020202020204" pitchFamily="34" charset="0"/>
              </a:rPr>
              <a:t>WHO Laboratory Biosafety Manual - Third Edition </a:t>
            </a:r>
            <a:r>
              <a:rPr lang="de-DE" sz="7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7"/>
              </a:rPr>
              <a:t>http://www.who.int/ihr/biosafety/publications/en/index.html</a:t>
            </a:r>
            <a:endParaRPr lang="en-US" sz="7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tabLst>
                <a:tab pos="228600" algn="l"/>
                <a:tab pos="457200" algn="l"/>
              </a:tabLst>
            </a:pPr>
            <a:r>
              <a:rPr lang="de-DE" sz="7200" dirty="0">
                <a:latin typeface="Arial" panose="020B0604020202020204" pitchFamily="34" charset="0"/>
                <a:ea typeface="Calibri" panose="020F0502020204030204" pitchFamily="34" charset="0"/>
                <a:cs typeface="Arial" panose="020B0604020202020204" pitchFamily="34" charset="0"/>
              </a:rPr>
              <a:t>WHO Laboratory Biosafety Manual Fourth Edition, 2020. </a:t>
            </a:r>
            <a:r>
              <a:rPr lang="de-DE" sz="7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rPr>
              <a:t>https://www.who.int/publications/i/item/9789240011311</a:t>
            </a:r>
            <a:endParaRPr lang="en-US" sz="7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0"/>
              </a:spcBef>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4755C3C-5C90-45B3-A516-3DB66A200351}" type="slidenum">
              <a:rPr lang="en-GB" smtClean="0"/>
              <a:t>28</a:t>
            </a:fld>
            <a:endParaRPr lang="en-GB"/>
          </a:p>
        </p:txBody>
      </p:sp>
    </p:spTree>
    <p:extLst>
      <p:ext uri="{BB962C8B-B14F-4D97-AF65-F5344CB8AC3E}">
        <p14:creationId xmlns:p14="http://schemas.microsoft.com/office/powerpoint/2010/main" val="887267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6" y="3147945"/>
            <a:ext cx="8283179" cy="2149050"/>
          </a:xfrm>
        </p:spPr>
        <p:txBody>
          <a:bodyPr>
            <a:normAutofit fontScale="90000"/>
          </a:bodyPr>
          <a:lstStyle/>
          <a:p>
            <a:pPr algn="ctr"/>
            <a:r>
              <a:rPr lang="en-GB" sz="2400" b="0" dirty="0">
                <a:latin typeface="Arial" panose="020B0604020202020204" pitchFamily="34" charset="0"/>
                <a:cs typeface="Arial" panose="020B0604020202020204" pitchFamily="34" charset="0"/>
              </a:rPr>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latin typeface="Arial" panose="020B0604020202020204" pitchFamily="34" charset="0"/>
                <a:cs typeface="Arial" panose="020B0604020202020204" pitchFamily="34" charset="0"/>
              </a:rPr>
              <a:t>Zusammenarbeit</a:t>
            </a:r>
            <a:r>
              <a:rPr lang="en-GB" sz="2400" b="0" dirty="0">
                <a:latin typeface="Arial" panose="020B0604020202020204" pitchFamily="34" charset="0"/>
                <a:cs typeface="Arial" panose="020B0604020202020204" pitchFamily="34" charset="0"/>
              </a:rPr>
              <a:t> GIZ GmbH through the </a:t>
            </a:r>
            <a:r>
              <a:rPr lang="en-US" sz="2400" b="0" dirty="0">
                <a:latin typeface="Arial" panose="020B0604020202020204" pitchFamily="34" charset="0"/>
                <a:cs typeface="Arial" panose="020B0604020202020204" pitchFamily="34" charset="0"/>
              </a:rPr>
              <a:t>Global </a:t>
            </a:r>
            <a:r>
              <a:rPr lang="en-US" sz="2400" b="0" dirty="0" err="1">
                <a:latin typeface="Arial" panose="020B0604020202020204" pitchFamily="34" charset="0"/>
                <a:cs typeface="Arial" panose="020B0604020202020204" pitchFamily="34" charset="0"/>
              </a:rPr>
              <a:t>Programme</a:t>
            </a:r>
            <a:r>
              <a:rPr lang="en-US" sz="2400" b="0" dirty="0">
                <a:latin typeface="Arial" panose="020B0604020202020204" pitchFamily="34" charset="0"/>
                <a:cs typeface="Arial" panose="020B0604020202020204" pitchFamily="34" charset="0"/>
              </a:rPr>
              <a:t> Pandemic Prevention and Response, One Health (GP PPOH)</a:t>
            </a:r>
            <a:endParaRPr lang="en-US"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1842" y="1046123"/>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7877376" y="1166876"/>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5312189" y="1131189"/>
            <a:ext cx="1426006" cy="1107031"/>
          </a:xfrm>
          <a:prstGeom prst="rect">
            <a:avLst/>
          </a:prstGeom>
        </p:spPr>
      </p:pic>
    </p:spTree>
    <p:extLst>
      <p:ext uri="{BB962C8B-B14F-4D97-AF65-F5344CB8AC3E}">
        <p14:creationId xmlns:p14="http://schemas.microsoft.com/office/powerpoint/2010/main" val="27805584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583" y="706726"/>
            <a:ext cx="10547926" cy="891165"/>
          </a:xfrm>
          <a:noFill/>
        </p:spPr>
        <p:txBody>
          <a:bodyPr>
            <a:normAutofit/>
          </a:bodyPr>
          <a:lstStyle/>
          <a:p>
            <a:pPr marL="0" marR="0">
              <a:lnSpc>
                <a:spcPct val="107000"/>
              </a:lnSpc>
              <a:spcBef>
                <a:spcPts val="0"/>
              </a:spcBef>
              <a:spcAft>
                <a:spcPts val="800"/>
              </a:spcAft>
            </a:pPr>
            <a:r>
              <a:rPr lang="en-US" sz="4400" b="1" dirty="0" smtClean="0">
                <a:latin typeface="+mn-lt"/>
                <a:ea typeface="Calibri" panose="020F0502020204030204" pitchFamily="34" charset="0"/>
                <a:cs typeface="Times New Roman" panose="02020603050405020304" pitchFamily="18" charset="0"/>
              </a:rPr>
              <a:t>Objectives</a:t>
            </a:r>
            <a:endParaRPr lang="en-US" sz="4400" dirty="0"/>
          </a:p>
        </p:txBody>
      </p:sp>
      <p:sp>
        <p:nvSpPr>
          <p:cNvPr id="3" name="Subtitle 2"/>
          <p:cNvSpPr>
            <a:spLocks noGrp="1"/>
          </p:cNvSpPr>
          <p:nvPr>
            <p:ph type="subTitle" idx="1"/>
          </p:nvPr>
        </p:nvSpPr>
        <p:spPr>
          <a:xfrm>
            <a:off x="328613" y="1714500"/>
            <a:ext cx="11632478" cy="4215245"/>
          </a:xfrm>
          <a:ln>
            <a:noFill/>
          </a:ln>
        </p:spPr>
        <p:txBody>
          <a:bodyPr>
            <a:noAutofit/>
          </a:bodyPr>
          <a:lstStyle/>
          <a:p>
            <a:pPr marL="342900" lvl="0" indent="-342900" algn="just">
              <a:buFont typeface="+mj-lt"/>
              <a:buAutoNum type="romanLcPeriod"/>
            </a:pPr>
            <a:r>
              <a:rPr lang="sw-KE" sz="2600" dirty="0">
                <a:latin typeface="Arial" panose="020B0604020202020204" pitchFamily="34" charset="0"/>
                <a:cs typeface="Arial" panose="020B0604020202020204" pitchFamily="34" charset="0"/>
              </a:rPr>
              <a:t>Define Biosafety, Biosecurity , Biotechnology , Bioeconomy and other relevant key terms </a:t>
            </a:r>
            <a:endParaRPr lang="en-US" sz="2600" dirty="0">
              <a:latin typeface="Arial" panose="020B0604020202020204" pitchFamily="34" charset="0"/>
              <a:cs typeface="Arial" panose="020B0604020202020204" pitchFamily="34" charset="0"/>
            </a:endParaRPr>
          </a:p>
          <a:p>
            <a:pPr marL="342900" indent="-342900" algn="just">
              <a:lnSpc>
                <a:spcPct val="107000"/>
              </a:lnSpc>
              <a:spcBef>
                <a:spcPts val="0"/>
              </a:spcBef>
              <a:buFont typeface="+mj-lt"/>
              <a:buAutoNum type="romanLcPeriod"/>
            </a:pPr>
            <a:r>
              <a:rPr lang="en-US" sz="2600" dirty="0">
                <a:latin typeface="Arial" panose="020B0604020202020204" pitchFamily="34" charset="0"/>
                <a:cs typeface="Arial" panose="020B0604020202020204" pitchFamily="34" charset="0"/>
              </a:rPr>
              <a:t>Explain dual use research of concern (DURC), providing examples of misuse of pathogens and the components of  a </a:t>
            </a:r>
            <a:r>
              <a:rPr lang="en-US" sz="2600" dirty="0" smtClean="0">
                <a:latin typeface="Arial" panose="020B0604020202020204" pitchFamily="34" charset="0"/>
                <a:cs typeface="Arial" panose="020B0604020202020204" pitchFamily="34" charset="0"/>
              </a:rPr>
              <a:t>bio risk </a:t>
            </a:r>
            <a:r>
              <a:rPr lang="en-US" sz="2600" dirty="0">
                <a:latin typeface="Arial" panose="020B0604020202020204" pitchFamily="34" charset="0"/>
                <a:cs typeface="Arial" panose="020B0604020202020204" pitchFamily="34" charset="0"/>
              </a:rPr>
              <a:t>management plan</a:t>
            </a:r>
          </a:p>
          <a:p>
            <a:pPr marL="342900" marR="0" lvl="0" indent="-342900" algn="just">
              <a:lnSpc>
                <a:spcPct val="107000"/>
              </a:lnSpc>
              <a:spcBef>
                <a:spcPts val="0"/>
              </a:spcBef>
              <a:spcAft>
                <a:spcPts val="0"/>
              </a:spcAft>
              <a:buFont typeface="+mj-lt"/>
              <a:buAutoNum type="romanLcPeriod"/>
            </a:pPr>
            <a:r>
              <a:rPr lang="en-US" sz="2600" dirty="0">
                <a:latin typeface="Arial" panose="020B0604020202020204" pitchFamily="34" charset="0"/>
                <a:cs typeface="Arial" panose="020B0604020202020204" pitchFamily="34" charset="0"/>
              </a:rPr>
              <a:t>Describe major global health security or bioterrorism threats and characterize the human, social, economic and political risks they pose to societies</a:t>
            </a:r>
          </a:p>
          <a:p>
            <a:pPr marL="342900" marR="0" lvl="0" indent="-342900" algn="just">
              <a:lnSpc>
                <a:spcPct val="107000"/>
              </a:lnSpc>
              <a:spcBef>
                <a:spcPts val="0"/>
              </a:spcBef>
              <a:spcAft>
                <a:spcPts val="0"/>
              </a:spcAft>
              <a:buFont typeface="+mj-lt"/>
              <a:buAutoNum type="romanLcPeriod"/>
            </a:pPr>
            <a:r>
              <a:rPr lang="en-US" sz="2600" dirty="0">
                <a:latin typeface="Arial" panose="020B0604020202020204" pitchFamily="34" charset="0"/>
                <a:cs typeface="Arial" panose="020B0604020202020204" pitchFamily="34" charset="0"/>
              </a:rPr>
              <a:t>Explain the requirements for </a:t>
            </a:r>
            <a:r>
              <a:rPr lang="en-US" sz="2600" dirty="0" smtClean="0">
                <a:latin typeface="Arial" panose="020B0604020202020204" pitchFamily="34" charset="0"/>
                <a:cs typeface="Arial" panose="020B0604020202020204" pitchFamily="34" charset="0"/>
              </a:rPr>
              <a:t>packaging</a:t>
            </a:r>
            <a:r>
              <a:rPr lang="en-US" sz="2600" dirty="0">
                <a:latin typeface="Arial" panose="020B0604020202020204" pitchFamily="34" charset="0"/>
                <a:cs typeface="Arial" panose="020B0604020202020204" pitchFamily="34" charset="0"/>
              </a:rPr>
              <a:t>, labelling and shipping of different categories of infectious  biological samples</a:t>
            </a:r>
          </a:p>
          <a:p>
            <a:pPr marL="342900" marR="0" lvl="0" indent="-342900" algn="just">
              <a:lnSpc>
                <a:spcPct val="107000"/>
              </a:lnSpc>
              <a:spcBef>
                <a:spcPts val="0"/>
              </a:spcBef>
              <a:spcAft>
                <a:spcPts val="0"/>
              </a:spcAft>
              <a:buFont typeface="+mj-lt"/>
              <a:buAutoNum type="romanLcPeriod"/>
            </a:pPr>
            <a:r>
              <a:rPr lang="en-US" sz="2600" dirty="0">
                <a:latin typeface="Arial" panose="020B0604020202020204" pitchFamily="34" charset="0"/>
                <a:cs typeface="Arial" panose="020B0604020202020204" pitchFamily="34" charset="0"/>
              </a:rPr>
              <a:t>Discuss  the technologies used in synthetic biology</a:t>
            </a:r>
          </a:p>
          <a:p>
            <a:pPr marR="0" lvl="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l"/>
            <a:endParaRPr lang="en-US" sz="2800" dirty="0"/>
          </a:p>
        </p:txBody>
      </p:sp>
    </p:spTree>
    <p:extLst>
      <p:ext uri="{BB962C8B-B14F-4D97-AF65-F5344CB8AC3E}">
        <p14:creationId xmlns:p14="http://schemas.microsoft.com/office/powerpoint/2010/main" val="149992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0" y="586654"/>
            <a:ext cx="11046691" cy="1057419"/>
          </a:xfrm>
          <a:noFill/>
        </p:spPr>
        <p:txBody>
          <a:bodyPr>
            <a:normAutofit fontScale="90000"/>
          </a:bodyPr>
          <a:lstStyle/>
          <a:p>
            <a:pPr marL="457200" marR="0">
              <a:spcBef>
                <a:spcPts val="0"/>
              </a:spcBef>
              <a:spcAft>
                <a:spcPts val="0"/>
              </a:spcAft>
            </a:pP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a:latin typeface="Calibri" panose="020F0502020204030204" pitchFamily="34" charset="0"/>
                <a:ea typeface="Calibri" panose="020F0502020204030204" pitchFamily="34" charset="0"/>
                <a:cs typeface="Times New Roman" panose="02020603050405020304" pitchFamily="18" charset="0"/>
              </a:rPr>
              <a:t/>
            </a:r>
            <a:br>
              <a:rPr lang="en-US" sz="5400" dirty="0">
                <a:latin typeface="Calibri" panose="020F0502020204030204" pitchFamily="34" charset="0"/>
                <a:ea typeface="Calibri" panose="020F0502020204030204" pitchFamily="34" charset="0"/>
                <a:cs typeface="Times New Roman" panose="02020603050405020304" pitchFamily="18" charset="0"/>
              </a:rPr>
            </a:br>
            <a:r>
              <a:rPr lang="en-US" sz="4900" b="1" dirty="0">
                <a:latin typeface="Arial" panose="020B0604020202020204" pitchFamily="34" charset="0"/>
                <a:ea typeface="Calibri" panose="020F0502020204030204" pitchFamily="34" charset="0"/>
                <a:cs typeface="Arial" panose="020B0604020202020204" pitchFamily="34" charset="0"/>
              </a:rPr>
              <a:t>Expected Learning Outcomes </a:t>
            </a:r>
            <a:endParaRPr lang="en-US" sz="49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81903" y="1909184"/>
            <a:ext cx="11055927" cy="4513917"/>
          </a:xfrm>
          <a:ln>
            <a:noFill/>
          </a:ln>
        </p:spPr>
        <p:txBody>
          <a:bodyPr>
            <a:normAutofit fontScale="25000" lnSpcReduction="20000"/>
          </a:bodyPr>
          <a:lstStyle/>
          <a:p>
            <a:pPr algn="just">
              <a:lnSpc>
                <a:spcPct val="150000"/>
              </a:lnSpc>
              <a:spcBef>
                <a:spcPts val="0"/>
              </a:spcBef>
            </a:pPr>
            <a:r>
              <a:rPr lang="en-US" sz="11200" dirty="0">
                <a:latin typeface="Arial" panose="020B0604020202020204" pitchFamily="34" charset="0"/>
                <a:ea typeface="Calibri" panose="020F0502020204030204" pitchFamily="34" charset="0"/>
                <a:cs typeface="Arial" panose="020B0604020202020204" pitchFamily="34" charset="0"/>
              </a:rPr>
              <a:t>At the end of this topic, the learner should be able to:</a:t>
            </a:r>
          </a:p>
          <a:p>
            <a:pPr marL="342900" marR="0" lvl="0" indent="-342900" algn="just">
              <a:lnSpc>
                <a:spcPct val="107000"/>
              </a:lnSpc>
              <a:spcBef>
                <a:spcPts val="0"/>
              </a:spcBef>
              <a:spcAft>
                <a:spcPts val="0"/>
              </a:spcAft>
              <a:buFont typeface="+mj-lt"/>
              <a:buAutoNum type="romanLcPeriod"/>
            </a:pPr>
            <a:r>
              <a:rPr lang="en-US" sz="11200" dirty="0">
                <a:latin typeface="Arial" panose="020B0604020202020204" pitchFamily="34" charset="0"/>
                <a:ea typeface="Calibri" panose="020F0502020204030204" pitchFamily="34" charset="0"/>
                <a:cs typeface="Arial" panose="020B0604020202020204" pitchFamily="34" charset="0"/>
              </a:rPr>
              <a:t>Identify and classify the biological risks and be able to comprehend the scale and impact of accidental release and intentional misuse of biological agents.</a:t>
            </a:r>
          </a:p>
          <a:p>
            <a:pPr marL="342900" marR="0" lvl="0" indent="-342900" algn="just">
              <a:lnSpc>
                <a:spcPct val="107000"/>
              </a:lnSpc>
              <a:spcBef>
                <a:spcPts val="0"/>
              </a:spcBef>
              <a:spcAft>
                <a:spcPts val="0"/>
              </a:spcAft>
              <a:buFont typeface="+mj-lt"/>
              <a:buAutoNum type="romanLcPeriod"/>
            </a:pPr>
            <a:r>
              <a:rPr lang="en-US" sz="11200" dirty="0">
                <a:latin typeface="Arial" panose="020B0604020202020204" pitchFamily="34" charset="0"/>
                <a:ea typeface="Calibri" panose="020F0502020204030204" pitchFamily="34" charset="0"/>
                <a:cs typeface="Arial" panose="020B0604020202020204" pitchFamily="34" charset="0"/>
              </a:rPr>
              <a:t>Explain the importance of responsible research as well as the necessity of biosafety, and biosecurity measures. </a:t>
            </a:r>
          </a:p>
          <a:p>
            <a:pPr marL="342900" marR="0" lvl="0" indent="-342900" algn="just">
              <a:lnSpc>
                <a:spcPct val="107000"/>
              </a:lnSpc>
              <a:spcBef>
                <a:spcPts val="0"/>
              </a:spcBef>
              <a:spcAft>
                <a:spcPts val="0"/>
              </a:spcAft>
              <a:buFont typeface="+mj-lt"/>
              <a:buAutoNum type="romanLcPeriod"/>
            </a:pPr>
            <a:r>
              <a:rPr lang="en-US" sz="11200" dirty="0">
                <a:latin typeface="Arial" panose="020B0604020202020204" pitchFamily="34" charset="0"/>
                <a:ea typeface="Calibri" panose="020F0502020204030204" pitchFamily="34" charset="0"/>
                <a:cs typeface="Arial" panose="020B0604020202020204" pitchFamily="34" charset="0"/>
              </a:rPr>
              <a:t>Identify infectious biological samples based on packaging and labelling</a:t>
            </a:r>
          </a:p>
          <a:p>
            <a:pPr marL="342900" marR="0" lvl="0" indent="-342900" algn="just">
              <a:lnSpc>
                <a:spcPct val="107000"/>
              </a:lnSpc>
              <a:spcBef>
                <a:spcPts val="0"/>
              </a:spcBef>
              <a:spcAft>
                <a:spcPts val="0"/>
              </a:spcAft>
              <a:buFont typeface="+mj-lt"/>
              <a:buAutoNum type="romanLcPeriod"/>
            </a:pPr>
            <a:r>
              <a:rPr lang="en-US" sz="11200" dirty="0">
                <a:latin typeface="Arial" panose="020B0604020202020204" pitchFamily="34" charset="0"/>
                <a:ea typeface="Calibri" panose="020F0502020204030204" pitchFamily="34" charset="0"/>
                <a:cs typeface="Arial" panose="020B0604020202020204" pitchFamily="34" charset="0"/>
              </a:rPr>
              <a:t>Discuss a range of health security threats posed by life science research</a:t>
            </a:r>
          </a:p>
          <a:p>
            <a:pPr marL="342900" indent="-342900" algn="just">
              <a:lnSpc>
                <a:spcPct val="107000"/>
              </a:lnSpc>
              <a:spcBef>
                <a:spcPts val="0"/>
              </a:spcBef>
              <a:buFont typeface="+mj-lt"/>
              <a:buAutoNum type="romanLcPeriod"/>
            </a:pPr>
            <a:r>
              <a:rPr lang="en-US" sz="11200" dirty="0">
                <a:latin typeface="Arial" panose="020B0604020202020204" pitchFamily="34" charset="0"/>
                <a:ea typeface="Calibri" panose="020F0502020204030204" pitchFamily="34" charset="0"/>
                <a:cs typeface="Arial" panose="020B0604020202020204" pitchFamily="34" charset="0"/>
              </a:rPr>
              <a:t>Explain the technologies used in </a:t>
            </a:r>
            <a:r>
              <a:rPr lang="en-US" sz="11200" dirty="0" smtClean="0">
                <a:latin typeface="Arial" panose="020B0604020202020204" pitchFamily="34" charset="0"/>
                <a:ea typeface="Calibri" panose="020F0502020204030204" pitchFamily="34" charset="0"/>
                <a:cs typeface="Arial" panose="020B0604020202020204" pitchFamily="34" charset="0"/>
              </a:rPr>
              <a:t>synthetic </a:t>
            </a:r>
            <a:r>
              <a:rPr lang="en-US" sz="11200" dirty="0">
                <a:latin typeface="Arial" panose="020B0604020202020204" pitchFamily="34" charset="0"/>
                <a:ea typeface="Calibri" panose="020F0502020204030204" pitchFamily="34" charset="0"/>
                <a:cs typeface="Arial" panose="020B0604020202020204" pitchFamily="34" charset="0"/>
              </a:rPr>
              <a:t>biology</a:t>
            </a:r>
          </a:p>
          <a:p>
            <a:pPr marL="342900" marR="0" lvl="0" indent="-342900" algn="just">
              <a:lnSpc>
                <a:spcPct val="107000"/>
              </a:lnSpc>
              <a:spcBef>
                <a:spcPts val="0"/>
              </a:spcBef>
              <a:spcAft>
                <a:spcPts val="0"/>
              </a:spcAft>
              <a:buFont typeface="+mj-lt"/>
              <a:buAutoNum type="romanLcPeriod"/>
            </a:pPr>
            <a:endParaRPr lang="en-US" sz="9600" dirty="0">
              <a:latin typeface="Arial" panose="020B0604020202020204" pitchFamily="34" charset="0"/>
            </a:endParaRPr>
          </a:p>
          <a:p>
            <a:pPr marL="914400" marR="0" algn="just">
              <a:lnSpc>
                <a:spcPct val="107000"/>
              </a:lnSpc>
              <a:spcBef>
                <a:spcPts val="0"/>
              </a:spcBef>
              <a:spcAft>
                <a:spcPts val="800"/>
              </a:spcAft>
            </a:pPr>
            <a:r>
              <a:rPr lang="en-US" sz="5100" dirty="0">
                <a:latin typeface="Times New Roman" panose="02020603050405020304" pitchFamily="18" charset="0"/>
                <a:ea typeface="Calibri" panose="020F0502020204030204" pitchFamily="34" charset="0"/>
                <a:cs typeface="Times New Roman" panose="02020603050405020304" pitchFamily="18" charset="0"/>
              </a:rPr>
              <a:t> </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307342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038" y="334819"/>
            <a:ext cx="10935853" cy="1039090"/>
          </a:xfrm>
          <a:noFill/>
        </p:spPr>
        <p:txBody>
          <a:bodyPr>
            <a:normAutofit/>
          </a:bodyPr>
          <a:lstStyle/>
          <a:p>
            <a:r>
              <a:rPr lang="en-US" sz="5400" b="1" dirty="0" smtClean="0">
                <a:latin typeface="Arial" panose="020B0604020202020204" pitchFamily="34" charset="0"/>
                <a:cs typeface="Arial" panose="020B0604020202020204" pitchFamily="34" charset="0"/>
              </a:rPr>
              <a:t>Definitions</a:t>
            </a:r>
            <a:endParaRPr lang="en-US" sz="5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40633" y="1373910"/>
            <a:ext cx="6785810" cy="4759036"/>
          </a:xfrm>
          <a:ln>
            <a:noFill/>
          </a:ln>
        </p:spPr>
        <p:txBody>
          <a:bodyPr/>
          <a:lstStyle/>
          <a:p>
            <a:pPr algn="l"/>
            <a:r>
              <a:rPr lang="en-US" b="1" dirty="0">
                <a:latin typeface="Arial" panose="020B0604020202020204" pitchFamily="34" charset="0"/>
                <a:cs typeface="Arial" panose="020B0604020202020204" pitchFamily="34" charset="0"/>
              </a:rPr>
              <a:t>Biotechnology</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Using scientific methods with organism to produce new products or new forms of organism</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Manipulation of genes is called genetic engineering or recombinant DNA technology</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Genetic Engineering involves taking one or more genes from  in one and either:</a:t>
            </a:r>
          </a:p>
          <a:p>
            <a:pPr algn="just"/>
            <a:r>
              <a:rPr lang="en-US" dirty="0" smtClean="0">
                <a:latin typeface="Arial" panose="020B0604020202020204" pitchFamily="34" charset="0"/>
                <a:cs typeface="Arial" panose="020B0604020202020204" pitchFamily="34" charset="0"/>
              </a:rPr>
              <a:t>-Transferring </a:t>
            </a:r>
            <a:r>
              <a:rPr lang="en-US" dirty="0">
                <a:latin typeface="Arial" panose="020B0604020202020204" pitchFamily="34" charset="0"/>
                <a:cs typeface="Arial" panose="020B0604020202020204" pitchFamily="34" charset="0"/>
              </a:rPr>
              <a:t>them to another organism</a:t>
            </a:r>
          </a:p>
          <a:p>
            <a:pPr algn="just"/>
            <a:r>
              <a:rPr lang="en-US" dirty="0" smtClean="0">
                <a:latin typeface="Arial" panose="020B0604020202020204" pitchFamily="34" charset="0"/>
                <a:cs typeface="Arial" panose="020B0604020202020204" pitchFamily="34" charset="0"/>
              </a:rPr>
              <a:t>-Putting </a:t>
            </a:r>
            <a:r>
              <a:rPr lang="en-US" dirty="0">
                <a:latin typeface="Arial" panose="020B0604020202020204" pitchFamily="34" charset="0"/>
                <a:cs typeface="Arial" panose="020B0604020202020204" pitchFamily="34" charset="0"/>
              </a:rPr>
              <a:t>them back into the original organism in different combination</a:t>
            </a:r>
          </a:p>
          <a:p>
            <a:pPr algn="just"/>
            <a:endParaRPr lang="en-US" dirty="0"/>
          </a:p>
          <a:p>
            <a:pPr algn="just"/>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365" y="2008666"/>
            <a:ext cx="4922979" cy="3171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7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578" y="192505"/>
            <a:ext cx="11068567" cy="1227839"/>
          </a:xfrm>
          <a:noFill/>
        </p:spPr>
        <p:txBody>
          <a:bodyPr>
            <a:normAutofit/>
          </a:bodyPr>
          <a:lstStyle/>
          <a:p>
            <a:r>
              <a:rPr lang="en-US" sz="4000" b="1" dirty="0" smtClean="0">
                <a:latin typeface="Arial" panose="020B0604020202020204" pitchFamily="34" charset="0"/>
                <a:cs typeface="Arial" panose="020B0604020202020204" pitchFamily="34" charset="0"/>
              </a:rPr>
              <a:t>Overlap of Biosafety </a:t>
            </a:r>
            <a:r>
              <a:rPr lang="en-US" sz="4000" b="1" dirty="0">
                <a:latin typeface="Arial" panose="020B0604020202020204" pitchFamily="34" charset="0"/>
                <a:cs typeface="Arial" panose="020B0604020202020204" pitchFamily="34" charset="0"/>
              </a:rPr>
              <a:t>and </a:t>
            </a:r>
            <a:r>
              <a:rPr lang="en-US" sz="4000" b="1" dirty="0" smtClean="0">
                <a:latin typeface="Arial" panose="020B0604020202020204" pitchFamily="34" charset="0"/>
                <a:cs typeface="Arial" panose="020B0604020202020204" pitchFamily="34" charset="0"/>
              </a:rPr>
              <a:t>Biosecurity</a:t>
            </a:r>
            <a:endParaRPr lang="en-US" sz="4000" b="1" dirty="0">
              <a:latin typeface="Arial" panose="020B0604020202020204" pitchFamily="34" charset="0"/>
              <a:cs typeface="Arial" panose="020B0604020202020204" pitchFamily="34" charset="0"/>
            </a:endParaRPr>
          </a:p>
        </p:txBody>
      </p:sp>
      <p:pic>
        <p:nvPicPr>
          <p:cNvPr id="4" name="Imat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932" y="1669308"/>
            <a:ext cx="10263858" cy="4611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8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317" y="381267"/>
            <a:ext cx="10658763" cy="706437"/>
          </a:xfrm>
          <a:noFill/>
        </p:spPr>
        <p:txBody>
          <a:bodyPr>
            <a:normAutofit fontScale="90000"/>
          </a:bodyPr>
          <a:lstStyle/>
          <a:p>
            <a:pPr algn="l"/>
            <a:r>
              <a:rPr lang="en-US" b="1" dirty="0"/>
              <a:t> </a:t>
            </a:r>
            <a:r>
              <a:rPr lang="en-US" b="1" dirty="0" smtClean="0"/>
              <a:t>Overview </a:t>
            </a:r>
            <a:r>
              <a:rPr lang="en-US" b="1" dirty="0"/>
              <a:t>on Synthetic Biology</a:t>
            </a:r>
          </a:p>
        </p:txBody>
      </p:sp>
      <p:sp>
        <p:nvSpPr>
          <p:cNvPr id="3" name="Subtitle 2"/>
          <p:cNvSpPr>
            <a:spLocks noGrp="1"/>
          </p:cNvSpPr>
          <p:nvPr>
            <p:ph type="subTitle" idx="1"/>
          </p:nvPr>
        </p:nvSpPr>
        <p:spPr>
          <a:xfrm>
            <a:off x="593317" y="1356688"/>
            <a:ext cx="5043181" cy="5260680"/>
          </a:xfrm>
          <a:ln>
            <a:noFill/>
          </a:ln>
        </p:spPr>
        <p:txBody>
          <a:bodyPr>
            <a:noAutofit/>
          </a:bodyPr>
          <a:lstStyle/>
          <a:p>
            <a:pPr algn="just"/>
            <a:r>
              <a:rPr lang="en-US" sz="2800" b="1" dirty="0"/>
              <a:t>Synthetic Biology</a:t>
            </a:r>
            <a:r>
              <a:rPr lang="en-US" sz="2800" dirty="0"/>
              <a:t>: Solves problems by applying engineering principals to biology</a:t>
            </a:r>
          </a:p>
          <a:p>
            <a:pPr algn="just"/>
            <a:r>
              <a:rPr lang="en-US" sz="2800" dirty="0"/>
              <a:t>Researchers in this emerging field redesign existing </a:t>
            </a:r>
            <a:r>
              <a:rPr lang="en-US" sz="2800" dirty="0" smtClean="0"/>
              <a:t>organisms </a:t>
            </a:r>
            <a:r>
              <a:rPr lang="en-US" sz="2800" dirty="0"/>
              <a:t>and make new ones</a:t>
            </a:r>
          </a:p>
          <a:p>
            <a:pPr algn="just"/>
            <a:r>
              <a:rPr lang="en-US" sz="2800" dirty="0"/>
              <a:t>Synthetic biology may provide solutions to problems in areas such as food security, health care, </a:t>
            </a:r>
            <a:r>
              <a:rPr lang="en-US" sz="2800" dirty="0" smtClean="0"/>
              <a:t>energy </a:t>
            </a:r>
            <a:r>
              <a:rPr lang="en-US" sz="2800" dirty="0"/>
              <a:t>and the environment</a:t>
            </a:r>
          </a:p>
        </p:txBody>
      </p:sp>
      <p:pic>
        <p:nvPicPr>
          <p:cNvPr id="4" name="Picture 3">
            <a:extLst>
              <a:ext uri="{FF2B5EF4-FFF2-40B4-BE49-F238E27FC236}">
                <a16:creationId xmlns:a16="http://schemas.microsoft.com/office/drawing/2014/main" id="{1C291BDA-F297-4D44-8FF7-EF41B6797B16}"/>
              </a:ext>
            </a:extLst>
          </p:cNvPr>
          <p:cNvPicPr>
            <a:picLocks noChangeAspect="1"/>
          </p:cNvPicPr>
          <p:nvPr/>
        </p:nvPicPr>
        <p:blipFill>
          <a:blip r:embed="rId2"/>
          <a:stretch>
            <a:fillRect/>
          </a:stretch>
        </p:blipFill>
        <p:spPr>
          <a:xfrm>
            <a:off x="5654970" y="1893602"/>
            <a:ext cx="6537030" cy="3713114"/>
          </a:xfrm>
          <a:prstGeom prst="rect">
            <a:avLst/>
          </a:prstGeom>
          <a:ln>
            <a:noFill/>
          </a:ln>
        </p:spPr>
      </p:pic>
    </p:spTree>
    <p:extLst>
      <p:ext uri="{BB962C8B-B14F-4D97-AF65-F5344CB8AC3E}">
        <p14:creationId xmlns:p14="http://schemas.microsoft.com/office/powerpoint/2010/main" val="359270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704" y="288756"/>
            <a:ext cx="10921999" cy="945553"/>
          </a:xfrm>
          <a:noFill/>
        </p:spPr>
        <p:txBody>
          <a:bodyPr>
            <a:normAutofit fontScale="90000"/>
          </a:bodyPr>
          <a:lstStyle/>
          <a:p>
            <a:r>
              <a:rPr lang="en-US" b="1" dirty="0" smtClean="0"/>
              <a:t>Synthetic Genomic Applications</a:t>
            </a:r>
            <a:endParaRPr lang="en-US" b="1" dirty="0"/>
          </a:p>
        </p:txBody>
      </p:sp>
      <p:sp>
        <p:nvSpPr>
          <p:cNvPr id="4" name="TextBox 3">
            <a:extLst>
              <a:ext uri="{FF2B5EF4-FFF2-40B4-BE49-F238E27FC236}">
                <a16:creationId xmlns:a16="http://schemas.microsoft.com/office/drawing/2014/main" id="{13B0205E-C54D-465C-8629-9AF1402D0ABA}"/>
              </a:ext>
            </a:extLst>
          </p:cNvPr>
          <p:cNvSpPr txBox="1"/>
          <p:nvPr/>
        </p:nvSpPr>
        <p:spPr>
          <a:xfrm>
            <a:off x="540369" y="1322007"/>
            <a:ext cx="10900038" cy="954107"/>
          </a:xfrm>
          <a:prstGeom prst="rect">
            <a:avLst/>
          </a:prstGeom>
          <a:noFill/>
          <a:ln>
            <a:solidFill>
              <a:schemeClr val="accent2">
                <a:lumMod val="20000"/>
                <a:lumOff val="80000"/>
              </a:schemeClr>
            </a:solidFill>
          </a:ln>
        </p:spPr>
        <p:txBody>
          <a:bodyPr wrap="square">
            <a:spAutoFit/>
          </a:bodyPr>
          <a:lstStyle/>
          <a:p>
            <a:pPr algn="ctr" defTabSz="914400"/>
            <a:r>
              <a:rPr lang="en-US" sz="2800" dirty="0">
                <a:solidFill>
                  <a:srgbClr val="0070C0"/>
                </a:solidFill>
                <a:latin typeface="Arial" panose="020B0604020202020204" pitchFamily="34" charset="0"/>
                <a:cs typeface="Arial" panose="020B0604020202020204" pitchFamily="34" charset="0"/>
              </a:rPr>
              <a:t>Synthetic Genomics Applications in Biomedicine and Health </a:t>
            </a:r>
            <a:br>
              <a:rPr lang="en-US" sz="2800" dirty="0">
                <a:solidFill>
                  <a:srgbClr val="0070C0"/>
                </a:solidFill>
                <a:latin typeface="Arial" panose="020B0604020202020204" pitchFamily="34" charset="0"/>
                <a:cs typeface="Arial" panose="020B0604020202020204" pitchFamily="34" charset="0"/>
              </a:rPr>
            </a:br>
            <a:endParaRPr lang="en-US" sz="2800"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939B04A-1977-4585-8210-1EF1FD52CA4B}"/>
              </a:ext>
            </a:extLst>
          </p:cNvPr>
          <p:cNvPicPr>
            <a:picLocks noChangeAspect="1"/>
          </p:cNvPicPr>
          <p:nvPr/>
        </p:nvPicPr>
        <p:blipFill>
          <a:blip r:embed="rId2"/>
          <a:stretch>
            <a:fillRect/>
          </a:stretch>
        </p:blipFill>
        <p:spPr>
          <a:xfrm>
            <a:off x="1452417" y="2276114"/>
            <a:ext cx="9075942" cy="4274047"/>
          </a:xfrm>
          <a:prstGeom prst="rect">
            <a:avLst/>
          </a:prstGeom>
        </p:spPr>
      </p:pic>
    </p:spTree>
    <p:extLst>
      <p:ext uri="{BB962C8B-B14F-4D97-AF65-F5344CB8AC3E}">
        <p14:creationId xmlns:p14="http://schemas.microsoft.com/office/powerpoint/2010/main" val="351083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CA0286-A209-4BB4-9898-029C300392AD}"/>
              </a:ext>
            </a:extLst>
          </p:cNvPr>
          <p:cNvPicPr>
            <a:picLocks noChangeAspect="1"/>
          </p:cNvPicPr>
          <p:nvPr/>
        </p:nvPicPr>
        <p:blipFill>
          <a:blip r:embed="rId2"/>
          <a:stretch>
            <a:fillRect/>
          </a:stretch>
        </p:blipFill>
        <p:spPr>
          <a:xfrm>
            <a:off x="554181" y="895928"/>
            <a:ext cx="11231418" cy="5911775"/>
          </a:xfrm>
          <a:prstGeom prst="rect">
            <a:avLst/>
          </a:prstGeom>
        </p:spPr>
      </p:pic>
      <p:sp>
        <p:nvSpPr>
          <p:cNvPr id="5" name="Title 4">
            <a:extLst>
              <a:ext uri="{FF2B5EF4-FFF2-40B4-BE49-F238E27FC236}">
                <a16:creationId xmlns:a16="http://schemas.microsoft.com/office/drawing/2014/main" id="{D5391F4A-C3E2-4307-8B8D-1924D89D3B09}"/>
              </a:ext>
            </a:extLst>
          </p:cNvPr>
          <p:cNvSpPr txBox="1">
            <a:spLocks noGrp="1"/>
          </p:cNvSpPr>
          <p:nvPr>
            <p:ph type="ctrTitle"/>
          </p:nvPr>
        </p:nvSpPr>
        <p:spPr>
          <a:xfrm>
            <a:off x="766618" y="-849070"/>
            <a:ext cx="11194473" cy="2031325"/>
          </a:xfrm>
          <a:prstGeom prst="rect">
            <a:avLst/>
          </a:prstGeom>
          <a:noFill/>
        </p:spPr>
        <p:txBody>
          <a:bodyPr wrap="square">
            <a:spAutoFit/>
          </a:bodyPr>
          <a:lstStyle/>
          <a:p>
            <a:r>
              <a:rPr lang="en-US" sz="2800" b="0" i="0" dirty="0">
                <a:solidFill>
                  <a:srgbClr val="0070C0"/>
                </a:solidFill>
                <a:effectLst/>
                <a:latin typeface="Arial" panose="020B0604020202020204" pitchFamily="34" charset="0"/>
                <a:cs typeface="Arial" panose="020B0604020202020204" pitchFamily="34" charset="0"/>
              </a:rPr>
              <a:t/>
            </a:r>
            <a:br>
              <a:rPr lang="en-US" sz="2800" b="0" i="0" dirty="0">
                <a:solidFill>
                  <a:srgbClr val="0070C0"/>
                </a:solidFill>
                <a:effectLst/>
                <a:latin typeface="Arial" panose="020B0604020202020204" pitchFamily="34" charset="0"/>
                <a:cs typeface="Arial" panose="020B0604020202020204" pitchFamily="34" charset="0"/>
              </a:rPr>
            </a:br>
            <a:r>
              <a:rPr lang="en-US" sz="2800" dirty="0">
                <a:solidFill>
                  <a:srgbClr val="0070C0"/>
                </a:solidFill>
                <a:latin typeface="Arial" panose="020B0604020202020204" pitchFamily="34" charset="0"/>
                <a:cs typeface="Arial" panose="020B0604020202020204" pitchFamily="34" charset="0"/>
              </a:rPr>
              <a:t/>
            </a:r>
            <a:br>
              <a:rPr lang="en-US" sz="2800" dirty="0">
                <a:solidFill>
                  <a:srgbClr val="0070C0"/>
                </a:solidFill>
                <a:latin typeface="Arial" panose="020B0604020202020204" pitchFamily="34" charset="0"/>
                <a:cs typeface="Arial" panose="020B0604020202020204" pitchFamily="34" charset="0"/>
              </a:rPr>
            </a:br>
            <a:r>
              <a:rPr lang="en-US" sz="2800" dirty="0">
                <a:solidFill>
                  <a:srgbClr val="0070C0"/>
                </a:solidFill>
                <a:latin typeface="Arial" panose="020B0604020202020204" pitchFamily="34" charset="0"/>
                <a:cs typeface="Arial" panose="020B0604020202020204" pitchFamily="34" charset="0"/>
              </a:rPr>
              <a:t/>
            </a:r>
            <a:br>
              <a:rPr lang="en-US" sz="2800" dirty="0">
                <a:solidFill>
                  <a:srgbClr val="0070C0"/>
                </a:solidFill>
                <a:latin typeface="Arial" panose="020B0604020202020204" pitchFamily="34" charset="0"/>
                <a:cs typeface="Arial" panose="020B0604020202020204" pitchFamily="34" charset="0"/>
              </a:rPr>
            </a:br>
            <a:r>
              <a:rPr lang="en-US" sz="2800" b="0" i="0" dirty="0">
                <a:solidFill>
                  <a:srgbClr val="0070C0"/>
                </a:solidFill>
                <a:effectLst/>
                <a:latin typeface="Arial" panose="020B0604020202020204" pitchFamily="34" charset="0"/>
                <a:cs typeface="Arial" panose="020B0604020202020204" pitchFamily="34" charset="0"/>
              </a:rPr>
              <a:t>Synthetic Genomes Existing Currently</a:t>
            </a:r>
            <a:r>
              <a:rPr lang="en-US" sz="2800" dirty="0">
                <a:solidFill>
                  <a:srgbClr val="0070C0"/>
                </a:solidFill>
                <a:latin typeface="Arial" panose="020B0604020202020204" pitchFamily="34" charset="0"/>
                <a:cs typeface="Arial" panose="020B0604020202020204" pitchFamily="34" charset="0"/>
              </a:rPr>
              <a:t/>
            </a:r>
            <a:br>
              <a:rPr lang="en-US" sz="2800" dirty="0">
                <a:solidFill>
                  <a:srgbClr val="0070C0"/>
                </a:solidFill>
                <a:latin typeface="Arial" panose="020B0604020202020204" pitchFamily="34" charset="0"/>
                <a:cs typeface="Arial" panose="020B0604020202020204" pitchFamily="34" charset="0"/>
              </a:rPr>
            </a:br>
            <a:endParaRPr lang="en-US"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9673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E6B49502B9C642B2D5BB5E754263EF" ma:contentTypeVersion="8" ma:contentTypeDescription="Ein neues Dokument erstellen." ma:contentTypeScope="" ma:versionID="0e2396517994fde0a1f31f3d9d98bc95">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6cd55501c148cf27e9a6f75b0f07e242"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A2D57F-3CBB-4510-9B8C-2EB583DD6514}"/>
</file>

<file path=customXml/itemProps2.xml><?xml version="1.0" encoding="utf-8"?>
<ds:datastoreItem xmlns:ds="http://schemas.openxmlformats.org/officeDocument/2006/customXml" ds:itemID="{5412458D-9F1A-468A-B0DE-00BA10C69696}"/>
</file>

<file path=customXml/itemProps3.xml><?xml version="1.0" encoding="utf-8"?>
<ds:datastoreItem xmlns:ds="http://schemas.openxmlformats.org/officeDocument/2006/customXml" ds:itemID="{16EE6251-CE36-4ED7-A401-AC867EB4424F}"/>
</file>

<file path=docProps/app.xml><?xml version="1.0" encoding="utf-8"?>
<Properties xmlns="http://schemas.openxmlformats.org/officeDocument/2006/extended-properties" xmlns:vt="http://schemas.openxmlformats.org/officeDocument/2006/docPropsVTypes">
  <Template>Office Theme</Template>
  <TotalTime>5719</TotalTime>
  <Words>2159</Words>
  <Application>Microsoft Office PowerPoint</Application>
  <PresentationFormat>Widescreen</PresentationFormat>
  <Paragraphs>256</Paragraphs>
  <Slides>29</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MS PGothic</vt:lpstr>
      <vt:lpstr>MS PGothic</vt:lpstr>
      <vt:lpstr>Arial</vt:lpstr>
      <vt:lpstr>Arial Black</vt:lpstr>
      <vt:lpstr>Calibri</vt:lpstr>
      <vt:lpstr>Gill Sans MT</vt:lpstr>
      <vt:lpstr>Tahoma</vt:lpstr>
      <vt:lpstr>Times New Roman</vt:lpstr>
      <vt:lpstr>Wingdings</vt:lpstr>
      <vt:lpstr>ヒラギノ角ゴ Pro W3</vt:lpstr>
      <vt:lpstr>1_Office Theme</vt:lpstr>
      <vt:lpstr>Office Theme</vt:lpstr>
      <vt:lpstr>  PPOH 113: Biotechnology, Biosafety and Biosecurity and Pandemics</vt:lpstr>
      <vt:lpstr>PowerPoint Presentation</vt:lpstr>
      <vt:lpstr>Objectives</vt:lpstr>
      <vt:lpstr>  Expected Learning Outcomes </vt:lpstr>
      <vt:lpstr>Definitions</vt:lpstr>
      <vt:lpstr>Overlap of Biosafety and Biosecurity</vt:lpstr>
      <vt:lpstr> Overview on Synthetic Biology</vt:lpstr>
      <vt:lpstr>Synthetic Genomic Applications</vt:lpstr>
      <vt:lpstr>   Synthetic Genomes Existing Currently </vt:lpstr>
      <vt:lpstr>Synthetic Biology  and its Application/Bioeconomy</vt:lpstr>
      <vt:lpstr>PowerPoint Presentation</vt:lpstr>
      <vt:lpstr>Agricultural Sector</vt:lpstr>
      <vt:lpstr>Health</vt:lpstr>
      <vt:lpstr>Industrial and Environmental Sector</vt:lpstr>
      <vt:lpstr>Global Health Security Policy</vt:lpstr>
      <vt:lpstr>Dual Use and Biosecurity Biosafety and Biotechnology</vt:lpstr>
      <vt:lpstr>Shipping and Labelling of Infectious Materials (International Regulations)</vt:lpstr>
      <vt:lpstr>Definition</vt:lpstr>
      <vt:lpstr>Why a Risk Assessment?</vt:lpstr>
      <vt:lpstr>Biorisk Assessment Process</vt:lpstr>
      <vt:lpstr>PowerPoint Presentation</vt:lpstr>
      <vt:lpstr>Biorisk Mitigation Process</vt:lpstr>
      <vt:lpstr>PowerPoint Presentation</vt:lpstr>
      <vt:lpstr>Choosing Risk Control Measures</vt:lpstr>
      <vt:lpstr>Hierarchy of Controls</vt:lpstr>
      <vt:lpstr>Hierarchy of Controls</vt:lpstr>
      <vt:lpstr>Biological Weapons Policy and Security</vt:lpstr>
      <vt:lpstr>References and Additional Information </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Biotechnology, Biosafety and Biosecurity in Pandemics</dc:title>
  <dc:creator>LENOVO</dc:creator>
  <cp:lastModifiedBy>Balbina</cp:lastModifiedBy>
  <cp:revision>140</cp:revision>
  <dcterms:created xsi:type="dcterms:W3CDTF">2022-11-25T07:29:51Z</dcterms:created>
  <dcterms:modified xsi:type="dcterms:W3CDTF">2023-04-01T20:11:04Z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