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7" r:id="rId6"/>
    <p:sldId id="258" r:id="rId7"/>
    <p:sldId id="260" r:id="rId8"/>
    <p:sldId id="262" r:id="rId9"/>
    <p:sldId id="263" r:id="rId10"/>
    <p:sldId id="265" r:id="rId11"/>
    <p:sldId id="266" r:id="rId12"/>
    <p:sldId id="268" r:id="rId13"/>
    <p:sldId id="270" r:id="rId14"/>
    <p:sldId id="271" r:id="rId15"/>
    <p:sldId id="273" r:id="rId16"/>
    <p:sldId id="274" r:id="rId17"/>
    <p:sldId id="275" r:id="rId18"/>
    <p:sldId id="276" r:id="rId19"/>
    <p:sldId id="277" r:id="rId20"/>
    <p:sldId id="278" r:id="rId21"/>
    <p:sldId id="279" r:id="rId22"/>
    <p:sldId id="281" r:id="rId23"/>
    <p:sldId id="283" r:id="rId24"/>
    <p:sldId id="284" r:id="rId25"/>
    <p:sldId id="286" r:id="rId26"/>
    <p:sldId id="288" r:id="rId27"/>
    <p:sldId id="289" r:id="rId28"/>
    <p:sldId id="290" r:id="rId29"/>
    <p:sldId id="291" r:id="rId30"/>
    <p:sldId id="292" r:id="rId31"/>
    <p:sldId id="294" r:id="rId32"/>
    <p:sldId id="295" r:id="rId33"/>
    <p:sldId id="296" r:id="rId34"/>
    <p:sldId id="297" r:id="rId35"/>
    <p:sldId id="298" r:id="rId36"/>
    <p:sldId id="30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D07C4-E642-490A-AB5A-504CF173F335}" v="3" dt="2023-04-20T10:32:12.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20"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unde, Henry Fillemon GIZ TZ" userId="S::henry.irunde@giz.de::29484520-f28f-4872-9c2b-8bc8e013f411" providerId="AD" clId="Web-{469D07C4-E642-490A-AB5A-504CF173F335}"/>
    <pc:docChg chg="modSld">
      <pc:chgData name="Irunde, Henry Fillemon GIZ TZ" userId="S::henry.irunde@giz.de::29484520-f28f-4872-9c2b-8bc8e013f411" providerId="AD" clId="Web-{469D07C4-E642-490A-AB5A-504CF173F335}" dt="2023-04-20T10:32:12.055" v="2" actId="20577"/>
      <pc:docMkLst>
        <pc:docMk/>
      </pc:docMkLst>
      <pc:sldChg chg="modSp">
        <pc:chgData name="Irunde, Henry Fillemon GIZ TZ" userId="S::henry.irunde@giz.de::29484520-f28f-4872-9c2b-8bc8e013f411" providerId="AD" clId="Web-{469D07C4-E642-490A-AB5A-504CF173F335}" dt="2023-04-20T10:32:12.055" v="2" actId="20577"/>
        <pc:sldMkLst>
          <pc:docMk/>
          <pc:sldMk cId="3001327242" sldId="291"/>
        </pc:sldMkLst>
        <pc:spChg chg="mod">
          <ac:chgData name="Irunde, Henry Fillemon GIZ TZ" userId="S::henry.irunde@giz.de::29484520-f28f-4872-9c2b-8bc8e013f411" providerId="AD" clId="Web-{469D07C4-E642-490A-AB5A-504CF173F335}" dt="2023-04-20T10:32:00.148" v="1" actId="20577"/>
          <ac:spMkLst>
            <pc:docMk/>
            <pc:sldMk cId="3001327242" sldId="291"/>
            <ac:spMk id="5" creationId="{00000000-0000-0000-0000-000000000000}"/>
          </ac:spMkLst>
        </pc:spChg>
        <pc:spChg chg="mod">
          <ac:chgData name="Irunde, Henry Fillemon GIZ TZ" userId="S::henry.irunde@giz.de::29484520-f28f-4872-9c2b-8bc8e013f411" providerId="AD" clId="Web-{469D07C4-E642-490A-AB5A-504CF173F335}" dt="2023-04-20T10:32:12.055" v="2" actId="20577"/>
          <ac:spMkLst>
            <pc:docMk/>
            <pc:sldMk cId="3001327242" sldId="291"/>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65829-A9EA-4565-A8FA-E28BD49E97DA}"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B696F-9498-4554-9273-290C7CB2A404}" type="slidenum">
              <a:rPr lang="en-US" smtClean="0"/>
              <a:t>‹#›</a:t>
            </a:fld>
            <a:endParaRPr lang="en-US"/>
          </a:p>
        </p:txBody>
      </p:sp>
    </p:spTree>
    <p:extLst>
      <p:ext uri="{BB962C8B-B14F-4D97-AF65-F5344CB8AC3E}">
        <p14:creationId xmlns:p14="http://schemas.microsoft.com/office/powerpoint/2010/main" val="112283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can be read out, and presented as the elements that we use for a recapitulation session at the end of the day, or on the following day</a:t>
            </a:r>
          </a:p>
          <a:p>
            <a:endParaRPr lang="en-US" dirty="0"/>
          </a:p>
        </p:txBody>
      </p:sp>
      <p:sp>
        <p:nvSpPr>
          <p:cNvPr id="4" name="Slide Number Placeholder 3"/>
          <p:cNvSpPr>
            <a:spLocks noGrp="1"/>
          </p:cNvSpPr>
          <p:nvPr>
            <p:ph type="sldNum" sz="quarter" idx="10"/>
          </p:nvPr>
        </p:nvSpPr>
        <p:spPr/>
        <p:txBody>
          <a:bodyPr/>
          <a:lstStyle/>
          <a:p>
            <a:fld id="{6F1B696F-9498-4554-9273-290C7CB2A404}" type="slidenum">
              <a:rPr lang="en-US" smtClean="0"/>
              <a:t>2</a:t>
            </a:fld>
            <a:endParaRPr lang="en-US"/>
          </a:p>
        </p:txBody>
      </p:sp>
    </p:spTree>
    <p:extLst>
      <p:ext uri="{BB962C8B-B14F-4D97-AF65-F5344CB8AC3E}">
        <p14:creationId xmlns:p14="http://schemas.microsoft.com/office/powerpoint/2010/main" val="346132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can be read out, and presented as the elements that we use for a recapitulation session at the end of the day, or on the following day</a:t>
            </a:r>
          </a:p>
          <a:p>
            <a:endParaRPr lang="en-US" dirty="0"/>
          </a:p>
        </p:txBody>
      </p:sp>
      <p:sp>
        <p:nvSpPr>
          <p:cNvPr id="4" name="Slide Number Placeholder 3"/>
          <p:cNvSpPr>
            <a:spLocks noGrp="1"/>
          </p:cNvSpPr>
          <p:nvPr>
            <p:ph type="sldNum" sz="quarter" idx="10"/>
          </p:nvPr>
        </p:nvSpPr>
        <p:spPr/>
        <p:txBody>
          <a:bodyPr/>
          <a:lstStyle/>
          <a:p>
            <a:fld id="{6F1B696F-9498-4554-9273-290C7CB2A404}" type="slidenum">
              <a:rPr lang="en-US" smtClean="0"/>
              <a:t>3</a:t>
            </a:fld>
            <a:endParaRPr lang="en-US"/>
          </a:p>
        </p:txBody>
      </p:sp>
    </p:spTree>
    <p:extLst>
      <p:ext uri="{BB962C8B-B14F-4D97-AF65-F5344CB8AC3E}">
        <p14:creationId xmlns:p14="http://schemas.microsoft.com/office/powerpoint/2010/main" val="390621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GB" dirty="0"/>
              <a:t>As an option for interactive approaches, the facilitator can ask the course participants to describe their expectations for the course</a:t>
            </a:r>
          </a:p>
          <a:p>
            <a:endParaRPr lang="en-US" dirty="0"/>
          </a:p>
        </p:txBody>
      </p:sp>
      <p:sp>
        <p:nvSpPr>
          <p:cNvPr id="4" name="Slide Number Placeholder 3"/>
          <p:cNvSpPr>
            <a:spLocks noGrp="1"/>
          </p:cNvSpPr>
          <p:nvPr>
            <p:ph type="sldNum" sz="quarter" idx="10"/>
          </p:nvPr>
        </p:nvSpPr>
        <p:spPr/>
        <p:txBody>
          <a:bodyPr/>
          <a:lstStyle/>
          <a:p>
            <a:fld id="{11C343FD-315E-4A61-A2BF-735C99B99136}" type="slidenum">
              <a:rPr lang="en-US" smtClean="0"/>
              <a:t>4</a:t>
            </a:fld>
            <a:endParaRPr lang="en-US"/>
          </a:p>
        </p:txBody>
      </p:sp>
    </p:spTree>
    <p:extLst>
      <p:ext uri="{BB962C8B-B14F-4D97-AF65-F5344CB8AC3E}">
        <p14:creationId xmlns:p14="http://schemas.microsoft.com/office/powerpoint/2010/main" val="184433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Here starts a new subtopic for this module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79D60E1-E50D-2447-9372-F19F5FBB066C}" type="slidenum">
              <a:rPr lang="en-US" smtClean="0"/>
              <a:t>5</a:t>
            </a:fld>
            <a:endParaRPr lang="en-US" dirty="0"/>
          </a:p>
        </p:txBody>
      </p:sp>
    </p:spTree>
    <p:extLst>
      <p:ext uri="{BB962C8B-B14F-4D97-AF65-F5344CB8AC3E}">
        <p14:creationId xmlns:p14="http://schemas.microsoft.com/office/powerpoint/2010/main" val="2219870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a:p>
            <a:r>
              <a:rPr lang="en-GB" dirty="0"/>
              <a:t>Explain and discuss with participants, particularly using the experience of the participants</a:t>
            </a:r>
          </a:p>
          <a:p>
            <a:r>
              <a:rPr lang="en-GB" dirty="0"/>
              <a:t>Use an example of an infectious agent, what is the relevance of the epidemiological triad for control of the infectious agent</a:t>
            </a:r>
          </a:p>
        </p:txBody>
      </p:sp>
      <p:sp>
        <p:nvSpPr>
          <p:cNvPr id="4" name="Slide Number Placeholder 3"/>
          <p:cNvSpPr>
            <a:spLocks noGrp="1"/>
          </p:cNvSpPr>
          <p:nvPr>
            <p:ph type="sldNum" sz="quarter" idx="5"/>
          </p:nvPr>
        </p:nvSpPr>
        <p:spPr/>
        <p:txBody>
          <a:bodyPr/>
          <a:lstStyle/>
          <a:p>
            <a:fld id="{679D60E1-E50D-2447-9372-F19F5FBB066C}" type="slidenum">
              <a:rPr lang="en-US" smtClean="0"/>
              <a:t>6</a:t>
            </a:fld>
            <a:endParaRPr lang="en-US"/>
          </a:p>
        </p:txBody>
      </p:sp>
    </p:spTree>
    <p:extLst>
      <p:ext uri="{BB962C8B-B14F-4D97-AF65-F5344CB8AC3E}">
        <p14:creationId xmlns:p14="http://schemas.microsoft.com/office/powerpoint/2010/main" val="274367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D60E1-E50D-2447-9372-F19F5FBB066C}" type="slidenum">
              <a:rPr lang="en-US" smtClean="0"/>
              <a:t>29</a:t>
            </a:fld>
            <a:endParaRPr lang="en-US"/>
          </a:p>
        </p:txBody>
      </p:sp>
    </p:spTree>
    <p:extLst>
      <p:ext uri="{BB962C8B-B14F-4D97-AF65-F5344CB8AC3E}">
        <p14:creationId xmlns:p14="http://schemas.microsoft.com/office/powerpoint/2010/main" val="392489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summary of this important topic should hinge on terms and concepts, justification of One Health, sectors involved, drivers</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79D60E1-E50D-2447-9372-F19F5FBB066C}" type="slidenum">
              <a:rPr lang="en-US" smtClean="0"/>
              <a:t>32</a:t>
            </a:fld>
            <a:endParaRPr lang="en-US"/>
          </a:p>
        </p:txBody>
      </p:sp>
    </p:spTree>
    <p:extLst>
      <p:ext uri="{BB962C8B-B14F-4D97-AF65-F5344CB8AC3E}">
        <p14:creationId xmlns:p14="http://schemas.microsoft.com/office/powerpoint/2010/main" val="243666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6083B3-7DC7-49E8-9BE8-1E94F1D280A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7E7B9-4106-4CA9-A016-9603547A662D}" type="slidenum">
              <a:rPr lang="en-US" smtClean="0"/>
              <a:t>‹#›</a:t>
            </a:fld>
            <a:endParaRPr lang="en-US"/>
          </a:p>
        </p:txBody>
      </p:sp>
    </p:spTree>
    <p:extLst>
      <p:ext uri="{BB962C8B-B14F-4D97-AF65-F5344CB8AC3E}">
        <p14:creationId xmlns:p14="http://schemas.microsoft.com/office/powerpoint/2010/main" val="264565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083B3-7DC7-49E8-9BE8-1E94F1D280A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7E7B9-4106-4CA9-A016-9603547A662D}" type="slidenum">
              <a:rPr lang="en-US" smtClean="0"/>
              <a:t>‹#›</a:t>
            </a:fld>
            <a:endParaRPr lang="en-US"/>
          </a:p>
        </p:txBody>
      </p:sp>
    </p:spTree>
    <p:extLst>
      <p:ext uri="{BB962C8B-B14F-4D97-AF65-F5344CB8AC3E}">
        <p14:creationId xmlns:p14="http://schemas.microsoft.com/office/powerpoint/2010/main" val="309920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083B3-7DC7-49E8-9BE8-1E94F1D280A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7E7B9-4106-4CA9-A016-9603547A662D}" type="slidenum">
              <a:rPr lang="en-US" smtClean="0"/>
              <a:t>‹#›</a:t>
            </a:fld>
            <a:endParaRPr lang="en-US"/>
          </a:p>
        </p:txBody>
      </p:sp>
    </p:spTree>
    <p:extLst>
      <p:ext uri="{BB962C8B-B14F-4D97-AF65-F5344CB8AC3E}">
        <p14:creationId xmlns:p14="http://schemas.microsoft.com/office/powerpoint/2010/main" val="246126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5"/>
            <a:ext cx="9563579"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dirty="0"/>
              <a:t>Click to add headline</a:t>
            </a:r>
          </a:p>
        </p:txBody>
      </p:sp>
    </p:spTree>
    <p:extLst>
      <p:ext uri="{BB962C8B-B14F-4D97-AF65-F5344CB8AC3E}">
        <p14:creationId xmlns:p14="http://schemas.microsoft.com/office/powerpoint/2010/main" val="10493761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5" y="165101"/>
            <a:ext cx="11858487" cy="5968659"/>
          </a:xfrm>
          <a:noFill/>
        </p:spPr>
        <p:txBody>
          <a:bodyPr tIns="720000" rIns="0"/>
          <a:lstStyle>
            <a:lvl1pPr marL="0" marR="0" indent="0" algn="ctr" defTabSz="685766"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6096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222463"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5" y="2093676"/>
            <a:ext cx="11858487" cy="4040085"/>
          </a:xfrm>
          <a:prstGeom prst="rect">
            <a:avLst/>
          </a:prstGeom>
          <a:blipFill dpi="0" rotWithShape="1">
            <a:blip r:embed="rId2">
              <a:alphaModFix amt="80000"/>
            </a:blip>
            <a:srcRect/>
            <a:stretch>
              <a:fillRect l="-10" r="-10"/>
            </a:stretch>
          </a:blipFill>
        </p:spPr>
        <p:txBody>
          <a:bodyPr wrap="square" lIns="576000" bIns="1036800" anchor="b">
            <a:noAutofit/>
          </a:bodyPr>
          <a:lstStyle>
            <a:lvl1pPr>
              <a:defRPr sz="3470" b="1">
                <a:solidFill>
                  <a:schemeClr val="tx1"/>
                </a:solidFill>
              </a:defRPr>
            </a:lvl1pPr>
          </a:lstStyle>
          <a:p>
            <a:r>
              <a:rPr lang="en-GB" dirty="0"/>
              <a:t>Section start slide</a:t>
            </a:r>
            <a:br>
              <a:rPr lang="en-GB" dirty="0"/>
            </a:br>
            <a:r>
              <a:rPr lang="en-GB" dirty="0"/>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9996034" y="1966807"/>
            <a:ext cx="1662545" cy="1147156"/>
          </a:xfrm>
          <a:prstGeom prst="rect">
            <a:avLst/>
          </a:prstGeom>
        </p:spPr>
      </p:pic>
      <p:sp>
        <p:nvSpPr>
          <p:cNvPr id="29" name="1.">
            <a:extLst>
              <a:ext uri="{FF2B5EF4-FFF2-40B4-BE49-F238E27FC236}">
                <a16:creationId xmlns:a16="http://schemas.microsoft.com/office/drawing/2014/main" id="{DF731E94-BC4E-4147-8280-79F13CCEF08B}"/>
              </a:ext>
            </a:extLst>
          </p:cNvPr>
          <p:cNvSpPr/>
          <p:nvPr userDrawn="1"/>
        </p:nvSpPr>
        <p:spPr bwMode="gray">
          <a:xfrm>
            <a:off x="5456994" y="170887"/>
            <a:ext cx="1968500" cy="4247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7335819" y="170887"/>
            <a:ext cx="1968500" cy="2585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9682481" y="170887"/>
            <a:ext cx="2484259" cy="4247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77127" y="237068"/>
            <a:ext cx="2795637" cy="923330"/>
          </a:xfrm>
          <a:prstGeom prst="rect">
            <a:avLst/>
          </a:prstGeom>
          <a:noFill/>
        </p:spPr>
        <p:txBody>
          <a:bodyPr wrap="none" rtlCol="0">
            <a:spAutoFit/>
          </a:bodyPr>
          <a:lstStyle/>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4"/>
          <a:srcRect l="50418" r="36621"/>
          <a:stretch/>
        </p:blipFill>
        <p:spPr>
          <a:xfrm>
            <a:off x="9996733" y="1029491"/>
            <a:ext cx="517191" cy="787908"/>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7472795" y="1034677"/>
            <a:ext cx="2117468" cy="866995"/>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10040048"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2148823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a:t>Click to add headline</a:t>
            </a:r>
            <a:endParaRPr lang="en-GB"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599757" y="1361295"/>
            <a:ext cx="9563579" cy="4660625"/>
          </a:xfrm>
        </p:spPr>
        <p:txBody>
          <a:bodyPr/>
          <a:lstStyle>
            <a:lvl1pPr marL="228589" indent="-228589">
              <a:spcBef>
                <a:spcPts val="1800"/>
              </a:spcBef>
              <a:buFont typeface="+mj-lt"/>
              <a:buAutoNum type="arabicPeriod"/>
              <a:defRPr/>
            </a:lvl1pPr>
          </a:lstStyle>
          <a:p>
            <a:pPr lvl="0"/>
            <a:r>
              <a:rPr lang="en-GB" dirty="0"/>
              <a:t>Click to add text</a:t>
            </a:r>
          </a:p>
        </p:txBody>
      </p:sp>
    </p:spTree>
    <p:extLst>
      <p:ext uri="{BB962C8B-B14F-4D97-AF65-F5344CB8AC3E}">
        <p14:creationId xmlns:p14="http://schemas.microsoft.com/office/powerpoint/2010/main" val="92598953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7" y="2737009"/>
            <a:ext cx="9963469" cy="507318"/>
          </a:xfrm>
          <a:prstGeom prst="rect">
            <a:avLst/>
          </a:prstGeom>
        </p:spPr>
        <p:txBody>
          <a:bodyPr wrap="square" anchor="ctr">
            <a:spAutoFit/>
          </a:bodyPr>
          <a:lstStyle>
            <a:lvl1pPr algn="ctr">
              <a:lnSpc>
                <a:spcPct val="95000"/>
              </a:lnSpc>
              <a:spcBef>
                <a:spcPts val="1200"/>
              </a:spcBef>
              <a:defRPr sz="3470"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4878763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083B3-7DC7-49E8-9BE8-1E94F1D280A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7E7B9-4106-4CA9-A016-9603547A662D}" type="slidenum">
              <a:rPr lang="en-US" smtClean="0"/>
              <a:t>‹#›</a:t>
            </a:fld>
            <a:endParaRPr lang="en-US"/>
          </a:p>
        </p:txBody>
      </p:sp>
    </p:spTree>
    <p:extLst>
      <p:ext uri="{BB962C8B-B14F-4D97-AF65-F5344CB8AC3E}">
        <p14:creationId xmlns:p14="http://schemas.microsoft.com/office/powerpoint/2010/main" val="410973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6083B3-7DC7-49E8-9BE8-1E94F1D280A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7E7B9-4106-4CA9-A016-9603547A662D}" type="slidenum">
              <a:rPr lang="en-US" smtClean="0"/>
              <a:t>‹#›</a:t>
            </a:fld>
            <a:endParaRPr lang="en-US"/>
          </a:p>
        </p:txBody>
      </p:sp>
    </p:spTree>
    <p:extLst>
      <p:ext uri="{BB962C8B-B14F-4D97-AF65-F5344CB8AC3E}">
        <p14:creationId xmlns:p14="http://schemas.microsoft.com/office/powerpoint/2010/main" val="290728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6083B3-7DC7-49E8-9BE8-1E94F1D280AA}"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7E7B9-4106-4CA9-A016-9603547A662D}" type="slidenum">
              <a:rPr lang="en-US" smtClean="0"/>
              <a:t>‹#›</a:t>
            </a:fld>
            <a:endParaRPr lang="en-US"/>
          </a:p>
        </p:txBody>
      </p:sp>
    </p:spTree>
    <p:extLst>
      <p:ext uri="{BB962C8B-B14F-4D97-AF65-F5344CB8AC3E}">
        <p14:creationId xmlns:p14="http://schemas.microsoft.com/office/powerpoint/2010/main" val="74646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6083B3-7DC7-49E8-9BE8-1E94F1D280AA}"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7E7B9-4106-4CA9-A016-9603547A662D}" type="slidenum">
              <a:rPr lang="en-US" smtClean="0"/>
              <a:t>‹#›</a:t>
            </a:fld>
            <a:endParaRPr lang="en-US"/>
          </a:p>
        </p:txBody>
      </p:sp>
    </p:spTree>
    <p:extLst>
      <p:ext uri="{BB962C8B-B14F-4D97-AF65-F5344CB8AC3E}">
        <p14:creationId xmlns:p14="http://schemas.microsoft.com/office/powerpoint/2010/main" val="412393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6083B3-7DC7-49E8-9BE8-1E94F1D280AA}"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7E7B9-4106-4CA9-A016-9603547A662D}" type="slidenum">
              <a:rPr lang="en-US" smtClean="0"/>
              <a:t>‹#›</a:t>
            </a:fld>
            <a:endParaRPr lang="en-US"/>
          </a:p>
        </p:txBody>
      </p:sp>
    </p:spTree>
    <p:extLst>
      <p:ext uri="{BB962C8B-B14F-4D97-AF65-F5344CB8AC3E}">
        <p14:creationId xmlns:p14="http://schemas.microsoft.com/office/powerpoint/2010/main" val="50452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083B3-7DC7-49E8-9BE8-1E94F1D280AA}"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7E7B9-4106-4CA9-A016-9603547A662D}" type="slidenum">
              <a:rPr lang="en-US" smtClean="0"/>
              <a:t>‹#›</a:t>
            </a:fld>
            <a:endParaRPr lang="en-US"/>
          </a:p>
        </p:txBody>
      </p:sp>
    </p:spTree>
    <p:extLst>
      <p:ext uri="{BB962C8B-B14F-4D97-AF65-F5344CB8AC3E}">
        <p14:creationId xmlns:p14="http://schemas.microsoft.com/office/powerpoint/2010/main" val="299394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6083B3-7DC7-49E8-9BE8-1E94F1D280AA}"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7E7B9-4106-4CA9-A016-9603547A662D}" type="slidenum">
              <a:rPr lang="en-US" smtClean="0"/>
              <a:t>‹#›</a:t>
            </a:fld>
            <a:endParaRPr lang="en-US"/>
          </a:p>
        </p:txBody>
      </p:sp>
    </p:spTree>
    <p:extLst>
      <p:ext uri="{BB962C8B-B14F-4D97-AF65-F5344CB8AC3E}">
        <p14:creationId xmlns:p14="http://schemas.microsoft.com/office/powerpoint/2010/main" val="193251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6083B3-7DC7-49E8-9BE8-1E94F1D280AA}"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7E7B9-4106-4CA9-A016-9603547A662D}" type="slidenum">
              <a:rPr lang="en-US" smtClean="0"/>
              <a:t>‹#›</a:t>
            </a:fld>
            <a:endParaRPr lang="en-US"/>
          </a:p>
        </p:txBody>
      </p:sp>
    </p:spTree>
    <p:extLst>
      <p:ext uri="{BB962C8B-B14F-4D97-AF65-F5344CB8AC3E}">
        <p14:creationId xmlns:p14="http://schemas.microsoft.com/office/powerpoint/2010/main" val="21657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083B3-7DC7-49E8-9BE8-1E94F1D280AA}"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7E7B9-4106-4CA9-A016-9603547A662D}" type="slidenum">
              <a:rPr lang="en-US" smtClean="0"/>
              <a:t>‹#›</a:t>
            </a:fld>
            <a:endParaRPr lang="en-US"/>
          </a:p>
        </p:txBody>
      </p:sp>
    </p:spTree>
    <p:extLst>
      <p:ext uri="{BB962C8B-B14F-4D97-AF65-F5344CB8AC3E}">
        <p14:creationId xmlns:p14="http://schemas.microsoft.com/office/powerpoint/2010/main" val="2249395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unep.org/explore-topics/chemicals-waste/what-we-do/emerging-issues/antimicrobial-resistance-global-threa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dc.gov/globalhealth/secur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cdc.gov/globalhealth/fetp" TargetMode="External"/><Relationship Id="rId5" Type="http://schemas.openxmlformats.org/officeDocument/2006/relationships/hyperlink" Target="http://www.cdc.gov/globalhealth/security/" TargetMode="External"/><Relationship Id="rId4" Type="http://schemas.openxmlformats.org/officeDocument/2006/relationships/hyperlink" Target="http://www.globalhealth.gov/global-health-topics/global-health-security/ghsagenda.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65275"/>
            <a:ext cx="9144000" cy="2387600"/>
          </a:xfrm>
        </p:spPr>
        <p:txBody>
          <a:bodyPr>
            <a:normAutofit/>
          </a:bodyPr>
          <a:lstStyle/>
          <a:p>
            <a:r>
              <a:rPr lang="en-US" sz="4400" b="1" dirty="0"/>
              <a:t>POH 115: Antimicrobial Resistance and Pandemics</a:t>
            </a:r>
          </a:p>
        </p:txBody>
      </p:sp>
    </p:spTree>
    <p:extLst>
      <p:ext uri="{BB962C8B-B14F-4D97-AF65-F5344CB8AC3E}">
        <p14:creationId xmlns:p14="http://schemas.microsoft.com/office/powerpoint/2010/main" val="199876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50BD-BCB4-4417-AB37-5A7EC196EF07}"/>
              </a:ext>
            </a:extLst>
          </p:cNvPr>
          <p:cNvSpPr>
            <a:spLocks noGrp="1"/>
          </p:cNvSpPr>
          <p:nvPr>
            <p:ph type="title"/>
          </p:nvPr>
        </p:nvSpPr>
        <p:spPr>
          <a:xfrm>
            <a:off x="562768" y="274319"/>
            <a:ext cx="11061843" cy="910035"/>
          </a:xfrm>
        </p:spPr>
        <p:txBody>
          <a:bodyPr>
            <a:normAutofit fontScale="90000"/>
          </a:bodyPr>
          <a:lstStyle/>
          <a:p>
            <a:br>
              <a:rPr lang="en-US" sz="2700" dirty="0">
                <a:effectLst/>
                <a:latin typeface="Arial" panose="020B0604020202020204" pitchFamily="34" charset="0"/>
                <a:ea typeface="Calibri" panose="020F0502020204030204" pitchFamily="34" charset="0"/>
                <a:cs typeface="Arial" panose="020B0604020202020204" pitchFamily="34" charset="0"/>
              </a:rPr>
            </a:br>
            <a:r>
              <a:rPr lang="en-US" sz="2700" dirty="0">
                <a:effectLst/>
                <a:latin typeface="Arial" panose="020B0604020202020204" pitchFamily="34" charset="0"/>
                <a:ea typeface="Calibri" panose="020F0502020204030204" pitchFamily="34" charset="0"/>
                <a:cs typeface="Arial" panose="020B0604020202020204" pitchFamily="34" charset="0"/>
              </a:rPr>
              <a:t>AMR is complex. This graphics underlines intersectoral dependencies with a focus on the environmental factors. Source: </a:t>
            </a:r>
            <a:r>
              <a:rPr lang="en-US" sz="27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UNEP</a:t>
            </a:r>
            <a:br>
              <a:rPr lang="en-US" sz="1800" dirty="0">
                <a:effectLst/>
                <a:latin typeface="Arial" panose="020B0604020202020204" pitchFamily="34" charset="0"/>
                <a:ea typeface="Calibri" panose="020F0502020204030204" pitchFamily="34" charset="0"/>
                <a:cs typeface="Arial" panose="020B0604020202020204" pitchFamily="34" charset="0"/>
              </a:rPr>
            </a:br>
            <a:endParaRPr lang="en-US" dirty="0"/>
          </a:p>
        </p:txBody>
      </p:sp>
      <p:pic>
        <p:nvPicPr>
          <p:cNvPr id="4" name="Content Placeholder 3">
            <a:extLst>
              <a:ext uri="{FF2B5EF4-FFF2-40B4-BE49-F238E27FC236}">
                <a16:creationId xmlns:a16="http://schemas.microsoft.com/office/drawing/2014/main" id="{942296BA-4B9C-46F1-AA79-A7414B4A79FE}"/>
              </a:ext>
            </a:extLst>
          </p:cNvPr>
          <p:cNvPicPr>
            <a:picLocks noGrp="1" noChangeAspect="1"/>
          </p:cNvPicPr>
          <p:nvPr>
            <p:ph idx="1"/>
          </p:nvPr>
        </p:nvPicPr>
        <p:blipFill>
          <a:blip r:embed="rId3"/>
          <a:stretch>
            <a:fillRect/>
          </a:stretch>
        </p:blipFill>
        <p:spPr>
          <a:xfrm>
            <a:off x="0" y="1207214"/>
            <a:ext cx="12192000" cy="5650786"/>
          </a:xfrm>
          <a:prstGeom prst="rect">
            <a:avLst/>
          </a:prstGeom>
        </p:spPr>
      </p:pic>
    </p:spTree>
    <p:extLst>
      <p:ext uri="{BB962C8B-B14F-4D97-AF65-F5344CB8AC3E}">
        <p14:creationId xmlns:p14="http://schemas.microsoft.com/office/powerpoint/2010/main" val="208441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08760"/>
            <a:ext cx="11734800" cy="4693920"/>
          </a:xfrm>
        </p:spPr>
        <p:txBody>
          <a:bodyPr>
            <a:noAutofit/>
          </a:bodyPr>
          <a:lstStyle/>
          <a:p>
            <a:pPr marL="285750" indent="-285750" algn="just">
              <a:buFont typeface="Wingdings" panose="05000000000000000000" pitchFamily="2" charset="2"/>
              <a:buChar char="§"/>
            </a:pPr>
            <a:r>
              <a:rPr lang="en-GB" sz="2000" dirty="0">
                <a:latin typeface="Arial" panose="020B0604020202020204" pitchFamily="34" charset="0"/>
                <a:ea typeface="Calibri" panose="020F0502020204030204" pitchFamily="34" charset="0"/>
                <a:cs typeface="Arial" panose="020B0604020202020204" pitchFamily="34" charset="0"/>
              </a:rPr>
              <a:t>Globally, more than </a:t>
            </a:r>
            <a:r>
              <a:rPr lang="en-GB" sz="2000" b="1" dirty="0">
                <a:latin typeface="Arial" panose="020B0604020202020204" pitchFamily="34" charset="0"/>
                <a:ea typeface="Calibri" panose="020F0502020204030204" pitchFamily="34" charset="0"/>
                <a:cs typeface="Arial" panose="020B0604020202020204" pitchFamily="34" charset="0"/>
              </a:rPr>
              <a:t>4.9 million deaths were linked to AMR in 2019</a:t>
            </a:r>
            <a:r>
              <a:rPr lang="en-GB" sz="2000" dirty="0">
                <a:latin typeface="Arial" panose="020B0604020202020204" pitchFamily="34" charset="0"/>
                <a:ea typeface="Calibri" panose="020F0502020204030204" pitchFamily="34" charset="0"/>
                <a:cs typeface="Arial" panose="020B0604020202020204" pitchFamily="34" charset="0"/>
              </a:rPr>
              <a:t> - of which more than </a:t>
            </a:r>
            <a:r>
              <a:rPr lang="en-GB" sz="2000" b="1" dirty="0">
                <a:latin typeface="Arial" panose="020B0604020202020204" pitchFamily="34" charset="0"/>
                <a:ea typeface="Calibri" panose="020F0502020204030204" pitchFamily="34" charset="0"/>
                <a:cs typeface="Arial" panose="020B0604020202020204" pitchFamily="34" charset="0"/>
              </a:rPr>
              <a:t>1.2 million people died directly from infection with resistant bacteria</a:t>
            </a:r>
            <a:r>
              <a:rPr lang="en-GB" sz="2000" dirty="0">
                <a:latin typeface="Arial" panose="020B0604020202020204" pitchFamily="34" charset="0"/>
                <a:ea typeface="Calibri" panose="020F0502020204030204" pitchFamily="34" charset="0"/>
                <a:cs typeface="Arial" panose="020B0604020202020204" pitchFamily="34" charset="0"/>
              </a:rPr>
              <a:t>.</a:t>
            </a:r>
          </a:p>
          <a:p>
            <a:pPr marL="285750" indent="-285750" algn="just">
              <a:buFont typeface="Wingdings" panose="05000000000000000000" pitchFamily="2" charset="2"/>
              <a:buChar char="§"/>
            </a:pPr>
            <a:r>
              <a:rPr lang="en-GB" sz="2000" dirty="0">
                <a:latin typeface="Arial" panose="020B0604020202020204" pitchFamily="34" charset="0"/>
                <a:ea typeface="Calibri" panose="020F0502020204030204" pitchFamily="34" charset="0"/>
              </a:rPr>
              <a:t>AMR endangers the effectiveness of medical interventions, </a:t>
            </a:r>
            <a:r>
              <a:rPr lang="en-GB" sz="2000" b="1" dirty="0">
                <a:latin typeface="Arial" panose="020B0604020202020204" pitchFamily="34" charset="0"/>
                <a:ea typeface="Calibri" panose="020F0502020204030204" pitchFamily="34" charset="0"/>
              </a:rPr>
              <a:t>increases costs</a:t>
            </a:r>
            <a:r>
              <a:rPr lang="en-GB" sz="2000" dirty="0">
                <a:latin typeface="Arial" panose="020B0604020202020204" pitchFamily="34" charset="0"/>
                <a:ea typeface="Calibri" panose="020F0502020204030204" pitchFamily="34" charset="0"/>
              </a:rPr>
              <a:t> in the health system and poses a </a:t>
            </a:r>
            <a:r>
              <a:rPr lang="en-GB" sz="2000" b="1" dirty="0">
                <a:latin typeface="Arial" panose="020B0604020202020204" pitchFamily="34" charset="0"/>
                <a:ea typeface="Calibri" panose="020F0502020204030204" pitchFamily="34" charset="0"/>
              </a:rPr>
              <a:t>threat to global health and to global economic performance</a:t>
            </a:r>
            <a:r>
              <a:rPr lang="en-GB" sz="2000" dirty="0">
                <a:latin typeface="Arial" panose="020B0604020202020204" pitchFamily="34" charset="0"/>
                <a:ea typeface="Calibri" panose="020F0502020204030204" pitchFamily="34" charset="0"/>
              </a:rPr>
              <a:t> and development.</a:t>
            </a: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
            </a:pPr>
            <a:r>
              <a:rPr lang="en-GB" sz="2000" dirty="0">
                <a:latin typeface="Arial" panose="020B0604020202020204" pitchFamily="34" charset="0"/>
                <a:ea typeface="Calibri" panose="020F0502020204030204" pitchFamily="34" charset="0"/>
              </a:rPr>
              <a:t>The world is heading towards a post-antibiotic era in which common infections could once again be lethal and routine medical procedures become high risk</a:t>
            </a:r>
          </a:p>
          <a:p>
            <a:pPr marL="285750" indent="-285750" algn="just">
              <a:buFont typeface="Wingdings" panose="05000000000000000000" pitchFamily="2" charset="2"/>
              <a:buChar char="§"/>
            </a:pPr>
            <a:r>
              <a:rPr lang="en-GB" sz="2000" dirty="0">
                <a:latin typeface="Arial" panose="020B0604020202020204" pitchFamily="34" charset="0"/>
                <a:ea typeface="Calibri" panose="020F0502020204030204" pitchFamily="34" charset="0"/>
              </a:rPr>
              <a:t>AMR thus represents a </a:t>
            </a:r>
            <a:r>
              <a:rPr lang="en-GB" sz="2000" b="1" dirty="0">
                <a:latin typeface="Arial" panose="020B0604020202020204" pitchFamily="34" charset="0"/>
                <a:ea typeface="Calibri" panose="020F0502020204030204" pitchFamily="34" charset="0"/>
              </a:rPr>
              <a:t>complex problem</a:t>
            </a:r>
            <a:r>
              <a:rPr lang="en-GB" sz="2000" dirty="0">
                <a:latin typeface="Arial" panose="020B0604020202020204" pitchFamily="34" charset="0"/>
                <a:ea typeface="Calibri" panose="020F0502020204030204" pitchFamily="34" charset="0"/>
              </a:rPr>
              <a:t> that requires an </a:t>
            </a:r>
            <a:r>
              <a:rPr lang="en-GB" sz="2000" b="1" dirty="0">
                <a:latin typeface="Arial" panose="020B0604020202020204" pitchFamily="34" charset="0"/>
                <a:ea typeface="Calibri" panose="020F0502020204030204" pitchFamily="34" charset="0"/>
              </a:rPr>
              <a:t>approach with an</a:t>
            </a:r>
            <a:r>
              <a:rPr lang="en-GB" sz="2000" dirty="0">
                <a:latin typeface="Arial" panose="020B0604020202020204" pitchFamily="34" charset="0"/>
                <a:ea typeface="Calibri" panose="020F0502020204030204" pitchFamily="34" charset="0"/>
              </a:rPr>
              <a:t> </a:t>
            </a:r>
            <a:r>
              <a:rPr lang="en-GB" sz="2000" b="1" dirty="0">
                <a:latin typeface="Arial" panose="020B0604020202020204" pitchFamily="34" charset="0"/>
                <a:ea typeface="Calibri" panose="020F0502020204030204" pitchFamily="34" charset="0"/>
              </a:rPr>
              <a:t>interdisciplinary solution</a:t>
            </a:r>
            <a:r>
              <a:rPr lang="en-GB" sz="2000" dirty="0">
                <a:latin typeface="Arial" panose="020B0604020202020204" pitchFamily="34" charset="0"/>
                <a:ea typeface="Calibri" panose="020F0502020204030204" pitchFamily="34" charset="0"/>
              </a:rPr>
              <a:t>. To ensure that medicines continue to work in the future, a One Health approach is needed to systematically address the key challenges</a:t>
            </a:r>
          </a:p>
          <a:p>
            <a:pPr marL="285750" marR="0" indent="-285750" algn="just">
              <a:lnSpc>
                <a:spcPct val="115000"/>
              </a:lnSpc>
              <a:spcBef>
                <a:spcPts val="0"/>
              </a:spcBef>
              <a:spcAft>
                <a:spcPts val="800"/>
              </a:spcAft>
              <a:buFont typeface="Wingdings" panose="05000000000000000000" pitchFamily="2" charset="2"/>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800"/>
              </a:spcAft>
              <a:buFont typeface="Wingdings" panose="05000000000000000000" pitchFamily="2" charset="2"/>
              <a:buChar char="§"/>
            </a:pPr>
            <a:r>
              <a:rPr lang="en-GB" sz="2000" dirty="0">
                <a:latin typeface="Arial" panose="020B0604020202020204" pitchFamily="34" charset="0"/>
                <a:ea typeface="Calibri" panose="020F0502020204030204" pitchFamily="34" charset="0"/>
                <a:cs typeface="Arial" panose="020B0604020202020204" pitchFamily="34" charset="0"/>
              </a:rPr>
              <a:t>The rise of antimicrobial resistance is hampering progress on many of the </a:t>
            </a:r>
            <a:r>
              <a:rPr lang="en-GB" sz="2000" b="1" dirty="0">
                <a:latin typeface="Arial" panose="020B0604020202020204" pitchFamily="34" charset="0"/>
                <a:ea typeface="Calibri" panose="020F0502020204030204" pitchFamily="34" charset="0"/>
                <a:cs typeface="Arial" panose="020B0604020202020204" pitchFamily="34" charset="0"/>
              </a:rPr>
              <a:t>Sustainable Development Goals</a:t>
            </a:r>
            <a:r>
              <a:rPr lang="en-GB" sz="2000" dirty="0">
                <a:latin typeface="Arial" panose="020B0604020202020204" pitchFamily="34" charset="0"/>
                <a:ea typeface="Calibri" panose="020F0502020204030204" pitchFamily="34" charset="0"/>
                <a:cs typeface="Arial" panose="020B0604020202020204" pitchFamily="34" charset="0"/>
              </a:rPr>
              <a:t> (SDGs), particularly in the areas of health and well-being, poverty reduction, food security, the environment, gender and sustainable economic growth. </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109482C7-C3DC-45C6-97EA-B138BDAE58B8}"/>
              </a:ext>
            </a:extLst>
          </p:cNvPr>
          <p:cNvSpPr>
            <a:spLocks noGrp="1"/>
          </p:cNvSpPr>
          <p:nvPr>
            <p:ph type="title"/>
          </p:nvPr>
        </p:nvSpPr>
        <p:spPr>
          <a:xfrm>
            <a:off x="838200" y="365125"/>
            <a:ext cx="10515600" cy="869315"/>
          </a:xfrm>
        </p:spPr>
        <p:txBody>
          <a:bodyPr>
            <a:normAutofit/>
          </a:bodyPr>
          <a:lstStyle/>
          <a:p>
            <a:pPr algn="ctr"/>
            <a:r>
              <a:rPr lang="en-US" b="1" dirty="0"/>
              <a:t>Impacts of AMR</a:t>
            </a:r>
          </a:p>
        </p:txBody>
      </p:sp>
    </p:spTree>
    <p:extLst>
      <p:ext uri="{BB962C8B-B14F-4D97-AF65-F5344CB8AC3E}">
        <p14:creationId xmlns:p14="http://schemas.microsoft.com/office/powerpoint/2010/main" val="187431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AMR and Gender Imbalance</a:t>
            </a:r>
          </a:p>
        </p:txBody>
      </p:sp>
      <p:sp>
        <p:nvSpPr>
          <p:cNvPr id="3" name="Content Placeholder 2"/>
          <p:cNvSpPr>
            <a:spLocks noGrp="1"/>
          </p:cNvSpPr>
          <p:nvPr>
            <p:ph idx="1"/>
          </p:nvPr>
        </p:nvSpPr>
        <p:spPr>
          <a:xfrm>
            <a:off x="640080" y="1690688"/>
            <a:ext cx="10927080" cy="4486275"/>
          </a:xfrm>
        </p:spPr>
        <p:txBody>
          <a:bodyPr/>
          <a:lstStyle/>
          <a:p>
            <a:pPr marL="285750" indent="-285750"/>
            <a:r>
              <a:rPr lang="en-GB" dirty="0">
                <a:latin typeface="Arial" panose="020B0604020202020204" pitchFamily="34" charset="0"/>
                <a:ea typeface="Calibri" panose="020F0502020204030204" pitchFamily="34" charset="0"/>
              </a:rPr>
              <a:t>Women have biological (e.g., urinary tract infections, childbirth) and occupational (female dominated professions, such as in health care) factors, which overall increase the risk for infections and frequent use of antimicrobials</a:t>
            </a:r>
          </a:p>
          <a:p>
            <a:pPr marL="285750" indent="-285750"/>
            <a:r>
              <a:rPr lang="en-GB" dirty="0">
                <a:latin typeface="Arial" panose="020B0604020202020204" pitchFamily="34" charset="0"/>
                <a:ea typeface="Calibri" panose="020F0502020204030204" pitchFamily="34" charset="0"/>
                <a:cs typeface="Arial" panose="020B0604020202020204" pitchFamily="34" charset="0"/>
              </a:rPr>
              <a:t>Successful AMR interventions need to consider traditional roles, e.g., that the administration of antimicrobial drugs to humans and animals is often coordinated and carried out by women, who usually fulfil the role of care givers. </a:t>
            </a:r>
          </a:p>
          <a:p>
            <a:pPr marL="285750" indent="-285750"/>
            <a:r>
              <a:rPr lang="en-GB" dirty="0">
                <a:latin typeface="Arial" panose="020B0604020202020204" pitchFamily="34" charset="0"/>
                <a:ea typeface="Calibri" panose="020F0502020204030204" pitchFamily="34" charset="0"/>
                <a:cs typeface="Arial" panose="020B0604020202020204" pitchFamily="34" charset="0"/>
              </a:rPr>
              <a:t>Women may find themselves more affected by AMR than males</a:t>
            </a: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39598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65125"/>
            <a:ext cx="10850880" cy="1325563"/>
          </a:xfrm>
        </p:spPr>
        <p:txBody>
          <a:bodyPr>
            <a:normAutofit/>
          </a:bodyPr>
          <a:lstStyle/>
          <a:p>
            <a:pPr algn="ctr"/>
            <a:r>
              <a:rPr lang="en-US" sz="4000" b="1" dirty="0"/>
              <a:t>One Health (OH) approach in fighting AMR</a:t>
            </a:r>
          </a:p>
        </p:txBody>
      </p:sp>
      <p:sp>
        <p:nvSpPr>
          <p:cNvPr id="3" name="Content Placeholder 2"/>
          <p:cNvSpPr>
            <a:spLocks noGrp="1"/>
          </p:cNvSpPr>
          <p:nvPr>
            <p:ph idx="1"/>
          </p:nvPr>
        </p:nvSpPr>
        <p:spPr/>
        <p:txBody>
          <a:bodyPr/>
          <a:lstStyle/>
          <a:p>
            <a:pPr marL="285750" indent="-285750" algn="just">
              <a:buFont typeface="Wingdings" panose="05000000000000000000" pitchFamily="2" charset="2"/>
              <a:buChar char="§"/>
            </a:pPr>
            <a:r>
              <a:rPr lang="en-US" sz="3200" dirty="0"/>
              <a:t>AMR is known to have multiple drivers and needs to be tackled on many fronts. Hence, a One Health approach is essential to ensure that all sectors and stakeholders communicate and work together effectively. </a:t>
            </a:r>
          </a:p>
          <a:p>
            <a:pPr marL="285750" indent="-285750" algn="just">
              <a:buFont typeface="Wingdings" panose="05000000000000000000" pitchFamily="2" charset="2"/>
              <a:buChar char="§"/>
            </a:pPr>
            <a:r>
              <a:rPr lang="en-US" sz="3200" dirty="0"/>
              <a:t>One Health is a collaborative, multisectoral and transdisciplinary approach that recognizes the interconnections between people, animals, plants and their shared environment.</a:t>
            </a:r>
          </a:p>
          <a:p>
            <a:endParaRPr lang="en-US" dirty="0"/>
          </a:p>
        </p:txBody>
      </p:sp>
    </p:spTree>
    <p:extLst>
      <p:ext uri="{BB962C8B-B14F-4D97-AF65-F5344CB8AC3E}">
        <p14:creationId xmlns:p14="http://schemas.microsoft.com/office/powerpoint/2010/main" val="392888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9E84-E1E8-4BAD-B8C3-204209C58378}"/>
              </a:ext>
            </a:extLst>
          </p:cNvPr>
          <p:cNvSpPr>
            <a:spLocks noGrp="1"/>
          </p:cNvSpPr>
          <p:nvPr>
            <p:ph type="title"/>
          </p:nvPr>
        </p:nvSpPr>
        <p:spPr>
          <a:xfrm>
            <a:off x="599759" y="320285"/>
            <a:ext cx="11422911" cy="515796"/>
          </a:xfrm>
        </p:spPr>
        <p:txBody>
          <a:bodyPr>
            <a:normAutofit fontScale="90000"/>
          </a:bodyPr>
          <a:lstStyle/>
          <a:p>
            <a:pPr algn="ctr"/>
            <a:r>
              <a:rPr lang="en-US" b="1" dirty="0"/>
              <a:t>A One Health approach to AMR</a:t>
            </a:r>
          </a:p>
        </p:txBody>
      </p:sp>
      <p:pic>
        <p:nvPicPr>
          <p:cNvPr id="5" name="Picture 4">
            <a:extLst>
              <a:ext uri="{FF2B5EF4-FFF2-40B4-BE49-F238E27FC236}">
                <a16:creationId xmlns:a16="http://schemas.microsoft.com/office/drawing/2014/main" id="{E9AE47C5-2F32-4634-8A9B-6BCD39EA42AF}"/>
              </a:ext>
            </a:extLst>
          </p:cNvPr>
          <p:cNvPicPr>
            <a:picLocks noChangeAspect="1"/>
          </p:cNvPicPr>
          <p:nvPr/>
        </p:nvPicPr>
        <p:blipFill>
          <a:blip r:embed="rId2"/>
          <a:stretch>
            <a:fillRect/>
          </a:stretch>
        </p:blipFill>
        <p:spPr>
          <a:xfrm>
            <a:off x="0" y="1041009"/>
            <a:ext cx="12022670" cy="5647467"/>
          </a:xfrm>
          <a:prstGeom prst="rect">
            <a:avLst/>
          </a:prstGeom>
        </p:spPr>
      </p:pic>
    </p:spTree>
    <p:extLst>
      <p:ext uri="{BB962C8B-B14F-4D97-AF65-F5344CB8AC3E}">
        <p14:creationId xmlns:p14="http://schemas.microsoft.com/office/powerpoint/2010/main" val="35977569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Tackling AMR</a:t>
            </a:r>
          </a:p>
        </p:txBody>
      </p:sp>
      <p:sp>
        <p:nvSpPr>
          <p:cNvPr id="3" name="Text Placeholder 2"/>
          <p:cNvSpPr>
            <a:spLocks noGrp="1"/>
          </p:cNvSpPr>
          <p:nvPr>
            <p:ph type="body" sz="quarter" idx="13"/>
          </p:nvPr>
        </p:nvSpPr>
        <p:spPr>
          <a:xfrm>
            <a:off x="599757" y="1361295"/>
            <a:ext cx="11422913" cy="4660625"/>
          </a:xfrm>
        </p:spPr>
        <p:txBody>
          <a:bodyPr>
            <a:normAutofit fontScale="92500" lnSpcReduction="10000"/>
          </a:bodyPr>
          <a:lstStyle/>
          <a:p>
            <a:pPr algn="just"/>
            <a:r>
              <a:rPr lang="en-US" dirty="0">
                <a:latin typeface="Arial" panose="020B0604020202020204" pitchFamily="34" charset="0"/>
                <a:cs typeface="Arial" panose="020B0604020202020204" pitchFamily="34" charset="0"/>
              </a:rPr>
              <a:t>Different fronts should be used; e.g.,</a:t>
            </a:r>
          </a:p>
          <a:p>
            <a:pPr marL="285750" indent="-285750" algn="just">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Education, training and awareness: To raise awareness and educate the population, professionals and policy makers on AMR </a:t>
            </a:r>
          </a:p>
          <a:p>
            <a:pPr marL="285750" indent="-285750" algn="just">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Surveillance: Improve detection and understanding of the AMR and antimicrobial use pattern</a:t>
            </a:r>
          </a:p>
          <a:p>
            <a:pPr marL="285750" indent="-285750" algn="just">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s and trends through surveillance </a:t>
            </a:r>
          </a:p>
          <a:p>
            <a:pPr marL="285750" indent="-285750" algn="just">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Infection prevention &amp; control, good animal husbandry and biosecurity:</a:t>
            </a:r>
          </a:p>
          <a:p>
            <a:pPr marL="285750" indent="-285750" algn="just">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Rational use of antimicrobials</a:t>
            </a:r>
          </a:p>
          <a:p>
            <a:pPr marL="285750" indent="-285750" algn="just">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Sustainable Investment into AMR interventions and research into new antimicrobials and alternatives to antimicrobials </a:t>
            </a:r>
          </a:p>
          <a:p>
            <a:endParaRPr lang="en-US" dirty="0"/>
          </a:p>
        </p:txBody>
      </p:sp>
    </p:spTree>
    <p:extLst>
      <p:ext uri="{BB962C8B-B14F-4D97-AF65-F5344CB8AC3E}">
        <p14:creationId xmlns:p14="http://schemas.microsoft.com/office/powerpoint/2010/main" val="25368994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 y="228599"/>
            <a:ext cx="11955781" cy="1234441"/>
          </a:xfrm>
        </p:spPr>
        <p:txBody>
          <a:bodyPr>
            <a:noAutofit/>
          </a:bodyPr>
          <a:lstStyle/>
          <a:p>
            <a:pPr algn="ctr"/>
            <a:br>
              <a:rPr lang="en-US" sz="3200" b="1" dirty="0"/>
            </a:br>
            <a:r>
              <a:rPr lang="en-US" sz="3200" b="1" dirty="0"/>
              <a:t>Education, Training and Awareness: Raise Awareness and Educate the Population, Professionals and Policy Makers on AMR </a:t>
            </a:r>
            <a:br>
              <a:rPr lang="en-US" sz="3200" b="1" dirty="0"/>
            </a:br>
            <a:endParaRPr lang="en-US" sz="3200" b="1" dirty="0"/>
          </a:p>
        </p:txBody>
      </p:sp>
      <p:sp>
        <p:nvSpPr>
          <p:cNvPr id="3" name="Text Placeholder 2"/>
          <p:cNvSpPr>
            <a:spLocks noGrp="1"/>
          </p:cNvSpPr>
          <p:nvPr>
            <p:ph type="body" sz="quarter" idx="13"/>
          </p:nvPr>
        </p:nvSpPr>
        <p:spPr>
          <a:xfrm>
            <a:off x="434341" y="1863969"/>
            <a:ext cx="11521440" cy="4660625"/>
          </a:xfrm>
        </p:spPr>
        <p:txBody>
          <a:bodyPr/>
          <a:lstStyle/>
          <a:p>
            <a:pPr marL="285750" indent="-285750">
              <a:buFont typeface="Wingdings" panose="05000000000000000000" pitchFamily="2" charset="2"/>
              <a:buChar char="§"/>
            </a:pPr>
            <a:r>
              <a:rPr lang="en-US" dirty="0"/>
              <a:t>Improve awareness and understanding of AMR for the public, professionals and policy makers. </a:t>
            </a:r>
          </a:p>
          <a:p>
            <a:pPr marL="285750" indent="-285750">
              <a:buFont typeface="Wingdings" panose="05000000000000000000" pitchFamily="2" charset="2"/>
              <a:buChar char="§"/>
            </a:pPr>
            <a:r>
              <a:rPr lang="en-US" dirty="0"/>
              <a:t>Strengthen the knowledge of human, animal and environment health professionals through improved curricula. </a:t>
            </a:r>
          </a:p>
          <a:p>
            <a:pPr marL="285750" indent="-285750">
              <a:buFont typeface="Wingdings" panose="05000000000000000000" pitchFamily="2" charset="2"/>
              <a:buChar char="§"/>
            </a:pPr>
            <a:r>
              <a:rPr lang="en-US" dirty="0"/>
              <a:t>Educate farmers and animal keepers on AMR to support good antimicrobial use practices. </a:t>
            </a:r>
          </a:p>
          <a:p>
            <a:pPr marL="285750" indent="-285750">
              <a:buFont typeface="Wingdings" panose="05000000000000000000" pitchFamily="2" charset="2"/>
              <a:buChar char="§"/>
            </a:pPr>
            <a:r>
              <a:rPr lang="en-US" dirty="0"/>
              <a:t>Strengthen the knowledge of school children on AMR at primary, secondary and tertiary level education. </a:t>
            </a:r>
          </a:p>
          <a:p>
            <a:endParaRPr lang="en-US" dirty="0"/>
          </a:p>
        </p:txBody>
      </p:sp>
    </p:spTree>
    <p:extLst>
      <p:ext uri="{BB962C8B-B14F-4D97-AF65-F5344CB8AC3E}">
        <p14:creationId xmlns:p14="http://schemas.microsoft.com/office/powerpoint/2010/main" val="19348996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8" y="251460"/>
            <a:ext cx="11978640" cy="1361295"/>
          </a:xfrm>
        </p:spPr>
        <p:txBody>
          <a:bodyPr>
            <a:normAutofit fontScale="90000"/>
          </a:bodyPr>
          <a:lstStyle/>
          <a:p>
            <a:pPr algn="ctr"/>
            <a:br>
              <a:rPr lang="en-US" sz="4000" b="1" dirty="0"/>
            </a:br>
            <a:r>
              <a:rPr lang="en-US" sz="3600" b="1" dirty="0"/>
              <a:t>Surveillance: Improve Detection and Understanding of the AMR and Antimicrobial Use Patterns and Trends Through Surveillance </a:t>
            </a:r>
            <a:br>
              <a:rPr lang="en-US" sz="4000" dirty="0"/>
            </a:br>
            <a:endParaRPr lang="en-US" dirty="0"/>
          </a:p>
        </p:txBody>
      </p:sp>
      <p:sp>
        <p:nvSpPr>
          <p:cNvPr id="3" name="Text Placeholder 2"/>
          <p:cNvSpPr>
            <a:spLocks noGrp="1"/>
          </p:cNvSpPr>
          <p:nvPr>
            <p:ph type="body" sz="quarter" idx="13"/>
          </p:nvPr>
        </p:nvSpPr>
        <p:spPr>
          <a:xfrm>
            <a:off x="416877" y="1658475"/>
            <a:ext cx="11356023" cy="4660625"/>
          </a:xfrm>
        </p:spPr>
        <p:txBody>
          <a:bodyPr>
            <a:normAutofit fontScale="77500" lnSpcReduction="20000"/>
          </a:bodyPr>
          <a:lstStyle/>
          <a:p>
            <a:pPr marL="285750" indent="-285750" algn="just">
              <a:buFont typeface="Wingdings" panose="05000000000000000000" pitchFamily="2" charset="2"/>
              <a:buChar char="§"/>
            </a:pPr>
            <a:r>
              <a:rPr lang="en-US" dirty="0"/>
              <a:t>Strengthen diagnostic laboratory capacity to improve healthcare professionals’ ability to make informed AMU decisions. </a:t>
            </a:r>
          </a:p>
          <a:p>
            <a:pPr marL="285750" indent="-285750" algn="just">
              <a:buFont typeface="Arial" panose="020B0604020202020204" pitchFamily="34" charset="0"/>
              <a:buChar char="•"/>
            </a:pPr>
            <a:r>
              <a:rPr lang="en-US" dirty="0"/>
              <a:t>Integrate the surveillance for humans, animals and the environment into a ‘One Health’ integrated surveillance system. </a:t>
            </a:r>
          </a:p>
          <a:p>
            <a:pPr marL="285750" indent="-285750" algn="just">
              <a:buFont typeface="Wingdings" panose="05000000000000000000" pitchFamily="2" charset="2"/>
              <a:buChar char="§"/>
            </a:pPr>
            <a:r>
              <a:rPr lang="en-US" dirty="0"/>
              <a:t>Establish an AMU monitoring system for antimicrobials for human and animal use. </a:t>
            </a:r>
          </a:p>
          <a:p>
            <a:pPr marL="285750" indent="-285750" algn="just">
              <a:buFont typeface="Arial" panose="020B0604020202020204" pitchFamily="34" charset="0"/>
              <a:buChar char="•"/>
            </a:pPr>
            <a:r>
              <a:rPr lang="en-US" dirty="0"/>
              <a:t>Analyze</a:t>
            </a:r>
          </a:p>
          <a:p>
            <a:pPr marL="285750" indent="-285750" algn="just">
              <a:buFont typeface="Arial" panose="020B0604020202020204" pitchFamily="34" charset="0"/>
              <a:buChar char="•"/>
            </a:pPr>
            <a:r>
              <a:rPr lang="en-US" dirty="0"/>
              <a:t> and report surveillance data to support clinical and policy decision making in relevant sectors. </a:t>
            </a:r>
          </a:p>
          <a:p>
            <a:pPr marL="285750" indent="-285750" algn="just">
              <a:buFont typeface="Wingdings" panose="05000000000000000000" pitchFamily="2" charset="2"/>
              <a:buChar char="§"/>
            </a:pPr>
            <a:r>
              <a:rPr lang="en-US" dirty="0"/>
              <a:t>Strengthen capacities for generating and analyzing AMR/AMU data to inform policy development, better targeting of interventions and management decisions and to monitor progress </a:t>
            </a:r>
          </a:p>
          <a:p>
            <a:pPr marL="285750" indent="-285750" algn="just">
              <a:buFont typeface="Wingdings" panose="05000000000000000000" pitchFamily="2" charset="2"/>
              <a:buChar char="§"/>
            </a:pPr>
            <a:r>
              <a:rPr lang="en-US" dirty="0"/>
              <a:t>Surveillance of antimicrobial substances or resistant bacteria in water bodies and sanitation systems</a:t>
            </a:r>
          </a:p>
          <a:p>
            <a:endParaRPr lang="en-US" dirty="0"/>
          </a:p>
        </p:txBody>
      </p:sp>
    </p:spTree>
    <p:extLst>
      <p:ext uri="{BB962C8B-B14F-4D97-AF65-F5344CB8AC3E}">
        <p14:creationId xmlns:p14="http://schemas.microsoft.com/office/powerpoint/2010/main" val="33534013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6301" y="1749915"/>
            <a:ext cx="11196003" cy="4879485"/>
          </a:xfrm>
        </p:spPr>
        <p:txBody>
          <a:bodyPr>
            <a:noAutofit/>
          </a:bodyPr>
          <a:lstStyle/>
          <a:p>
            <a:pPr marL="285750" indent="-285750" algn="just">
              <a:buFont typeface="Wingdings" panose="05000000000000000000" pitchFamily="2" charset="2"/>
              <a:buChar char="§"/>
            </a:pPr>
            <a:r>
              <a:rPr lang="en-US" sz="3200" dirty="0"/>
              <a:t>Strengthen the existing biosecurity measures on hatcheries, farms, aquaculture establishments, slaughterhouses, and food processing establishments etc., for pathogen risk reduction </a:t>
            </a:r>
          </a:p>
          <a:p>
            <a:pPr marL="285750" indent="-285750" algn="just">
              <a:buFont typeface="Wingdings" panose="05000000000000000000" pitchFamily="2" charset="2"/>
              <a:buChar char="§"/>
            </a:pPr>
            <a:r>
              <a:rPr lang="en-US" sz="3200" dirty="0"/>
              <a:t>Improve movement controls of animals and animal products, and border control mechanisms to reduce trans-boundary animal disease occurrence transmission </a:t>
            </a:r>
          </a:p>
          <a:p>
            <a:pPr marL="285750" indent="-285750" algn="just">
              <a:buFont typeface="Wingdings" panose="05000000000000000000" pitchFamily="2" charset="2"/>
              <a:buChar char="§"/>
            </a:pPr>
            <a:r>
              <a:rPr lang="en-US" sz="3200" dirty="0"/>
              <a:t>Track and reduce the burden of Health-care Associated Infections (HAIs) through improving IPC practices in all health care facilities </a:t>
            </a:r>
          </a:p>
          <a:p>
            <a:endParaRPr lang="en-US" sz="3200" dirty="0"/>
          </a:p>
        </p:txBody>
      </p:sp>
      <p:sp>
        <p:nvSpPr>
          <p:cNvPr id="4" name="Title 1">
            <a:extLst>
              <a:ext uri="{FF2B5EF4-FFF2-40B4-BE49-F238E27FC236}">
                <a16:creationId xmlns:a16="http://schemas.microsoft.com/office/drawing/2014/main" id="{B02C9321-C524-4FDA-B197-FC36C441DC20}"/>
              </a:ext>
            </a:extLst>
          </p:cNvPr>
          <p:cNvSpPr>
            <a:spLocks noGrp="1"/>
          </p:cNvSpPr>
          <p:nvPr>
            <p:ph type="title"/>
          </p:nvPr>
        </p:nvSpPr>
        <p:spPr>
          <a:xfrm>
            <a:off x="372845" y="342900"/>
            <a:ext cx="11422913" cy="1041009"/>
          </a:xfrm>
        </p:spPr>
        <p:txBody>
          <a:bodyPr>
            <a:normAutofit fontScale="90000"/>
          </a:bodyPr>
          <a:lstStyle/>
          <a:p>
            <a:pPr algn="ctr"/>
            <a:r>
              <a:rPr lang="en-US" b="1" dirty="0"/>
              <a:t>Infection Prevention &amp; Control, Good Animal Husbandry and Biosecurity:</a:t>
            </a:r>
          </a:p>
        </p:txBody>
      </p:sp>
    </p:spTree>
    <p:extLst>
      <p:ext uri="{BB962C8B-B14F-4D97-AF65-F5344CB8AC3E}">
        <p14:creationId xmlns:p14="http://schemas.microsoft.com/office/powerpoint/2010/main" val="10995856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7001-1DAD-458D-B695-28E14884C102}"/>
              </a:ext>
            </a:extLst>
          </p:cNvPr>
          <p:cNvSpPr>
            <a:spLocks noGrp="1"/>
          </p:cNvSpPr>
          <p:nvPr>
            <p:ph type="title"/>
          </p:nvPr>
        </p:nvSpPr>
        <p:spPr>
          <a:xfrm>
            <a:off x="267129" y="231169"/>
            <a:ext cx="11755542" cy="405830"/>
          </a:xfrm>
        </p:spPr>
        <p:txBody>
          <a:bodyPr>
            <a:normAutofit fontScale="90000"/>
          </a:bodyPr>
          <a:lstStyle/>
          <a:p>
            <a:pPr algn="ctr"/>
            <a:r>
              <a:rPr lang="en-US" b="1" dirty="0"/>
              <a:t>Rational Use of Antimicrobials</a:t>
            </a:r>
          </a:p>
        </p:txBody>
      </p:sp>
      <p:sp>
        <p:nvSpPr>
          <p:cNvPr id="3" name="Text Placeholder 2">
            <a:extLst>
              <a:ext uri="{FF2B5EF4-FFF2-40B4-BE49-F238E27FC236}">
                <a16:creationId xmlns:a16="http://schemas.microsoft.com/office/drawing/2014/main" id="{B78A8193-4505-4ABD-9532-C4C3A0EF7462}"/>
              </a:ext>
            </a:extLst>
          </p:cNvPr>
          <p:cNvSpPr>
            <a:spLocks noGrp="1"/>
          </p:cNvSpPr>
          <p:nvPr>
            <p:ph type="body" sz="quarter" idx="13"/>
          </p:nvPr>
        </p:nvSpPr>
        <p:spPr>
          <a:xfrm>
            <a:off x="349321" y="821933"/>
            <a:ext cx="11673350" cy="5804898"/>
          </a:xfrm>
        </p:spPr>
        <p:txBody>
          <a:bodyPr>
            <a:normAutofit fontScale="85000" lnSpcReduction="20000"/>
          </a:bodyPr>
          <a:lstStyle/>
          <a:p>
            <a:pPr marL="285750" indent="-285750" algn="just">
              <a:buFont typeface="Arial" panose="020B0604020202020204" pitchFamily="34" charset="0"/>
              <a:buChar char="•"/>
            </a:pPr>
            <a:r>
              <a:rPr lang="en-US" dirty="0"/>
              <a:t>Improving access to quality assured antimicrobials to animal keepers by increasing access points for the sale and provision of antimicrobials. </a:t>
            </a:r>
          </a:p>
          <a:p>
            <a:pPr marL="285750" indent="-285750" algn="just">
              <a:buFont typeface="Arial" panose="020B0604020202020204" pitchFamily="34" charset="0"/>
              <a:buChar char="•"/>
            </a:pPr>
            <a:r>
              <a:rPr lang="en-US" dirty="0"/>
              <a:t>Strengthening control of antimicrobials and their use in animal health by farmers and para veterinarians without limiting access. </a:t>
            </a:r>
          </a:p>
          <a:p>
            <a:pPr marL="285750" indent="-285750" algn="just">
              <a:buFont typeface="Arial" panose="020B0604020202020204" pitchFamily="34" charset="0"/>
              <a:buChar char="•"/>
            </a:pPr>
            <a:r>
              <a:rPr lang="en-US" dirty="0"/>
              <a:t>Implementing sustainable supervision, audit and feedback mechanisms in health facilities by having functional medicines therapeutic committees in health institutions to ensure appropriate antimicrobial use by prescribers. </a:t>
            </a:r>
          </a:p>
          <a:p>
            <a:pPr marL="285750" indent="-285750" algn="just">
              <a:buFont typeface="Arial" panose="020B0604020202020204" pitchFamily="34" charset="0"/>
              <a:buChar char="•"/>
            </a:pPr>
            <a:r>
              <a:rPr lang="en-US" dirty="0"/>
              <a:t>Ensuring that Standard Treatment Guidelines (STG’s) and the Essential Medicines List (EML) reflect the current resistance patterns and pathogens in humans and animals. </a:t>
            </a:r>
          </a:p>
          <a:p>
            <a:pPr marL="285750" indent="-285750" algn="just">
              <a:buFont typeface="Arial" panose="020B0604020202020204" pitchFamily="34" charset="0"/>
              <a:buChar char="•"/>
            </a:pPr>
            <a:r>
              <a:rPr lang="en-US" dirty="0"/>
              <a:t>Ensuring adequate supplies of quality assured essential antimicrobials at various levels of human and animal health delivery systems. </a:t>
            </a:r>
          </a:p>
          <a:p>
            <a:pPr marL="285750" indent="-285750" algn="just">
              <a:buFont typeface="Arial" panose="020B0604020202020204" pitchFamily="34" charset="0"/>
              <a:buChar char="•"/>
            </a:pPr>
            <a:r>
              <a:rPr lang="en-US" dirty="0"/>
              <a:t>Controlling public access to prescription only antimicrobials at the point of the pharmacy and veterinary medicine general dealers (VMGDs). </a:t>
            </a:r>
          </a:p>
          <a:p>
            <a:pPr marL="285750" indent="-285750" algn="just">
              <a:buFont typeface="Arial" panose="020B0604020202020204" pitchFamily="34" charset="0"/>
              <a:buChar char="•"/>
            </a:pPr>
            <a:r>
              <a:rPr lang="en-US" dirty="0"/>
              <a:t>Strengthening regulations to ensure appropriate use of antimicrobials in animals. </a:t>
            </a:r>
          </a:p>
          <a:p>
            <a:pPr marL="285750" indent="-285750" algn="just">
              <a:buFont typeface="Arial" panose="020B0604020202020204" pitchFamily="34" charset="0"/>
              <a:buChar char="•"/>
            </a:pPr>
            <a:r>
              <a:rPr lang="en-US" dirty="0"/>
              <a:t>Promoting stewardship and pharmacovigilance in the use of antimicrobials</a:t>
            </a:r>
          </a:p>
        </p:txBody>
      </p:sp>
    </p:spTree>
    <p:extLst>
      <p:ext uri="{BB962C8B-B14F-4D97-AF65-F5344CB8AC3E}">
        <p14:creationId xmlns:p14="http://schemas.microsoft.com/office/powerpoint/2010/main" val="6010594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Purpose</a:t>
            </a:r>
          </a:p>
        </p:txBody>
      </p:sp>
      <p:sp>
        <p:nvSpPr>
          <p:cNvPr id="3" name="Content Placeholder 2"/>
          <p:cNvSpPr>
            <a:spLocks noGrp="1"/>
          </p:cNvSpPr>
          <p:nvPr>
            <p:ph idx="1"/>
          </p:nvPr>
        </p:nvSpPr>
        <p:spPr>
          <a:xfrm>
            <a:off x="640080" y="1440180"/>
            <a:ext cx="10713720" cy="5056823"/>
          </a:xfrm>
        </p:spPr>
        <p:txBody>
          <a:bodyPr>
            <a:normAutofit/>
          </a:bodyPr>
          <a:lstStyle/>
          <a:p>
            <a:pPr algn="just"/>
            <a:r>
              <a:rPr lang="en-US" sz="3200" dirty="0"/>
              <a:t>This topic introduces learners to antimicrobials and factors influencing the emergence of antimicrobial resistance, and interactions that lead to the emergence of antimicrobial resistance from a One Health perspective.</a:t>
            </a:r>
          </a:p>
          <a:p>
            <a:pPr algn="just"/>
            <a:endParaRPr lang="en-US" sz="3200" dirty="0"/>
          </a:p>
        </p:txBody>
      </p:sp>
    </p:spTree>
    <p:extLst>
      <p:ext uri="{BB962C8B-B14F-4D97-AF65-F5344CB8AC3E}">
        <p14:creationId xmlns:p14="http://schemas.microsoft.com/office/powerpoint/2010/main" val="4126782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1D08-3479-4441-8EAC-290C902C5D54}"/>
              </a:ext>
            </a:extLst>
          </p:cNvPr>
          <p:cNvSpPr>
            <a:spLocks noGrp="1"/>
          </p:cNvSpPr>
          <p:nvPr>
            <p:ph type="title"/>
          </p:nvPr>
        </p:nvSpPr>
        <p:spPr/>
        <p:txBody>
          <a:bodyPr/>
          <a:lstStyle/>
          <a:p>
            <a:pPr algn="ctr"/>
            <a:r>
              <a:rPr lang="en-US" b="1" dirty="0"/>
              <a:t>Investment, Research &amp; Development</a:t>
            </a:r>
          </a:p>
        </p:txBody>
      </p:sp>
      <p:sp>
        <p:nvSpPr>
          <p:cNvPr id="3" name="Text Placeholder 2">
            <a:extLst>
              <a:ext uri="{FF2B5EF4-FFF2-40B4-BE49-F238E27FC236}">
                <a16:creationId xmlns:a16="http://schemas.microsoft.com/office/drawing/2014/main" id="{D186CA18-8EC1-4951-811E-FBEACCD2BE31}"/>
              </a:ext>
            </a:extLst>
          </p:cNvPr>
          <p:cNvSpPr>
            <a:spLocks noGrp="1"/>
          </p:cNvSpPr>
          <p:nvPr>
            <p:ph type="body" sz="quarter" idx="13"/>
          </p:nvPr>
        </p:nvSpPr>
        <p:spPr>
          <a:xfrm>
            <a:off x="599757" y="1361295"/>
            <a:ext cx="11081960" cy="4660625"/>
          </a:xfrm>
        </p:spPr>
        <p:txBody>
          <a:bodyPr/>
          <a:lstStyle/>
          <a:p>
            <a:pPr marL="285750" indent="-285750" algn="just">
              <a:buFont typeface="Arial" panose="020B0604020202020204" pitchFamily="34" charset="0"/>
              <a:buChar char="•"/>
            </a:pPr>
            <a:r>
              <a:rPr lang="en-US" dirty="0"/>
              <a:t>Sustainable Investment into AMR interventions and research into new antimicrobials and alternatives to antimicrobials</a:t>
            </a:r>
          </a:p>
          <a:p>
            <a:pPr marL="285750" indent="-285750" algn="just">
              <a:buFont typeface="Arial" panose="020B0604020202020204" pitchFamily="34" charset="0"/>
              <a:buChar char="•"/>
            </a:pPr>
            <a:r>
              <a:rPr lang="en-US" dirty="0"/>
              <a:t>Ensure sustainable investment in countering AMR</a:t>
            </a:r>
          </a:p>
          <a:p>
            <a:pPr marL="285750" indent="-285750" algn="just">
              <a:buFont typeface="Arial" panose="020B0604020202020204" pitchFamily="34" charset="0"/>
              <a:buChar char="•"/>
            </a:pPr>
            <a:r>
              <a:rPr lang="en-US" dirty="0"/>
              <a:t>Develop innovative modern diagnostics, vaccine and alternative therapy to AMR. </a:t>
            </a:r>
          </a:p>
          <a:p>
            <a:pPr marL="0" indent="0" algn="just">
              <a:buNone/>
            </a:pPr>
            <a:endParaRPr lang="en-US" dirty="0"/>
          </a:p>
        </p:txBody>
      </p:sp>
    </p:spTree>
    <p:extLst>
      <p:ext uri="{BB962C8B-B14F-4D97-AF65-F5344CB8AC3E}">
        <p14:creationId xmlns:p14="http://schemas.microsoft.com/office/powerpoint/2010/main" val="85020755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90" y="274566"/>
            <a:ext cx="11771210" cy="1041009"/>
          </a:xfrm>
        </p:spPr>
        <p:txBody>
          <a:bodyPr>
            <a:noAutofit/>
          </a:bodyPr>
          <a:lstStyle/>
          <a:p>
            <a:pPr algn="just"/>
            <a:r>
              <a:rPr lang="en-US" sz="3600" b="1" dirty="0"/>
              <a:t>Key Pillars of the Strategy to Ensure the Sustainability of the  AMR Prevention Program</a:t>
            </a:r>
          </a:p>
        </p:txBody>
      </p:sp>
      <p:sp>
        <p:nvSpPr>
          <p:cNvPr id="3" name="Text Placeholder 2"/>
          <p:cNvSpPr>
            <a:spLocks noGrp="1"/>
          </p:cNvSpPr>
          <p:nvPr>
            <p:ph type="body" sz="quarter" idx="13"/>
          </p:nvPr>
        </p:nvSpPr>
        <p:spPr>
          <a:xfrm>
            <a:off x="256857" y="1635615"/>
            <a:ext cx="11592243" cy="4660625"/>
          </a:xfrm>
        </p:spPr>
        <p:txBody>
          <a:bodyPr>
            <a:normAutofit lnSpcReduction="10000"/>
          </a:bodyPr>
          <a:lstStyle/>
          <a:p>
            <a:pPr marL="285750" indent="-285750" algn="just">
              <a:buFont typeface="Arial" panose="020B0604020202020204" pitchFamily="34" charset="0"/>
              <a:buChar char="•"/>
            </a:pPr>
            <a:r>
              <a:rPr lang="en-US" dirty="0"/>
              <a:t>Surveillance of AMR and antimicrobial use (AMU) patterns in animals, humans and crops. </a:t>
            </a:r>
          </a:p>
          <a:p>
            <a:pPr marL="285750" indent="-285750" algn="just">
              <a:buFont typeface="Arial" panose="020B0604020202020204" pitchFamily="34" charset="0"/>
              <a:buChar char="•"/>
            </a:pPr>
            <a:r>
              <a:rPr lang="en-US" dirty="0"/>
              <a:t>Prevention, which will reduce the need for antimicrobials through effective IPC, farm biosecurity and good farm practices, WASH and immunization </a:t>
            </a:r>
          </a:p>
          <a:p>
            <a:pPr marL="285750" indent="-285750" algn="just">
              <a:buFont typeface="Arial" panose="020B0604020202020204" pitchFamily="34" charset="0"/>
              <a:buChar char="•"/>
            </a:pPr>
            <a:r>
              <a:rPr lang="en-US" dirty="0"/>
              <a:t>Rational antimicrobial use, which seeks to improve controlled access to antimicrobials and to optimize responsible use in animals and humans </a:t>
            </a:r>
          </a:p>
          <a:p>
            <a:pPr marL="285750" indent="-285750" algn="just">
              <a:buFont typeface="Arial" panose="020B0604020202020204" pitchFamily="34" charset="0"/>
              <a:buChar char="•"/>
            </a:pPr>
            <a:r>
              <a:rPr lang="en-US" dirty="0"/>
              <a:t>Investment in research and development which seeks innovative ideas of alternatives to antimicrobials or quicker diagnostic techniques. </a:t>
            </a:r>
          </a:p>
          <a:p>
            <a:endParaRPr lang="en-US" dirty="0"/>
          </a:p>
        </p:txBody>
      </p:sp>
    </p:spTree>
    <p:extLst>
      <p:ext uri="{BB962C8B-B14F-4D97-AF65-F5344CB8AC3E}">
        <p14:creationId xmlns:p14="http://schemas.microsoft.com/office/powerpoint/2010/main" val="392629662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7BBF-9DC4-4AD5-9EEC-26396EC584DF}"/>
              </a:ext>
            </a:extLst>
          </p:cNvPr>
          <p:cNvSpPr>
            <a:spLocks noGrp="1"/>
          </p:cNvSpPr>
          <p:nvPr>
            <p:ph type="title"/>
          </p:nvPr>
        </p:nvSpPr>
        <p:spPr>
          <a:xfrm>
            <a:off x="1785071" y="0"/>
            <a:ext cx="8229600" cy="1143000"/>
          </a:xfrm>
        </p:spPr>
        <p:txBody>
          <a:bodyPr>
            <a:normAutofit/>
          </a:bodyPr>
          <a:lstStyle/>
          <a:p>
            <a:pPr algn="ctr"/>
            <a:r>
              <a:rPr lang="en-US" sz="4000" b="1" dirty="0"/>
              <a:t>GHSA</a:t>
            </a:r>
          </a:p>
        </p:txBody>
      </p:sp>
      <p:sp>
        <p:nvSpPr>
          <p:cNvPr id="3" name="Content Placeholder 2">
            <a:extLst>
              <a:ext uri="{FF2B5EF4-FFF2-40B4-BE49-F238E27FC236}">
                <a16:creationId xmlns:a16="http://schemas.microsoft.com/office/drawing/2014/main" id="{CA1E3B3C-55E2-4E0D-AC7D-123A39924843}"/>
              </a:ext>
            </a:extLst>
          </p:cNvPr>
          <p:cNvSpPr>
            <a:spLocks noGrp="1"/>
          </p:cNvSpPr>
          <p:nvPr>
            <p:ph idx="1"/>
          </p:nvPr>
        </p:nvSpPr>
        <p:spPr>
          <a:xfrm>
            <a:off x="320040" y="1371600"/>
            <a:ext cx="11757660" cy="5006340"/>
          </a:xfrm>
        </p:spPr>
        <p:txBody>
          <a:bodyPr>
            <a:noAutofit/>
          </a:bodyPr>
          <a:lstStyle/>
          <a:p>
            <a:pPr algn="just"/>
            <a:r>
              <a:rPr lang="en-US" sz="2600" dirty="0"/>
              <a:t>The Global Health Security Agenda came about as an international collaborative effort, working multilaterally among governments and across sectors, seeking to implement the IHR and develop the capacities to prevent, detect, and respond to public health emergencies of international concern.</a:t>
            </a:r>
          </a:p>
          <a:p>
            <a:pPr algn="just"/>
            <a:r>
              <a:rPr lang="en-US" sz="2600" dirty="0"/>
              <a:t>GHSA is an effort between nations, international organizations, and civil society to accelerate progress toward a world safe and secure from infectious disease threats whether naturally occurring, deliberate, or accidental, and to promote global health security as a national and international priority.</a:t>
            </a:r>
          </a:p>
          <a:p>
            <a:pPr algn="just"/>
            <a:r>
              <a:rPr lang="en-US" sz="2600" dirty="0"/>
              <a:t>Agencies involved are  the World Health Organization (WHO), the Food and Agriculture Organization (FAO), and the World Organization for Animal Health (OIE) </a:t>
            </a:r>
          </a:p>
          <a:p>
            <a:pPr algn="just"/>
            <a:endParaRPr lang="en-US" sz="2600" dirty="0"/>
          </a:p>
        </p:txBody>
      </p:sp>
    </p:spTree>
    <p:extLst>
      <p:ext uri="{BB962C8B-B14F-4D97-AF65-F5344CB8AC3E}">
        <p14:creationId xmlns:p14="http://schemas.microsoft.com/office/powerpoint/2010/main" val="392099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35AD-1AC4-49CF-93D0-597499E5126F}"/>
              </a:ext>
            </a:extLst>
          </p:cNvPr>
          <p:cNvSpPr>
            <a:spLocks noGrp="1"/>
          </p:cNvSpPr>
          <p:nvPr>
            <p:ph type="title"/>
          </p:nvPr>
        </p:nvSpPr>
        <p:spPr>
          <a:xfrm>
            <a:off x="908756" y="179363"/>
            <a:ext cx="9957145" cy="1143000"/>
          </a:xfrm>
        </p:spPr>
        <p:txBody>
          <a:bodyPr>
            <a:normAutofit/>
          </a:bodyPr>
          <a:lstStyle/>
          <a:p>
            <a:pPr algn="ctr"/>
            <a:r>
              <a:rPr lang="en-US" sz="4000" b="1" dirty="0"/>
              <a:t>GHSA continued…</a:t>
            </a:r>
          </a:p>
        </p:txBody>
      </p:sp>
      <p:sp>
        <p:nvSpPr>
          <p:cNvPr id="3" name="Content Placeholder 2">
            <a:extLst>
              <a:ext uri="{FF2B5EF4-FFF2-40B4-BE49-F238E27FC236}">
                <a16:creationId xmlns:a16="http://schemas.microsoft.com/office/drawing/2014/main" id="{A8C9F120-BBAE-47C7-A236-C32E182702B1}"/>
              </a:ext>
            </a:extLst>
          </p:cNvPr>
          <p:cNvSpPr>
            <a:spLocks noGrp="1"/>
          </p:cNvSpPr>
          <p:nvPr>
            <p:ph idx="1"/>
          </p:nvPr>
        </p:nvSpPr>
        <p:spPr>
          <a:xfrm>
            <a:off x="525780" y="1322363"/>
            <a:ext cx="11189091" cy="4823460"/>
          </a:xfrm>
        </p:spPr>
        <p:txBody>
          <a:bodyPr>
            <a:noAutofit/>
          </a:bodyPr>
          <a:lstStyle/>
          <a:p>
            <a:pPr algn="just"/>
            <a:r>
              <a:rPr lang="en-US" sz="2800" dirty="0"/>
              <a:t>The GHSA is an effort by nations, international organizations, and civil society to accelerate progress toward a world safe and secure from infectious disease threats; to</a:t>
            </a:r>
          </a:p>
          <a:p>
            <a:pPr algn="just">
              <a:buFont typeface="Arial" panose="020B0604020202020204" pitchFamily="34" charset="0"/>
              <a:buChar char="•"/>
            </a:pPr>
            <a:r>
              <a:rPr lang="en-US" sz="2800" dirty="0"/>
              <a:t>Promote global health security as an international priority</a:t>
            </a:r>
          </a:p>
          <a:p>
            <a:pPr algn="just">
              <a:buFont typeface="Arial" panose="020B0604020202020204" pitchFamily="34" charset="0"/>
              <a:buChar char="•"/>
            </a:pPr>
            <a:r>
              <a:rPr lang="en-US" sz="2800" dirty="0"/>
              <a:t>Establish capacity to prevent, detect and rapidly respond to biological threats, whether naturally occurring, intentional, or accidental. </a:t>
            </a:r>
          </a:p>
          <a:p>
            <a:pPr algn="just"/>
            <a:r>
              <a:rPr lang="en-US" sz="2800" dirty="0"/>
              <a:t>The GHSA will spur progress toward full implementation of WHO IHR 2005, OIE Performance of Veterinary Services (PVS) pathway, and other relevant global health security frameworks.</a:t>
            </a:r>
          </a:p>
        </p:txBody>
      </p:sp>
    </p:spTree>
    <p:extLst>
      <p:ext uri="{BB962C8B-B14F-4D97-AF65-F5344CB8AC3E}">
        <p14:creationId xmlns:p14="http://schemas.microsoft.com/office/powerpoint/2010/main" val="26290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A323-455B-4DCC-89C4-DBA6D1829449}"/>
              </a:ext>
            </a:extLst>
          </p:cNvPr>
          <p:cNvSpPr>
            <a:spLocks noGrp="1"/>
          </p:cNvSpPr>
          <p:nvPr>
            <p:ph type="title"/>
          </p:nvPr>
        </p:nvSpPr>
        <p:spPr/>
        <p:txBody>
          <a:bodyPr>
            <a:normAutofit/>
          </a:bodyPr>
          <a:lstStyle/>
          <a:p>
            <a:pPr algn="ctr"/>
            <a:r>
              <a:rPr lang="en-US" sz="4000" b="1" dirty="0"/>
              <a:t>Why Global Health Security</a:t>
            </a:r>
          </a:p>
        </p:txBody>
      </p:sp>
      <p:sp>
        <p:nvSpPr>
          <p:cNvPr id="3" name="Content Placeholder 2">
            <a:extLst>
              <a:ext uri="{FF2B5EF4-FFF2-40B4-BE49-F238E27FC236}">
                <a16:creationId xmlns:a16="http://schemas.microsoft.com/office/drawing/2014/main" id="{782E9646-01C4-49FB-B72C-82095BE47FBE}"/>
              </a:ext>
            </a:extLst>
          </p:cNvPr>
          <p:cNvSpPr>
            <a:spLocks noGrp="1"/>
          </p:cNvSpPr>
          <p:nvPr>
            <p:ph idx="1"/>
          </p:nvPr>
        </p:nvSpPr>
        <p:spPr>
          <a:xfrm>
            <a:off x="838200" y="2011679"/>
            <a:ext cx="10515600" cy="3502343"/>
          </a:xfrm>
        </p:spPr>
        <p:txBody>
          <a:bodyPr>
            <a:normAutofit/>
          </a:bodyPr>
          <a:lstStyle/>
          <a:p>
            <a:endParaRPr lang="en-US" dirty="0"/>
          </a:p>
          <a:p>
            <a:r>
              <a:rPr lang="en-US" sz="3600" dirty="0"/>
              <a:t>New diseases are occurring and spreading, drug resistance is rising</a:t>
            </a:r>
          </a:p>
          <a:p>
            <a:r>
              <a:rPr lang="en-US" sz="3600" dirty="0"/>
              <a:t>More laboratories are working with dangerous bacteria and viruses. </a:t>
            </a:r>
          </a:p>
          <a:p>
            <a:r>
              <a:rPr lang="en-US" sz="3600" dirty="0"/>
              <a:t>Global travel and trade increase these risks</a:t>
            </a:r>
          </a:p>
        </p:txBody>
      </p:sp>
    </p:spTree>
    <p:extLst>
      <p:ext uri="{BB962C8B-B14F-4D97-AF65-F5344CB8AC3E}">
        <p14:creationId xmlns:p14="http://schemas.microsoft.com/office/powerpoint/2010/main" val="3298839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8E90-E3AC-4EE1-B234-35F61C8F36F2}"/>
              </a:ext>
            </a:extLst>
          </p:cNvPr>
          <p:cNvSpPr>
            <a:spLocks noGrp="1"/>
          </p:cNvSpPr>
          <p:nvPr>
            <p:ph type="title"/>
          </p:nvPr>
        </p:nvSpPr>
        <p:spPr/>
        <p:txBody>
          <a:bodyPr>
            <a:normAutofit/>
          </a:bodyPr>
          <a:lstStyle/>
          <a:p>
            <a:pPr algn="ctr"/>
            <a:r>
              <a:rPr lang="en-US" sz="4000" b="1" dirty="0"/>
              <a:t>GHSA  Packages</a:t>
            </a:r>
          </a:p>
        </p:txBody>
      </p:sp>
      <p:sp>
        <p:nvSpPr>
          <p:cNvPr id="3" name="Content Placeholder 2">
            <a:extLst>
              <a:ext uri="{FF2B5EF4-FFF2-40B4-BE49-F238E27FC236}">
                <a16:creationId xmlns:a16="http://schemas.microsoft.com/office/drawing/2014/main" id="{690D2E47-FAFE-4CA8-A92F-ABF96BC79DB6}"/>
              </a:ext>
            </a:extLst>
          </p:cNvPr>
          <p:cNvSpPr>
            <a:spLocks noGrp="1"/>
          </p:cNvSpPr>
          <p:nvPr>
            <p:ph idx="1"/>
          </p:nvPr>
        </p:nvSpPr>
        <p:spPr>
          <a:xfrm>
            <a:off x="838200" y="1825624"/>
            <a:ext cx="10515600" cy="4575175"/>
          </a:xfrm>
        </p:spPr>
        <p:txBody>
          <a:bodyPr>
            <a:noAutofit/>
          </a:bodyPr>
          <a:lstStyle/>
          <a:p>
            <a:pPr algn="just"/>
            <a:r>
              <a:rPr lang="en-US" sz="3200" dirty="0"/>
              <a:t>The GHSA provides concrete action plans for </a:t>
            </a:r>
          </a:p>
          <a:p>
            <a:pPr algn="just">
              <a:buFont typeface="Arial" panose="020B0604020202020204" pitchFamily="34" charset="0"/>
              <a:buChar char="•"/>
            </a:pPr>
            <a:r>
              <a:rPr lang="en-US" sz="3200" dirty="0"/>
              <a:t>Prevention of avoidable epidemics, </a:t>
            </a:r>
          </a:p>
          <a:p>
            <a:pPr algn="just">
              <a:buFont typeface="Arial" panose="020B0604020202020204" pitchFamily="34" charset="0"/>
              <a:buChar char="•"/>
            </a:pPr>
            <a:r>
              <a:rPr lang="en-US" sz="3200" dirty="0"/>
              <a:t>Early detection of threats, and</a:t>
            </a:r>
          </a:p>
          <a:p>
            <a:pPr algn="just">
              <a:buFont typeface="Arial" panose="020B0604020202020204" pitchFamily="34" charset="0"/>
              <a:buChar char="•"/>
            </a:pPr>
            <a:r>
              <a:rPr lang="en-US" sz="3200" dirty="0"/>
              <a:t>Rapid and effective response against infectious disease outbreaks </a:t>
            </a:r>
          </a:p>
          <a:p>
            <a:pPr algn="just"/>
            <a:r>
              <a:rPr lang="en-US" sz="3200" dirty="0"/>
              <a:t>The Action Packages are designed to accelerate progress toward these goals by facilitating regional and global collaboration toward specific GHSA objectives and targets</a:t>
            </a:r>
          </a:p>
        </p:txBody>
      </p:sp>
    </p:spTree>
    <p:extLst>
      <p:ext uri="{BB962C8B-B14F-4D97-AF65-F5344CB8AC3E}">
        <p14:creationId xmlns:p14="http://schemas.microsoft.com/office/powerpoint/2010/main" val="1016491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7623"/>
            <a:ext cx="10515600" cy="618172"/>
          </a:xfrm>
        </p:spPr>
        <p:txBody>
          <a:bodyPr>
            <a:normAutofit fontScale="90000"/>
          </a:bodyPr>
          <a:lstStyle/>
          <a:p>
            <a:pPr algn="ctr"/>
            <a:r>
              <a:rPr lang="en-US" b="1" dirty="0"/>
              <a:t>Action Packages</a:t>
            </a:r>
          </a:p>
        </p:txBody>
      </p:sp>
      <p:sp>
        <p:nvSpPr>
          <p:cNvPr id="5" name="Content Placeholder 4"/>
          <p:cNvSpPr>
            <a:spLocks noGrp="1"/>
          </p:cNvSpPr>
          <p:nvPr>
            <p:ph sz="half" idx="1"/>
          </p:nvPr>
        </p:nvSpPr>
        <p:spPr>
          <a:xfrm>
            <a:off x="838200" y="2717165"/>
            <a:ext cx="5181600" cy="3980815"/>
          </a:xfrm>
        </p:spPr>
        <p:txBody>
          <a:bodyPr vert="horz" lIns="91440" tIns="45720" rIns="91440" bIns="45720" rtlCol="0" anchor="t">
            <a:normAutofit/>
          </a:bodyPr>
          <a:lstStyle/>
          <a:p>
            <a:pPr marL="0" indent="0">
              <a:buNone/>
            </a:pPr>
            <a:r>
              <a:rPr lang="en-US" altLang="en-US" sz="2400" dirty="0"/>
              <a:t>Prevent: </a:t>
            </a:r>
            <a:endParaRPr lang="en-US"/>
          </a:p>
          <a:p>
            <a:pPr>
              <a:lnSpc>
                <a:spcPct val="100000"/>
              </a:lnSpc>
            </a:pPr>
            <a:r>
              <a:rPr lang="en-US" altLang="en-US" sz="2400" dirty="0"/>
              <a:t>Antimicrobial Resistance</a:t>
            </a:r>
          </a:p>
          <a:p>
            <a:pPr>
              <a:lnSpc>
                <a:spcPct val="100000"/>
              </a:lnSpc>
            </a:pPr>
            <a:r>
              <a:rPr lang="en-US" altLang="en-US" sz="2400" dirty="0"/>
              <a:t>Zoonotic Disease</a:t>
            </a:r>
          </a:p>
          <a:p>
            <a:pPr>
              <a:lnSpc>
                <a:spcPct val="100000"/>
              </a:lnSpc>
            </a:pPr>
            <a:r>
              <a:rPr lang="en-US" altLang="en-US" sz="2400" dirty="0"/>
              <a:t>Biosafety and Biosecurity</a:t>
            </a:r>
          </a:p>
          <a:p>
            <a:pPr>
              <a:lnSpc>
                <a:spcPct val="100000"/>
              </a:lnSpc>
            </a:pPr>
            <a:r>
              <a:rPr lang="en-US" altLang="en-US" sz="2400" dirty="0"/>
              <a:t>Immunization</a:t>
            </a:r>
          </a:p>
          <a:p>
            <a:pPr marL="0" indent="0">
              <a:lnSpc>
                <a:spcPct val="100000"/>
              </a:lnSpc>
              <a:buNone/>
            </a:pPr>
            <a:r>
              <a:rPr lang="en-US" sz="2400" dirty="0"/>
              <a:t>Detect: </a:t>
            </a:r>
            <a:endParaRPr lang="en-US" sz="2400" dirty="0">
              <a:cs typeface="Arial" panose="020B0604020202020204"/>
            </a:endParaRPr>
          </a:p>
          <a:p>
            <a:pPr>
              <a:lnSpc>
                <a:spcPct val="100000"/>
              </a:lnSpc>
            </a:pPr>
            <a:r>
              <a:rPr lang="en-US" sz="2400" dirty="0"/>
              <a:t>Real-Time Surveillance</a:t>
            </a:r>
          </a:p>
          <a:p>
            <a:endParaRPr lang="en-US" sz="2400" dirty="0"/>
          </a:p>
        </p:txBody>
      </p:sp>
      <p:sp>
        <p:nvSpPr>
          <p:cNvPr id="6" name="Content Placeholder 5"/>
          <p:cNvSpPr>
            <a:spLocks noGrp="1"/>
          </p:cNvSpPr>
          <p:nvPr>
            <p:ph sz="half" idx="2"/>
          </p:nvPr>
        </p:nvSpPr>
        <p:spPr>
          <a:xfrm>
            <a:off x="6606540" y="2506662"/>
            <a:ext cx="5181600" cy="4191318"/>
          </a:xfrm>
        </p:spPr>
        <p:txBody>
          <a:bodyPr vert="horz" lIns="91440" tIns="45720" rIns="91440" bIns="45720" rtlCol="0" anchor="t">
            <a:normAutofit/>
          </a:bodyPr>
          <a:lstStyle/>
          <a:p>
            <a:pPr>
              <a:lnSpc>
                <a:spcPct val="100000"/>
              </a:lnSpc>
            </a:pPr>
            <a:r>
              <a:rPr lang="en-US" sz="2600" dirty="0"/>
              <a:t>Reporting</a:t>
            </a:r>
          </a:p>
          <a:p>
            <a:pPr>
              <a:lnSpc>
                <a:spcPct val="100000"/>
              </a:lnSpc>
            </a:pPr>
            <a:r>
              <a:rPr lang="en-US" sz="2600" dirty="0"/>
              <a:t>National Laboratory System</a:t>
            </a:r>
          </a:p>
          <a:p>
            <a:pPr>
              <a:lnSpc>
                <a:spcPct val="100000"/>
              </a:lnSpc>
            </a:pPr>
            <a:r>
              <a:rPr lang="en-US" sz="2600" dirty="0"/>
              <a:t>Workforce Development</a:t>
            </a:r>
          </a:p>
          <a:p>
            <a:pPr marL="0" indent="0">
              <a:lnSpc>
                <a:spcPct val="100000"/>
              </a:lnSpc>
              <a:buNone/>
            </a:pPr>
            <a:r>
              <a:rPr lang="en-US" sz="2600" dirty="0"/>
              <a:t>Respond: </a:t>
            </a:r>
            <a:endParaRPr lang="en-US" sz="2600" dirty="0">
              <a:cs typeface="Arial" panose="020B0604020202020204"/>
            </a:endParaRPr>
          </a:p>
          <a:p>
            <a:pPr>
              <a:lnSpc>
                <a:spcPct val="100000"/>
              </a:lnSpc>
            </a:pPr>
            <a:r>
              <a:rPr lang="en-US" sz="2600" dirty="0"/>
              <a:t>Emergency Operations Centers</a:t>
            </a:r>
          </a:p>
          <a:p>
            <a:pPr>
              <a:lnSpc>
                <a:spcPct val="100000"/>
              </a:lnSpc>
            </a:pPr>
            <a:r>
              <a:rPr lang="en-US" sz="2600" dirty="0"/>
              <a:t>Multi-sectoral Rapid Response</a:t>
            </a:r>
          </a:p>
          <a:p>
            <a:pPr>
              <a:lnSpc>
                <a:spcPct val="100000"/>
              </a:lnSpc>
            </a:pPr>
            <a:r>
              <a:rPr lang="en-US" sz="2600" dirty="0"/>
              <a:t>Medical Countermeasures and Personnel Deployment</a:t>
            </a:r>
          </a:p>
          <a:p>
            <a:endParaRPr lang="en-US" dirty="0"/>
          </a:p>
        </p:txBody>
      </p:sp>
      <p:sp>
        <p:nvSpPr>
          <p:cNvPr id="7" name="Title 3"/>
          <p:cNvSpPr txBox="1">
            <a:spLocks/>
          </p:cNvSpPr>
          <p:nvPr/>
        </p:nvSpPr>
        <p:spPr>
          <a:xfrm>
            <a:off x="838200" y="655795"/>
            <a:ext cx="10515600" cy="18884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600" dirty="0"/>
              <a:t>These are designed to outline measurable steps required to prevent outbreaks, detect threats in real time, and rapidly respond to infectious disease threats that may occur naturally, as a result of laboratory accidents, or as an act of bioterrorism. The packages are;</a:t>
            </a:r>
            <a:endParaRPr lang="en-US" altLang="en-US" sz="2600" dirty="0"/>
          </a:p>
        </p:txBody>
      </p:sp>
    </p:spTree>
    <p:extLst>
      <p:ext uri="{BB962C8B-B14F-4D97-AF65-F5344CB8AC3E}">
        <p14:creationId xmlns:p14="http://schemas.microsoft.com/office/powerpoint/2010/main" val="300132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80" y="251460"/>
            <a:ext cx="9985717" cy="1143000"/>
          </a:xfrm>
        </p:spPr>
        <p:txBody>
          <a:bodyPr>
            <a:normAutofit/>
          </a:bodyPr>
          <a:lstStyle/>
          <a:p>
            <a:pPr algn="ctr"/>
            <a:r>
              <a:rPr lang="en-US" b="1" dirty="0"/>
              <a:t>Biosecurity</a:t>
            </a:r>
          </a:p>
        </p:txBody>
      </p:sp>
      <p:sp>
        <p:nvSpPr>
          <p:cNvPr id="3" name="Content Placeholder 2"/>
          <p:cNvSpPr>
            <a:spLocks noGrp="1"/>
          </p:cNvSpPr>
          <p:nvPr>
            <p:ph idx="1"/>
          </p:nvPr>
        </p:nvSpPr>
        <p:spPr>
          <a:xfrm>
            <a:off x="178109" y="1783080"/>
            <a:ext cx="11835782" cy="4525963"/>
          </a:xfrm>
        </p:spPr>
        <p:txBody>
          <a:bodyPr>
            <a:noAutofit/>
          </a:bodyPr>
          <a:lstStyle/>
          <a:p>
            <a:pPr algn="just"/>
            <a:r>
              <a:rPr lang="en-US" sz="2800" dirty="0">
                <a:latin typeface="Arial" panose="020B0604020202020204" pitchFamily="34" charset="0"/>
                <a:cs typeface="Arial" panose="020B0604020202020204" pitchFamily="34" charset="0"/>
              </a:rPr>
              <a:t>Is a process to reduce or eliminate the ability of a biological agent to adversely affect human, animal, or plant health, as well as the economy or the environment</a:t>
            </a:r>
          </a:p>
          <a:p>
            <a:pPr algn="just"/>
            <a:r>
              <a:rPr lang="en-US" sz="2800" dirty="0">
                <a:latin typeface="Arial" panose="020B0604020202020204" pitchFamily="34" charset="0"/>
                <a:cs typeface="Arial" panose="020B0604020202020204" pitchFamily="34" charset="0"/>
              </a:rPr>
              <a:t>It is the management of biological and environmental risks, whether the risks come from the agents themselves, infectious species or biological weapons</a:t>
            </a:r>
          </a:p>
          <a:p>
            <a:pPr algn="just"/>
            <a:r>
              <a:rPr lang="en-US" sz="2800" dirty="0">
                <a:latin typeface="Arial" panose="020B0604020202020204" pitchFamily="34" charset="0"/>
                <a:cs typeface="Arial" panose="020B0604020202020204" pitchFamily="34" charset="0"/>
              </a:rPr>
              <a:t>It is also the protection of agents or facilities against the theft or diversion of high consequence microbial agents, which could be used by someone who maliciously intends to con</a:t>
            </a:r>
            <a:r>
              <a:rPr lang="en-US" sz="2800" dirty="0"/>
              <a:t>duct bio-terrorism or pursue biological weapons proliferation</a:t>
            </a:r>
          </a:p>
        </p:txBody>
      </p:sp>
    </p:spTree>
    <p:extLst>
      <p:ext uri="{BB962C8B-B14F-4D97-AF65-F5344CB8AC3E}">
        <p14:creationId xmlns:p14="http://schemas.microsoft.com/office/powerpoint/2010/main" val="3313993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7" y="154135"/>
            <a:ext cx="10677379" cy="1143000"/>
          </a:xfrm>
        </p:spPr>
        <p:txBody>
          <a:bodyPr>
            <a:normAutofit/>
          </a:bodyPr>
          <a:lstStyle/>
          <a:p>
            <a:pPr algn="ctr"/>
            <a:r>
              <a:rPr lang="en-US" b="1" dirty="0"/>
              <a:t>Biosafety</a:t>
            </a:r>
          </a:p>
        </p:txBody>
      </p:sp>
      <p:sp>
        <p:nvSpPr>
          <p:cNvPr id="3" name="Content Placeholder 2"/>
          <p:cNvSpPr>
            <a:spLocks noGrp="1"/>
          </p:cNvSpPr>
          <p:nvPr>
            <p:ph idx="1"/>
          </p:nvPr>
        </p:nvSpPr>
        <p:spPr>
          <a:xfrm>
            <a:off x="253217" y="1548595"/>
            <a:ext cx="11577711" cy="4525963"/>
          </a:xfrm>
        </p:spPr>
        <p:txBody>
          <a:bodyPr>
            <a:noAutofit/>
          </a:bodyPr>
          <a:lstStyle/>
          <a:p>
            <a:pPr algn="just"/>
            <a:r>
              <a:rPr lang="en-US" sz="3200" dirty="0"/>
              <a:t>Biosafety is the process used to prevent people and the environment from being exposed to hazardous biological agents</a:t>
            </a:r>
          </a:p>
          <a:p>
            <a:pPr algn="just"/>
            <a:r>
              <a:rPr lang="en-US" sz="3200" dirty="0"/>
              <a:t>It is about safety handling infections agents through the application of infections agents through the application of proper techniques, equipment's, and personal behavior</a:t>
            </a:r>
          </a:p>
          <a:p>
            <a:pPr algn="just"/>
            <a:r>
              <a:rPr lang="en-US" sz="3200" dirty="0"/>
              <a:t>The simple phrase used to distinguish biosafety from biosecurity is: Biosafety is about protecting people from bad bugs; biosecurity is about protecting bugs from bad people</a:t>
            </a:r>
          </a:p>
          <a:p>
            <a:pPr algn="just"/>
            <a:endParaRPr lang="en-US" sz="3200" dirty="0"/>
          </a:p>
        </p:txBody>
      </p:sp>
    </p:spTree>
    <p:extLst>
      <p:ext uri="{BB962C8B-B14F-4D97-AF65-F5344CB8AC3E}">
        <p14:creationId xmlns:p14="http://schemas.microsoft.com/office/powerpoint/2010/main" val="4235608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92113"/>
            <a:ext cx="11247120" cy="807539"/>
          </a:xfrm>
        </p:spPr>
        <p:txBody>
          <a:bodyPr>
            <a:normAutofit/>
          </a:bodyPr>
          <a:lstStyle/>
          <a:p>
            <a:r>
              <a:rPr lang="en-US" b="1" dirty="0"/>
              <a:t>Biosafety Levels for Infectious Agents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3712210"/>
              </p:ext>
            </p:extLst>
          </p:nvPr>
        </p:nvGraphicFramePr>
        <p:xfrm>
          <a:off x="609600" y="899653"/>
          <a:ext cx="11071860" cy="5845994"/>
        </p:xfrm>
        <a:graphic>
          <a:graphicData uri="http://schemas.openxmlformats.org/drawingml/2006/table">
            <a:tbl>
              <a:tblPr firstRow="1" bandRow="1">
                <a:tableStyleId>{5C22544A-7EE6-4342-B048-85BDC9FD1C3A}</a:tableStyleId>
              </a:tblPr>
              <a:tblGrid>
                <a:gridCol w="959325">
                  <a:extLst>
                    <a:ext uri="{9D8B030D-6E8A-4147-A177-3AD203B41FA5}">
                      <a16:colId xmlns:a16="http://schemas.microsoft.com/office/drawing/2014/main" val="20000"/>
                    </a:ext>
                  </a:extLst>
                </a:gridCol>
                <a:gridCol w="6449932">
                  <a:extLst>
                    <a:ext uri="{9D8B030D-6E8A-4147-A177-3AD203B41FA5}">
                      <a16:colId xmlns:a16="http://schemas.microsoft.com/office/drawing/2014/main" val="20001"/>
                    </a:ext>
                  </a:extLst>
                </a:gridCol>
                <a:gridCol w="3662603">
                  <a:extLst>
                    <a:ext uri="{9D8B030D-6E8A-4147-A177-3AD203B41FA5}">
                      <a16:colId xmlns:a16="http://schemas.microsoft.com/office/drawing/2014/main" val="20002"/>
                    </a:ext>
                  </a:extLst>
                </a:gridCol>
              </a:tblGrid>
              <a:tr h="671908">
                <a:tc>
                  <a:txBody>
                    <a:bodyPr/>
                    <a:lstStyle/>
                    <a:p>
                      <a:r>
                        <a:rPr lang="en-US" sz="2000" dirty="0">
                          <a:latin typeface="Arial" panose="020B0604020202020204" pitchFamily="34" charset="0"/>
                          <a:cs typeface="Arial" panose="020B0604020202020204" pitchFamily="34" charset="0"/>
                        </a:rPr>
                        <a:t>BSL</a:t>
                      </a:r>
                    </a:p>
                  </a:txBody>
                  <a:tcPr/>
                </a:tc>
                <a:tc>
                  <a:txBody>
                    <a:bodyPr/>
                    <a:lstStyle/>
                    <a:p>
                      <a:r>
                        <a:rPr lang="en-US" sz="2000" dirty="0">
                          <a:latin typeface="Arial" panose="020B0604020202020204" pitchFamily="34" charset="0"/>
                          <a:cs typeface="Arial" panose="020B0604020202020204" pitchFamily="34" charset="0"/>
                        </a:rPr>
                        <a:t>Agent</a:t>
                      </a:r>
                      <a:r>
                        <a:rPr lang="en-US" sz="2000" baseline="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Equipment and</a:t>
                      </a:r>
                      <a:r>
                        <a:rPr lang="en-US" sz="2000" baseline="0" dirty="0">
                          <a:latin typeface="Arial" panose="020B0604020202020204" pitchFamily="34" charset="0"/>
                          <a:cs typeface="Arial" panose="020B0604020202020204" pitchFamily="34" charset="0"/>
                        </a:rPr>
                        <a:t> facilities for appropriate barriers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788761">
                <a:tc>
                  <a:txBody>
                    <a:bodyPr/>
                    <a:lstStyle/>
                    <a:p>
                      <a:r>
                        <a:rPr lang="en-US" sz="2400" dirty="0">
                          <a:latin typeface="Arial" panose="020B0604020202020204" pitchFamily="34" charset="0"/>
                          <a:cs typeface="Arial" panose="020B0604020202020204"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Do not usually lead to disease in healthy adults e.g. non pathogenic</a:t>
                      </a:r>
                      <a:r>
                        <a:rPr lang="en-US" sz="2400" baseline="0" dirty="0">
                          <a:latin typeface="Arial" panose="020B0604020202020204" pitchFamily="34" charset="0"/>
                          <a:cs typeface="Arial" panose="020B0604020202020204" pitchFamily="34" charset="0"/>
                        </a:rPr>
                        <a:t> </a:t>
                      </a:r>
                      <a:r>
                        <a:rPr lang="en-US" sz="2400" i="1" baseline="0" dirty="0">
                          <a:latin typeface="Arial" panose="020B0604020202020204" pitchFamily="34" charset="0"/>
                          <a:cs typeface="Arial" panose="020B0604020202020204" pitchFamily="34" charset="0"/>
                        </a:rPr>
                        <a:t>E. coli</a:t>
                      </a:r>
                      <a:endParaRPr lang="en-US" sz="2400" i="1"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PPE</a:t>
                      </a:r>
                      <a:r>
                        <a:rPr lang="en-US" sz="2400" baseline="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81514">
                <a:tc>
                  <a:txBody>
                    <a:bodyPr/>
                    <a:lstStyle/>
                    <a:p>
                      <a:r>
                        <a:rPr lang="en-US" sz="2400" dirty="0">
                          <a:latin typeface="Arial" panose="020B0604020202020204" pitchFamily="34" charset="0"/>
                          <a:cs typeface="Arial" panose="020B0604020202020204" pitchFamily="34" charset="0"/>
                        </a:rPr>
                        <a:t>2</a:t>
                      </a:r>
                    </a:p>
                  </a:txBody>
                  <a:tcPr/>
                </a:tc>
                <a:tc>
                  <a:txBody>
                    <a:bodyPr/>
                    <a:lstStyle/>
                    <a:p>
                      <a:r>
                        <a:rPr lang="en-US" sz="2400" dirty="0">
                          <a:latin typeface="Arial" panose="020B0604020202020204" pitchFamily="34" charset="0"/>
                          <a:cs typeface="Arial" panose="020B0604020202020204" pitchFamily="34" charset="0"/>
                        </a:rPr>
                        <a:t>Cause disease but not through inhalation</a:t>
                      </a:r>
                    </a:p>
                  </a:txBody>
                  <a:tcPr/>
                </a:tc>
                <a:tc>
                  <a:txBody>
                    <a:bodyPr/>
                    <a:lstStyle/>
                    <a:p>
                      <a:r>
                        <a:rPr lang="en-US" sz="2400" dirty="0">
                          <a:latin typeface="Arial" panose="020B0604020202020204" pitchFamily="34" charset="0"/>
                          <a:cs typeface="Arial" panose="020B0604020202020204" pitchFamily="34" charset="0"/>
                        </a:rPr>
                        <a:t>As</a:t>
                      </a:r>
                      <a:r>
                        <a:rPr lang="en-US" sz="2400" baseline="0" dirty="0">
                          <a:latin typeface="Arial" panose="020B0604020202020204" pitchFamily="34" charset="0"/>
                          <a:cs typeface="Arial" panose="020B0604020202020204" pitchFamily="34" charset="0"/>
                        </a:rPr>
                        <a:t> in 1 but add autoclave </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788761">
                <a:tc>
                  <a:txBody>
                    <a:bodyPr/>
                    <a:lstStyle/>
                    <a:p>
                      <a:r>
                        <a:rPr lang="en-US" sz="2400" dirty="0">
                          <a:latin typeface="Arial" panose="020B0604020202020204" pitchFamily="34" charset="0"/>
                          <a:cs typeface="Arial" panose="020B0604020202020204" pitchFamily="34" charset="0"/>
                        </a:rPr>
                        <a:t>3</a:t>
                      </a:r>
                    </a:p>
                  </a:txBody>
                  <a:tcPr/>
                </a:tc>
                <a:tc>
                  <a:txBody>
                    <a:bodyPr/>
                    <a:lstStyle/>
                    <a:p>
                      <a:r>
                        <a:rPr lang="en-US" sz="2400" dirty="0">
                          <a:latin typeface="Arial" panose="020B0604020202020204" pitchFamily="34" charset="0"/>
                          <a:cs typeface="Arial" panose="020B0604020202020204" pitchFamily="34" charset="0"/>
                        </a:rPr>
                        <a:t>Cause serious potential lethal disease</a:t>
                      </a:r>
                      <a:r>
                        <a:rPr lang="en-US" sz="2400" baseline="0" dirty="0">
                          <a:latin typeface="Arial" panose="020B0604020202020204" pitchFamily="34" charset="0"/>
                          <a:cs typeface="Arial" panose="020B0604020202020204" pitchFamily="34" charset="0"/>
                        </a:rPr>
                        <a:t> through inhalation </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As</a:t>
                      </a:r>
                      <a:r>
                        <a:rPr lang="en-US" sz="2400" baseline="0" dirty="0">
                          <a:latin typeface="Arial" panose="020B0604020202020204" pitchFamily="34" charset="0"/>
                          <a:cs typeface="Arial" panose="020B0604020202020204" pitchFamily="34" charset="0"/>
                        </a:rPr>
                        <a:t> in 2 plus physical separation</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892124">
                <a:tc>
                  <a:txBody>
                    <a:bodyPr/>
                    <a:lstStyle/>
                    <a:p>
                      <a:r>
                        <a:rPr lang="en-US" sz="2400" dirty="0">
                          <a:latin typeface="Arial" panose="020B0604020202020204" pitchFamily="34" charset="0"/>
                          <a:cs typeface="Arial" panose="020B0604020202020204" pitchFamily="34" charset="0"/>
                        </a:rPr>
                        <a:t>4</a:t>
                      </a:r>
                    </a:p>
                  </a:txBody>
                  <a:tcPr/>
                </a:tc>
                <a:tc>
                  <a:txBody>
                    <a:bodyPr/>
                    <a:lstStyle/>
                    <a:p>
                      <a:r>
                        <a:rPr lang="en-US" sz="2400" dirty="0">
                          <a:latin typeface="Arial" panose="020B0604020202020204" pitchFamily="34" charset="0"/>
                          <a:cs typeface="Arial" panose="020B0604020202020204" pitchFamily="34" charset="0"/>
                        </a:rPr>
                        <a:t>Are dangerous</a:t>
                      </a:r>
                      <a:r>
                        <a:rPr lang="en-US" sz="2400" baseline="0" dirty="0">
                          <a:latin typeface="Arial" panose="020B0604020202020204" pitchFamily="34" charset="0"/>
                          <a:cs typeface="Arial" panose="020B0604020202020204" pitchFamily="34" charset="0"/>
                        </a:rPr>
                        <a:t>/</a:t>
                      </a:r>
                      <a:r>
                        <a:rPr lang="en-US" sz="2400" baseline="0" dirty="0" err="1">
                          <a:latin typeface="Arial" panose="020B0604020202020204" pitchFamily="34" charset="0"/>
                          <a:cs typeface="Arial" panose="020B0604020202020204" pitchFamily="34" charset="0"/>
                        </a:rPr>
                        <a:t>exotoxic</a:t>
                      </a:r>
                      <a:r>
                        <a:rPr lang="en-US" sz="2400" baseline="0" dirty="0">
                          <a:latin typeface="Arial" panose="020B0604020202020204" pitchFamily="34" charset="0"/>
                          <a:cs typeface="Arial" panose="020B0604020202020204" pitchFamily="34" charset="0"/>
                        </a:rPr>
                        <a:t> frequently fatal</a:t>
                      </a:r>
                    </a:p>
                    <a:p>
                      <a:r>
                        <a:rPr lang="en-US" sz="2400" baseline="0" dirty="0">
                          <a:latin typeface="Arial" panose="020B0604020202020204" pitchFamily="34" charset="0"/>
                          <a:cs typeface="Arial" panose="020B0604020202020204" pitchFamily="34" charset="0"/>
                        </a:rPr>
                        <a:t>No vaccines or treatments </a:t>
                      </a:r>
                    </a:p>
                    <a:p>
                      <a:r>
                        <a:rPr lang="en-US" sz="2400" baseline="0" dirty="0">
                          <a:latin typeface="Arial" panose="020B0604020202020204" pitchFamily="34" charset="0"/>
                          <a:cs typeface="Arial" panose="020B0604020202020204" pitchFamily="34" charset="0"/>
                        </a:rPr>
                        <a:t>High risk of aerosol transmission</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As in 3 plus</a:t>
                      </a:r>
                    </a:p>
                    <a:p>
                      <a:r>
                        <a:rPr lang="en-US" sz="2400" dirty="0">
                          <a:latin typeface="Arial" panose="020B0604020202020204" pitchFamily="34" charset="0"/>
                          <a:cs typeface="Arial" panose="020B0604020202020204" pitchFamily="34" charset="0"/>
                        </a:rPr>
                        <a:t>All</a:t>
                      </a:r>
                      <a:r>
                        <a:rPr lang="en-US" sz="2400" baseline="0" dirty="0">
                          <a:latin typeface="Arial" panose="020B0604020202020204" pitchFamily="34" charset="0"/>
                          <a:cs typeface="Arial" panose="020B0604020202020204" pitchFamily="34" charset="0"/>
                        </a:rPr>
                        <a:t> primary barriers, full body, air supplied positive pressure, isolation, dedicated supply and exhaust and vacuum and decontamination</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2900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Objectives</a:t>
            </a:r>
          </a:p>
        </p:txBody>
      </p:sp>
      <p:sp>
        <p:nvSpPr>
          <p:cNvPr id="3" name="Content Placeholder 2"/>
          <p:cNvSpPr>
            <a:spLocks noGrp="1"/>
          </p:cNvSpPr>
          <p:nvPr>
            <p:ph idx="1"/>
          </p:nvPr>
        </p:nvSpPr>
        <p:spPr/>
        <p:txBody>
          <a:bodyPr>
            <a:normAutofit lnSpcReduction="10000"/>
          </a:bodyPr>
          <a:lstStyle/>
          <a:p>
            <a:pPr marL="0" indent="0" algn="just">
              <a:lnSpc>
                <a:spcPct val="150000"/>
              </a:lnSpc>
              <a:spcBef>
                <a:spcPts val="0"/>
              </a:spcBef>
              <a:buNone/>
            </a:pPr>
            <a:r>
              <a:rPr lang="en-US" dirty="0"/>
              <a:t>This </a:t>
            </a:r>
            <a:r>
              <a:rPr lang="en-US" dirty="0">
                <a:ea typeface="Calibri" panose="020F0502020204030204" pitchFamily="34" charset="0"/>
                <a:cs typeface="Tunga"/>
              </a:rPr>
              <a:t>topic seeks to enable learning about:</a:t>
            </a:r>
          </a:p>
          <a:p>
            <a:pPr algn="just">
              <a:lnSpc>
                <a:spcPct val="150000"/>
              </a:lnSpc>
              <a:spcBef>
                <a:spcPts val="0"/>
              </a:spcBef>
            </a:pPr>
            <a:endParaRPr lang="en-US" dirty="0">
              <a:ea typeface="Calibri" panose="020F0502020204030204" pitchFamily="34" charset="0"/>
              <a:cs typeface="Tunga"/>
            </a:endParaRPr>
          </a:p>
          <a:p>
            <a:pPr marL="342900" marR="0" lvl="0" indent="-342900" algn="just">
              <a:lnSpc>
                <a:spcPct val="150000"/>
              </a:lnSpc>
              <a:spcBef>
                <a:spcPts val="0"/>
              </a:spcBef>
              <a:spcAft>
                <a:spcPts val="0"/>
              </a:spcAft>
              <a:buFont typeface="+mj-lt"/>
              <a:buAutoNum type="arabicPeriod"/>
            </a:pPr>
            <a:r>
              <a:rPr lang="en-US" dirty="0"/>
              <a:t>Common terminologies in AMR</a:t>
            </a:r>
          </a:p>
          <a:p>
            <a:pPr marL="342900" marR="0" lvl="0" indent="-342900" algn="just">
              <a:lnSpc>
                <a:spcPct val="150000"/>
              </a:lnSpc>
              <a:spcBef>
                <a:spcPts val="0"/>
              </a:spcBef>
              <a:spcAft>
                <a:spcPts val="0"/>
              </a:spcAft>
              <a:buFont typeface="+mj-lt"/>
              <a:buAutoNum type="arabicPeriod"/>
            </a:pPr>
            <a:r>
              <a:rPr lang="en-US" dirty="0"/>
              <a:t>Factors leading to the emergence, spread of antimicrobial resistance and its implications</a:t>
            </a:r>
          </a:p>
          <a:p>
            <a:pPr marL="342900" marR="0" lvl="0" indent="-342900" algn="just">
              <a:lnSpc>
                <a:spcPct val="150000"/>
              </a:lnSpc>
              <a:spcBef>
                <a:spcPts val="0"/>
              </a:spcBef>
              <a:spcAft>
                <a:spcPts val="0"/>
              </a:spcAft>
              <a:buFont typeface="+mj-lt"/>
              <a:buAutoNum type="arabicPeriod"/>
            </a:pPr>
            <a:r>
              <a:rPr lang="en-US" dirty="0"/>
              <a:t>One Health Approach in combating</a:t>
            </a:r>
            <a:r>
              <a:rPr lang="en-US" spc="5" dirty="0"/>
              <a:t> </a:t>
            </a:r>
            <a:r>
              <a:rPr lang="en-US" dirty="0"/>
              <a:t>antimicrobial resistance</a:t>
            </a:r>
          </a:p>
          <a:p>
            <a:pPr marL="342900" marR="0" lvl="0" indent="-342900" algn="just">
              <a:lnSpc>
                <a:spcPct val="150000"/>
              </a:lnSpc>
              <a:spcBef>
                <a:spcPts val="0"/>
              </a:spcBef>
              <a:spcAft>
                <a:spcPts val="0"/>
              </a:spcAft>
              <a:buFont typeface="+mj-lt"/>
              <a:buAutoNum type="arabicPeriod"/>
            </a:pPr>
            <a:r>
              <a:rPr lang="en-US" dirty="0"/>
              <a:t>AMR prevention policies </a:t>
            </a:r>
          </a:p>
          <a:p>
            <a:endParaRPr lang="en-US" dirty="0"/>
          </a:p>
        </p:txBody>
      </p:sp>
    </p:spTree>
    <p:extLst>
      <p:ext uri="{BB962C8B-B14F-4D97-AF65-F5344CB8AC3E}">
        <p14:creationId xmlns:p14="http://schemas.microsoft.com/office/powerpoint/2010/main" val="104445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Biorisk</a:t>
            </a:r>
          </a:p>
        </p:txBody>
      </p:sp>
      <p:sp>
        <p:nvSpPr>
          <p:cNvPr id="3" name="Content Placeholder 2"/>
          <p:cNvSpPr>
            <a:spLocks noGrp="1"/>
          </p:cNvSpPr>
          <p:nvPr>
            <p:ph idx="1"/>
          </p:nvPr>
        </p:nvSpPr>
        <p:spPr/>
        <p:txBody>
          <a:bodyPr>
            <a:normAutofit/>
          </a:bodyPr>
          <a:lstStyle/>
          <a:p>
            <a:pPr algn="just"/>
            <a:r>
              <a:rPr lang="en-US" sz="3200" dirty="0"/>
              <a:t>It generally refers to the risk associated with biological materials and/or infectious agents. The term has been used frequently for various purposes since the early 1990s</a:t>
            </a:r>
          </a:p>
          <a:p>
            <a:pPr algn="just"/>
            <a:r>
              <a:rPr lang="en-US" sz="3200" dirty="0"/>
              <a:t>The term is used by regulators, laboratory personnel and industry alike and is used by WHO</a:t>
            </a:r>
          </a:p>
          <a:p>
            <a:pPr algn="just"/>
            <a:r>
              <a:rPr lang="en-US" sz="3200" dirty="0"/>
              <a:t>Is a name given to the chance that any type of adverse event leading to potential harm will occur</a:t>
            </a:r>
          </a:p>
        </p:txBody>
      </p:sp>
    </p:spTree>
    <p:extLst>
      <p:ext uri="{BB962C8B-B14F-4D97-AF65-F5344CB8AC3E}">
        <p14:creationId xmlns:p14="http://schemas.microsoft.com/office/powerpoint/2010/main" val="2234621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Biorisk Management </a:t>
            </a:r>
          </a:p>
        </p:txBody>
      </p:sp>
      <p:sp>
        <p:nvSpPr>
          <p:cNvPr id="3" name="Content Placeholder 2"/>
          <p:cNvSpPr>
            <a:spLocks noGrp="1"/>
          </p:cNvSpPr>
          <p:nvPr>
            <p:ph idx="1"/>
          </p:nvPr>
        </p:nvSpPr>
        <p:spPr/>
        <p:txBody>
          <a:bodyPr>
            <a:normAutofit/>
          </a:bodyPr>
          <a:lstStyle/>
          <a:p>
            <a:pPr algn="just"/>
            <a:r>
              <a:rPr lang="en-US" sz="3200" dirty="0"/>
              <a:t>Refers to development of strategies (biosafety, biosecurity techniques) to minimize occurrences </a:t>
            </a:r>
          </a:p>
          <a:p>
            <a:pPr algn="just"/>
            <a:endParaRPr lang="en-US" sz="3200" dirty="0"/>
          </a:p>
          <a:p>
            <a:pPr algn="just"/>
            <a:r>
              <a:rPr lang="en-US" sz="3200" dirty="0"/>
              <a:t>Biorisk management is an ongoing process in which: specific laboratory </a:t>
            </a:r>
            <a:r>
              <a:rPr lang="en-US" sz="3200" dirty="0" err="1"/>
              <a:t>biorisk</a:t>
            </a:r>
            <a:r>
              <a:rPr lang="en-US" sz="3200" dirty="0"/>
              <a:t> control measures are regularly monitored, and when warranted the control measures are corrected to ensure they are working as expected</a:t>
            </a:r>
          </a:p>
          <a:p>
            <a:pPr algn="just"/>
            <a:endParaRPr lang="en-US" sz="3200" dirty="0"/>
          </a:p>
        </p:txBody>
      </p:sp>
    </p:spTree>
    <p:extLst>
      <p:ext uri="{BB962C8B-B14F-4D97-AF65-F5344CB8AC3E}">
        <p14:creationId xmlns:p14="http://schemas.microsoft.com/office/powerpoint/2010/main" val="1084358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8B65-DB08-4E04-8C5F-50271C6B1FF6}"/>
              </a:ext>
            </a:extLst>
          </p:cNvPr>
          <p:cNvSpPr>
            <a:spLocks noGrp="1"/>
          </p:cNvSpPr>
          <p:nvPr>
            <p:ph type="title"/>
          </p:nvPr>
        </p:nvSpPr>
        <p:spPr>
          <a:xfrm>
            <a:off x="599757" y="125413"/>
            <a:ext cx="9563579" cy="720725"/>
          </a:xfrm>
        </p:spPr>
        <p:txBody>
          <a:bodyPr>
            <a:normAutofit/>
          </a:bodyPr>
          <a:lstStyle/>
          <a:p>
            <a:pPr algn="ctr"/>
            <a:r>
              <a:rPr lang="en-US" sz="4000" b="1" dirty="0"/>
              <a:t>References</a:t>
            </a:r>
          </a:p>
        </p:txBody>
      </p:sp>
      <p:sp>
        <p:nvSpPr>
          <p:cNvPr id="3" name="Content Placeholder 2">
            <a:extLst>
              <a:ext uri="{FF2B5EF4-FFF2-40B4-BE49-F238E27FC236}">
                <a16:creationId xmlns:a16="http://schemas.microsoft.com/office/drawing/2014/main" id="{4FA27A91-46C1-425C-AC86-3FEFBE0B5042}"/>
              </a:ext>
            </a:extLst>
          </p:cNvPr>
          <p:cNvSpPr>
            <a:spLocks noGrp="1"/>
          </p:cNvSpPr>
          <p:nvPr>
            <p:ph idx="1"/>
          </p:nvPr>
        </p:nvSpPr>
        <p:spPr>
          <a:xfrm>
            <a:off x="599757" y="846138"/>
            <a:ext cx="11127423" cy="5600382"/>
          </a:xfrm>
        </p:spPr>
        <p:txBody>
          <a:bodyPr>
            <a:noAutofit/>
          </a:bodyPr>
          <a:lstStyle/>
          <a:p>
            <a:r>
              <a:rPr lang="en-US" sz="2400" dirty="0"/>
              <a:t>Centers for Disease Control and Prevention (CDC). Global Health Security Agenda [Internet]. Atlanta (GA): CDC; 2014 </a:t>
            </a:r>
            <a:r>
              <a:rPr lang="en-US" sz="2400" dirty="0">
                <a:hlinkClick r:id="rId3"/>
              </a:rPr>
              <a:t>www.cdc.gov/globalhealth/security</a:t>
            </a:r>
            <a:r>
              <a:rPr lang="en-US" sz="2400" dirty="0"/>
              <a:t>  </a:t>
            </a:r>
          </a:p>
          <a:p>
            <a:r>
              <a:rPr lang="en-US" sz="2400" dirty="0"/>
              <a:t>Global Health Security Agenda </a:t>
            </a:r>
            <a:r>
              <a:rPr lang="en-US" sz="2400" dirty="0">
                <a:hlinkClick r:id="rId4"/>
              </a:rPr>
              <a:t>http://www.globalhealth.gov/global-health-topics/global-health-security/ghsagenda.html</a:t>
            </a:r>
            <a:endParaRPr lang="en-US" sz="2400" dirty="0"/>
          </a:p>
          <a:p>
            <a:r>
              <a:rPr lang="en-US" sz="2400" dirty="0"/>
              <a:t>Department of Health and Human Services o CDC – Global Health Security </a:t>
            </a:r>
            <a:r>
              <a:rPr lang="en-US" sz="2400" dirty="0">
                <a:hlinkClick r:id="rId5"/>
              </a:rPr>
              <a:t>www.cdc.gov/globalhealth/security/</a:t>
            </a:r>
            <a:endParaRPr lang="en-US" sz="2400" dirty="0"/>
          </a:p>
          <a:p>
            <a:r>
              <a:rPr lang="en-US" sz="2400" dirty="0"/>
              <a:t>Field Epidemiology Training Programs </a:t>
            </a:r>
            <a:r>
              <a:rPr lang="en-US" sz="2400" dirty="0">
                <a:hlinkClick r:id="rId6"/>
              </a:rPr>
              <a:t>www.cdc.gov/globalhealth/fetp</a:t>
            </a:r>
            <a:endParaRPr lang="en-US" sz="2400" dirty="0"/>
          </a:p>
          <a:p>
            <a:endParaRPr lang="en-US" sz="2800" dirty="0"/>
          </a:p>
          <a:p>
            <a:endParaRPr lang="en-US" sz="2800" dirty="0"/>
          </a:p>
        </p:txBody>
      </p:sp>
    </p:spTree>
    <p:extLst>
      <p:ext uri="{BB962C8B-B14F-4D97-AF65-F5344CB8AC3E}">
        <p14:creationId xmlns:p14="http://schemas.microsoft.com/office/powerpoint/2010/main" val="435033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2626" y="3147945"/>
            <a:ext cx="8283179" cy="2149050"/>
          </a:xfrm>
        </p:spPr>
        <p:txBody>
          <a:bodyPr>
            <a:noAutofit/>
          </a:bodyPr>
          <a:lstStyle/>
          <a:p>
            <a:pPr algn="ctr"/>
            <a:r>
              <a:rPr lang="en-GB" sz="2400" b="0" dirty="0"/>
              <a:t>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a:t>
            </a:r>
            <a:r>
              <a:rPr lang="en-GB" sz="2400" b="0" dirty="0" err="1"/>
              <a:t>Zusammenarbeit</a:t>
            </a:r>
            <a:r>
              <a:rPr lang="en-GB" sz="2400" b="0" dirty="0"/>
              <a:t> GIZ GmbH through the </a:t>
            </a:r>
            <a:r>
              <a:rPr lang="en-US" sz="2400" b="0" dirty="0"/>
              <a:t>Global </a:t>
            </a:r>
            <a:r>
              <a:rPr lang="en-US" sz="2400" b="0" dirty="0" err="1"/>
              <a:t>Programme</a:t>
            </a:r>
            <a:r>
              <a:rPr lang="en-US" sz="2400" b="0" dirty="0"/>
              <a:t> Pandemic Prevention and Response, One Health (GP PPOH)</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199" y="1166876"/>
            <a:ext cx="1906283" cy="1348538"/>
          </a:xfrm>
          <a:prstGeom prst="rect">
            <a:avLst/>
          </a:prstGeom>
        </p:spPr>
      </p:pic>
      <p:pic>
        <p:nvPicPr>
          <p:cNvPr id="3" name="Picture 2">
            <a:extLst>
              <a:ext uri="{FF2B5EF4-FFF2-40B4-BE49-F238E27FC236}">
                <a16:creationId xmlns:a16="http://schemas.microsoft.com/office/drawing/2014/main" id="{DF1D0F11-D343-E402-A52C-97BF64743F4D}"/>
              </a:ext>
            </a:extLst>
          </p:cNvPr>
          <p:cNvPicPr>
            <a:picLocks noChangeAspect="1"/>
          </p:cNvPicPr>
          <p:nvPr/>
        </p:nvPicPr>
        <p:blipFill>
          <a:blip r:embed="rId3"/>
          <a:stretch>
            <a:fillRect/>
          </a:stretch>
        </p:blipFill>
        <p:spPr>
          <a:xfrm>
            <a:off x="7877376" y="1408383"/>
            <a:ext cx="1333025" cy="1035658"/>
          </a:xfrm>
          <a:prstGeom prst="rect">
            <a:avLst/>
          </a:prstGeom>
        </p:spPr>
      </p:pic>
      <p:pic>
        <p:nvPicPr>
          <p:cNvPr id="6" name="Picture 5">
            <a:extLst>
              <a:ext uri="{FF2B5EF4-FFF2-40B4-BE49-F238E27FC236}">
                <a16:creationId xmlns:a16="http://schemas.microsoft.com/office/drawing/2014/main" id="{0DE05482-44D3-BB0F-4B72-61296C1BC10A}"/>
              </a:ext>
            </a:extLst>
          </p:cNvPr>
          <p:cNvPicPr>
            <a:picLocks noChangeAspect="1"/>
          </p:cNvPicPr>
          <p:nvPr/>
        </p:nvPicPr>
        <p:blipFill>
          <a:blip r:embed="rId4"/>
          <a:stretch>
            <a:fillRect/>
          </a:stretch>
        </p:blipFill>
        <p:spPr>
          <a:xfrm>
            <a:off x="5591895" y="1319141"/>
            <a:ext cx="1426006" cy="1107031"/>
          </a:xfrm>
          <a:prstGeom prst="rect">
            <a:avLst/>
          </a:prstGeom>
        </p:spPr>
      </p:pic>
    </p:spTree>
    <p:extLst>
      <p:ext uri="{BB962C8B-B14F-4D97-AF65-F5344CB8AC3E}">
        <p14:creationId xmlns:p14="http://schemas.microsoft.com/office/powerpoint/2010/main" val="3398737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292FE85-2692-4D4D-AD99-C6CC7C1A1957}"/>
              </a:ext>
            </a:extLst>
          </p:cNvPr>
          <p:cNvGrpSpPr/>
          <p:nvPr/>
        </p:nvGrpSpPr>
        <p:grpSpPr>
          <a:xfrm>
            <a:off x="938320" y="2483125"/>
            <a:ext cx="986590" cy="986590"/>
            <a:chOff x="9087920" y="1395286"/>
            <a:chExt cx="986590" cy="986590"/>
          </a:xfrm>
        </p:grpSpPr>
        <p:sp>
          <p:nvSpPr>
            <p:cNvPr id="16" name="Oval 15">
              <a:extLst>
                <a:ext uri="{FF2B5EF4-FFF2-40B4-BE49-F238E27FC236}">
                  <a16:creationId xmlns:a16="http://schemas.microsoft.com/office/drawing/2014/main" id="{863C4400-736B-304A-A12B-8752FA21C327}"/>
                </a:ext>
              </a:extLst>
            </p:cNvPr>
            <p:cNvSpPr/>
            <p:nvPr/>
          </p:nvSpPr>
          <p:spPr>
            <a:xfrm>
              <a:off x="9087920" y="1395286"/>
              <a:ext cx="986590" cy="9865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D46846EB-F109-EE4F-8424-C3FD7832F703}"/>
                </a:ext>
              </a:extLst>
            </p:cNvPr>
            <p:cNvPicPr>
              <a:picLocks noChangeAspect="1"/>
            </p:cNvPicPr>
            <p:nvPr/>
          </p:nvPicPr>
          <p:blipFill>
            <a:blip r:embed="rId3"/>
            <a:stretch>
              <a:fillRect/>
            </a:stretch>
          </p:blipFill>
          <p:spPr>
            <a:xfrm>
              <a:off x="9280648" y="1583436"/>
              <a:ext cx="601133" cy="601133"/>
            </a:xfrm>
            <a:prstGeom prst="rect">
              <a:avLst/>
            </a:prstGeom>
          </p:spPr>
        </p:pic>
      </p:grpSp>
      <p:sp>
        <p:nvSpPr>
          <p:cNvPr id="19" name="Oval 18">
            <a:extLst>
              <a:ext uri="{FF2B5EF4-FFF2-40B4-BE49-F238E27FC236}">
                <a16:creationId xmlns:a16="http://schemas.microsoft.com/office/drawing/2014/main" id="{8B1B8B27-DCBF-6B4A-ADC9-D29E7B05D076}"/>
              </a:ext>
            </a:extLst>
          </p:cNvPr>
          <p:cNvSpPr/>
          <p:nvPr/>
        </p:nvSpPr>
        <p:spPr>
          <a:xfrm>
            <a:off x="938320" y="4275722"/>
            <a:ext cx="986590" cy="9865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F5285D65-CE72-5B4E-AF42-7C4786E851C8}"/>
              </a:ext>
            </a:extLst>
          </p:cNvPr>
          <p:cNvGrpSpPr/>
          <p:nvPr/>
        </p:nvGrpSpPr>
        <p:grpSpPr>
          <a:xfrm>
            <a:off x="6338995" y="2483125"/>
            <a:ext cx="986590" cy="986590"/>
            <a:chOff x="9087920" y="1395286"/>
            <a:chExt cx="986590" cy="986590"/>
          </a:xfrm>
        </p:grpSpPr>
        <p:sp>
          <p:nvSpPr>
            <p:cNvPr id="22" name="Oval 21">
              <a:extLst>
                <a:ext uri="{FF2B5EF4-FFF2-40B4-BE49-F238E27FC236}">
                  <a16:creationId xmlns:a16="http://schemas.microsoft.com/office/drawing/2014/main" id="{856A2FC7-2CEE-0845-B6CC-D576ECE27C08}"/>
                </a:ext>
              </a:extLst>
            </p:cNvPr>
            <p:cNvSpPr/>
            <p:nvPr/>
          </p:nvSpPr>
          <p:spPr>
            <a:xfrm>
              <a:off x="9087920" y="1395286"/>
              <a:ext cx="986590" cy="9865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a:ea typeface="+mn-ea"/>
                <a:cs typeface="+mn-cs"/>
              </a:endParaRPr>
            </a:p>
          </p:txBody>
        </p:sp>
        <p:pic>
          <p:nvPicPr>
            <p:cNvPr id="23" name="Picture 22">
              <a:extLst>
                <a:ext uri="{FF2B5EF4-FFF2-40B4-BE49-F238E27FC236}">
                  <a16:creationId xmlns:a16="http://schemas.microsoft.com/office/drawing/2014/main" id="{CABD5E99-57DF-3748-8F39-F22DE6999F58}"/>
                </a:ext>
              </a:extLst>
            </p:cNvPr>
            <p:cNvPicPr>
              <a:picLocks noChangeAspect="1"/>
            </p:cNvPicPr>
            <p:nvPr/>
          </p:nvPicPr>
          <p:blipFill>
            <a:blip r:embed="rId3"/>
            <a:stretch>
              <a:fillRect/>
            </a:stretch>
          </p:blipFill>
          <p:spPr>
            <a:xfrm>
              <a:off x="9280648" y="1583436"/>
              <a:ext cx="601133" cy="601133"/>
            </a:xfrm>
            <a:prstGeom prst="rect">
              <a:avLst/>
            </a:prstGeom>
          </p:spPr>
        </p:pic>
      </p:grpSp>
      <p:sp>
        <p:nvSpPr>
          <p:cNvPr id="24" name="Oval 23">
            <a:extLst>
              <a:ext uri="{FF2B5EF4-FFF2-40B4-BE49-F238E27FC236}">
                <a16:creationId xmlns:a16="http://schemas.microsoft.com/office/drawing/2014/main" id="{1C45B8C8-62FE-1540-BD71-F3D814B89245}"/>
              </a:ext>
            </a:extLst>
          </p:cNvPr>
          <p:cNvSpPr/>
          <p:nvPr/>
        </p:nvSpPr>
        <p:spPr>
          <a:xfrm>
            <a:off x="6338995" y="4275722"/>
            <a:ext cx="986590" cy="9865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3" name="Content Placeholder 2"/>
          <p:cNvSpPr>
            <a:spLocks noGrp="1"/>
          </p:cNvSpPr>
          <p:nvPr>
            <p:ph type="body" sz="quarter" idx="13"/>
          </p:nvPr>
        </p:nvSpPr>
        <p:spPr>
          <a:xfrm>
            <a:off x="599757" y="1361294"/>
            <a:ext cx="10990263" cy="5039505"/>
          </a:xfrm>
        </p:spPr>
        <p:txBody>
          <a:bodyPr>
            <a:noAutofit/>
          </a:bodyPr>
          <a:lstStyle/>
          <a:p>
            <a:pPr>
              <a:spcBef>
                <a:spcPts val="0"/>
              </a:spcBef>
              <a:spcAft>
                <a:spcPts val="600"/>
              </a:spcAft>
            </a:pPr>
            <a:r>
              <a:rPr lang="en-GB" sz="2400" b="1" dirty="0"/>
              <a:t>By the end of this course, participants should be able to</a:t>
            </a:r>
          </a:p>
          <a:p>
            <a:pPr>
              <a:spcBef>
                <a:spcPts val="0"/>
              </a:spcBef>
              <a:spcAft>
                <a:spcPts val="600"/>
              </a:spcAft>
            </a:pPr>
            <a:endParaRPr lang="en-GB" sz="2400" b="1" dirty="0"/>
          </a:p>
        </p:txBody>
      </p:sp>
      <p:sp>
        <p:nvSpPr>
          <p:cNvPr id="28" name="Titel 13">
            <a:extLst>
              <a:ext uri="{FF2B5EF4-FFF2-40B4-BE49-F238E27FC236}">
                <a16:creationId xmlns:a16="http://schemas.microsoft.com/office/drawing/2014/main" id="{879711C9-4A0A-0642-AA2C-FF5B84301BD0}"/>
              </a:ext>
            </a:extLst>
          </p:cNvPr>
          <p:cNvSpPr txBox="1">
            <a:spLocks/>
          </p:cNvSpPr>
          <p:nvPr/>
        </p:nvSpPr>
        <p:spPr bwMode="gray">
          <a:xfrm>
            <a:off x="608226" y="188051"/>
            <a:ext cx="11414444" cy="975937"/>
          </a:xfrm>
          <a:prstGeom prst="rect">
            <a:avLst/>
          </a:prstGeom>
        </p:spPr>
        <p:txBody>
          <a:bodyPr vert="horz" lIns="0" tIns="0" rIns="72000" bIns="0" rtlCol="0" anchor="b">
            <a:noAutofit/>
          </a:bodyPr>
          <a:lstStyle>
            <a:lvl1pPr algn="l" defTabSz="685783" rtl="0" eaLnBrk="1" latinLnBrk="0" hangingPunct="1">
              <a:lnSpc>
                <a:spcPct val="90000"/>
              </a:lnSpc>
              <a:spcBef>
                <a:spcPct val="0"/>
              </a:spcBef>
              <a:buNone/>
              <a:defRPr sz="2400" b="1" kern="1200" cap="none" baseline="0">
                <a:solidFill>
                  <a:schemeClr val="tx1"/>
                </a:solidFill>
                <a:latin typeface="+mj-lt"/>
                <a:ea typeface="+mj-ea"/>
                <a:cs typeface="+mj-cs"/>
              </a:defRPr>
            </a:lvl1pPr>
          </a:lstStyle>
          <a:p>
            <a:pPr algn="ctr"/>
            <a:r>
              <a:rPr lang="en-GB" sz="3600" dirty="0"/>
              <a:t>Expected Learning Outcomes</a:t>
            </a:r>
          </a:p>
        </p:txBody>
      </p:sp>
      <p:sp>
        <p:nvSpPr>
          <p:cNvPr id="29" name="Textplatzhalter 14">
            <a:extLst>
              <a:ext uri="{FF2B5EF4-FFF2-40B4-BE49-F238E27FC236}">
                <a16:creationId xmlns:a16="http://schemas.microsoft.com/office/drawing/2014/main" id="{5AF8794C-6AE3-874E-8F04-BD73F2D30E5A}"/>
              </a:ext>
            </a:extLst>
          </p:cNvPr>
          <p:cNvSpPr txBox="1">
            <a:spLocks/>
          </p:cNvSpPr>
          <p:nvPr/>
        </p:nvSpPr>
        <p:spPr bwMode="gray">
          <a:xfrm>
            <a:off x="2210356" y="2779035"/>
            <a:ext cx="3307325" cy="830997"/>
          </a:xfrm>
          <a:prstGeom prst="rect">
            <a:avLst/>
          </a:prstGeom>
        </p:spPr>
        <p:txBody>
          <a:bodyPr vert="horz" wrap="square" lIns="0" tIns="0" rIns="72000" bIns="0" rtlCol="0">
            <a:spAutoFit/>
          </a:bodyPr>
          <a:lstStyle>
            <a:lvl1pPr marL="0" indent="0" algn="l" defTabSz="914377" rtl="0" eaLnBrk="1" latinLnBrk="0" hangingPunct="1">
              <a:lnSpc>
                <a:spcPct val="90000"/>
              </a:lnSpc>
              <a:spcBef>
                <a:spcPts val="800"/>
              </a:spcBef>
              <a:buFont typeface="Arial" panose="020B0604020202020204" pitchFamily="34" charset="0"/>
              <a:buNone/>
              <a:defRPr lang="de-DE" sz="1600" kern="1200">
                <a:solidFill>
                  <a:schemeClr val="tx1"/>
                </a:solidFill>
                <a:latin typeface="+mn-lt"/>
                <a:ea typeface="+mn-ea"/>
                <a:cs typeface="+mn-cs"/>
              </a:defRPr>
            </a:lvl1pPr>
            <a:lvl2pPr marL="241294" indent="-241294" algn="l" defTabSz="914377" rtl="0" eaLnBrk="1" latinLnBrk="0" hangingPunct="1">
              <a:lnSpc>
                <a:spcPct val="90000"/>
              </a:lnSpc>
              <a:spcBef>
                <a:spcPts val="800"/>
              </a:spcBef>
              <a:buClr>
                <a:schemeClr val="accent1"/>
              </a:buClr>
              <a:buFont typeface="Wingdings" panose="05000000000000000000" pitchFamily="2" charset="2"/>
              <a:buChar char="§"/>
              <a:defRPr lang="de-DE" sz="1600" kern="1200">
                <a:solidFill>
                  <a:schemeClr val="tx1"/>
                </a:solidFill>
                <a:latin typeface="+mn-lt"/>
                <a:ea typeface="+mn-ea"/>
                <a:cs typeface="+mn-cs"/>
              </a:defRPr>
            </a:lvl2pPr>
            <a:lvl3pPr marL="476239" indent="-234945" algn="l" defTabSz="914377" rtl="0" eaLnBrk="1" latinLnBrk="0" hangingPunct="1">
              <a:lnSpc>
                <a:spcPct val="90000"/>
              </a:lnSpc>
              <a:spcBef>
                <a:spcPts val="800"/>
              </a:spcBef>
              <a:buClr>
                <a:schemeClr val="accent1"/>
              </a:buClr>
              <a:buFont typeface="Symbol" panose="05050102010706020507" pitchFamily="18" charset="2"/>
              <a:buChar char="-"/>
              <a:defRPr lang="de-DE" sz="1467"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000" dirty="0"/>
              <a:t>Promote the awareness of issues related to Antimicrobial Resistance</a:t>
            </a:r>
          </a:p>
        </p:txBody>
      </p:sp>
      <p:sp>
        <p:nvSpPr>
          <p:cNvPr id="42" name="Textplatzhalter 14">
            <a:extLst>
              <a:ext uri="{FF2B5EF4-FFF2-40B4-BE49-F238E27FC236}">
                <a16:creationId xmlns:a16="http://schemas.microsoft.com/office/drawing/2014/main" id="{C11DFE0C-62D9-C64A-8A4B-70AC34C96831}"/>
              </a:ext>
            </a:extLst>
          </p:cNvPr>
          <p:cNvSpPr txBox="1">
            <a:spLocks/>
          </p:cNvSpPr>
          <p:nvPr/>
        </p:nvSpPr>
        <p:spPr bwMode="gray">
          <a:xfrm>
            <a:off x="7518313" y="2779036"/>
            <a:ext cx="3057665" cy="830997"/>
          </a:xfrm>
          <a:prstGeom prst="rect">
            <a:avLst/>
          </a:prstGeom>
        </p:spPr>
        <p:txBody>
          <a:bodyPr vert="horz" lIns="0" tIns="0" rIns="72000" bIns="0" rtlCol="0">
            <a:spAutoFit/>
          </a:bodyPr>
          <a:lstStyle>
            <a:lvl1pPr marL="0" indent="0" algn="l" defTabSz="914377" rtl="0" eaLnBrk="1" latinLnBrk="0" hangingPunct="1">
              <a:lnSpc>
                <a:spcPct val="90000"/>
              </a:lnSpc>
              <a:spcBef>
                <a:spcPts val="800"/>
              </a:spcBef>
              <a:buFont typeface="Arial" panose="020B0604020202020204" pitchFamily="34" charset="0"/>
              <a:buNone/>
              <a:defRPr lang="de-DE" sz="1600" kern="1200">
                <a:solidFill>
                  <a:schemeClr val="tx1"/>
                </a:solidFill>
                <a:latin typeface="+mn-lt"/>
                <a:ea typeface="+mn-ea"/>
                <a:cs typeface="+mn-cs"/>
              </a:defRPr>
            </a:lvl1pPr>
            <a:lvl2pPr marL="241294" indent="-241294" algn="l" defTabSz="914377" rtl="0" eaLnBrk="1" latinLnBrk="0" hangingPunct="1">
              <a:lnSpc>
                <a:spcPct val="90000"/>
              </a:lnSpc>
              <a:spcBef>
                <a:spcPts val="800"/>
              </a:spcBef>
              <a:buClr>
                <a:schemeClr val="accent1"/>
              </a:buClr>
              <a:buFont typeface="Wingdings" panose="05000000000000000000" pitchFamily="2" charset="2"/>
              <a:buChar char="§"/>
              <a:defRPr lang="de-DE" sz="1600" kern="1200">
                <a:solidFill>
                  <a:schemeClr val="tx1"/>
                </a:solidFill>
                <a:latin typeface="+mn-lt"/>
                <a:ea typeface="+mn-ea"/>
                <a:cs typeface="+mn-cs"/>
              </a:defRPr>
            </a:lvl2pPr>
            <a:lvl3pPr marL="476239" indent="-234945" algn="l" defTabSz="914377" rtl="0" eaLnBrk="1" latinLnBrk="0" hangingPunct="1">
              <a:lnSpc>
                <a:spcPct val="90000"/>
              </a:lnSpc>
              <a:spcBef>
                <a:spcPts val="800"/>
              </a:spcBef>
              <a:buClr>
                <a:schemeClr val="accent1"/>
              </a:buClr>
              <a:buFont typeface="Symbol" panose="05050102010706020507" pitchFamily="18" charset="2"/>
              <a:buChar char="-"/>
              <a:defRPr lang="de-DE" sz="1467"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000" dirty="0"/>
              <a:t>Develop interventions that reduce Antimicrobial Resistance</a:t>
            </a:r>
          </a:p>
        </p:txBody>
      </p:sp>
      <p:sp>
        <p:nvSpPr>
          <p:cNvPr id="43" name="Textplatzhalter 14">
            <a:extLst>
              <a:ext uri="{FF2B5EF4-FFF2-40B4-BE49-F238E27FC236}">
                <a16:creationId xmlns:a16="http://schemas.microsoft.com/office/drawing/2014/main" id="{C7DC2719-40DB-434C-B8BB-2D0C628EAE99}"/>
              </a:ext>
            </a:extLst>
          </p:cNvPr>
          <p:cNvSpPr txBox="1">
            <a:spLocks/>
          </p:cNvSpPr>
          <p:nvPr/>
        </p:nvSpPr>
        <p:spPr bwMode="gray">
          <a:xfrm>
            <a:off x="2075746" y="4478168"/>
            <a:ext cx="3142049" cy="830997"/>
          </a:xfrm>
          <a:prstGeom prst="rect">
            <a:avLst/>
          </a:prstGeom>
        </p:spPr>
        <p:txBody>
          <a:bodyPr vert="horz" lIns="0" tIns="0" rIns="72000" bIns="0" rtlCol="0">
            <a:spAutoFit/>
          </a:bodyPr>
          <a:lstStyle>
            <a:lvl1pPr marL="0" indent="0" algn="l" defTabSz="914377" rtl="0" eaLnBrk="1" latinLnBrk="0" hangingPunct="1">
              <a:lnSpc>
                <a:spcPct val="90000"/>
              </a:lnSpc>
              <a:spcBef>
                <a:spcPts val="800"/>
              </a:spcBef>
              <a:buFont typeface="Arial" panose="020B0604020202020204" pitchFamily="34" charset="0"/>
              <a:buNone/>
              <a:defRPr lang="de-DE" sz="1600" kern="1200">
                <a:solidFill>
                  <a:schemeClr val="tx1"/>
                </a:solidFill>
                <a:latin typeface="+mn-lt"/>
                <a:ea typeface="+mn-ea"/>
                <a:cs typeface="+mn-cs"/>
              </a:defRPr>
            </a:lvl1pPr>
            <a:lvl2pPr marL="241294" indent="-241294" algn="l" defTabSz="914377" rtl="0" eaLnBrk="1" latinLnBrk="0" hangingPunct="1">
              <a:lnSpc>
                <a:spcPct val="90000"/>
              </a:lnSpc>
              <a:spcBef>
                <a:spcPts val="800"/>
              </a:spcBef>
              <a:buClr>
                <a:schemeClr val="accent1"/>
              </a:buClr>
              <a:buFont typeface="Wingdings" panose="05000000000000000000" pitchFamily="2" charset="2"/>
              <a:buChar char="§"/>
              <a:defRPr lang="de-DE" sz="1600" kern="1200">
                <a:solidFill>
                  <a:schemeClr val="tx1"/>
                </a:solidFill>
                <a:latin typeface="+mn-lt"/>
                <a:ea typeface="+mn-ea"/>
                <a:cs typeface="+mn-cs"/>
              </a:defRPr>
            </a:lvl2pPr>
            <a:lvl3pPr marL="476239" indent="-234945" algn="l" defTabSz="914377" rtl="0" eaLnBrk="1" latinLnBrk="0" hangingPunct="1">
              <a:lnSpc>
                <a:spcPct val="90000"/>
              </a:lnSpc>
              <a:spcBef>
                <a:spcPts val="800"/>
              </a:spcBef>
              <a:buClr>
                <a:schemeClr val="accent1"/>
              </a:buClr>
              <a:buFont typeface="Symbol" panose="05050102010706020507" pitchFamily="18" charset="2"/>
              <a:buChar char="-"/>
              <a:defRPr lang="de-DE" sz="1467"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2000" dirty="0"/>
              <a:t>Advocate for Antimicrobial Resistance prevention policies</a:t>
            </a:r>
          </a:p>
        </p:txBody>
      </p:sp>
      <p:sp>
        <p:nvSpPr>
          <p:cNvPr id="44" name="Textplatzhalter 14">
            <a:extLst>
              <a:ext uri="{FF2B5EF4-FFF2-40B4-BE49-F238E27FC236}">
                <a16:creationId xmlns:a16="http://schemas.microsoft.com/office/drawing/2014/main" id="{E64F5741-3108-A54A-AFBD-8B6FA50514A4}"/>
              </a:ext>
            </a:extLst>
          </p:cNvPr>
          <p:cNvSpPr txBox="1">
            <a:spLocks/>
          </p:cNvSpPr>
          <p:nvPr/>
        </p:nvSpPr>
        <p:spPr bwMode="gray">
          <a:xfrm>
            <a:off x="7469323" y="4478168"/>
            <a:ext cx="3497015" cy="1384995"/>
          </a:xfrm>
          <a:prstGeom prst="rect">
            <a:avLst/>
          </a:prstGeom>
        </p:spPr>
        <p:txBody>
          <a:bodyPr vert="horz" lIns="0" tIns="0" rIns="72000" bIns="0" rtlCol="0">
            <a:spAutoFit/>
          </a:bodyPr>
          <a:lstStyle>
            <a:lvl1pPr marL="0" indent="0" algn="l" defTabSz="914377" rtl="0" eaLnBrk="1" latinLnBrk="0" hangingPunct="1">
              <a:lnSpc>
                <a:spcPct val="90000"/>
              </a:lnSpc>
              <a:spcBef>
                <a:spcPts val="800"/>
              </a:spcBef>
              <a:buFont typeface="Arial" panose="020B0604020202020204" pitchFamily="34" charset="0"/>
              <a:buNone/>
              <a:defRPr lang="de-DE" sz="1600" kern="1200">
                <a:solidFill>
                  <a:schemeClr val="tx1"/>
                </a:solidFill>
                <a:latin typeface="+mn-lt"/>
                <a:ea typeface="+mn-ea"/>
                <a:cs typeface="+mn-cs"/>
              </a:defRPr>
            </a:lvl1pPr>
            <a:lvl2pPr marL="241294" indent="-241294" algn="l" defTabSz="914377" rtl="0" eaLnBrk="1" latinLnBrk="0" hangingPunct="1">
              <a:lnSpc>
                <a:spcPct val="90000"/>
              </a:lnSpc>
              <a:spcBef>
                <a:spcPts val="800"/>
              </a:spcBef>
              <a:buClr>
                <a:schemeClr val="accent1"/>
              </a:buClr>
              <a:buFont typeface="Wingdings" panose="05000000000000000000" pitchFamily="2" charset="2"/>
              <a:buChar char="§"/>
              <a:defRPr lang="de-DE" sz="1600" kern="1200">
                <a:solidFill>
                  <a:schemeClr val="tx1"/>
                </a:solidFill>
                <a:latin typeface="+mn-lt"/>
                <a:ea typeface="+mn-ea"/>
                <a:cs typeface="+mn-cs"/>
              </a:defRPr>
            </a:lvl2pPr>
            <a:lvl3pPr marL="476239" indent="-234945" algn="l" defTabSz="914377" rtl="0" eaLnBrk="1" latinLnBrk="0" hangingPunct="1">
              <a:lnSpc>
                <a:spcPct val="90000"/>
              </a:lnSpc>
              <a:spcBef>
                <a:spcPts val="800"/>
              </a:spcBef>
              <a:buClr>
                <a:schemeClr val="accent1"/>
              </a:buClr>
              <a:buFont typeface="Symbol" panose="05050102010706020507" pitchFamily="18" charset="2"/>
              <a:buChar char="-"/>
              <a:defRPr lang="de-DE" sz="1467"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2000" dirty="0"/>
              <a:t>Evaluate the principles of prevention, mitigation and response to Antimicrobial Resistance at various levels including community</a:t>
            </a:r>
            <a:endParaRPr lang="en-US" sz="2000" dirty="0"/>
          </a:p>
        </p:txBody>
      </p:sp>
      <p:sp>
        <p:nvSpPr>
          <p:cNvPr id="27" name="Oval 26">
            <a:extLst>
              <a:ext uri="{FF2B5EF4-FFF2-40B4-BE49-F238E27FC236}">
                <a16:creationId xmlns:a16="http://schemas.microsoft.com/office/drawing/2014/main" id="{FB70FC18-5079-9D41-80BD-050C7C134F57}"/>
              </a:ext>
            </a:extLst>
          </p:cNvPr>
          <p:cNvSpPr/>
          <p:nvPr/>
        </p:nvSpPr>
        <p:spPr>
          <a:xfrm>
            <a:off x="603584" y="2224873"/>
            <a:ext cx="669472" cy="6694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1</a:t>
            </a:r>
          </a:p>
        </p:txBody>
      </p:sp>
      <p:sp>
        <p:nvSpPr>
          <p:cNvPr id="45" name="Oval 44">
            <a:extLst>
              <a:ext uri="{FF2B5EF4-FFF2-40B4-BE49-F238E27FC236}">
                <a16:creationId xmlns:a16="http://schemas.microsoft.com/office/drawing/2014/main" id="{158B9C36-C30D-F242-B394-A51F70956D8B}"/>
              </a:ext>
            </a:extLst>
          </p:cNvPr>
          <p:cNvSpPr/>
          <p:nvPr/>
        </p:nvSpPr>
        <p:spPr>
          <a:xfrm>
            <a:off x="603584" y="3969526"/>
            <a:ext cx="669472" cy="6694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2</a:t>
            </a:r>
          </a:p>
        </p:txBody>
      </p:sp>
      <p:sp>
        <p:nvSpPr>
          <p:cNvPr id="46" name="Oval 45">
            <a:extLst>
              <a:ext uri="{FF2B5EF4-FFF2-40B4-BE49-F238E27FC236}">
                <a16:creationId xmlns:a16="http://schemas.microsoft.com/office/drawing/2014/main" id="{265A2C51-7B2D-7849-B9F0-3F1094ACDFD1}"/>
              </a:ext>
            </a:extLst>
          </p:cNvPr>
          <p:cNvSpPr/>
          <p:nvPr/>
        </p:nvSpPr>
        <p:spPr>
          <a:xfrm>
            <a:off x="6004259" y="2224873"/>
            <a:ext cx="669472" cy="6694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3</a:t>
            </a:r>
          </a:p>
        </p:txBody>
      </p:sp>
      <p:sp>
        <p:nvSpPr>
          <p:cNvPr id="47" name="Oval 46">
            <a:extLst>
              <a:ext uri="{FF2B5EF4-FFF2-40B4-BE49-F238E27FC236}">
                <a16:creationId xmlns:a16="http://schemas.microsoft.com/office/drawing/2014/main" id="{77C7CC27-AA62-D14D-A5E3-9CE97913FB11}"/>
              </a:ext>
            </a:extLst>
          </p:cNvPr>
          <p:cNvSpPr/>
          <p:nvPr/>
        </p:nvSpPr>
        <p:spPr>
          <a:xfrm>
            <a:off x="6004259" y="3969526"/>
            <a:ext cx="669472" cy="6694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4</a:t>
            </a:r>
          </a:p>
        </p:txBody>
      </p:sp>
      <p:pic>
        <p:nvPicPr>
          <p:cNvPr id="26" name="Picture 25">
            <a:extLst>
              <a:ext uri="{FF2B5EF4-FFF2-40B4-BE49-F238E27FC236}">
                <a16:creationId xmlns:a16="http://schemas.microsoft.com/office/drawing/2014/main" id="{FB902EBF-0CC3-B14D-9DDC-DD6C68F01C19}"/>
              </a:ext>
            </a:extLst>
          </p:cNvPr>
          <p:cNvPicPr>
            <a:picLocks noChangeAspect="1"/>
          </p:cNvPicPr>
          <p:nvPr/>
        </p:nvPicPr>
        <p:blipFill>
          <a:blip r:embed="rId3"/>
          <a:stretch>
            <a:fillRect/>
          </a:stretch>
        </p:blipFill>
        <p:spPr>
          <a:xfrm>
            <a:off x="1139877" y="4484855"/>
            <a:ext cx="601133" cy="601133"/>
          </a:xfrm>
          <a:prstGeom prst="rect">
            <a:avLst/>
          </a:prstGeom>
        </p:spPr>
      </p:pic>
      <p:pic>
        <p:nvPicPr>
          <p:cNvPr id="4" name="Graphic 3">
            <a:extLst>
              <a:ext uri="{FF2B5EF4-FFF2-40B4-BE49-F238E27FC236}">
                <a16:creationId xmlns:a16="http://schemas.microsoft.com/office/drawing/2014/main" id="{47D6E0E8-4629-8E4E-B430-F4E2265DE11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7025"/>
          <a:stretch/>
        </p:blipFill>
        <p:spPr>
          <a:xfrm>
            <a:off x="6522758" y="4451273"/>
            <a:ext cx="642843" cy="581698"/>
          </a:xfrm>
          <a:prstGeom prst="rect">
            <a:avLst/>
          </a:prstGeom>
        </p:spPr>
      </p:pic>
    </p:spTree>
    <p:extLst>
      <p:ext uri="{BB962C8B-B14F-4D97-AF65-F5344CB8AC3E}">
        <p14:creationId xmlns:p14="http://schemas.microsoft.com/office/powerpoint/2010/main" val="15139033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FAEEF72-6A7F-C246-8508-D4FF80A22AC6}"/>
              </a:ext>
            </a:extLst>
          </p:cNvPr>
          <p:cNvPicPr>
            <a:picLocks noGrp="1" noChangeAspect="1"/>
          </p:cNvPicPr>
          <p:nvPr>
            <p:ph type="pic" sz="quarter" idx="11"/>
          </p:nvPr>
        </p:nvPicPr>
        <p:blipFill>
          <a:blip r:embed="rId3"/>
          <a:srcRect t="19455" b="19455"/>
          <a:stretch>
            <a:fillRect/>
          </a:stretch>
        </p:blipFill>
        <p:spPr/>
      </p:pic>
      <p:sp>
        <p:nvSpPr>
          <p:cNvPr id="2" name="Title 1"/>
          <p:cNvSpPr>
            <a:spLocks noGrp="1"/>
          </p:cNvSpPr>
          <p:nvPr>
            <p:ph type="title"/>
          </p:nvPr>
        </p:nvSpPr>
        <p:spPr/>
        <p:txBody>
          <a:bodyPr/>
          <a:lstStyle/>
          <a:p>
            <a:r>
              <a:rPr lang="en-US" dirty="0"/>
              <a:t>Antimicrobial Resistance (AMR): The Basics</a:t>
            </a:r>
          </a:p>
        </p:txBody>
      </p:sp>
    </p:spTree>
    <p:extLst>
      <p:ext uri="{BB962C8B-B14F-4D97-AF65-F5344CB8AC3E}">
        <p14:creationId xmlns:p14="http://schemas.microsoft.com/office/powerpoint/2010/main" val="15197347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55733" y="1851508"/>
            <a:ext cx="7225109" cy="3528567"/>
            <a:chOff x="1008999" y="2167862"/>
            <a:chExt cx="6316085" cy="3084622"/>
          </a:xfrm>
        </p:grpSpPr>
        <p:sp>
          <p:nvSpPr>
            <p:cNvPr id="373763" name="Line 3"/>
            <p:cNvSpPr>
              <a:spLocks noChangeShapeType="1"/>
            </p:cNvSpPr>
            <p:nvPr/>
          </p:nvSpPr>
          <p:spPr bwMode="auto">
            <a:xfrm flipV="1">
              <a:off x="1008999" y="3466048"/>
              <a:ext cx="6312575"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800" dirty="0">
                <a:latin typeface="Arial" panose="020B0604020202020204" pitchFamily="34" charset="0"/>
              </a:endParaRPr>
            </a:p>
          </p:txBody>
        </p:sp>
        <p:grpSp>
          <p:nvGrpSpPr>
            <p:cNvPr id="3" name="Group 2"/>
            <p:cNvGrpSpPr/>
            <p:nvPr/>
          </p:nvGrpSpPr>
          <p:grpSpPr>
            <a:xfrm>
              <a:off x="1027588" y="2167862"/>
              <a:ext cx="6297496" cy="3084622"/>
              <a:chOff x="-434637" y="953425"/>
              <a:chExt cx="7084681" cy="3084622"/>
            </a:xfrm>
          </p:grpSpPr>
          <p:sp>
            <p:nvSpPr>
              <p:cNvPr id="373764" name="AutoShape 4"/>
              <p:cNvSpPr>
                <a:spLocks noChangeArrowheads="1"/>
              </p:cNvSpPr>
              <p:nvPr/>
            </p:nvSpPr>
            <p:spPr bwMode="auto">
              <a:xfrm>
                <a:off x="-434637" y="1001419"/>
                <a:ext cx="2349500" cy="1231604"/>
              </a:xfrm>
              <a:prstGeom prst="triangle">
                <a:avLst>
                  <a:gd name="adj" fmla="val 50000"/>
                </a:avLst>
              </a:prstGeom>
              <a:solidFill>
                <a:schemeClr val="bg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882" indent="-342882" algn="ctr">
                  <a:lnSpc>
                    <a:spcPct val="80000"/>
                  </a:lnSpc>
                </a:pPr>
                <a:r>
                  <a:rPr lang="en-US" sz="2000" dirty="0">
                    <a:latin typeface="Arial" panose="020B0604020202020204" pitchFamily="34" charset="0"/>
                    <a:cs typeface="Arial" panose="020B0604020202020204" pitchFamily="34" charset="0"/>
                  </a:rPr>
                  <a:t>Humans</a:t>
                </a:r>
                <a:endParaRPr lang="th-TH" sz="2000" dirty="0">
                  <a:latin typeface="Arial" panose="020B0604020202020204" pitchFamily="34" charset="0"/>
                  <a:cs typeface="Tahoma" pitchFamily="34" charset="0"/>
                </a:endParaRPr>
              </a:p>
            </p:txBody>
          </p:sp>
          <p:sp>
            <p:nvSpPr>
              <p:cNvPr id="373765" name="AutoShape 5"/>
              <p:cNvSpPr>
                <a:spLocks noChangeArrowheads="1"/>
              </p:cNvSpPr>
              <p:nvPr/>
            </p:nvSpPr>
            <p:spPr bwMode="auto">
              <a:xfrm>
                <a:off x="1096539" y="2251612"/>
                <a:ext cx="3806826" cy="1786435"/>
              </a:xfrm>
              <a:prstGeom prst="triangle">
                <a:avLst>
                  <a:gd name="adj" fmla="val 50000"/>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bg1"/>
                    </a:solidFill>
                    <a:latin typeface="Arial" panose="020B0604020202020204" pitchFamily="34" charset="0"/>
                    <a:cs typeface="Arial" panose="020B0604020202020204" pitchFamily="34" charset="0"/>
                  </a:rPr>
                  <a:t>Environment</a:t>
                </a:r>
                <a:endParaRPr lang="th-TH" sz="2000" dirty="0">
                  <a:solidFill>
                    <a:schemeClr val="bg1"/>
                  </a:solidFill>
                  <a:latin typeface="Arial" panose="020B0604020202020204" pitchFamily="34" charset="0"/>
                  <a:cs typeface="Tahoma" pitchFamily="34" charset="0"/>
                </a:endParaRPr>
              </a:p>
            </p:txBody>
          </p:sp>
          <p:sp>
            <p:nvSpPr>
              <p:cNvPr id="373766" name="AutoShape 6"/>
              <p:cNvSpPr>
                <a:spLocks noChangeArrowheads="1"/>
              </p:cNvSpPr>
              <p:nvPr/>
            </p:nvSpPr>
            <p:spPr bwMode="auto">
              <a:xfrm>
                <a:off x="3975106" y="953425"/>
                <a:ext cx="2674938" cy="1287138"/>
              </a:xfrm>
              <a:prstGeom prst="triangle">
                <a:avLst>
                  <a:gd name="adj" fmla="val 50000"/>
                </a:avLst>
              </a:prstGeom>
              <a:solidFill>
                <a:schemeClr val="tx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bg1"/>
                    </a:solidFill>
                    <a:latin typeface="Arial" panose="020B0604020202020204" pitchFamily="34" charset="0"/>
                    <a:cs typeface="Arial" panose="020B0604020202020204" pitchFamily="34" charset="0"/>
                  </a:rPr>
                  <a:t>Animals</a:t>
                </a:r>
                <a:endParaRPr lang="th-TH" sz="2000" dirty="0">
                  <a:solidFill>
                    <a:schemeClr val="bg1"/>
                  </a:solidFill>
                  <a:latin typeface="Arial" panose="020B0604020202020204" pitchFamily="34" charset="0"/>
                  <a:cs typeface="Tahoma" pitchFamily="34" charset="0"/>
                </a:endParaRPr>
              </a:p>
            </p:txBody>
          </p:sp>
        </p:grpSp>
      </p:grpSp>
      <p:sp>
        <p:nvSpPr>
          <p:cNvPr id="2" name="Title 1"/>
          <p:cNvSpPr>
            <a:spLocks noGrp="1"/>
          </p:cNvSpPr>
          <p:nvPr>
            <p:ph type="title"/>
          </p:nvPr>
        </p:nvSpPr>
        <p:spPr>
          <a:xfrm>
            <a:off x="411481" y="205740"/>
            <a:ext cx="11611190" cy="1303020"/>
          </a:xfrm>
        </p:spPr>
        <p:txBody>
          <a:bodyPr>
            <a:normAutofit/>
          </a:bodyPr>
          <a:lstStyle/>
          <a:p>
            <a:pPr algn="ctr"/>
            <a:r>
              <a:rPr lang="en-US" b="1" dirty="0"/>
              <a:t>Interactions of Bacteria with Humans, Animals, Environment and Medicines</a:t>
            </a:r>
          </a:p>
        </p:txBody>
      </p:sp>
    </p:spTree>
    <p:extLst>
      <p:ext uri="{BB962C8B-B14F-4D97-AF65-F5344CB8AC3E}">
        <p14:creationId xmlns:p14="http://schemas.microsoft.com/office/powerpoint/2010/main" val="18095935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99757" y="1361295"/>
            <a:ext cx="11150283" cy="4925205"/>
          </a:xfrm>
        </p:spPr>
        <p:txBody>
          <a:bodyPr>
            <a:normAutofit lnSpcReduction="10000"/>
          </a:bodyPr>
          <a:lstStyle/>
          <a:p>
            <a:pPr algn="just"/>
            <a:r>
              <a:rPr lang="en-US" dirty="0"/>
              <a:t>Antimicrobial resistance (AMR) occurs when bacteria, viruses, fungi and parasites no longer respond to medicines effectively. AMR makes infections harder to treat and increases the risk of disease spread, severe illness and death.</a:t>
            </a:r>
          </a:p>
          <a:p>
            <a:pPr algn="just"/>
            <a:r>
              <a:rPr lang="en-US" dirty="0"/>
              <a:t>The emergence and spread of AMR have been accelerated by:</a:t>
            </a:r>
          </a:p>
          <a:p>
            <a:pPr marL="285750" indent="-285750" algn="just">
              <a:buFont typeface="Wingdings" panose="05000000000000000000" pitchFamily="2" charset="2"/>
              <a:buChar char="§"/>
            </a:pPr>
            <a:r>
              <a:rPr lang="en-US" dirty="0"/>
              <a:t>inappropriate use of antimicrobials in humans, animals and plants;</a:t>
            </a:r>
          </a:p>
          <a:p>
            <a:pPr marL="285750" indent="-285750" algn="just">
              <a:buFont typeface="Wingdings" panose="05000000000000000000" pitchFamily="2" charset="2"/>
              <a:buChar char="§"/>
            </a:pPr>
            <a:r>
              <a:rPr lang="en-US" dirty="0"/>
              <a:t>inadequate sanitation, hygiene, biosecurity, and infection prevention and control (IPC) measures in health care</a:t>
            </a:r>
          </a:p>
          <a:p>
            <a:pPr marL="285750" indent="-285750" algn="just">
              <a:buFont typeface="Wingdings" panose="05000000000000000000" pitchFamily="2" charset="2"/>
              <a:buChar char="§"/>
            </a:pPr>
            <a:r>
              <a:rPr lang="en-US" dirty="0"/>
              <a:t>settings, communities, farming and food production systems; and</a:t>
            </a:r>
          </a:p>
          <a:p>
            <a:pPr marL="285750" indent="-285750" algn="just">
              <a:buFont typeface="Wingdings" panose="05000000000000000000" pitchFamily="2" charset="2"/>
              <a:buChar char="§"/>
            </a:pPr>
            <a:r>
              <a:rPr lang="en-US" dirty="0"/>
              <a:t>a lack of equitable access to affordable and quality-assured antimicrobials, vaccines and diagnostics</a:t>
            </a:r>
          </a:p>
          <a:p>
            <a:endParaRPr lang="en-US" dirty="0"/>
          </a:p>
        </p:txBody>
      </p:sp>
      <p:sp>
        <p:nvSpPr>
          <p:cNvPr id="3" name="Title 2"/>
          <p:cNvSpPr>
            <a:spLocks noGrp="1"/>
          </p:cNvSpPr>
          <p:nvPr>
            <p:ph type="title"/>
          </p:nvPr>
        </p:nvSpPr>
        <p:spPr/>
        <p:txBody>
          <a:bodyPr/>
          <a:lstStyle/>
          <a:p>
            <a:pPr algn="ctr"/>
            <a:r>
              <a:rPr lang="en-US" b="1" dirty="0"/>
              <a:t>What is AMR?</a:t>
            </a:r>
            <a:endParaRPr lang="en-US" dirty="0"/>
          </a:p>
        </p:txBody>
      </p:sp>
    </p:spTree>
    <p:extLst>
      <p:ext uri="{BB962C8B-B14F-4D97-AF65-F5344CB8AC3E}">
        <p14:creationId xmlns:p14="http://schemas.microsoft.com/office/powerpoint/2010/main" val="18781067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11480" y="1041009"/>
            <a:ext cx="11361419" cy="5565531"/>
          </a:xfrm>
        </p:spPr>
        <p:txBody>
          <a:bodyPr>
            <a:noAutofit/>
          </a:bodyPr>
          <a:lstStyle/>
          <a:p>
            <a:pPr marL="285750" indent="-285750" algn="just">
              <a:buFont typeface="Wingdings" panose="05000000000000000000" pitchFamily="2" charset="2"/>
              <a:buChar char="§"/>
            </a:pPr>
            <a:r>
              <a:rPr lang="en-GB" sz="2400" b="1" dirty="0">
                <a:latin typeface="Arial" panose="020B0604020202020204" pitchFamily="34" charset="0"/>
                <a:ea typeface="Calibri" panose="020F0502020204030204" pitchFamily="34" charset="0"/>
              </a:rPr>
              <a:t>Improper and non-prudent use</a:t>
            </a:r>
            <a:r>
              <a:rPr lang="en-GB" sz="2400" dirty="0">
                <a:latin typeface="Arial" panose="020B0604020202020204" pitchFamily="34" charset="0"/>
                <a:ea typeface="Calibri" panose="020F0502020204030204" pitchFamily="34" charset="0"/>
              </a:rPr>
              <a:t> of antimicrobial drugs in human and veterinary medicine and food production. </a:t>
            </a:r>
          </a:p>
          <a:p>
            <a:pPr marL="285750" indent="-285750" algn="just">
              <a:buFont typeface="Wingdings" panose="05000000000000000000" pitchFamily="2" charset="2"/>
              <a:buChar char="§"/>
            </a:pPr>
            <a:r>
              <a:rPr lang="en-GB" sz="2400" b="1" dirty="0">
                <a:latin typeface="Arial" panose="020B0604020202020204" pitchFamily="34" charset="0"/>
                <a:ea typeface="Calibri" panose="020F0502020204030204" pitchFamily="34" charset="0"/>
              </a:rPr>
              <a:t>Limited awareness</a:t>
            </a:r>
            <a:r>
              <a:rPr lang="en-GB" sz="2400" dirty="0">
                <a:latin typeface="Arial" panose="020B0604020202020204" pitchFamily="34" charset="0"/>
                <a:ea typeface="Calibri" panose="020F0502020204030204" pitchFamily="34" charset="0"/>
              </a:rPr>
              <a:t> of the problem, lack of</a:t>
            </a:r>
            <a:r>
              <a:rPr lang="en-GB" sz="2400" b="1" dirty="0">
                <a:latin typeface="Arial" panose="020B0604020202020204" pitchFamily="34" charset="0"/>
                <a:ea typeface="Calibri" panose="020F0502020204030204" pitchFamily="34" charset="0"/>
              </a:rPr>
              <a:t> regulation</a:t>
            </a:r>
            <a:r>
              <a:rPr lang="en-GB" sz="2400" dirty="0">
                <a:latin typeface="Arial" panose="020B0604020202020204" pitchFamily="34" charset="0"/>
                <a:ea typeface="Calibri" panose="020F0502020204030204" pitchFamily="34" charset="0"/>
              </a:rPr>
              <a:t> for access to antibiotics, </a:t>
            </a:r>
            <a:r>
              <a:rPr lang="en-GB" sz="2400" b="1" dirty="0">
                <a:latin typeface="Arial" panose="020B0604020202020204" pitchFamily="34" charset="0"/>
                <a:ea typeface="Calibri" panose="020F0502020204030204" pitchFamily="34" charset="0"/>
              </a:rPr>
              <a:t>quality deficiencies</a:t>
            </a:r>
            <a:r>
              <a:rPr lang="en-GB" sz="2400" dirty="0">
                <a:latin typeface="Arial" panose="020B0604020202020204" pitchFamily="34" charset="0"/>
                <a:ea typeface="Calibri" panose="020F0502020204030204" pitchFamily="34" charset="0"/>
              </a:rPr>
              <a:t> due to counterfeit drugs and incorrect prescriptions or receipts are further challenges.</a:t>
            </a:r>
          </a:p>
          <a:p>
            <a:pPr marL="285750" indent="-285750" algn="just">
              <a:buFont typeface="Wingdings" panose="05000000000000000000" pitchFamily="2" charset="2"/>
              <a:buChar char="§"/>
            </a:pPr>
            <a:r>
              <a:rPr lang="en-GB" sz="2400" dirty="0">
                <a:latin typeface="Arial" panose="020B0604020202020204" pitchFamily="34" charset="0"/>
                <a:ea typeface="Calibri" panose="020F0502020204030204" pitchFamily="34" charset="0"/>
              </a:rPr>
              <a:t>Lack of reliable </a:t>
            </a:r>
            <a:r>
              <a:rPr lang="en-GB" sz="2400" b="1" dirty="0">
                <a:latin typeface="Arial" panose="020B0604020202020204" pitchFamily="34" charset="0"/>
                <a:ea typeface="Calibri" panose="020F0502020204030204" pitchFamily="34" charset="0"/>
              </a:rPr>
              <a:t>diagnostic and monitoring</a:t>
            </a:r>
            <a:r>
              <a:rPr lang="en-GB" sz="2400" dirty="0">
                <a:latin typeface="Arial" panose="020B0604020202020204" pitchFamily="34" charset="0"/>
                <a:ea typeface="Calibri" panose="020F0502020204030204" pitchFamily="34" charset="0"/>
              </a:rPr>
              <a:t> systems for resistance. </a:t>
            </a:r>
          </a:p>
          <a:p>
            <a:pPr marL="285750" indent="-285750" algn="just">
              <a:buFont typeface="Wingdings" panose="05000000000000000000" pitchFamily="2" charset="2"/>
              <a:buChar char="§"/>
            </a:pPr>
            <a:r>
              <a:rPr lang="en-GB" sz="2400" dirty="0">
                <a:latin typeface="Arial" panose="020B0604020202020204" pitchFamily="34" charset="0"/>
                <a:ea typeface="Calibri" panose="020F0502020204030204" pitchFamily="34" charset="0"/>
              </a:rPr>
              <a:t>Insufficient </a:t>
            </a:r>
            <a:r>
              <a:rPr lang="en-GB" sz="2400" b="1" dirty="0">
                <a:latin typeface="Arial" panose="020B0604020202020204" pitchFamily="34" charset="0"/>
                <a:ea typeface="Calibri" panose="020F0502020204030204" pitchFamily="34" charset="0"/>
              </a:rPr>
              <a:t>development of new antimicrobial substances</a:t>
            </a:r>
            <a:r>
              <a:rPr lang="en-GB" sz="2400" dirty="0">
                <a:latin typeface="Arial" panose="020B0604020202020204" pitchFamily="34" charset="0"/>
                <a:ea typeface="Calibri" panose="020F0502020204030204" pitchFamily="34" charset="0"/>
              </a:rPr>
              <a:t> for humans and animals. </a:t>
            </a:r>
          </a:p>
          <a:p>
            <a:pPr marL="285750" indent="-285750" algn="just">
              <a:buFont typeface="Wingdings" panose="05000000000000000000" pitchFamily="2" charset="2"/>
              <a:buChar char="§"/>
            </a:pPr>
            <a:r>
              <a:rPr lang="en-GB" sz="2400" dirty="0">
                <a:latin typeface="Arial" panose="020B0604020202020204" pitchFamily="34" charset="0"/>
                <a:ea typeface="Calibri" panose="020F0502020204030204" pitchFamily="34" charset="0"/>
              </a:rPr>
              <a:t>The influence upon the environmental sector is also significant: for example, wastewater contaminated with antimicrobial substances, including from medical or agricultural facilities, can </a:t>
            </a:r>
            <a:r>
              <a:rPr lang="en-GB" sz="2400" b="1" dirty="0">
                <a:latin typeface="Arial" panose="020B0604020202020204" pitchFamily="34" charset="0"/>
                <a:ea typeface="Calibri" panose="020F0502020204030204" pitchFamily="34" charset="0"/>
              </a:rPr>
              <a:t>endanger the environment and the wider food chain</a:t>
            </a:r>
            <a:r>
              <a:rPr lang="en-GB" sz="2400" dirty="0">
                <a:latin typeface="Arial" panose="020B0604020202020204" pitchFamily="34" charset="0"/>
                <a:ea typeface="Calibri" panose="020F0502020204030204" pitchFamily="34" charset="0"/>
              </a:rPr>
              <a:t>. </a:t>
            </a:r>
          </a:p>
          <a:p>
            <a:pPr marL="285750" indent="-285750" algn="just">
              <a:buFont typeface="Wingdings" panose="05000000000000000000" pitchFamily="2" charset="2"/>
              <a:buChar char="§"/>
            </a:pPr>
            <a:r>
              <a:rPr lang="en-GB" sz="2400" dirty="0">
                <a:latin typeface="Arial" panose="020B0604020202020204" pitchFamily="34" charset="0"/>
                <a:ea typeface="Calibri" panose="020F0502020204030204" pitchFamily="34" charset="0"/>
                <a:cs typeface="Arial" panose="020B0604020202020204" pitchFamily="34" charset="0"/>
              </a:rPr>
              <a:t>The presence of resistant microorganisms and antimicrobial residues in production systems and food chains is also a potential route of </a:t>
            </a:r>
            <a:r>
              <a:rPr lang="en-GB" sz="2400" b="1" dirty="0">
                <a:latin typeface="Arial" panose="020B0604020202020204" pitchFamily="34" charset="0"/>
                <a:ea typeface="Calibri" panose="020F0502020204030204" pitchFamily="34" charset="0"/>
                <a:cs typeface="Arial" panose="020B0604020202020204" pitchFamily="34" charset="0"/>
              </a:rPr>
              <a:t>exposure for the population</a:t>
            </a:r>
            <a:r>
              <a:rPr lang="en-GB" sz="2400" dirty="0">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algn="just"/>
            <a:endParaRPr lang="en-US" sz="2200" dirty="0"/>
          </a:p>
        </p:txBody>
      </p:sp>
      <p:sp>
        <p:nvSpPr>
          <p:cNvPr id="3" name="Title 2"/>
          <p:cNvSpPr>
            <a:spLocks noGrp="1"/>
          </p:cNvSpPr>
          <p:nvPr>
            <p:ph type="title"/>
          </p:nvPr>
        </p:nvSpPr>
        <p:spPr/>
        <p:txBody>
          <a:bodyPr>
            <a:noAutofit/>
          </a:bodyPr>
          <a:lstStyle/>
          <a:p>
            <a:pPr algn="ctr"/>
            <a:r>
              <a:rPr lang="en-US" sz="4800" b="1" dirty="0"/>
              <a:t>Causes of AMR</a:t>
            </a:r>
          </a:p>
        </p:txBody>
      </p:sp>
    </p:spTree>
    <p:extLst>
      <p:ext uri="{BB962C8B-B14F-4D97-AF65-F5344CB8AC3E}">
        <p14:creationId xmlns:p14="http://schemas.microsoft.com/office/powerpoint/2010/main" val="2157552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0DF8-D3FE-498E-A967-0618E7B96500}"/>
              </a:ext>
            </a:extLst>
          </p:cNvPr>
          <p:cNvSpPr>
            <a:spLocks noGrp="1"/>
          </p:cNvSpPr>
          <p:nvPr>
            <p:ph type="title"/>
          </p:nvPr>
        </p:nvSpPr>
        <p:spPr/>
        <p:txBody>
          <a:bodyPr/>
          <a:lstStyle/>
          <a:p>
            <a:pPr algn="ctr"/>
            <a:r>
              <a:rPr lang="en-US" b="1" dirty="0"/>
              <a:t>Why AMR matters?</a:t>
            </a:r>
          </a:p>
        </p:txBody>
      </p:sp>
      <p:sp>
        <p:nvSpPr>
          <p:cNvPr id="3" name="Text Placeholder 2">
            <a:extLst>
              <a:ext uri="{FF2B5EF4-FFF2-40B4-BE49-F238E27FC236}">
                <a16:creationId xmlns:a16="http://schemas.microsoft.com/office/drawing/2014/main" id="{41064E5A-E872-4291-9AFC-27366115A5BE}"/>
              </a:ext>
            </a:extLst>
          </p:cNvPr>
          <p:cNvSpPr>
            <a:spLocks noGrp="1"/>
          </p:cNvSpPr>
          <p:nvPr>
            <p:ph type="body" sz="quarter" idx="13"/>
          </p:nvPr>
        </p:nvSpPr>
        <p:spPr>
          <a:xfrm>
            <a:off x="599757" y="1361295"/>
            <a:ext cx="10944543" cy="4925205"/>
          </a:xfrm>
        </p:spPr>
        <p:txBody>
          <a:bodyPr>
            <a:normAutofit fontScale="92500" lnSpcReduction="10000"/>
          </a:bodyPr>
          <a:lstStyle/>
          <a:p>
            <a:pPr marL="0" indent="0" algn="just">
              <a:buNone/>
            </a:pPr>
            <a:r>
              <a:rPr lang="en-US" dirty="0"/>
              <a:t>AMR has been described as a silent pandemic.</a:t>
            </a:r>
          </a:p>
          <a:p>
            <a:pPr marL="285750" indent="-285750" algn="just">
              <a:buFont typeface="Wingdings" panose="05000000000000000000" pitchFamily="2" charset="2"/>
              <a:buChar char="§"/>
            </a:pPr>
            <a:r>
              <a:rPr lang="en-US" dirty="0"/>
              <a:t>AMR will not only result in millions of excess deaths, greater suffering and increased health care costs, but also lead to the loss of animal lives, with severe effects on human livelihoods and food security.</a:t>
            </a:r>
          </a:p>
          <a:p>
            <a:pPr marL="285750" indent="-285750" algn="just">
              <a:buFont typeface="Wingdings" panose="05000000000000000000" pitchFamily="2" charset="2"/>
              <a:buChar char="§"/>
            </a:pPr>
            <a:r>
              <a:rPr lang="en-US" dirty="0"/>
              <a:t>The World Bank estimated that if AMR is not addressed, by 2050 the global economy may have lost nearly 4% of annual gross domestic product (GDP), with the losses being even greater in low- and middle-income countries (LMICs).</a:t>
            </a:r>
          </a:p>
          <a:p>
            <a:pPr marL="285750" indent="-285750" algn="just">
              <a:buFont typeface="Wingdings" panose="05000000000000000000" pitchFamily="2" charset="2"/>
              <a:buChar char="§"/>
            </a:pPr>
            <a:r>
              <a:rPr lang="en-US" dirty="0"/>
              <a:t>This situation could push up to 28 million people, most of them in developing countries, into poverty by 2050, mainly through the effects of AMR on economic productivity, livestock production and health care costs.</a:t>
            </a:r>
          </a:p>
        </p:txBody>
      </p:sp>
    </p:spTree>
    <p:extLst>
      <p:ext uri="{BB962C8B-B14F-4D97-AF65-F5344CB8AC3E}">
        <p14:creationId xmlns:p14="http://schemas.microsoft.com/office/powerpoint/2010/main" val="54734430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E6B49502B9C642B2D5BB5E754263EF" ma:contentTypeVersion="8" ma:contentTypeDescription="Create a new document." ma:contentTypeScope="" ma:versionID="62bf49f89c4de4cbf443dc9b1f64fc66">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20d1a8023236b445a951612d12e7b9eb"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3B58DF-F864-4D70-9E39-C7A69CE0028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33D5873-CA62-41D5-AE71-A7AEDA8B3588}">
  <ds:schemaRefs>
    <ds:schemaRef ds:uri="http://schemas.microsoft.com/sharepoint/v3/contenttype/forms"/>
  </ds:schemaRefs>
</ds:datastoreItem>
</file>

<file path=customXml/itemProps3.xml><?xml version="1.0" encoding="utf-8"?>
<ds:datastoreItem xmlns:ds="http://schemas.openxmlformats.org/officeDocument/2006/customXml" ds:itemID="{76D8E52B-ED46-4A2F-997B-4864B27FACDB}"/>
</file>

<file path=docProps/app.xml><?xml version="1.0" encoding="utf-8"?>
<Properties xmlns="http://schemas.openxmlformats.org/officeDocument/2006/extended-properties" xmlns:vt="http://schemas.openxmlformats.org/officeDocument/2006/docPropsVTypes">
  <TotalTime>37</TotalTime>
  <Words>2497</Words>
  <Application>Microsoft Office PowerPoint</Application>
  <PresentationFormat>Widescreen</PresentationFormat>
  <Paragraphs>195</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POH 115: Antimicrobial Resistance and Pandemics</vt:lpstr>
      <vt:lpstr>Purpose</vt:lpstr>
      <vt:lpstr>Objectives</vt:lpstr>
      <vt:lpstr>PowerPoint Presentation</vt:lpstr>
      <vt:lpstr>Antimicrobial Resistance (AMR): The Basics</vt:lpstr>
      <vt:lpstr>Interactions of Bacteria with Humans, Animals, Environment and Medicines</vt:lpstr>
      <vt:lpstr>What is AMR?</vt:lpstr>
      <vt:lpstr>Causes of AMR</vt:lpstr>
      <vt:lpstr>Why AMR matters?</vt:lpstr>
      <vt:lpstr> AMR is complex. This graphics underlines intersectoral dependencies with a focus on the environmental factors. Source: UNEP </vt:lpstr>
      <vt:lpstr>Impacts of AMR</vt:lpstr>
      <vt:lpstr>AMR and Gender Imbalance</vt:lpstr>
      <vt:lpstr>One Health (OH) approach in fighting AMR</vt:lpstr>
      <vt:lpstr>A One Health approach to AMR</vt:lpstr>
      <vt:lpstr>Tackling AMR</vt:lpstr>
      <vt:lpstr> Education, Training and Awareness: Raise Awareness and Educate the Population, Professionals and Policy Makers on AMR  </vt:lpstr>
      <vt:lpstr> Surveillance: Improve Detection and Understanding of the AMR and Antimicrobial Use Patterns and Trends Through Surveillance  </vt:lpstr>
      <vt:lpstr>Infection Prevention &amp; Control, Good Animal Husbandry and Biosecurity:</vt:lpstr>
      <vt:lpstr>Rational Use of Antimicrobials</vt:lpstr>
      <vt:lpstr>Investment, Research &amp; Development</vt:lpstr>
      <vt:lpstr>Key Pillars of the Strategy to Ensure the Sustainability of the  AMR Prevention Program</vt:lpstr>
      <vt:lpstr>GHSA</vt:lpstr>
      <vt:lpstr>GHSA continued…</vt:lpstr>
      <vt:lpstr>Why Global Health Security</vt:lpstr>
      <vt:lpstr>GHSA  Packages</vt:lpstr>
      <vt:lpstr>Action Packages</vt:lpstr>
      <vt:lpstr>Biosecurity</vt:lpstr>
      <vt:lpstr>Biosafety</vt:lpstr>
      <vt:lpstr>Biosafety Levels for Infectious Agents </vt:lpstr>
      <vt:lpstr>Biorisk</vt:lpstr>
      <vt:lpstr>Biorisk Management </vt:lpstr>
      <vt:lpstr>References</vt:lpstr>
      <vt:lpstr>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 115: Antimicrobial Resistance and Pandemics</dc:title>
  <dc:creator>Balbina</dc:creator>
  <cp:lastModifiedBy>Balbina</cp:lastModifiedBy>
  <cp:revision>10</cp:revision>
  <dcterms:created xsi:type="dcterms:W3CDTF">2023-04-01T22:10:07Z</dcterms:created>
  <dcterms:modified xsi:type="dcterms:W3CDTF">2023-04-20T10:32:15Z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