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375" r:id="rId3"/>
    <p:sldId id="376" r:id="rId4"/>
    <p:sldId id="374" r:id="rId5"/>
    <p:sldId id="297" r:id="rId6"/>
    <p:sldId id="370" r:id="rId7"/>
    <p:sldId id="290" r:id="rId8"/>
    <p:sldId id="263" r:id="rId9"/>
    <p:sldId id="294" r:id="rId10"/>
    <p:sldId id="295" r:id="rId11"/>
    <p:sldId id="267" r:id="rId12"/>
    <p:sldId id="268" r:id="rId13"/>
    <p:sldId id="271" r:id="rId14"/>
    <p:sldId id="372" r:id="rId15"/>
    <p:sldId id="273" r:id="rId16"/>
    <p:sldId id="275" r:id="rId17"/>
    <p:sldId id="276" r:id="rId18"/>
    <p:sldId id="277" r:id="rId19"/>
    <p:sldId id="373" r:id="rId20"/>
    <p:sldId id="279" r:id="rId21"/>
    <p:sldId id="280" r:id="rId22"/>
    <p:sldId id="281" r:id="rId23"/>
    <p:sldId id="283" r:id="rId24"/>
    <p:sldId id="284" r:id="rId25"/>
    <p:sldId id="286" r:id="rId26"/>
    <p:sldId id="298" r:id="rId27"/>
    <p:sldId id="299" r:id="rId28"/>
    <p:sldId id="287" r:id="rId29"/>
    <p:sldId id="369" r:id="rId30"/>
    <p:sldId id="314" r:id="rId31"/>
    <p:sldId id="377" r:id="rId32"/>
    <p:sldId id="3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4" autoAdjust="0"/>
    <p:restoredTop sz="94660"/>
  </p:normalViewPr>
  <p:slideViewPr>
    <p:cSldViewPr snapToGrid="0">
      <p:cViewPr>
        <p:scale>
          <a:sx n="50" d="100"/>
          <a:sy n="50" d="100"/>
        </p:scale>
        <p:origin x="1500" y="426"/>
      </p:cViewPr>
      <p:guideLst/>
    </p:cSldViewPr>
  </p:slideViewPr>
  <p:notesTextViewPr>
    <p:cViewPr>
      <p:scale>
        <a:sx n="1" d="1"/>
        <a:sy n="1" d="1"/>
      </p:scale>
      <p:origin x="0" y="0"/>
    </p:cViewPr>
  </p:notesTextViewPr>
  <p:sorterViewPr>
    <p:cViewPr>
      <p:scale>
        <a:sx n="100" d="100"/>
        <a:sy n="100" d="100"/>
      </p:scale>
      <p:origin x="0" y="-12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71885-1743-49F4-A601-783928273B93}" type="datetimeFigureOut">
              <a:rPr lang="en-US" smtClean="0"/>
              <a:t>4/2/2023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A51DD-7BDA-497B-9263-995EA1B3A439}" type="slidenum">
              <a:rPr lang="en-US" smtClean="0"/>
              <a:t>‹#›</a:t>
            </a:fld>
            <a:endParaRPr lang="en-US"/>
          </a:p>
        </p:txBody>
      </p:sp>
    </p:spTree>
    <p:extLst>
      <p:ext uri="{BB962C8B-B14F-4D97-AF65-F5344CB8AC3E}">
        <p14:creationId xmlns:p14="http://schemas.microsoft.com/office/powerpoint/2010/main" val="175605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en-US" smtClean="0"/>
              <a:pPr/>
              <a:t>29</a:t>
            </a:fld>
            <a:endParaRPr lang="en-US"/>
          </a:p>
        </p:txBody>
      </p:sp>
    </p:spTree>
    <p:extLst>
      <p:ext uri="{BB962C8B-B14F-4D97-AF65-F5344CB8AC3E}">
        <p14:creationId xmlns:p14="http://schemas.microsoft.com/office/powerpoint/2010/main" val="24606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en-US" smtClean="0"/>
              <a:pPr/>
              <a:t>30</a:t>
            </a:fld>
            <a:endParaRPr lang="en-US"/>
          </a:p>
        </p:txBody>
      </p:sp>
    </p:spTree>
    <p:extLst>
      <p:ext uri="{BB962C8B-B14F-4D97-AF65-F5344CB8AC3E}">
        <p14:creationId xmlns:p14="http://schemas.microsoft.com/office/powerpoint/2010/main" val="24606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D2F91-4C31-48A0-A274-30C4DDB146DA}"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DCAE3-0E5A-46E8-B1B8-5E33DF24DC37}" type="slidenum">
              <a:rPr lang="en-US" smtClean="0"/>
              <a:t>‹#›</a:t>
            </a:fld>
            <a:endParaRPr lang="en-US"/>
          </a:p>
        </p:txBody>
      </p:sp>
    </p:spTree>
    <p:extLst>
      <p:ext uri="{BB962C8B-B14F-4D97-AF65-F5344CB8AC3E}">
        <p14:creationId xmlns:p14="http://schemas.microsoft.com/office/powerpoint/2010/main" val="390304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D2F91-4C31-48A0-A274-30C4DDB146DA}"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DCAE3-0E5A-46E8-B1B8-5E33DF24DC37}" type="slidenum">
              <a:rPr lang="en-US" smtClean="0"/>
              <a:t>‹#›</a:t>
            </a:fld>
            <a:endParaRPr lang="en-US"/>
          </a:p>
        </p:txBody>
      </p:sp>
    </p:spTree>
    <p:extLst>
      <p:ext uri="{BB962C8B-B14F-4D97-AF65-F5344CB8AC3E}">
        <p14:creationId xmlns:p14="http://schemas.microsoft.com/office/powerpoint/2010/main" val="392025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D2F91-4C31-48A0-A274-30C4DDB146DA}"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DCAE3-0E5A-46E8-B1B8-5E33DF24DC37}" type="slidenum">
              <a:rPr lang="en-US" smtClean="0"/>
              <a:t>‹#›</a:t>
            </a:fld>
            <a:endParaRPr lang="en-US"/>
          </a:p>
        </p:txBody>
      </p:sp>
    </p:spTree>
    <p:extLst>
      <p:ext uri="{BB962C8B-B14F-4D97-AF65-F5344CB8AC3E}">
        <p14:creationId xmlns:p14="http://schemas.microsoft.com/office/powerpoint/2010/main" val="142047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7" y="2737009"/>
            <a:ext cx="9963469" cy="507318"/>
          </a:xfrm>
          <a:prstGeom prst="rect">
            <a:avLst/>
          </a:prstGeom>
        </p:spPr>
        <p:txBody>
          <a:bodyPr wrap="square" anchor="ctr">
            <a:spAutoFit/>
          </a:bodyPr>
          <a:lstStyle>
            <a:lvl1pPr algn="ctr">
              <a:lnSpc>
                <a:spcPct val="95000"/>
              </a:lnSpc>
              <a:spcBef>
                <a:spcPts val="1200"/>
              </a:spcBef>
              <a:defRPr sz="3470"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3425103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D2F91-4C31-48A0-A274-30C4DDB146DA}"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DCAE3-0E5A-46E8-B1B8-5E33DF24DC37}" type="slidenum">
              <a:rPr lang="en-US" smtClean="0"/>
              <a:t>‹#›</a:t>
            </a:fld>
            <a:endParaRPr lang="en-US"/>
          </a:p>
        </p:txBody>
      </p:sp>
    </p:spTree>
    <p:extLst>
      <p:ext uri="{BB962C8B-B14F-4D97-AF65-F5344CB8AC3E}">
        <p14:creationId xmlns:p14="http://schemas.microsoft.com/office/powerpoint/2010/main" val="100515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D2F91-4C31-48A0-A274-30C4DDB146DA}"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DCAE3-0E5A-46E8-B1B8-5E33DF24DC37}" type="slidenum">
              <a:rPr lang="en-US" smtClean="0"/>
              <a:t>‹#›</a:t>
            </a:fld>
            <a:endParaRPr lang="en-US"/>
          </a:p>
        </p:txBody>
      </p:sp>
    </p:spTree>
    <p:extLst>
      <p:ext uri="{BB962C8B-B14F-4D97-AF65-F5344CB8AC3E}">
        <p14:creationId xmlns:p14="http://schemas.microsoft.com/office/powerpoint/2010/main" val="267929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D2F91-4C31-48A0-A274-30C4DDB146DA}"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DCAE3-0E5A-46E8-B1B8-5E33DF24DC37}" type="slidenum">
              <a:rPr lang="en-US" smtClean="0"/>
              <a:t>‹#›</a:t>
            </a:fld>
            <a:endParaRPr lang="en-US"/>
          </a:p>
        </p:txBody>
      </p:sp>
    </p:spTree>
    <p:extLst>
      <p:ext uri="{BB962C8B-B14F-4D97-AF65-F5344CB8AC3E}">
        <p14:creationId xmlns:p14="http://schemas.microsoft.com/office/powerpoint/2010/main" val="203012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D2F91-4C31-48A0-A274-30C4DDB146DA}"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DCAE3-0E5A-46E8-B1B8-5E33DF24DC37}" type="slidenum">
              <a:rPr lang="en-US" smtClean="0"/>
              <a:t>‹#›</a:t>
            </a:fld>
            <a:endParaRPr lang="en-US"/>
          </a:p>
        </p:txBody>
      </p:sp>
    </p:spTree>
    <p:extLst>
      <p:ext uri="{BB962C8B-B14F-4D97-AF65-F5344CB8AC3E}">
        <p14:creationId xmlns:p14="http://schemas.microsoft.com/office/powerpoint/2010/main" val="79605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D2F91-4C31-48A0-A274-30C4DDB146DA}" type="datetimeFigureOut">
              <a:rPr lang="en-US" smtClean="0"/>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DCAE3-0E5A-46E8-B1B8-5E33DF24DC37}" type="slidenum">
              <a:rPr lang="en-US" smtClean="0"/>
              <a:t>‹#›</a:t>
            </a:fld>
            <a:endParaRPr lang="en-US"/>
          </a:p>
        </p:txBody>
      </p:sp>
    </p:spTree>
    <p:extLst>
      <p:ext uri="{BB962C8B-B14F-4D97-AF65-F5344CB8AC3E}">
        <p14:creationId xmlns:p14="http://schemas.microsoft.com/office/powerpoint/2010/main" val="65932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D2F91-4C31-48A0-A274-30C4DDB146DA}" type="datetimeFigureOut">
              <a:rPr lang="en-US" smtClean="0"/>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DCAE3-0E5A-46E8-B1B8-5E33DF24DC37}" type="slidenum">
              <a:rPr lang="en-US" smtClean="0"/>
              <a:t>‹#›</a:t>
            </a:fld>
            <a:endParaRPr lang="en-US"/>
          </a:p>
        </p:txBody>
      </p:sp>
    </p:spTree>
    <p:extLst>
      <p:ext uri="{BB962C8B-B14F-4D97-AF65-F5344CB8AC3E}">
        <p14:creationId xmlns:p14="http://schemas.microsoft.com/office/powerpoint/2010/main" val="347681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D2F91-4C31-48A0-A274-30C4DDB146DA}"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DCAE3-0E5A-46E8-B1B8-5E33DF24DC37}" type="slidenum">
              <a:rPr lang="en-US" smtClean="0"/>
              <a:t>‹#›</a:t>
            </a:fld>
            <a:endParaRPr lang="en-US"/>
          </a:p>
        </p:txBody>
      </p:sp>
    </p:spTree>
    <p:extLst>
      <p:ext uri="{BB962C8B-B14F-4D97-AF65-F5344CB8AC3E}">
        <p14:creationId xmlns:p14="http://schemas.microsoft.com/office/powerpoint/2010/main" val="309963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D2F91-4C31-48A0-A274-30C4DDB146DA}"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DCAE3-0E5A-46E8-B1B8-5E33DF24DC37}" type="slidenum">
              <a:rPr lang="en-US" smtClean="0"/>
              <a:t>‹#›</a:t>
            </a:fld>
            <a:endParaRPr lang="en-US"/>
          </a:p>
        </p:txBody>
      </p:sp>
    </p:spTree>
    <p:extLst>
      <p:ext uri="{BB962C8B-B14F-4D97-AF65-F5344CB8AC3E}">
        <p14:creationId xmlns:p14="http://schemas.microsoft.com/office/powerpoint/2010/main" val="103255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D2F91-4C31-48A0-A274-30C4DDB146DA}" type="datetimeFigureOut">
              <a:rPr lang="en-US" smtClean="0"/>
              <a:t>4/2/2023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DCAE3-0E5A-46E8-B1B8-5E33DF24DC37}" type="slidenum">
              <a:rPr lang="en-US" smtClean="0"/>
              <a:t>‹#›</a:t>
            </a:fld>
            <a:endParaRPr lang="en-US"/>
          </a:p>
        </p:txBody>
      </p:sp>
    </p:spTree>
    <p:extLst>
      <p:ext uri="{BB962C8B-B14F-4D97-AF65-F5344CB8AC3E}">
        <p14:creationId xmlns:p14="http://schemas.microsoft.com/office/powerpoint/2010/main" val="383139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cdc.gov/healthypets/diseases/ringworm.html" TargetMode="External"/><Relationship Id="rId3" Type="http://schemas.openxmlformats.org/officeDocument/2006/relationships/hyperlink" Target="https://www.cdc.gov/healthypets/diseases/salmonella.html" TargetMode="External"/><Relationship Id="rId7" Type="http://schemas.openxmlformats.org/officeDocument/2006/relationships/hyperlink" Target="https://www.cdc.gov/yersinia/index.html" TargetMode="External"/><Relationship Id="rId2" Type="http://schemas.openxmlformats.org/officeDocument/2006/relationships/hyperlink" Target="https://www.cdc.gov/healthypets/diseases/ecoli.html" TargetMode="External"/><Relationship Id="rId1" Type="http://schemas.openxmlformats.org/officeDocument/2006/relationships/slideLayout" Target="../slideLayouts/slideLayout2.xml"/><Relationship Id="rId6" Type="http://schemas.openxmlformats.org/officeDocument/2006/relationships/hyperlink" Target="https://www.cdc.gov/foodsafety/diseases/campylobacter/index.html" TargetMode="External"/><Relationship Id="rId5" Type="http://schemas.openxmlformats.org/officeDocument/2006/relationships/hyperlink" Target="https://www.cdc.gov/qfever/" TargetMode="External"/><Relationship Id="rId4" Type="http://schemas.openxmlformats.org/officeDocument/2006/relationships/hyperlink" Target="https://www.cdc.gov/parasites/crypto/index.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handwashing/hand-sanitizer-use.html" TargetMode="External"/><Relationship Id="rId2" Type="http://schemas.openxmlformats.org/officeDocument/2006/relationships/hyperlink" Target="https://www.cdc.gov/handwashing/when-how-handwashing.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helancet.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2460625"/>
            <a:ext cx="10515600" cy="1325563"/>
          </a:xfrm>
        </p:spPr>
        <p:txBody>
          <a:bodyPr/>
          <a:lstStyle/>
          <a:p>
            <a:pPr algn="ctr"/>
            <a:r>
              <a:rPr lang="en-US" b="1" dirty="0" smtClean="0">
                <a:latin typeface="Arial" panose="020B0604020202020204" pitchFamily="34" charset="0"/>
                <a:cs typeface="Arial" panose="020B0604020202020204" pitchFamily="34" charset="0"/>
              </a:rPr>
              <a:t>POH 116: WATER</a:t>
            </a:r>
            <a:r>
              <a:rPr lang="en-US" b="1" dirty="0">
                <a:latin typeface="Arial" panose="020B0604020202020204" pitchFamily="34" charset="0"/>
                <a:cs typeface="Arial" panose="020B0604020202020204" pitchFamily="34" charset="0"/>
              </a:rPr>
              <a:t>, SANITATION AND HYGIENE IN PANDEMICS</a:t>
            </a:r>
          </a:p>
        </p:txBody>
      </p:sp>
    </p:spTree>
    <p:extLst>
      <p:ext uri="{BB962C8B-B14F-4D97-AF65-F5344CB8AC3E}">
        <p14:creationId xmlns:p14="http://schemas.microsoft.com/office/powerpoint/2010/main" val="4011511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2F38-2D9D-48CB-9080-AFE3B9080AC0}"/>
              </a:ext>
            </a:extLst>
          </p:cNvPr>
          <p:cNvSpPr>
            <a:spLocks noGrp="1"/>
          </p:cNvSpPr>
          <p:nvPr>
            <p:ph type="title"/>
          </p:nvPr>
        </p:nvSpPr>
        <p:spPr>
          <a:xfrm>
            <a:off x="838200" y="150031"/>
            <a:ext cx="10515600" cy="649288"/>
          </a:xfrm>
        </p:spPr>
        <p:txBody>
          <a:bodyPr>
            <a:normAutofit fontScale="90000"/>
          </a:bodyPr>
          <a:lstStyle/>
          <a:p>
            <a:pPr algn="ctr"/>
            <a:r>
              <a:rPr lang="en-US" b="1" dirty="0">
                <a:latin typeface="Arial" panose="020B0604020202020204" pitchFamily="34" charset="0"/>
                <a:cs typeface="Arial" panose="020B0604020202020204" pitchFamily="34" charset="0"/>
              </a:rPr>
              <a:t>The Sanitation Ladder</a:t>
            </a:r>
          </a:p>
        </p:txBody>
      </p:sp>
      <p:sp>
        <p:nvSpPr>
          <p:cNvPr id="6" name="Content Placeholder 5">
            <a:extLst>
              <a:ext uri="{FF2B5EF4-FFF2-40B4-BE49-F238E27FC236}">
                <a16:creationId xmlns:a16="http://schemas.microsoft.com/office/drawing/2014/main" id="{DDBB63F4-D9A4-4AB1-BFB5-64B1C4DCEDC5}"/>
              </a:ext>
            </a:extLst>
          </p:cNvPr>
          <p:cNvSpPr>
            <a:spLocks noGrp="1"/>
          </p:cNvSpPr>
          <p:nvPr>
            <p:ph sz="half" idx="1"/>
          </p:nvPr>
        </p:nvSpPr>
        <p:spPr>
          <a:xfrm>
            <a:off x="165544" y="1087437"/>
            <a:ext cx="5233987" cy="5089526"/>
          </a:xfrm>
          <a:ln>
            <a:noFill/>
          </a:ln>
        </p:spPr>
        <p:txBody>
          <a:bodyPr>
            <a:noAutofit/>
          </a:bodyPr>
          <a:lstStyle/>
          <a:p>
            <a:pPr algn="just"/>
            <a:r>
              <a:rPr lang="en-US" sz="1800" b="0" i="0" dirty="0">
                <a:effectLst/>
              </a:rPr>
              <a:t>The sanitation ladder is a useful tool that is being used to monitor progress towards the sanitation target of the </a:t>
            </a:r>
            <a:r>
              <a:rPr lang="en-US" sz="1800" b="0" i="0" dirty="0" smtClean="0">
                <a:effectLst/>
              </a:rPr>
              <a:t>SDGs</a:t>
            </a:r>
            <a:endParaRPr lang="en-US" sz="1800" dirty="0"/>
          </a:p>
          <a:p>
            <a:pPr algn="just"/>
            <a:r>
              <a:rPr lang="en-US" sz="1800" b="0" i="0" dirty="0" smtClean="0">
                <a:effectLst/>
              </a:rPr>
              <a:t>The</a:t>
            </a:r>
            <a:r>
              <a:rPr lang="en-US" sz="1800" b="0" i="0" dirty="0">
                <a:effectLst/>
              </a:rPr>
              <a:t> ladder aims at providing community members with a visual guide to different sanitation options, providing information on a range of factors such as cost, convenience, </a:t>
            </a:r>
            <a:r>
              <a:rPr lang="en-US" sz="1800" b="0" i="0" dirty="0" smtClean="0">
                <a:effectLst/>
              </a:rPr>
              <a:t>upgradeability</a:t>
            </a:r>
          </a:p>
          <a:p>
            <a:pPr algn="just"/>
            <a:r>
              <a:rPr lang="en-US" sz="1800" dirty="0" smtClean="0">
                <a:effectLst/>
                <a:ea typeface="Calibri" panose="020F0502020204030204" pitchFamily="34" charset="0"/>
                <a:cs typeface="Times New Roman" panose="02020603050405020304" pitchFamily="18" charset="0"/>
              </a:rPr>
              <a:t>The </a:t>
            </a:r>
            <a:r>
              <a:rPr lang="en-US" sz="1800" dirty="0">
                <a:effectLst/>
                <a:ea typeface="Calibri" panose="020F0502020204030204" pitchFamily="34" charset="0"/>
                <a:cs typeface="Times New Roman" panose="02020603050405020304" pitchFamily="18" charset="0"/>
              </a:rPr>
              <a:t>ladder facilitates household and communal sanitation planning and decision </a:t>
            </a:r>
            <a:r>
              <a:rPr lang="en-US" sz="1800" dirty="0" smtClean="0">
                <a:effectLst/>
                <a:ea typeface="Calibri" panose="020F0502020204030204" pitchFamily="34" charset="0"/>
                <a:cs typeface="Times New Roman" panose="02020603050405020304" pitchFamily="18" charset="0"/>
              </a:rPr>
              <a:t>making.</a:t>
            </a:r>
          </a:p>
          <a:p>
            <a:pPr lvl="0" algn="just"/>
            <a:r>
              <a:rPr lang="en-US" sz="1800" dirty="0"/>
              <a:t>Households can go up the ladder to reach the ideal improved latrine as last </a:t>
            </a:r>
            <a:r>
              <a:rPr lang="en-US" sz="1800" dirty="0" smtClean="0"/>
              <a:t>achievement</a:t>
            </a:r>
            <a:endParaRPr lang="en-US" sz="1800" dirty="0" smtClean="0">
              <a:cs typeface="Times New Roman" panose="02020603050405020304" pitchFamily="18" charset="0"/>
            </a:endParaRPr>
          </a:p>
          <a:p>
            <a:pPr lvl="0" algn="just"/>
            <a:r>
              <a:rPr lang="en-US" sz="1800" dirty="0" smtClean="0"/>
              <a:t>Open </a:t>
            </a:r>
            <a:r>
              <a:rPr lang="en-US" sz="1800" dirty="0"/>
              <a:t>defecation </a:t>
            </a:r>
            <a:r>
              <a:rPr lang="en-US" sz="1800" dirty="0" smtClean="0"/>
              <a:t>	</a:t>
            </a:r>
            <a:r>
              <a:rPr lang="en-US" sz="1800" dirty="0" smtClean="0"/>
              <a:t>upwards to use of a </a:t>
            </a:r>
            <a:r>
              <a:rPr lang="en-US" sz="1800" dirty="0"/>
              <a:t>u</a:t>
            </a:r>
            <a:r>
              <a:rPr lang="en-US" sz="1800" dirty="0" smtClean="0"/>
              <a:t>nimproved facility , to using a shared facility then an improved </a:t>
            </a:r>
            <a:r>
              <a:rPr lang="en-US" sz="1800" dirty="0"/>
              <a:t>latrine. </a:t>
            </a:r>
            <a:endParaRPr lang="en-US" sz="1800" dirty="0" smtClean="0"/>
          </a:p>
          <a:p>
            <a:pPr lvl="0" algn="just"/>
            <a:r>
              <a:rPr lang="en-US" sz="1800" dirty="0" smtClean="0"/>
              <a:t>Households </a:t>
            </a:r>
            <a:r>
              <a:rPr lang="en-US" sz="1800" dirty="0"/>
              <a:t>can go up the ladder to reach the ideal improved latrine as last achievement</a:t>
            </a:r>
            <a:endParaRPr lang="en-US" sz="1800" dirty="0">
              <a:effectLst/>
              <a:ea typeface="Calibri" panose="020F0502020204030204" pitchFamily="34" charset="0"/>
              <a:cs typeface="Times New Roman" panose="02020603050405020304" pitchFamily="18" charset="0"/>
            </a:endParaRPr>
          </a:p>
        </p:txBody>
      </p:sp>
      <p:pic>
        <p:nvPicPr>
          <p:cNvPr id="10" name="Content Placeholder 9"/>
          <p:cNvPicPr>
            <a:picLocks noGrp="1" noChangeAspect="1"/>
          </p:cNvPicPr>
          <p:nvPr>
            <p:ph sz="half" idx="2"/>
          </p:nvPr>
        </p:nvPicPr>
        <p:blipFill>
          <a:blip r:embed="rId2"/>
          <a:stretch>
            <a:fillRect/>
          </a:stretch>
        </p:blipFill>
        <p:spPr>
          <a:xfrm>
            <a:off x="5672138" y="902685"/>
            <a:ext cx="5872163" cy="5798153"/>
          </a:xfrm>
          <a:prstGeom prst="rect">
            <a:avLst/>
          </a:prstGeom>
        </p:spPr>
      </p:pic>
    </p:spTree>
    <p:extLst>
      <p:ext uri="{BB962C8B-B14F-4D97-AF65-F5344CB8AC3E}">
        <p14:creationId xmlns:p14="http://schemas.microsoft.com/office/powerpoint/2010/main" val="225844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49" y="228600"/>
            <a:ext cx="11758613" cy="6647974"/>
          </a:xfrm>
          <a:prstGeom prst="rect">
            <a:avLst/>
          </a:prstGeom>
        </p:spPr>
        <p:txBody>
          <a:bodyPr wrap="square">
            <a:spAutoFit/>
          </a:bodyPr>
          <a:lstStyle/>
          <a:p>
            <a:pPr algn="ctr" fontAlgn="base">
              <a:lnSpc>
                <a:spcPct val="150000"/>
              </a:lnSpc>
            </a:pPr>
            <a:r>
              <a:rPr lang="en-US" sz="4400" b="1" dirty="0" smtClean="0">
                <a:latin typeface="Arial" panose="020B0604020202020204" pitchFamily="34" charset="0"/>
                <a:cs typeface="Arial" panose="020B0604020202020204" pitchFamily="34" charset="0"/>
              </a:rPr>
              <a:t>Wash-related Diseases</a:t>
            </a:r>
          </a:p>
          <a:p>
            <a:pPr algn="just" fontAlgn="base">
              <a:lnSpc>
                <a:spcPct val="150000"/>
              </a:lnSpc>
            </a:pPr>
            <a:r>
              <a:rPr lang="en-US" sz="2000" b="1" u="none" strike="noStrike" dirty="0" smtClean="0">
                <a:effectLst/>
              </a:rPr>
              <a:t>Water-borne </a:t>
            </a:r>
            <a:r>
              <a:rPr lang="en-US" sz="2000" b="1" u="none" strike="noStrike" dirty="0">
                <a:effectLst/>
              </a:rPr>
              <a:t>diseases</a:t>
            </a:r>
          </a:p>
          <a:p>
            <a:pPr marL="571500" algn="just" fontAlgn="base">
              <a:lnSpc>
                <a:spcPct val="150000"/>
              </a:lnSpc>
            </a:pPr>
            <a:r>
              <a:rPr lang="en-US" sz="2000" b="0" i="0" dirty="0">
                <a:effectLst/>
              </a:rPr>
              <a:t>Caused by the ingestion of water, contaminated by human or animal faeces containing pathogens.</a:t>
            </a:r>
            <a:endParaRPr lang="en-US" sz="2000" b="1" u="none" strike="noStrike" dirty="0">
              <a:effectLst/>
            </a:endParaRPr>
          </a:p>
          <a:p>
            <a:pPr algn="just" fontAlgn="base">
              <a:lnSpc>
                <a:spcPct val="150000"/>
              </a:lnSpc>
            </a:pPr>
            <a:r>
              <a:rPr lang="en-US" sz="2000" b="1" u="none" strike="noStrike" dirty="0">
                <a:effectLst/>
              </a:rPr>
              <a:t>Water-washed diseases</a:t>
            </a:r>
          </a:p>
          <a:p>
            <a:pPr marL="571500" algn="just" fontAlgn="base">
              <a:lnSpc>
                <a:spcPct val="150000"/>
              </a:lnSpc>
            </a:pPr>
            <a:r>
              <a:rPr lang="en-US" sz="2000" b="0" i="0" dirty="0">
                <a:effectLst/>
              </a:rPr>
              <a:t>Caused by inadequate or lack use of water for domestic and personal hygiene</a:t>
            </a:r>
            <a:r>
              <a:rPr lang="en-US" sz="2000" dirty="0"/>
              <a:t>.</a:t>
            </a:r>
          </a:p>
          <a:p>
            <a:pPr algn="just" fontAlgn="base">
              <a:lnSpc>
                <a:spcPct val="150000"/>
              </a:lnSpc>
            </a:pPr>
            <a:r>
              <a:rPr lang="en-US" sz="2000" b="1" u="none" strike="noStrike" dirty="0">
                <a:effectLst/>
              </a:rPr>
              <a:t>Water-based diseases</a:t>
            </a:r>
          </a:p>
          <a:p>
            <a:pPr marL="571500" algn="just" fontAlgn="base">
              <a:lnSpc>
                <a:spcPct val="150000"/>
              </a:lnSpc>
            </a:pPr>
            <a:r>
              <a:rPr lang="en-US" sz="2000" dirty="0"/>
              <a:t>Infections caused by parasites usually found in aquatic organisms, for example schistosomiasis.</a:t>
            </a:r>
          </a:p>
          <a:p>
            <a:pPr algn="just" fontAlgn="base">
              <a:lnSpc>
                <a:spcPct val="150000"/>
              </a:lnSpc>
            </a:pPr>
            <a:r>
              <a:rPr lang="en-US" sz="2000" b="1" u="none" strike="noStrike" dirty="0">
                <a:effectLst/>
              </a:rPr>
              <a:t>Water-related diseases</a:t>
            </a:r>
          </a:p>
          <a:p>
            <a:pPr marL="571500" algn="just" fontAlgn="base">
              <a:lnSpc>
                <a:spcPct val="150000"/>
              </a:lnSpc>
            </a:pPr>
            <a:r>
              <a:rPr lang="en-US" sz="2000" dirty="0"/>
              <a:t>Insect vectors, breeding or living in or around water. The main cause of malaria.</a:t>
            </a:r>
          </a:p>
          <a:p>
            <a:pPr algn="just" fontAlgn="base">
              <a:lnSpc>
                <a:spcPct val="150000"/>
              </a:lnSpc>
            </a:pPr>
            <a:r>
              <a:rPr lang="en-US" sz="2000" b="1" u="none" strike="noStrike" dirty="0" err="1" smtClean="0">
                <a:effectLst/>
              </a:rPr>
              <a:t>Diarrhoea</a:t>
            </a:r>
            <a:r>
              <a:rPr lang="en-US" sz="2000" b="1" u="none" strike="noStrike" dirty="0" smtClean="0">
                <a:effectLst/>
              </a:rPr>
              <a:t>, </a:t>
            </a:r>
            <a:r>
              <a:rPr lang="en-US" sz="2000" b="1" u="none" strike="noStrike" dirty="0">
                <a:effectLst/>
              </a:rPr>
              <a:t>acute respiratory infection (pneumonia), and malaria</a:t>
            </a:r>
          </a:p>
          <a:p>
            <a:pPr marL="571500" algn="just" fontAlgn="base">
              <a:lnSpc>
                <a:spcPct val="150000"/>
              </a:lnSpc>
            </a:pPr>
            <a:r>
              <a:rPr lang="en-US" sz="2000" b="0" i="0" dirty="0">
                <a:effectLst/>
              </a:rPr>
              <a:t>Methods for managing WASH related diseases are interlinked, however they requires slightly different types of interventions that fall under the activities of the WASH.</a:t>
            </a:r>
          </a:p>
        </p:txBody>
      </p:sp>
    </p:spTree>
    <p:extLst>
      <p:ext uri="{BB962C8B-B14F-4D97-AF65-F5344CB8AC3E}">
        <p14:creationId xmlns:p14="http://schemas.microsoft.com/office/powerpoint/2010/main" val="338470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1385096"/>
              </p:ext>
            </p:extLst>
          </p:nvPr>
        </p:nvGraphicFramePr>
        <p:xfrm>
          <a:off x="-2" y="356829"/>
          <a:ext cx="12192001" cy="5548229"/>
        </p:xfrm>
        <a:graphic>
          <a:graphicData uri="http://schemas.openxmlformats.org/drawingml/2006/table">
            <a:tbl>
              <a:tblPr/>
              <a:tblGrid>
                <a:gridCol w="3180799">
                  <a:extLst>
                    <a:ext uri="{9D8B030D-6E8A-4147-A177-3AD203B41FA5}">
                      <a16:colId xmlns:a16="http://schemas.microsoft.com/office/drawing/2014/main" val="20000"/>
                    </a:ext>
                  </a:extLst>
                </a:gridCol>
                <a:gridCol w="3959468">
                  <a:extLst>
                    <a:ext uri="{9D8B030D-6E8A-4147-A177-3AD203B41FA5}">
                      <a16:colId xmlns:a16="http://schemas.microsoft.com/office/drawing/2014/main" val="20001"/>
                    </a:ext>
                  </a:extLst>
                </a:gridCol>
                <a:gridCol w="5051734">
                  <a:extLst>
                    <a:ext uri="{9D8B030D-6E8A-4147-A177-3AD203B41FA5}">
                      <a16:colId xmlns:a16="http://schemas.microsoft.com/office/drawing/2014/main" val="20002"/>
                    </a:ext>
                  </a:extLst>
                </a:gridCol>
              </a:tblGrid>
              <a:tr h="669362">
                <a:tc gridSpan="3">
                  <a:txBody>
                    <a:bodyPr/>
                    <a:lstStyle/>
                    <a:p>
                      <a:pPr algn="ctr" fontAlgn="ctr"/>
                      <a:r>
                        <a:rPr lang="en-US" sz="2400" b="1" dirty="0" smtClean="0">
                          <a:solidFill>
                            <a:srgbClr val="FFFFFF"/>
                          </a:solidFill>
                          <a:effectLst/>
                          <a:latin typeface="+mn-lt"/>
                        </a:rPr>
                        <a:t>Bradley Classification System for Water-related Diseases </a:t>
                      </a:r>
                      <a:r>
                        <a:rPr lang="en-US" sz="2000" b="1" dirty="0">
                          <a:effectLst/>
                          <a:latin typeface="+mn-lt"/>
                        </a:rPr>
                        <a:t/>
                      </a:r>
                      <a:br>
                        <a:rPr lang="en-US" sz="2000" b="1" dirty="0">
                          <a:effectLst/>
                          <a:latin typeface="+mn-lt"/>
                        </a:rPr>
                      </a:br>
                      <a:endParaRPr lang="en-US" sz="2000" b="1" dirty="0">
                        <a:effectLst/>
                        <a:latin typeface="+mn-lt"/>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3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9357">
                <a:tc>
                  <a:txBody>
                    <a:bodyPr/>
                    <a:lstStyle/>
                    <a:p>
                      <a:pPr algn="l" fontAlgn="ctr"/>
                      <a:r>
                        <a:rPr lang="en-US" sz="2000" b="1" dirty="0">
                          <a:solidFill>
                            <a:srgbClr val="FFFFFF"/>
                          </a:solidFill>
                          <a:effectLst/>
                          <a:latin typeface="Open Sans"/>
                        </a:rPr>
                        <a:t>Category</a:t>
                      </a:r>
                      <a:endParaRPr lang="en-US" sz="2000" dirty="0">
                        <a:effectLst/>
                        <a:latin typeface="Open Sans"/>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6D"/>
                    </a:solidFill>
                  </a:tcPr>
                </a:tc>
                <a:tc>
                  <a:txBody>
                    <a:bodyPr/>
                    <a:lstStyle/>
                    <a:p>
                      <a:pPr algn="l" fontAlgn="ctr"/>
                      <a:r>
                        <a:rPr lang="en-US" sz="2000" b="1" dirty="0">
                          <a:solidFill>
                            <a:srgbClr val="FFFFFF"/>
                          </a:solidFill>
                          <a:effectLst/>
                          <a:latin typeface="Open Sans"/>
                        </a:rPr>
                        <a:t>Example</a:t>
                      </a:r>
                      <a:endParaRPr lang="en-US" sz="2000" dirty="0">
                        <a:effectLst/>
                        <a:latin typeface="Open Sans"/>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ACD2"/>
                    </a:solidFill>
                  </a:tcPr>
                </a:tc>
                <a:tc>
                  <a:txBody>
                    <a:bodyPr/>
                    <a:lstStyle/>
                    <a:p>
                      <a:pPr algn="l" fontAlgn="ctr"/>
                      <a:r>
                        <a:rPr lang="en-US" sz="2000" b="1" dirty="0">
                          <a:solidFill>
                            <a:srgbClr val="FFFFFF"/>
                          </a:solidFill>
                          <a:effectLst/>
                          <a:latin typeface="Open Sans"/>
                        </a:rPr>
                        <a:t>Intervention</a:t>
                      </a:r>
                      <a:endParaRPr lang="en-US" sz="2000" dirty="0">
                        <a:effectLst/>
                        <a:latin typeface="Open Sans"/>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65B8"/>
                    </a:solidFill>
                  </a:tcPr>
                </a:tc>
                <a:extLst>
                  <a:ext uri="{0D108BD9-81ED-4DB2-BD59-A6C34878D82A}">
                    <a16:rowId xmlns:a16="http://schemas.microsoft.com/office/drawing/2014/main" val="10001"/>
                  </a:ext>
                </a:extLst>
              </a:tr>
              <a:tr h="1158987">
                <a:tc>
                  <a:txBody>
                    <a:bodyPr/>
                    <a:lstStyle/>
                    <a:p>
                      <a:pPr algn="l" fontAlgn="ctr"/>
                      <a:r>
                        <a:rPr lang="en-US" sz="2000" dirty="0">
                          <a:effectLst/>
                          <a:latin typeface="+mn-lt"/>
                        </a:rPr>
                        <a:t>Water-borne</a:t>
                      </a:r>
                      <a:br>
                        <a:rPr lang="en-US" sz="2000" dirty="0">
                          <a:effectLst/>
                          <a:latin typeface="+mn-lt"/>
                        </a:rPr>
                      </a:br>
                      <a:endParaRPr lang="en-US" sz="2000" dirty="0">
                        <a:effectLst/>
                        <a:latin typeface="+mn-lt"/>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2000">
                          <a:effectLst/>
                          <a:latin typeface="+mn-lt"/>
                        </a:rPr>
                        <a:t>Diarrhoeal disease, cholera, dysentery, typhoid, infectious hepatitis</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2000">
                          <a:effectLst/>
                          <a:latin typeface="+mn-lt"/>
                        </a:rPr>
                        <a:t>Improve drinking water quality, prevent causal use of unprotected sources</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6057">
                <a:tc>
                  <a:txBody>
                    <a:bodyPr/>
                    <a:lstStyle/>
                    <a:p>
                      <a:pPr algn="l" fontAlgn="ctr"/>
                      <a:r>
                        <a:rPr lang="en-US" sz="2000" dirty="0">
                          <a:effectLst/>
                          <a:latin typeface="+mn-lt"/>
                        </a:rPr>
                        <a:t>Water-washed</a:t>
                      </a:r>
                      <a:br>
                        <a:rPr lang="en-US" sz="2000" dirty="0">
                          <a:effectLst/>
                          <a:latin typeface="+mn-lt"/>
                        </a:rPr>
                      </a:br>
                      <a:endParaRPr lang="en-US" sz="2000" dirty="0">
                        <a:effectLst/>
                        <a:latin typeface="+mn-lt"/>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2000">
                          <a:effectLst/>
                          <a:latin typeface="+mn-lt"/>
                        </a:rPr>
                        <a:t>Diarrhoeal disease, cholera, dysentery, trachoma, scabies, skin and eye infections, pneumonia</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2000" dirty="0">
                          <a:effectLst/>
                          <a:latin typeface="+mn-lt"/>
                        </a:rPr>
                        <a:t>Increase water quantity</a:t>
                      </a:r>
                      <a:br>
                        <a:rPr lang="en-US" sz="2000" dirty="0">
                          <a:effectLst/>
                          <a:latin typeface="+mn-lt"/>
                        </a:rPr>
                      </a:br>
                      <a:r>
                        <a:rPr lang="en-US" sz="2000" dirty="0">
                          <a:effectLst/>
                          <a:latin typeface="+mn-lt"/>
                        </a:rPr>
                        <a:t>Improve hygiene</a:t>
                      </a:r>
                      <a:br>
                        <a:rPr lang="en-US" sz="2000" dirty="0">
                          <a:effectLst/>
                          <a:latin typeface="+mn-lt"/>
                        </a:rPr>
                      </a:br>
                      <a:endParaRPr lang="en-US" sz="2000" dirty="0">
                        <a:effectLst/>
                        <a:latin typeface="+mn-lt"/>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25974">
                <a:tc>
                  <a:txBody>
                    <a:bodyPr/>
                    <a:lstStyle/>
                    <a:p>
                      <a:pPr algn="l" fontAlgn="ctr"/>
                      <a:r>
                        <a:rPr lang="en-US" sz="2000">
                          <a:effectLst/>
                          <a:latin typeface="+mn-lt"/>
                        </a:rPr>
                        <a:t>Water-based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2000">
                          <a:effectLst/>
                          <a:latin typeface="+mn-lt"/>
                        </a:rPr>
                        <a:t>Schistosomiasis, guinea worm</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2000">
                          <a:effectLst/>
                          <a:latin typeface="+mn-lt"/>
                        </a:rPr>
                        <a:t>Reduce need for contact with contaminated water, reduce surface water contamination</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55902">
                <a:tc>
                  <a:txBody>
                    <a:bodyPr/>
                    <a:lstStyle/>
                    <a:p>
                      <a:pPr algn="l" fontAlgn="ctr"/>
                      <a:r>
                        <a:rPr lang="en-US" sz="2000">
                          <a:effectLst/>
                          <a:latin typeface="+mn-lt"/>
                        </a:rPr>
                        <a:t>Water-related (insect vector)</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2000">
                          <a:effectLst/>
                          <a:latin typeface="+mn-lt"/>
                        </a:rPr>
                        <a:t>Malaria, onchocerciasis, dengue fever, Gambian sleeping sickness</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2000" dirty="0">
                          <a:effectLst/>
                          <a:latin typeface="+mn-lt"/>
                        </a:rPr>
                        <a:t>Improve surface water management, destroy insect breeding sites, use mosquito netting</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81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763" y="857250"/>
            <a:ext cx="11358564" cy="4739759"/>
          </a:xfrm>
          <a:prstGeom prst="rect">
            <a:avLst/>
          </a:prstGeom>
        </p:spPr>
        <p:txBody>
          <a:bodyPr wrap="square">
            <a:spAutoFit/>
          </a:bodyPr>
          <a:lstStyle/>
          <a:p>
            <a:pPr lvl="0" algn="ctr"/>
            <a:r>
              <a:rPr lang="en-US" sz="4400" b="1" dirty="0" smtClean="0">
                <a:solidFill>
                  <a:srgbClr val="2D363A"/>
                </a:solidFill>
                <a:latin typeface="Arial" panose="020B0604020202020204" pitchFamily="34" charset="0"/>
                <a:cs typeface="Arial" panose="020B0604020202020204" pitchFamily="34" charset="0"/>
              </a:rPr>
              <a:t>Wash in Pandemics</a:t>
            </a:r>
            <a:endParaRPr lang="en-US" sz="4400" dirty="0" smtClean="0">
              <a:solidFill>
                <a:prstClr val="black"/>
              </a:solidFill>
              <a:latin typeface="Arial" panose="020B0604020202020204" pitchFamily="34" charset="0"/>
              <a:cs typeface="Arial" panose="020B0604020202020204" pitchFamily="34" charset="0"/>
            </a:endParaRPr>
          </a:p>
          <a:p>
            <a:pPr fontAlgn="base"/>
            <a:endParaRPr lang="en-US" dirty="0"/>
          </a:p>
          <a:p>
            <a:pPr marL="342900" indent="-342900" algn="just" fontAlgn="base">
              <a:lnSpc>
                <a:spcPct val="200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Two elements of </a:t>
            </a:r>
            <a:r>
              <a:rPr lang="en-US" sz="2400" dirty="0">
                <a:solidFill>
                  <a:prstClr val="black"/>
                </a:solidFill>
                <a:ea typeface="Calibri" panose="020F0502020204030204" pitchFamily="34" charset="0"/>
                <a:cs typeface="Times New Roman" panose="02020603050405020304" pitchFamily="18" charset="0"/>
              </a:rPr>
              <a:t>WASH interventions in response to epidemics</a:t>
            </a:r>
            <a:r>
              <a:rPr lang="en-US" sz="2400" dirty="0">
                <a:ea typeface="Calibri" panose="020F0502020204030204" pitchFamily="34" charset="0"/>
                <a:cs typeface="Times New Roman" panose="02020603050405020304" pitchFamily="18" charset="0"/>
              </a:rPr>
              <a:t>:</a:t>
            </a:r>
          </a:p>
          <a:p>
            <a:pPr marL="1200150" indent="-400050" algn="just" fontAlgn="base">
              <a:lnSpc>
                <a:spcPct val="200000"/>
              </a:lnSpc>
              <a:buFont typeface="+mj-lt"/>
              <a:buAutoNum type="romanLcPeriod"/>
            </a:pPr>
            <a:r>
              <a:rPr lang="en-US" sz="2400" dirty="0">
                <a:ea typeface="Calibri" panose="020F0502020204030204" pitchFamily="34" charset="0"/>
                <a:cs typeface="Times New Roman" panose="02020603050405020304" pitchFamily="18" charset="0"/>
              </a:rPr>
              <a:t>Provision of Infection Prevention Control (IPC) measures in the health care facilities </a:t>
            </a:r>
          </a:p>
          <a:p>
            <a:pPr marL="1200150" indent="-400050" algn="just" fontAlgn="base">
              <a:lnSpc>
                <a:spcPct val="200000"/>
              </a:lnSpc>
              <a:buFont typeface="+mj-lt"/>
              <a:buAutoNum type="romanLcPeriod"/>
            </a:pPr>
            <a:r>
              <a:rPr lang="en-US" sz="2400" dirty="0">
                <a:ea typeface="Calibri" panose="020F0502020204030204" pitchFamily="34" charset="0"/>
                <a:cs typeface="Times New Roman" panose="02020603050405020304" pitchFamily="18" charset="0"/>
              </a:rPr>
              <a:t>An effective WASH outreach/hygiene promotion campaign in the community. </a:t>
            </a:r>
          </a:p>
        </p:txBody>
      </p:sp>
    </p:spTree>
    <p:extLst>
      <p:ext uri="{BB962C8B-B14F-4D97-AF65-F5344CB8AC3E}">
        <p14:creationId xmlns:p14="http://schemas.microsoft.com/office/powerpoint/2010/main" val="159015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prstClr val="black"/>
                </a:solidFill>
                <a:latin typeface="Arial" panose="020B0604020202020204" pitchFamily="34" charset="0"/>
                <a:ea typeface="Calibri" panose="020F0502020204030204" pitchFamily="34" charset="0"/>
                <a:cs typeface="Arial" panose="020B0604020202020204" pitchFamily="34" charset="0"/>
              </a:rPr>
              <a:t>WASH Related Environmental Health Interventions in Pandemics</a:t>
            </a:r>
            <a:endParaRPr lang="en-US" b="1" dirty="0"/>
          </a:p>
        </p:txBody>
      </p:sp>
      <p:sp>
        <p:nvSpPr>
          <p:cNvPr id="3" name="Content Placeholder 2"/>
          <p:cNvSpPr>
            <a:spLocks noGrp="1"/>
          </p:cNvSpPr>
          <p:nvPr>
            <p:ph idx="1"/>
          </p:nvPr>
        </p:nvSpPr>
        <p:spPr/>
        <p:txBody>
          <a:bodyPr>
            <a:normAutofit fontScale="70000" lnSpcReduction="20000"/>
          </a:bodyPr>
          <a:lstStyle/>
          <a:p>
            <a:pPr marL="1200150" indent="-400050" algn="just" fontAlgn="base">
              <a:lnSpc>
                <a:spcPct val="200000"/>
              </a:lnSpc>
              <a:buFont typeface="+mj-lt"/>
              <a:buAutoNum type="romanLcPeriod"/>
            </a:pPr>
            <a:r>
              <a:rPr lang="en-US" dirty="0">
                <a:ea typeface="Calibri" panose="020F0502020204030204" pitchFamily="34" charset="0"/>
                <a:cs typeface="Times New Roman" panose="02020603050405020304" pitchFamily="18" charset="0"/>
              </a:rPr>
              <a:t>Improving WASH infrastructure and services for water quantity and quality</a:t>
            </a:r>
          </a:p>
          <a:p>
            <a:pPr marL="1200150" indent="-400050" algn="just" fontAlgn="base">
              <a:lnSpc>
                <a:spcPct val="200000"/>
              </a:lnSpc>
              <a:buFont typeface="+mj-lt"/>
              <a:buAutoNum type="romanLcPeriod"/>
            </a:pPr>
            <a:r>
              <a:rPr lang="en-US" dirty="0">
                <a:ea typeface="Calibri" panose="020F0502020204030204" pitchFamily="34" charset="0"/>
                <a:cs typeface="Times New Roman" panose="02020603050405020304" pitchFamily="18" charset="0"/>
              </a:rPr>
              <a:t>Improving environmental sanitation including excreta disposal, vector control measures, etc.</a:t>
            </a:r>
          </a:p>
          <a:p>
            <a:pPr marL="1200150" indent="-400050" algn="just" fontAlgn="base">
              <a:lnSpc>
                <a:spcPct val="200000"/>
              </a:lnSpc>
              <a:buFont typeface="+mj-lt"/>
              <a:buAutoNum type="romanLcPeriod"/>
            </a:pPr>
            <a:r>
              <a:rPr lang="en-US" dirty="0">
                <a:ea typeface="Calibri" panose="020F0502020204030204" pitchFamily="34" charset="0"/>
                <a:cs typeface="Times New Roman" panose="02020603050405020304" pitchFamily="18" charset="0"/>
              </a:rPr>
              <a:t>Provision of household water treatment and hygiene kits, and</a:t>
            </a:r>
          </a:p>
          <a:p>
            <a:pPr marL="1200150" indent="-400050" algn="just" fontAlgn="base">
              <a:lnSpc>
                <a:spcPct val="200000"/>
              </a:lnSpc>
              <a:buFont typeface="+mj-lt"/>
              <a:buAutoNum type="romanLcPeriod"/>
            </a:pPr>
            <a:r>
              <a:rPr lang="en-US" dirty="0">
                <a:ea typeface="Calibri" panose="020F0502020204030204" pitchFamily="34" charset="0"/>
                <a:cs typeface="Times New Roman" panose="02020603050405020304" pitchFamily="18" charset="0"/>
              </a:rPr>
              <a:t>Conducting relevant campaigns on improving personal hygiene practices (on behaviors and practices that are risks related to the outbreak). </a:t>
            </a:r>
          </a:p>
          <a:p>
            <a:pPr algn="just"/>
            <a:endParaRPr lang="en-US" dirty="0"/>
          </a:p>
        </p:txBody>
      </p:sp>
    </p:spTree>
    <p:extLst>
      <p:ext uri="{BB962C8B-B14F-4D97-AF65-F5344CB8AC3E}">
        <p14:creationId xmlns:p14="http://schemas.microsoft.com/office/powerpoint/2010/main" val="418075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5762"/>
            <a:ext cx="11963400" cy="6109365"/>
          </a:xfrm>
          <a:prstGeom prst="rect">
            <a:avLst/>
          </a:prstGeom>
        </p:spPr>
        <p:txBody>
          <a:bodyPr wrap="square">
            <a:spAutoFit/>
          </a:bodyPr>
          <a:lstStyle/>
          <a:p>
            <a:pPr lvl="0" algn="ctr"/>
            <a:r>
              <a:rPr lang="en-US" sz="4000" b="1" dirty="0">
                <a:latin typeface="Arial" panose="020B0604020202020204" pitchFamily="34" charset="0"/>
                <a:cs typeface="Arial" panose="020B0604020202020204" pitchFamily="34" charset="0"/>
              </a:rPr>
              <a:t>WASH and Gender in </a:t>
            </a:r>
            <a:r>
              <a:rPr lang="en-US" sz="4000" b="1" dirty="0" smtClean="0">
                <a:latin typeface="Arial" panose="020B0604020202020204" pitchFamily="34" charset="0"/>
                <a:cs typeface="Arial" panose="020B0604020202020204" pitchFamily="34" charset="0"/>
              </a:rPr>
              <a:t>Pandemics</a:t>
            </a:r>
            <a:endParaRPr lang="en-US" sz="4000" dirty="0">
              <a:latin typeface="Arial" panose="020B0604020202020204" pitchFamily="34" charset="0"/>
              <a:cs typeface="Arial" panose="020B0604020202020204" pitchFamily="34" charset="0"/>
            </a:endParaRPr>
          </a:p>
          <a:p>
            <a:pPr marL="342900" indent="-342900" fontAlgn="base">
              <a:lnSpc>
                <a:spcPct val="150000"/>
              </a:lnSpc>
              <a:buFont typeface="Wingdings" panose="05000000000000000000" pitchFamily="2" charset="2"/>
              <a:buChar char="Ø"/>
            </a:pPr>
            <a:endParaRPr lang="en-US" sz="2400" dirty="0" smtClean="0">
              <a:ea typeface="Calibri" panose="020F0502020204030204" pitchFamily="34" charset="0"/>
              <a:cs typeface="Times New Roman" panose="02020603050405020304" pitchFamily="18" charset="0"/>
            </a:endParaRPr>
          </a:p>
          <a:p>
            <a:pPr marL="342900" indent="-342900" algn="just" fontAlgn="base">
              <a:lnSpc>
                <a:spcPct val="150000"/>
              </a:lnSpc>
              <a:buFont typeface="Arial" panose="020B0604020202020204" pitchFamily="34" charset="0"/>
              <a:buChar char="•"/>
            </a:pPr>
            <a:r>
              <a:rPr lang="en-US" dirty="0" smtClean="0">
                <a:ea typeface="Calibri" panose="020F0502020204030204" pitchFamily="34" charset="0"/>
                <a:cs typeface="Times New Roman" panose="02020603050405020304" pitchFamily="18" charset="0"/>
              </a:rPr>
              <a:t>Women </a:t>
            </a:r>
            <a:r>
              <a:rPr lang="en-US" dirty="0">
                <a:ea typeface="Calibri" panose="020F0502020204030204" pitchFamily="34" charset="0"/>
                <a:cs typeface="Times New Roman" panose="02020603050405020304" pitchFamily="18" charset="0"/>
              </a:rPr>
              <a:t>are major stakeholders of WASH and during </a:t>
            </a:r>
            <a:r>
              <a:rPr lang="en-US" dirty="0" smtClean="0">
                <a:ea typeface="Calibri" panose="020F0502020204030204" pitchFamily="34" charset="0"/>
                <a:cs typeface="Times New Roman" panose="02020603050405020304" pitchFamily="18" charset="0"/>
              </a:rPr>
              <a:t>epidemics/pandemics. In most </a:t>
            </a:r>
            <a:r>
              <a:rPr lang="en-US" dirty="0"/>
              <a:t>sub-Saharan African countries, adult women were primarily responsible for water collection in all the countries. Aside from the opportunity cost of time spent on water collection, women </a:t>
            </a:r>
            <a:r>
              <a:rPr lang="en-US" dirty="0" smtClean="0"/>
              <a:t>are at a higher risk </a:t>
            </a:r>
            <a:r>
              <a:rPr lang="en-US" dirty="0"/>
              <a:t>contracting water-related diseases</a:t>
            </a:r>
            <a:r>
              <a:rPr lang="en-US" dirty="0" smtClean="0"/>
              <a:t>.</a:t>
            </a:r>
          </a:p>
          <a:p>
            <a:pPr marL="342900" lvl="0" indent="-342900" algn="just" fontAlgn="base">
              <a:lnSpc>
                <a:spcPct val="150000"/>
              </a:lnSpc>
              <a:buFont typeface="Arial" panose="020B0604020202020204" pitchFamily="34" charset="0"/>
              <a:buChar char="•"/>
            </a:pPr>
            <a:endParaRPr lang="en-US" dirty="0" smtClean="0">
              <a:ea typeface="Calibri" panose="020F0502020204030204" pitchFamily="34" charset="0"/>
              <a:cs typeface="Times New Roman" panose="02020603050405020304" pitchFamily="18" charset="0"/>
            </a:endParaRPr>
          </a:p>
          <a:p>
            <a:pPr marL="342900" lvl="0" indent="-342900" algn="just" fontAlgn="base">
              <a:lnSpc>
                <a:spcPct val="150000"/>
              </a:lnSpc>
              <a:buFont typeface="Arial" panose="020B0604020202020204" pitchFamily="34" charset="0"/>
              <a:buChar char="•"/>
            </a:pPr>
            <a:r>
              <a:rPr lang="en-US" dirty="0" smtClean="0">
                <a:ea typeface="Calibri" panose="020F0502020204030204" pitchFamily="34" charset="0"/>
                <a:cs typeface="Times New Roman" panose="02020603050405020304" pitchFamily="18" charset="0"/>
              </a:rPr>
              <a:t>There are </a:t>
            </a:r>
            <a:r>
              <a:rPr lang="en-US" dirty="0">
                <a:ea typeface="Calibri" panose="020F0502020204030204" pitchFamily="34" charset="0"/>
                <a:cs typeface="Times New Roman" panose="02020603050405020304" pitchFamily="18" charset="0"/>
              </a:rPr>
              <a:t>safety and security risks for women and girls that are relevant to water and </a:t>
            </a:r>
            <a:r>
              <a:rPr lang="en-US" dirty="0" smtClean="0">
                <a:ea typeface="Calibri" panose="020F0502020204030204" pitchFamily="34" charset="0"/>
                <a:cs typeface="Times New Roman" panose="02020603050405020304" pitchFamily="18" charset="0"/>
              </a:rPr>
              <a:t>sanitation e.g. </a:t>
            </a:r>
            <a:r>
              <a:rPr lang="en-US" dirty="0"/>
              <a:t>Women and girls have specific hygiene </a:t>
            </a:r>
            <a:r>
              <a:rPr lang="en-US" dirty="0" smtClean="0"/>
              <a:t>needs and need access to sanitary products so as to maintain menstruation hygiene. They are also prone to attacks when frequenting facilities that are far from the homestead</a:t>
            </a:r>
            <a:endParaRPr lang="en-US" dirty="0">
              <a:ea typeface="Calibri" panose="020F0502020204030204" pitchFamily="34" charset="0"/>
              <a:cs typeface="Times New Roman" panose="02020603050405020304" pitchFamily="18" charset="0"/>
            </a:endParaRPr>
          </a:p>
          <a:p>
            <a:pPr marL="342900" indent="-342900" algn="just" fontAlgn="base">
              <a:lnSpc>
                <a:spcPct val="150000"/>
              </a:lnSpc>
              <a:buFont typeface="Arial" panose="020B0604020202020204" pitchFamily="34" charset="0"/>
              <a:buChar char="•"/>
            </a:pPr>
            <a:endParaRPr lang="en-US" dirty="0">
              <a:ea typeface="Calibri" panose="020F0502020204030204" pitchFamily="34" charset="0"/>
              <a:cs typeface="Times New Roman" panose="02020603050405020304" pitchFamily="18" charset="0"/>
            </a:endParaRPr>
          </a:p>
          <a:p>
            <a:pPr marL="342900" indent="-342900" algn="just" fontAlgn="base">
              <a:lnSpc>
                <a:spcPct val="150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To ensure success of </a:t>
            </a:r>
            <a:r>
              <a:rPr lang="en-US" dirty="0">
                <a:solidFill>
                  <a:prstClr val="black"/>
                </a:solidFill>
                <a:ea typeface="Calibri" panose="020F0502020204030204" pitchFamily="34" charset="0"/>
                <a:cs typeface="Times New Roman" panose="02020603050405020304" pitchFamily="18" charset="0"/>
              </a:rPr>
              <a:t>health interventions </a:t>
            </a:r>
            <a:r>
              <a:rPr lang="en-US" dirty="0">
                <a:ea typeface="Calibri" panose="020F0502020204030204" pitchFamily="34" charset="0"/>
                <a:cs typeface="Times New Roman" panose="02020603050405020304" pitchFamily="18" charset="0"/>
              </a:rPr>
              <a:t>, it is important to actively seek women’s participation in water supply and sanitation programs at all stages</a:t>
            </a:r>
          </a:p>
          <a:p>
            <a:pPr marL="342900" indent="-342900" algn="just" fontAlgn="base">
              <a:lnSpc>
                <a:spcPct val="150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Design of water and sanitation systems must consider gender </a:t>
            </a:r>
            <a:r>
              <a:rPr lang="en-US" dirty="0" smtClean="0">
                <a:ea typeface="Calibri" panose="020F0502020204030204" pitchFamily="34" charset="0"/>
                <a:cs typeface="Times New Roman" panose="02020603050405020304" pitchFamily="18" charset="0"/>
              </a:rPr>
              <a:t>analysis and equity.</a:t>
            </a:r>
            <a:endParaRPr lang="en-US"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1086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7650" y="366712"/>
            <a:ext cx="11601449" cy="6370975"/>
          </a:xfrm>
          <a:prstGeom prst="rect">
            <a:avLst/>
          </a:prstGeom>
        </p:spPr>
        <p:txBody>
          <a:bodyPr wrap="square">
            <a:spAutoFit/>
          </a:bodyPr>
          <a:lstStyle/>
          <a:p>
            <a:pPr lvl="0" algn="ctr"/>
            <a:r>
              <a:rPr lang="en-US" sz="4400" b="1" dirty="0">
                <a:latin typeface="Arial" panose="020B0604020202020204" pitchFamily="34" charset="0"/>
                <a:cs typeface="Arial" panose="020B0604020202020204" pitchFamily="34" charset="0"/>
              </a:rPr>
              <a:t>WASH and Disabilities in </a:t>
            </a:r>
            <a:r>
              <a:rPr lang="en-US" sz="4400" b="1" dirty="0" smtClean="0">
                <a:latin typeface="Arial" panose="020B0604020202020204" pitchFamily="34" charset="0"/>
                <a:cs typeface="Arial" panose="020B0604020202020204" pitchFamily="34" charset="0"/>
              </a:rPr>
              <a:t>Pandemics</a:t>
            </a:r>
            <a:endParaRPr lang="en-US" sz="4400" dirty="0">
              <a:latin typeface="Arial" panose="020B0604020202020204" pitchFamily="34" charset="0"/>
              <a:cs typeface="Arial" panose="020B0604020202020204" pitchFamily="34" charset="0"/>
            </a:endParaRPr>
          </a:p>
          <a:p>
            <a:endParaRPr lang="en-US" dirty="0"/>
          </a:p>
          <a:p>
            <a:pPr marL="342900" indent="-342900" algn="just" fontAlgn="base">
              <a:lnSpc>
                <a:spcPct val="150000"/>
              </a:lnSpc>
              <a:buFont typeface="Arial" panose="020B0604020202020204" pitchFamily="34" charset="0"/>
              <a:buChar char="•"/>
            </a:pPr>
            <a:r>
              <a:rPr lang="en-US" sz="2000" dirty="0">
                <a:ea typeface="Calibri" panose="020F0502020204030204" pitchFamily="34" charset="0"/>
                <a:cs typeface="Times New Roman" panose="02020603050405020304" pitchFamily="18" charset="0"/>
              </a:rPr>
              <a:t>To ensure the success of health interventions , it is important to meet the needs of older people and people </a:t>
            </a:r>
            <a:r>
              <a:rPr lang="en-US" sz="2000" dirty="0" smtClean="0">
                <a:ea typeface="Calibri" panose="020F0502020204030204" pitchFamily="34" charset="0"/>
                <a:cs typeface="Times New Roman" panose="02020603050405020304" pitchFamily="18" charset="0"/>
              </a:rPr>
              <a:t>living with </a:t>
            </a:r>
            <a:r>
              <a:rPr lang="en-US" sz="2000" dirty="0" smtClean="0">
                <a:ea typeface="Calibri" panose="020F0502020204030204" pitchFamily="34" charset="0"/>
                <a:cs typeface="Times New Roman" panose="02020603050405020304" pitchFamily="18" charset="0"/>
              </a:rPr>
              <a:t>disability.</a:t>
            </a:r>
            <a:endParaRPr lang="en-US" sz="2000" dirty="0">
              <a:ea typeface="Calibri" panose="020F0502020204030204" pitchFamily="34" charset="0"/>
              <a:cs typeface="Times New Roman" panose="02020603050405020304" pitchFamily="18" charset="0"/>
            </a:endParaRPr>
          </a:p>
          <a:p>
            <a:pPr marL="342900" indent="-342900" algn="just" fontAlgn="base">
              <a:lnSpc>
                <a:spcPct val="150000"/>
              </a:lnSpc>
              <a:buFont typeface="Arial" panose="020B0604020202020204" pitchFamily="34" charset="0"/>
              <a:buChar char="•"/>
            </a:pPr>
            <a:r>
              <a:rPr lang="en-US" sz="2000" dirty="0" smtClean="0">
                <a:ea typeface="Calibri" panose="020F0502020204030204" pitchFamily="34" charset="0"/>
                <a:cs typeface="Times New Roman" panose="02020603050405020304" pitchFamily="18" charset="0"/>
              </a:rPr>
              <a:t>It is important to have a </a:t>
            </a:r>
            <a:r>
              <a:rPr lang="en-US" sz="2000" dirty="0">
                <a:ea typeface="Calibri" panose="020F0502020204030204" pitchFamily="34" charset="0"/>
                <a:cs typeface="Times New Roman" panose="02020603050405020304" pitchFamily="18" charset="0"/>
              </a:rPr>
              <a:t>clear understanding of the disabilities within the target </a:t>
            </a:r>
            <a:r>
              <a:rPr lang="en-US" sz="2000" dirty="0" smtClean="0">
                <a:ea typeface="Calibri" panose="020F0502020204030204" pitchFamily="34" charset="0"/>
                <a:cs typeface="Times New Roman" panose="02020603050405020304" pitchFamily="18" charset="0"/>
              </a:rPr>
              <a:t>population and consider </a:t>
            </a:r>
            <a:r>
              <a:rPr lang="en-US" sz="2000" dirty="0">
                <a:ea typeface="Calibri" panose="020F0502020204030204" pitchFamily="34" charset="0"/>
                <a:cs typeface="Times New Roman" panose="02020603050405020304" pitchFamily="18" charset="0"/>
              </a:rPr>
              <a:t>specific needs of people with disabilities in terms of access and use of WASH facilities and services.</a:t>
            </a:r>
          </a:p>
          <a:p>
            <a:pPr marL="342900" indent="-342900" algn="just" fontAlgn="base">
              <a:lnSpc>
                <a:spcPct val="150000"/>
              </a:lnSpc>
              <a:buFont typeface="Arial" panose="020B0604020202020204" pitchFamily="34" charset="0"/>
              <a:buChar char="•"/>
            </a:pPr>
            <a:r>
              <a:rPr lang="en-US" sz="2000" dirty="0" smtClean="0">
                <a:ea typeface="Calibri" panose="020F0502020204030204" pitchFamily="34" charset="0"/>
                <a:cs typeface="Times New Roman" panose="02020603050405020304" pitchFamily="18" charset="0"/>
              </a:rPr>
              <a:t>There is need to build advocacy </a:t>
            </a:r>
            <a:r>
              <a:rPr lang="en-US" sz="2000" dirty="0">
                <a:ea typeface="Calibri" panose="020F0502020204030204" pitchFamily="34" charset="0"/>
                <a:cs typeface="Times New Roman" panose="02020603050405020304" pitchFamily="18" charset="0"/>
              </a:rPr>
              <a:t>and support to policy development and capacity building of WASH professionals in recognizing and responding to the specific needs of people with disabilities.</a:t>
            </a:r>
          </a:p>
          <a:p>
            <a:pPr marL="342900" indent="-342900" algn="just" fontAlgn="base">
              <a:lnSpc>
                <a:spcPct val="150000"/>
              </a:lnSpc>
              <a:buFont typeface="Arial" panose="020B0604020202020204" pitchFamily="34" charset="0"/>
              <a:buChar char="•"/>
            </a:pPr>
            <a:r>
              <a:rPr lang="en-US" sz="2000" dirty="0">
                <a:ea typeface="Calibri" panose="020F0502020204030204" pitchFamily="34" charset="0"/>
                <a:cs typeface="Times New Roman" panose="02020603050405020304" pitchFamily="18" charset="0"/>
              </a:rPr>
              <a:t>Customize toilets and washstands in schools and other public places to meet the wide range of needs of those with disabilities</a:t>
            </a:r>
          </a:p>
          <a:p>
            <a:pPr marL="342900" indent="-342900" algn="just" fontAlgn="base">
              <a:lnSpc>
                <a:spcPct val="150000"/>
              </a:lnSpc>
              <a:buFont typeface="Arial" panose="020B0604020202020204" pitchFamily="34" charset="0"/>
              <a:buChar char="•"/>
            </a:pPr>
            <a:r>
              <a:rPr lang="en-US" sz="2000" dirty="0" smtClean="0">
                <a:ea typeface="Calibri" panose="020F0502020204030204" pitchFamily="34" charset="0"/>
                <a:cs typeface="Times New Roman" panose="02020603050405020304" pitchFamily="18" charset="0"/>
              </a:rPr>
              <a:t>Key to inclusivity is to c</a:t>
            </a:r>
            <a:r>
              <a:rPr lang="en-US" sz="2000" dirty="0" smtClean="0">
                <a:ea typeface="Calibri" panose="020F0502020204030204" pitchFamily="34" charset="0"/>
                <a:cs typeface="Times New Roman" panose="02020603050405020304" pitchFamily="18" charset="0"/>
              </a:rPr>
              <a:t>onsult </a:t>
            </a:r>
            <a:r>
              <a:rPr lang="en-US" sz="2000" dirty="0">
                <a:ea typeface="Calibri" panose="020F0502020204030204" pitchFamily="34" charset="0"/>
                <a:cs typeface="Times New Roman" panose="02020603050405020304" pitchFamily="18" charset="0"/>
              </a:rPr>
              <a:t>with people with disabilities in developing/designing WASH interventions</a:t>
            </a: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3446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1604" y="108466"/>
            <a:ext cx="11153775" cy="6309420"/>
          </a:xfrm>
          <a:prstGeom prst="rect">
            <a:avLst/>
          </a:prstGeom>
        </p:spPr>
        <p:txBody>
          <a:bodyPr wrap="square">
            <a:spAutoFit/>
          </a:bodyPr>
          <a:lstStyle/>
          <a:p>
            <a:pPr lvl="0" algn="ctr"/>
            <a:r>
              <a:rPr lang="en-US" sz="4400" b="1" dirty="0" smtClean="0">
                <a:latin typeface="Arial" panose="020B0604020202020204" pitchFamily="34" charset="0"/>
                <a:cs typeface="Arial" panose="020B0604020202020204" pitchFamily="34" charset="0"/>
              </a:rPr>
              <a:t>Water Supply - Access</a:t>
            </a:r>
            <a:endParaRPr lang="en-US" sz="4400" dirty="0" smtClean="0">
              <a:latin typeface="Arial" panose="020B0604020202020204" pitchFamily="34" charset="0"/>
              <a:cs typeface="Arial" panose="020B0604020202020204" pitchFamily="34" charset="0"/>
            </a:endParaRPr>
          </a:p>
          <a:p>
            <a:pPr algn="ctr" fontAlgn="base">
              <a:lnSpc>
                <a:spcPct val="150000"/>
              </a:lnSpc>
            </a:pPr>
            <a:endParaRPr lang="en-US" sz="2400" dirty="0">
              <a:ea typeface="Calibri" panose="020F0502020204030204" pitchFamily="34" charset="0"/>
              <a:cs typeface="Times New Roman" panose="02020603050405020304" pitchFamily="18" charset="0"/>
            </a:endParaRPr>
          </a:p>
          <a:p>
            <a:pPr marL="342900" indent="-342900" algn="just" fontAlgn="base">
              <a:lnSpc>
                <a:spcPct val="150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Humanitarian responders need to identify a source of water that can be used to provide the supply.  </a:t>
            </a:r>
          </a:p>
          <a:p>
            <a:pPr marL="342900" indent="-342900" algn="just" fontAlgn="base">
              <a:lnSpc>
                <a:spcPct val="150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They need to identify how much water each family needs to cover its basic drinking and domestic needs.  </a:t>
            </a:r>
          </a:p>
          <a:p>
            <a:pPr marL="342900" indent="-342900" algn="just" fontAlgn="base">
              <a:lnSpc>
                <a:spcPct val="150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Finally, they need to design appropriate ways to ensure that supply is provided in the most reliable manner possible.  </a:t>
            </a:r>
          </a:p>
          <a:p>
            <a:pPr marL="342900" indent="-342900" algn="just" fontAlgn="base">
              <a:lnSpc>
                <a:spcPct val="150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They need to work closely with the communities to ensure the solution proposed is acceptable and sustainable and to ensure that reliable drainage systems exist at all points of water use, re-using water where possible.</a:t>
            </a:r>
          </a:p>
        </p:txBody>
      </p:sp>
    </p:spTree>
    <p:extLst>
      <p:ext uri="{BB962C8B-B14F-4D97-AF65-F5344CB8AC3E}">
        <p14:creationId xmlns:p14="http://schemas.microsoft.com/office/powerpoint/2010/main" val="192643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379303"/>
            <a:ext cx="11810999" cy="6478697"/>
          </a:xfrm>
          <a:prstGeom prst="rect">
            <a:avLst/>
          </a:prstGeom>
        </p:spPr>
        <p:txBody>
          <a:bodyPr wrap="square">
            <a:spAutoFit/>
          </a:bodyPr>
          <a:lstStyle/>
          <a:p>
            <a:pPr algn="ctr" fontAlgn="base"/>
            <a:r>
              <a:rPr lang="en-US" sz="3600" b="1" dirty="0" smtClean="0">
                <a:latin typeface="Arial" panose="020B0604020202020204" pitchFamily="34" charset="0"/>
                <a:cs typeface="Arial" panose="020B0604020202020204" pitchFamily="34" charset="0"/>
              </a:rPr>
              <a:t>Key Indicators  Used to Assess Water Access in Pandemics</a:t>
            </a:r>
            <a:r>
              <a:rPr lang="en-US" sz="2400" b="1" dirty="0">
                <a:solidFill>
                  <a:srgbClr val="2D363A"/>
                </a:solidFill>
              </a:rPr>
              <a:t/>
            </a:r>
            <a:br>
              <a:rPr lang="en-US" sz="2400" b="1" dirty="0">
                <a:solidFill>
                  <a:srgbClr val="2D363A"/>
                </a:solidFill>
              </a:rPr>
            </a:br>
            <a:endParaRPr lang="en-US" sz="2400" b="1" dirty="0">
              <a:solidFill>
                <a:srgbClr val="2D363A"/>
              </a:solidFill>
            </a:endParaRPr>
          </a:p>
          <a:p>
            <a:pPr marL="342900" indent="-342900" algn="just" fontAlgn="base">
              <a:lnSpc>
                <a:spcPct val="250000"/>
              </a:lnSpc>
              <a:buFont typeface="Arial" panose="020B0604020202020204" pitchFamily="34" charset="0"/>
              <a:buChar char="•"/>
            </a:pPr>
            <a:r>
              <a:rPr lang="en-US" sz="2200" dirty="0">
                <a:ea typeface="Calibri" panose="020F0502020204030204" pitchFamily="34" charset="0"/>
                <a:cs typeface="Times New Roman" panose="02020603050405020304" pitchFamily="18" charset="0"/>
              </a:rPr>
              <a:t>Average volume of water used for drinking and domestic hygiene per household:</a:t>
            </a:r>
          </a:p>
          <a:p>
            <a:pPr marL="342900" indent="-342900" algn="just" fontAlgn="base">
              <a:lnSpc>
                <a:spcPct val="250000"/>
              </a:lnSpc>
              <a:buFont typeface="Arial" panose="020B0604020202020204" pitchFamily="34" charset="0"/>
              <a:buChar char="•"/>
            </a:pPr>
            <a:r>
              <a:rPr lang="en-US" sz="2200" dirty="0">
                <a:ea typeface="Calibri" panose="020F0502020204030204" pitchFamily="34" charset="0"/>
                <a:cs typeface="Times New Roman" panose="02020603050405020304" pitchFamily="18" charset="0"/>
              </a:rPr>
              <a:t>Maximum number of people using water-based facility:</a:t>
            </a:r>
          </a:p>
          <a:p>
            <a:pPr marL="342900" indent="-342900" algn="just" fontAlgn="base">
              <a:lnSpc>
                <a:spcPct val="250000"/>
              </a:lnSpc>
              <a:buFont typeface="Arial" panose="020B0604020202020204" pitchFamily="34" charset="0"/>
              <a:buChar char="•"/>
            </a:pPr>
            <a:r>
              <a:rPr lang="en-US" sz="2200" dirty="0">
                <a:ea typeface="Calibri" panose="020F0502020204030204" pitchFamily="34" charset="0"/>
                <a:cs typeface="Times New Roman" panose="02020603050405020304" pitchFamily="18" charset="0"/>
              </a:rPr>
              <a:t>Percentage of household income used to buy water for drinking and domestic hygiene:</a:t>
            </a:r>
          </a:p>
          <a:p>
            <a:pPr marL="342900" indent="-342900" algn="just" fontAlgn="base">
              <a:lnSpc>
                <a:spcPct val="250000"/>
              </a:lnSpc>
              <a:buFont typeface="Arial" panose="020B0604020202020204" pitchFamily="34" charset="0"/>
              <a:buChar char="•"/>
            </a:pPr>
            <a:r>
              <a:rPr lang="en-US" sz="2200" dirty="0">
                <a:ea typeface="Calibri" panose="020F0502020204030204" pitchFamily="34" charset="0"/>
                <a:cs typeface="Times New Roman" panose="02020603050405020304" pitchFamily="18" charset="0"/>
              </a:rPr>
              <a:t>Percentage of targeted households who know where and when they will next get their water:</a:t>
            </a:r>
          </a:p>
          <a:p>
            <a:pPr algn="just"/>
            <a:r>
              <a:rPr lang="en-US" sz="2200" b="1" u="none" strike="noStrike" dirty="0">
                <a:effectLst/>
                <a:latin typeface="lato"/>
              </a:rPr>
              <a:t/>
            </a:r>
            <a:br>
              <a:rPr lang="en-US" sz="2200" b="1" u="none" strike="noStrike" dirty="0">
                <a:effectLst/>
                <a:latin typeface="lato"/>
              </a:rPr>
            </a:br>
            <a:endParaRPr lang="en-US" sz="2200" dirty="0"/>
          </a:p>
        </p:txBody>
      </p:sp>
    </p:spTree>
    <p:extLst>
      <p:ext uri="{BB962C8B-B14F-4D97-AF65-F5344CB8AC3E}">
        <p14:creationId xmlns:p14="http://schemas.microsoft.com/office/powerpoint/2010/main" val="3006459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1"/>
            <a:ext cx="10515600" cy="1181099"/>
          </a:xfrm>
        </p:spPr>
        <p:txBody>
          <a:bodyPr>
            <a:normAutofit fontScale="90000"/>
          </a:bodyPr>
          <a:lstStyle/>
          <a:p>
            <a:pPr algn="ct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Methods to Improve Water Access for Community Members in </a:t>
            </a:r>
            <a:r>
              <a:rPr lang="en-US" sz="4000" b="1" dirty="0" smtClean="0">
                <a:latin typeface="Arial" panose="020B0604020202020204" pitchFamily="34" charset="0"/>
                <a:cs typeface="Arial" panose="020B0604020202020204" pitchFamily="34" charset="0"/>
              </a:rPr>
              <a:t>Pan</a:t>
            </a:r>
            <a:r>
              <a:rPr lang="en-US" sz="4000" b="1" dirty="0" smtClean="0">
                <a:latin typeface="Arial" panose="020B0604020202020204" pitchFamily="34" charset="0"/>
                <a:cs typeface="Arial" panose="020B0604020202020204" pitchFamily="34" charset="0"/>
              </a:rPr>
              <a:t>demics</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571500" y="1390650"/>
            <a:ext cx="11239500" cy="4914900"/>
          </a:xfrm>
        </p:spPr>
        <p:txBody>
          <a:bodyPr>
            <a:normAutofit fontScale="92500" lnSpcReduction="10000"/>
          </a:bodyPr>
          <a:lstStyle/>
          <a:p>
            <a:pPr lvl="0" algn="just" fontAlgn="base">
              <a:lnSpc>
                <a:spcPct val="150000"/>
              </a:lnSpc>
              <a:spcBef>
                <a:spcPts val="0"/>
              </a:spcBef>
            </a:pPr>
            <a:r>
              <a:rPr lang="en-US" sz="2400" dirty="0">
                <a:solidFill>
                  <a:prstClr val="black"/>
                </a:solidFill>
                <a:ea typeface="Calibri" panose="020F0502020204030204" pitchFamily="34" charset="0"/>
                <a:cs typeface="Times New Roman" panose="02020603050405020304" pitchFamily="18" charset="0"/>
              </a:rPr>
              <a:t>Locating water points in areas that are accessible and safe for all, and especially women, children, older people, and people with disabilities.</a:t>
            </a:r>
          </a:p>
          <a:p>
            <a:pPr lvl="0" algn="just" fontAlgn="base">
              <a:lnSpc>
                <a:spcPct val="150000"/>
              </a:lnSpc>
              <a:spcBef>
                <a:spcPts val="0"/>
              </a:spcBef>
            </a:pPr>
            <a:r>
              <a:rPr lang="en-US" sz="2400" dirty="0">
                <a:solidFill>
                  <a:prstClr val="black"/>
                </a:solidFill>
                <a:ea typeface="Calibri" panose="020F0502020204030204" pitchFamily="34" charset="0"/>
                <a:cs typeface="Times New Roman" panose="02020603050405020304" pitchFamily="18" charset="0"/>
              </a:rPr>
              <a:t>All users (incl. women, children, older people, and people with disabilities) should be fully informed of when and where water is available.</a:t>
            </a:r>
          </a:p>
          <a:p>
            <a:pPr lvl="0" algn="just" fontAlgn="base">
              <a:lnSpc>
                <a:spcPct val="150000"/>
              </a:lnSpc>
              <a:spcBef>
                <a:spcPts val="0"/>
              </a:spcBef>
            </a:pPr>
            <a:r>
              <a:rPr lang="en-US" sz="2400" dirty="0">
                <a:solidFill>
                  <a:prstClr val="black"/>
                </a:solidFill>
                <a:ea typeface="Calibri" panose="020F0502020204030204" pitchFamily="34" charset="0"/>
                <a:cs typeface="Times New Roman" panose="02020603050405020304" pitchFamily="18" charset="0"/>
              </a:rPr>
              <a:t>Facilities should be central, accessible, and well-lit in order to contribute to the safety of users.</a:t>
            </a:r>
          </a:p>
          <a:p>
            <a:pPr lvl="0" algn="just" fontAlgn="base">
              <a:lnSpc>
                <a:spcPct val="150000"/>
              </a:lnSpc>
              <a:spcBef>
                <a:spcPts val="0"/>
              </a:spcBef>
            </a:pPr>
            <a:r>
              <a:rPr lang="en-US" sz="2400" dirty="0">
                <a:solidFill>
                  <a:prstClr val="black"/>
                </a:solidFill>
                <a:ea typeface="Calibri" panose="020F0502020204030204" pitchFamily="34" charset="0"/>
                <a:cs typeface="Times New Roman" panose="02020603050405020304" pitchFamily="18" charset="0"/>
              </a:rPr>
              <a:t>Ensure that a minimum of 15 per cent of taps/water pumps are accessible and safe for people with physical, mobility-related and/or visual limitations.</a:t>
            </a:r>
          </a:p>
          <a:p>
            <a:pPr lvl="0" algn="just" fontAlgn="base">
              <a:lnSpc>
                <a:spcPct val="150000"/>
              </a:lnSpc>
              <a:spcBef>
                <a:spcPts val="0"/>
              </a:spcBef>
            </a:pPr>
            <a:r>
              <a:rPr lang="en-US" sz="2400" dirty="0">
                <a:solidFill>
                  <a:prstClr val="black"/>
                </a:solidFill>
                <a:ea typeface="Calibri" panose="020F0502020204030204" pitchFamily="34" charset="0"/>
                <a:cs typeface="Times New Roman" panose="02020603050405020304" pitchFamily="18" charset="0"/>
              </a:rPr>
              <a:t>Make special arrangements at water points (e.g. separate queues) to avoid people with physical disabilities and older people having to stand and queue for long periods.</a:t>
            </a:r>
          </a:p>
          <a:p>
            <a:endParaRPr lang="en-US" dirty="0"/>
          </a:p>
        </p:txBody>
      </p:sp>
    </p:spTree>
    <p:extLst>
      <p:ext uri="{BB962C8B-B14F-4D97-AF65-F5344CB8AC3E}">
        <p14:creationId xmlns:p14="http://schemas.microsoft.com/office/powerpoint/2010/main" val="147949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ea typeface="Calibri" panose="020F0502020204030204" pitchFamily="34" charset="0"/>
                <a:cs typeface="Tunga"/>
              </a:rPr>
              <a:t>Purpose</a:t>
            </a:r>
            <a:r>
              <a:rPr lang="en-US" dirty="0">
                <a:latin typeface="Arial" panose="020B0604020202020204" pitchFamily="34" charset="0"/>
                <a:ea typeface="Calibri" panose="020F0502020204030204" pitchFamily="34" charset="0"/>
                <a:cs typeface="Tunga"/>
              </a:rPr>
              <a:t/>
            </a:r>
            <a:br>
              <a:rPr lang="en-US" dirty="0">
                <a:latin typeface="Arial" panose="020B0604020202020204" pitchFamily="34" charset="0"/>
                <a:ea typeface="Calibri" panose="020F0502020204030204" pitchFamily="34" charset="0"/>
                <a:cs typeface="Tunga"/>
              </a:rPr>
            </a:br>
            <a:endParaRPr lang="en-US" dirty="0"/>
          </a:p>
        </p:txBody>
      </p:sp>
      <p:sp>
        <p:nvSpPr>
          <p:cNvPr id="3" name="Content Placeholder 2"/>
          <p:cNvSpPr>
            <a:spLocks noGrp="1"/>
          </p:cNvSpPr>
          <p:nvPr>
            <p:ph idx="1"/>
          </p:nvPr>
        </p:nvSpPr>
        <p:spPr>
          <a:xfrm>
            <a:off x="890587" y="1839912"/>
            <a:ext cx="10515600" cy="4351338"/>
          </a:xfrm>
        </p:spPr>
        <p:txBody>
          <a:bodyPr/>
          <a:lstStyle/>
          <a:p>
            <a:pPr marL="0" lvl="0" indent="0" algn="just">
              <a:lnSpc>
                <a:spcPct val="150000"/>
              </a:lnSpc>
              <a:spcBef>
                <a:spcPts val="0"/>
              </a:spcBef>
              <a:buNone/>
            </a:pPr>
            <a:endParaRPr lang="en-US" sz="900" dirty="0">
              <a:solidFill>
                <a:prstClr val="black"/>
              </a:solidFill>
              <a:latin typeface="Arial" panose="020B0604020202020204" pitchFamily="34" charset="0"/>
              <a:ea typeface="Calibri" panose="020F0502020204030204" pitchFamily="34" charset="0"/>
              <a:cs typeface="Tunga"/>
            </a:endParaRPr>
          </a:p>
          <a:p>
            <a:pPr marL="0" marR="0" indent="0" algn="just">
              <a:lnSpc>
                <a:spcPct val="150000"/>
              </a:lnSpc>
              <a:spcBef>
                <a:spcPts val="0"/>
              </a:spcBef>
              <a:spcAft>
                <a:spcPts val="0"/>
              </a:spcAft>
              <a:buNone/>
            </a:pPr>
            <a:r>
              <a:rPr lang="en-US" dirty="0" smtClean="0">
                <a:ea typeface="Calibri" panose="020F0502020204030204" pitchFamily="34" charset="0"/>
                <a:cs typeface="Tunga"/>
              </a:rPr>
              <a:t>This </a:t>
            </a:r>
            <a:r>
              <a:rPr lang="en-US" dirty="0">
                <a:ea typeface="Calibri" panose="020F0502020204030204" pitchFamily="34" charset="0"/>
                <a:cs typeface="Tunga"/>
              </a:rPr>
              <a:t>topic will introduce learners to appropriate ways of improving water quality, sanitation and hygiene to prevent emerging pandemics threats using a One health approach.</a:t>
            </a:r>
          </a:p>
          <a:p>
            <a:pPr marL="0" indent="0" algn="just">
              <a:buNone/>
            </a:pPr>
            <a:endParaRPr lang="en-US" dirty="0"/>
          </a:p>
        </p:txBody>
      </p:sp>
    </p:spTree>
    <p:extLst>
      <p:ext uri="{BB962C8B-B14F-4D97-AF65-F5344CB8AC3E}">
        <p14:creationId xmlns:p14="http://schemas.microsoft.com/office/powerpoint/2010/main" val="132179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8573" y="123051"/>
            <a:ext cx="4244560" cy="523220"/>
          </a:xfrm>
          <a:prstGeom prst="rect">
            <a:avLst/>
          </a:prstGeom>
        </p:spPr>
        <p:txBody>
          <a:bodyPr wrap="none">
            <a:spAutoFit/>
          </a:bodyPr>
          <a:lstStyle/>
          <a:p>
            <a:pPr algn="ctr"/>
            <a:r>
              <a:rPr lang="en-US" sz="2800" b="1" i="0" dirty="0">
                <a:effectLst/>
                <a:latin typeface="Arial" panose="020B0604020202020204" pitchFamily="34" charset="0"/>
                <a:cs typeface="Arial" panose="020B0604020202020204" pitchFamily="34" charset="0"/>
              </a:rPr>
              <a:t>Water Supply - Quantity</a:t>
            </a:r>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733425" y="906717"/>
            <a:ext cx="11039475" cy="1015663"/>
          </a:xfrm>
          <a:prstGeom prst="rect">
            <a:avLst/>
          </a:prstGeom>
        </p:spPr>
        <p:txBody>
          <a:bodyPr wrap="square">
            <a:spAutoFit/>
          </a:bodyPr>
          <a:lstStyle/>
          <a:p>
            <a:pPr algn="ctr"/>
            <a:r>
              <a:rPr lang="en-US" sz="2000" dirty="0"/>
              <a:t>It is important to consider that the minimum amount of 15 liters of water/ person/ day (see the Sphere indicator showed earlier) is not appropriate in every context or phase of a response, as in </a:t>
            </a:r>
            <a:r>
              <a:rPr lang="en-US" sz="2000" dirty="0" smtClean="0"/>
              <a:t>pande</a:t>
            </a:r>
            <a:r>
              <a:rPr lang="en-US" sz="2000" dirty="0" smtClean="0"/>
              <a:t>mics</a:t>
            </a:r>
            <a:r>
              <a:rPr lang="en-US" sz="2000" dirty="0"/>
              <a:t>:</a:t>
            </a:r>
          </a:p>
        </p:txBody>
      </p:sp>
      <p:graphicFrame>
        <p:nvGraphicFramePr>
          <p:cNvPr id="7" name="Table 6"/>
          <p:cNvGraphicFramePr>
            <a:graphicFrameLocks noGrp="1"/>
          </p:cNvGraphicFramePr>
          <p:nvPr>
            <p:extLst>
              <p:ext uri="{D42A27DB-BD31-4B8C-83A1-F6EECF244321}">
                <p14:modId xmlns:p14="http://schemas.microsoft.com/office/powerpoint/2010/main" val="3827390963"/>
              </p:ext>
            </p:extLst>
          </p:nvPr>
        </p:nvGraphicFramePr>
        <p:xfrm>
          <a:off x="1504950" y="1936604"/>
          <a:ext cx="8686799" cy="4614072"/>
        </p:xfrm>
        <a:graphic>
          <a:graphicData uri="http://schemas.openxmlformats.org/drawingml/2006/table">
            <a:tbl>
              <a:tblPr/>
              <a:tblGrid>
                <a:gridCol w="2896272">
                  <a:extLst>
                    <a:ext uri="{9D8B030D-6E8A-4147-A177-3AD203B41FA5}">
                      <a16:colId xmlns:a16="http://schemas.microsoft.com/office/drawing/2014/main" val="20000"/>
                    </a:ext>
                  </a:extLst>
                </a:gridCol>
                <a:gridCol w="2894255">
                  <a:extLst>
                    <a:ext uri="{9D8B030D-6E8A-4147-A177-3AD203B41FA5}">
                      <a16:colId xmlns:a16="http://schemas.microsoft.com/office/drawing/2014/main" val="20001"/>
                    </a:ext>
                  </a:extLst>
                </a:gridCol>
                <a:gridCol w="2896272">
                  <a:extLst>
                    <a:ext uri="{9D8B030D-6E8A-4147-A177-3AD203B41FA5}">
                      <a16:colId xmlns:a16="http://schemas.microsoft.com/office/drawing/2014/main" val="20002"/>
                    </a:ext>
                  </a:extLst>
                </a:gridCol>
              </a:tblGrid>
              <a:tr h="263717">
                <a:tc>
                  <a:txBody>
                    <a:bodyPr/>
                    <a:lstStyle/>
                    <a:p>
                      <a:pPr algn="ctr" fontAlgn="ctr"/>
                      <a:endParaRPr lang="en-US" sz="2000" dirty="0">
                        <a:effectLst/>
                        <a:latin typeface="Open Sans"/>
                      </a:endParaRP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000" dirty="0"/>
                    </a:p>
                  </a:txBody>
                  <a:tcPr marL="65929" marR="65929" marT="32965" marB="32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marL="65929" marR="65929" marT="32965" marB="32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57082">
                <a:tc>
                  <a:txBody>
                    <a:bodyPr/>
                    <a:lstStyle/>
                    <a:p>
                      <a:pPr fontAlgn="t"/>
                      <a:r>
                        <a:rPr lang="en-US" sz="2000" b="1" dirty="0">
                          <a:solidFill>
                            <a:srgbClr val="FFFFFF"/>
                          </a:solidFill>
                          <a:effectLst/>
                          <a:latin typeface="+mn-lt"/>
                        </a:rPr>
                        <a:t>NEEDS</a:t>
                      </a:r>
                      <a:endParaRPr lang="en-US" sz="2000" b="1" dirty="0">
                        <a:effectLst/>
                        <a:latin typeface="+mn-lt"/>
                      </a:endParaRPr>
                    </a:p>
                  </a:txBody>
                  <a:tcPr marL="65929" marR="65929" marT="32965" marB="32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026"/>
                    </a:solidFill>
                  </a:tcPr>
                </a:tc>
                <a:tc>
                  <a:txBody>
                    <a:bodyPr/>
                    <a:lstStyle/>
                    <a:p>
                      <a:pPr fontAlgn="t"/>
                      <a:r>
                        <a:rPr lang="en-US" sz="2000" b="1">
                          <a:solidFill>
                            <a:srgbClr val="FFFFFF"/>
                          </a:solidFill>
                          <a:effectLst/>
                          <a:latin typeface="+mn-lt"/>
                        </a:rPr>
                        <a:t>QUANTITY</a:t>
                      </a:r>
                      <a:r>
                        <a:rPr lang="en-US" sz="2000" b="1">
                          <a:effectLst/>
                          <a:latin typeface="+mn-lt"/>
                        </a:rPr>
                        <a:t> </a:t>
                      </a:r>
                      <a:r>
                        <a:rPr lang="en-US" sz="2000" b="1">
                          <a:solidFill>
                            <a:srgbClr val="FFFFFF"/>
                          </a:solidFill>
                          <a:effectLst/>
                          <a:latin typeface="+mn-lt"/>
                        </a:rPr>
                        <a:t>(LITRES/PERSON/DAY)</a:t>
                      </a:r>
                      <a:r>
                        <a:rPr lang="en-US" sz="2000" b="1">
                          <a:effectLst/>
                          <a:latin typeface="+mn-lt"/>
                        </a:rPr>
                        <a:t/>
                      </a:r>
                      <a:br>
                        <a:rPr lang="en-US" sz="2000" b="1">
                          <a:effectLst/>
                          <a:latin typeface="+mn-lt"/>
                        </a:rPr>
                      </a:br>
                      <a:endParaRPr lang="en-US" sz="2000" b="1">
                        <a:effectLst/>
                        <a:latin typeface="+mn-lt"/>
                      </a:endParaRPr>
                    </a:p>
                  </a:txBody>
                  <a:tcPr marL="65929" marR="65929" marT="32965" marB="32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ACD2"/>
                    </a:solidFill>
                  </a:tcPr>
                </a:tc>
                <a:tc>
                  <a:txBody>
                    <a:bodyPr/>
                    <a:lstStyle/>
                    <a:p>
                      <a:pPr fontAlgn="ctr"/>
                      <a:r>
                        <a:rPr lang="en-US" sz="2000" b="1">
                          <a:solidFill>
                            <a:srgbClr val="FFFFFF"/>
                          </a:solidFill>
                          <a:effectLst/>
                          <a:latin typeface="+mn-lt"/>
                        </a:rPr>
                        <a:t>ADAPT TO CONTEXT</a:t>
                      </a:r>
                      <a:r>
                        <a:rPr lang="en-US" sz="2000" b="1">
                          <a:effectLst/>
                          <a:latin typeface="+mn-lt"/>
                        </a:rPr>
                        <a:t/>
                      </a:r>
                      <a:br>
                        <a:rPr lang="en-US" sz="2000" b="1">
                          <a:effectLst/>
                          <a:latin typeface="+mn-lt"/>
                        </a:rPr>
                      </a:br>
                      <a:r>
                        <a:rPr lang="en-US" sz="2000" b="1">
                          <a:solidFill>
                            <a:srgbClr val="FFFFFF"/>
                          </a:solidFill>
                          <a:effectLst/>
                          <a:latin typeface="+mn-lt"/>
                        </a:rPr>
                        <a:t>BASED ON...</a:t>
                      </a:r>
                      <a:endParaRPr lang="en-US" sz="2000" b="1">
                        <a:effectLst/>
                        <a:latin typeface="+mn-lt"/>
                      </a:endParaRP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65B8"/>
                    </a:solidFill>
                  </a:tcPr>
                </a:tc>
                <a:extLst>
                  <a:ext uri="{0D108BD9-81ED-4DB2-BD59-A6C34878D82A}">
                    <a16:rowId xmlns:a16="http://schemas.microsoft.com/office/drawing/2014/main" val="10001"/>
                  </a:ext>
                </a:extLst>
              </a:tr>
              <a:tr h="1054870">
                <a:tc>
                  <a:txBody>
                    <a:bodyPr/>
                    <a:lstStyle/>
                    <a:p>
                      <a:pPr algn="ctr" fontAlgn="ctr"/>
                      <a:r>
                        <a:rPr lang="en-US" sz="2000">
                          <a:effectLst/>
                          <a:latin typeface="+mn-lt"/>
                        </a:rPr>
                        <a:t>SURVIVAL: WATER INTAKE (DRINKING AND FOOD)</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a:effectLst/>
                          <a:latin typeface="+mn-lt"/>
                        </a:rPr>
                        <a:t>2.5 - 3</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a:effectLst/>
                          <a:latin typeface="+mn-lt"/>
                        </a:rPr>
                        <a:t>Climate and individual physiology</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59294">
                <a:tc>
                  <a:txBody>
                    <a:bodyPr/>
                    <a:lstStyle/>
                    <a:p>
                      <a:pPr algn="ctr" fontAlgn="ctr"/>
                      <a:r>
                        <a:rPr lang="en-US" sz="2000">
                          <a:effectLst/>
                          <a:latin typeface="+mn-lt"/>
                        </a:rPr>
                        <a:t>HYGIENE PRACTICES</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a:effectLst/>
                          <a:latin typeface="+mn-lt"/>
                        </a:rPr>
                        <a:t>2 - 6</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a:effectLst/>
                          <a:latin typeface="+mn-lt"/>
                        </a:rPr>
                        <a:t>Social and cultural norms</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57082">
                <a:tc>
                  <a:txBody>
                    <a:bodyPr/>
                    <a:lstStyle/>
                    <a:p>
                      <a:pPr algn="ctr" fontAlgn="ctr"/>
                      <a:r>
                        <a:rPr lang="en-US" sz="2000">
                          <a:effectLst/>
                          <a:latin typeface="+mn-lt"/>
                        </a:rPr>
                        <a:t>BASIC COOKING</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a:effectLst/>
                          <a:latin typeface="+mn-lt"/>
                        </a:rPr>
                        <a:t>3 - 6</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a:effectLst/>
                          <a:latin typeface="+mn-lt"/>
                        </a:rPr>
                        <a:t>Food type and social</a:t>
                      </a:r>
                      <a:br>
                        <a:rPr lang="en-US" sz="2000">
                          <a:effectLst/>
                          <a:latin typeface="+mn-lt"/>
                        </a:rPr>
                      </a:br>
                      <a:r>
                        <a:rPr lang="en-US" sz="2000">
                          <a:effectLst/>
                          <a:latin typeface="+mn-lt"/>
                        </a:rPr>
                        <a:t>and cultural norms</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9294">
                <a:tc>
                  <a:txBody>
                    <a:bodyPr/>
                    <a:lstStyle/>
                    <a:p>
                      <a:pPr algn="ctr" fontAlgn="ctr"/>
                      <a:r>
                        <a:rPr lang="en-US" sz="2000">
                          <a:effectLst/>
                          <a:latin typeface="+mn-lt"/>
                        </a:rPr>
                        <a:t>TOTAL BASIC WATER</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dirty="0">
                          <a:effectLst/>
                          <a:latin typeface="+mn-lt"/>
                        </a:rPr>
                        <a:t>7.5 - 15</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dirty="0">
                          <a:effectLst/>
                          <a:latin typeface="+mn-lt"/>
                        </a:rPr>
                        <a:t/>
                      </a:r>
                      <a:br>
                        <a:rPr lang="en-US" sz="2000" dirty="0">
                          <a:effectLst/>
                          <a:latin typeface="+mn-lt"/>
                        </a:rPr>
                      </a:br>
                      <a:endParaRPr lang="en-US" sz="2000" dirty="0">
                        <a:effectLst/>
                        <a:latin typeface="+mn-lt"/>
                      </a:endParaRP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053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3505" y="198908"/>
            <a:ext cx="9170127" cy="769441"/>
          </a:xfrm>
          <a:prstGeom prst="rect">
            <a:avLst/>
          </a:prstGeom>
        </p:spPr>
        <p:txBody>
          <a:bodyPr wrap="square">
            <a:spAutoFit/>
          </a:bodyPr>
          <a:lstStyle/>
          <a:p>
            <a:pPr algn="ctr"/>
            <a:r>
              <a:rPr lang="en-US" sz="4400" b="1" i="0" dirty="0">
                <a:effectLst/>
                <a:latin typeface="Arial" panose="020B0604020202020204" pitchFamily="34" charset="0"/>
                <a:cs typeface="Arial" panose="020B0604020202020204" pitchFamily="34" charset="0"/>
              </a:rPr>
              <a:t>Water Supply - Quality</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514350" y="968349"/>
            <a:ext cx="11258550" cy="5162695"/>
          </a:xfrm>
          <a:prstGeom prst="rect">
            <a:avLst/>
          </a:prstGeom>
        </p:spPr>
        <p:txBody>
          <a:bodyPr wrap="square">
            <a:spAutoFit/>
          </a:bodyPr>
          <a:lstStyle/>
          <a:p>
            <a:pPr marL="342900" indent="-342900" algn="just" fontAlgn="base">
              <a:lnSpc>
                <a:spcPct val="200000"/>
              </a:lnSpc>
              <a:buFont typeface="Arial" panose="020B0604020202020204" pitchFamily="34" charset="0"/>
              <a:buChar char="•"/>
            </a:pPr>
            <a:r>
              <a:rPr lang="en-US" sz="2100" dirty="0" err="1">
                <a:ea typeface="Calibri" panose="020F0502020204030204" pitchFamily="34" charset="0"/>
                <a:cs typeface="Times New Roman" panose="02020603050405020304" pitchFamily="18" charset="0"/>
              </a:rPr>
              <a:t>Faecal</a:t>
            </a:r>
            <a:r>
              <a:rPr lang="en-US" sz="2100" dirty="0">
                <a:ea typeface="Calibri" panose="020F0502020204030204" pitchFamily="34" charset="0"/>
                <a:cs typeface="Times New Roman" panose="02020603050405020304" pitchFamily="18" charset="0"/>
              </a:rPr>
              <a:t> coliform bacteria indicate the level of human and animal waste contamination of water and the possibility of the presence of other harmful pathogens</a:t>
            </a:r>
            <a:r>
              <a:rPr lang="en-US" sz="2100" dirty="0" smtClean="0">
                <a:ea typeface="Calibri" panose="020F0502020204030204" pitchFamily="34" charset="0"/>
                <a:cs typeface="Times New Roman" panose="02020603050405020304" pitchFamily="18" charset="0"/>
              </a:rPr>
              <a:t>.</a:t>
            </a:r>
            <a:endParaRPr lang="en-US" sz="2100" dirty="0">
              <a:ea typeface="Calibri" panose="020F0502020204030204" pitchFamily="34" charset="0"/>
              <a:cs typeface="Times New Roman" panose="02020603050405020304" pitchFamily="18" charset="0"/>
            </a:endParaRPr>
          </a:p>
          <a:p>
            <a:pPr marL="342900" indent="-342900" algn="just" fontAlgn="base">
              <a:lnSpc>
                <a:spcPct val="200000"/>
              </a:lnSpc>
              <a:buFont typeface="Arial" panose="020B0604020202020204" pitchFamily="34" charset="0"/>
              <a:buChar char="•"/>
            </a:pPr>
            <a:r>
              <a:rPr lang="en-US" sz="2100" dirty="0">
                <a:ea typeface="Calibri" panose="020F0502020204030204" pitchFamily="34" charset="0"/>
                <a:cs typeface="Times New Roman" panose="02020603050405020304" pitchFamily="18" charset="0"/>
              </a:rPr>
              <a:t>If any </a:t>
            </a:r>
            <a:r>
              <a:rPr lang="en-US" sz="2100" dirty="0" err="1">
                <a:ea typeface="Calibri" panose="020F0502020204030204" pitchFamily="34" charset="0"/>
                <a:cs typeface="Times New Roman" panose="02020603050405020304" pitchFamily="18" charset="0"/>
              </a:rPr>
              <a:t>faecal</a:t>
            </a:r>
            <a:r>
              <a:rPr lang="en-US" sz="2100" dirty="0">
                <a:ea typeface="Calibri" panose="020F0502020204030204" pitchFamily="34" charset="0"/>
                <a:cs typeface="Times New Roman" panose="02020603050405020304" pitchFamily="18" charset="0"/>
              </a:rPr>
              <a:t> coliforms are present, then water must be treated to avoid deadfast spreading disease outbreak. Treatment can take place before distribution and/or at household level</a:t>
            </a:r>
            <a:r>
              <a:rPr lang="en-US" sz="2100" dirty="0" smtClean="0">
                <a:ea typeface="Calibri" panose="020F0502020204030204" pitchFamily="34" charset="0"/>
                <a:cs typeface="Times New Roman" panose="02020603050405020304" pitchFamily="18" charset="0"/>
              </a:rPr>
              <a:t>.</a:t>
            </a:r>
            <a:endParaRPr lang="en-US" sz="2100" dirty="0">
              <a:ea typeface="Calibri" panose="020F0502020204030204" pitchFamily="34" charset="0"/>
              <a:cs typeface="Times New Roman" panose="02020603050405020304" pitchFamily="18" charset="0"/>
            </a:endParaRPr>
          </a:p>
          <a:p>
            <a:pPr marL="342900" lvl="0" indent="-342900" algn="just" fontAlgn="base">
              <a:lnSpc>
                <a:spcPct val="200000"/>
              </a:lnSpc>
              <a:buFont typeface="Arial" panose="020B0604020202020204" pitchFamily="34" charset="0"/>
              <a:buChar char="•"/>
            </a:pPr>
            <a:r>
              <a:rPr lang="en-US" sz="2100" dirty="0">
                <a:ea typeface="Calibri" panose="020F0502020204030204" pitchFamily="34" charset="0"/>
                <a:cs typeface="Times New Roman" panose="02020603050405020304" pitchFamily="18" charset="0"/>
              </a:rPr>
              <a:t>Water can be tested for the presence of coliform forming units/ 100ml. If there is any identified, then it can be assumed the water is not safe to drink. </a:t>
            </a:r>
          </a:p>
          <a:p>
            <a:pPr marL="342900" lvl="0" indent="-342900" algn="just" fontAlgn="base">
              <a:lnSpc>
                <a:spcPct val="200000"/>
              </a:lnSpc>
              <a:buFont typeface="Arial" panose="020B0604020202020204" pitchFamily="34" charset="0"/>
              <a:buChar char="•"/>
            </a:pPr>
            <a:r>
              <a:rPr lang="en-US" sz="2100" dirty="0">
                <a:ea typeface="Calibri" panose="020F0502020204030204" pitchFamily="34" charset="0"/>
                <a:cs typeface="Times New Roman" panose="02020603050405020304" pitchFamily="18" charset="0"/>
              </a:rPr>
              <a:t>If there is presence of free residual chlorine in the water, it suggests that the water has been treated and is therefore safe to drink.</a:t>
            </a:r>
          </a:p>
        </p:txBody>
      </p:sp>
    </p:spTree>
    <p:extLst>
      <p:ext uri="{BB962C8B-B14F-4D97-AF65-F5344CB8AC3E}">
        <p14:creationId xmlns:p14="http://schemas.microsoft.com/office/powerpoint/2010/main" val="3840288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0266" y="343877"/>
            <a:ext cx="11142134" cy="6247864"/>
          </a:xfrm>
          <a:prstGeom prst="rect">
            <a:avLst/>
          </a:prstGeom>
        </p:spPr>
        <p:txBody>
          <a:bodyPr wrap="square">
            <a:spAutoFit/>
          </a:bodyPr>
          <a:lstStyle/>
          <a:p>
            <a:pPr lvl="0" algn="ctr"/>
            <a:r>
              <a:rPr lang="en-US" sz="4000" b="1" dirty="0">
                <a:latin typeface="Arial" panose="020B0604020202020204" pitchFamily="34" charset="0"/>
                <a:cs typeface="Arial" panose="020B0604020202020204" pitchFamily="34" charset="0"/>
              </a:rPr>
              <a:t>Treatment Methods: </a:t>
            </a:r>
            <a:r>
              <a:rPr lang="en-US" sz="4000" b="1" dirty="0">
                <a:latin typeface="Arial" panose="020B0604020202020204" pitchFamily="34" charset="0"/>
                <a:cs typeface="Arial" panose="020B0604020202020204" pitchFamily="34" charset="0"/>
              </a:rPr>
              <a:t>A</a:t>
            </a:r>
            <a:r>
              <a:rPr lang="en-US" sz="4000" b="1" dirty="0" smtClean="0">
                <a:latin typeface="Arial" panose="020B0604020202020204" pitchFamily="34" charset="0"/>
                <a:cs typeface="Arial" panose="020B0604020202020204" pitchFamily="34" charset="0"/>
              </a:rPr>
              <a:t>t </a:t>
            </a:r>
            <a:r>
              <a:rPr lang="en-US" sz="4000" b="1" dirty="0">
                <a:latin typeface="Arial" panose="020B0604020202020204" pitchFamily="34" charset="0"/>
                <a:cs typeface="Arial" panose="020B0604020202020204" pitchFamily="34" charset="0"/>
              </a:rPr>
              <a:t>Household Level</a:t>
            </a:r>
            <a:endParaRPr lang="en-US" sz="4000" dirty="0">
              <a:latin typeface="Arial" panose="020B0604020202020204" pitchFamily="34" charset="0"/>
              <a:cs typeface="Arial" panose="020B0604020202020204" pitchFamily="34" charset="0"/>
            </a:endParaRPr>
          </a:p>
          <a:p>
            <a:pPr marL="342900" indent="-342900" algn="just" fontAlgn="base">
              <a:lnSpc>
                <a:spcPct val="150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Household-Level Water treatment and Safe Water Storage methods</a:t>
            </a:r>
          </a:p>
          <a:p>
            <a:pPr marL="1200150" lvl="0" indent="-400050" algn="just" fontAlgn="base">
              <a:buFont typeface="+mj-lt"/>
              <a:buAutoNum type="romanLcPeriod"/>
            </a:pPr>
            <a:r>
              <a:rPr lang="en-US" sz="2400" dirty="0">
                <a:ea typeface="Calibri" panose="020F0502020204030204" pitchFamily="34" charset="0"/>
                <a:cs typeface="Times New Roman" panose="02020603050405020304" pitchFamily="18" charset="0"/>
              </a:rPr>
              <a:t>Boiling.</a:t>
            </a:r>
          </a:p>
          <a:p>
            <a:pPr marL="1200150" lvl="0" indent="-400050" algn="just" fontAlgn="base">
              <a:buFont typeface="+mj-lt"/>
              <a:buAutoNum type="romanLcPeriod"/>
            </a:pPr>
            <a:r>
              <a:rPr lang="en-US" sz="2400" dirty="0">
                <a:ea typeface="Calibri" panose="020F0502020204030204" pitchFamily="34" charset="0"/>
                <a:cs typeface="Times New Roman" panose="02020603050405020304" pitchFamily="18" charset="0"/>
              </a:rPr>
              <a:t>Chlorination.</a:t>
            </a:r>
          </a:p>
          <a:p>
            <a:pPr marL="1200150" lvl="0" indent="-400050" algn="just" fontAlgn="base">
              <a:buFont typeface="+mj-lt"/>
              <a:buAutoNum type="romanLcPeriod"/>
            </a:pPr>
            <a:r>
              <a:rPr lang="en-US" sz="2400" dirty="0">
                <a:ea typeface="Calibri" panose="020F0502020204030204" pitchFamily="34" charset="0"/>
                <a:cs typeface="Times New Roman" panose="02020603050405020304" pitchFamily="18" charset="0"/>
              </a:rPr>
              <a:t>Solar disinfection.</a:t>
            </a:r>
          </a:p>
          <a:p>
            <a:pPr marL="1200150" lvl="0" indent="-400050" algn="just" fontAlgn="base">
              <a:buFont typeface="+mj-lt"/>
              <a:buAutoNum type="romanLcPeriod"/>
            </a:pPr>
            <a:r>
              <a:rPr lang="en-US" sz="2400" dirty="0">
                <a:ea typeface="Calibri" panose="020F0502020204030204" pitchFamily="34" charset="0"/>
                <a:cs typeface="Times New Roman" panose="02020603050405020304" pitchFamily="18" charset="0"/>
              </a:rPr>
              <a:t>Ceramic filtration.</a:t>
            </a:r>
          </a:p>
          <a:p>
            <a:pPr marL="1200150" lvl="0" indent="-400050" algn="just" fontAlgn="base">
              <a:buFont typeface="+mj-lt"/>
              <a:buAutoNum type="romanLcPeriod"/>
            </a:pPr>
            <a:r>
              <a:rPr lang="en-US" sz="2400" dirty="0">
                <a:ea typeface="Calibri" panose="020F0502020204030204" pitchFamily="34" charset="0"/>
                <a:cs typeface="Times New Roman" panose="02020603050405020304" pitchFamily="18" charset="0"/>
              </a:rPr>
              <a:t>Sand filtration.</a:t>
            </a:r>
          </a:p>
          <a:p>
            <a:pPr marL="1200150" lvl="0" indent="-400050" algn="just" fontAlgn="base">
              <a:buFont typeface="+mj-lt"/>
              <a:buAutoNum type="romanLcPeriod"/>
            </a:pPr>
            <a:r>
              <a:rPr lang="en-US" sz="2400" dirty="0">
                <a:ea typeface="Calibri" panose="020F0502020204030204" pitchFamily="34" charset="0"/>
                <a:cs typeface="Times New Roman" panose="02020603050405020304" pitchFamily="18" charset="0"/>
              </a:rPr>
              <a:t>Membrane filtration</a:t>
            </a:r>
          </a:p>
          <a:p>
            <a:pPr marL="342900" lvl="0" indent="-342900" algn="just" fontAlgn="base">
              <a:lnSpc>
                <a:spcPct val="150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Some considerations around Household-Level Water treatments: </a:t>
            </a:r>
          </a:p>
          <a:p>
            <a:pPr marL="1200150" indent="-400050" algn="just" fontAlgn="base">
              <a:buFont typeface="+mj-lt"/>
              <a:buAutoNum type="romanLcPeriod"/>
            </a:pPr>
            <a:r>
              <a:rPr lang="en-US" sz="2400" dirty="0">
                <a:ea typeface="Calibri" panose="020F0502020204030204" pitchFamily="34" charset="0"/>
                <a:cs typeface="Times New Roman" panose="02020603050405020304" pitchFamily="18" charset="0"/>
              </a:rPr>
              <a:t>It is important to ensure that equipment and training is provided to community workers and the community themselves. </a:t>
            </a:r>
          </a:p>
          <a:p>
            <a:pPr marL="1200150" indent="-400050" algn="just" fontAlgn="base">
              <a:buFont typeface="+mj-lt"/>
              <a:buAutoNum type="romanLcPeriod"/>
            </a:pPr>
            <a:r>
              <a:rPr lang="en-US" sz="2400" dirty="0">
                <a:ea typeface="Calibri" panose="020F0502020204030204" pitchFamily="34" charset="0"/>
                <a:cs typeface="Times New Roman" panose="02020603050405020304" pitchFamily="18" charset="0"/>
              </a:rPr>
              <a:t>Ensure regular follow-up, support and monitoring to ensure these treatment methods are being implemented appropriately.</a:t>
            </a:r>
          </a:p>
          <a:p>
            <a:pPr marL="1200150" indent="-400050" algn="just" fontAlgn="base">
              <a:buFont typeface="+mj-lt"/>
              <a:buAutoNum type="romanLcPeriod"/>
            </a:pPr>
            <a:r>
              <a:rPr lang="en-US" sz="2400" dirty="0">
                <a:ea typeface="Calibri" panose="020F0502020204030204" pitchFamily="34" charset="0"/>
                <a:cs typeface="Times New Roman" panose="02020603050405020304" pitchFamily="18" charset="0"/>
              </a:rPr>
              <a:t>It is important to select appropriate household treatment based on water quality, local availability, and longevity.</a:t>
            </a:r>
          </a:p>
        </p:txBody>
      </p:sp>
    </p:spTree>
    <p:extLst>
      <p:ext uri="{BB962C8B-B14F-4D97-AF65-F5344CB8AC3E}">
        <p14:creationId xmlns:p14="http://schemas.microsoft.com/office/powerpoint/2010/main" val="109208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00" y="230744"/>
            <a:ext cx="11345333" cy="6478697"/>
          </a:xfrm>
          <a:prstGeom prst="rect">
            <a:avLst/>
          </a:prstGeom>
        </p:spPr>
        <p:txBody>
          <a:bodyPr wrap="square">
            <a:spAutoFit/>
          </a:bodyPr>
          <a:lstStyle/>
          <a:p>
            <a:r>
              <a:rPr lang="en-US" sz="3600" b="1" i="0" dirty="0">
                <a:effectLst/>
                <a:latin typeface="Arial" panose="020B0604020202020204" pitchFamily="34" charset="0"/>
                <a:cs typeface="Arial" panose="020B0604020202020204" pitchFamily="34" charset="0"/>
              </a:rPr>
              <a:t>Excreta Management - Access to and Use of Toilets</a:t>
            </a:r>
          </a:p>
          <a:p>
            <a:pPr marL="342900" lvl="0" indent="-342900" fontAlgn="base">
              <a:buFont typeface="Wingdings" panose="05000000000000000000" pitchFamily="2" charset="2"/>
              <a:buChar char="Ø"/>
            </a:pPr>
            <a:endParaRPr lang="en-US" sz="2100" dirty="0">
              <a:ea typeface="Calibri" panose="020F0502020204030204" pitchFamily="34" charset="0"/>
              <a:cs typeface="Times New Roman" panose="02020603050405020304" pitchFamily="18" charset="0"/>
            </a:endParaRPr>
          </a:p>
          <a:p>
            <a:pPr marL="342900" lvl="0" indent="-342900" algn="just" fontAlgn="base">
              <a:buFont typeface="Arial" panose="020B0604020202020204" pitchFamily="34" charset="0"/>
              <a:buChar char="•"/>
            </a:pPr>
            <a:r>
              <a:rPr lang="en-US" sz="2100" dirty="0">
                <a:ea typeface="Calibri" panose="020F0502020204030204" pitchFamily="34" charset="0"/>
                <a:cs typeface="Times New Roman" panose="02020603050405020304" pitchFamily="18" charset="0"/>
              </a:rPr>
              <a:t>Excreta disposal and management is one of the most important intervention during epidemics</a:t>
            </a:r>
          </a:p>
          <a:p>
            <a:pPr marL="342900" lvl="0" indent="-342900" algn="just" fontAlgn="base">
              <a:buFont typeface="Arial" panose="020B0604020202020204" pitchFamily="34" charset="0"/>
              <a:buChar char="•"/>
            </a:pPr>
            <a:r>
              <a:rPr lang="en-US" sz="2100" dirty="0">
                <a:ea typeface="Calibri" panose="020F0502020204030204" pitchFamily="34" charset="0"/>
                <a:cs typeface="Times New Roman" panose="02020603050405020304" pitchFamily="18" charset="0"/>
              </a:rPr>
              <a:t>If not done properly, it can potentially cause a disease outbreak.</a:t>
            </a:r>
          </a:p>
          <a:p>
            <a:pPr marL="285750" lvl="0" indent="-285750" algn="just">
              <a:buFont typeface="Arial" panose="020B0604020202020204" pitchFamily="34" charset="0"/>
              <a:buChar char="•"/>
            </a:pPr>
            <a:endParaRPr lang="en-US" sz="2100" dirty="0">
              <a:solidFill>
                <a:prstClr val="black"/>
              </a:solidFill>
            </a:endParaRPr>
          </a:p>
          <a:p>
            <a:pPr lvl="0" algn="just" fontAlgn="base"/>
            <a:r>
              <a:rPr lang="en-US" sz="2100" b="1" dirty="0" smtClean="0">
                <a:solidFill>
                  <a:srgbClr val="2D363A"/>
                </a:solidFill>
              </a:rPr>
              <a:t>Environment </a:t>
            </a:r>
            <a:r>
              <a:rPr lang="en-US" sz="2100" b="1" dirty="0">
                <a:solidFill>
                  <a:srgbClr val="2D363A"/>
                </a:solidFill>
              </a:rPr>
              <a:t>free from human excreta</a:t>
            </a:r>
          </a:p>
          <a:p>
            <a:pPr marL="342900" indent="-342900" algn="just" fontAlgn="base">
              <a:buFont typeface="Arial" panose="020B0604020202020204" pitchFamily="34" charset="0"/>
              <a:buChar char="•"/>
            </a:pPr>
            <a:r>
              <a:rPr lang="en-US" sz="2100" dirty="0">
                <a:ea typeface="Calibri" panose="020F0502020204030204" pitchFamily="34" charset="0"/>
                <a:cs typeface="Times New Roman" panose="02020603050405020304" pitchFamily="18" charset="0"/>
              </a:rPr>
              <a:t>All excreta is safely contained on­site to avoid contamination of the natural, living, learning, working and communal environments</a:t>
            </a:r>
          </a:p>
          <a:p>
            <a:pPr marL="342900" indent="-342900" algn="just" fontAlgn="base">
              <a:buFont typeface="Arial" panose="020B0604020202020204" pitchFamily="34" charset="0"/>
              <a:buChar char="•"/>
            </a:pPr>
            <a:r>
              <a:rPr lang="en-US" sz="2100" dirty="0">
                <a:ea typeface="Calibri" panose="020F0502020204030204" pitchFamily="34" charset="0"/>
                <a:cs typeface="Times New Roman" panose="02020603050405020304" pitchFamily="18" charset="0"/>
              </a:rPr>
              <a:t>There are no human faeces present in the environment near people.</a:t>
            </a:r>
          </a:p>
          <a:p>
            <a:pPr marL="342900" indent="-342900" algn="just" fontAlgn="base">
              <a:buFont typeface="Arial" panose="020B0604020202020204" pitchFamily="34" charset="0"/>
              <a:buChar char="•"/>
            </a:pPr>
            <a:r>
              <a:rPr lang="en-US" sz="2100" dirty="0">
                <a:ea typeface="Calibri" panose="020F0502020204030204" pitchFamily="34" charset="0"/>
                <a:cs typeface="Times New Roman" panose="02020603050405020304" pitchFamily="18" charset="0"/>
              </a:rPr>
              <a:t>All excreta containment facilities are well sited and are an adequate distance from any surface or groundwater source.</a:t>
            </a:r>
          </a:p>
          <a:p>
            <a:pPr marL="285750" lvl="0" indent="-285750" algn="just">
              <a:buFont typeface="Arial" panose="020B0604020202020204" pitchFamily="34" charset="0"/>
              <a:buChar char="•"/>
            </a:pPr>
            <a:endParaRPr lang="en-US" sz="2100" dirty="0">
              <a:solidFill>
                <a:prstClr val="black"/>
              </a:solidFill>
            </a:endParaRPr>
          </a:p>
          <a:p>
            <a:pPr algn="just" fontAlgn="base"/>
            <a:r>
              <a:rPr lang="en-US" sz="2100" b="1" dirty="0">
                <a:solidFill>
                  <a:srgbClr val="2D363A"/>
                </a:solidFill>
              </a:rPr>
              <a:t>Access to and use of toilets</a:t>
            </a:r>
          </a:p>
          <a:p>
            <a:pPr marL="342900" lvl="0" indent="-342900" algn="just" fontAlgn="base">
              <a:buFont typeface="Arial" panose="020B0604020202020204" pitchFamily="34" charset="0"/>
              <a:buChar char="•"/>
            </a:pPr>
            <a:r>
              <a:rPr lang="en-US" sz="2100" dirty="0">
                <a:ea typeface="Calibri" panose="020F0502020204030204" pitchFamily="34" charset="0"/>
                <a:cs typeface="Times New Roman" panose="02020603050405020304" pitchFamily="18" charset="0"/>
              </a:rPr>
              <a:t>People have adequate, and acceptable toilets to allow safe and secure access.</a:t>
            </a:r>
          </a:p>
          <a:p>
            <a:pPr marL="1714500" lvl="3" indent="-342900" algn="just" fontAlgn="base">
              <a:buFont typeface="Arial" panose="020B0604020202020204" pitchFamily="34" charset="0"/>
              <a:buChar char="•"/>
            </a:pPr>
            <a:r>
              <a:rPr lang="en-US" sz="2100" dirty="0">
                <a:ea typeface="Calibri" panose="020F0502020204030204" pitchFamily="34" charset="0"/>
                <a:cs typeface="Times New Roman" panose="02020603050405020304" pitchFamily="18" charset="0"/>
              </a:rPr>
              <a:t>Ratio of shared toilets (Minimum 1 per 20 people)</a:t>
            </a:r>
          </a:p>
          <a:p>
            <a:pPr marL="1714500" lvl="3" indent="-342900" algn="just" fontAlgn="base">
              <a:buFont typeface="Arial" panose="020B0604020202020204" pitchFamily="34" charset="0"/>
              <a:buChar char="•"/>
            </a:pPr>
            <a:r>
              <a:rPr lang="en-US" sz="2100" dirty="0">
                <a:ea typeface="Calibri" panose="020F0502020204030204" pitchFamily="34" charset="0"/>
                <a:cs typeface="Times New Roman" panose="02020603050405020304" pitchFamily="18" charset="0"/>
              </a:rPr>
              <a:t>Distance between dwelling and shared toilet (Maximum 50 </a:t>
            </a:r>
            <a:r>
              <a:rPr lang="en-US" sz="2100" dirty="0" err="1">
                <a:ea typeface="Calibri" panose="020F0502020204030204" pitchFamily="34" charset="0"/>
                <a:cs typeface="Times New Roman" panose="02020603050405020304" pitchFamily="18" charset="0"/>
              </a:rPr>
              <a:t>metres</a:t>
            </a:r>
            <a:r>
              <a:rPr lang="en-US" sz="2100" dirty="0">
                <a:ea typeface="Calibri" panose="020F0502020204030204" pitchFamily="34" charset="0"/>
                <a:cs typeface="Times New Roman" panose="02020603050405020304" pitchFamily="18" charset="0"/>
              </a:rPr>
              <a:t>)</a:t>
            </a:r>
          </a:p>
          <a:p>
            <a:pPr marL="342900" lvl="0" indent="-342900" algn="just" fontAlgn="base">
              <a:buFont typeface="Arial" panose="020B0604020202020204" pitchFamily="34" charset="0"/>
              <a:buChar char="•"/>
            </a:pPr>
            <a:r>
              <a:rPr lang="en-US" sz="2100" dirty="0">
                <a:ea typeface="Calibri" panose="020F0502020204030204" pitchFamily="34" charset="0"/>
                <a:cs typeface="Times New Roman" panose="02020603050405020304" pitchFamily="18" charset="0"/>
              </a:rPr>
              <a:t>Percentage of toilets that have internal locks and adequate lighting.</a:t>
            </a:r>
          </a:p>
          <a:p>
            <a:endParaRPr lang="en-US" sz="2200" dirty="0"/>
          </a:p>
        </p:txBody>
      </p:sp>
    </p:spTree>
    <p:extLst>
      <p:ext uri="{BB962C8B-B14F-4D97-AF65-F5344CB8AC3E}">
        <p14:creationId xmlns:p14="http://schemas.microsoft.com/office/powerpoint/2010/main" val="2204438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2939614"/>
              </p:ext>
            </p:extLst>
          </p:nvPr>
        </p:nvGraphicFramePr>
        <p:xfrm>
          <a:off x="171449" y="1017033"/>
          <a:ext cx="11696701" cy="5706852"/>
        </p:xfrm>
        <a:graphic>
          <a:graphicData uri="http://schemas.openxmlformats.org/drawingml/2006/table">
            <a:tbl>
              <a:tblPr/>
              <a:tblGrid>
                <a:gridCol w="2634278">
                  <a:extLst>
                    <a:ext uri="{9D8B030D-6E8A-4147-A177-3AD203B41FA5}">
                      <a16:colId xmlns:a16="http://schemas.microsoft.com/office/drawing/2014/main" val="20000"/>
                    </a:ext>
                  </a:extLst>
                </a:gridCol>
                <a:gridCol w="9062423">
                  <a:extLst>
                    <a:ext uri="{9D8B030D-6E8A-4147-A177-3AD203B41FA5}">
                      <a16:colId xmlns:a16="http://schemas.microsoft.com/office/drawing/2014/main" val="20001"/>
                    </a:ext>
                  </a:extLst>
                </a:gridCol>
              </a:tblGrid>
              <a:tr h="451951">
                <a:tc>
                  <a:txBody>
                    <a:bodyPr/>
                    <a:lstStyle/>
                    <a:p>
                      <a:pPr algn="ctr" fontAlgn="ctr"/>
                      <a:r>
                        <a:rPr lang="en-US" sz="2800" b="1" dirty="0">
                          <a:solidFill>
                            <a:srgbClr val="FFFFFF"/>
                          </a:solidFill>
                          <a:effectLst/>
                          <a:latin typeface="+mn-lt"/>
                        </a:rPr>
                        <a:t>Toilet Type</a:t>
                      </a:r>
                      <a:endParaRPr lang="en-US" sz="2800" b="1" dirty="0">
                        <a:effectLst/>
                        <a:latin typeface="+mn-lt"/>
                      </a:endParaRP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4BAAF4"/>
                    </a:solidFill>
                  </a:tcPr>
                </a:tc>
                <a:tc>
                  <a:txBody>
                    <a:bodyPr/>
                    <a:lstStyle/>
                    <a:p>
                      <a:pPr algn="ctr" fontAlgn="ctr"/>
                      <a:r>
                        <a:rPr lang="en-US" sz="2800" b="1" dirty="0">
                          <a:solidFill>
                            <a:srgbClr val="FFFFFF"/>
                          </a:solidFill>
                          <a:effectLst/>
                          <a:latin typeface="+mn-lt"/>
                        </a:rPr>
                        <a:t>Detailed functions of the toilet</a:t>
                      </a:r>
                      <a:endParaRPr lang="en-US" sz="2800" b="1" dirty="0">
                        <a:effectLst/>
                        <a:latin typeface="+mn-lt"/>
                      </a:endParaRP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4BAAF4"/>
                    </a:solidFill>
                  </a:tcPr>
                </a:tc>
                <a:extLst>
                  <a:ext uri="{0D108BD9-81ED-4DB2-BD59-A6C34878D82A}">
                    <a16:rowId xmlns:a16="http://schemas.microsoft.com/office/drawing/2014/main" val="10000"/>
                  </a:ext>
                </a:extLst>
              </a:tr>
              <a:tr h="920669">
                <a:tc>
                  <a:txBody>
                    <a:bodyPr/>
                    <a:lstStyle/>
                    <a:p>
                      <a:pPr algn="l" fontAlgn="ctr"/>
                      <a:r>
                        <a:rPr lang="en-US" sz="2000" dirty="0">
                          <a:effectLst/>
                          <a:latin typeface="+mn-lt"/>
                        </a:rPr>
                        <a:t>Plastic Bag</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just" fontAlgn="ctr"/>
                      <a:r>
                        <a:rPr lang="en-US" sz="2000" dirty="0">
                          <a:effectLst/>
                          <a:latin typeface="+mn-lt"/>
                        </a:rPr>
                        <a:t>Prevents open defecation but still holds significant health risks. often used as short-term solution at onset of an epidemics due to portability and quick set-up.</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20669">
                <a:tc>
                  <a:txBody>
                    <a:bodyPr/>
                    <a:lstStyle/>
                    <a:p>
                      <a:pPr algn="l" fontAlgn="ctr"/>
                      <a:r>
                        <a:rPr lang="en-US" sz="2000" dirty="0">
                          <a:effectLst/>
                          <a:latin typeface="+mn-lt"/>
                        </a:rPr>
                        <a:t>Bucket</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just" fontAlgn="ctr"/>
                      <a:r>
                        <a:rPr lang="en-US" sz="2000" dirty="0">
                          <a:effectLst/>
                          <a:latin typeface="+mn-lt"/>
                        </a:rPr>
                        <a:t>Prevents open defecation but still holds significant health risks. often used as short-term solution at onset of an epidemics due to portability and quick set-up.</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90565">
                <a:tc>
                  <a:txBody>
                    <a:bodyPr/>
                    <a:lstStyle/>
                    <a:p>
                      <a:pPr algn="l" fontAlgn="ctr"/>
                      <a:r>
                        <a:rPr lang="en-US" sz="2000">
                          <a:effectLst/>
                          <a:latin typeface="+mn-lt"/>
                        </a:rPr>
                        <a:t>Pit toilet</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just" fontAlgn="ctr"/>
                      <a:r>
                        <a:rPr lang="en-US" sz="2000" dirty="0">
                          <a:effectLst/>
                          <a:latin typeface="+mn-lt"/>
                        </a:rPr>
                        <a:t>Hole in the ground, with concrete slab over the top and simple super structure. Does not use water. Only suitable where water table is low.</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90565">
                <a:tc>
                  <a:txBody>
                    <a:bodyPr/>
                    <a:lstStyle/>
                    <a:p>
                      <a:pPr algn="l" fontAlgn="ctr"/>
                      <a:r>
                        <a:rPr lang="en-US" sz="2000">
                          <a:effectLst/>
                          <a:latin typeface="+mn-lt"/>
                        </a:rPr>
                        <a:t>Ventilated improved pit (VIP) toilet</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just" fontAlgn="ctr"/>
                      <a:r>
                        <a:rPr lang="en-US" sz="2000" dirty="0">
                          <a:effectLst/>
                          <a:latin typeface="+mn-lt"/>
                        </a:rPr>
                        <a:t>Improvements made to pit toilet which include ventilation pipe with wire mesh to prevent flies from entering the toilet.</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57547">
                <a:tc>
                  <a:txBody>
                    <a:bodyPr/>
                    <a:lstStyle/>
                    <a:p>
                      <a:pPr algn="l" fontAlgn="ctr"/>
                      <a:r>
                        <a:rPr lang="en-US" sz="2000">
                          <a:effectLst/>
                          <a:latin typeface="+mn-lt"/>
                        </a:rPr>
                        <a:t>Pour flush toilet</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just" fontAlgn="ctr"/>
                      <a:r>
                        <a:rPr lang="en-US" sz="2000" dirty="0">
                          <a:effectLst/>
                          <a:latin typeface="+mn-lt"/>
                        </a:rPr>
                        <a:t>Improved pit toilet which uses water for flushing. Water seal to prevent odour and flies. Connected to twin pit or treatment units such as septic tanks or conventional sewer system.</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56603">
                <a:tc>
                  <a:txBody>
                    <a:bodyPr/>
                    <a:lstStyle/>
                    <a:p>
                      <a:pPr algn="l" fontAlgn="ctr"/>
                      <a:r>
                        <a:rPr lang="en-US" sz="2000">
                          <a:effectLst/>
                          <a:latin typeface="+mn-lt"/>
                        </a:rPr>
                        <a:t>Elevated toilet</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just" fontAlgn="ctr"/>
                      <a:r>
                        <a:rPr lang="en-US" sz="2000" dirty="0">
                          <a:effectLst/>
                          <a:latin typeface="+mn-lt"/>
                        </a:rPr>
                        <a:t>Pit is elevated above ground. (Pour-flush and pit latrines can be elevated).</a:t>
                      </a:r>
                    </a:p>
                  </a:txBody>
                  <a:tcPr marL="43513" marR="43513" marT="21757" marB="2175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71449" y="186035"/>
            <a:ext cx="11877675" cy="830997"/>
          </a:xfrm>
          <a:prstGeom prst="rect">
            <a:avLst/>
          </a:prstGeom>
        </p:spPr>
        <p:txBody>
          <a:bodyPr wrap="square">
            <a:spAutoFit/>
          </a:bodyPr>
          <a:lstStyle/>
          <a:p>
            <a:r>
              <a:rPr lang="en-US" sz="2400" b="1" i="1" dirty="0"/>
              <a:t>Toilet means any facility or device that immediately and initially contains excreta and creates the first barrier between people and their waste.</a:t>
            </a:r>
          </a:p>
        </p:txBody>
      </p:sp>
    </p:spTree>
    <p:extLst>
      <p:ext uri="{BB962C8B-B14F-4D97-AF65-F5344CB8AC3E}">
        <p14:creationId xmlns:p14="http://schemas.microsoft.com/office/powerpoint/2010/main" val="3144959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4686" y="224909"/>
            <a:ext cx="8602227" cy="707886"/>
          </a:xfrm>
          <a:prstGeom prst="rect">
            <a:avLst/>
          </a:prstGeom>
        </p:spPr>
        <p:txBody>
          <a:bodyPr wrap="none">
            <a:spAutoFit/>
          </a:bodyPr>
          <a:lstStyle/>
          <a:p>
            <a:pPr algn="ctr"/>
            <a:r>
              <a:rPr lang="en-US" sz="4000" b="1" dirty="0" smtClean="0">
                <a:latin typeface="Arial" panose="020B0604020202020204" pitchFamily="34" charset="0"/>
                <a:cs typeface="Arial" panose="020B0604020202020204" pitchFamily="34" charset="0"/>
              </a:rPr>
              <a:t>Hygiene Practices Around Animals</a:t>
            </a:r>
            <a:endParaRPr lang="en-US" sz="4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E1884D6-7E95-488C-B7F7-9BE590690D73}"/>
              </a:ext>
            </a:extLst>
          </p:cNvPr>
          <p:cNvSpPr txBox="1"/>
          <p:nvPr/>
        </p:nvSpPr>
        <p:spPr>
          <a:xfrm>
            <a:off x="544255" y="1385345"/>
            <a:ext cx="11203088" cy="5201424"/>
          </a:xfrm>
          <a:prstGeom prst="rect">
            <a:avLst/>
          </a:prstGeom>
          <a:noFill/>
        </p:spPr>
        <p:txBody>
          <a:bodyPr wrap="square">
            <a:spAutoFit/>
          </a:bodyPr>
          <a:lstStyle/>
          <a:p>
            <a:pPr marL="285750" indent="-285750" algn="just">
              <a:buFont typeface="Arial" panose="020B0604020202020204" pitchFamily="34" charset="0"/>
              <a:buChar char="•"/>
            </a:pPr>
            <a:r>
              <a:rPr lang="en-US" sz="2800" b="0" i="0" dirty="0">
                <a:solidFill>
                  <a:srgbClr val="000000"/>
                </a:solidFill>
                <a:effectLst/>
                <a:latin typeface="Open Sans" panose="020B0606030504020204" pitchFamily="34" charset="0"/>
              </a:rPr>
              <a:t>Contact with animals has many positive effects for people. </a:t>
            </a:r>
          </a:p>
          <a:p>
            <a:pPr marL="285750" indent="-285750" algn="just">
              <a:buFont typeface="Arial" panose="020B0604020202020204" pitchFamily="34" charset="0"/>
              <a:buChar char="•"/>
            </a:pPr>
            <a:endParaRPr lang="en-US" sz="2800" b="0" i="0" dirty="0">
              <a:solidFill>
                <a:srgbClr val="000000"/>
              </a:solidFill>
              <a:effectLst/>
              <a:latin typeface="Open Sans" panose="020B0606030504020204" pitchFamily="34" charset="0"/>
            </a:endParaRPr>
          </a:p>
          <a:p>
            <a:pPr marL="285750" indent="-285750" algn="just">
              <a:buFont typeface="Arial" panose="020B0604020202020204" pitchFamily="34" charset="0"/>
              <a:buChar char="•"/>
            </a:pPr>
            <a:r>
              <a:rPr lang="en-US" sz="2800" b="0" i="0" dirty="0">
                <a:solidFill>
                  <a:srgbClr val="000000"/>
                </a:solidFill>
                <a:effectLst/>
                <a:latin typeface="Open Sans" panose="020B0606030504020204" pitchFamily="34" charset="0"/>
              </a:rPr>
              <a:t>However, animals can carry harmful germs that make people sick even when the animal looks healthy and clean</a:t>
            </a:r>
            <a:endParaRPr lang="en-US" sz="2800" dirty="0">
              <a:solidFill>
                <a:srgbClr val="000000"/>
              </a:solidFill>
              <a:latin typeface="Open Sans" panose="020B0606030504020204" pitchFamily="34" charset="0"/>
            </a:endParaRPr>
          </a:p>
          <a:p>
            <a:pPr marL="285750" indent="-285750" algn="just">
              <a:buFont typeface="Arial" panose="020B0604020202020204" pitchFamily="34" charset="0"/>
              <a:buChar char="•"/>
            </a:pPr>
            <a:endParaRPr lang="en-US" sz="2800" b="0" i="0" dirty="0">
              <a:solidFill>
                <a:srgbClr val="000000"/>
              </a:solidFill>
              <a:effectLst/>
              <a:latin typeface="Open Sans" panose="020B0606030504020204" pitchFamily="34" charset="0"/>
            </a:endParaRPr>
          </a:p>
          <a:p>
            <a:pPr marL="285750" indent="-285750" algn="just">
              <a:buFont typeface="Arial" panose="020B0604020202020204" pitchFamily="34" charset="0"/>
              <a:buChar char="•"/>
            </a:pPr>
            <a:r>
              <a:rPr lang="en-US" sz="2800" b="0" i="0" dirty="0">
                <a:solidFill>
                  <a:srgbClr val="000000"/>
                </a:solidFill>
                <a:effectLst/>
                <a:latin typeface="Open Sans" panose="020B0606030504020204" pitchFamily="34" charset="0"/>
              </a:rPr>
              <a:t>Germs that may be spread from animals to people include </a:t>
            </a:r>
            <a:r>
              <a:rPr lang="en-US" sz="2800" b="0" i="1" u="sng" dirty="0">
                <a:solidFill>
                  <a:srgbClr val="075290"/>
                </a:solidFill>
                <a:effectLst/>
                <a:latin typeface="Open Sans" panose="020B0606030504020204" pitchFamily="34" charset="0"/>
                <a:hlinkClick r:id="rId2"/>
              </a:rPr>
              <a:t>E. coli O157:H7</a:t>
            </a:r>
            <a:r>
              <a:rPr lang="en-US" sz="2800" b="0" i="0" dirty="0">
                <a:solidFill>
                  <a:srgbClr val="000000"/>
                </a:solidFill>
                <a:effectLst/>
                <a:latin typeface="Open Sans" panose="020B0606030504020204" pitchFamily="34" charset="0"/>
              </a:rPr>
              <a:t>, </a:t>
            </a:r>
            <a:r>
              <a:rPr lang="en-US" sz="2800" b="0" i="1" u="sng" dirty="0">
                <a:solidFill>
                  <a:srgbClr val="075290"/>
                </a:solidFill>
                <a:effectLst/>
                <a:latin typeface="Open Sans" panose="020B0606030504020204" pitchFamily="34" charset="0"/>
                <a:hlinkClick r:id="rId3"/>
              </a:rPr>
              <a:t>Salmonella</a:t>
            </a:r>
            <a:r>
              <a:rPr lang="en-US" sz="2800" b="0" i="0" dirty="0">
                <a:solidFill>
                  <a:srgbClr val="000000"/>
                </a:solidFill>
                <a:effectLst/>
                <a:latin typeface="Open Sans" panose="020B0606030504020204" pitchFamily="34" charset="0"/>
              </a:rPr>
              <a:t>, </a:t>
            </a:r>
            <a:r>
              <a:rPr lang="en-US" sz="2800" b="0" i="1" u="sng" dirty="0">
                <a:solidFill>
                  <a:srgbClr val="075290"/>
                </a:solidFill>
                <a:effectLst/>
                <a:latin typeface="Open Sans" panose="020B0606030504020204" pitchFamily="34" charset="0"/>
                <a:hlinkClick r:id="rId4"/>
              </a:rPr>
              <a:t>Cryptosporidium</a:t>
            </a:r>
            <a:r>
              <a:rPr lang="en-US" sz="2800" b="0" i="0" dirty="0">
                <a:solidFill>
                  <a:srgbClr val="000000"/>
                </a:solidFill>
                <a:effectLst/>
                <a:latin typeface="Open Sans" panose="020B0606030504020204" pitchFamily="34" charset="0"/>
              </a:rPr>
              <a:t>, </a:t>
            </a:r>
            <a:r>
              <a:rPr lang="en-US" sz="2800" b="0" i="1" u="sng" dirty="0">
                <a:solidFill>
                  <a:srgbClr val="075290"/>
                </a:solidFill>
                <a:effectLst/>
                <a:latin typeface="Open Sans" panose="020B0606030504020204" pitchFamily="34" charset="0"/>
                <a:hlinkClick r:id="rId5"/>
              </a:rPr>
              <a:t>Coxiella </a:t>
            </a:r>
            <a:r>
              <a:rPr lang="en-US" sz="2800" b="0" i="1" u="sng" dirty="0" err="1">
                <a:solidFill>
                  <a:srgbClr val="075290"/>
                </a:solidFill>
                <a:effectLst/>
                <a:latin typeface="Open Sans" panose="020B0606030504020204" pitchFamily="34" charset="0"/>
                <a:hlinkClick r:id="rId5"/>
              </a:rPr>
              <a:t>burnetii</a:t>
            </a:r>
            <a:r>
              <a:rPr lang="en-US" sz="2800" b="0" i="0" dirty="0">
                <a:solidFill>
                  <a:srgbClr val="000000"/>
                </a:solidFill>
                <a:effectLst/>
                <a:latin typeface="Open Sans" panose="020B0606030504020204" pitchFamily="34" charset="0"/>
              </a:rPr>
              <a:t>, </a:t>
            </a:r>
            <a:r>
              <a:rPr lang="en-US" sz="2800" b="0" i="1" u="sng" dirty="0">
                <a:solidFill>
                  <a:srgbClr val="075290"/>
                </a:solidFill>
                <a:effectLst/>
                <a:latin typeface="Open Sans" panose="020B0606030504020204" pitchFamily="34" charset="0"/>
                <a:hlinkClick r:id="rId6"/>
              </a:rPr>
              <a:t>Campylobacter</a:t>
            </a:r>
            <a:r>
              <a:rPr lang="en-US" sz="2800" b="0" i="0" dirty="0">
                <a:solidFill>
                  <a:srgbClr val="000000"/>
                </a:solidFill>
                <a:effectLst/>
                <a:latin typeface="Open Sans" panose="020B0606030504020204" pitchFamily="34" charset="0"/>
              </a:rPr>
              <a:t>, </a:t>
            </a:r>
            <a:r>
              <a:rPr lang="en-US" sz="2800" b="0" i="1" u="sng" dirty="0">
                <a:solidFill>
                  <a:srgbClr val="075290"/>
                </a:solidFill>
                <a:effectLst/>
                <a:latin typeface="Open Sans" panose="020B0606030504020204" pitchFamily="34" charset="0"/>
                <a:hlinkClick r:id="rId7"/>
              </a:rPr>
              <a:t>Yersinia enterocolitica</a:t>
            </a:r>
            <a:r>
              <a:rPr lang="en-US" sz="2800" b="0" i="0" dirty="0">
                <a:solidFill>
                  <a:srgbClr val="000000"/>
                </a:solidFill>
                <a:effectLst/>
                <a:latin typeface="Open Sans" panose="020B0606030504020204" pitchFamily="34" charset="0"/>
              </a:rPr>
              <a:t>, and </a:t>
            </a:r>
            <a:r>
              <a:rPr lang="en-US" sz="2800" b="0" i="0" u="sng" dirty="0">
                <a:solidFill>
                  <a:srgbClr val="075290"/>
                </a:solidFill>
                <a:effectLst/>
                <a:latin typeface="Open Sans" panose="020B0606030504020204" pitchFamily="34" charset="0"/>
                <a:hlinkClick r:id="rId8"/>
              </a:rPr>
              <a:t>ringworm</a:t>
            </a:r>
            <a:r>
              <a:rPr lang="en-US" sz="2800" b="0" i="0" dirty="0">
                <a:solidFill>
                  <a:srgbClr val="000000"/>
                </a:solidFill>
                <a:effectLst/>
                <a:latin typeface="Open Sans" panose="020B0606030504020204" pitchFamily="34" charset="0"/>
              </a:rPr>
              <a:t>. </a:t>
            </a:r>
          </a:p>
          <a:p>
            <a:pPr marL="285750" indent="-285750" algn="just">
              <a:buFont typeface="Arial" panose="020B0604020202020204" pitchFamily="34" charset="0"/>
              <a:buChar char="•"/>
            </a:pPr>
            <a:endParaRPr lang="en-US" sz="2800" dirty="0">
              <a:solidFill>
                <a:srgbClr val="000000"/>
              </a:solidFill>
              <a:latin typeface="Open Sans" panose="020B0606030504020204" pitchFamily="34" charset="0"/>
            </a:endParaRPr>
          </a:p>
          <a:p>
            <a:pPr marL="285750" indent="-285750" algn="just">
              <a:buFont typeface="Arial" panose="020B0604020202020204" pitchFamily="34" charset="0"/>
              <a:buChar char="•"/>
            </a:pPr>
            <a:r>
              <a:rPr lang="en-US" sz="2800" dirty="0">
                <a:solidFill>
                  <a:srgbClr val="000000"/>
                </a:solidFill>
                <a:latin typeface="Open Sans" panose="020B0606030504020204" pitchFamily="34" charset="0"/>
              </a:rPr>
              <a:t>Rabies virus can spread rapidly especially when a rabid foxes or dogs bite humans or other animals</a:t>
            </a:r>
            <a:endParaRPr lang="en-US" sz="2800" b="0" i="0" dirty="0">
              <a:solidFill>
                <a:srgbClr val="000000"/>
              </a:solidFill>
              <a:effectLst/>
              <a:latin typeface="Open Sans" panose="020B0606030504020204" pitchFamily="34" charset="0"/>
            </a:endParaRP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235115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1068" y="298907"/>
            <a:ext cx="9848850" cy="707886"/>
          </a:xfrm>
          <a:prstGeom prst="rect">
            <a:avLst/>
          </a:prstGeom>
        </p:spPr>
        <p:txBody>
          <a:bodyPr wrap="square">
            <a:spAutoFit/>
          </a:bodyPr>
          <a:lstStyle/>
          <a:p>
            <a:pPr algn="ctr"/>
            <a:r>
              <a:rPr lang="en-US" sz="4000" b="1" dirty="0" smtClean="0">
                <a:solidFill>
                  <a:srgbClr val="2D363A"/>
                </a:solidFill>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Principles </a:t>
            </a:r>
            <a:r>
              <a:rPr lang="en-US" sz="4000" b="1" dirty="0">
                <a:latin typeface="Arial" panose="020B0604020202020204" pitchFamily="34" charset="0"/>
                <a:cs typeface="Arial" panose="020B0604020202020204" pitchFamily="34" charset="0"/>
              </a:rPr>
              <a:t>of Hygiene Promotion</a:t>
            </a:r>
          </a:p>
        </p:txBody>
      </p:sp>
      <p:sp>
        <p:nvSpPr>
          <p:cNvPr id="5" name="Rectangle 4"/>
          <p:cNvSpPr/>
          <p:nvPr/>
        </p:nvSpPr>
        <p:spPr>
          <a:xfrm>
            <a:off x="344452" y="243959"/>
            <a:ext cx="11501183" cy="1569660"/>
          </a:xfrm>
          <a:prstGeom prst="rect">
            <a:avLst/>
          </a:prstGeom>
        </p:spPr>
        <p:txBody>
          <a:bodyPr wrap="square">
            <a:spAutoFit/>
          </a:bodyPr>
          <a:lstStyle/>
          <a:p>
            <a:pPr fontAlgn="base">
              <a:lnSpc>
                <a:spcPct val="150000"/>
              </a:lnSpc>
            </a:pPr>
            <a:endParaRPr lang="en-US" sz="2400" dirty="0" smtClean="0">
              <a:ea typeface="Calibri" panose="020F0502020204030204" pitchFamily="34" charset="0"/>
              <a:cs typeface="Times New Roman" panose="02020603050405020304" pitchFamily="18" charset="0"/>
            </a:endParaRPr>
          </a:p>
          <a:p>
            <a:pPr fontAlgn="base">
              <a:lnSpc>
                <a:spcPct val="150000"/>
              </a:lnSpc>
            </a:pPr>
            <a:endParaRPr lang="en-US" sz="2400" dirty="0" smtClean="0">
              <a:latin typeface="Arial" panose="020B0604020202020204" pitchFamily="34" charset="0"/>
              <a:ea typeface="Calibri" panose="020F0502020204030204" pitchFamily="34" charset="0"/>
              <a:cs typeface="Arial" panose="020B0604020202020204" pitchFamily="34" charset="0"/>
            </a:endParaRPr>
          </a:p>
          <a:p>
            <a:pPr marL="342900" indent="-342900" fontAlgn="base">
              <a:buFont typeface="Wingdings" panose="05000000000000000000" pitchFamily="2" charset="2"/>
              <a:buChar char="Ø"/>
            </a:pPr>
            <a:endParaRPr lang="en-US" sz="2400" dirty="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533399" y="1105734"/>
            <a:ext cx="11312235" cy="5199816"/>
          </a:xfrm>
        </p:spPr>
        <p:txBody>
          <a:bodyPr>
            <a:normAutofit fontScale="62500" lnSpcReduction="20000"/>
          </a:bodyPr>
          <a:lstStyle/>
          <a:p>
            <a:pPr marL="0" indent="0" algn="just" fontAlgn="base">
              <a:lnSpc>
                <a:spcPct val="150000"/>
              </a:lnSpc>
              <a:buNone/>
            </a:pPr>
            <a:r>
              <a:rPr lang="en-US" sz="3200" dirty="0">
                <a:latin typeface="Arial" panose="020B0604020202020204" pitchFamily="34" charset="0"/>
                <a:ea typeface="Calibri" panose="020F0502020204030204" pitchFamily="34" charset="0"/>
                <a:cs typeface="Arial" panose="020B0604020202020204" pitchFamily="34" charset="0"/>
              </a:rPr>
              <a:t>All the work done regarding the design and construction of water supply and excreta management will be for nothing if the people using them do not manage them in a way that will ensure the barriers to infection are upheld.</a:t>
            </a:r>
          </a:p>
          <a:p>
            <a:pPr marL="1200150" indent="-400050" algn="just" fontAlgn="base">
              <a:lnSpc>
                <a:spcPct val="150000"/>
              </a:lnSpc>
              <a:buFont typeface="+mj-lt"/>
              <a:buAutoNum type="romanLcPeriod"/>
            </a:pPr>
            <a:r>
              <a:rPr lang="en-US" sz="3200" dirty="0">
                <a:latin typeface="Arial" panose="020B0604020202020204" pitchFamily="34" charset="0"/>
                <a:ea typeface="Calibri" panose="020F0502020204030204" pitchFamily="34" charset="0"/>
                <a:cs typeface="Arial" panose="020B0604020202020204" pitchFamily="34" charset="0"/>
              </a:rPr>
              <a:t>Target a small number of risk reduction practices.</a:t>
            </a:r>
          </a:p>
          <a:p>
            <a:pPr marL="1200150" indent="-400050" algn="just" fontAlgn="base">
              <a:lnSpc>
                <a:spcPct val="150000"/>
              </a:lnSpc>
              <a:buFont typeface="+mj-lt"/>
              <a:buAutoNum type="romanLcPeriod"/>
            </a:pPr>
            <a:r>
              <a:rPr lang="en-US" sz="3200" dirty="0">
                <a:latin typeface="Arial" panose="020B0604020202020204" pitchFamily="34" charset="0"/>
                <a:ea typeface="Calibri" panose="020F0502020204030204" pitchFamily="34" charset="0"/>
                <a:cs typeface="Arial" panose="020B0604020202020204" pitchFamily="34" charset="0"/>
              </a:rPr>
              <a:t>Target specific audiences.</a:t>
            </a:r>
          </a:p>
          <a:p>
            <a:pPr marL="1200150" indent="-400050" algn="just" fontAlgn="base">
              <a:lnSpc>
                <a:spcPct val="150000"/>
              </a:lnSpc>
              <a:buFont typeface="+mj-lt"/>
              <a:buAutoNum type="romanLcPeriod"/>
            </a:pPr>
            <a:r>
              <a:rPr lang="en-US" sz="3200" dirty="0">
                <a:latin typeface="Arial" panose="020B0604020202020204" pitchFamily="34" charset="0"/>
                <a:ea typeface="Calibri" panose="020F0502020204030204" pitchFamily="34" charset="0"/>
                <a:cs typeface="Arial" panose="020B0604020202020204" pitchFamily="34" charset="0"/>
              </a:rPr>
              <a:t>Identify the motives for changed </a:t>
            </a:r>
            <a:r>
              <a:rPr lang="en-US" sz="3200" dirty="0" smtClean="0">
                <a:latin typeface="Arial" panose="020B0604020202020204" pitchFamily="34" charset="0"/>
                <a:ea typeface="Calibri" panose="020F0502020204030204" pitchFamily="34" charset="0"/>
                <a:cs typeface="Arial" panose="020B0604020202020204" pitchFamily="34" charset="0"/>
              </a:rPr>
              <a:t>behavior.</a:t>
            </a:r>
            <a:endParaRPr lang="en-US" sz="3200" dirty="0">
              <a:latin typeface="Arial" panose="020B0604020202020204" pitchFamily="34" charset="0"/>
              <a:ea typeface="Calibri" panose="020F0502020204030204" pitchFamily="34" charset="0"/>
              <a:cs typeface="Arial" panose="020B0604020202020204" pitchFamily="34" charset="0"/>
            </a:endParaRPr>
          </a:p>
          <a:p>
            <a:pPr marL="1200150" indent="-400050" algn="just" fontAlgn="base">
              <a:lnSpc>
                <a:spcPct val="150000"/>
              </a:lnSpc>
              <a:buFont typeface="+mj-lt"/>
              <a:buAutoNum type="romanLcPeriod"/>
            </a:pPr>
            <a:r>
              <a:rPr lang="en-US" sz="3200" dirty="0">
                <a:latin typeface="Arial" panose="020B0604020202020204" pitchFamily="34" charset="0"/>
                <a:ea typeface="Calibri" panose="020F0502020204030204" pitchFamily="34" charset="0"/>
                <a:cs typeface="Arial" panose="020B0604020202020204" pitchFamily="34" charset="0"/>
              </a:rPr>
              <a:t>Use positive hygiene messages.</a:t>
            </a:r>
          </a:p>
          <a:p>
            <a:pPr marL="1200150" indent="-400050" algn="just" fontAlgn="base">
              <a:lnSpc>
                <a:spcPct val="150000"/>
              </a:lnSpc>
              <a:buFont typeface="+mj-lt"/>
              <a:buAutoNum type="romanLcPeriod"/>
            </a:pPr>
            <a:r>
              <a:rPr lang="en-US" sz="3200" dirty="0">
                <a:latin typeface="Arial" panose="020B0604020202020204" pitchFamily="34" charset="0"/>
                <a:ea typeface="Calibri" panose="020F0502020204030204" pitchFamily="34" charset="0"/>
                <a:cs typeface="Arial" panose="020B0604020202020204" pitchFamily="34" charset="0"/>
              </a:rPr>
              <a:t>Identify the best way to communicate.</a:t>
            </a:r>
          </a:p>
          <a:p>
            <a:pPr marL="1200150" indent="-400050" algn="just" fontAlgn="base">
              <a:lnSpc>
                <a:spcPct val="150000"/>
              </a:lnSpc>
              <a:buFont typeface="+mj-lt"/>
              <a:buAutoNum type="romanLcPeriod"/>
            </a:pPr>
            <a:r>
              <a:rPr lang="en-US" sz="3200" dirty="0">
                <a:latin typeface="Arial" panose="020B0604020202020204" pitchFamily="34" charset="0"/>
                <a:ea typeface="Calibri" panose="020F0502020204030204" pitchFamily="34" charset="0"/>
                <a:cs typeface="Arial" panose="020B0604020202020204" pitchFamily="34" charset="0"/>
              </a:rPr>
              <a:t>Use a cost-effective mix of communication channels.</a:t>
            </a:r>
          </a:p>
          <a:p>
            <a:pPr marL="1200150" indent="-400050" algn="just" fontAlgn="base">
              <a:lnSpc>
                <a:spcPct val="150000"/>
              </a:lnSpc>
              <a:buFont typeface="+mj-lt"/>
              <a:buAutoNum type="romanLcPeriod"/>
            </a:pPr>
            <a:r>
              <a:rPr lang="en-US" sz="3200" dirty="0">
                <a:latin typeface="Arial" panose="020B0604020202020204" pitchFamily="34" charset="0"/>
                <a:ea typeface="Calibri" panose="020F0502020204030204" pitchFamily="34" charset="0"/>
                <a:cs typeface="Arial" panose="020B0604020202020204" pitchFamily="34" charset="0"/>
              </a:rPr>
              <a:t>Carefully plan, execute, monitor and evaluate.</a:t>
            </a:r>
          </a:p>
          <a:p>
            <a:endParaRPr lang="en-US" dirty="0"/>
          </a:p>
        </p:txBody>
      </p:sp>
    </p:spTree>
    <p:extLst>
      <p:ext uri="{BB962C8B-B14F-4D97-AF65-F5344CB8AC3E}">
        <p14:creationId xmlns:p14="http://schemas.microsoft.com/office/powerpoint/2010/main" val="982316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EF1F-6503-43A1-A5BB-CC1692571362}"/>
              </a:ext>
            </a:extLst>
          </p:cNvPr>
          <p:cNvSpPr>
            <a:spLocks noGrp="1"/>
          </p:cNvSpPr>
          <p:nvPr>
            <p:ph type="title"/>
          </p:nvPr>
        </p:nvSpPr>
        <p:spPr>
          <a:xfrm>
            <a:off x="838200" y="155576"/>
            <a:ext cx="10515600" cy="981856"/>
          </a:xfrm>
        </p:spPr>
        <p:txBody>
          <a:bodyPr/>
          <a:lstStyle/>
          <a:p>
            <a:pPr algn="ctr"/>
            <a:r>
              <a:rPr lang="en-US" b="1" dirty="0">
                <a:latin typeface="Arial" panose="020B0604020202020204" pitchFamily="34" charset="0"/>
                <a:cs typeface="Arial" panose="020B0604020202020204" pitchFamily="34" charset="0"/>
              </a:rPr>
              <a:t>General Hygiene</a:t>
            </a:r>
          </a:p>
        </p:txBody>
      </p:sp>
      <p:sp>
        <p:nvSpPr>
          <p:cNvPr id="9" name="TextBox 8">
            <a:extLst>
              <a:ext uri="{FF2B5EF4-FFF2-40B4-BE49-F238E27FC236}">
                <a16:creationId xmlns:a16="http://schemas.microsoft.com/office/drawing/2014/main" id="{15FB1695-07F6-4202-A337-0C6AAAC5827D}"/>
              </a:ext>
            </a:extLst>
          </p:cNvPr>
          <p:cNvSpPr txBox="1"/>
          <p:nvPr/>
        </p:nvSpPr>
        <p:spPr>
          <a:xfrm>
            <a:off x="485775" y="1137432"/>
            <a:ext cx="11220450" cy="5632311"/>
          </a:xfrm>
          <a:prstGeom prst="rect">
            <a:avLst/>
          </a:prstGeom>
          <a:noFill/>
        </p:spPr>
        <p:txBody>
          <a:bodyPr wrap="square">
            <a:spAutoFit/>
          </a:bodyPr>
          <a:lstStyle/>
          <a:p>
            <a:pPr algn="l"/>
            <a:endParaRPr lang="en-US" sz="2000" b="0" i="0" dirty="0" smtClean="0">
              <a:solidFill>
                <a:srgbClr val="000000"/>
              </a:solidFill>
              <a:effectLst/>
              <a:latin typeface="Open Sans" panose="020B0606030504020204" pitchFamily="34" charset="0"/>
            </a:endParaRPr>
          </a:p>
          <a:p>
            <a:pPr algn="l"/>
            <a:r>
              <a:rPr lang="en-US" sz="2000" b="0" i="0" dirty="0" smtClean="0">
                <a:solidFill>
                  <a:srgbClr val="000000"/>
                </a:solidFill>
                <a:effectLst/>
              </a:rPr>
              <a:t>Always</a:t>
            </a:r>
            <a:r>
              <a:rPr lang="en-US" sz="2000" b="0" i="0" dirty="0">
                <a:solidFill>
                  <a:srgbClr val="000000"/>
                </a:solidFill>
                <a:effectLst/>
              </a:rPr>
              <a:t> </a:t>
            </a:r>
            <a:r>
              <a:rPr lang="en-US" sz="2000" b="0" i="0" u="sng" dirty="0">
                <a:solidFill>
                  <a:srgbClr val="075290"/>
                </a:solidFill>
                <a:effectLst/>
                <a:hlinkClick r:id="rId2"/>
              </a:rPr>
              <a:t>wash your hands</a:t>
            </a:r>
            <a:r>
              <a:rPr lang="en-US" sz="2000" b="0" i="0" dirty="0">
                <a:solidFill>
                  <a:srgbClr val="000000"/>
                </a:solidFill>
                <a:effectLst/>
              </a:rPr>
              <a:t> with soap and water after handling animals and anything where they live or roam. This includes:</a:t>
            </a:r>
          </a:p>
          <a:p>
            <a:pPr algn="l"/>
            <a:endParaRPr lang="en-US" sz="2000" b="0" i="0" dirty="0">
              <a:solidFill>
                <a:srgbClr val="000000"/>
              </a:solidFill>
              <a:effectLst/>
            </a:endParaRPr>
          </a:p>
          <a:p>
            <a:pPr marL="342900" indent="-342900" algn="l">
              <a:buFont typeface="Arial" panose="020B0604020202020204" pitchFamily="34" charset="0"/>
              <a:buChar char="•"/>
            </a:pPr>
            <a:r>
              <a:rPr lang="en-US" sz="2000" b="0" i="0" dirty="0">
                <a:solidFill>
                  <a:srgbClr val="000000"/>
                </a:solidFill>
                <a:effectLst/>
              </a:rPr>
              <a:t>After touching or playing with your pet</a:t>
            </a:r>
          </a:p>
          <a:p>
            <a:pPr marL="342900" indent="-342900" algn="l">
              <a:buFont typeface="Arial" panose="020B0604020202020204" pitchFamily="34" charset="0"/>
              <a:buChar char="•"/>
            </a:pPr>
            <a:r>
              <a:rPr lang="en-US" sz="2000" b="0" i="0" dirty="0">
                <a:solidFill>
                  <a:srgbClr val="000000"/>
                </a:solidFill>
                <a:effectLst/>
              </a:rPr>
              <a:t>After feeding your pet or handling pet food</a:t>
            </a:r>
          </a:p>
          <a:p>
            <a:pPr marL="342900" indent="-342900" algn="l">
              <a:buFont typeface="Arial" panose="020B0604020202020204" pitchFamily="34" charset="0"/>
              <a:buChar char="•"/>
            </a:pPr>
            <a:r>
              <a:rPr lang="en-US" sz="2000" b="0" i="0" dirty="0">
                <a:solidFill>
                  <a:srgbClr val="000000"/>
                </a:solidFill>
                <a:effectLst/>
              </a:rPr>
              <a:t>After handling pet habitats or equipment (such as cages, tanks, toys, and food and water dishes)</a:t>
            </a:r>
          </a:p>
          <a:p>
            <a:pPr marL="342900" indent="-342900" algn="l">
              <a:buFont typeface="Arial" panose="020B0604020202020204" pitchFamily="34" charset="0"/>
              <a:buChar char="•"/>
            </a:pPr>
            <a:r>
              <a:rPr lang="en-US" sz="2000" b="0" i="0" dirty="0">
                <a:solidFill>
                  <a:srgbClr val="000000"/>
                </a:solidFill>
                <a:effectLst/>
              </a:rPr>
              <a:t>After cleaning up after pets</a:t>
            </a:r>
          </a:p>
          <a:p>
            <a:pPr marL="342900" indent="-342900" algn="l">
              <a:buFont typeface="Arial" panose="020B0604020202020204" pitchFamily="34" charset="0"/>
              <a:buChar char="•"/>
            </a:pPr>
            <a:r>
              <a:rPr lang="en-US" sz="2000" b="0" i="0" dirty="0">
                <a:solidFill>
                  <a:srgbClr val="000000"/>
                </a:solidFill>
                <a:effectLst/>
              </a:rPr>
              <a:t>After leaving areas where animals live (such as coops, barns, and stalls), even if you did not touch an animal</a:t>
            </a:r>
          </a:p>
          <a:p>
            <a:pPr marL="342900" indent="-342900" algn="l">
              <a:buFont typeface="Arial" panose="020B0604020202020204" pitchFamily="34" charset="0"/>
              <a:buChar char="•"/>
            </a:pPr>
            <a:r>
              <a:rPr lang="en-US" sz="2000" b="0" i="0" dirty="0">
                <a:solidFill>
                  <a:srgbClr val="000000"/>
                </a:solidFill>
                <a:effectLst/>
              </a:rPr>
              <a:t>Before eating and drinking</a:t>
            </a:r>
          </a:p>
          <a:p>
            <a:pPr marL="342900" indent="-342900" algn="l">
              <a:buFont typeface="Arial" panose="020B0604020202020204" pitchFamily="34" charset="0"/>
              <a:buChar char="•"/>
            </a:pPr>
            <a:r>
              <a:rPr lang="en-US" sz="2000" b="0" i="0" dirty="0">
                <a:solidFill>
                  <a:srgbClr val="000000"/>
                </a:solidFill>
                <a:effectLst/>
              </a:rPr>
              <a:t>Before preparing food or drinks</a:t>
            </a:r>
          </a:p>
          <a:p>
            <a:pPr marL="342900" indent="-342900" algn="l">
              <a:buFont typeface="Arial" panose="020B0604020202020204" pitchFamily="34" charset="0"/>
              <a:buChar char="•"/>
            </a:pPr>
            <a:r>
              <a:rPr lang="en-US" sz="2000" b="0" i="0" dirty="0">
                <a:solidFill>
                  <a:srgbClr val="000000"/>
                </a:solidFill>
                <a:effectLst/>
              </a:rPr>
              <a:t>After removing soiled clothes or shoes</a:t>
            </a:r>
          </a:p>
          <a:p>
            <a:pPr algn="l"/>
            <a:endParaRPr lang="en-US" sz="2000" b="0" i="0" dirty="0">
              <a:solidFill>
                <a:srgbClr val="000000"/>
              </a:solidFill>
              <a:effectLst/>
            </a:endParaRPr>
          </a:p>
          <a:p>
            <a:pPr algn="l"/>
            <a:r>
              <a:rPr lang="en-US" sz="2000" b="0" i="0" dirty="0">
                <a:solidFill>
                  <a:srgbClr val="000000"/>
                </a:solidFill>
                <a:effectLst/>
              </a:rPr>
              <a:t>Running water and soap are best for handwashing, but you can use </a:t>
            </a:r>
            <a:r>
              <a:rPr lang="en-US" sz="2000" b="0" i="0" u="sng" dirty="0">
                <a:solidFill>
                  <a:srgbClr val="075290"/>
                </a:solidFill>
                <a:effectLst/>
                <a:hlinkClick r:id="rId3"/>
              </a:rPr>
              <a:t>hand sanitizer with at least 60% alcohol</a:t>
            </a:r>
            <a:r>
              <a:rPr lang="en-US" sz="2000" b="0" i="0" dirty="0">
                <a:solidFill>
                  <a:srgbClr val="000000"/>
                </a:solidFill>
                <a:effectLst/>
              </a:rPr>
              <a:t> until running water and soap are available. Adults should supervise handwashing for young children.</a:t>
            </a:r>
          </a:p>
        </p:txBody>
      </p:sp>
    </p:spTree>
    <p:extLst>
      <p:ext uri="{BB962C8B-B14F-4D97-AF65-F5344CB8AC3E}">
        <p14:creationId xmlns:p14="http://schemas.microsoft.com/office/powerpoint/2010/main" val="971907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443984"/>
            <a:ext cx="11744325" cy="5632311"/>
          </a:xfrm>
          <a:prstGeom prst="rect">
            <a:avLst/>
          </a:prstGeom>
        </p:spPr>
        <p:txBody>
          <a:bodyPr wrap="square">
            <a:spAutoFit/>
          </a:bodyPr>
          <a:lstStyle/>
          <a:p>
            <a:pPr lvl="0" algn="ctr"/>
            <a:r>
              <a:rPr lang="en-US" sz="3600" b="1" dirty="0">
                <a:latin typeface="Arial" panose="020B0604020202020204" pitchFamily="34" charset="0"/>
                <a:cs typeface="Arial" panose="020B0604020202020204" pitchFamily="34" charset="0"/>
              </a:rPr>
              <a:t>Hygiene Promotion Implementation</a:t>
            </a:r>
            <a:endParaRPr lang="en-US" sz="3600" dirty="0">
              <a:latin typeface="Arial" panose="020B0604020202020204" pitchFamily="34" charset="0"/>
              <a:cs typeface="Arial" panose="020B0604020202020204" pitchFamily="34" charset="0"/>
            </a:endParaRPr>
          </a:p>
          <a:p>
            <a:pPr marL="800100" lvl="0" algn="ctr" fontAlgn="base">
              <a:lnSpc>
                <a:spcPct val="150000"/>
              </a:lnSpc>
            </a:pPr>
            <a:endParaRPr lang="en-US" sz="2400" dirty="0">
              <a:ea typeface="Calibri" panose="020F0502020204030204" pitchFamily="34" charset="0"/>
              <a:cs typeface="Times New Roman" panose="02020603050405020304" pitchFamily="18" charset="0"/>
            </a:endParaRPr>
          </a:p>
          <a:p>
            <a:pPr marL="1200150" lvl="0" indent="-400050" algn="just" fontAlgn="base">
              <a:lnSpc>
                <a:spcPct val="150000"/>
              </a:lnSpc>
              <a:buFont typeface="+mj-lt"/>
              <a:buAutoNum type="romanLcPeriod"/>
            </a:pPr>
            <a:r>
              <a:rPr lang="en-US" sz="2400" dirty="0">
                <a:ea typeface="Calibri" panose="020F0502020204030204" pitchFamily="34" charset="0"/>
                <a:cs typeface="Times New Roman" panose="02020603050405020304" pitchFamily="18" charset="0"/>
              </a:rPr>
              <a:t>People are aware of key public health risks related to water, sanitation and hygiene, and can adopt individual, household and community measures to reduce them.</a:t>
            </a:r>
          </a:p>
          <a:p>
            <a:pPr marL="1200150" lvl="0" indent="-400050" algn="just" fontAlgn="base">
              <a:lnSpc>
                <a:spcPct val="150000"/>
              </a:lnSpc>
              <a:buFont typeface="+mj-lt"/>
              <a:buAutoNum type="romanLcPeriod"/>
            </a:pPr>
            <a:r>
              <a:rPr lang="en-US" sz="2400" dirty="0">
                <a:ea typeface="Calibri" panose="020F0502020204030204" pitchFamily="34" charset="0"/>
                <a:cs typeface="Times New Roman" panose="02020603050405020304" pitchFamily="18" charset="0"/>
              </a:rPr>
              <a:t>Appropriate items to support hygiene, health, dignity and </a:t>
            </a:r>
            <a:r>
              <a:rPr lang="en-US" sz="2400" dirty="0" smtClean="0">
                <a:ea typeface="Calibri" panose="020F0502020204030204" pitchFamily="34" charset="0"/>
                <a:cs typeface="Times New Roman" panose="02020603050405020304" pitchFamily="18" charset="0"/>
              </a:rPr>
              <a:t>well-being </a:t>
            </a:r>
            <a:r>
              <a:rPr lang="en-US" sz="2400" dirty="0">
                <a:ea typeface="Calibri" panose="020F0502020204030204" pitchFamily="34" charset="0"/>
                <a:cs typeface="Times New Roman" panose="02020603050405020304" pitchFamily="18" charset="0"/>
              </a:rPr>
              <a:t>are available and used by the affected people.</a:t>
            </a:r>
          </a:p>
          <a:p>
            <a:pPr marL="1200150" indent="-400050" algn="just" fontAlgn="base">
              <a:lnSpc>
                <a:spcPct val="150000"/>
              </a:lnSpc>
              <a:buFont typeface="+mj-lt"/>
              <a:buAutoNum type="romanLcPeriod"/>
            </a:pPr>
            <a:r>
              <a:rPr lang="en-US" sz="2400" dirty="0">
                <a:ea typeface="Calibri" panose="020F0502020204030204" pitchFamily="34" charset="0"/>
                <a:cs typeface="Times New Roman" panose="02020603050405020304" pitchFamily="18" charset="0"/>
              </a:rPr>
              <a:t>Women and girls of menstruating age, and males and females with incontinence, have access to hygiene products and WASH facilities that support their dignity and wellbeing.</a:t>
            </a:r>
          </a:p>
        </p:txBody>
      </p:sp>
    </p:spTree>
    <p:extLst>
      <p:ext uri="{BB962C8B-B14F-4D97-AF65-F5344CB8AC3E}">
        <p14:creationId xmlns:p14="http://schemas.microsoft.com/office/powerpoint/2010/main" val="366790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1506200" cy="1162050"/>
          </a:xfrm>
          <a:ln>
            <a:noFill/>
          </a:ln>
        </p:spPr>
        <p:txBody>
          <a:bodyPr>
            <a:noAutofit/>
          </a:bodyPr>
          <a:lstStyle/>
          <a:p>
            <a:pPr algn="ctr"/>
            <a:r>
              <a:rPr lang="en-US" sz="4000" b="1" dirty="0" smtClean="0">
                <a:latin typeface="Arial" panose="020B0604020202020204" pitchFamily="34" charset="0"/>
                <a:cs typeface="Arial" panose="020B0604020202020204" pitchFamily="34" charset="0"/>
              </a:rPr>
              <a:t>Integrated WASH and Activities for Improved Nutrition Outcomes</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4756" y="1600200"/>
            <a:ext cx="11041944" cy="4648661"/>
          </a:xfrm>
          <a:ln>
            <a:noFill/>
          </a:ln>
        </p:spPr>
        <p:txBody>
          <a:bodyPr>
            <a:normAutofit/>
          </a:bodyPr>
          <a:lstStyle/>
          <a:p>
            <a:pPr marL="457200" algn="just">
              <a:lnSpc>
                <a:spcPct val="120000"/>
              </a:lnSpc>
              <a:spcBef>
                <a:spcPts val="0"/>
              </a:spcBef>
            </a:pPr>
            <a:r>
              <a:rPr lang="en-US" dirty="0"/>
              <a:t>Provision of hand washing and toilet facilities in the field and food processing facilities </a:t>
            </a:r>
          </a:p>
          <a:p>
            <a:pPr marL="457200" algn="just">
              <a:lnSpc>
                <a:spcPct val="120000"/>
              </a:lnSpc>
              <a:spcBef>
                <a:spcPts val="0"/>
              </a:spcBef>
            </a:pPr>
            <a:r>
              <a:rPr lang="en-US" dirty="0"/>
              <a:t>Behavior change on good hygiene practices around food preparation</a:t>
            </a:r>
          </a:p>
          <a:p>
            <a:pPr marL="457200" algn="just">
              <a:lnSpc>
                <a:spcPct val="120000"/>
              </a:lnSpc>
              <a:spcBef>
                <a:spcPts val="0"/>
              </a:spcBef>
            </a:pPr>
            <a:r>
              <a:rPr lang="en-US" dirty="0"/>
              <a:t>Reducing mycotoxins in food through controlled irrigation, moisture control, and through washing </a:t>
            </a:r>
          </a:p>
          <a:p>
            <a:pPr marL="457200" algn="just">
              <a:lnSpc>
                <a:spcPct val="120000"/>
              </a:lnSpc>
              <a:spcBef>
                <a:spcPts val="0"/>
              </a:spcBef>
            </a:pPr>
            <a:r>
              <a:rPr lang="en-US" dirty="0"/>
              <a:t>Reducing animal waste contamination</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Objectives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1513" y="1428750"/>
            <a:ext cx="10682287" cy="4448176"/>
          </a:xfrm>
        </p:spPr>
        <p:txBody>
          <a:bodyPr>
            <a:normAutofit fontScale="85000" lnSpcReduction="20000"/>
          </a:bodyPr>
          <a:lstStyle/>
          <a:p>
            <a:pPr marL="0" indent="0">
              <a:buNone/>
            </a:pPr>
            <a:endParaRPr lang="en-US" dirty="0" smtClean="0"/>
          </a:p>
          <a:p>
            <a:pPr marL="0" marR="0" indent="0" algn="just">
              <a:lnSpc>
                <a:spcPct val="150000"/>
              </a:lnSpc>
              <a:spcBef>
                <a:spcPts val="0"/>
              </a:spcBef>
              <a:spcAft>
                <a:spcPts val="0"/>
              </a:spcAft>
              <a:buNone/>
            </a:pPr>
            <a:r>
              <a:rPr lang="en-US" dirty="0">
                <a:latin typeface="Arial" panose="020B0604020202020204" pitchFamily="34" charset="0"/>
                <a:ea typeface="Calibri" panose="020F0502020204030204" pitchFamily="34" charset="0"/>
                <a:cs typeface="Arial" panose="020B0604020202020204" pitchFamily="34" charset="0"/>
              </a:rPr>
              <a:t>This topic enables learning about:</a:t>
            </a:r>
          </a:p>
          <a:p>
            <a:pPr marL="342900" marR="0" lvl="0" indent="-342900" algn="just">
              <a:lnSpc>
                <a:spcPct val="150000"/>
              </a:lnSpc>
              <a:spcBef>
                <a:spcPts val="0"/>
              </a:spcBef>
              <a:spcAft>
                <a:spcPts val="0"/>
              </a:spcAft>
              <a:buFont typeface="+mj-lt"/>
              <a:buAutoNum type="arabicPeriod"/>
              <a:tabLst>
                <a:tab pos="57150" algn="l"/>
              </a:tabLst>
            </a:pPr>
            <a:r>
              <a:rPr lang="en-US" dirty="0">
                <a:latin typeface="Arial" panose="020B0604020202020204" pitchFamily="34" charset="0"/>
                <a:cs typeface="Arial" panose="020B0604020202020204" pitchFamily="34" charset="0"/>
              </a:rPr>
              <a:t>The importance of WASH in preventing emerging pandemics </a:t>
            </a:r>
          </a:p>
          <a:p>
            <a:pPr marL="342900" marR="0" lvl="0" indent="-342900" algn="just">
              <a:lnSpc>
                <a:spcPct val="150000"/>
              </a:lnSpc>
              <a:spcBef>
                <a:spcPts val="0"/>
              </a:spcBef>
              <a:spcAft>
                <a:spcPts val="0"/>
              </a:spcAft>
              <a:buFont typeface="+mj-lt"/>
              <a:buAutoNum type="arabicPeriod"/>
              <a:tabLst>
                <a:tab pos="57150" algn="l"/>
              </a:tabLst>
            </a:pPr>
            <a:r>
              <a:rPr lang="en-US" dirty="0">
                <a:latin typeface="Arial" panose="020B0604020202020204" pitchFamily="34" charset="0"/>
                <a:cs typeface="Arial" panose="020B0604020202020204" pitchFamily="34" charset="0"/>
              </a:rPr>
              <a:t>WASH principles for safe water, sanitation, and hygiene in disease </a:t>
            </a:r>
            <a:r>
              <a:rPr lang="en-US" dirty="0" smtClean="0">
                <a:latin typeface="Arial" panose="020B0604020202020204" pitchFamily="34" charset="0"/>
                <a:cs typeface="Arial" panose="020B0604020202020204" pitchFamily="34" charset="0"/>
              </a:rPr>
              <a:t>control.</a:t>
            </a:r>
            <a:endParaRPr lang="en-US" dirty="0">
              <a:latin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tabLst>
                <a:tab pos="57150" algn="l"/>
              </a:tabLst>
            </a:pPr>
            <a:r>
              <a:rPr lang="en-US" dirty="0">
                <a:latin typeface="Arial" panose="020B0604020202020204" pitchFamily="34" charset="0"/>
                <a:cs typeface="Arial" panose="020B0604020202020204" pitchFamily="34" charset="0"/>
              </a:rPr>
              <a:t>The One Health approach in preparing and responding to WASH-related disease outbreaks in households, communities, and vulnerable </a:t>
            </a:r>
            <a:r>
              <a:rPr lang="en-US" dirty="0" smtClean="0">
                <a:latin typeface="Arial" panose="020B0604020202020204" pitchFamily="34" charset="0"/>
                <a:cs typeface="Arial" panose="020B0604020202020204" pitchFamily="34" charset="0"/>
              </a:rPr>
              <a:t>populations.</a:t>
            </a:r>
            <a:endParaRPr lang="en-US" dirty="0">
              <a:latin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tabLst>
                <a:tab pos="57150" algn="l"/>
              </a:tabLst>
            </a:pPr>
            <a:r>
              <a:rPr lang="en-US" dirty="0">
                <a:latin typeface="Arial" panose="020B0604020202020204" pitchFamily="34" charset="0"/>
                <a:cs typeface="Arial" panose="020B0604020202020204" pitchFamily="34" charset="0"/>
              </a:rPr>
              <a:t>Gender roles and responsibility in preparing and responding to WASH-related disease outbreaks.</a:t>
            </a:r>
          </a:p>
          <a:p>
            <a:pPr marL="0" indent="0">
              <a:buNone/>
            </a:pPr>
            <a:endParaRPr lang="en-US" dirty="0"/>
          </a:p>
        </p:txBody>
      </p:sp>
    </p:spTree>
    <p:extLst>
      <p:ext uri="{BB962C8B-B14F-4D97-AF65-F5344CB8AC3E}">
        <p14:creationId xmlns:p14="http://schemas.microsoft.com/office/powerpoint/2010/main" val="2220725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
            <a:ext cx="11315700" cy="1371600"/>
          </a:xfrm>
          <a:ln>
            <a:noFill/>
          </a:ln>
        </p:spPr>
        <p:txBody>
          <a:bodyPr>
            <a:noAutofit/>
          </a:bodyPr>
          <a:lstStyle/>
          <a:p>
            <a:pPr algn="ctr"/>
            <a:r>
              <a:rPr lang="en-US" sz="4000" b="1" dirty="0">
                <a:latin typeface="Arial" panose="020B0604020202020204" pitchFamily="34" charset="0"/>
                <a:cs typeface="Arial" panose="020B0604020202020204" pitchFamily="34" charset="0"/>
              </a:rPr>
              <a:t>Integrated WASH and Activities for Improved Nutrition Outcomes</a:t>
            </a:r>
          </a:p>
        </p:txBody>
      </p:sp>
      <p:sp>
        <p:nvSpPr>
          <p:cNvPr id="3" name="Content Placeholder 2"/>
          <p:cNvSpPr>
            <a:spLocks noGrp="1"/>
          </p:cNvSpPr>
          <p:nvPr>
            <p:ph idx="1"/>
          </p:nvPr>
        </p:nvSpPr>
        <p:spPr>
          <a:xfrm>
            <a:off x="677333" y="1752600"/>
            <a:ext cx="10385778" cy="4876800"/>
          </a:xfrm>
          <a:ln>
            <a:noFill/>
          </a:ln>
        </p:spPr>
        <p:txBody>
          <a:bodyPr>
            <a:normAutofit fontScale="25000" lnSpcReduction="20000"/>
          </a:bodyPr>
          <a:lstStyle/>
          <a:p>
            <a:pPr marL="457200" algn="just">
              <a:lnSpc>
                <a:spcPct val="120000"/>
              </a:lnSpc>
              <a:spcBef>
                <a:spcPts val="0"/>
              </a:spcBef>
            </a:pPr>
            <a:r>
              <a:rPr lang="en-US" sz="12800" dirty="0"/>
              <a:t>Reducing chemical contamination</a:t>
            </a:r>
          </a:p>
          <a:p>
            <a:pPr marL="457200" algn="just">
              <a:lnSpc>
                <a:spcPct val="120000"/>
              </a:lnSpc>
              <a:spcBef>
                <a:spcPts val="0"/>
              </a:spcBef>
            </a:pPr>
            <a:r>
              <a:rPr lang="en-US" sz="12800" dirty="0"/>
              <a:t>Ensuring that irrigation runoff is not used for drinking water. </a:t>
            </a:r>
          </a:p>
          <a:p>
            <a:pPr marL="457200" lvl="1" algn="just">
              <a:lnSpc>
                <a:spcPct val="120000"/>
              </a:lnSpc>
              <a:spcBef>
                <a:spcPts val="0"/>
              </a:spcBef>
            </a:pPr>
            <a:r>
              <a:rPr lang="en-GB" sz="12800" dirty="0"/>
              <a:t>Multiple use water systems</a:t>
            </a:r>
          </a:p>
          <a:p>
            <a:pPr marL="457200" lvl="1" algn="just">
              <a:lnSpc>
                <a:spcPct val="120000"/>
              </a:lnSpc>
              <a:spcBef>
                <a:spcPts val="0"/>
              </a:spcBef>
            </a:pPr>
            <a:r>
              <a:rPr lang="en-GB" sz="12800" dirty="0"/>
              <a:t>Composting or ecosan for production of fertilizer</a:t>
            </a:r>
          </a:p>
          <a:p>
            <a:pPr marL="457200" lvl="1" algn="just">
              <a:lnSpc>
                <a:spcPct val="120000"/>
              </a:lnSpc>
              <a:spcBef>
                <a:spcPts val="0"/>
              </a:spcBef>
            </a:pPr>
            <a:r>
              <a:rPr lang="en-GB" sz="12800" dirty="0"/>
              <a:t>Water retention for aquifer recovery – sand dam construction</a:t>
            </a:r>
          </a:p>
          <a:p>
            <a:pPr marL="457200" lvl="1" algn="just">
              <a:lnSpc>
                <a:spcPct val="120000"/>
              </a:lnSpc>
              <a:spcBef>
                <a:spcPts val="0"/>
              </a:spcBef>
            </a:pPr>
            <a:r>
              <a:rPr lang="en-GB" sz="12800" dirty="0"/>
              <a:t>Erosion control – soil retention &amp; flash flood mitigation</a:t>
            </a:r>
          </a:p>
          <a:p>
            <a:pPr marL="457200" lvl="1" algn="just">
              <a:lnSpc>
                <a:spcPct val="120000"/>
              </a:lnSpc>
              <a:spcBef>
                <a:spcPts val="0"/>
              </a:spcBef>
            </a:pPr>
            <a:r>
              <a:rPr lang="en-GB" sz="12800" dirty="0"/>
              <a:t>Drip irrigation</a:t>
            </a:r>
            <a:endParaRPr lang="en-US" sz="12800" dirty="0"/>
          </a:p>
          <a:p>
            <a:pPr algn="just"/>
            <a:endParaRPr lang="en-US" sz="128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pPr algn="ctr"/>
            <a:r>
              <a:rPr lang="en-US" b="1" dirty="0" smtClean="0"/>
              <a:t>References</a:t>
            </a:r>
            <a:endParaRPr lang="en-US" b="1" dirty="0"/>
          </a:p>
        </p:txBody>
      </p:sp>
      <p:sp>
        <p:nvSpPr>
          <p:cNvPr id="3" name="Content Placeholder 2"/>
          <p:cNvSpPr>
            <a:spLocks noGrp="1"/>
          </p:cNvSpPr>
          <p:nvPr>
            <p:ph idx="1"/>
          </p:nvPr>
        </p:nvSpPr>
        <p:spPr>
          <a:xfrm>
            <a:off x="685800" y="1428750"/>
            <a:ext cx="10668000" cy="4957763"/>
          </a:xfrm>
        </p:spPr>
        <p:txBody>
          <a:bodyPr>
            <a:normAutofit fontScale="62500" lnSpcReduction="20000"/>
          </a:bodyPr>
          <a:lstStyle/>
          <a:p>
            <a:pPr marL="514350" lvl="0" indent="-514350">
              <a:buFont typeface="+mj-lt"/>
              <a:buAutoNum type="arabicPeriod"/>
            </a:pPr>
            <a:r>
              <a:rPr lang="en-US" sz="3400" dirty="0" smtClean="0"/>
              <a:t>Sphere </a:t>
            </a:r>
            <a:r>
              <a:rPr lang="en-US" sz="3400" dirty="0"/>
              <a:t>Association. The Sphere Handbook: Humanitarian Charter and Minimum</a:t>
            </a:r>
          </a:p>
          <a:p>
            <a:pPr marL="514350" indent="-514350">
              <a:buFont typeface="+mj-lt"/>
              <a:buAutoNum type="arabicPeriod"/>
            </a:pPr>
            <a:r>
              <a:rPr lang="en-US" sz="3400" dirty="0"/>
              <a:t>Standards in Humanitarian Response, fourth edition, Geneva, Switzerland, 2018.</a:t>
            </a:r>
          </a:p>
          <a:p>
            <a:pPr marL="514350" indent="-514350">
              <a:buFont typeface="+mj-lt"/>
              <a:buAutoNum type="arabicPeriod"/>
            </a:pPr>
            <a:r>
              <a:rPr lang="en-US" sz="3400" dirty="0"/>
              <a:t>www.spherestandards.org/handbook</a:t>
            </a:r>
          </a:p>
          <a:p>
            <a:pPr marL="514350" lvl="0" indent="-514350">
              <a:buFont typeface="+mj-lt"/>
              <a:buAutoNum type="arabicPeriod"/>
            </a:pPr>
            <a:r>
              <a:rPr lang="en-US" sz="3400" dirty="0"/>
              <a:t>Bartram, J. </a:t>
            </a:r>
            <a:r>
              <a:rPr lang="en-US" sz="3400" dirty="0" err="1"/>
              <a:t>Cairncross</a:t>
            </a:r>
            <a:r>
              <a:rPr lang="en-US" sz="3400" dirty="0"/>
              <a:t>, and S. “Hygiene, sanitation, and water: forgotten foundations of health.” </a:t>
            </a:r>
            <a:r>
              <a:rPr lang="en-US" sz="3400" dirty="0" err="1"/>
              <a:t>PLoS</a:t>
            </a:r>
            <a:r>
              <a:rPr lang="en-US" sz="3400" dirty="0"/>
              <a:t> Med, vol. 7, 2010, e1000367.</a:t>
            </a:r>
          </a:p>
          <a:p>
            <a:pPr marL="514350" lvl="0" indent="-514350">
              <a:buFont typeface="+mj-lt"/>
              <a:buAutoNum type="arabicPeriod"/>
            </a:pPr>
            <a:r>
              <a:rPr lang="en-US" sz="3400" dirty="0"/>
              <a:t>Blanchet, K. et al. An Evidence Review of Research on Health Interventions in Humanitarian Crises. LSHTM, Harvard School of Public Health, 2013. www.elrha.org</a:t>
            </a:r>
          </a:p>
          <a:p>
            <a:pPr marL="514350" lvl="0" indent="-514350">
              <a:buFont typeface="+mj-lt"/>
              <a:buAutoNum type="arabicPeriod"/>
            </a:pPr>
            <a:r>
              <a:rPr lang="en-US" sz="3400" dirty="0"/>
              <a:t>Campbell, O.M. </a:t>
            </a:r>
            <a:r>
              <a:rPr lang="en-US" sz="3400" dirty="0" err="1"/>
              <a:t>Benova</a:t>
            </a:r>
            <a:r>
              <a:rPr lang="en-US" sz="3400" dirty="0"/>
              <a:t>, L. et al. “Getting the basic rights: the role of water, sanitation and hygiene in maternal and reproductive health: a conceptual framework.” Trop Med </a:t>
            </a:r>
            <a:r>
              <a:rPr lang="en-US" sz="3400" dirty="0" err="1"/>
              <a:t>Int</a:t>
            </a:r>
            <a:r>
              <a:rPr lang="en-US" sz="3400" dirty="0"/>
              <a:t> Health, vol. 20, 2015, pp. 252-67.</a:t>
            </a:r>
          </a:p>
          <a:p>
            <a:pPr marL="514350" lvl="0" indent="-514350">
              <a:buFont typeface="+mj-lt"/>
              <a:buAutoNum type="arabicPeriod"/>
            </a:pPr>
            <a:r>
              <a:rPr lang="en-US" sz="3400" dirty="0" err="1"/>
              <a:t>Fewtrell</a:t>
            </a:r>
            <a:r>
              <a:rPr lang="en-US" sz="3400" dirty="0"/>
              <a:t>, L. Kaufmann, et al. “Water, sanitation, and hygiene interventions to reduce </a:t>
            </a:r>
            <a:r>
              <a:rPr lang="en-US" sz="3400" dirty="0" err="1"/>
              <a:t>diarrhoea</a:t>
            </a:r>
            <a:r>
              <a:rPr lang="en-US" sz="3400" dirty="0"/>
              <a:t> in less developed countries: a systematic review and meta-analysis.” Lancet Infectious Diseases, vol. 5, 2005, pp. 42-52. </a:t>
            </a:r>
            <a:r>
              <a:rPr lang="en-US" sz="3400" dirty="0">
                <a:hlinkClick r:id="rId2"/>
              </a:rPr>
              <a:t>www.thelancet.com</a:t>
            </a:r>
            <a:endParaRPr lang="en-US" sz="3400" dirty="0"/>
          </a:p>
          <a:p>
            <a:pPr marL="514350" lvl="0" indent="-514350">
              <a:buFont typeface="+mj-lt"/>
              <a:buAutoNum type="arabicPeriod"/>
            </a:pPr>
            <a:r>
              <a:rPr lang="en-US" sz="3400" dirty="0"/>
              <a:t>Ministry of Health, (2013). Approaches to Health Care Waste Management, Health Workers Guide 2nd </a:t>
            </a:r>
            <a:r>
              <a:rPr lang="en-US" sz="3400" dirty="0" err="1"/>
              <a:t>ed</a:t>
            </a:r>
            <a:r>
              <a:rPr lang="en-US" sz="3400" dirty="0"/>
              <a:t> </a:t>
            </a:r>
          </a:p>
          <a:p>
            <a:endParaRPr lang="en-US" dirty="0"/>
          </a:p>
        </p:txBody>
      </p:sp>
    </p:spTree>
    <p:extLst>
      <p:ext uri="{BB962C8B-B14F-4D97-AF65-F5344CB8AC3E}">
        <p14:creationId xmlns:p14="http://schemas.microsoft.com/office/powerpoint/2010/main" val="3907984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2626" y="3147945"/>
            <a:ext cx="8283179" cy="2149050"/>
          </a:xfrm>
        </p:spPr>
        <p:txBody>
          <a:bodyPr>
            <a:noAutofit/>
          </a:bodyPr>
          <a:lstStyle/>
          <a:p>
            <a:pPr algn="ctr"/>
            <a:r>
              <a:rPr lang="en-GB" sz="2400" b="0" dirty="0"/>
              <a:t>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a:t>
            </a:r>
            <a:r>
              <a:rPr lang="en-GB" sz="2400" b="0" dirty="0" err="1"/>
              <a:t>Zusammenarbeit</a:t>
            </a:r>
            <a:r>
              <a:rPr lang="en-GB" sz="2400" b="0" dirty="0"/>
              <a:t> GIZ GmbH through the </a:t>
            </a:r>
            <a:r>
              <a:rPr lang="en-US" sz="2400" b="0" dirty="0"/>
              <a:t>Global </a:t>
            </a:r>
            <a:r>
              <a:rPr lang="en-US" sz="2400" b="0" dirty="0" err="1"/>
              <a:t>Programme</a:t>
            </a:r>
            <a:r>
              <a:rPr lang="en-US" sz="2400" b="0" dirty="0"/>
              <a:t> Pandemic Prevention and Response, One Health (GP PPOH)</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199" y="1166876"/>
            <a:ext cx="1906283" cy="1348538"/>
          </a:xfrm>
          <a:prstGeom prst="rect">
            <a:avLst/>
          </a:prstGeom>
        </p:spPr>
      </p:pic>
      <p:pic>
        <p:nvPicPr>
          <p:cNvPr id="3" name="Picture 2">
            <a:extLst>
              <a:ext uri="{FF2B5EF4-FFF2-40B4-BE49-F238E27FC236}">
                <a16:creationId xmlns:a16="http://schemas.microsoft.com/office/drawing/2014/main" id="{DF1D0F11-D343-E402-A52C-97BF64743F4D}"/>
              </a:ext>
            </a:extLst>
          </p:cNvPr>
          <p:cNvPicPr>
            <a:picLocks noChangeAspect="1"/>
          </p:cNvPicPr>
          <p:nvPr/>
        </p:nvPicPr>
        <p:blipFill>
          <a:blip r:embed="rId3"/>
          <a:stretch>
            <a:fillRect/>
          </a:stretch>
        </p:blipFill>
        <p:spPr>
          <a:xfrm>
            <a:off x="7877376" y="1408383"/>
            <a:ext cx="1333025" cy="1035658"/>
          </a:xfrm>
          <a:prstGeom prst="rect">
            <a:avLst/>
          </a:prstGeom>
        </p:spPr>
      </p:pic>
      <p:pic>
        <p:nvPicPr>
          <p:cNvPr id="6" name="Picture 5">
            <a:extLst>
              <a:ext uri="{FF2B5EF4-FFF2-40B4-BE49-F238E27FC236}">
                <a16:creationId xmlns:a16="http://schemas.microsoft.com/office/drawing/2014/main" id="{0DE05482-44D3-BB0F-4B72-61296C1BC10A}"/>
              </a:ext>
            </a:extLst>
          </p:cNvPr>
          <p:cNvPicPr>
            <a:picLocks noChangeAspect="1"/>
          </p:cNvPicPr>
          <p:nvPr/>
        </p:nvPicPr>
        <p:blipFill>
          <a:blip r:embed="rId4"/>
          <a:stretch>
            <a:fillRect/>
          </a:stretch>
        </p:blipFill>
        <p:spPr>
          <a:xfrm>
            <a:off x="5591895" y="1319141"/>
            <a:ext cx="1426006" cy="1107031"/>
          </a:xfrm>
          <a:prstGeom prst="rect">
            <a:avLst/>
          </a:prstGeom>
        </p:spPr>
      </p:pic>
    </p:spTree>
    <p:extLst>
      <p:ext uri="{BB962C8B-B14F-4D97-AF65-F5344CB8AC3E}">
        <p14:creationId xmlns:p14="http://schemas.microsoft.com/office/powerpoint/2010/main" val="42447084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Expected Learning Outcomes</a:t>
            </a:r>
            <a:endParaRPr lang="en-US" b="1" dirty="0"/>
          </a:p>
        </p:txBody>
      </p:sp>
      <p:sp>
        <p:nvSpPr>
          <p:cNvPr id="3" name="Content Placeholder 2"/>
          <p:cNvSpPr>
            <a:spLocks noGrp="1"/>
          </p:cNvSpPr>
          <p:nvPr>
            <p:ph idx="1"/>
          </p:nvPr>
        </p:nvSpPr>
        <p:spPr/>
        <p:txBody>
          <a:bodyPr>
            <a:normAutofit fontScale="77500" lnSpcReduction="20000"/>
          </a:bodyPr>
          <a:lstStyle/>
          <a:p>
            <a:pPr marL="0" marR="0" indent="0" algn="just">
              <a:lnSpc>
                <a:spcPct val="150000"/>
              </a:lnSpc>
              <a:spcBef>
                <a:spcPts val="0"/>
              </a:spcBef>
              <a:spcAft>
                <a:spcPts val="0"/>
              </a:spcAft>
              <a:buNone/>
            </a:pPr>
            <a:r>
              <a:rPr lang="en-US" sz="500" b="1" dirty="0">
                <a:latin typeface="Times New Roman" panose="02020603050405020304" pitchFamily="18" charset="0"/>
                <a:ea typeface="Calibri" panose="020F0502020204030204" pitchFamily="34" charset="0"/>
                <a:cs typeface="Tunga"/>
              </a:rPr>
              <a:t> </a:t>
            </a:r>
            <a:endParaRPr lang="en-US" sz="1800" dirty="0">
              <a:latin typeface="Arial" panose="020B0604020202020204" pitchFamily="34" charset="0"/>
              <a:ea typeface="Calibri" panose="020F0502020204030204" pitchFamily="34" charset="0"/>
              <a:cs typeface="Tunga"/>
            </a:endParaRPr>
          </a:p>
          <a:p>
            <a:pPr marL="0" indent="0" algn="just">
              <a:lnSpc>
                <a:spcPct val="150000"/>
              </a:lnSpc>
              <a:spcBef>
                <a:spcPts val="0"/>
              </a:spcBef>
              <a:buNone/>
              <a:tabLst>
                <a:tab pos="57150" algn="l"/>
              </a:tabLst>
            </a:pPr>
            <a:r>
              <a:rPr lang="en-US" dirty="0"/>
              <a:t>At the end of the topic, learners should be able to:</a:t>
            </a:r>
          </a:p>
          <a:p>
            <a:pPr marL="0" marR="0" lvl="0" indent="0" algn="just">
              <a:lnSpc>
                <a:spcPct val="150000"/>
              </a:lnSpc>
              <a:spcBef>
                <a:spcPts val="0"/>
              </a:spcBef>
              <a:spcAft>
                <a:spcPts val="0"/>
              </a:spcAft>
              <a:buNone/>
              <a:tabLst>
                <a:tab pos="57150" algn="l"/>
              </a:tabLst>
            </a:pPr>
            <a:endParaRPr lang="en-US" dirty="0" smtClean="0"/>
          </a:p>
          <a:p>
            <a:pPr marL="342900" marR="0" lvl="0" indent="-342900" algn="just">
              <a:lnSpc>
                <a:spcPct val="150000"/>
              </a:lnSpc>
              <a:spcBef>
                <a:spcPts val="0"/>
              </a:spcBef>
              <a:spcAft>
                <a:spcPts val="0"/>
              </a:spcAft>
              <a:buFont typeface="+mj-lt"/>
              <a:buAutoNum type="arabicPeriod"/>
              <a:tabLst>
                <a:tab pos="57150" algn="l"/>
              </a:tabLst>
            </a:pPr>
            <a:r>
              <a:rPr lang="en-US" dirty="0" smtClean="0"/>
              <a:t>Explain </a:t>
            </a:r>
            <a:r>
              <a:rPr lang="en-US" dirty="0"/>
              <a:t>the importance of WASH in preventing emerging pandemics</a:t>
            </a:r>
          </a:p>
          <a:p>
            <a:pPr marL="342900" marR="0" lvl="0" indent="-342900" algn="just">
              <a:lnSpc>
                <a:spcPct val="150000"/>
              </a:lnSpc>
              <a:spcBef>
                <a:spcPts val="0"/>
              </a:spcBef>
              <a:spcAft>
                <a:spcPts val="0"/>
              </a:spcAft>
              <a:buFont typeface="+mj-lt"/>
              <a:buAutoNum type="arabicPeriod"/>
              <a:tabLst>
                <a:tab pos="57150" algn="l"/>
              </a:tabLst>
            </a:pPr>
            <a:r>
              <a:rPr lang="en-US" dirty="0"/>
              <a:t>Apply WASH principles to safe water, sanitation and hygiene to prepare and respond to pandemics</a:t>
            </a:r>
          </a:p>
          <a:p>
            <a:pPr marL="342900" marR="0" lvl="0" indent="-342900" algn="just">
              <a:lnSpc>
                <a:spcPct val="150000"/>
              </a:lnSpc>
              <a:spcBef>
                <a:spcPts val="0"/>
              </a:spcBef>
              <a:spcAft>
                <a:spcPts val="0"/>
              </a:spcAft>
              <a:buFont typeface="+mj-lt"/>
              <a:buAutoNum type="arabicPeriod"/>
              <a:tabLst>
                <a:tab pos="57150" algn="l"/>
              </a:tabLst>
            </a:pPr>
            <a:r>
              <a:rPr lang="en-US" dirty="0"/>
              <a:t>Utilize the One Health approach in preparing and responding to WASH-related disease outbreaks in households, communities and vulnerable populations</a:t>
            </a:r>
          </a:p>
          <a:p>
            <a:pPr marL="342900" marR="0" lvl="0" indent="-342900" algn="just">
              <a:lnSpc>
                <a:spcPct val="150000"/>
              </a:lnSpc>
              <a:spcBef>
                <a:spcPts val="0"/>
              </a:spcBef>
              <a:spcAft>
                <a:spcPts val="0"/>
              </a:spcAft>
              <a:buFont typeface="+mj-lt"/>
              <a:buAutoNum type="arabicPeriod"/>
              <a:tabLst>
                <a:tab pos="57150" algn="l"/>
              </a:tabLst>
            </a:pPr>
            <a:r>
              <a:rPr lang="en-US" dirty="0"/>
              <a:t>Describe the importance of gender roles and responsibility in preparing and responding to WASH-related disease outbreaks.</a:t>
            </a:r>
            <a:endParaRPr lang="en-US" dirty="0">
              <a:effectLst/>
            </a:endParaRPr>
          </a:p>
        </p:txBody>
      </p:sp>
    </p:spTree>
    <p:extLst>
      <p:ext uri="{BB962C8B-B14F-4D97-AF65-F5344CB8AC3E}">
        <p14:creationId xmlns:p14="http://schemas.microsoft.com/office/powerpoint/2010/main" val="157835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4117-34CA-4022-AEDB-940577906162}"/>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Definitions</a:t>
            </a:r>
          </a:p>
        </p:txBody>
      </p:sp>
      <p:sp>
        <p:nvSpPr>
          <p:cNvPr id="3" name="Content Placeholder 2">
            <a:extLst>
              <a:ext uri="{FF2B5EF4-FFF2-40B4-BE49-F238E27FC236}">
                <a16:creationId xmlns:a16="http://schemas.microsoft.com/office/drawing/2014/main" id="{AD0DFE09-686F-4A03-9A3D-16D61DAF002C}"/>
              </a:ext>
            </a:extLst>
          </p:cNvPr>
          <p:cNvSpPr>
            <a:spLocks noGrp="1"/>
          </p:cNvSpPr>
          <p:nvPr>
            <p:ph idx="1"/>
          </p:nvPr>
        </p:nvSpPr>
        <p:spPr/>
        <p:txBody>
          <a:bodyPr/>
          <a:lstStyle/>
          <a:p>
            <a:pPr algn="just"/>
            <a:r>
              <a:rPr lang="en-US" i="0" dirty="0">
                <a:effectLst/>
              </a:rPr>
              <a:t>WASH is the combined term for Water, Sanitation, and Hygiene</a:t>
            </a:r>
          </a:p>
          <a:p>
            <a:pPr algn="just"/>
            <a:endParaRPr lang="en-US" i="0" dirty="0">
              <a:effectLst/>
            </a:endParaRPr>
          </a:p>
          <a:p>
            <a:pPr algn="just"/>
            <a:r>
              <a:rPr lang="en-US" i="0" dirty="0">
                <a:effectLst/>
              </a:rPr>
              <a:t>In 2010, the United Nations General Assembly explicitly recognized water and sanitation as human rights</a:t>
            </a:r>
          </a:p>
          <a:p>
            <a:pPr algn="just"/>
            <a:endParaRPr lang="en-US" i="0" dirty="0">
              <a:effectLst/>
            </a:endParaRPr>
          </a:p>
          <a:p>
            <a:pPr algn="just"/>
            <a:r>
              <a:rPr lang="en-US" i="0" dirty="0">
                <a:effectLst/>
              </a:rPr>
              <a:t>WASH is “essential for the full enjoyment of life and all human rights</a:t>
            </a:r>
            <a:r>
              <a:rPr lang="en-US" b="0" i="0" dirty="0">
                <a:solidFill>
                  <a:srgbClr val="4D5156"/>
                </a:solidFill>
                <a:effectLst/>
                <a:latin typeface="Roboto" panose="02000000000000000000" pitchFamily="2" charset="0"/>
              </a:rPr>
              <a:t>”</a:t>
            </a:r>
          </a:p>
          <a:p>
            <a:endParaRPr lang="en-US" b="0" i="0" dirty="0">
              <a:solidFill>
                <a:srgbClr val="4D5156"/>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319327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4117-34CA-4022-AEDB-940577906162}"/>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Definitions</a:t>
            </a:r>
          </a:p>
        </p:txBody>
      </p:sp>
      <p:sp>
        <p:nvSpPr>
          <p:cNvPr id="3" name="Content Placeholder 2">
            <a:extLst>
              <a:ext uri="{FF2B5EF4-FFF2-40B4-BE49-F238E27FC236}">
                <a16:creationId xmlns:a16="http://schemas.microsoft.com/office/drawing/2014/main" id="{AD0DFE09-686F-4A03-9A3D-16D61DAF002C}"/>
              </a:ext>
            </a:extLst>
          </p:cNvPr>
          <p:cNvSpPr>
            <a:spLocks noGrp="1"/>
          </p:cNvSpPr>
          <p:nvPr>
            <p:ph idx="1"/>
          </p:nvPr>
        </p:nvSpPr>
        <p:spPr/>
        <p:txBody>
          <a:bodyPr>
            <a:noAutofit/>
          </a:bodyPr>
          <a:lstStyle/>
          <a:p>
            <a:pPr algn="just"/>
            <a:r>
              <a:rPr lang="en-US" sz="2400" b="0" i="0" dirty="0">
                <a:effectLst/>
              </a:rPr>
              <a:t>A pandemic is an outbreak of infectious disease that occurs over a wide geographical area and that is of high incidence and prevalence. </a:t>
            </a:r>
          </a:p>
          <a:p>
            <a:pPr algn="just"/>
            <a:r>
              <a:rPr lang="en-US" sz="2400" b="0" i="0" dirty="0">
                <a:effectLst/>
              </a:rPr>
              <a:t>Throughout history, there have been many deadly pandemics, </a:t>
            </a:r>
            <a:r>
              <a:rPr lang="en-US" sz="2400" dirty="0"/>
              <a:t>such as</a:t>
            </a:r>
            <a:r>
              <a:rPr lang="en-US" sz="2400" b="0" i="0" dirty="0">
                <a:effectLst/>
              </a:rPr>
              <a:t> the Black Death and the influenza pandemic of 1918–19. The COVID-19 outbreak was declared a pandemic in 2020 </a:t>
            </a:r>
            <a:r>
              <a:rPr lang="en-US" sz="2400" dirty="0"/>
              <a:t>and</a:t>
            </a:r>
            <a:r>
              <a:rPr lang="en-US" sz="2400" b="0" i="0" dirty="0">
                <a:effectLst/>
              </a:rPr>
              <a:t> killed millions of people</a:t>
            </a:r>
            <a:r>
              <a:rPr lang="en-US" sz="2400" b="0" i="0" dirty="0" smtClean="0">
                <a:effectLst/>
              </a:rPr>
              <a:t>.</a:t>
            </a:r>
          </a:p>
          <a:p>
            <a:pPr algn="just"/>
            <a:r>
              <a:rPr lang="en-US" sz="2400" dirty="0"/>
              <a:t>Pandemics can be caused by new strains or subtype of virus that first emerged in animals jumps to humans or by an existing disease-causing agent mutates, increasing its infectiousness or by antimicrobial </a:t>
            </a:r>
            <a:r>
              <a:rPr lang="en-US" sz="2400" dirty="0" smtClean="0"/>
              <a:t>resistance</a:t>
            </a:r>
            <a:endParaRPr lang="en-US" sz="2400" dirty="0"/>
          </a:p>
          <a:p>
            <a:pPr algn="just"/>
            <a:r>
              <a:rPr lang="en-US" sz="2400" dirty="0"/>
              <a:t>Pandemics typically slow down and come to an end on their own, though the process may be accelerated through effective preventive strategies, such as improved personal hygiene or the development of a vaccine.</a:t>
            </a:r>
          </a:p>
          <a:p>
            <a:pPr algn="just"/>
            <a:endParaRPr lang="en-US" sz="2400" b="0" i="0" dirty="0">
              <a:effectLst/>
            </a:endParaRPr>
          </a:p>
          <a:p>
            <a:pPr algn="just"/>
            <a:endParaRPr lang="en-US" sz="2400" b="0" i="0" dirty="0">
              <a:effectLst/>
            </a:endParaRPr>
          </a:p>
          <a:p>
            <a:endParaRPr lang="en-US" b="0" i="0" dirty="0">
              <a:solidFill>
                <a:srgbClr val="4D5156"/>
              </a:solidFill>
              <a:effectLst/>
              <a:latin typeface="Roboto" panose="02000000000000000000" pitchFamily="2" charset="0"/>
            </a:endParaRPr>
          </a:p>
          <a:p>
            <a:endParaRPr lang="en-US" b="0" i="0" dirty="0">
              <a:solidFill>
                <a:srgbClr val="4D5156"/>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94149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74" y="1537386"/>
            <a:ext cx="11858625" cy="5170646"/>
          </a:xfrm>
          <a:prstGeom prst="rect">
            <a:avLst/>
          </a:prstGeom>
        </p:spPr>
        <p:txBody>
          <a:bodyPr wrap="square">
            <a:spAutoFit/>
          </a:bodyPr>
          <a:lstStyle/>
          <a:p>
            <a:pPr marL="342900" lvl="0" indent="-342900" algn="just" fontAlgn="base">
              <a:lnSpc>
                <a:spcPct val="150000"/>
              </a:lnSpc>
              <a:buFont typeface="Arial" panose="020B0604020202020204" pitchFamily="34" charset="0"/>
              <a:buChar char="•"/>
            </a:pPr>
            <a:r>
              <a:rPr lang="en-US" sz="2200" dirty="0">
                <a:ea typeface="Calibri" panose="020F0502020204030204" pitchFamily="34" charset="0"/>
                <a:cs typeface="Times New Roman" panose="02020603050405020304" pitchFamily="18" charset="0"/>
              </a:rPr>
              <a:t>Water and sanitation are among the basic needs in </a:t>
            </a:r>
            <a:r>
              <a:rPr lang="en-US" sz="2200" dirty="0" smtClean="0">
                <a:ea typeface="Calibri" panose="020F0502020204030204" pitchFamily="34" charset="0"/>
                <a:cs typeface="Times New Roman" panose="02020603050405020304" pitchFamily="18" charset="0"/>
              </a:rPr>
              <a:t>epidemics and pandemics. </a:t>
            </a:r>
            <a:endParaRPr lang="en-US" sz="2200" dirty="0">
              <a:ea typeface="Calibri" panose="020F0502020204030204" pitchFamily="34" charset="0"/>
              <a:cs typeface="Times New Roman" panose="02020603050405020304" pitchFamily="18" charset="0"/>
            </a:endParaRPr>
          </a:p>
          <a:p>
            <a:pPr marL="342900" lvl="0" indent="-342900" algn="just" fontAlgn="base">
              <a:lnSpc>
                <a:spcPct val="150000"/>
              </a:lnSpc>
              <a:buFont typeface="Arial" panose="020B0604020202020204" pitchFamily="34" charset="0"/>
              <a:buChar char="•"/>
            </a:pPr>
            <a:r>
              <a:rPr lang="en-US" sz="2200" dirty="0">
                <a:ea typeface="Calibri" panose="020F0502020204030204" pitchFamily="34" charset="0"/>
                <a:cs typeface="Times New Roman" panose="02020603050405020304" pitchFamily="18" charset="0"/>
              </a:rPr>
              <a:t>Children and other vulnerable groups are susceptible to illness and death during epidemics</a:t>
            </a:r>
          </a:p>
          <a:p>
            <a:pPr marL="342900" lvl="0" indent="-342900" algn="just" fontAlgn="base">
              <a:lnSpc>
                <a:spcPct val="150000"/>
              </a:lnSpc>
              <a:buFont typeface="Arial" panose="020B0604020202020204" pitchFamily="34" charset="0"/>
              <a:buChar char="•"/>
            </a:pPr>
            <a:r>
              <a:rPr lang="en-US" sz="2200" dirty="0">
                <a:ea typeface="Calibri" panose="020F0502020204030204" pitchFamily="34" charset="0"/>
                <a:cs typeface="Times New Roman" panose="02020603050405020304" pitchFamily="18" charset="0"/>
              </a:rPr>
              <a:t>Many infectious diseases are caused by lack of sanitation, inadequate safe water and poor hygiene. </a:t>
            </a:r>
          </a:p>
          <a:p>
            <a:pPr marL="342900" lvl="0" indent="-342900" algn="just" fontAlgn="base">
              <a:lnSpc>
                <a:spcPct val="150000"/>
              </a:lnSpc>
              <a:buFont typeface="Arial" panose="020B0604020202020204" pitchFamily="34" charset="0"/>
              <a:buChar char="•"/>
            </a:pPr>
            <a:r>
              <a:rPr lang="en-US" sz="2200" dirty="0">
                <a:ea typeface="Calibri" panose="020F0502020204030204" pitchFamily="34" charset="0"/>
                <a:cs typeface="Times New Roman" panose="02020603050405020304" pitchFamily="18" charset="0"/>
              </a:rPr>
              <a:t>Risk of diarrheal diseases is high when there is poor access to WASH</a:t>
            </a:r>
          </a:p>
          <a:p>
            <a:pPr marL="342900" indent="-342900" algn="just" fontAlgn="base">
              <a:lnSpc>
                <a:spcPct val="200000"/>
              </a:lnSpc>
              <a:buFont typeface="Arial" panose="020B0604020202020204" pitchFamily="34" charset="0"/>
              <a:buChar char="•"/>
            </a:pPr>
            <a:r>
              <a:rPr lang="en-US" sz="2200" dirty="0">
                <a:ea typeface="Calibri" panose="020F0502020204030204" pitchFamily="34" charset="0"/>
                <a:cs typeface="Times New Roman" panose="02020603050405020304" pitchFamily="18" charset="0"/>
              </a:rPr>
              <a:t>Access to WASH can accelerate socio-economic development.  </a:t>
            </a:r>
          </a:p>
          <a:p>
            <a:pPr marL="342900" indent="-342900" algn="just" fontAlgn="base">
              <a:lnSpc>
                <a:spcPct val="200000"/>
              </a:lnSpc>
              <a:buFont typeface="Arial" panose="020B0604020202020204" pitchFamily="34" charset="0"/>
              <a:buChar char="•"/>
            </a:pPr>
            <a:r>
              <a:rPr lang="en-US" sz="2200" dirty="0">
                <a:ea typeface="Calibri" panose="020F0502020204030204" pitchFamily="34" charset="0"/>
                <a:cs typeface="Times New Roman" panose="02020603050405020304" pitchFamily="18" charset="0"/>
              </a:rPr>
              <a:t>Access to adequate WASH facilities in households, communities and institutions is critical in disease prevention and response</a:t>
            </a:r>
          </a:p>
          <a:p>
            <a:pPr marL="342900" lvl="0" indent="-342900" fontAlgn="base">
              <a:lnSpc>
                <a:spcPct val="150000"/>
              </a:lnSpc>
              <a:buFont typeface="Wingdings" panose="05000000000000000000" pitchFamily="2" charset="2"/>
              <a:buChar char="Ø"/>
            </a:pPr>
            <a:endParaRPr lang="en-US" sz="2200" dirty="0">
              <a:ea typeface="Calibri" panose="020F0502020204030204" pitchFamily="34" charset="0"/>
              <a:cs typeface="Times New Roman" panose="02020603050405020304" pitchFamily="18" charset="0"/>
            </a:endParaRPr>
          </a:p>
        </p:txBody>
      </p:sp>
      <p:sp>
        <p:nvSpPr>
          <p:cNvPr id="5" name="Rectangle 4"/>
          <p:cNvSpPr/>
          <p:nvPr/>
        </p:nvSpPr>
        <p:spPr>
          <a:xfrm>
            <a:off x="-76200" y="519294"/>
            <a:ext cx="12144375" cy="646331"/>
          </a:xfrm>
          <a:prstGeom prst="rect">
            <a:avLst/>
          </a:prstGeom>
        </p:spPr>
        <p:txBody>
          <a:bodyPr wrap="square">
            <a:spAutoFit/>
          </a:bodyPr>
          <a:lstStyle/>
          <a:p>
            <a:pPr lvl="0" algn="ctr">
              <a:lnSpc>
                <a:spcPct val="90000"/>
              </a:lnSpc>
              <a:spcBef>
                <a:spcPts val="1000"/>
              </a:spcBef>
            </a:pPr>
            <a:r>
              <a:rPr lang="en-US" sz="3600" b="1" dirty="0">
                <a:solidFill>
                  <a:srgbClr val="313537"/>
                </a:solidFill>
                <a:latin typeface="Open Sans"/>
              </a:rPr>
              <a:t> </a:t>
            </a:r>
            <a:r>
              <a:rPr lang="en-US" sz="4000" b="1" dirty="0">
                <a:latin typeface="Arial" panose="020B0604020202020204" pitchFamily="34" charset="0"/>
                <a:cs typeface="Arial" panose="020B0604020202020204" pitchFamily="34" charset="0"/>
              </a:rPr>
              <a:t>Importance of WASH in Pandemics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82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775" y="558567"/>
            <a:ext cx="12087225" cy="769441"/>
          </a:xfrm>
          <a:prstGeom prst="rect">
            <a:avLst/>
          </a:prstGeom>
        </p:spPr>
        <p:txBody>
          <a:bodyPr wrap="square">
            <a:spAutoFit/>
          </a:bodyPr>
          <a:lstStyle/>
          <a:p>
            <a:pPr algn="ctr"/>
            <a:r>
              <a:rPr lang="en-US" sz="4400" b="1" dirty="0">
                <a:latin typeface="Arial" panose="020B0604020202020204" pitchFamily="34" charset="0"/>
                <a:cs typeface="Arial" panose="020B0604020202020204" pitchFamily="34" charset="0"/>
              </a:rPr>
              <a:t>Importance of WASH in Pandemics</a:t>
            </a:r>
          </a:p>
        </p:txBody>
      </p:sp>
      <p:sp>
        <p:nvSpPr>
          <p:cNvPr id="5" name="Rectangle 4"/>
          <p:cNvSpPr/>
          <p:nvPr/>
        </p:nvSpPr>
        <p:spPr>
          <a:xfrm>
            <a:off x="359356" y="1997586"/>
            <a:ext cx="11578061" cy="3877985"/>
          </a:xfrm>
          <a:prstGeom prst="rect">
            <a:avLst/>
          </a:prstGeom>
        </p:spPr>
        <p:txBody>
          <a:bodyPr wrap="square">
            <a:spAutoFit/>
          </a:bodyPr>
          <a:lstStyle/>
          <a:p>
            <a:pPr marL="342900" lvl="0" indent="-342900" algn="just">
              <a:lnSpc>
                <a:spcPct val="150000"/>
              </a:lnSpc>
              <a:buFont typeface="+mj-lt"/>
              <a:buAutoNum type="romanLcPeriod"/>
            </a:pPr>
            <a:r>
              <a:rPr lang="en-US" sz="2800" dirty="0">
                <a:ea typeface="Calibri" panose="020F0502020204030204" pitchFamily="34" charset="0"/>
                <a:cs typeface="Times New Roman" panose="02020603050405020304" pitchFamily="18" charset="0"/>
              </a:rPr>
              <a:t>Promote healthy living for humans, animals and the environment</a:t>
            </a:r>
          </a:p>
          <a:p>
            <a:pPr marL="342900" lvl="0" indent="-342900" algn="just">
              <a:lnSpc>
                <a:spcPct val="150000"/>
              </a:lnSpc>
              <a:buFont typeface="+mj-lt"/>
              <a:buAutoNum type="romanLcPeriod"/>
            </a:pPr>
            <a:r>
              <a:rPr lang="en-US" sz="2800" dirty="0">
                <a:ea typeface="Calibri" panose="020F0502020204030204" pitchFamily="34" charset="0"/>
                <a:cs typeface="Times New Roman" panose="02020603050405020304" pitchFamily="18" charset="0"/>
              </a:rPr>
              <a:t>Prevent death from dehydration</a:t>
            </a:r>
          </a:p>
          <a:p>
            <a:pPr marL="342900" lvl="0" indent="-342900" algn="just">
              <a:lnSpc>
                <a:spcPct val="150000"/>
              </a:lnSpc>
              <a:buFont typeface="+mj-lt"/>
              <a:buAutoNum type="romanLcPeriod"/>
            </a:pPr>
            <a:r>
              <a:rPr lang="en-US" sz="2800" dirty="0">
                <a:ea typeface="Calibri" panose="020F0502020204030204" pitchFamily="34" charset="0"/>
                <a:cs typeface="Times New Roman" panose="02020603050405020304" pitchFamily="18" charset="0"/>
              </a:rPr>
              <a:t>Reduce the risk of water, sanitation, and hygiene-related diseases</a:t>
            </a:r>
          </a:p>
          <a:p>
            <a:pPr marL="342900" lvl="0" indent="-342900" algn="just">
              <a:lnSpc>
                <a:spcPct val="150000"/>
              </a:lnSpc>
              <a:buFont typeface="+mj-lt"/>
              <a:buAutoNum type="romanLcPeriod"/>
            </a:pPr>
            <a:r>
              <a:rPr lang="en-US" sz="2800" dirty="0">
                <a:ea typeface="Calibri" panose="020F0502020204030204" pitchFamily="34" charset="0"/>
                <a:cs typeface="Times New Roman" panose="02020603050405020304" pitchFamily="18" charset="0"/>
              </a:rPr>
              <a:t>Allow for adequate drinking, cooking, sanitation, personal and domestic hygienic requirements</a:t>
            </a:r>
          </a:p>
          <a:p>
            <a:pPr marL="342900" indent="-342900" algn="just" fontAlgn="base">
              <a:lnSpc>
                <a:spcPct val="150000"/>
              </a:lnSpc>
              <a:buFont typeface="+mj-lt"/>
              <a:buAutoNum type="romanLcPeriod"/>
            </a:pP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91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271D-1E4D-4186-B5C7-A4C6F8E3ACD6}"/>
              </a:ext>
            </a:extLst>
          </p:cNvPr>
          <p:cNvSpPr>
            <a:spLocks noGrp="1"/>
          </p:cNvSpPr>
          <p:nvPr>
            <p:ph type="title"/>
          </p:nvPr>
        </p:nvSpPr>
        <p:spPr>
          <a:xfrm>
            <a:off x="773022" y="291282"/>
            <a:ext cx="10515600" cy="832568"/>
          </a:xfrm>
        </p:spPr>
        <p:txBody>
          <a:bodyPr/>
          <a:lstStyle/>
          <a:p>
            <a:pPr algn="ctr"/>
            <a:r>
              <a:rPr lang="en-US" b="1" dirty="0">
                <a:latin typeface="Arial" panose="020B0604020202020204" pitchFamily="34" charset="0"/>
                <a:cs typeface="Arial" panose="020B0604020202020204" pitchFamily="34" charset="0"/>
              </a:rPr>
              <a:t>WASH AND ONE HEALTH</a:t>
            </a:r>
          </a:p>
        </p:txBody>
      </p:sp>
      <p:pic>
        <p:nvPicPr>
          <p:cNvPr id="4" name="New picture">
            <a:extLst>
              <a:ext uri="{FF2B5EF4-FFF2-40B4-BE49-F238E27FC236}">
                <a16:creationId xmlns:a16="http://schemas.microsoft.com/office/drawing/2014/main" id="{9F164347-E742-4394-A770-5F9288367E5B}"/>
              </a:ext>
            </a:extLst>
          </p:cNvPr>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74482" y="1123849"/>
            <a:ext cx="11112681" cy="51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5" name="Text Placeholder 2">
            <a:extLst>
              <a:ext uri="{FF2B5EF4-FFF2-40B4-BE49-F238E27FC236}">
                <a16:creationId xmlns:a16="http://schemas.microsoft.com/office/drawing/2014/main" id="{2A35B518-00BB-4814-B787-48E49E4AD699}"/>
              </a:ext>
            </a:extLst>
          </p:cNvPr>
          <p:cNvSpPr txBox="1">
            <a:spLocks noChangeArrowheads="1"/>
          </p:cNvSpPr>
          <p:nvPr>
            <p:custDataLst>
              <p:tags r:id="rId2"/>
            </p:custDataLst>
          </p:nvPr>
        </p:nvSpPr>
        <p:spPr bwMode="auto">
          <a:xfrm>
            <a:off x="1705444" y="6537550"/>
            <a:ext cx="9144000" cy="215900"/>
          </a:xfrm>
          <a:prstGeom prst="rect">
            <a:avLst/>
          </a:prstGeom>
          <a:noFill/>
          <a:ln w="9525" cap="flat" cmpd="sng" algn="ctr">
            <a:noFill/>
            <a:prstDash val="solid"/>
            <a:round/>
            <a:headEnd type="none" w="med" len="med"/>
            <a:tailEnd type="none" w="med" len="med"/>
          </a:ln>
        </p:spPr>
        <p:txBody>
          <a:bodyPr lIns="254000" tIns="0" rIns="127000" bIns="635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1050" b="1" i="1" dirty="0">
                <a:ln w="9525" cap="flat" cmpd="sng" algn="ctr">
                  <a:noFill/>
                  <a:prstDash val="solid"/>
                  <a:round/>
                  <a:headEnd type="none" w="med" len="med"/>
                  <a:tailEnd type="none" w="med" len="med"/>
                </a:ln>
                <a:solidFill>
                  <a:srgbClr val="000000"/>
                </a:solidFill>
                <a:latin typeface="Helvetica" pitchFamily="2" charset="0"/>
                <a:sym typeface="Wingdings"/>
              </a:rPr>
              <a:t>Journal of Water, Sanitation and Hygiene for Development. 2022;12(3):286-301. doi:10.2166/washdev.2022.204</a:t>
            </a:r>
          </a:p>
        </p:txBody>
      </p:sp>
    </p:spTree>
    <p:extLst>
      <p:ext uri="{BB962C8B-B14F-4D97-AF65-F5344CB8AC3E}">
        <p14:creationId xmlns:p14="http://schemas.microsoft.com/office/powerpoint/2010/main" val="3873371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51"/>
</p:tagLst>
</file>

<file path=ppt/tags/tag2.xml><?xml version="1.0" encoding="utf-8"?>
<p:tagLst xmlns:a="http://schemas.openxmlformats.org/drawingml/2006/main" xmlns:r="http://schemas.openxmlformats.org/officeDocument/2006/relationships" xmlns:p="http://schemas.openxmlformats.org/presentationml/2006/main">
  <p:tag name="AS_UNIQUEID" val="5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E6B49502B9C642B2D5BB5E754263EF" ma:contentTypeVersion="8" ma:contentTypeDescription="Create a new document." ma:contentTypeScope="" ma:versionID="62bf49f89c4de4cbf443dc9b1f64fc66">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20d1a8023236b445a951612d12e7b9eb"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8A921C-7CA0-494C-9BE8-0CD12DAE181F}"/>
</file>

<file path=customXml/itemProps2.xml><?xml version="1.0" encoding="utf-8"?>
<ds:datastoreItem xmlns:ds="http://schemas.openxmlformats.org/officeDocument/2006/customXml" ds:itemID="{9BA0867D-5B8F-44E9-A333-76045276A4D1}"/>
</file>

<file path=customXml/itemProps3.xml><?xml version="1.0" encoding="utf-8"?>
<ds:datastoreItem xmlns:ds="http://schemas.openxmlformats.org/officeDocument/2006/customXml" ds:itemID="{DC355112-0A32-4404-86BD-C22842E90AB8}"/>
</file>

<file path=docProps/app.xml><?xml version="1.0" encoding="utf-8"?>
<Properties xmlns="http://schemas.openxmlformats.org/officeDocument/2006/extended-properties" xmlns:vt="http://schemas.openxmlformats.org/officeDocument/2006/docPropsVTypes">
  <TotalTime>4419</TotalTime>
  <Words>2339</Words>
  <Application>Microsoft Office PowerPoint</Application>
  <PresentationFormat>Widescreen</PresentationFormat>
  <Paragraphs>250</Paragraphs>
  <Slides>32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ＭＳ Ｐゴシック</vt:lpstr>
      <vt:lpstr>Arial</vt:lpstr>
      <vt:lpstr>Calibri</vt:lpstr>
      <vt:lpstr>Helvetica</vt:lpstr>
      <vt:lpstr>lato</vt:lpstr>
      <vt:lpstr>Open Sans</vt:lpstr>
      <vt:lpstr>Roboto</vt:lpstr>
      <vt:lpstr>Times New Roman</vt:lpstr>
      <vt:lpstr>Tunga</vt:lpstr>
      <vt:lpstr>Wingdings</vt:lpstr>
      <vt:lpstr>Office Theme</vt:lpstr>
      <vt:lpstr>POH 116: WATER, SANITATION AND HYGIENE IN PANDEMICS</vt:lpstr>
      <vt:lpstr>Purpose </vt:lpstr>
      <vt:lpstr>Objectives</vt:lpstr>
      <vt:lpstr>Expected Learning Outcomes</vt:lpstr>
      <vt:lpstr>Definitions</vt:lpstr>
      <vt:lpstr>Definitions</vt:lpstr>
      <vt:lpstr>PowerPoint Presentation</vt:lpstr>
      <vt:lpstr>PowerPoint Presentation</vt:lpstr>
      <vt:lpstr>WASH AND ONE HEALTH</vt:lpstr>
      <vt:lpstr>The Sanitation Ladder</vt:lpstr>
      <vt:lpstr>PowerPoint Presentation</vt:lpstr>
      <vt:lpstr>PowerPoint Presentation</vt:lpstr>
      <vt:lpstr>PowerPoint Presentation</vt:lpstr>
      <vt:lpstr>WASH Related Environmental Health Interventions in Pandemics</vt:lpstr>
      <vt:lpstr>PowerPoint Presentation</vt:lpstr>
      <vt:lpstr>PowerPoint Presentation</vt:lpstr>
      <vt:lpstr>PowerPoint Presentation</vt:lpstr>
      <vt:lpstr>PowerPoint Presentation</vt:lpstr>
      <vt:lpstr> Methods to Improve Water Access for Community Members in Pandemics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Hygiene</vt:lpstr>
      <vt:lpstr>PowerPoint Presentation</vt:lpstr>
      <vt:lpstr>Integrated WASH and Activities for Improved Nutrition Outcomes</vt:lpstr>
      <vt:lpstr>Integrated WASH and Activities for Improved Nutrition Outcomes</vt:lpstr>
      <vt:lpstr>References</vt:lpstr>
      <vt:lpstr>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Dr.RICHARD</dc:creator>
  <cp:lastModifiedBy>Balbina</cp:lastModifiedBy>
  <cp:revision>42</cp:revision>
  <dcterms:created xsi:type="dcterms:W3CDTF">2023-01-29T16:37:59Z</dcterms:created>
  <dcterms:modified xsi:type="dcterms:W3CDTF">2023-04-02T21:50:03Z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