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9"/>
  </p:notesMasterIdLst>
  <p:sldIdLst>
    <p:sldId id="256" r:id="rId5"/>
    <p:sldId id="258" r:id="rId6"/>
    <p:sldId id="259" r:id="rId7"/>
    <p:sldId id="261" r:id="rId8"/>
    <p:sldId id="262" r:id="rId9"/>
    <p:sldId id="263" r:id="rId10"/>
    <p:sldId id="264" r:id="rId11"/>
    <p:sldId id="265" r:id="rId12"/>
    <p:sldId id="266" r:id="rId13"/>
    <p:sldId id="267" r:id="rId14"/>
    <p:sldId id="268" r:id="rId15"/>
    <p:sldId id="269" r:id="rId16"/>
    <p:sldId id="664" r:id="rId17"/>
    <p:sldId id="663"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26"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2051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4762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83e1644da9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83e1644da9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857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83e1644da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83e1644da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07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83e1644da9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83e1644da9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4720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83e1644da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83e1644da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0802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83e1644da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83e1644da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0541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83e1644da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83e1644da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648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83e1644da9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83e1644da9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1437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83e1644da9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83e1644da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7503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83e1644da9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83e1644da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smtClean="0"/>
              <a:t>Breakout session: with a partner, look into why the population is at increased risk and report back to the class</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132397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83e1644da9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83e1644da9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7999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83e1644da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83e1644da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126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ermediate slide, white">
    <p:spTree>
      <p:nvGrpSpPr>
        <p:cNvPr id="1" name=""/>
        <p:cNvGrpSpPr/>
        <p:nvPr/>
      </p:nvGrpSpPr>
      <p:grpSpPr>
        <a:xfrm>
          <a:off x="0" y="0"/>
          <a:ext cx="0" cy="0"/>
          <a:chOff x="0" y="0"/>
          <a:chExt cx="0" cy="0"/>
        </a:xfrm>
      </p:grpSpPr>
      <p:sp>
        <p:nvSpPr>
          <p:cNvPr id="5" name="Headline">
            <a:extLst>
              <a:ext uri="{FF2B5EF4-FFF2-40B4-BE49-F238E27FC236}">
                <a16:creationId xmlns:a16="http://schemas.microsoft.com/office/drawing/2014/main" id="{4ECCE95F-3D45-442B-95A6-78CBB31D3D1A}"/>
              </a:ext>
            </a:extLst>
          </p:cNvPr>
          <p:cNvSpPr>
            <a:spLocks noGrp="1"/>
          </p:cNvSpPr>
          <p:nvPr>
            <p:ph type="title" hasCustomPrompt="1"/>
          </p:nvPr>
        </p:nvSpPr>
        <p:spPr bwMode="gray">
          <a:xfrm>
            <a:off x="835701" y="1963100"/>
            <a:ext cx="7472602" cy="559803"/>
          </a:xfrm>
          <a:prstGeom prst="rect">
            <a:avLst/>
          </a:prstGeom>
        </p:spPr>
        <p:txBody>
          <a:bodyPr wrap="square" anchor="ctr">
            <a:spAutoFit/>
          </a:bodyPr>
          <a:lstStyle>
            <a:lvl1pPr algn="ctr">
              <a:lnSpc>
                <a:spcPct val="95000"/>
              </a:lnSpc>
              <a:spcBef>
                <a:spcPts val="675"/>
              </a:spcBef>
              <a:defRPr sz="1952" b="1">
                <a:solidFill>
                  <a:schemeClr val="tx1"/>
                </a:solidFill>
              </a:defRPr>
            </a:lvl1pPr>
          </a:lstStyle>
          <a:p>
            <a:r>
              <a:rPr lang="en-GB" noProof="0" dirty="0"/>
              <a:t>Intermediate slide</a:t>
            </a:r>
            <a:endParaRPr lang="en-GB" dirty="0"/>
          </a:p>
        </p:txBody>
      </p:sp>
    </p:spTree>
    <p:extLst>
      <p:ext uri="{BB962C8B-B14F-4D97-AF65-F5344CB8AC3E}">
        <p14:creationId xmlns:p14="http://schemas.microsoft.com/office/powerpoint/2010/main" val="384422719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interagencystandingcommittee.org/mental-health-and-psychosocial-supportemergency-settings/content/iasc-inter-agency-referral" TargetMode="External"/><Relationship Id="rId2" Type="http://schemas.openxmlformats.org/officeDocument/2006/relationships/hyperlink" Target="https://interagencystandingcommittee.org/mental-health-and-psychosocial-supportemergency-settings-0/documents-public/iasc-guidelines-mental" TargetMode="External"/><Relationship Id="rId1" Type="http://schemas.openxmlformats.org/officeDocument/2006/relationships/slideLayout" Target="../slideLayouts/slideLayout3.xml"/><Relationship Id="rId5" Type="http://schemas.openxmlformats.org/officeDocument/2006/relationships/hyperlink" Target="https://www.who.int/mental_health/publications/guide_field_workers/en/" TargetMode="External"/><Relationship Id="rId4" Type="http://schemas.openxmlformats.org/officeDocument/2006/relationships/hyperlink" Target="https://apps.who.int/gb/ebwha/pdf_files/EB148/B148_20-en.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94455" y="1348424"/>
            <a:ext cx="8520600" cy="2052600"/>
          </a:xfrm>
          <a:prstGeom prst="rect">
            <a:avLst/>
          </a:prstGeom>
        </p:spPr>
        <p:txBody>
          <a:bodyPr spcFirstLastPara="1" wrap="square" lIns="91425" tIns="91425" rIns="91425" bIns="91425" anchor="b" anchorCtr="0">
            <a:normAutofit/>
          </a:bodyPr>
          <a:lstStyle/>
          <a:p>
            <a:r>
              <a:rPr lang="en-US" sz="4400" b="1" dirty="0" smtClean="0"/>
              <a:t> POH </a:t>
            </a:r>
            <a:r>
              <a:rPr lang="en-US" sz="4400" b="1" dirty="0" smtClean="0"/>
              <a:t>117:</a:t>
            </a:r>
            <a:r>
              <a:rPr lang="en-US" sz="4400" b="1" dirty="0"/>
              <a:t/>
            </a:r>
            <a:br>
              <a:rPr lang="en-US" sz="4400" b="1" dirty="0"/>
            </a:br>
            <a:r>
              <a:rPr lang="en" sz="4400" b="1" dirty="0" smtClean="0"/>
              <a:t>Mental </a:t>
            </a:r>
            <a:r>
              <a:rPr lang="en" sz="4400" b="1" dirty="0"/>
              <a:t>Health &amp; Pandemics</a:t>
            </a:r>
            <a:endParaRPr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32425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smtClean="0"/>
              <a:t>Psycho-social </a:t>
            </a:r>
            <a:r>
              <a:rPr lang="en" b="1" dirty="0"/>
              <a:t>Support</a:t>
            </a:r>
            <a:endParaRPr b="1" dirty="0"/>
          </a:p>
        </p:txBody>
      </p:sp>
      <p:sp>
        <p:nvSpPr>
          <p:cNvPr id="124" name="Google Shape;124;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2400" dirty="0">
                <a:solidFill>
                  <a:schemeClr val="tx1"/>
                </a:solidFill>
              </a:rPr>
              <a:t>Normal reactions to abnormal events</a:t>
            </a:r>
            <a:endParaRPr sz="2400" dirty="0">
              <a:solidFill>
                <a:schemeClr val="tx1"/>
              </a:solidFill>
            </a:endParaRPr>
          </a:p>
          <a:p>
            <a:pPr marL="457200" lvl="0" indent="-342900" algn="l" rtl="0">
              <a:spcBef>
                <a:spcPts val="0"/>
              </a:spcBef>
              <a:spcAft>
                <a:spcPts val="0"/>
              </a:spcAft>
              <a:buSzPts val="1800"/>
              <a:buChar char="●"/>
            </a:pPr>
            <a:r>
              <a:rPr lang="en" sz="2400" dirty="0">
                <a:solidFill>
                  <a:schemeClr val="tx1"/>
                </a:solidFill>
              </a:rPr>
              <a:t>Five principles of psychosocial support (ensure and promote safety, calm, personal and collective efficacy, connectedness, hope)</a:t>
            </a:r>
            <a:endParaRPr sz="2400" dirty="0">
              <a:solidFill>
                <a:schemeClr val="tx1"/>
              </a:solidFill>
            </a:endParaRPr>
          </a:p>
          <a:p>
            <a:pPr marL="457200" lvl="0" indent="-342900" algn="l" rtl="0">
              <a:spcBef>
                <a:spcPts val="0"/>
              </a:spcBef>
              <a:spcAft>
                <a:spcPts val="0"/>
              </a:spcAft>
              <a:buSzPts val="1800"/>
              <a:buChar char="●"/>
            </a:pPr>
            <a:r>
              <a:rPr lang="en" sz="2400" dirty="0">
                <a:solidFill>
                  <a:schemeClr val="tx1"/>
                </a:solidFill>
              </a:rPr>
              <a:t>Psychosocial support activities</a:t>
            </a:r>
            <a:endParaRPr sz="2400" dirty="0">
              <a:solidFill>
                <a:schemeClr val="tx1"/>
              </a:solidFill>
            </a:endParaRPr>
          </a:p>
          <a:p>
            <a:pPr marL="457200" lvl="0" indent="-342900" algn="l" rtl="0">
              <a:spcBef>
                <a:spcPts val="0"/>
              </a:spcBef>
              <a:spcAft>
                <a:spcPts val="0"/>
              </a:spcAft>
              <a:buSzPts val="1800"/>
              <a:buChar char="●"/>
            </a:pPr>
            <a:r>
              <a:rPr lang="en" sz="2400" dirty="0">
                <a:solidFill>
                  <a:schemeClr val="tx1"/>
                </a:solidFill>
              </a:rPr>
              <a:t>Psychological first aid (prepare, look, listen, link) including at the household level</a:t>
            </a:r>
            <a:endParaRPr sz="24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311700" y="168979"/>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Case Studies</a:t>
            </a:r>
            <a:endParaRPr b="1" dirty="0"/>
          </a:p>
        </p:txBody>
      </p:sp>
      <p:sp>
        <p:nvSpPr>
          <p:cNvPr id="130" name="Google Shape;130;p25"/>
          <p:cNvSpPr txBox="1">
            <a:spLocks noGrp="1"/>
          </p:cNvSpPr>
          <p:nvPr>
            <p:ph type="body" idx="1"/>
          </p:nvPr>
        </p:nvSpPr>
        <p:spPr>
          <a:xfrm>
            <a:off x="120770" y="741679"/>
            <a:ext cx="8902460" cy="4278896"/>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600" dirty="0">
                <a:solidFill>
                  <a:schemeClr val="tx1"/>
                </a:solidFill>
              </a:rPr>
              <a:t>Get into groups of 4 and read your assigned paper on a specific population and mental health. Prepare a 10 minute Case Study presentation for the class and facilitate a 20 minute discussion on your assigned population.</a:t>
            </a:r>
            <a:endParaRPr sz="1600" dirty="0">
              <a:solidFill>
                <a:schemeClr val="tx1"/>
              </a:solidFill>
            </a:endParaRPr>
          </a:p>
          <a:p>
            <a:pPr marL="122873" lvl="0" indent="0" algn="just" rtl="0">
              <a:spcBef>
                <a:spcPts val="1200"/>
              </a:spcBef>
              <a:spcAft>
                <a:spcPts val="0"/>
              </a:spcAft>
              <a:buSzPct val="131620"/>
              <a:buNone/>
            </a:pPr>
            <a:r>
              <a:rPr lang="en" sz="1600" b="1" dirty="0" smtClean="0">
                <a:solidFill>
                  <a:schemeClr val="tx1"/>
                </a:solidFill>
              </a:rPr>
              <a:t>1. Healthcare </a:t>
            </a:r>
            <a:r>
              <a:rPr lang="en" sz="1600" b="1" dirty="0">
                <a:solidFill>
                  <a:schemeClr val="tx1"/>
                </a:solidFill>
              </a:rPr>
              <a:t>Workers </a:t>
            </a:r>
            <a:r>
              <a:rPr lang="en" sz="1600" dirty="0">
                <a:solidFill>
                  <a:schemeClr val="tx1"/>
                </a:solidFill>
              </a:rPr>
              <a:t>(Henneman J et al. 2021. The impact of the COVID-19 pandemic on the mental health of medical staff considering the interplay of pandemic burden and psychosocial resources—A rapid systematic review. PLoS ONE)</a:t>
            </a:r>
            <a:endParaRPr sz="1600" dirty="0">
              <a:solidFill>
                <a:schemeClr val="tx1"/>
              </a:solidFill>
            </a:endParaRPr>
          </a:p>
          <a:p>
            <a:pPr marL="122873" lvl="0" indent="0" algn="just" rtl="0">
              <a:spcBef>
                <a:spcPts val="0"/>
              </a:spcBef>
              <a:spcAft>
                <a:spcPts val="0"/>
              </a:spcAft>
              <a:buSzPct val="150000"/>
              <a:buNone/>
            </a:pPr>
            <a:r>
              <a:rPr lang="en" sz="1600" b="1" dirty="0" smtClean="0">
                <a:solidFill>
                  <a:schemeClr val="tx1"/>
                </a:solidFill>
              </a:rPr>
              <a:t>2. Students</a:t>
            </a:r>
            <a:r>
              <a:rPr lang="en" sz="1600" dirty="0" smtClean="0">
                <a:solidFill>
                  <a:schemeClr val="tx1"/>
                </a:solidFill>
              </a:rPr>
              <a:t> </a:t>
            </a:r>
            <a:r>
              <a:rPr lang="en" sz="1600" dirty="0">
                <a:solidFill>
                  <a:schemeClr val="tx1"/>
                </a:solidFill>
              </a:rPr>
              <a:t>(Chen T &amp; Lucock M. 2022. The mental health of university students during the COVID-19 pandemic: An online survey in the UK. PLoS ONE)</a:t>
            </a:r>
            <a:endParaRPr sz="1600" dirty="0">
              <a:solidFill>
                <a:schemeClr val="tx1"/>
              </a:solidFill>
            </a:endParaRPr>
          </a:p>
          <a:p>
            <a:pPr marL="122873" lvl="0" indent="0" algn="just" rtl="0">
              <a:spcBef>
                <a:spcPts val="0"/>
              </a:spcBef>
              <a:spcAft>
                <a:spcPts val="0"/>
              </a:spcAft>
              <a:buSzPct val="150000"/>
              <a:buNone/>
            </a:pPr>
            <a:r>
              <a:rPr lang="en" sz="1600" b="1" dirty="0" smtClean="0">
                <a:solidFill>
                  <a:schemeClr val="tx1"/>
                </a:solidFill>
              </a:rPr>
              <a:t>3. Families</a:t>
            </a:r>
            <a:r>
              <a:rPr lang="en" sz="1600" dirty="0" smtClean="0">
                <a:solidFill>
                  <a:schemeClr val="tx1"/>
                </a:solidFill>
              </a:rPr>
              <a:t> </a:t>
            </a:r>
            <a:r>
              <a:rPr lang="en" sz="1600" dirty="0">
                <a:solidFill>
                  <a:schemeClr val="tx1"/>
                </a:solidFill>
              </a:rPr>
              <a:t>(Gadermann A et al. 2021 Examining the impacts of the COVID-19 pandemic on family mental health in Canada: findings from a national cross- sectional study. BMJ Open)</a:t>
            </a:r>
            <a:endParaRPr sz="1600" dirty="0">
              <a:solidFill>
                <a:schemeClr val="tx1"/>
              </a:solidFill>
            </a:endParaRPr>
          </a:p>
          <a:p>
            <a:pPr marL="122873" lvl="0" indent="0" algn="just" rtl="0">
              <a:spcBef>
                <a:spcPts val="0"/>
              </a:spcBef>
              <a:spcAft>
                <a:spcPts val="0"/>
              </a:spcAft>
              <a:buSzPct val="128571"/>
              <a:buNone/>
            </a:pPr>
            <a:r>
              <a:rPr lang="en" sz="1600" b="1" dirty="0" smtClean="0">
                <a:solidFill>
                  <a:schemeClr val="tx1"/>
                </a:solidFill>
              </a:rPr>
              <a:t>4. People </a:t>
            </a:r>
            <a:r>
              <a:rPr lang="en" sz="1600" b="1" dirty="0">
                <a:solidFill>
                  <a:schemeClr val="tx1"/>
                </a:solidFill>
              </a:rPr>
              <a:t>with existing mental health concerns</a:t>
            </a:r>
            <a:r>
              <a:rPr lang="en" sz="1600" dirty="0">
                <a:solidFill>
                  <a:schemeClr val="tx1"/>
                </a:solidFill>
              </a:rPr>
              <a:t> (Pan K-Y et al. 2021). The mental health impact of the COVID-19 pandemic on people with and without depressive, anxiety, or obsessive-compulsive disorders: a longitudinal study of three Dutch case-control cohorts The Lancet Psychiatry)</a:t>
            </a:r>
            <a:endParaRPr sz="16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dirty="0" smtClean="0"/>
              <a:t>Group </a:t>
            </a:r>
            <a:r>
              <a:rPr lang="en" b="1" dirty="0"/>
              <a:t>Discussion</a:t>
            </a:r>
            <a:endParaRPr b="1" dirty="0"/>
          </a:p>
        </p:txBody>
      </p:sp>
      <p:sp>
        <p:nvSpPr>
          <p:cNvPr id="136" name="Google Shape;136;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n" dirty="0">
                <a:solidFill>
                  <a:schemeClr val="tx1"/>
                </a:solidFill>
              </a:rPr>
              <a:t>Break out into groups of 3-4 and discuss the below questions:</a:t>
            </a:r>
            <a:endParaRPr dirty="0">
              <a:solidFill>
                <a:schemeClr val="tx1"/>
              </a:solidFill>
            </a:endParaRPr>
          </a:p>
          <a:p>
            <a:pPr marL="114300" lvl="0" indent="0" algn="just" rtl="0">
              <a:spcBef>
                <a:spcPts val="1200"/>
              </a:spcBef>
              <a:spcAft>
                <a:spcPts val="0"/>
              </a:spcAft>
              <a:buSzPts val="1800"/>
              <a:buNone/>
            </a:pPr>
            <a:r>
              <a:rPr lang="en" dirty="0" smtClean="0">
                <a:solidFill>
                  <a:schemeClr val="tx1"/>
                </a:solidFill>
              </a:rPr>
              <a:t>1. What </a:t>
            </a:r>
            <a:r>
              <a:rPr lang="en" dirty="0">
                <a:solidFill>
                  <a:schemeClr val="tx1"/>
                </a:solidFill>
              </a:rPr>
              <a:t>is the link between pandemics and mental health?</a:t>
            </a:r>
            <a:endParaRPr dirty="0">
              <a:solidFill>
                <a:schemeClr val="tx1"/>
              </a:solidFill>
            </a:endParaRPr>
          </a:p>
          <a:p>
            <a:pPr marL="114300" lvl="0" indent="0" algn="just" rtl="0">
              <a:spcBef>
                <a:spcPts val="0"/>
              </a:spcBef>
              <a:spcAft>
                <a:spcPts val="0"/>
              </a:spcAft>
              <a:buSzPts val="1800"/>
              <a:buNone/>
            </a:pPr>
            <a:r>
              <a:rPr lang="en" dirty="0" smtClean="0">
                <a:solidFill>
                  <a:schemeClr val="tx1"/>
                </a:solidFill>
              </a:rPr>
              <a:t>2. How </a:t>
            </a:r>
            <a:r>
              <a:rPr lang="en" dirty="0">
                <a:solidFill>
                  <a:schemeClr val="tx1"/>
                </a:solidFill>
              </a:rPr>
              <a:t>can mental health be promoted during a pandemic?</a:t>
            </a:r>
            <a:endParaRPr dirty="0">
              <a:solidFill>
                <a:schemeClr val="tx1"/>
              </a:solidFill>
            </a:endParaRPr>
          </a:p>
          <a:p>
            <a:pPr marL="114300" lvl="0" indent="0" algn="just" rtl="0">
              <a:spcBef>
                <a:spcPts val="0"/>
              </a:spcBef>
              <a:spcAft>
                <a:spcPts val="0"/>
              </a:spcAft>
              <a:buSzPts val="1800"/>
              <a:buNone/>
            </a:pPr>
            <a:r>
              <a:rPr lang="en" dirty="0" smtClean="0">
                <a:solidFill>
                  <a:schemeClr val="tx1"/>
                </a:solidFill>
              </a:rPr>
              <a:t>3. How </a:t>
            </a:r>
            <a:r>
              <a:rPr lang="en" dirty="0">
                <a:solidFill>
                  <a:schemeClr val="tx1"/>
                </a:solidFill>
              </a:rPr>
              <a:t>can you offer mental health support to family, friends and colleagues during a pandemic?</a:t>
            </a:r>
            <a:endParaRPr dirty="0">
              <a:solidFill>
                <a:schemeClr val="tx1"/>
              </a:solidFill>
            </a:endParaRPr>
          </a:p>
          <a:p>
            <a:pPr marL="114300" lvl="0" indent="0" algn="just" rtl="0">
              <a:spcBef>
                <a:spcPts val="0"/>
              </a:spcBef>
              <a:spcAft>
                <a:spcPts val="0"/>
              </a:spcAft>
              <a:buSzPts val="1800"/>
              <a:buNone/>
            </a:pPr>
            <a:r>
              <a:rPr lang="en" dirty="0" smtClean="0">
                <a:solidFill>
                  <a:schemeClr val="tx1"/>
                </a:solidFill>
              </a:rPr>
              <a:t>4. Has </a:t>
            </a:r>
            <a:r>
              <a:rPr lang="en" dirty="0">
                <a:solidFill>
                  <a:schemeClr val="tx1"/>
                </a:solidFill>
              </a:rPr>
              <a:t>COVID-19 changed how we are talking about mental health?</a:t>
            </a:r>
            <a:endParaRP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rPr>
              <a:t>References</a:t>
            </a:r>
            <a:endParaRPr lang="en-US" b="1" dirty="0">
              <a:solidFill>
                <a:schemeClr val="tx1"/>
              </a:solidFill>
            </a:endParaRPr>
          </a:p>
        </p:txBody>
      </p:sp>
      <p:sp>
        <p:nvSpPr>
          <p:cNvPr id="3" name="Text Placeholder 2"/>
          <p:cNvSpPr>
            <a:spLocks noGrp="1"/>
          </p:cNvSpPr>
          <p:nvPr>
            <p:ph type="body" idx="1"/>
          </p:nvPr>
        </p:nvSpPr>
        <p:spPr/>
        <p:txBody>
          <a:bodyPr>
            <a:normAutofit fontScale="70000" lnSpcReduction="20000"/>
          </a:bodyPr>
          <a:lstStyle/>
          <a:p>
            <a:pPr marL="114300" lvl="0" indent="0" algn="just">
              <a:buNone/>
            </a:pPr>
            <a:r>
              <a:rPr lang="en-US" dirty="0" smtClean="0">
                <a:solidFill>
                  <a:schemeClr val="tx1"/>
                </a:solidFill>
              </a:rPr>
              <a:t>1. Chen </a:t>
            </a:r>
            <a:r>
              <a:rPr lang="en-US" dirty="0">
                <a:solidFill>
                  <a:schemeClr val="tx1"/>
                </a:solidFill>
              </a:rPr>
              <a:t>J, Farah N, Dong RK, Chen RZ, Xu W, Yin J, Chen BZ, </a:t>
            </a:r>
            <a:r>
              <a:rPr lang="en-US" dirty="0" err="1">
                <a:solidFill>
                  <a:schemeClr val="tx1"/>
                </a:solidFill>
              </a:rPr>
              <a:t>Delios</a:t>
            </a:r>
            <a:r>
              <a:rPr lang="en-US" dirty="0">
                <a:solidFill>
                  <a:schemeClr val="tx1"/>
                </a:solidFill>
              </a:rPr>
              <a:t> AY, Miller S, Wan X, Ye W, Zhang SX. Mental Health during the COVID-19 Crisis in Africa: A Systematic Review and Meta-Analysis. </a:t>
            </a:r>
            <a:r>
              <a:rPr lang="en-US" dirty="0" err="1">
                <a:solidFill>
                  <a:schemeClr val="tx1"/>
                </a:solidFill>
              </a:rPr>
              <a:t>Int</a:t>
            </a:r>
            <a:r>
              <a:rPr lang="en-US" dirty="0">
                <a:solidFill>
                  <a:schemeClr val="tx1"/>
                </a:solidFill>
              </a:rPr>
              <a:t> J Environ Res Public Health. 2021 Oct 10; 18(20):10604. </a:t>
            </a:r>
            <a:r>
              <a:rPr lang="en-US" dirty="0" err="1">
                <a:solidFill>
                  <a:schemeClr val="tx1"/>
                </a:solidFill>
              </a:rPr>
              <a:t>doi</a:t>
            </a:r>
            <a:r>
              <a:rPr lang="en-US" dirty="0">
                <a:solidFill>
                  <a:schemeClr val="tx1"/>
                </a:solidFill>
              </a:rPr>
              <a:t>: 10.3390/ijerph182010604. </a:t>
            </a:r>
          </a:p>
          <a:p>
            <a:pPr marL="114300" lvl="0" indent="0" algn="just">
              <a:buNone/>
            </a:pPr>
            <a:r>
              <a:rPr lang="en-US" dirty="0" smtClean="0">
                <a:solidFill>
                  <a:schemeClr val="tx1"/>
                </a:solidFill>
              </a:rPr>
              <a:t>2. </a:t>
            </a:r>
            <a:r>
              <a:rPr lang="en-US" dirty="0" err="1" smtClean="0">
                <a:solidFill>
                  <a:schemeClr val="tx1"/>
                </a:solidFill>
              </a:rPr>
              <a:t>Galea</a:t>
            </a:r>
            <a:r>
              <a:rPr lang="en-US" dirty="0" smtClean="0">
                <a:solidFill>
                  <a:schemeClr val="tx1"/>
                </a:solidFill>
              </a:rPr>
              <a:t> </a:t>
            </a:r>
            <a:r>
              <a:rPr lang="en-US" dirty="0">
                <a:solidFill>
                  <a:schemeClr val="tx1"/>
                </a:solidFill>
              </a:rPr>
              <a:t>S, Merchant RM, Lurie N. The Mental Health Consequences of COVID-19 and Physical Distancing: The Need for Prevention and Early Intervention. JAMA Intern Med. 2020;180(6):817–818. doi:10.1001/jamainternmed.2020.1562</a:t>
            </a:r>
          </a:p>
          <a:p>
            <a:pPr marL="114300" indent="0" algn="just">
              <a:buNone/>
            </a:pPr>
            <a:r>
              <a:rPr lang="en-US" dirty="0" smtClean="0">
                <a:solidFill>
                  <a:schemeClr val="tx1"/>
                </a:solidFill>
              </a:rPr>
              <a:t>3. IASC </a:t>
            </a:r>
            <a:r>
              <a:rPr lang="en-US" dirty="0">
                <a:solidFill>
                  <a:schemeClr val="tx1"/>
                </a:solidFill>
              </a:rPr>
              <a:t>Guidelines for Mental Health and Psychosocial Support in Emergency Settings</a:t>
            </a:r>
          </a:p>
          <a:p>
            <a:pPr marL="114300" indent="0" algn="just">
              <a:buNone/>
            </a:pPr>
            <a:r>
              <a:rPr lang="en-US" dirty="0" smtClean="0">
                <a:solidFill>
                  <a:schemeClr val="tx1"/>
                </a:solidFill>
              </a:rPr>
              <a:t>(</a:t>
            </a:r>
            <a:r>
              <a:rPr lang="en-US" u="sng" dirty="0" smtClean="0">
                <a:solidFill>
                  <a:schemeClr val="tx1"/>
                </a:solidFill>
                <a:hlinkClick r:id="rId2"/>
              </a:rPr>
              <a:t>https</a:t>
            </a:r>
            <a:r>
              <a:rPr lang="en-US" u="sng" dirty="0">
                <a:solidFill>
                  <a:schemeClr val="tx1"/>
                </a:solidFill>
                <a:hlinkClick r:id="rId2"/>
              </a:rPr>
              <a:t>://interagencystandingcommittee.org/mental-health-and-psychosocial-supportemergency-settings-0/documents-public/iasc-guidelines-mental</a:t>
            </a:r>
            <a:r>
              <a:rPr lang="en-US" dirty="0">
                <a:solidFill>
                  <a:schemeClr val="tx1"/>
                </a:solidFill>
              </a:rPr>
              <a:t>)</a:t>
            </a:r>
          </a:p>
          <a:p>
            <a:pPr marL="114300" lvl="0" indent="0" algn="just">
              <a:buNone/>
            </a:pPr>
            <a:r>
              <a:rPr lang="en-US" dirty="0" smtClean="0">
                <a:solidFill>
                  <a:schemeClr val="tx1"/>
                </a:solidFill>
              </a:rPr>
              <a:t>4. IASC </a:t>
            </a:r>
            <a:r>
              <a:rPr lang="en-US" dirty="0">
                <a:solidFill>
                  <a:schemeClr val="tx1"/>
                </a:solidFill>
              </a:rPr>
              <a:t>Inter-Agency Referral Guidance Note for Mental Health and Psychosocial Support in Emergency Settings (</a:t>
            </a:r>
            <a:r>
              <a:rPr lang="en-US" dirty="0">
                <a:solidFill>
                  <a:schemeClr val="tx1"/>
                </a:solidFill>
                <a:hlinkClick r:id="rId3"/>
              </a:rPr>
              <a:t>https://</a:t>
            </a:r>
            <a:r>
              <a:rPr lang="en-US" dirty="0" smtClean="0">
                <a:solidFill>
                  <a:schemeClr val="tx1"/>
                </a:solidFill>
                <a:hlinkClick r:id="rId3"/>
              </a:rPr>
              <a:t>interagencystandingcommittee.org/mental-health-and-psychosocial-supportemergency-settings/content/iasc-inter-agency-referral</a:t>
            </a:r>
            <a:r>
              <a:rPr lang="en-US" dirty="0" smtClean="0">
                <a:solidFill>
                  <a:schemeClr val="tx1"/>
                </a:solidFill>
              </a:rPr>
              <a:t>)</a:t>
            </a:r>
          </a:p>
          <a:p>
            <a:pPr marL="114300" lvl="0" indent="0" algn="just">
              <a:buNone/>
            </a:pPr>
            <a:r>
              <a:rPr lang="en-US" dirty="0" smtClean="0">
                <a:solidFill>
                  <a:schemeClr val="tx1"/>
                </a:solidFill>
              </a:rPr>
              <a:t>5. Mental </a:t>
            </a:r>
            <a:r>
              <a:rPr lang="en-US" dirty="0">
                <a:solidFill>
                  <a:schemeClr val="tx1"/>
                </a:solidFill>
              </a:rPr>
              <a:t>health preparedness and response for the COVID-19 pandemic. Report by the Director General of the World Health Organization. January 8 2021. EB148/20 (</a:t>
            </a:r>
            <a:r>
              <a:rPr lang="en-US" dirty="0">
                <a:solidFill>
                  <a:schemeClr val="tx1"/>
                </a:solidFill>
                <a:hlinkClick r:id="rId4"/>
              </a:rPr>
              <a:t>https://apps.who.int/gb/ebwha/pdf_files/EB148/B148_20-en.pdf</a:t>
            </a:r>
            <a:r>
              <a:rPr lang="en-US" dirty="0">
                <a:solidFill>
                  <a:schemeClr val="tx1"/>
                </a:solidFill>
              </a:rPr>
              <a:t>)</a:t>
            </a:r>
          </a:p>
          <a:p>
            <a:pPr marL="114300" indent="0" algn="just">
              <a:buNone/>
            </a:pPr>
            <a:r>
              <a:rPr lang="en-US" dirty="0" smtClean="0">
                <a:solidFill>
                  <a:schemeClr val="tx1"/>
                </a:solidFill>
              </a:rPr>
              <a:t>6. Psychological </a:t>
            </a:r>
            <a:r>
              <a:rPr lang="en-US" dirty="0">
                <a:solidFill>
                  <a:schemeClr val="tx1"/>
                </a:solidFill>
              </a:rPr>
              <a:t>	First 	Aid (</a:t>
            </a:r>
            <a:r>
              <a:rPr lang="en-US" u="sng" dirty="0">
                <a:solidFill>
                  <a:schemeClr val="tx1"/>
                </a:solidFill>
                <a:hlinkClick r:id="rId5"/>
              </a:rPr>
              <a:t>https://www.who.int/mental_health/publications/guide_field_workers/en/</a:t>
            </a:r>
            <a:endParaRPr lang="en-US" dirty="0">
              <a:solidFill>
                <a:schemeClr val="tx1"/>
              </a:solidFill>
            </a:endParaRPr>
          </a:p>
        </p:txBody>
      </p:sp>
    </p:spTree>
    <p:extLst>
      <p:ext uri="{BB962C8B-B14F-4D97-AF65-F5344CB8AC3E}">
        <p14:creationId xmlns:p14="http://schemas.microsoft.com/office/powerpoint/2010/main" val="593265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64469" y="2360959"/>
            <a:ext cx="6212384" cy="1611788"/>
          </a:xfrm>
        </p:spPr>
        <p:txBody>
          <a:bodyPr>
            <a:normAutofit fontScale="90000"/>
          </a:bodyPr>
          <a:lstStyle/>
          <a:p>
            <a:pPr algn="ctr"/>
            <a:r>
              <a:rPr lang="en-GB" sz="1800" b="0" dirty="0"/>
              <a:t>Review of The Pandemic Preparedness  with One Health approach (PPOH) short course is by the East African Community (EAC) Secretariat in cooperation with universities of the six EAC Partner States. It is facilitated by the German Government and implemented by the Deutsche Gesellschaft für Internationale </a:t>
            </a:r>
            <a:r>
              <a:rPr lang="en-GB" sz="1800" b="0" dirty="0" err="1"/>
              <a:t>Zusammenarbeit</a:t>
            </a:r>
            <a:r>
              <a:rPr lang="en-GB" sz="1800" b="0" dirty="0"/>
              <a:t> GIZ GmbH through the </a:t>
            </a:r>
            <a:r>
              <a:rPr lang="en-US" sz="1800" b="0" dirty="0"/>
              <a:t>Global </a:t>
            </a:r>
            <a:r>
              <a:rPr lang="en-US" sz="1800" b="0" dirty="0" err="1"/>
              <a:t>Programme</a:t>
            </a:r>
            <a:r>
              <a:rPr lang="en-US" sz="1800" b="0" dirty="0"/>
              <a:t> Pandemic Prevention and Response, One Health (GP PPOH)</a:t>
            </a:r>
            <a:endParaRPr lang="en-US" sz="21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2261" y="880661"/>
            <a:ext cx="1429712" cy="1011404"/>
          </a:xfrm>
          <a:prstGeom prst="rect">
            <a:avLst/>
          </a:prstGeom>
        </p:spPr>
      </p:pic>
      <p:pic>
        <p:nvPicPr>
          <p:cNvPr id="3" name="Picture 2">
            <a:extLst>
              <a:ext uri="{FF2B5EF4-FFF2-40B4-BE49-F238E27FC236}">
                <a16:creationId xmlns:a16="http://schemas.microsoft.com/office/drawing/2014/main" id="{DF1D0F11-D343-E402-A52C-97BF64743F4D}"/>
              </a:ext>
            </a:extLst>
          </p:cNvPr>
          <p:cNvPicPr>
            <a:picLocks noChangeAspect="1"/>
          </p:cNvPicPr>
          <p:nvPr/>
        </p:nvPicPr>
        <p:blipFill>
          <a:blip r:embed="rId3"/>
          <a:stretch>
            <a:fillRect/>
          </a:stretch>
        </p:blipFill>
        <p:spPr>
          <a:xfrm>
            <a:off x="6313147" y="1109817"/>
            <a:ext cx="999769" cy="776744"/>
          </a:xfrm>
          <a:prstGeom prst="rect">
            <a:avLst/>
          </a:prstGeom>
        </p:spPr>
      </p:pic>
      <p:pic>
        <p:nvPicPr>
          <p:cNvPr id="6" name="Picture 5">
            <a:extLst>
              <a:ext uri="{FF2B5EF4-FFF2-40B4-BE49-F238E27FC236}">
                <a16:creationId xmlns:a16="http://schemas.microsoft.com/office/drawing/2014/main" id="{0DE05482-44D3-BB0F-4B72-61296C1BC10A}"/>
              </a:ext>
            </a:extLst>
          </p:cNvPr>
          <p:cNvPicPr>
            <a:picLocks noChangeAspect="1"/>
          </p:cNvPicPr>
          <p:nvPr/>
        </p:nvPicPr>
        <p:blipFill>
          <a:blip r:embed="rId4"/>
          <a:stretch>
            <a:fillRect/>
          </a:stretch>
        </p:blipFill>
        <p:spPr>
          <a:xfrm>
            <a:off x="4035908" y="990905"/>
            <a:ext cx="1069505" cy="830273"/>
          </a:xfrm>
          <a:prstGeom prst="rect">
            <a:avLst/>
          </a:prstGeom>
        </p:spPr>
      </p:pic>
    </p:spTree>
    <p:extLst>
      <p:ext uri="{BB962C8B-B14F-4D97-AF65-F5344CB8AC3E}">
        <p14:creationId xmlns:p14="http://schemas.microsoft.com/office/powerpoint/2010/main" val="34579340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341508"/>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b="1" dirty="0"/>
              <a:t>Module Objectives</a:t>
            </a:r>
            <a:endParaRPr sz="4000" b="1"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Clr>
                <a:schemeClr val="dk1"/>
              </a:buClr>
              <a:buSzPts val="1100"/>
              <a:buFont typeface="Arial"/>
              <a:buNone/>
            </a:pPr>
            <a:r>
              <a:rPr lang="en" sz="2400" dirty="0">
                <a:solidFill>
                  <a:schemeClr val="tx1"/>
                </a:solidFill>
              </a:rPr>
              <a:t>This module sets out to:</a:t>
            </a:r>
            <a:endParaRPr sz="2400" dirty="0">
              <a:solidFill>
                <a:schemeClr val="tx1"/>
              </a:solidFill>
            </a:endParaRPr>
          </a:p>
          <a:p>
            <a:pPr marL="457200" lvl="0" indent="-342900" algn="just" rtl="0">
              <a:spcBef>
                <a:spcPts val="1200"/>
              </a:spcBef>
              <a:spcAft>
                <a:spcPts val="0"/>
              </a:spcAft>
              <a:buSzPts val="1800"/>
              <a:buAutoNum type="romanLcPeriod"/>
            </a:pPr>
            <a:r>
              <a:rPr lang="en" sz="2400" dirty="0">
                <a:solidFill>
                  <a:schemeClr val="tx1"/>
                </a:solidFill>
              </a:rPr>
              <a:t>Define terms and concepts used in the mental health field.</a:t>
            </a:r>
            <a:endParaRPr sz="2400" dirty="0">
              <a:solidFill>
                <a:schemeClr val="tx1"/>
              </a:solidFill>
            </a:endParaRPr>
          </a:p>
          <a:p>
            <a:pPr marL="457200" lvl="0" indent="-342900" algn="just" rtl="0">
              <a:spcBef>
                <a:spcPts val="0"/>
              </a:spcBef>
              <a:spcAft>
                <a:spcPts val="0"/>
              </a:spcAft>
              <a:buSzPts val="1800"/>
              <a:buAutoNum type="romanLcPeriod"/>
            </a:pPr>
            <a:r>
              <a:rPr lang="en" sz="2400" dirty="0">
                <a:solidFill>
                  <a:schemeClr val="tx1"/>
                </a:solidFill>
              </a:rPr>
              <a:t>Identify causes, risks and impact of mental distress during pandemics.</a:t>
            </a:r>
            <a:endParaRPr sz="2400" dirty="0">
              <a:solidFill>
                <a:schemeClr val="tx1"/>
              </a:solidFill>
            </a:endParaRPr>
          </a:p>
          <a:p>
            <a:pPr marL="457200" lvl="0" indent="-342900" algn="just" rtl="0">
              <a:spcBef>
                <a:spcPts val="0"/>
              </a:spcBef>
              <a:spcAft>
                <a:spcPts val="0"/>
              </a:spcAft>
              <a:buSzPts val="1800"/>
              <a:buAutoNum type="romanLcPeriod"/>
            </a:pPr>
            <a:r>
              <a:rPr lang="en" sz="2400" dirty="0">
                <a:solidFill>
                  <a:schemeClr val="tx1"/>
                </a:solidFill>
              </a:rPr>
              <a:t>Recognize mental distress in communities.</a:t>
            </a:r>
            <a:endParaRPr sz="2400" dirty="0">
              <a:solidFill>
                <a:schemeClr val="tx1"/>
              </a:solidFill>
            </a:endParaRPr>
          </a:p>
          <a:p>
            <a:pPr marL="457200" lvl="0" indent="-342900" algn="just" rtl="0">
              <a:spcBef>
                <a:spcPts val="0"/>
              </a:spcBef>
              <a:spcAft>
                <a:spcPts val="0"/>
              </a:spcAft>
              <a:buSzPts val="1800"/>
              <a:buAutoNum type="romanLcPeriod"/>
            </a:pPr>
            <a:r>
              <a:rPr lang="en" sz="2400" dirty="0">
                <a:solidFill>
                  <a:schemeClr val="tx1"/>
                </a:solidFill>
              </a:rPr>
              <a:t>Utilize tools to prevent and respond to mental distress including mental health care in the acute phase.</a:t>
            </a:r>
            <a:endParaRPr sz="2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ct val="39285"/>
              <a:buFont typeface="Arial"/>
              <a:buNone/>
            </a:pPr>
            <a:r>
              <a:rPr lang="en" sz="3600" b="1" dirty="0"/>
              <a:t>Expected Learning Outcomes</a:t>
            </a:r>
            <a:endParaRPr sz="3600" b="1" dirty="0"/>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2000" dirty="0">
                <a:solidFill>
                  <a:schemeClr val="tx1"/>
                </a:solidFill>
              </a:rPr>
              <a:t>By the end of this module, learners should be able to:</a:t>
            </a:r>
            <a:endParaRPr sz="2000" dirty="0">
              <a:solidFill>
                <a:schemeClr val="tx1"/>
              </a:solidFill>
            </a:endParaRPr>
          </a:p>
          <a:p>
            <a:pPr marL="457200" lvl="0" indent="-342900" algn="just" rtl="0">
              <a:spcBef>
                <a:spcPts val="1200"/>
              </a:spcBef>
              <a:spcAft>
                <a:spcPts val="0"/>
              </a:spcAft>
              <a:buSzPts val="1800"/>
              <a:buAutoNum type="romanLcPeriod"/>
            </a:pPr>
            <a:r>
              <a:rPr lang="en" sz="2000" dirty="0">
                <a:solidFill>
                  <a:schemeClr val="tx1"/>
                </a:solidFill>
              </a:rPr>
              <a:t>Explain common terms and concepts in mental health.</a:t>
            </a:r>
            <a:endParaRPr sz="2000" dirty="0">
              <a:solidFill>
                <a:schemeClr val="tx1"/>
              </a:solidFill>
            </a:endParaRPr>
          </a:p>
          <a:p>
            <a:pPr marL="457200" lvl="0" indent="-342900" algn="just" rtl="0">
              <a:spcBef>
                <a:spcPts val="0"/>
              </a:spcBef>
              <a:spcAft>
                <a:spcPts val="0"/>
              </a:spcAft>
              <a:buSzPts val="1800"/>
              <a:buAutoNum type="romanLcPeriod"/>
            </a:pPr>
            <a:r>
              <a:rPr lang="en" sz="2000" dirty="0">
                <a:solidFill>
                  <a:schemeClr val="tx1"/>
                </a:solidFill>
              </a:rPr>
              <a:t>Describe the stressors, factors and conditions that impact mental health during pandemics and identify populations at risk of increased mental health distress.</a:t>
            </a:r>
            <a:endParaRPr sz="2000" dirty="0">
              <a:solidFill>
                <a:schemeClr val="tx1"/>
              </a:solidFill>
            </a:endParaRPr>
          </a:p>
          <a:p>
            <a:pPr marL="457200" lvl="0" indent="-342900" algn="just" rtl="0">
              <a:spcBef>
                <a:spcPts val="0"/>
              </a:spcBef>
              <a:spcAft>
                <a:spcPts val="0"/>
              </a:spcAft>
              <a:buSzPts val="1800"/>
              <a:buAutoNum type="romanLcPeriod"/>
            </a:pPr>
            <a:r>
              <a:rPr lang="en" sz="2000" dirty="0">
                <a:solidFill>
                  <a:schemeClr val="tx1"/>
                </a:solidFill>
              </a:rPr>
              <a:t>Utilize tools used in identification and response to mental distress and describe barriers to their implementation.</a:t>
            </a:r>
            <a:endParaRPr sz="2000" dirty="0">
              <a:solidFill>
                <a:schemeClr val="tx1"/>
              </a:solidFill>
            </a:endParaRPr>
          </a:p>
          <a:p>
            <a:pPr marL="457200" lvl="0" indent="-342900" algn="just" rtl="0">
              <a:spcBef>
                <a:spcPts val="0"/>
              </a:spcBef>
              <a:spcAft>
                <a:spcPts val="0"/>
              </a:spcAft>
              <a:buSzPts val="1800"/>
              <a:buAutoNum type="romanLcPeriod"/>
            </a:pPr>
            <a:r>
              <a:rPr lang="en" sz="2000" dirty="0">
                <a:solidFill>
                  <a:schemeClr val="tx1"/>
                </a:solidFill>
              </a:rPr>
              <a:t>Map out mental health support and provide response in the acute phase of mental distress.</a:t>
            </a:r>
            <a:endParaRPr sz="20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237991"/>
            <a:ext cx="8520600" cy="572700"/>
          </a:xfrm>
          <a:prstGeom prst="rect">
            <a:avLst/>
          </a:prstGeom>
        </p:spPr>
        <p:txBody>
          <a:bodyPr spcFirstLastPara="1" wrap="square" lIns="91425" tIns="91425" rIns="91425" bIns="91425" anchor="t" anchorCtr="0">
            <a:noAutofit/>
          </a:bodyPr>
          <a:lstStyle/>
          <a:p>
            <a:pPr marL="68580" lvl="0" algn="ctr" rtl="0">
              <a:spcBef>
                <a:spcPts val="0"/>
              </a:spcBef>
              <a:spcAft>
                <a:spcPts val="0"/>
              </a:spcAft>
              <a:buSzPct val="100000"/>
            </a:pPr>
            <a:r>
              <a:rPr lang="en" b="1" dirty="0"/>
              <a:t>Definition of Terminologies &amp; Concepts</a:t>
            </a:r>
            <a:endParaRPr b="1" dirty="0"/>
          </a:p>
        </p:txBody>
      </p:sp>
      <p:sp>
        <p:nvSpPr>
          <p:cNvPr id="85" name="Google Shape;85;p18"/>
          <p:cNvSpPr txBox="1">
            <a:spLocks noGrp="1"/>
          </p:cNvSpPr>
          <p:nvPr>
            <p:ph type="body" idx="1"/>
          </p:nvPr>
        </p:nvSpPr>
        <p:spPr>
          <a:xfrm>
            <a:off x="311700" y="810690"/>
            <a:ext cx="8520600" cy="4175377"/>
          </a:xfrm>
          <a:prstGeom prst="rect">
            <a:avLst/>
          </a:prstGeom>
        </p:spPr>
        <p:txBody>
          <a:bodyPr spcFirstLastPara="1" wrap="square" lIns="91425" tIns="91425" rIns="91425" bIns="91425" anchor="t" anchorCtr="0">
            <a:noAutofit/>
          </a:bodyPr>
          <a:lstStyle/>
          <a:p>
            <a:pPr marL="457200" lvl="0" indent="-334327" algn="just" rtl="0">
              <a:spcBef>
                <a:spcPts val="0"/>
              </a:spcBef>
              <a:spcAft>
                <a:spcPts val="0"/>
              </a:spcAft>
              <a:buSzPct val="100000"/>
              <a:buChar char="●"/>
            </a:pPr>
            <a:r>
              <a:rPr lang="en" b="1" u="sng" dirty="0">
                <a:solidFill>
                  <a:schemeClr val="tx1"/>
                </a:solidFill>
              </a:rPr>
              <a:t>mental health:</a:t>
            </a:r>
            <a:r>
              <a:rPr lang="en" u="sng" dirty="0">
                <a:solidFill>
                  <a:schemeClr val="tx1"/>
                </a:solidFill>
              </a:rPr>
              <a:t> </a:t>
            </a:r>
            <a:r>
              <a:rPr lang="en" dirty="0">
                <a:solidFill>
                  <a:schemeClr val="tx1"/>
                </a:solidFill>
              </a:rPr>
              <a:t>includes our emotional, psychological, and social well-being. It affects how we think, feel, and act. It also helps determine how we handle stress, relate to others, and make healthy choices (CDC)</a:t>
            </a:r>
            <a:endParaRPr dirty="0">
              <a:solidFill>
                <a:schemeClr val="tx1"/>
              </a:solidFill>
            </a:endParaRPr>
          </a:p>
          <a:p>
            <a:pPr marL="457200" lvl="0" indent="-334327" algn="just" rtl="0">
              <a:spcBef>
                <a:spcPts val="0"/>
              </a:spcBef>
              <a:spcAft>
                <a:spcPts val="0"/>
              </a:spcAft>
              <a:buSzPct val="100000"/>
              <a:buChar char="●"/>
            </a:pPr>
            <a:r>
              <a:rPr lang="en" b="1" u="sng" dirty="0">
                <a:solidFill>
                  <a:schemeClr val="tx1"/>
                </a:solidFill>
              </a:rPr>
              <a:t>stress:</a:t>
            </a:r>
            <a:r>
              <a:rPr lang="en" b="1" dirty="0">
                <a:solidFill>
                  <a:schemeClr val="tx1"/>
                </a:solidFill>
              </a:rPr>
              <a:t> </a:t>
            </a:r>
            <a:r>
              <a:rPr lang="en" dirty="0">
                <a:solidFill>
                  <a:schemeClr val="tx1"/>
                </a:solidFill>
              </a:rPr>
              <a:t>any type of change that causes physical, emotional or psychological strain. Stress is your body's response to anything that requires attention or action (WHO)</a:t>
            </a:r>
            <a:endParaRPr b="1" dirty="0">
              <a:solidFill>
                <a:schemeClr val="tx1"/>
              </a:solidFill>
            </a:endParaRPr>
          </a:p>
          <a:p>
            <a:pPr marL="457200" lvl="0" indent="-334327" algn="just" rtl="0">
              <a:spcBef>
                <a:spcPts val="0"/>
              </a:spcBef>
              <a:spcAft>
                <a:spcPts val="0"/>
              </a:spcAft>
              <a:buSzPct val="100000"/>
              <a:buChar char="●"/>
            </a:pPr>
            <a:r>
              <a:rPr lang="en" b="1" u="sng" dirty="0">
                <a:solidFill>
                  <a:schemeClr val="tx1"/>
                </a:solidFill>
              </a:rPr>
              <a:t>emotional distress:</a:t>
            </a:r>
            <a:r>
              <a:rPr lang="en" b="1" dirty="0">
                <a:solidFill>
                  <a:schemeClr val="tx1"/>
                </a:solidFill>
              </a:rPr>
              <a:t> </a:t>
            </a:r>
            <a:r>
              <a:rPr lang="en" dirty="0">
                <a:solidFill>
                  <a:schemeClr val="tx1"/>
                </a:solidFill>
              </a:rPr>
              <a:t>a highly unpleasant emotional reaction (as anguish, humiliation, or fury) which results from another's conduct and for which damages may be sought (legal definition; merriam webster)</a:t>
            </a:r>
            <a:endParaRPr b="1" u="sng" dirty="0">
              <a:solidFill>
                <a:schemeClr val="tx1"/>
              </a:solidFill>
            </a:endParaRPr>
          </a:p>
          <a:p>
            <a:pPr marL="457200" lvl="0" indent="-334327" algn="just" rtl="0">
              <a:spcBef>
                <a:spcPts val="0"/>
              </a:spcBef>
              <a:spcAft>
                <a:spcPts val="0"/>
              </a:spcAft>
              <a:buSzPct val="100000"/>
              <a:buChar char="●"/>
            </a:pPr>
            <a:r>
              <a:rPr lang="en" b="1" u="sng" dirty="0">
                <a:solidFill>
                  <a:schemeClr val="tx1"/>
                </a:solidFill>
              </a:rPr>
              <a:t>human rights violations</a:t>
            </a:r>
            <a:r>
              <a:rPr lang="en" dirty="0">
                <a:solidFill>
                  <a:schemeClr val="tx1"/>
                </a:solidFill>
              </a:rPr>
              <a:t> arbitrary deprivation of life; torture, cruel or degrading treatment or punishment; slavery and forced labour; arbitrary arrest or detention; arbitrary interference with privacy; war propaganda; discrimination; and advocacy of racial or religious hatred</a:t>
            </a:r>
            <a:endParaRPr b="1" u="sng"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186233"/>
            <a:ext cx="8520600" cy="572700"/>
          </a:xfrm>
          <a:prstGeom prst="rect">
            <a:avLst/>
          </a:prstGeom>
        </p:spPr>
        <p:txBody>
          <a:bodyPr spcFirstLastPara="1" wrap="square" lIns="91425" tIns="91425" rIns="91425" bIns="91425" anchor="t" anchorCtr="0">
            <a:noAutofit/>
          </a:bodyPr>
          <a:lstStyle/>
          <a:p>
            <a:pPr marL="68580" lvl="0" algn="ctr" rtl="0">
              <a:spcBef>
                <a:spcPts val="0"/>
              </a:spcBef>
              <a:spcAft>
                <a:spcPts val="0"/>
              </a:spcAft>
              <a:buSzPct val="100000"/>
            </a:pPr>
            <a:r>
              <a:rPr lang="en" b="1" dirty="0"/>
              <a:t>Definition of Terminologies &amp; Concepts</a:t>
            </a:r>
            <a:endParaRPr b="1" dirty="0"/>
          </a:p>
        </p:txBody>
      </p:sp>
      <p:sp>
        <p:nvSpPr>
          <p:cNvPr id="91" name="Google Shape;91;p19"/>
          <p:cNvSpPr txBox="1">
            <a:spLocks noGrp="1"/>
          </p:cNvSpPr>
          <p:nvPr>
            <p:ph type="body" idx="1"/>
          </p:nvPr>
        </p:nvSpPr>
        <p:spPr>
          <a:xfrm>
            <a:off x="311700" y="758933"/>
            <a:ext cx="8520600" cy="4158124"/>
          </a:xfrm>
          <a:prstGeom prst="rect">
            <a:avLst/>
          </a:prstGeom>
        </p:spPr>
        <p:txBody>
          <a:bodyPr spcFirstLastPara="1" wrap="square" lIns="91425" tIns="91425" rIns="91425" bIns="91425" anchor="t" anchorCtr="0">
            <a:normAutofit/>
          </a:bodyPr>
          <a:lstStyle/>
          <a:p>
            <a:pPr marL="457200" lvl="0" indent="-342900" algn="just" rtl="0">
              <a:spcBef>
                <a:spcPts val="0"/>
              </a:spcBef>
              <a:spcAft>
                <a:spcPts val="0"/>
              </a:spcAft>
              <a:buSzPts val="1800"/>
              <a:buChar char="●"/>
            </a:pPr>
            <a:r>
              <a:rPr lang="en" b="1" u="sng" dirty="0">
                <a:solidFill>
                  <a:schemeClr val="tx1"/>
                </a:solidFill>
              </a:rPr>
              <a:t>anxiety:</a:t>
            </a:r>
            <a:r>
              <a:rPr lang="en" dirty="0">
                <a:solidFill>
                  <a:schemeClr val="tx1"/>
                </a:solidFill>
              </a:rPr>
              <a:t> anxiety is an emotion characterized by feelings of tension, worried thoughts, and physical changes like increased blood pressure (APA)</a:t>
            </a:r>
            <a:endParaRPr b="1" u="sng" dirty="0">
              <a:solidFill>
                <a:schemeClr val="tx1"/>
              </a:solidFill>
            </a:endParaRPr>
          </a:p>
          <a:p>
            <a:pPr marL="457200" lvl="0" indent="-342900" algn="just" rtl="0">
              <a:spcBef>
                <a:spcPts val="0"/>
              </a:spcBef>
              <a:spcAft>
                <a:spcPts val="0"/>
              </a:spcAft>
              <a:buSzPts val="1800"/>
              <a:buChar char="●"/>
            </a:pPr>
            <a:r>
              <a:rPr lang="en" b="1" u="sng" dirty="0">
                <a:solidFill>
                  <a:schemeClr val="tx1"/>
                </a:solidFill>
              </a:rPr>
              <a:t>depression:</a:t>
            </a:r>
            <a:r>
              <a:rPr lang="en" dirty="0">
                <a:solidFill>
                  <a:schemeClr val="tx1"/>
                </a:solidFill>
              </a:rPr>
              <a:t> depression is a mood disorder that causes a persistent feeling of sadness and loss of interest (mayo clinic)</a:t>
            </a:r>
            <a:endParaRPr b="1" u="sng" dirty="0">
              <a:solidFill>
                <a:schemeClr val="tx1"/>
              </a:solidFill>
            </a:endParaRPr>
          </a:p>
          <a:p>
            <a:pPr marL="457200" lvl="0" indent="-342900" algn="just" rtl="0">
              <a:spcBef>
                <a:spcPts val="0"/>
              </a:spcBef>
              <a:spcAft>
                <a:spcPts val="0"/>
              </a:spcAft>
              <a:buSzPts val="1800"/>
              <a:buChar char="●"/>
            </a:pPr>
            <a:r>
              <a:rPr lang="en" b="1" u="sng" dirty="0">
                <a:solidFill>
                  <a:schemeClr val="tx1"/>
                </a:solidFill>
              </a:rPr>
              <a:t>post-traumatic stress disorder:</a:t>
            </a:r>
            <a:r>
              <a:rPr lang="en" dirty="0">
                <a:solidFill>
                  <a:schemeClr val="tx1"/>
                </a:solidFill>
              </a:rPr>
              <a:t> reliving a traumatic event through nightmares and flashbacks, and may experience feelings of isolation, irritability and guilt (NHS)</a:t>
            </a:r>
            <a:endParaRPr b="1" u="sng" dirty="0">
              <a:solidFill>
                <a:schemeClr val="tx1"/>
              </a:solidFill>
            </a:endParaRPr>
          </a:p>
          <a:p>
            <a:pPr marL="457200" lvl="0" indent="-342900" algn="just" rtl="0">
              <a:spcBef>
                <a:spcPts val="0"/>
              </a:spcBef>
              <a:spcAft>
                <a:spcPts val="0"/>
              </a:spcAft>
              <a:buSzPts val="1800"/>
              <a:buChar char="●"/>
            </a:pPr>
            <a:r>
              <a:rPr lang="en" b="1" u="sng" dirty="0">
                <a:solidFill>
                  <a:schemeClr val="tx1"/>
                </a:solidFill>
              </a:rPr>
              <a:t>psychological first aid:</a:t>
            </a:r>
            <a:r>
              <a:rPr lang="en" dirty="0">
                <a:solidFill>
                  <a:schemeClr val="tx1"/>
                </a:solidFill>
              </a:rPr>
              <a:t> an evidence-informed modular approach to help people in the immediate aftermath of disaster and terrorism</a:t>
            </a:r>
            <a:endParaRPr dirty="0">
              <a:solidFill>
                <a:schemeClr val="tx1"/>
              </a:solidFill>
            </a:endParaRPr>
          </a:p>
          <a:p>
            <a:pPr marL="457200" lvl="0" indent="-342900" algn="just" rtl="0">
              <a:spcBef>
                <a:spcPts val="0"/>
              </a:spcBef>
              <a:spcAft>
                <a:spcPts val="0"/>
              </a:spcAft>
              <a:buSzPts val="1800"/>
              <a:buChar char="●"/>
            </a:pPr>
            <a:r>
              <a:rPr lang="en" dirty="0">
                <a:solidFill>
                  <a:schemeClr val="tx1"/>
                </a:solidFill>
              </a:rPr>
              <a:t>sexual and gender-based violence. It is is designed to reduce the initial distress caused by traumatic events and to foster short- and long-term adaptive functioning and coping</a:t>
            </a:r>
            <a:endParaRPr b="1" u="sng"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233487" y="303082"/>
            <a:ext cx="8677025"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3100" b="1" dirty="0" smtClean="0"/>
              <a:t>Stressors </a:t>
            </a:r>
            <a:r>
              <a:rPr lang="en" sz="3100" b="1" dirty="0"/>
              <a:t>&amp; Conditions that Impact Mental Health</a:t>
            </a:r>
            <a:endParaRPr sz="3100" b="1" dirty="0">
              <a:solidFill>
                <a:schemeClr val="dk2"/>
              </a:solidFill>
            </a:endParaRPr>
          </a:p>
          <a:p>
            <a:pPr marL="0" lvl="0" indent="0" algn="l" rtl="0">
              <a:spcBef>
                <a:spcPts val="0"/>
              </a:spcBef>
              <a:spcAft>
                <a:spcPts val="0"/>
              </a:spcAft>
              <a:buNone/>
            </a:pPr>
            <a:endParaRPr dirty="0"/>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457200" lvl="0" indent="-334327" algn="l" rtl="0">
              <a:spcBef>
                <a:spcPts val="0"/>
              </a:spcBef>
              <a:spcAft>
                <a:spcPts val="0"/>
              </a:spcAft>
              <a:buSzPct val="100000"/>
              <a:buChar char="●"/>
            </a:pPr>
            <a:r>
              <a:rPr lang="en" sz="1900" dirty="0">
                <a:solidFill>
                  <a:schemeClr val="tx1"/>
                </a:solidFill>
              </a:rPr>
              <a:t>Death of loved ones</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Isolation</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Loss of employment</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Illness</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Fear</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Poverty</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Myths around communicable diseases</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Comorbid conditions</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Displacement</a:t>
            </a:r>
            <a:endParaRPr sz="1900" dirty="0">
              <a:solidFill>
                <a:schemeClr val="tx1"/>
              </a:solidFill>
            </a:endParaRPr>
          </a:p>
          <a:p>
            <a:pPr marL="457200" lvl="0" indent="-334327" algn="l" rtl="0">
              <a:spcBef>
                <a:spcPts val="0"/>
              </a:spcBef>
              <a:spcAft>
                <a:spcPts val="0"/>
              </a:spcAft>
              <a:buSzPct val="100000"/>
              <a:buChar char="●"/>
            </a:pPr>
            <a:r>
              <a:rPr lang="en" sz="1900" dirty="0">
                <a:solidFill>
                  <a:schemeClr val="tx1"/>
                </a:solidFill>
              </a:rPr>
              <a:t>Stigmatization</a:t>
            </a:r>
            <a:endParaRPr sz="1900" dirty="0">
              <a:solidFill>
                <a:schemeClr val="tx1"/>
              </a:solidFill>
            </a:endParaRPr>
          </a:p>
          <a:p>
            <a:pPr marL="0" lvl="0" indent="0" algn="l" rtl="0">
              <a:spcBef>
                <a:spcPts val="1200"/>
              </a:spcBef>
              <a:spcAft>
                <a:spcPts val="0"/>
              </a:spcAft>
              <a:buNone/>
            </a:pPr>
            <a:r>
              <a:rPr lang="en" sz="1900" dirty="0">
                <a:solidFill>
                  <a:schemeClr val="tx1"/>
                </a:solidFill>
              </a:rPr>
              <a:t>Others?</a:t>
            </a:r>
            <a:endParaRPr sz="1900" dirty="0">
              <a:solidFill>
                <a:schemeClr val="tx1"/>
              </a:solidFill>
            </a:endParaRPr>
          </a:p>
          <a:p>
            <a:pPr marL="0" lvl="0" indent="0" algn="l" rtl="0">
              <a:spcBef>
                <a:spcPts val="1200"/>
              </a:spcBef>
              <a:spcAft>
                <a:spcPts val="1200"/>
              </a:spcAft>
              <a:buNone/>
            </a:pPr>
            <a:endParaRPr dirty="0"/>
          </a:p>
        </p:txBody>
      </p:sp>
      <p:pic>
        <p:nvPicPr>
          <p:cNvPr id="98" name="Google Shape;98;p20"/>
          <p:cNvPicPr preferRelativeResize="0"/>
          <p:nvPr/>
        </p:nvPicPr>
        <p:blipFill>
          <a:blip r:embed="rId3">
            <a:alphaModFix/>
          </a:blip>
          <a:stretch>
            <a:fillRect/>
          </a:stretch>
        </p:blipFill>
        <p:spPr>
          <a:xfrm>
            <a:off x="4664501" y="1171788"/>
            <a:ext cx="4299899" cy="27999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1492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3100" b="1" dirty="0" smtClean="0"/>
              <a:t>Populations </a:t>
            </a:r>
            <a:r>
              <a:rPr lang="en" sz="3100" b="1" dirty="0"/>
              <a:t>at Risk</a:t>
            </a:r>
            <a:endParaRPr sz="3100" b="1" dirty="0">
              <a:solidFill>
                <a:schemeClr val="dk2"/>
              </a:solidFill>
            </a:endParaRPr>
          </a:p>
          <a:p>
            <a:pPr marL="0" lvl="0" indent="0" algn="l" rtl="0">
              <a:spcBef>
                <a:spcPts val="0"/>
              </a:spcBef>
              <a:spcAft>
                <a:spcPts val="0"/>
              </a:spcAft>
              <a:buNone/>
            </a:pPr>
            <a:endParaRPr dirty="0"/>
          </a:p>
        </p:txBody>
      </p:sp>
      <p:sp>
        <p:nvSpPr>
          <p:cNvPr id="104" name="Google Shape;104;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457200" lvl="0" indent="-319047" algn="l" rtl="0">
              <a:spcBef>
                <a:spcPts val="0"/>
              </a:spcBef>
              <a:spcAft>
                <a:spcPts val="0"/>
              </a:spcAft>
              <a:buSzPct val="100000"/>
              <a:buChar char="●"/>
            </a:pPr>
            <a:r>
              <a:rPr lang="en" sz="8000" dirty="0">
                <a:solidFill>
                  <a:schemeClr val="tx1"/>
                </a:solidFill>
              </a:rPr>
              <a:t>Those with preexisting conditions</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The impoverished</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Those with genetic predisposition</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Extremes of age</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Women</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People living with disabilities (PLWD)</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People with drugs substance abuse (DSA)</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Those in quarantine</a:t>
            </a:r>
            <a:endParaRPr sz="8000" dirty="0">
              <a:solidFill>
                <a:schemeClr val="tx1"/>
              </a:solidFill>
            </a:endParaRPr>
          </a:p>
          <a:p>
            <a:pPr marL="457200" lvl="0" indent="-319047" algn="l" rtl="0">
              <a:spcBef>
                <a:spcPts val="0"/>
              </a:spcBef>
              <a:spcAft>
                <a:spcPts val="0"/>
              </a:spcAft>
              <a:buSzPct val="100000"/>
              <a:buChar char="●"/>
            </a:pPr>
            <a:r>
              <a:rPr lang="en" sz="8000" dirty="0">
                <a:solidFill>
                  <a:schemeClr val="tx1"/>
                </a:solidFill>
              </a:rPr>
              <a:t>The stigmatized</a:t>
            </a:r>
            <a:endParaRPr sz="8000" dirty="0">
              <a:solidFill>
                <a:schemeClr val="tx1"/>
              </a:solidFill>
            </a:endParaRPr>
          </a:p>
          <a:p>
            <a:pPr marL="0" lvl="0" indent="0" algn="l" rtl="0">
              <a:spcBef>
                <a:spcPts val="1200"/>
              </a:spcBef>
              <a:spcAft>
                <a:spcPts val="0"/>
              </a:spcAft>
              <a:buNone/>
            </a:pPr>
            <a:endParaRPr sz="8000" dirty="0">
              <a:solidFill>
                <a:schemeClr val="tx1"/>
              </a:solidFill>
            </a:endParaRPr>
          </a:p>
          <a:p>
            <a:pPr marL="0" lvl="0" indent="0" algn="l" rtl="0">
              <a:spcBef>
                <a:spcPts val="1200"/>
              </a:spcBef>
              <a:spcAft>
                <a:spcPts val="0"/>
              </a:spcAft>
              <a:buNone/>
            </a:pPr>
            <a:endParaRPr dirty="0"/>
          </a:p>
          <a:p>
            <a:pPr marL="0" lvl="0" indent="0" algn="l" rtl="0">
              <a:spcBef>
                <a:spcPts val="1200"/>
              </a:spcBef>
              <a:spcAft>
                <a:spcPts val="0"/>
              </a:spcAft>
              <a:buNone/>
            </a:pPr>
            <a:endParaRPr dirty="0"/>
          </a:p>
        </p:txBody>
      </p:sp>
      <p:pic>
        <p:nvPicPr>
          <p:cNvPr id="105" name="Google Shape;105;p21"/>
          <p:cNvPicPr preferRelativeResize="0"/>
          <p:nvPr/>
        </p:nvPicPr>
        <p:blipFill>
          <a:blip r:embed="rId3">
            <a:alphaModFix/>
          </a:blip>
          <a:stretch>
            <a:fillRect/>
          </a:stretch>
        </p:blipFill>
        <p:spPr>
          <a:xfrm>
            <a:off x="5691774" y="1152475"/>
            <a:ext cx="3140526" cy="314052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272497"/>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3100" b="1" dirty="0" smtClean="0"/>
              <a:t>Tools </a:t>
            </a:r>
            <a:r>
              <a:rPr lang="en" sz="3100" b="1" dirty="0"/>
              <a:t>in Diagnosis of Mental Health Problems</a:t>
            </a:r>
            <a:endParaRPr sz="3100" b="1" dirty="0">
              <a:solidFill>
                <a:schemeClr val="dk2"/>
              </a:solidFill>
            </a:endParaRPr>
          </a:p>
          <a:p>
            <a:pPr marL="0" lvl="0" indent="0" algn="l" rtl="0">
              <a:spcBef>
                <a:spcPts val="0"/>
              </a:spcBef>
              <a:spcAft>
                <a:spcPts val="0"/>
              </a:spcAft>
              <a:buNone/>
            </a:pPr>
            <a:endParaRPr dirty="0"/>
          </a:p>
        </p:txBody>
      </p:sp>
      <p:sp>
        <p:nvSpPr>
          <p:cNvPr id="111" name="Google Shape;111;p22"/>
          <p:cNvSpPr txBox="1">
            <a:spLocks noGrp="1"/>
          </p:cNvSpPr>
          <p:nvPr>
            <p:ph type="body" idx="1"/>
          </p:nvPr>
        </p:nvSpPr>
        <p:spPr>
          <a:xfrm>
            <a:off x="311700" y="1086736"/>
            <a:ext cx="8520600" cy="3723678"/>
          </a:xfrm>
          <a:prstGeom prst="rect">
            <a:avLst/>
          </a:prstGeom>
        </p:spPr>
        <p:txBody>
          <a:bodyPr spcFirstLastPara="1" wrap="square" lIns="91425" tIns="91425" rIns="91425" bIns="91425" anchor="t" anchorCtr="0">
            <a:normAutofit fontScale="92500"/>
          </a:bodyPr>
          <a:lstStyle/>
          <a:p>
            <a:pPr marL="457200" lvl="0" indent="-342900" algn="just" rtl="0">
              <a:spcBef>
                <a:spcPts val="0"/>
              </a:spcBef>
              <a:spcAft>
                <a:spcPts val="0"/>
              </a:spcAft>
              <a:buSzPts val="1800"/>
              <a:buChar char="●"/>
            </a:pPr>
            <a:r>
              <a:rPr lang="en" sz="2400" dirty="0">
                <a:solidFill>
                  <a:schemeClr val="tx1"/>
                </a:solidFill>
              </a:rPr>
              <a:t>Depression Anxiety Stress Scale (DASS)</a:t>
            </a:r>
            <a:endParaRPr sz="2400" dirty="0">
              <a:solidFill>
                <a:schemeClr val="tx1"/>
              </a:solidFill>
            </a:endParaRPr>
          </a:p>
          <a:p>
            <a:pPr marL="457200" lvl="0" indent="-342900" algn="just" rtl="0">
              <a:spcBef>
                <a:spcPts val="0"/>
              </a:spcBef>
              <a:spcAft>
                <a:spcPts val="0"/>
              </a:spcAft>
              <a:buSzPts val="1800"/>
              <a:buChar char="●"/>
            </a:pPr>
            <a:r>
              <a:rPr lang="en" sz="2400" dirty="0">
                <a:solidFill>
                  <a:schemeClr val="tx1"/>
                </a:solidFill>
              </a:rPr>
              <a:t>Generalized Anxiety Disorder Screener (GAD-7)</a:t>
            </a:r>
            <a:endParaRPr sz="2400" dirty="0">
              <a:solidFill>
                <a:schemeClr val="tx1"/>
              </a:solidFill>
            </a:endParaRPr>
          </a:p>
          <a:p>
            <a:pPr marL="457200" lvl="0" indent="-342900" algn="just" rtl="0">
              <a:spcBef>
                <a:spcPts val="0"/>
              </a:spcBef>
              <a:spcAft>
                <a:spcPts val="0"/>
              </a:spcAft>
              <a:buSzPts val="1800"/>
              <a:buChar char="●"/>
            </a:pPr>
            <a:r>
              <a:rPr lang="en" sz="2400" dirty="0">
                <a:solidFill>
                  <a:schemeClr val="tx1"/>
                </a:solidFill>
              </a:rPr>
              <a:t>Addiction Severity Index (ASI)</a:t>
            </a:r>
            <a:endParaRPr sz="2400" dirty="0">
              <a:solidFill>
                <a:schemeClr val="tx1"/>
              </a:solidFill>
            </a:endParaRPr>
          </a:p>
          <a:p>
            <a:pPr marL="457200" lvl="0" indent="-342900" algn="just" rtl="0">
              <a:spcBef>
                <a:spcPts val="0"/>
              </a:spcBef>
              <a:spcAft>
                <a:spcPts val="0"/>
              </a:spcAft>
              <a:buSzPts val="1800"/>
              <a:buChar char="●"/>
            </a:pPr>
            <a:r>
              <a:rPr lang="en" sz="2400" dirty="0">
                <a:solidFill>
                  <a:schemeClr val="tx1"/>
                </a:solidFill>
              </a:rPr>
              <a:t>Post-Traumatic Stress Disorder Checklist</a:t>
            </a:r>
            <a:endParaRPr sz="2400" dirty="0">
              <a:solidFill>
                <a:schemeClr val="tx1"/>
              </a:solidFill>
            </a:endParaRPr>
          </a:p>
          <a:p>
            <a:pPr marL="457200" lvl="0" indent="-342900" algn="just" rtl="0">
              <a:spcBef>
                <a:spcPts val="0"/>
              </a:spcBef>
              <a:spcAft>
                <a:spcPts val="0"/>
              </a:spcAft>
              <a:buSzPts val="1800"/>
              <a:buChar char="●"/>
            </a:pPr>
            <a:r>
              <a:rPr lang="en" sz="2400" dirty="0">
                <a:solidFill>
                  <a:schemeClr val="tx1"/>
                </a:solidFill>
              </a:rPr>
              <a:t>Behavioral Assessment Tools</a:t>
            </a:r>
            <a:endParaRPr sz="2400" dirty="0">
              <a:solidFill>
                <a:schemeClr val="tx1"/>
              </a:solidFill>
            </a:endParaRPr>
          </a:p>
          <a:p>
            <a:pPr marL="457200" lvl="0" indent="-342900" algn="just" rtl="0">
              <a:spcBef>
                <a:spcPts val="0"/>
              </a:spcBef>
              <a:spcAft>
                <a:spcPts val="0"/>
              </a:spcAft>
              <a:buSzPts val="1800"/>
              <a:buChar char="●"/>
            </a:pPr>
            <a:r>
              <a:rPr lang="en" sz="2400" dirty="0">
                <a:solidFill>
                  <a:schemeClr val="tx1"/>
                </a:solidFill>
              </a:rPr>
              <a:t>Revised Children's Anxiety and Depression Scale (RCADS)</a:t>
            </a:r>
            <a:endParaRPr sz="2400" dirty="0">
              <a:solidFill>
                <a:schemeClr val="tx1"/>
              </a:solidFill>
            </a:endParaRPr>
          </a:p>
          <a:p>
            <a:pPr marL="0" lvl="0" indent="0" algn="l" rtl="0">
              <a:spcBef>
                <a:spcPts val="1200"/>
              </a:spcBef>
              <a:spcAft>
                <a:spcPts val="0"/>
              </a:spcAft>
              <a:buNone/>
            </a:pPr>
            <a:endParaRPr dirty="0"/>
          </a:p>
          <a:p>
            <a:pPr marL="0" lvl="0" indent="0" algn="l" rtl="0">
              <a:spcBef>
                <a:spcPts val="1200"/>
              </a:spcBef>
              <a:spcAft>
                <a:spcPts val="1200"/>
              </a:spcAft>
              <a:buNone/>
            </a:pPr>
            <a:r>
              <a:rPr lang="en" dirty="0" smtClean="0"/>
              <a:t>**</a:t>
            </a:r>
            <a:r>
              <a:rPr lang="en" dirty="0" smtClean="0"/>
              <a:t>To</a:t>
            </a:r>
            <a:r>
              <a:rPr lang="en" dirty="0" smtClean="0"/>
              <a:t> </a:t>
            </a:r>
            <a:r>
              <a:rPr lang="en" dirty="0"/>
              <a:t>have copies of each tool for breakout groups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311700" y="155275"/>
            <a:ext cx="8520600" cy="86245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dirty="0" smtClean="0"/>
              <a:t>Support </a:t>
            </a:r>
            <a:r>
              <a:rPr lang="en" b="1" dirty="0"/>
              <a:t>Tools in Managing Mental Health Conditions &amp; Referral</a:t>
            </a:r>
            <a:endParaRPr b="1" dirty="0"/>
          </a:p>
          <a:p>
            <a:pPr marL="0" lvl="0" indent="0" algn="l" rtl="0">
              <a:spcBef>
                <a:spcPts val="0"/>
              </a:spcBef>
              <a:spcAft>
                <a:spcPts val="0"/>
              </a:spcAft>
              <a:buNone/>
            </a:pPr>
            <a:endParaRPr dirty="0"/>
          </a:p>
        </p:txBody>
      </p:sp>
      <p:sp>
        <p:nvSpPr>
          <p:cNvPr id="117" name="Google Shape;117;p23"/>
          <p:cNvSpPr txBox="1">
            <a:spLocks noGrp="1"/>
          </p:cNvSpPr>
          <p:nvPr>
            <p:ph type="body" idx="1"/>
          </p:nvPr>
        </p:nvSpPr>
        <p:spPr>
          <a:xfrm>
            <a:off x="311700" y="1017724"/>
            <a:ext cx="8520600" cy="3968343"/>
          </a:xfrm>
          <a:prstGeom prst="rect">
            <a:avLst/>
          </a:prstGeom>
        </p:spPr>
        <p:txBody>
          <a:bodyPr spcFirstLastPara="1" wrap="square" lIns="91425" tIns="91425" rIns="91425" bIns="91425" anchor="t" anchorCtr="0">
            <a:noAutofit/>
          </a:bodyPr>
          <a:lstStyle/>
          <a:p>
            <a:pPr marL="457200" lvl="0" indent="-334327" algn="l" rtl="0">
              <a:spcBef>
                <a:spcPts val="0"/>
              </a:spcBef>
              <a:spcAft>
                <a:spcPts val="0"/>
              </a:spcAft>
              <a:buSzPct val="100000"/>
              <a:buChar char="●"/>
            </a:pPr>
            <a:r>
              <a:rPr lang="en" sz="1600" dirty="0">
                <a:solidFill>
                  <a:schemeClr val="tx1"/>
                </a:solidFill>
              </a:rPr>
              <a:t>Psychologist</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Psychiatrist</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Medications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Telehealth</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Government programs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Support groups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Employee assistance programs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Alcohol and drug abuse (ADA) clinics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Social protection</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Digital mental health tools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Self-care</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Support of health workers</a:t>
            </a:r>
            <a:endParaRPr sz="1600" dirty="0">
              <a:solidFill>
                <a:schemeClr val="tx1"/>
              </a:solidFill>
            </a:endParaRPr>
          </a:p>
          <a:p>
            <a:pPr marL="457200" lvl="0" indent="-334327" algn="l" rtl="0">
              <a:spcBef>
                <a:spcPts val="0"/>
              </a:spcBef>
              <a:spcAft>
                <a:spcPts val="0"/>
              </a:spcAft>
              <a:buSzPct val="100000"/>
              <a:buChar char="●"/>
            </a:pPr>
            <a:r>
              <a:rPr lang="en" sz="1600" dirty="0">
                <a:solidFill>
                  <a:schemeClr val="tx1"/>
                </a:solidFill>
              </a:rPr>
              <a:t>Coping mechanisms</a:t>
            </a:r>
            <a:endParaRPr sz="1600" dirty="0">
              <a:solidFill>
                <a:schemeClr val="tx1"/>
              </a:solidFill>
            </a:endParaRPr>
          </a:p>
        </p:txBody>
      </p:sp>
      <p:pic>
        <p:nvPicPr>
          <p:cNvPr id="118" name="Google Shape;118;p23"/>
          <p:cNvPicPr preferRelativeResize="0"/>
          <p:nvPr/>
        </p:nvPicPr>
        <p:blipFill>
          <a:blip r:embed="rId3">
            <a:alphaModFix/>
          </a:blip>
          <a:stretch>
            <a:fillRect/>
          </a:stretch>
        </p:blipFill>
        <p:spPr>
          <a:xfrm>
            <a:off x="4982509" y="1017723"/>
            <a:ext cx="3521950" cy="35219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E6B49502B9C642B2D5BB5E754263EF" ma:contentTypeVersion="8" ma:contentTypeDescription="Create a new document." ma:contentTypeScope="" ma:versionID="62bf49f89c4de4cbf443dc9b1f64fc66">
  <xsd:schema xmlns:xsd="http://www.w3.org/2001/XMLSchema" xmlns:xs="http://www.w3.org/2001/XMLSchema" xmlns:p="http://schemas.microsoft.com/office/2006/metadata/properties" xmlns:ns2="1e2bd01e-29b9-4066-9a95-1c36b16ac655" xmlns:ns3="d532121a-fa52-4771-8dd4-0430e1f15839" targetNamespace="http://schemas.microsoft.com/office/2006/metadata/properties" ma:root="true" ma:fieldsID="20d1a8023236b445a951612d12e7b9eb" ns2:_="" ns3:_="">
    <xsd:import namespace="1e2bd01e-29b9-4066-9a95-1c36b16ac655"/>
    <xsd:import namespace="d532121a-fa52-4771-8dd4-0430e1f1583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2bd01e-29b9-4066-9a95-1c36b16ac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532121a-fa52-4771-8dd4-0430e1f1583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5810C3-9BF5-42EC-BBA3-AB7747505BD4}"/>
</file>

<file path=customXml/itemProps2.xml><?xml version="1.0" encoding="utf-8"?>
<ds:datastoreItem xmlns:ds="http://schemas.openxmlformats.org/officeDocument/2006/customXml" ds:itemID="{A3A6006D-48A1-4B25-A4E0-5D6C7A7D59DA}">
  <ds:schemaRefs>
    <ds:schemaRef ds:uri="http://purl.org/dc/dcmitype/"/>
    <ds:schemaRef ds:uri="http://schemas.microsoft.com/office/infopath/2007/PartnerControls"/>
    <ds:schemaRef ds:uri="1e2bd01e-29b9-4066-9a95-1c36b16ac655"/>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7941D023-DE38-41D6-94B6-647D6A0B6B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TotalTime>
  <Words>1178</Words>
  <Application>Microsoft Office PowerPoint</Application>
  <PresentationFormat>On-screen Show (16:9)</PresentationFormat>
  <Paragraphs>97</Paragraphs>
  <Slides>14</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Light</vt:lpstr>
      <vt:lpstr> POH 117: Mental Health &amp; Pandemics</vt:lpstr>
      <vt:lpstr>Module Objectives</vt:lpstr>
      <vt:lpstr>Expected Learning Outcomes</vt:lpstr>
      <vt:lpstr>Definition of Terminologies &amp; Concepts</vt:lpstr>
      <vt:lpstr>Definition of Terminologies &amp; Concepts</vt:lpstr>
      <vt:lpstr>Stressors &amp; Conditions that Impact Mental Health </vt:lpstr>
      <vt:lpstr>Populations at Risk </vt:lpstr>
      <vt:lpstr>Tools in Diagnosis of Mental Health Problems </vt:lpstr>
      <vt:lpstr>Support Tools in Managing Mental Health Conditions &amp; Referral </vt:lpstr>
      <vt:lpstr>Psycho-social Support</vt:lpstr>
      <vt:lpstr>Case Studies</vt:lpstr>
      <vt:lpstr>Group Discussion</vt:lpstr>
      <vt:lpstr>References</vt:lpstr>
      <vt:lpstr>Review of The Pandemic Preparedness  with One Health approach (PPOH) short course is by the East African Community (EAC) Secretariat in cooperation with universities of the six EAC Partner States. It is facilitated by the German Government and implemented by the Deutsche Gesellschaft für Internationale Zusammenarbeit GIZ GmbH through the Global Programme Pandemic Prevention and Response, One Health (GP PPOH)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&amp; Pandemics</dc:title>
  <dc:creator>user</dc:creator>
  <cp:lastModifiedBy>Balbina</cp:lastModifiedBy>
  <cp:revision>4</cp:revision>
  <dcterms:modified xsi:type="dcterms:W3CDTF">2023-04-02T22:12:21Z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0x01010033E6B49502B9C642B2D5BB5E754263EF</vt:lpwstr>
  </property>
</Properties>
</file>