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618" r:id="rId3"/>
    <p:sldId id="616" r:id="rId4"/>
    <p:sldId id="617" r:id="rId5"/>
    <p:sldId id="614" r:id="rId6"/>
    <p:sldId id="406" r:id="rId7"/>
    <p:sldId id="567" r:id="rId8"/>
    <p:sldId id="572" r:id="rId9"/>
    <p:sldId id="573" r:id="rId10"/>
    <p:sldId id="606" r:id="rId11"/>
    <p:sldId id="607" r:id="rId12"/>
    <p:sldId id="411" r:id="rId13"/>
    <p:sldId id="608" r:id="rId14"/>
    <p:sldId id="609" r:id="rId15"/>
    <p:sldId id="610" r:id="rId16"/>
    <p:sldId id="611" r:id="rId17"/>
    <p:sldId id="612" r:id="rId18"/>
    <p:sldId id="408" r:id="rId19"/>
    <p:sldId id="415" r:id="rId20"/>
    <p:sldId id="509" r:id="rId21"/>
    <p:sldId id="592" r:id="rId22"/>
    <p:sldId id="665" r:id="rId23"/>
    <p:sldId id="594" r:id="rId24"/>
    <p:sldId id="595" r:id="rId25"/>
    <p:sldId id="596" r:id="rId26"/>
    <p:sldId id="597" r:id="rId27"/>
    <p:sldId id="598" r:id="rId28"/>
    <p:sldId id="599" r:id="rId29"/>
    <p:sldId id="602" r:id="rId30"/>
    <p:sldId id="604" r:id="rId31"/>
    <p:sldId id="605" r:id="rId32"/>
    <p:sldId id="587" r:id="rId33"/>
    <p:sldId id="589" r:id="rId34"/>
    <p:sldId id="586" r:id="rId35"/>
    <p:sldId id="615" r:id="rId36"/>
    <p:sldId id="6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32" autoAdjust="0"/>
    <p:restoredTop sz="94660"/>
  </p:normalViewPr>
  <p:slideViewPr>
    <p:cSldViewPr snapToGrid="0">
      <p:cViewPr>
        <p:scale>
          <a:sx n="50" d="100"/>
          <a:sy n="50" d="100"/>
        </p:scale>
        <p:origin x="1716" y="426"/>
      </p:cViewPr>
      <p:guideLst/>
    </p:cSldViewPr>
  </p:slideViewPr>
  <p:notesTextViewPr>
    <p:cViewPr>
      <p:scale>
        <a:sx n="1" d="1"/>
        <a:sy n="1" d="1"/>
      </p:scale>
      <p:origin x="0" y="0"/>
    </p:cViewPr>
  </p:notesTextViewPr>
  <p:sorterViewPr>
    <p:cViewPr varScale="1">
      <p:scale>
        <a:sx n="1" d="1"/>
        <a:sy n="1" d="1"/>
      </p:scale>
      <p:origin x="0" y="-138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EC618A7-A5BF-48C4-ABAD-49FB29DC1EF5}" type="doc">
      <dgm:prSet loTypeId="urn:microsoft.com/office/officeart/2005/8/layout/vList3#2" loCatId="picture" qsTypeId="urn:microsoft.com/office/officeart/2005/8/quickstyle/simple2" qsCatId="simple" csTypeId="urn:microsoft.com/office/officeart/2005/8/colors/accent0_1" csCatId="mainScheme" phldr="1"/>
      <dgm:spPr/>
    </dgm:pt>
    <dgm:pt modelId="{87089907-15A3-4F88-AB36-16B9C5189F0C}">
      <dgm:prSet phldrT="[Text]" custT="1"/>
      <dgm:spPr/>
      <dgm:t>
        <a:bodyPr/>
        <a:lstStyle/>
        <a:p>
          <a:r>
            <a:rPr lang="en-US" sz="3600" b="0" dirty="0">
              <a:latin typeface="Calibri" panose="020F0502020204030204" pitchFamily="34" charset="0"/>
            </a:rPr>
            <a:t>Protect yourself                       </a:t>
          </a:r>
        </a:p>
      </dgm:t>
    </dgm:pt>
    <dgm:pt modelId="{136185CC-469D-4CC0-BFB6-63DA275D7664}" type="parTrans" cxnId="{C5A4168F-FBEE-4D4B-8928-1EDD70DE69C5}">
      <dgm:prSet/>
      <dgm:spPr/>
      <dgm:t>
        <a:bodyPr/>
        <a:lstStyle/>
        <a:p>
          <a:endParaRPr lang="en-US"/>
        </a:p>
      </dgm:t>
    </dgm:pt>
    <dgm:pt modelId="{41B5D14C-492F-4891-A9E0-B73F1BB1484F}" type="sibTrans" cxnId="{C5A4168F-FBEE-4D4B-8928-1EDD70DE69C5}">
      <dgm:prSet/>
      <dgm:spPr/>
      <dgm:t>
        <a:bodyPr/>
        <a:lstStyle/>
        <a:p>
          <a:endParaRPr lang="en-US"/>
        </a:p>
      </dgm:t>
    </dgm:pt>
    <dgm:pt modelId="{4258337F-007C-446F-9CA3-A9E83DF9C024}">
      <dgm:prSet phldrT="[Text]" custT="1"/>
      <dgm:spPr/>
      <dgm:t>
        <a:bodyPr/>
        <a:lstStyle/>
        <a:p>
          <a:r>
            <a:rPr lang="en-US" sz="3600" b="0" dirty="0">
              <a:latin typeface="Calibri" panose="020F0502020204030204" pitchFamily="34" charset="0"/>
            </a:rPr>
            <a:t>Protect your community</a:t>
          </a:r>
        </a:p>
      </dgm:t>
    </dgm:pt>
    <dgm:pt modelId="{E008AB85-20B1-41BC-BB13-873DF96F9DFD}" type="sibTrans" cxnId="{70A0557B-5C40-497C-B33F-BC798C32CBF5}">
      <dgm:prSet/>
      <dgm:spPr/>
      <dgm:t>
        <a:bodyPr/>
        <a:lstStyle/>
        <a:p>
          <a:endParaRPr lang="en-US"/>
        </a:p>
      </dgm:t>
    </dgm:pt>
    <dgm:pt modelId="{7735610C-E366-4291-B937-C1A1296A0DAD}" type="parTrans" cxnId="{70A0557B-5C40-497C-B33F-BC798C32CBF5}">
      <dgm:prSet/>
      <dgm:spPr/>
      <dgm:t>
        <a:bodyPr/>
        <a:lstStyle/>
        <a:p>
          <a:endParaRPr lang="en-US"/>
        </a:p>
      </dgm:t>
    </dgm:pt>
    <dgm:pt modelId="{0FBCE746-975C-4F2C-A1DD-B86595BE076C}">
      <dgm:prSet phldrT="[Text]" custT="1"/>
      <dgm:spPr/>
      <dgm:t>
        <a:bodyPr/>
        <a:lstStyle/>
        <a:p>
          <a:r>
            <a:rPr lang="en-US" sz="3600" b="0" dirty="0">
              <a:latin typeface="Calibri" panose="020F0502020204030204" pitchFamily="34" charset="0"/>
            </a:rPr>
            <a:t>Protect your patients</a:t>
          </a:r>
        </a:p>
      </dgm:t>
    </dgm:pt>
    <dgm:pt modelId="{C78A942B-0ACA-4AB3-A74E-44DA01A2F0F2}" type="sibTrans" cxnId="{7A7DD3C3-906F-498A-953C-01D7EE8E9399}">
      <dgm:prSet/>
      <dgm:spPr/>
      <dgm:t>
        <a:bodyPr/>
        <a:lstStyle/>
        <a:p>
          <a:endParaRPr lang="en-US"/>
        </a:p>
      </dgm:t>
    </dgm:pt>
    <dgm:pt modelId="{67370F93-8B20-4E0A-8E4F-FA7DEA9985FE}" type="parTrans" cxnId="{7A7DD3C3-906F-498A-953C-01D7EE8E9399}">
      <dgm:prSet/>
      <dgm:spPr/>
      <dgm:t>
        <a:bodyPr/>
        <a:lstStyle/>
        <a:p>
          <a:endParaRPr lang="en-US"/>
        </a:p>
      </dgm:t>
    </dgm:pt>
    <dgm:pt modelId="{210CA00C-BBDD-47C0-B13C-91B202FE6590}" type="pres">
      <dgm:prSet presAssocID="{AEC618A7-A5BF-48C4-ABAD-49FB29DC1EF5}" presName="linearFlow" presStyleCnt="0">
        <dgm:presLayoutVars>
          <dgm:dir/>
          <dgm:resizeHandles val="exact"/>
        </dgm:presLayoutVars>
      </dgm:prSet>
      <dgm:spPr/>
    </dgm:pt>
    <dgm:pt modelId="{A3093074-9A5B-4BE6-B1D2-B39BA070B7EE}" type="pres">
      <dgm:prSet presAssocID="{87089907-15A3-4F88-AB36-16B9C5189F0C}" presName="composite" presStyleCnt="0"/>
      <dgm:spPr/>
    </dgm:pt>
    <dgm:pt modelId="{D079DF44-C7F4-4106-8E37-2EFBE5D7A03F}" type="pres">
      <dgm:prSet presAssocID="{87089907-15A3-4F88-AB36-16B9C5189F0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FDD833EF-6F8A-476A-A54B-6800A19C256C}" type="pres">
      <dgm:prSet presAssocID="{87089907-15A3-4F88-AB36-16B9C5189F0C}" presName="txShp" presStyleLbl="node1" presStyleIdx="0" presStyleCnt="3" custLinFactNeighborX="691" custLinFactNeighborY="-69">
        <dgm:presLayoutVars>
          <dgm:bulletEnabled val="1"/>
        </dgm:presLayoutVars>
      </dgm:prSet>
      <dgm:spPr/>
      <dgm:t>
        <a:bodyPr/>
        <a:lstStyle/>
        <a:p>
          <a:endParaRPr lang="en-US"/>
        </a:p>
      </dgm:t>
    </dgm:pt>
    <dgm:pt modelId="{96239AB5-9E4F-4730-B1C2-CA2E013DB837}" type="pres">
      <dgm:prSet presAssocID="{41B5D14C-492F-4891-A9E0-B73F1BB1484F}" presName="spacing" presStyleCnt="0"/>
      <dgm:spPr/>
    </dgm:pt>
    <dgm:pt modelId="{8D6649E2-A448-470A-94C1-8C096B34F2FD}" type="pres">
      <dgm:prSet presAssocID="{4258337F-007C-446F-9CA3-A9E83DF9C024}" presName="composite" presStyleCnt="0"/>
      <dgm:spPr/>
    </dgm:pt>
    <dgm:pt modelId="{E45A1FE0-4459-477E-AE70-917AE5EF85BA}" type="pres">
      <dgm:prSet presAssocID="{4258337F-007C-446F-9CA3-A9E83DF9C024}" presName="imgShp" presStyleLbl="fgImgPlace1" presStyleIdx="1" presStyleCnt="3" custLinFactNeighborX="-2988" custLinFactNeighborY="-11847"/>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772DF848-F876-4E65-A2BD-C09A6BFFAE5F}" type="pres">
      <dgm:prSet presAssocID="{4258337F-007C-446F-9CA3-A9E83DF9C024}" presName="txShp" presStyleLbl="node1" presStyleIdx="1" presStyleCnt="3" custLinFactNeighborX="-783" custLinFactNeighborY="-11847">
        <dgm:presLayoutVars>
          <dgm:bulletEnabled val="1"/>
        </dgm:presLayoutVars>
      </dgm:prSet>
      <dgm:spPr/>
      <dgm:t>
        <a:bodyPr/>
        <a:lstStyle/>
        <a:p>
          <a:endParaRPr lang="en-US"/>
        </a:p>
      </dgm:t>
    </dgm:pt>
    <dgm:pt modelId="{B9AE875A-DB17-44D7-B057-F4A3546B1B64}" type="pres">
      <dgm:prSet presAssocID="{E008AB85-20B1-41BC-BB13-873DF96F9DFD}" presName="spacing" presStyleCnt="0"/>
      <dgm:spPr/>
    </dgm:pt>
    <dgm:pt modelId="{29F145AB-9903-4D57-AA3C-24188B02EFCB}" type="pres">
      <dgm:prSet presAssocID="{0FBCE746-975C-4F2C-A1DD-B86595BE076C}" presName="composite" presStyleCnt="0"/>
      <dgm:spPr/>
    </dgm:pt>
    <dgm:pt modelId="{4CB1AFCE-2253-4C2A-B958-1ABC178F491C}" type="pres">
      <dgm:prSet presAssocID="{0FBCE746-975C-4F2C-A1DD-B86595BE076C}" presName="imgShp" presStyleLbl="fgImgPlace1" presStyleIdx="2" presStyleCnt="3" custLinFactNeighborX="-6426" custLinFactNeighborY="-19277"/>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09203B30-FA18-44D7-86FB-20BD61E8BD7A}" type="pres">
      <dgm:prSet presAssocID="{0FBCE746-975C-4F2C-A1DD-B86595BE076C}" presName="txShp" presStyleLbl="node1" presStyleIdx="2" presStyleCnt="3" custLinFactNeighborX="-1685" custLinFactNeighborY="-19277">
        <dgm:presLayoutVars>
          <dgm:bulletEnabled val="1"/>
        </dgm:presLayoutVars>
      </dgm:prSet>
      <dgm:spPr/>
      <dgm:t>
        <a:bodyPr/>
        <a:lstStyle/>
        <a:p>
          <a:endParaRPr lang="en-US"/>
        </a:p>
      </dgm:t>
    </dgm:pt>
  </dgm:ptLst>
  <dgm:cxnLst>
    <dgm:cxn modelId="{5CF9BC9D-0998-49AA-8135-CD6410227DAA}" type="presOf" srcId="{AEC618A7-A5BF-48C4-ABAD-49FB29DC1EF5}" destId="{210CA00C-BBDD-47C0-B13C-91B202FE6590}" srcOrd="0" destOrd="0" presId="urn:microsoft.com/office/officeart/2005/8/layout/vList3#2"/>
    <dgm:cxn modelId="{FCF04F3C-C8B6-4C22-A996-C04C16E21D05}" type="presOf" srcId="{87089907-15A3-4F88-AB36-16B9C5189F0C}" destId="{FDD833EF-6F8A-476A-A54B-6800A19C256C}" srcOrd="0" destOrd="0" presId="urn:microsoft.com/office/officeart/2005/8/layout/vList3#2"/>
    <dgm:cxn modelId="{7A7DD3C3-906F-498A-953C-01D7EE8E9399}" srcId="{AEC618A7-A5BF-48C4-ABAD-49FB29DC1EF5}" destId="{0FBCE746-975C-4F2C-A1DD-B86595BE076C}" srcOrd="2" destOrd="0" parTransId="{67370F93-8B20-4E0A-8E4F-FA7DEA9985FE}" sibTransId="{C78A942B-0ACA-4AB3-A74E-44DA01A2F0F2}"/>
    <dgm:cxn modelId="{C5A4168F-FBEE-4D4B-8928-1EDD70DE69C5}" srcId="{AEC618A7-A5BF-48C4-ABAD-49FB29DC1EF5}" destId="{87089907-15A3-4F88-AB36-16B9C5189F0C}" srcOrd="0" destOrd="0" parTransId="{136185CC-469D-4CC0-BFB6-63DA275D7664}" sibTransId="{41B5D14C-492F-4891-A9E0-B73F1BB1484F}"/>
    <dgm:cxn modelId="{A96D81CF-2267-4B84-9F17-E40E869FF576}" type="presOf" srcId="{4258337F-007C-446F-9CA3-A9E83DF9C024}" destId="{772DF848-F876-4E65-A2BD-C09A6BFFAE5F}" srcOrd="0" destOrd="0" presId="urn:microsoft.com/office/officeart/2005/8/layout/vList3#2"/>
    <dgm:cxn modelId="{322FA3E1-29EB-40BD-BC0B-5AD0478B7EB0}" type="presOf" srcId="{0FBCE746-975C-4F2C-A1DD-B86595BE076C}" destId="{09203B30-FA18-44D7-86FB-20BD61E8BD7A}" srcOrd="0" destOrd="0" presId="urn:microsoft.com/office/officeart/2005/8/layout/vList3#2"/>
    <dgm:cxn modelId="{70A0557B-5C40-497C-B33F-BC798C32CBF5}" srcId="{AEC618A7-A5BF-48C4-ABAD-49FB29DC1EF5}" destId="{4258337F-007C-446F-9CA3-A9E83DF9C024}" srcOrd="1" destOrd="0" parTransId="{7735610C-E366-4291-B937-C1A1296A0DAD}" sibTransId="{E008AB85-20B1-41BC-BB13-873DF96F9DFD}"/>
    <dgm:cxn modelId="{04094072-E2D8-4A7D-BA92-281BE0E51D0D}" type="presParOf" srcId="{210CA00C-BBDD-47C0-B13C-91B202FE6590}" destId="{A3093074-9A5B-4BE6-B1D2-B39BA070B7EE}" srcOrd="0" destOrd="0" presId="urn:microsoft.com/office/officeart/2005/8/layout/vList3#2"/>
    <dgm:cxn modelId="{DFA101C6-FA77-4D98-BF35-67B63F59596C}" type="presParOf" srcId="{A3093074-9A5B-4BE6-B1D2-B39BA070B7EE}" destId="{D079DF44-C7F4-4106-8E37-2EFBE5D7A03F}" srcOrd="0" destOrd="0" presId="urn:microsoft.com/office/officeart/2005/8/layout/vList3#2"/>
    <dgm:cxn modelId="{A9F09E73-50EC-4293-BA3C-9931080B0C7B}" type="presParOf" srcId="{A3093074-9A5B-4BE6-B1D2-B39BA070B7EE}" destId="{FDD833EF-6F8A-476A-A54B-6800A19C256C}" srcOrd="1" destOrd="0" presId="urn:microsoft.com/office/officeart/2005/8/layout/vList3#2"/>
    <dgm:cxn modelId="{0F8FC7C7-0CF8-41F8-8D10-AEB0E3A013BC}" type="presParOf" srcId="{210CA00C-BBDD-47C0-B13C-91B202FE6590}" destId="{96239AB5-9E4F-4730-B1C2-CA2E013DB837}" srcOrd="1" destOrd="0" presId="urn:microsoft.com/office/officeart/2005/8/layout/vList3#2"/>
    <dgm:cxn modelId="{88D400A3-2B82-4031-BB73-1E97F5F45EF9}" type="presParOf" srcId="{210CA00C-BBDD-47C0-B13C-91B202FE6590}" destId="{8D6649E2-A448-470A-94C1-8C096B34F2FD}" srcOrd="2" destOrd="0" presId="urn:microsoft.com/office/officeart/2005/8/layout/vList3#2"/>
    <dgm:cxn modelId="{5C7A0A97-366D-4FAF-AE6C-03757BD16AE7}" type="presParOf" srcId="{8D6649E2-A448-470A-94C1-8C096B34F2FD}" destId="{E45A1FE0-4459-477E-AE70-917AE5EF85BA}" srcOrd="0" destOrd="0" presId="urn:microsoft.com/office/officeart/2005/8/layout/vList3#2"/>
    <dgm:cxn modelId="{900DFB45-8F8A-461E-B23B-7513E62307F2}" type="presParOf" srcId="{8D6649E2-A448-470A-94C1-8C096B34F2FD}" destId="{772DF848-F876-4E65-A2BD-C09A6BFFAE5F}" srcOrd="1" destOrd="0" presId="urn:microsoft.com/office/officeart/2005/8/layout/vList3#2"/>
    <dgm:cxn modelId="{0FBC8CCB-D1CD-4C3E-8641-08F2D9F32469}" type="presParOf" srcId="{210CA00C-BBDD-47C0-B13C-91B202FE6590}" destId="{B9AE875A-DB17-44D7-B057-F4A3546B1B64}" srcOrd="3" destOrd="0" presId="urn:microsoft.com/office/officeart/2005/8/layout/vList3#2"/>
    <dgm:cxn modelId="{06F28AE4-FC8D-40C2-A145-32BD4F0335BA}" type="presParOf" srcId="{210CA00C-BBDD-47C0-B13C-91B202FE6590}" destId="{29F145AB-9903-4D57-AA3C-24188B02EFCB}" srcOrd="4" destOrd="0" presId="urn:microsoft.com/office/officeart/2005/8/layout/vList3#2"/>
    <dgm:cxn modelId="{FC22FE83-44B0-468A-83F8-52D9C5756FCC}" type="presParOf" srcId="{29F145AB-9903-4D57-AA3C-24188B02EFCB}" destId="{4CB1AFCE-2253-4C2A-B958-1ABC178F491C}" srcOrd="0" destOrd="0" presId="urn:microsoft.com/office/officeart/2005/8/layout/vList3#2"/>
    <dgm:cxn modelId="{8DDDAEDD-B6BA-4582-92ED-D8DDDE3D8758}" type="presParOf" srcId="{29F145AB-9903-4D57-AA3C-24188B02EFCB}" destId="{09203B30-FA18-44D7-86FB-20BD61E8BD7A}"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12A4B-8DC6-47AC-BAFD-1E26C2287022}"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091E6FE3-68B3-4113-B750-53A85C82E946}">
      <dgm:prSet custT="1"/>
      <dgm:spPr/>
      <dgm:t>
        <a:bodyPr/>
        <a:lstStyle/>
        <a:p>
          <a:pPr>
            <a:lnSpc>
              <a:spcPct val="100000"/>
            </a:lnSpc>
          </a:pPr>
          <a:r>
            <a:rPr lang="en-GB" sz="2000" dirty="0"/>
            <a:t>Cover mouth and nose when coughing and sneezing </a:t>
          </a:r>
          <a:endParaRPr lang="en-US" sz="2000" dirty="0"/>
        </a:p>
      </dgm:t>
    </dgm:pt>
    <dgm:pt modelId="{F93988FF-3F63-4E79-8BE9-036B44C0531F}" type="parTrans" cxnId="{245456DB-E201-4ABA-BDE3-BF4ACAA09C77}">
      <dgm:prSet/>
      <dgm:spPr/>
      <dgm:t>
        <a:bodyPr/>
        <a:lstStyle/>
        <a:p>
          <a:endParaRPr lang="en-US"/>
        </a:p>
      </dgm:t>
    </dgm:pt>
    <dgm:pt modelId="{A9FCE2EA-38CE-45E9-BA71-1F8C750D2036}" type="sibTrans" cxnId="{245456DB-E201-4ABA-BDE3-BF4ACAA09C77}">
      <dgm:prSet/>
      <dgm:spPr/>
      <dgm:t>
        <a:bodyPr/>
        <a:lstStyle/>
        <a:p>
          <a:endParaRPr lang="en-US"/>
        </a:p>
      </dgm:t>
    </dgm:pt>
    <dgm:pt modelId="{87516C23-2122-473E-8DEE-C4994B4D9D76}">
      <dgm:prSet custT="1"/>
      <dgm:spPr/>
      <dgm:t>
        <a:bodyPr/>
        <a:lstStyle/>
        <a:p>
          <a:pPr>
            <a:lnSpc>
              <a:spcPct val="100000"/>
            </a:lnSpc>
          </a:pPr>
          <a:r>
            <a:rPr lang="en-GB" sz="2000" dirty="0"/>
            <a:t>Maintain social distance (1.5metres) from others </a:t>
          </a:r>
          <a:endParaRPr lang="en-US" sz="2000" dirty="0"/>
        </a:p>
      </dgm:t>
    </dgm:pt>
    <dgm:pt modelId="{50778E2B-7739-40FA-AA2B-271DFE6F1CAC}" type="parTrans" cxnId="{6757DFE2-C1D1-4E45-873E-68361E19C745}">
      <dgm:prSet/>
      <dgm:spPr/>
      <dgm:t>
        <a:bodyPr/>
        <a:lstStyle/>
        <a:p>
          <a:endParaRPr lang="en-US"/>
        </a:p>
      </dgm:t>
    </dgm:pt>
    <dgm:pt modelId="{6AB867B0-D2C8-4EE8-9CF1-521C62BCB5F4}" type="sibTrans" cxnId="{6757DFE2-C1D1-4E45-873E-68361E19C745}">
      <dgm:prSet/>
      <dgm:spPr/>
      <dgm:t>
        <a:bodyPr/>
        <a:lstStyle/>
        <a:p>
          <a:endParaRPr lang="en-US"/>
        </a:p>
      </dgm:t>
    </dgm:pt>
    <dgm:pt modelId="{1408EACE-EC17-49C5-BBCA-2B2B705D823B}">
      <dgm:prSet custT="1"/>
      <dgm:spPr/>
      <dgm:t>
        <a:bodyPr/>
        <a:lstStyle/>
        <a:p>
          <a:pPr>
            <a:lnSpc>
              <a:spcPct val="100000"/>
            </a:lnSpc>
          </a:pPr>
          <a:r>
            <a:rPr lang="en-GB" sz="2000" dirty="0"/>
            <a:t>Cover mouth and nose with tissue and dispose of the used tissues in the nearest waste bin </a:t>
          </a:r>
          <a:endParaRPr lang="en-US" sz="2000" dirty="0"/>
        </a:p>
      </dgm:t>
    </dgm:pt>
    <dgm:pt modelId="{DFE948AE-2941-4D4F-9ABC-CD7CA31199A8}" type="parTrans" cxnId="{3A971D95-DC0C-47AE-B9C3-02E2BA91C89B}">
      <dgm:prSet/>
      <dgm:spPr/>
      <dgm:t>
        <a:bodyPr/>
        <a:lstStyle/>
        <a:p>
          <a:endParaRPr lang="en-US"/>
        </a:p>
      </dgm:t>
    </dgm:pt>
    <dgm:pt modelId="{64635D23-AB3C-44EF-8551-B3B5F7C0F91A}" type="sibTrans" cxnId="{3A971D95-DC0C-47AE-B9C3-02E2BA91C89B}">
      <dgm:prSet/>
      <dgm:spPr/>
      <dgm:t>
        <a:bodyPr/>
        <a:lstStyle/>
        <a:p>
          <a:endParaRPr lang="en-US"/>
        </a:p>
      </dgm:t>
    </dgm:pt>
    <dgm:pt modelId="{B60EF684-3C2C-4038-907C-E55900CDF009}" type="pres">
      <dgm:prSet presAssocID="{6A212A4B-8DC6-47AC-BAFD-1E26C2287022}" presName="root" presStyleCnt="0">
        <dgm:presLayoutVars>
          <dgm:dir/>
          <dgm:resizeHandles val="exact"/>
        </dgm:presLayoutVars>
      </dgm:prSet>
      <dgm:spPr/>
      <dgm:t>
        <a:bodyPr/>
        <a:lstStyle/>
        <a:p>
          <a:endParaRPr lang="en-US"/>
        </a:p>
      </dgm:t>
    </dgm:pt>
    <dgm:pt modelId="{469FBB0D-F259-4301-97D9-AC48A5A81997}" type="pres">
      <dgm:prSet presAssocID="{091E6FE3-68B3-4113-B750-53A85C82E946}" presName="compNode" presStyleCnt="0"/>
      <dgm:spPr/>
    </dgm:pt>
    <dgm:pt modelId="{688FB7EB-823A-4E8F-BB38-6918488B96F9}" type="pres">
      <dgm:prSet presAssocID="{091E6FE3-68B3-4113-B750-53A85C82E946}" presName="bgRect" presStyleLbl="bgShp" presStyleIdx="0" presStyleCnt="3"/>
      <dgm:spPr/>
    </dgm:pt>
    <dgm:pt modelId="{46C81708-7278-4C2F-A0BB-BCD8BCC31AF4}" type="pres">
      <dgm:prSet presAssocID="{091E6FE3-68B3-4113-B750-53A85C82E94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9D47F808-D8B5-4814-ADD9-A69D27141921}" type="pres">
      <dgm:prSet presAssocID="{091E6FE3-68B3-4113-B750-53A85C82E946}" presName="spaceRect" presStyleCnt="0"/>
      <dgm:spPr/>
    </dgm:pt>
    <dgm:pt modelId="{ABA4861C-0F10-483B-89AE-9FF1C272BEBC}" type="pres">
      <dgm:prSet presAssocID="{091E6FE3-68B3-4113-B750-53A85C82E946}" presName="parTx" presStyleLbl="revTx" presStyleIdx="0" presStyleCnt="3">
        <dgm:presLayoutVars>
          <dgm:chMax val="0"/>
          <dgm:chPref val="0"/>
        </dgm:presLayoutVars>
      </dgm:prSet>
      <dgm:spPr/>
      <dgm:t>
        <a:bodyPr/>
        <a:lstStyle/>
        <a:p>
          <a:endParaRPr lang="en-US"/>
        </a:p>
      </dgm:t>
    </dgm:pt>
    <dgm:pt modelId="{678B4719-95E0-42F3-9D66-D44AAFFD2919}" type="pres">
      <dgm:prSet presAssocID="{A9FCE2EA-38CE-45E9-BA71-1F8C750D2036}" presName="sibTrans" presStyleCnt="0"/>
      <dgm:spPr/>
    </dgm:pt>
    <dgm:pt modelId="{4222CCA1-8C9E-4FB0-9556-C22040FA1F32}" type="pres">
      <dgm:prSet presAssocID="{87516C23-2122-473E-8DEE-C4994B4D9D76}" presName="compNode" presStyleCnt="0"/>
      <dgm:spPr/>
    </dgm:pt>
    <dgm:pt modelId="{F0A8D738-7D63-42EF-88C0-40EA815DAFAF}" type="pres">
      <dgm:prSet presAssocID="{87516C23-2122-473E-8DEE-C4994B4D9D76}" presName="bgRect" presStyleLbl="bgShp" presStyleIdx="1" presStyleCnt="3"/>
      <dgm:spPr/>
    </dgm:pt>
    <dgm:pt modelId="{CF5BA2CD-1B14-4B0D-93F0-B68B5DA89B10}" type="pres">
      <dgm:prSet presAssocID="{87516C23-2122-473E-8DEE-C4994B4D9D76}" presName="iconRect" presStyleLbl="node1" presStyleIdx="1" presStyleCnt="3" custLinFactNeighborX="67311" custLinFactNeighborY="5144"/>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Woman"/>
        </a:ext>
      </dgm:extLst>
    </dgm:pt>
    <dgm:pt modelId="{B223C976-E543-4AA2-A49D-E6549FA69DAD}" type="pres">
      <dgm:prSet presAssocID="{87516C23-2122-473E-8DEE-C4994B4D9D76}" presName="spaceRect" presStyleCnt="0"/>
      <dgm:spPr/>
    </dgm:pt>
    <dgm:pt modelId="{AA533397-C659-4F62-87E7-F5041814EB21}" type="pres">
      <dgm:prSet presAssocID="{87516C23-2122-473E-8DEE-C4994B4D9D76}" presName="parTx" presStyleLbl="revTx" presStyleIdx="1" presStyleCnt="3">
        <dgm:presLayoutVars>
          <dgm:chMax val="0"/>
          <dgm:chPref val="0"/>
        </dgm:presLayoutVars>
      </dgm:prSet>
      <dgm:spPr/>
      <dgm:t>
        <a:bodyPr/>
        <a:lstStyle/>
        <a:p>
          <a:endParaRPr lang="en-US"/>
        </a:p>
      </dgm:t>
    </dgm:pt>
    <dgm:pt modelId="{F2AB637B-7461-4BC0-9675-205C74BF9B97}" type="pres">
      <dgm:prSet presAssocID="{6AB867B0-D2C8-4EE8-9CF1-521C62BCB5F4}" presName="sibTrans" presStyleCnt="0"/>
      <dgm:spPr/>
    </dgm:pt>
    <dgm:pt modelId="{66359727-A7C6-458A-B666-497CB0FD175C}" type="pres">
      <dgm:prSet presAssocID="{1408EACE-EC17-49C5-BBCA-2B2B705D823B}" presName="compNode" presStyleCnt="0"/>
      <dgm:spPr/>
    </dgm:pt>
    <dgm:pt modelId="{08BAFEF1-B740-436C-97E0-9E1D2A62B103}" type="pres">
      <dgm:prSet presAssocID="{1408EACE-EC17-49C5-BBCA-2B2B705D823B}" presName="bgRect" presStyleLbl="bgShp" presStyleIdx="2" presStyleCnt="3"/>
      <dgm:spPr/>
    </dgm:pt>
    <dgm:pt modelId="{DDA2F8FF-4AE8-4A9B-9F0A-61AC542CB8D4}" type="pres">
      <dgm:prSet presAssocID="{1408EACE-EC17-49C5-BBCA-2B2B705D823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Recycle"/>
        </a:ext>
      </dgm:extLst>
    </dgm:pt>
    <dgm:pt modelId="{2E21D2F1-E923-4DD7-B772-A57EF4CA19B2}" type="pres">
      <dgm:prSet presAssocID="{1408EACE-EC17-49C5-BBCA-2B2B705D823B}" presName="spaceRect" presStyleCnt="0"/>
      <dgm:spPr/>
    </dgm:pt>
    <dgm:pt modelId="{64B1ACFD-A213-4918-A06F-89BE9BEA85AD}" type="pres">
      <dgm:prSet presAssocID="{1408EACE-EC17-49C5-BBCA-2B2B705D823B}" presName="parTx" presStyleLbl="revTx" presStyleIdx="2" presStyleCnt="3">
        <dgm:presLayoutVars>
          <dgm:chMax val="0"/>
          <dgm:chPref val="0"/>
        </dgm:presLayoutVars>
      </dgm:prSet>
      <dgm:spPr/>
      <dgm:t>
        <a:bodyPr/>
        <a:lstStyle/>
        <a:p>
          <a:endParaRPr lang="en-US"/>
        </a:p>
      </dgm:t>
    </dgm:pt>
  </dgm:ptLst>
  <dgm:cxnLst>
    <dgm:cxn modelId="{245456DB-E201-4ABA-BDE3-BF4ACAA09C77}" srcId="{6A212A4B-8DC6-47AC-BAFD-1E26C2287022}" destId="{091E6FE3-68B3-4113-B750-53A85C82E946}" srcOrd="0" destOrd="0" parTransId="{F93988FF-3F63-4E79-8BE9-036B44C0531F}" sibTransId="{A9FCE2EA-38CE-45E9-BA71-1F8C750D2036}"/>
    <dgm:cxn modelId="{21777F60-0554-4A14-B17F-2BE177F68E46}" type="presOf" srcId="{1408EACE-EC17-49C5-BBCA-2B2B705D823B}" destId="{64B1ACFD-A213-4918-A06F-89BE9BEA85AD}" srcOrd="0" destOrd="0" presId="urn:microsoft.com/office/officeart/2018/2/layout/IconVerticalSolidList"/>
    <dgm:cxn modelId="{3A971D95-DC0C-47AE-B9C3-02E2BA91C89B}" srcId="{6A212A4B-8DC6-47AC-BAFD-1E26C2287022}" destId="{1408EACE-EC17-49C5-BBCA-2B2B705D823B}" srcOrd="2" destOrd="0" parTransId="{DFE948AE-2941-4D4F-9ABC-CD7CA31199A8}" sibTransId="{64635D23-AB3C-44EF-8551-B3B5F7C0F91A}"/>
    <dgm:cxn modelId="{87788550-BBF3-400D-ADC5-758293DD8F7E}" type="presOf" srcId="{6A212A4B-8DC6-47AC-BAFD-1E26C2287022}" destId="{B60EF684-3C2C-4038-907C-E55900CDF009}" srcOrd="0" destOrd="0" presId="urn:microsoft.com/office/officeart/2018/2/layout/IconVerticalSolidList"/>
    <dgm:cxn modelId="{6757DFE2-C1D1-4E45-873E-68361E19C745}" srcId="{6A212A4B-8DC6-47AC-BAFD-1E26C2287022}" destId="{87516C23-2122-473E-8DEE-C4994B4D9D76}" srcOrd="1" destOrd="0" parTransId="{50778E2B-7739-40FA-AA2B-271DFE6F1CAC}" sibTransId="{6AB867B0-D2C8-4EE8-9CF1-521C62BCB5F4}"/>
    <dgm:cxn modelId="{755617CC-D329-4D2C-B30A-778025BD139F}" type="presOf" srcId="{091E6FE3-68B3-4113-B750-53A85C82E946}" destId="{ABA4861C-0F10-483B-89AE-9FF1C272BEBC}" srcOrd="0" destOrd="0" presId="urn:microsoft.com/office/officeart/2018/2/layout/IconVerticalSolidList"/>
    <dgm:cxn modelId="{2AA4C5CA-B494-43C3-ABD2-E0175001120F}" type="presOf" srcId="{87516C23-2122-473E-8DEE-C4994B4D9D76}" destId="{AA533397-C659-4F62-87E7-F5041814EB21}" srcOrd="0" destOrd="0" presId="urn:microsoft.com/office/officeart/2018/2/layout/IconVerticalSolidList"/>
    <dgm:cxn modelId="{3F899461-7EC5-4056-A962-56EB652EFE90}" type="presParOf" srcId="{B60EF684-3C2C-4038-907C-E55900CDF009}" destId="{469FBB0D-F259-4301-97D9-AC48A5A81997}" srcOrd="0" destOrd="0" presId="urn:microsoft.com/office/officeart/2018/2/layout/IconVerticalSolidList"/>
    <dgm:cxn modelId="{239312E4-7E1E-493B-86EA-81AFCF03A2DA}" type="presParOf" srcId="{469FBB0D-F259-4301-97D9-AC48A5A81997}" destId="{688FB7EB-823A-4E8F-BB38-6918488B96F9}" srcOrd="0" destOrd="0" presId="urn:microsoft.com/office/officeart/2018/2/layout/IconVerticalSolidList"/>
    <dgm:cxn modelId="{8F27079D-FBD5-42D8-8FF7-0EE898D7E48D}" type="presParOf" srcId="{469FBB0D-F259-4301-97D9-AC48A5A81997}" destId="{46C81708-7278-4C2F-A0BB-BCD8BCC31AF4}" srcOrd="1" destOrd="0" presId="urn:microsoft.com/office/officeart/2018/2/layout/IconVerticalSolidList"/>
    <dgm:cxn modelId="{BCAA21BD-7EC0-4E87-990C-09D9A098409D}" type="presParOf" srcId="{469FBB0D-F259-4301-97D9-AC48A5A81997}" destId="{9D47F808-D8B5-4814-ADD9-A69D27141921}" srcOrd="2" destOrd="0" presId="urn:microsoft.com/office/officeart/2018/2/layout/IconVerticalSolidList"/>
    <dgm:cxn modelId="{E7725390-4D0F-4F5C-9F9F-0F91F5A4EAC0}" type="presParOf" srcId="{469FBB0D-F259-4301-97D9-AC48A5A81997}" destId="{ABA4861C-0F10-483B-89AE-9FF1C272BEBC}" srcOrd="3" destOrd="0" presId="urn:microsoft.com/office/officeart/2018/2/layout/IconVerticalSolidList"/>
    <dgm:cxn modelId="{F0E954DF-24E9-438F-BEB3-FAE1060F95DA}" type="presParOf" srcId="{B60EF684-3C2C-4038-907C-E55900CDF009}" destId="{678B4719-95E0-42F3-9D66-D44AAFFD2919}" srcOrd="1" destOrd="0" presId="urn:microsoft.com/office/officeart/2018/2/layout/IconVerticalSolidList"/>
    <dgm:cxn modelId="{B7E72DE3-5AC1-4680-9A67-1C22A0A5A3FD}" type="presParOf" srcId="{B60EF684-3C2C-4038-907C-E55900CDF009}" destId="{4222CCA1-8C9E-4FB0-9556-C22040FA1F32}" srcOrd="2" destOrd="0" presId="urn:microsoft.com/office/officeart/2018/2/layout/IconVerticalSolidList"/>
    <dgm:cxn modelId="{B053F8E7-C9D2-406C-8E2C-1B722C5D50A5}" type="presParOf" srcId="{4222CCA1-8C9E-4FB0-9556-C22040FA1F32}" destId="{F0A8D738-7D63-42EF-88C0-40EA815DAFAF}" srcOrd="0" destOrd="0" presId="urn:microsoft.com/office/officeart/2018/2/layout/IconVerticalSolidList"/>
    <dgm:cxn modelId="{43FAE9F9-7033-4854-960C-381928B8A6F1}" type="presParOf" srcId="{4222CCA1-8C9E-4FB0-9556-C22040FA1F32}" destId="{CF5BA2CD-1B14-4B0D-93F0-B68B5DA89B10}" srcOrd="1" destOrd="0" presId="urn:microsoft.com/office/officeart/2018/2/layout/IconVerticalSolidList"/>
    <dgm:cxn modelId="{25A324EA-F3DD-44BD-8432-41453F764ACB}" type="presParOf" srcId="{4222CCA1-8C9E-4FB0-9556-C22040FA1F32}" destId="{B223C976-E543-4AA2-A49D-E6549FA69DAD}" srcOrd="2" destOrd="0" presId="urn:microsoft.com/office/officeart/2018/2/layout/IconVerticalSolidList"/>
    <dgm:cxn modelId="{C53B625C-89A9-47F3-8002-BED0F1371961}" type="presParOf" srcId="{4222CCA1-8C9E-4FB0-9556-C22040FA1F32}" destId="{AA533397-C659-4F62-87E7-F5041814EB21}" srcOrd="3" destOrd="0" presId="urn:microsoft.com/office/officeart/2018/2/layout/IconVerticalSolidList"/>
    <dgm:cxn modelId="{FBFB673A-5E3B-4AFE-994E-C79A7D71A31A}" type="presParOf" srcId="{B60EF684-3C2C-4038-907C-E55900CDF009}" destId="{F2AB637B-7461-4BC0-9675-205C74BF9B97}" srcOrd="3" destOrd="0" presId="urn:microsoft.com/office/officeart/2018/2/layout/IconVerticalSolidList"/>
    <dgm:cxn modelId="{619C6FFE-3821-49D0-BEB0-CDE7DE90C79A}" type="presParOf" srcId="{B60EF684-3C2C-4038-907C-E55900CDF009}" destId="{66359727-A7C6-458A-B666-497CB0FD175C}" srcOrd="4" destOrd="0" presId="urn:microsoft.com/office/officeart/2018/2/layout/IconVerticalSolidList"/>
    <dgm:cxn modelId="{2CB94E63-E40C-4DCE-8BD3-FCB5C442B2AE}" type="presParOf" srcId="{66359727-A7C6-458A-B666-497CB0FD175C}" destId="{08BAFEF1-B740-436C-97E0-9E1D2A62B103}" srcOrd="0" destOrd="0" presId="urn:microsoft.com/office/officeart/2018/2/layout/IconVerticalSolidList"/>
    <dgm:cxn modelId="{2CE241F9-EB47-4453-8EA7-461DFEAF6260}" type="presParOf" srcId="{66359727-A7C6-458A-B666-497CB0FD175C}" destId="{DDA2F8FF-4AE8-4A9B-9F0A-61AC542CB8D4}" srcOrd="1" destOrd="0" presId="urn:microsoft.com/office/officeart/2018/2/layout/IconVerticalSolidList"/>
    <dgm:cxn modelId="{7009D495-BF30-4E32-AC8C-F415502E3B31}" type="presParOf" srcId="{66359727-A7C6-458A-B666-497CB0FD175C}" destId="{2E21D2F1-E923-4DD7-B772-A57EF4CA19B2}" srcOrd="2" destOrd="0" presId="urn:microsoft.com/office/officeart/2018/2/layout/IconVerticalSolidList"/>
    <dgm:cxn modelId="{0D34A1D4-ED48-4715-A950-2F30207CEA97}" type="presParOf" srcId="{66359727-A7C6-458A-B666-497CB0FD175C}" destId="{64B1ACFD-A213-4918-A06F-89BE9BEA85A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33EF-6F8A-476A-A54B-6800A19C256C}">
      <dsp:nvSpPr>
        <dsp:cNvPr id="0" name=""/>
        <dsp:cNvSpPr/>
      </dsp:nvSpPr>
      <dsp:spPr>
        <a:xfrm rot="10800000">
          <a:off x="1930466" y="761"/>
          <a:ext cx="6095238" cy="1412325"/>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2796" tIns="137160" rIns="256032" bIns="137160" numCol="1" spcCol="1270" anchor="ctr" anchorCtr="0">
          <a:noAutofit/>
        </a:bodyPr>
        <a:lstStyle/>
        <a:p>
          <a:pPr lvl="0" algn="ctr" defTabSz="1600200">
            <a:lnSpc>
              <a:spcPct val="90000"/>
            </a:lnSpc>
            <a:spcBef>
              <a:spcPct val="0"/>
            </a:spcBef>
            <a:spcAft>
              <a:spcPct val="35000"/>
            </a:spcAft>
          </a:pPr>
          <a:r>
            <a:rPr lang="en-US" sz="3600" b="0" kern="1200" dirty="0">
              <a:latin typeface="Calibri" panose="020F0502020204030204" pitchFamily="34" charset="0"/>
            </a:rPr>
            <a:t>Protect yourself                       </a:t>
          </a:r>
        </a:p>
      </dsp:txBody>
      <dsp:txXfrm rot="10800000">
        <a:off x="2283547" y="761"/>
        <a:ext cx="5742157" cy="1412325"/>
      </dsp:txXfrm>
    </dsp:sp>
    <dsp:sp modelId="{D079DF44-C7F4-4106-8E37-2EFBE5D7A03F}">
      <dsp:nvSpPr>
        <dsp:cNvPr id="0" name=""/>
        <dsp:cNvSpPr/>
      </dsp:nvSpPr>
      <dsp:spPr>
        <a:xfrm>
          <a:off x="1182185" y="1736"/>
          <a:ext cx="1412325" cy="14123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2DF848-F876-4E65-A2BD-C09A6BFFAE5F}">
      <dsp:nvSpPr>
        <dsp:cNvPr id="0" name=""/>
        <dsp:cNvSpPr/>
      </dsp:nvSpPr>
      <dsp:spPr>
        <a:xfrm rot="10800000">
          <a:off x="1840622" y="1668333"/>
          <a:ext cx="6095238" cy="1412325"/>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2796" tIns="137160" rIns="256032" bIns="137160" numCol="1" spcCol="1270" anchor="ctr" anchorCtr="0">
          <a:noAutofit/>
        </a:bodyPr>
        <a:lstStyle/>
        <a:p>
          <a:pPr lvl="0" algn="ctr" defTabSz="1600200">
            <a:lnSpc>
              <a:spcPct val="90000"/>
            </a:lnSpc>
            <a:spcBef>
              <a:spcPct val="0"/>
            </a:spcBef>
            <a:spcAft>
              <a:spcPct val="35000"/>
            </a:spcAft>
          </a:pPr>
          <a:r>
            <a:rPr lang="en-US" sz="3600" b="0" kern="1200" dirty="0">
              <a:latin typeface="Calibri" panose="020F0502020204030204" pitchFamily="34" charset="0"/>
            </a:rPr>
            <a:t>Protect your community</a:t>
          </a:r>
        </a:p>
      </dsp:txBody>
      <dsp:txXfrm rot="10800000">
        <a:off x="2193703" y="1668333"/>
        <a:ext cx="5742157" cy="1412325"/>
      </dsp:txXfrm>
    </dsp:sp>
    <dsp:sp modelId="{E45A1FE0-4459-477E-AE70-917AE5EF85BA}">
      <dsp:nvSpPr>
        <dsp:cNvPr id="0" name=""/>
        <dsp:cNvSpPr/>
      </dsp:nvSpPr>
      <dsp:spPr>
        <a:xfrm>
          <a:off x="1139985" y="1668333"/>
          <a:ext cx="1412325" cy="14123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203B30-FA18-44D7-86FB-20BD61E8BD7A}">
      <dsp:nvSpPr>
        <dsp:cNvPr id="0" name=""/>
        <dsp:cNvSpPr/>
      </dsp:nvSpPr>
      <dsp:spPr>
        <a:xfrm rot="10800000">
          <a:off x="1785643" y="3397312"/>
          <a:ext cx="6095238" cy="1412325"/>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22796" tIns="137160" rIns="256032" bIns="137160" numCol="1" spcCol="1270" anchor="ctr" anchorCtr="0">
          <a:noAutofit/>
        </a:bodyPr>
        <a:lstStyle/>
        <a:p>
          <a:pPr lvl="0" algn="ctr" defTabSz="1600200">
            <a:lnSpc>
              <a:spcPct val="90000"/>
            </a:lnSpc>
            <a:spcBef>
              <a:spcPct val="0"/>
            </a:spcBef>
            <a:spcAft>
              <a:spcPct val="35000"/>
            </a:spcAft>
          </a:pPr>
          <a:r>
            <a:rPr lang="en-US" sz="3600" b="0" kern="1200" dirty="0">
              <a:latin typeface="Calibri" panose="020F0502020204030204" pitchFamily="34" charset="0"/>
            </a:rPr>
            <a:t>Protect your patients</a:t>
          </a:r>
        </a:p>
      </dsp:txBody>
      <dsp:txXfrm rot="10800000">
        <a:off x="2138724" y="3397312"/>
        <a:ext cx="5742157" cy="1412325"/>
      </dsp:txXfrm>
    </dsp:sp>
    <dsp:sp modelId="{4CB1AFCE-2253-4C2A-B958-1ABC178F491C}">
      <dsp:nvSpPr>
        <dsp:cNvPr id="0" name=""/>
        <dsp:cNvSpPr/>
      </dsp:nvSpPr>
      <dsp:spPr>
        <a:xfrm>
          <a:off x="1091429" y="3397312"/>
          <a:ext cx="1412325" cy="14123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FB7EB-823A-4E8F-BB38-6918488B96F9}">
      <dsp:nvSpPr>
        <dsp:cNvPr id="0" name=""/>
        <dsp:cNvSpPr/>
      </dsp:nvSpPr>
      <dsp:spPr>
        <a:xfrm>
          <a:off x="0" y="3302"/>
          <a:ext cx="5627293" cy="10414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81708-7278-4C2F-A0BB-BCD8BCC31AF4}">
      <dsp:nvSpPr>
        <dsp:cNvPr id="0" name=""/>
        <dsp:cNvSpPr/>
      </dsp:nvSpPr>
      <dsp:spPr>
        <a:xfrm>
          <a:off x="315024" y="237618"/>
          <a:ext cx="573332" cy="57277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4861C-0F10-483B-89AE-9FF1C272BEBC}">
      <dsp:nvSpPr>
        <dsp:cNvPr id="0" name=""/>
        <dsp:cNvSpPr/>
      </dsp:nvSpPr>
      <dsp:spPr>
        <a:xfrm>
          <a:off x="1203381" y="3302"/>
          <a:ext cx="4376763" cy="104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23" tIns="110323" rIns="110323" bIns="110323" numCol="1" spcCol="1270" anchor="ctr" anchorCtr="0">
          <a:noAutofit/>
        </a:bodyPr>
        <a:lstStyle/>
        <a:p>
          <a:pPr lvl="0" algn="l" defTabSz="889000">
            <a:lnSpc>
              <a:spcPct val="100000"/>
            </a:lnSpc>
            <a:spcBef>
              <a:spcPct val="0"/>
            </a:spcBef>
            <a:spcAft>
              <a:spcPct val="35000"/>
            </a:spcAft>
          </a:pPr>
          <a:r>
            <a:rPr lang="en-GB" sz="2000" kern="1200" dirty="0"/>
            <a:t>Cover mouth and nose when coughing and sneezing </a:t>
          </a:r>
          <a:endParaRPr lang="en-US" sz="2000" kern="1200" dirty="0"/>
        </a:p>
      </dsp:txBody>
      <dsp:txXfrm>
        <a:off x="1203381" y="3302"/>
        <a:ext cx="4376763" cy="1042422"/>
      </dsp:txXfrm>
    </dsp:sp>
    <dsp:sp modelId="{F0A8D738-7D63-42EF-88C0-40EA815DAFAF}">
      <dsp:nvSpPr>
        <dsp:cNvPr id="0" name=""/>
        <dsp:cNvSpPr/>
      </dsp:nvSpPr>
      <dsp:spPr>
        <a:xfrm>
          <a:off x="0" y="1298433"/>
          <a:ext cx="5627293" cy="10414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BA2CD-1B14-4B0D-93F0-B68B5DA89B10}">
      <dsp:nvSpPr>
        <dsp:cNvPr id="0" name=""/>
        <dsp:cNvSpPr/>
      </dsp:nvSpPr>
      <dsp:spPr>
        <a:xfrm>
          <a:off x="700940" y="1562212"/>
          <a:ext cx="573332" cy="572772"/>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533397-C659-4F62-87E7-F5041814EB21}">
      <dsp:nvSpPr>
        <dsp:cNvPr id="0" name=""/>
        <dsp:cNvSpPr/>
      </dsp:nvSpPr>
      <dsp:spPr>
        <a:xfrm>
          <a:off x="1203381" y="1298433"/>
          <a:ext cx="4376763" cy="104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23" tIns="110323" rIns="110323" bIns="110323" numCol="1" spcCol="1270" anchor="ctr" anchorCtr="0">
          <a:noAutofit/>
        </a:bodyPr>
        <a:lstStyle/>
        <a:p>
          <a:pPr lvl="0" algn="l" defTabSz="889000">
            <a:lnSpc>
              <a:spcPct val="100000"/>
            </a:lnSpc>
            <a:spcBef>
              <a:spcPct val="0"/>
            </a:spcBef>
            <a:spcAft>
              <a:spcPct val="35000"/>
            </a:spcAft>
          </a:pPr>
          <a:r>
            <a:rPr lang="en-GB" sz="2000" kern="1200" dirty="0"/>
            <a:t>Maintain social distance (1.5metres) from others </a:t>
          </a:r>
          <a:endParaRPr lang="en-US" sz="2000" kern="1200" dirty="0"/>
        </a:p>
      </dsp:txBody>
      <dsp:txXfrm>
        <a:off x="1203381" y="1298433"/>
        <a:ext cx="4376763" cy="1042422"/>
      </dsp:txXfrm>
    </dsp:sp>
    <dsp:sp modelId="{08BAFEF1-B740-436C-97E0-9E1D2A62B103}">
      <dsp:nvSpPr>
        <dsp:cNvPr id="0" name=""/>
        <dsp:cNvSpPr/>
      </dsp:nvSpPr>
      <dsp:spPr>
        <a:xfrm>
          <a:off x="0" y="2593564"/>
          <a:ext cx="5627293" cy="10414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2F8FF-4AE8-4A9B-9F0A-61AC542CB8D4}">
      <dsp:nvSpPr>
        <dsp:cNvPr id="0" name=""/>
        <dsp:cNvSpPr/>
      </dsp:nvSpPr>
      <dsp:spPr>
        <a:xfrm>
          <a:off x="315332" y="2827880"/>
          <a:ext cx="573332" cy="57277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B1ACFD-A213-4918-A06F-89BE9BEA85AD}">
      <dsp:nvSpPr>
        <dsp:cNvPr id="0" name=""/>
        <dsp:cNvSpPr/>
      </dsp:nvSpPr>
      <dsp:spPr>
        <a:xfrm>
          <a:off x="1203997" y="2593564"/>
          <a:ext cx="4376763" cy="104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23" tIns="110323" rIns="110323" bIns="110323" numCol="1" spcCol="1270" anchor="ctr" anchorCtr="0">
          <a:noAutofit/>
        </a:bodyPr>
        <a:lstStyle/>
        <a:p>
          <a:pPr lvl="0" algn="l" defTabSz="889000">
            <a:lnSpc>
              <a:spcPct val="100000"/>
            </a:lnSpc>
            <a:spcBef>
              <a:spcPct val="0"/>
            </a:spcBef>
            <a:spcAft>
              <a:spcPct val="35000"/>
            </a:spcAft>
          </a:pPr>
          <a:r>
            <a:rPr lang="en-GB" sz="2000" kern="1200" dirty="0"/>
            <a:t>Cover mouth and nose with tissue and dispose of the used tissues in the nearest waste bin </a:t>
          </a:r>
          <a:endParaRPr lang="en-US" sz="2000" kern="1200" dirty="0"/>
        </a:p>
      </dsp:txBody>
      <dsp:txXfrm>
        <a:off x="1203997" y="2593564"/>
        <a:ext cx="4376763" cy="1042422"/>
      </dsp:txXfrm>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C3DB5-A188-469E-B580-80727A33D7F6}" type="datetimeFigureOut">
              <a:rPr lang="en-GB" smtClean="0"/>
              <a:t>03/04/2023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9780B-433B-48A5-834C-13E1DFFCCBBD}" type="slidenum">
              <a:rPr lang="en-GB" smtClean="0"/>
              <a:t>‹#›</a:t>
            </a:fld>
            <a:endParaRPr lang="en-GB"/>
          </a:p>
        </p:txBody>
      </p:sp>
    </p:spTree>
    <p:extLst>
      <p:ext uri="{BB962C8B-B14F-4D97-AF65-F5344CB8AC3E}">
        <p14:creationId xmlns:p14="http://schemas.microsoft.com/office/powerpoint/2010/main" val="128748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55919-5A52-4D94-B507-EBCD12356252}" type="slidenum">
              <a:rPr lang="en-US" smtClean="0"/>
              <a:pPr/>
              <a:t>6</a:t>
            </a:fld>
            <a:endParaRPr lang="en-US" dirty="0"/>
          </a:p>
        </p:txBody>
      </p:sp>
    </p:spTree>
    <p:extLst>
      <p:ext uri="{BB962C8B-B14F-4D97-AF65-F5344CB8AC3E}">
        <p14:creationId xmlns:p14="http://schemas.microsoft.com/office/powerpoint/2010/main" val="270587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Module 3: Types of PPE and Hand Washing</a:t>
            </a:r>
          </a:p>
        </p:txBody>
      </p:sp>
      <p:sp>
        <p:nvSpPr>
          <p:cNvPr id="5" name="Slide Number Placeholder 4"/>
          <p:cNvSpPr>
            <a:spLocks noGrp="1"/>
          </p:cNvSpPr>
          <p:nvPr>
            <p:ph type="sldNum" sz="quarter" idx="11"/>
          </p:nvPr>
        </p:nvSpPr>
        <p:spPr/>
        <p:txBody>
          <a:bodyPr/>
          <a:lstStyle/>
          <a:p>
            <a:fld id="{632DA79B-7BD4-42F6-8DA0-9A1981EBDA98}" type="slidenum">
              <a:rPr lang="en-US" smtClean="0"/>
              <a:t>19</a:t>
            </a:fld>
            <a:endParaRPr lang="en-US" dirty="0"/>
          </a:p>
        </p:txBody>
      </p:sp>
    </p:spTree>
    <p:extLst>
      <p:ext uri="{BB962C8B-B14F-4D97-AF65-F5344CB8AC3E}">
        <p14:creationId xmlns:p14="http://schemas.microsoft.com/office/powerpoint/2010/main" val="162245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e747d83e1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e747d83e1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721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2347-8E0B-4591-854D-BF041FC5E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F18A6-97D8-40CA-8ABC-516292E51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8E98A2-4138-47B2-A0BA-C14D583F9C08}"/>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5" name="Footer Placeholder 4">
            <a:extLst>
              <a:ext uri="{FF2B5EF4-FFF2-40B4-BE49-F238E27FC236}">
                <a16:creationId xmlns:a16="http://schemas.microsoft.com/office/drawing/2014/main" id="{E5B03F72-C89C-452E-8222-563AAF1F3E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CEF05-7007-4227-8078-3184ADDB4FA3}"/>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225914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CB35-7842-4657-82A7-238D66D441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92A263-1489-4D05-B3FF-2533D96974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64E30-EAEC-496F-9B3B-7D8DF4397062}"/>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5" name="Footer Placeholder 4">
            <a:extLst>
              <a:ext uri="{FF2B5EF4-FFF2-40B4-BE49-F238E27FC236}">
                <a16:creationId xmlns:a16="http://schemas.microsoft.com/office/drawing/2014/main" id="{E350954A-25DC-48AE-8AC0-25C85D131F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E09712-974C-48B6-A6B9-1FCD38537BFA}"/>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106742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3F7204-E7A4-4FAA-B3A7-678E651063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1B1137-1028-40B7-9B38-39015AEA9B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5FAD46-CC17-40D3-8B0C-A7A0B6C4CB4C}"/>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5" name="Footer Placeholder 4">
            <a:extLst>
              <a:ext uri="{FF2B5EF4-FFF2-40B4-BE49-F238E27FC236}">
                <a16:creationId xmlns:a16="http://schemas.microsoft.com/office/drawing/2014/main" id="{26B5238F-6AA3-4FDE-886A-D7A1C24AA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C08FDF-A9B1-47D0-993D-4C5D1B942D89}"/>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217344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98113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6379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182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7167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5245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00293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92600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3545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DB06-19C7-46BF-B81F-F328657793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67F573-535F-4E76-913A-C1A6548D60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AC0EB0-C8E4-4DA3-960A-64D351BE0525}"/>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5" name="Footer Placeholder 4">
            <a:extLst>
              <a:ext uri="{FF2B5EF4-FFF2-40B4-BE49-F238E27FC236}">
                <a16:creationId xmlns:a16="http://schemas.microsoft.com/office/drawing/2014/main" id="{C49DA3D7-3DA2-48E3-B95E-D9C3CCA69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9C65C7-ED22-4876-BCE0-8AC6B8209C25}"/>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1054273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70367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04751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8" y="2650366"/>
            <a:ext cx="9963469" cy="680605"/>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32000224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253D-95C1-4517-A3F4-8B02532BB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73F9ED-8DFB-403D-BEEB-9908AB9A5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B9DD86-67F8-4F9F-94C8-77EDB515383E}"/>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5" name="Footer Placeholder 4">
            <a:extLst>
              <a:ext uri="{FF2B5EF4-FFF2-40B4-BE49-F238E27FC236}">
                <a16:creationId xmlns:a16="http://schemas.microsoft.com/office/drawing/2014/main" id="{DDFF9868-A883-4AF9-A3DA-2BEC1215B0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0B139-B001-435C-9180-60ADF6D686EF}"/>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323538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E5DB-0E20-4869-9887-27B23C0AE2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91E31-5D11-46A7-8909-A4116E9BD5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381BFC-32D0-4EE8-ABE9-E27F1E76D8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C404B6-5AD1-4A41-8267-FBCEC8994A8C}"/>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6" name="Footer Placeholder 5">
            <a:extLst>
              <a:ext uri="{FF2B5EF4-FFF2-40B4-BE49-F238E27FC236}">
                <a16:creationId xmlns:a16="http://schemas.microsoft.com/office/drawing/2014/main" id="{B7022BF2-1267-4875-BCDE-A7B7CBEAB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069D82-C031-495F-AA26-5DF49193A580}"/>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274619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0B03-F379-464D-A9DB-2B2A3F5DC1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D3706A-D8C1-4CA2-9AED-8DC2184A9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9BF3B9-F451-478A-821C-D5CF4F71F0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8BABAD-10AB-4B16-ACD2-31BC79FA9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630D1C-012D-4917-91C9-B83BF8FA5F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F13978-E012-4041-ACE4-A94AD5CB5BFE}"/>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8" name="Footer Placeholder 7">
            <a:extLst>
              <a:ext uri="{FF2B5EF4-FFF2-40B4-BE49-F238E27FC236}">
                <a16:creationId xmlns:a16="http://schemas.microsoft.com/office/drawing/2014/main" id="{D27A44A2-9583-457E-A01F-B5D3DF54EF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4AFA91-16B1-4AFF-83C7-6EB705EF8214}"/>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125746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FEC-D9A0-417F-A053-B02778E2FD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B347FC-4747-4F1F-A1AF-15DFA3DE5B77}"/>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4" name="Footer Placeholder 3">
            <a:extLst>
              <a:ext uri="{FF2B5EF4-FFF2-40B4-BE49-F238E27FC236}">
                <a16:creationId xmlns:a16="http://schemas.microsoft.com/office/drawing/2014/main" id="{43802199-AAD4-42EC-B308-0CDB5B3B71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F4F7CE-71C6-4FAB-B109-765B800C8026}"/>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163823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FD71D-06B9-4ABC-93E1-DA19B93A281D}"/>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3" name="Footer Placeholder 2">
            <a:extLst>
              <a:ext uri="{FF2B5EF4-FFF2-40B4-BE49-F238E27FC236}">
                <a16:creationId xmlns:a16="http://schemas.microsoft.com/office/drawing/2014/main" id="{51324CE1-C8FC-4AC7-86F6-6B1A5C6A70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D7FE75-1C17-4033-B8C9-F8AE7008B529}"/>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210708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18C1-182B-4F64-9124-D48FC1BF9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0ADC31-F086-4489-BEF4-E698CC35B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4463F5-4CFB-4372-B6CA-72CE5EAAD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B49811-BE6F-4741-8171-641FE598B3D5}"/>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6" name="Footer Placeholder 5">
            <a:extLst>
              <a:ext uri="{FF2B5EF4-FFF2-40B4-BE49-F238E27FC236}">
                <a16:creationId xmlns:a16="http://schemas.microsoft.com/office/drawing/2014/main" id="{D2C2E345-CCDB-41CF-AC76-6DB226AAE2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FE544E-7601-4EB4-9B10-534CBD10B865}"/>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144889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228E-E494-43FB-87E7-36FE34FE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114D93-7FA2-491E-BAFB-3D7F6F0C7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CEBE6F-4FFB-44D1-BEDC-ADF91E12F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1ABC0E-F3BE-46D2-9429-92B7BC88191E}"/>
              </a:ext>
            </a:extLst>
          </p:cNvPr>
          <p:cNvSpPr>
            <a:spLocks noGrp="1"/>
          </p:cNvSpPr>
          <p:nvPr>
            <p:ph type="dt" sz="half" idx="10"/>
          </p:nvPr>
        </p:nvSpPr>
        <p:spPr/>
        <p:txBody>
          <a:bodyPr/>
          <a:lstStyle/>
          <a:p>
            <a:fld id="{EE3147DF-76B4-4A43-8BE2-47FCBB1E7BA3}" type="datetimeFigureOut">
              <a:rPr lang="en-GB" smtClean="0"/>
              <a:t>03/04/2023</a:t>
            </a:fld>
            <a:endParaRPr lang="en-GB"/>
          </a:p>
        </p:txBody>
      </p:sp>
      <p:sp>
        <p:nvSpPr>
          <p:cNvPr id="6" name="Footer Placeholder 5">
            <a:extLst>
              <a:ext uri="{FF2B5EF4-FFF2-40B4-BE49-F238E27FC236}">
                <a16:creationId xmlns:a16="http://schemas.microsoft.com/office/drawing/2014/main" id="{0AC31A1A-6CDA-48DD-AF0D-64D9F173FC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E749E-CB85-4B09-A961-6E78D2E1522D}"/>
              </a:ext>
            </a:extLst>
          </p:cNvPr>
          <p:cNvSpPr>
            <a:spLocks noGrp="1"/>
          </p:cNvSpPr>
          <p:nvPr>
            <p:ph type="sldNum" sz="quarter" idx="12"/>
          </p:nvPr>
        </p:nvSpPr>
        <p:spPr/>
        <p:txBody>
          <a:bodyPr/>
          <a:lstStyle/>
          <a:p>
            <a:fld id="{0C9B5F6F-EC32-4AFA-B662-49B017D8F9C5}" type="slidenum">
              <a:rPr lang="en-GB" smtClean="0"/>
              <a:t>‹#›</a:t>
            </a:fld>
            <a:endParaRPr lang="en-GB"/>
          </a:p>
        </p:txBody>
      </p:sp>
    </p:spTree>
    <p:extLst>
      <p:ext uri="{BB962C8B-B14F-4D97-AF65-F5344CB8AC3E}">
        <p14:creationId xmlns:p14="http://schemas.microsoft.com/office/powerpoint/2010/main" val="13830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D53A57-7393-41F6-ABCE-13CD660E0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6257E2-9CED-48BF-934F-969A962F5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7DC742-4C83-4BC4-95D3-36197D8F0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147DF-76B4-4A43-8BE2-47FCBB1E7BA3}" type="datetimeFigureOut">
              <a:rPr lang="en-GB" smtClean="0"/>
              <a:t>03/04/2023</a:t>
            </a:fld>
            <a:endParaRPr lang="en-GB"/>
          </a:p>
        </p:txBody>
      </p:sp>
      <p:sp>
        <p:nvSpPr>
          <p:cNvPr id="5" name="Footer Placeholder 4">
            <a:extLst>
              <a:ext uri="{FF2B5EF4-FFF2-40B4-BE49-F238E27FC236}">
                <a16:creationId xmlns:a16="http://schemas.microsoft.com/office/drawing/2014/main" id="{DE3C2E01-2A04-453F-B1D5-EF8E46D3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E4CDE4-44B2-4AB8-9731-C3CCA437D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B5F6F-EC32-4AFA-B662-49B017D8F9C5}" type="slidenum">
              <a:rPr lang="en-GB" smtClean="0"/>
              <a:t>‹#›</a:t>
            </a:fld>
            <a:endParaRPr lang="en-GB"/>
          </a:p>
        </p:txBody>
      </p:sp>
    </p:spTree>
    <p:extLst>
      <p:ext uri="{BB962C8B-B14F-4D97-AF65-F5344CB8AC3E}">
        <p14:creationId xmlns:p14="http://schemas.microsoft.com/office/powerpoint/2010/main" val="19628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402330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0.png"/><Relationship Id="rId5" Type="http://schemas.openxmlformats.org/officeDocument/2006/relationships/diagramLayout" Target="../diagrams/layout2.xml"/><Relationship Id="rId10" Type="http://schemas.openxmlformats.org/officeDocument/2006/relationships/image" Target="../media/image12.svg"/><Relationship Id="rId4" Type="http://schemas.openxmlformats.org/officeDocument/2006/relationships/diagramData" Target="../diagrams/data2.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ho.int/publications/i/item/WHO-HIS-SDS-2015.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www.who.int/patientsafety/news/cleancare_articles/en.%20Accessed%208th%20May%202014"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5506"/>
            <a:ext cx="9144000" cy="2387600"/>
          </a:xfrm>
        </p:spPr>
        <p:txBody>
          <a:bodyPr>
            <a:normAutofit/>
          </a:bodyPr>
          <a:lstStyle/>
          <a:p>
            <a:r>
              <a:rPr lang="x-none" sz="4400" b="1" dirty="0"/>
              <a:t>POH 11</a:t>
            </a:r>
            <a:r>
              <a:rPr lang="en-US" sz="4400" b="1" dirty="0"/>
              <a:t>9 : </a:t>
            </a:r>
            <a:r>
              <a:rPr lang="x-none" sz="4400" b="1" dirty="0"/>
              <a:t>INFECTION PREVENTION AND CONTROL IN PANDEMICS</a:t>
            </a:r>
            <a:endParaRPr lang="en-US" sz="4400" dirty="0"/>
          </a:p>
        </p:txBody>
      </p:sp>
    </p:spTree>
    <p:extLst>
      <p:ext uri="{BB962C8B-B14F-4D97-AF65-F5344CB8AC3E}">
        <p14:creationId xmlns:p14="http://schemas.microsoft.com/office/powerpoint/2010/main" val="67971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886"/>
            <a:ext cx="10744200" cy="870856"/>
          </a:xfrm>
        </p:spPr>
        <p:txBody>
          <a:bodyPr>
            <a:normAutofit fontScale="90000"/>
          </a:bodyPr>
          <a:lstStyle/>
          <a:p>
            <a:r>
              <a:rPr lang="en-US" b="1" dirty="0" smtClean="0"/>
              <a:t/>
            </a:r>
            <a:br>
              <a:rPr lang="en-US" b="1" dirty="0" smtClean="0"/>
            </a:br>
            <a:r>
              <a:rPr lang="en-US" b="1" dirty="0" smtClean="0"/>
              <a:t>Additional </a:t>
            </a:r>
            <a:r>
              <a:rPr lang="en-US" b="1" dirty="0"/>
              <a:t>Contact and </a:t>
            </a:r>
            <a:r>
              <a:rPr lang="en-US" b="1" dirty="0" smtClean="0"/>
              <a:t>Droplet Precautions</a:t>
            </a:r>
            <a:br>
              <a:rPr lang="en-US" b="1" dirty="0" smtClean="0"/>
            </a:br>
            <a:endParaRPr lang="en-GB" b="1" dirty="0"/>
          </a:p>
        </p:txBody>
      </p:sp>
      <p:sp>
        <p:nvSpPr>
          <p:cNvPr id="3" name="Content Placeholder 2"/>
          <p:cNvSpPr>
            <a:spLocks noGrp="1"/>
          </p:cNvSpPr>
          <p:nvPr>
            <p:ph idx="1"/>
          </p:nvPr>
        </p:nvSpPr>
        <p:spPr>
          <a:xfrm>
            <a:off x="838200" y="1262742"/>
            <a:ext cx="10515600" cy="5377544"/>
          </a:xfrm>
        </p:spPr>
        <p:txBody>
          <a:bodyPr>
            <a:noAutofit/>
          </a:bodyPr>
          <a:lstStyle/>
          <a:p>
            <a:pPr algn="just"/>
            <a:r>
              <a:rPr lang="en-US" dirty="0"/>
              <a:t>Use designated equipment for patients under investigation/Confirmed patients</a:t>
            </a:r>
          </a:p>
          <a:p>
            <a:pPr algn="just"/>
            <a:endParaRPr lang="en-US" dirty="0"/>
          </a:p>
          <a:p>
            <a:pPr algn="just"/>
            <a:r>
              <a:rPr lang="en-US" dirty="0"/>
              <a:t>If transport is required, use predetermined transport routes to minimize exposure for staff, other patients and visitors, and have the patient using a medical mask;</a:t>
            </a:r>
          </a:p>
          <a:p>
            <a:pPr marL="0" indent="0" algn="just">
              <a:buNone/>
            </a:pPr>
            <a:r>
              <a:rPr lang="en-US" dirty="0"/>
              <a:t> </a:t>
            </a:r>
            <a:endParaRPr lang="en-GB" dirty="0"/>
          </a:p>
          <a:p>
            <a:pPr algn="just"/>
            <a:r>
              <a:rPr lang="en-US" dirty="0"/>
              <a:t>Routinely clean and disinfect surfaces which the </a:t>
            </a:r>
            <a:r>
              <a:rPr lang="en-GB" dirty="0"/>
              <a:t>patient is in contact</a:t>
            </a:r>
          </a:p>
          <a:p>
            <a:pPr algn="just"/>
            <a:endParaRPr lang="en-GB" dirty="0"/>
          </a:p>
          <a:p>
            <a:pPr algn="just"/>
            <a:r>
              <a:rPr lang="en-US" dirty="0"/>
              <a:t>Maintain a record of all persons entering the patient’s room, including all staff and visitors.</a:t>
            </a:r>
            <a:endParaRPr lang="en-GB" dirty="0"/>
          </a:p>
        </p:txBody>
      </p:sp>
    </p:spTree>
    <p:extLst>
      <p:ext uri="{BB962C8B-B14F-4D97-AF65-F5344CB8AC3E}">
        <p14:creationId xmlns:p14="http://schemas.microsoft.com/office/powerpoint/2010/main" val="191445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08C503-D287-4203-8DB2-983DF0FDFD69}"/>
              </a:ext>
            </a:extLst>
          </p:cNvPr>
          <p:cNvSpPr>
            <a:spLocks noGrp="1"/>
          </p:cNvSpPr>
          <p:nvPr>
            <p:ph type="title"/>
          </p:nvPr>
        </p:nvSpPr>
        <p:spPr>
          <a:xfrm>
            <a:off x="5790123" y="447645"/>
            <a:ext cx="6076528" cy="672435"/>
          </a:xfrm>
        </p:spPr>
        <p:txBody>
          <a:bodyPr vert="horz" lIns="91440" tIns="45720" rIns="91440" bIns="45720" rtlCol="0">
            <a:normAutofit fontScale="90000"/>
          </a:bodyPr>
          <a:lstStyle/>
          <a:p>
            <a:r>
              <a:rPr lang="en-US" sz="3200" b="1" dirty="0" smtClean="0"/>
              <a:t>Respiratory or Cough Etiquette </a:t>
            </a:r>
            <a:endParaRPr lang="en-US" sz="3200" b="1" dirty="0"/>
          </a:p>
        </p:txBody>
      </p:sp>
      <p:sp>
        <p:nvSpPr>
          <p:cNvPr id="32" name="Freeform 60">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A close up of a book&#10;&#10;Description generated with high confidence">
            <a:extLst>
              <a:ext uri="{FF2B5EF4-FFF2-40B4-BE49-F238E27FC236}">
                <a16:creationId xmlns:a16="http://schemas.microsoft.com/office/drawing/2014/main" id="{25C1BC7E-A9A8-43EB-BE93-760A1ACA19D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09" t="46849"/>
          <a:stretch/>
        </p:blipFill>
        <p:spPr bwMode="auto">
          <a:xfrm>
            <a:off x="1909135" y="41940"/>
            <a:ext cx="1435309" cy="15760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 up of a book&#10;&#10;Description generated with high confidence">
            <a:extLst>
              <a:ext uri="{FF2B5EF4-FFF2-40B4-BE49-F238E27FC236}">
                <a16:creationId xmlns:a16="http://schemas.microsoft.com/office/drawing/2014/main" id="{EE17C424-4C31-4508-A5E3-A18071BD06C9}"/>
              </a:ext>
            </a:extLst>
          </p:cNvPr>
          <p:cNvPicPr>
            <a:picLocks noChangeAspect="1"/>
          </p:cNvPicPr>
          <p:nvPr/>
        </p:nvPicPr>
        <p:blipFill rotWithShape="1">
          <a:blip r:embed="rId3">
            <a:extLst>
              <a:ext uri="{28A0092B-C50C-407E-A947-70E740481C1C}">
                <a14:useLocalDpi xmlns:a14="http://schemas.microsoft.com/office/drawing/2010/main" val="0"/>
              </a:ext>
            </a:extLst>
          </a:blip>
          <a:srcRect r="2466" b="52004"/>
          <a:stretch/>
        </p:blipFill>
        <p:spPr bwMode="auto">
          <a:xfrm>
            <a:off x="3636574" y="41940"/>
            <a:ext cx="1724385" cy="1740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extBox 4">
            <a:extLst>
              <a:ext uri="{FF2B5EF4-FFF2-40B4-BE49-F238E27FC236}">
                <a16:creationId xmlns:a16="http://schemas.microsoft.com/office/drawing/2014/main" id="{672099E1-D9E7-44A2-BFB3-661939E3AC2C}"/>
              </a:ext>
            </a:extLst>
          </p:cNvPr>
          <p:cNvGraphicFramePr/>
          <p:nvPr>
            <p:extLst>
              <p:ext uri="{D42A27DB-BD31-4B8C-83A1-F6EECF244321}">
                <p14:modId xmlns:p14="http://schemas.microsoft.com/office/powerpoint/2010/main" val="3414562580"/>
              </p:ext>
            </p:extLst>
          </p:nvPr>
        </p:nvGraphicFramePr>
        <p:xfrm>
          <a:off x="6094105" y="2055670"/>
          <a:ext cx="5627293"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Woman">
            <a:extLst>
              <a:ext uri="{FF2B5EF4-FFF2-40B4-BE49-F238E27FC236}">
                <a16:creationId xmlns:a16="http://schemas.microsoft.com/office/drawing/2014/main" id="{6CFD4A11-DDB7-400C-A666-F16F8D05AA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248944" y="3926849"/>
            <a:ext cx="628953" cy="628953"/>
          </a:xfrm>
          <a:prstGeom prst="rect">
            <a:avLst/>
          </a:prstGeom>
        </p:spPr>
      </p:pic>
      <p:sp>
        <p:nvSpPr>
          <p:cNvPr id="11" name="Rounded Rectangle 10"/>
          <p:cNvSpPr/>
          <p:nvPr/>
        </p:nvSpPr>
        <p:spPr>
          <a:xfrm>
            <a:off x="6050881" y="5749707"/>
            <a:ext cx="5627293" cy="1049817"/>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dirty="0"/>
          </a:p>
        </p:txBody>
      </p:sp>
      <p:pic>
        <p:nvPicPr>
          <p:cNvPr id="3" name="Picture 2"/>
          <p:cNvPicPr>
            <a:picLocks noChangeAspect="1"/>
          </p:cNvPicPr>
          <p:nvPr/>
        </p:nvPicPr>
        <p:blipFill>
          <a:blip r:embed="rId11"/>
          <a:stretch>
            <a:fillRect/>
          </a:stretch>
        </p:blipFill>
        <p:spPr>
          <a:xfrm>
            <a:off x="6307415" y="5927606"/>
            <a:ext cx="729826" cy="697746"/>
          </a:xfrm>
          <a:prstGeom prst="rect">
            <a:avLst/>
          </a:prstGeom>
        </p:spPr>
      </p:pic>
      <p:sp>
        <p:nvSpPr>
          <p:cNvPr id="5" name="Rectangle 4"/>
          <p:cNvSpPr/>
          <p:nvPr/>
        </p:nvSpPr>
        <p:spPr>
          <a:xfrm>
            <a:off x="7374125" y="5863022"/>
            <a:ext cx="3926845" cy="72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Use of a face mask for suspected cases, especially in public</a:t>
            </a:r>
            <a:r>
              <a:rPr lang="en-US" sz="2000" dirty="0" smtClean="0"/>
              <a:t>.</a:t>
            </a:r>
            <a:endParaRPr lang="en-GB" sz="2000" dirty="0"/>
          </a:p>
        </p:txBody>
      </p:sp>
      <p:pic>
        <p:nvPicPr>
          <p:cNvPr id="7" name="Picture 6"/>
          <p:cNvPicPr>
            <a:picLocks noChangeAspect="1"/>
          </p:cNvPicPr>
          <p:nvPr/>
        </p:nvPicPr>
        <p:blipFill>
          <a:blip r:embed="rId12"/>
          <a:stretch>
            <a:fillRect/>
          </a:stretch>
        </p:blipFill>
        <p:spPr>
          <a:xfrm>
            <a:off x="852392" y="3391694"/>
            <a:ext cx="2976527" cy="1714142"/>
          </a:xfrm>
          <a:prstGeom prst="rect">
            <a:avLst/>
          </a:prstGeom>
        </p:spPr>
      </p:pic>
      <p:sp>
        <p:nvSpPr>
          <p:cNvPr id="17" name="Rounded Rectangle 16"/>
          <p:cNvSpPr/>
          <p:nvPr/>
        </p:nvSpPr>
        <p:spPr>
          <a:xfrm>
            <a:off x="205720" y="5302568"/>
            <a:ext cx="4293047" cy="1347311"/>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algn="ctr"/>
            <a:endParaRPr lang="en-US" dirty="0"/>
          </a:p>
          <a:p>
            <a:pPr algn="ctr"/>
            <a:r>
              <a:rPr lang="en-US" sz="2000" dirty="0"/>
              <a:t>Health workers must put on fit tested N95 masks before entering the patient area or patient care</a:t>
            </a:r>
            <a:endParaRPr lang="en-GB" sz="2000" dirty="0"/>
          </a:p>
        </p:txBody>
      </p:sp>
    </p:spTree>
    <p:extLst>
      <p:ext uri="{BB962C8B-B14F-4D97-AF65-F5344CB8AC3E}">
        <p14:creationId xmlns:p14="http://schemas.microsoft.com/office/powerpoint/2010/main" val="291253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3" y="116032"/>
            <a:ext cx="10515600" cy="613930"/>
          </a:xfrm>
        </p:spPr>
        <p:txBody>
          <a:bodyPr>
            <a:normAutofit fontScale="90000"/>
          </a:bodyPr>
          <a:lstStyle/>
          <a:p>
            <a:pPr algn="ctr"/>
            <a:r>
              <a:rPr lang="en-US" b="1" dirty="0"/>
              <a:t>Isolation </a:t>
            </a:r>
            <a:endParaRPr lang="en-GB" b="1" dirty="0"/>
          </a:p>
        </p:txBody>
      </p:sp>
      <p:sp>
        <p:nvSpPr>
          <p:cNvPr id="3" name="Content Placeholder 2"/>
          <p:cNvSpPr>
            <a:spLocks noGrp="1"/>
          </p:cNvSpPr>
          <p:nvPr>
            <p:ph idx="1"/>
          </p:nvPr>
        </p:nvSpPr>
        <p:spPr>
          <a:xfrm>
            <a:off x="323273" y="819150"/>
            <a:ext cx="11030527" cy="5357813"/>
          </a:xfrm>
        </p:spPr>
        <p:txBody>
          <a:bodyPr>
            <a:normAutofit fontScale="40000" lnSpcReduction="20000"/>
          </a:bodyPr>
          <a:lstStyle/>
          <a:p>
            <a:pPr algn="just"/>
            <a:r>
              <a:rPr lang="en-US" sz="6200" dirty="0" smtClean="0"/>
              <a:t>Room </a:t>
            </a:r>
            <a:r>
              <a:rPr lang="en-US" sz="6200" dirty="0"/>
              <a:t>doors should be kept closed except when entering or leaving the room, and entry and exit should be minimized. Patient movement out of the room should be minimized as well</a:t>
            </a:r>
          </a:p>
          <a:p>
            <a:pPr algn="just"/>
            <a:endParaRPr lang="en-US" sz="6200" dirty="0"/>
          </a:p>
          <a:p>
            <a:pPr algn="just"/>
            <a:r>
              <a:rPr lang="en-US" sz="6200" dirty="0"/>
              <a:t>Once a </a:t>
            </a:r>
            <a:r>
              <a:rPr lang="en-US" sz="6200" dirty="0">
                <a:solidFill>
                  <a:srgbClr val="FF0000"/>
                </a:solidFill>
              </a:rPr>
              <a:t>proper isolation room</a:t>
            </a:r>
            <a:r>
              <a:rPr lang="en-US" sz="6200" dirty="0"/>
              <a:t>, the patient’s facemask may be removed.</a:t>
            </a:r>
          </a:p>
          <a:p>
            <a:pPr marL="0" indent="0" algn="just">
              <a:buNone/>
            </a:pPr>
            <a:endParaRPr lang="en-US" sz="6200" dirty="0"/>
          </a:p>
          <a:p>
            <a:pPr algn="just"/>
            <a:r>
              <a:rPr lang="en-US" sz="6200" dirty="0" smtClean="0"/>
              <a:t>Outside </a:t>
            </a:r>
            <a:r>
              <a:rPr lang="en-US" sz="6200" dirty="0"/>
              <a:t>the isolation room, patients should wear a facemask to contain secretions and droplets</a:t>
            </a:r>
          </a:p>
          <a:p>
            <a:pPr algn="just"/>
            <a:endParaRPr lang="en-US" sz="6200" dirty="0"/>
          </a:p>
          <a:p>
            <a:pPr algn="just"/>
            <a:r>
              <a:rPr lang="en-US" sz="6200" dirty="0"/>
              <a:t>Personnel entering the room should use PPE, including respiratory protection, as described below.</a:t>
            </a:r>
          </a:p>
          <a:p>
            <a:pPr marL="0" indent="0" algn="just">
              <a:buNone/>
            </a:pPr>
            <a:endParaRPr lang="en-US" sz="6200" dirty="0"/>
          </a:p>
          <a:p>
            <a:pPr algn="just"/>
            <a:r>
              <a:rPr lang="en-US" sz="6200" dirty="0"/>
              <a:t>In addition, the room should undergo appropriate cleaning and surface disinfection before it is returned to routine use.</a:t>
            </a:r>
          </a:p>
          <a:p>
            <a:endParaRPr lang="en-GB" dirty="0"/>
          </a:p>
        </p:txBody>
      </p:sp>
    </p:spTree>
    <p:extLst>
      <p:ext uri="{BB962C8B-B14F-4D97-AF65-F5344CB8AC3E}">
        <p14:creationId xmlns:p14="http://schemas.microsoft.com/office/powerpoint/2010/main" val="175127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Implementing Administrative Controls</a:t>
            </a:r>
            <a:br>
              <a:rPr lang="en-GB" b="1" dirty="0" smtClean="0"/>
            </a:br>
            <a:endParaRPr lang="en-GB" dirty="0"/>
          </a:p>
        </p:txBody>
      </p:sp>
      <p:sp>
        <p:nvSpPr>
          <p:cNvPr id="3" name="Content Placeholder 2"/>
          <p:cNvSpPr>
            <a:spLocks noGrp="1"/>
          </p:cNvSpPr>
          <p:nvPr>
            <p:ph idx="1"/>
          </p:nvPr>
        </p:nvSpPr>
        <p:spPr>
          <a:xfrm>
            <a:off x="561474" y="1331494"/>
            <a:ext cx="11309684" cy="5054016"/>
          </a:xfrm>
        </p:spPr>
        <p:txBody>
          <a:bodyPr>
            <a:normAutofit lnSpcReduction="10000"/>
          </a:bodyPr>
          <a:lstStyle/>
          <a:p>
            <a:pPr marL="0" indent="0" algn="just">
              <a:buNone/>
            </a:pPr>
            <a:r>
              <a:rPr lang="en-US" sz="2600" dirty="0"/>
              <a:t>Administrative controls and policies for the prevention and control of transmission of  infections within the healthcare setting include</a:t>
            </a:r>
          </a:p>
          <a:p>
            <a:pPr lvl="1" algn="just"/>
            <a:r>
              <a:rPr lang="en-GB" dirty="0"/>
              <a:t>Establishing sustainable IPC infrastructures and activities;</a:t>
            </a:r>
          </a:p>
          <a:p>
            <a:pPr lvl="1" algn="just"/>
            <a:r>
              <a:rPr lang="en-US" dirty="0"/>
              <a:t>Educating patients’ caregivers; </a:t>
            </a:r>
          </a:p>
          <a:p>
            <a:pPr lvl="1" algn="just"/>
            <a:r>
              <a:rPr lang="en-US" dirty="0"/>
              <a:t>Developing policies on the early recognition of acute respiratory infection potentially caused by 2019-nCoV; </a:t>
            </a:r>
          </a:p>
          <a:p>
            <a:pPr lvl="1" algn="just"/>
            <a:r>
              <a:rPr lang="en-US" dirty="0"/>
              <a:t>Ensuring access to prompt laboratory testing for identification of the etiologic agent; </a:t>
            </a:r>
          </a:p>
          <a:p>
            <a:pPr lvl="1" algn="just"/>
            <a:r>
              <a:rPr lang="en-US" dirty="0"/>
              <a:t>Preventing overcrowding, especially in the emergency department;</a:t>
            </a:r>
          </a:p>
          <a:p>
            <a:pPr lvl="1" algn="just"/>
            <a:r>
              <a:rPr lang="en-US" dirty="0"/>
              <a:t>Providing dedicated waiting areas for symptomatic patients;</a:t>
            </a:r>
          </a:p>
          <a:p>
            <a:pPr lvl="1" algn="just"/>
            <a:r>
              <a:rPr lang="en-US" dirty="0"/>
              <a:t>Appropriately isolating hospitalized patients; </a:t>
            </a:r>
          </a:p>
          <a:p>
            <a:pPr lvl="1" algn="just"/>
            <a:r>
              <a:rPr lang="en-US" dirty="0"/>
              <a:t>Ensuring adequate supplies of PPE; </a:t>
            </a:r>
          </a:p>
          <a:p>
            <a:pPr lvl="1" algn="just"/>
            <a:r>
              <a:rPr lang="en-US" dirty="0"/>
              <a:t>Ensure the adherence of IPC policies and procedures for all facets of health care.</a:t>
            </a:r>
            <a:endParaRPr lang="en-GB" dirty="0"/>
          </a:p>
        </p:txBody>
      </p:sp>
    </p:spTree>
    <p:extLst>
      <p:ext uri="{BB962C8B-B14F-4D97-AF65-F5344CB8AC3E}">
        <p14:creationId xmlns:p14="http://schemas.microsoft.com/office/powerpoint/2010/main" val="189420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r>
            <a:br>
              <a:rPr lang="en-US" dirty="0"/>
            </a:br>
            <a:r>
              <a:rPr lang="en-US" b="1" dirty="0"/>
              <a:t> </a:t>
            </a:r>
            <a:r>
              <a:rPr lang="en-US" b="1" dirty="0" smtClean="0"/>
              <a:t>Administrative Measures Related to Healthcare </a:t>
            </a:r>
            <a:r>
              <a:rPr lang="en-GB" b="1" dirty="0" smtClean="0"/>
              <a:t>Workers</a:t>
            </a:r>
            <a:r>
              <a:rPr lang="en-GB" b="1" dirty="0"/>
              <a:t/>
            </a:r>
            <a:br>
              <a:rPr lang="en-GB" b="1" dirty="0"/>
            </a:br>
            <a:r>
              <a:rPr lang="en-US" b="1" dirty="0"/>
              <a:t/>
            </a:r>
            <a:br>
              <a:rPr lang="en-US" b="1" dirty="0"/>
            </a:br>
            <a:endParaRPr lang="en-GB" dirty="0"/>
          </a:p>
        </p:txBody>
      </p:sp>
      <p:sp>
        <p:nvSpPr>
          <p:cNvPr id="3" name="Content Placeholder 2"/>
          <p:cNvSpPr>
            <a:spLocks noGrp="1"/>
          </p:cNvSpPr>
          <p:nvPr>
            <p:ph idx="1"/>
          </p:nvPr>
        </p:nvSpPr>
        <p:spPr/>
        <p:txBody>
          <a:bodyPr>
            <a:normAutofit/>
          </a:bodyPr>
          <a:lstStyle/>
          <a:p>
            <a:pPr algn="just"/>
            <a:r>
              <a:rPr lang="en-US" dirty="0"/>
              <a:t>Provision of adequate training for HCWs</a:t>
            </a:r>
          </a:p>
          <a:p>
            <a:pPr algn="just"/>
            <a:r>
              <a:rPr lang="en-US" dirty="0"/>
              <a:t>Ensuring an adequate patient-to-staff ratio</a:t>
            </a:r>
          </a:p>
          <a:p>
            <a:pPr algn="just"/>
            <a:r>
              <a:rPr lang="en-GB" dirty="0"/>
              <a:t>Establishing a surveillance process for acute </a:t>
            </a:r>
            <a:r>
              <a:rPr lang="en-US" dirty="0"/>
              <a:t>respiratory infections potentially caused by 2019-nCoV </a:t>
            </a:r>
            <a:r>
              <a:rPr lang="en-GB" dirty="0"/>
              <a:t>among HCWs</a:t>
            </a:r>
          </a:p>
          <a:p>
            <a:pPr algn="just"/>
            <a:r>
              <a:rPr lang="en-US" dirty="0"/>
              <a:t>Monitoring HCW compliance with standard precautions and providing mechanisms for </a:t>
            </a:r>
            <a:r>
              <a:rPr lang="en-GB" dirty="0"/>
              <a:t>improvement as needed.</a:t>
            </a:r>
          </a:p>
        </p:txBody>
      </p:sp>
    </p:spTree>
    <p:extLst>
      <p:ext uri="{BB962C8B-B14F-4D97-AF65-F5344CB8AC3E}">
        <p14:creationId xmlns:p14="http://schemas.microsoft.com/office/powerpoint/2010/main" val="132036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6" y="144379"/>
            <a:ext cx="11550316" cy="1026696"/>
          </a:xfrm>
        </p:spPr>
        <p:txBody>
          <a:bodyPr>
            <a:noAutofit/>
          </a:bodyPr>
          <a:lstStyle/>
          <a:p>
            <a:pPr algn="ctr"/>
            <a:r>
              <a:rPr lang="en-US" sz="3600" b="1" dirty="0" smtClean="0"/>
              <a:t/>
            </a:r>
            <a:br>
              <a:rPr lang="en-US" sz="3600" b="1" dirty="0" smtClean="0"/>
            </a:br>
            <a:r>
              <a:rPr lang="en-US" sz="3600" b="1" dirty="0" smtClean="0"/>
              <a:t>Using Environmental and Engineering Controls</a:t>
            </a:r>
            <a:br>
              <a:rPr lang="en-US" sz="3600" b="1" dirty="0" smtClean="0"/>
            </a:br>
            <a:endParaRPr lang="en-GB" sz="3600" dirty="0"/>
          </a:p>
        </p:txBody>
      </p:sp>
      <p:sp>
        <p:nvSpPr>
          <p:cNvPr id="3" name="Content Placeholder 2"/>
          <p:cNvSpPr>
            <a:spLocks noGrp="1"/>
          </p:cNvSpPr>
          <p:nvPr>
            <p:ph idx="1"/>
          </p:nvPr>
        </p:nvSpPr>
        <p:spPr>
          <a:xfrm>
            <a:off x="417095" y="1362075"/>
            <a:ext cx="11293642" cy="4814888"/>
          </a:xfrm>
        </p:spPr>
        <p:txBody>
          <a:bodyPr>
            <a:normAutofit fontScale="92500" lnSpcReduction="10000"/>
          </a:bodyPr>
          <a:lstStyle/>
          <a:p>
            <a:pPr algn="just"/>
            <a:r>
              <a:rPr lang="en-US" dirty="0"/>
              <a:t>Spatial separation of at least 1 meter should be maintained between all patients. </a:t>
            </a:r>
          </a:p>
          <a:p>
            <a:pPr algn="just"/>
            <a:endParaRPr lang="en-US" dirty="0"/>
          </a:p>
          <a:p>
            <a:pPr algn="just"/>
            <a:r>
              <a:rPr lang="en-US" dirty="0"/>
              <a:t>Ensure that cleaning and disinfection procedures are followed consistently and correctly. </a:t>
            </a:r>
          </a:p>
          <a:p>
            <a:pPr algn="just"/>
            <a:endParaRPr lang="en-US" dirty="0"/>
          </a:p>
          <a:p>
            <a:pPr algn="just"/>
            <a:r>
              <a:rPr lang="en-US" dirty="0"/>
              <a:t>Cleaning environmental surfaces with water and detergent and applying commonly used hospital disinfectants (such as sodium hypochlorite) is an effective and sufficient procedure.</a:t>
            </a:r>
          </a:p>
          <a:p>
            <a:pPr algn="just"/>
            <a:endParaRPr lang="en-US" dirty="0"/>
          </a:p>
          <a:p>
            <a:pPr algn="just"/>
            <a:r>
              <a:rPr lang="en-US" dirty="0"/>
              <a:t> Manage laundry, food service utensils and medical waste in accordance with safe </a:t>
            </a:r>
            <a:r>
              <a:rPr lang="en-GB" dirty="0"/>
              <a:t>routine procedures.</a:t>
            </a:r>
          </a:p>
        </p:txBody>
      </p:sp>
    </p:spTree>
    <p:extLst>
      <p:ext uri="{BB962C8B-B14F-4D97-AF65-F5344CB8AC3E}">
        <p14:creationId xmlns:p14="http://schemas.microsoft.com/office/powerpoint/2010/main" val="187109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Recommendation for </a:t>
            </a:r>
            <a:r>
              <a:rPr lang="en-GB" b="1" dirty="0" smtClean="0"/>
              <a:t>Outpatient Care</a:t>
            </a:r>
            <a:endParaRPr lang="en-GB" b="1" dirty="0"/>
          </a:p>
        </p:txBody>
      </p:sp>
      <p:sp>
        <p:nvSpPr>
          <p:cNvPr id="3" name="Content Placeholder 2"/>
          <p:cNvSpPr>
            <a:spLocks noGrp="1"/>
          </p:cNvSpPr>
          <p:nvPr>
            <p:ph idx="1"/>
          </p:nvPr>
        </p:nvSpPr>
        <p:spPr>
          <a:xfrm>
            <a:off x="497305" y="1427748"/>
            <a:ext cx="10856495" cy="5021179"/>
          </a:xfrm>
        </p:spPr>
        <p:txBody>
          <a:bodyPr>
            <a:noAutofit/>
          </a:bodyPr>
          <a:lstStyle/>
          <a:p>
            <a:pPr lvl="1" algn="just"/>
            <a:r>
              <a:rPr lang="en-GB" dirty="0"/>
              <a:t>Triage and early </a:t>
            </a:r>
            <a:r>
              <a:rPr lang="en-GB" dirty="0" smtClean="0"/>
              <a:t>recognition</a:t>
            </a:r>
          </a:p>
          <a:p>
            <a:pPr lvl="1" algn="just"/>
            <a:endParaRPr lang="en-GB" dirty="0"/>
          </a:p>
          <a:p>
            <a:pPr lvl="1" algn="just"/>
            <a:r>
              <a:rPr lang="en-US" dirty="0" smtClean="0"/>
              <a:t>Emphasis </a:t>
            </a:r>
            <a:r>
              <a:rPr lang="en-US" dirty="0"/>
              <a:t>on hand hygiene, respiratory hygiene and facemasks to be used by patients with respiratory </a:t>
            </a:r>
            <a:r>
              <a:rPr lang="en-GB" dirty="0" smtClean="0"/>
              <a:t>symptoms</a:t>
            </a:r>
          </a:p>
          <a:p>
            <a:pPr lvl="1" algn="just"/>
            <a:endParaRPr lang="en-GB" dirty="0"/>
          </a:p>
          <a:p>
            <a:pPr lvl="1" algn="just"/>
            <a:r>
              <a:rPr lang="en-US" dirty="0"/>
              <a:t>Prioritization of care of symptomatic </a:t>
            </a:r>
            <a:r>
              <a:rPr lang="en-US" dirty="0" smtClean="0"/>
              <a:t>patients</a:t>
            </a:r>
          </a:p>
          <a:p>
            <a:pPr lvl="1" algn="just"/>
            <a:endParaRPr lang="en-US" dirty="0"/>
          </a:p>
          <a:p>
            <a:pPr lvl="1" algn="just"/>
            <a:r>
              <a:rPr lang="en-US" dirty="0"/>
              <a:t>When symptomatic patients are required to wait, ensure they have a separate waiting area have a </a:t>
            </a:r>
            <a:r>
              <a:rPr lang="en-US" dirty="0" smtClean="0"/>
              <a:t>facemask</a:t>
            </a:r>
          </a:p>
          <a:p>
            <a:pPr lvl="1" algn="just"/>
            <a:endParaRPr lang="en-US" dirty="0"/>
          </a:p>
          <a:p>
            <a:pPr lvl="1" algn="just"/>
            <a:r>
              <a:rPr lang="en-US" dirty="0"/>
              <a:t>Educate patients and families about the early recognition of symptoms, basic precautions to be used and which health care facility they should refer to.</a:t>
            </a:r>
            <a:endParaRPr lang="en-GB" dirty="0"/>
          </a:p>
        </p:txBody>
      </p:sp>
    </p:spTree>
    <p:extLst>
      <p:ext uri="{BB962C8B-B14F-4D97-AF65-F5344CB8AC3E}">
        <p14:creationId xmlns:p14="http://schemas.microsoft.com/office/powerpoint/2010/main" val="2086574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32ED-13BD-4344-897D-19CD2D4FF0C5}"/>
              </a:ext>
            </a:extLst>
          </p:cNvPr>
          <p:cNvSpPr>
            <a:spLocks noGrp="1"/>
          </p:cNvSpPr>
          <p:nvPr>
            <p:ph type="title"/>
          </p:nvPr>
        </p:nvSpPr>
        <p:spPr>
          <a:xfrm>
            <a:off x="549442" y="120438"/>
            <a:ext cx="10515600" cy="1325563"/>
          </a:xfrm>
        </p:spPr>
        <p:txBody>
          <a:bodyPr>
            <a:normAutofit/>
          </a:bodyPr>
          <a:lstStyle/>
          <a:p>
            <a:r>
              <a:rPr lang="en-GB" sz="5400" b="1" dirty="0" smtClean="0"/>
              <a:t>Hand Hygiene </a:t>
            </a:r>
            <a:endParaRPr lang="en-GB" sz="5400" b="1" dirty="0"/>
          </a:p>
        </p:txBody>
      </p:sp>
      <p:pic>
        <p:nvPicPr>
          <p:cNvPr id="4" name="Picture 5" descr="http://whqlibdoc.who.int/hq/2009/WHO_IER_PSP_2009.02_eng.pdf?ua=1 - Windows Internet Explorer provided by World Health Organiza">
            <a:extLst>
              <a:ext uri="{FF2B5EF4-FFF2-40B4-BE49-F238E27FC236}">
                <a16:creationId xmlns:a16="http://schemas.microsoft.com/office/drawing/2014/main" id="{7E25FE62-82B9-431B-98DE-E0D7D7C5A66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309" t="20358" r="50119" b="23871"/>
          <a:stretch>
            <a:fillRect/>
          </a:stretch>
        </p:blipFill>
        <p:spPr bwMode="auto">
          <a:xfrm>
            <a:off x="5599460" y="120438"/>
            <a:ext cx="6592540" cy="64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4B0232A-A67E-46CA-8514-567259E5CDE8}"/>
              </a:ext>
            </a:extLst>
          </p:cNvPr>
          <p:cNvSpPr txBox="1"/>
          <p:nvPr/>
        </p:nvSpPr>
        <p:spPr>
          <a:xfrm>
            <a:off x="1008304" y="2222885"/>
            <a:ext cx="4051531" cy="1384995"/>
          </a:xfrm>
          <a:prstGeom prst="rect">
            <a:avLst/>
          </a:prstGeom>
          <a:noFill/>
        </p:spPr>
        <p:txBody>
          <a:bodyPr wrap="square" rtlCol="0">
            <a:spAutoFit/>
          </a:bodyPr>
          <a:lstStyle/>
          <a:p>
            <a:pPr algn="ctr"/>
            <a:r>
              <a:rPr lang="en-GB" sz="2800" dirty="0"/>
              <a:t>Hand hygiene is the most important measure to prevent infection </a:t>
            </a:r>
          </a:p>
        </p:txBody>
      </p:sp>
      <p:sp>
        <p:nvSpPr>
          <p:cNvPr id="5" name="TextBox 4">
            <a:extLst>
              <a:ext uri="{FF2B5EF4-FFF2-40B4-BE49-F238E27FC236}">
                <a16:creationId xmlns:a16="http://schemas.microsoft.com/office/drawing/2014/main" id="{74B0232A-A67E-46CA-8514-567259E5CDE8}"/>
              </a:ext>
            </a:extLst>
          </p:cNvPr>
          <p:cNvSpPr txBox="1"/>
          <p:nvPr/>
        </p:nvSpPr>
        <p:spPr>
          <a:xfrm>
            <a:off x="1008303" y="4384764"/>
            <a:ext cx="4051531" cy="1200329"/>
          </a:xfrm>
          <a:prstGeom prst="rect">
            <a:avLst/>
          </a:prstGeom>
          <a:noFill/>
        </p:spPr>
        <p:txBody>
          <a:bodyPr wrap="square" rtlCol="0">
            <a:spAutoFit/>
          </a:bodyPr>
          <a:lstStyle/>
          <a:p>
            <a:pPr algn="ctr"/>
            <a:r>
              <a:rPr lang="en-US" sz="2400" dirty="0"/>
              <a:t>Perform hand hygiene after contact with respiratory </a:t>
            </a:r>
            <a:r>
              <a:rPr lang="en-GB" sz="2400" dirty="0"/>
              <a:t>secretions</a:t>
            </a:r>
            <a:r>
              <a:rPr lang="en-GB" sz="1400" dirty="0"/>
              <a:t>.</a:t>
            </a:r>
            <a:endParaRPr lang="en-GB" sz="2400" dirty="0"/>
          </a:p>
        </p:txBody>
      </p:sp>
    </p:spTree>
    <p:extLst>
      <p:ext uri="{BB962C8B-B14F-4D97-AF65-F5344CB8AC3E}">
        <p14:creationId xmlns:p14="http://schemas.microsoft.com/office/powerpoint/2010/main" val="294753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D00D3DA-ED93-4713-BF3D-32C721E41F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104" y="139518"/>
            <a:ext cx="5291633" cy="659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09285EE7-A12F-4B8E-9112-468792110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834" y="139518"/>
            <a:ext cx="5766428" cy="659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375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544" y="240631"/>
            <a:ext cx="9038492" cy="677163"/>
          </a:xfrm>
        </p:spPr>
        <p:txBody>
          <a:bodyPr>
            <a:normAutofit/>
          </a:bodyPr>
          <a:lstStyle/>
          <a:p>
            <a:pPr algn="ctr"/>
            <a:r>
              <a:rPr lang="en-US" sz="3800" b="1" dirty="0" smtClean="0"/>
              <a:t>Personal Protective Equipment (PPE)</a:t>
            </a:r>
            <a:endParaRPr lang="en-US" sz="3800" b="1" dirty="0"/>
          </a:p>
        </p:txBody>
      </p:sp>
      <p:sp>
        <p:nvSpPr>
          <p:cNvPr id="7" name="Content Placeholder 6"/>
          <p:cNvSpPr>
            <a:spLocks noGrp="1"/>
          </p:cNvSpPr>
          <p:nvPr>
            <p:ph idx="1"/>
          </p:nvPr>
        </p:nvSpPr>
        <p:spPr>
          <a:xfrm>
            <a:off x="417094" y="1046132"/>
            <a:ext cx="11357810" cy="5499800"/>
          </a:xfrm>
        </p:spPr>
        <p:txBody>
          <a:bodyPr>
            <a:normAutofit lnSpcReduction="10000"/>
          </a:bodyPr>
          <a:lstStyle/>
          <a:p>
            <a:pPr algn="just"/>
            <a:r>
              <a:rPr lang="en-US" dirty="0"/>
              <a:t>PPE recommendation for the general public: </a:t>
            </a:r>
          </a:p>
          <a:p>
            <a:pPr marL="457200" lvl="1" indent="0" algn="just">
              <a:buNone/>
            </a:pPr>
            <a:r>
              <a:rPr lang="en-US" dirty="0"/>
              <a:t>For asymptomatic individuals, no PPE use is recommended.  However proper hand hygiene practices and respiratory etiquette should suffice</a:t>
            </a:r>
          </a:p>
          <a:p>
            <a:pPr marL="457200" lvl="1" indent="0" algn="just">
              <a:buNone/>
            </a:pPr>
            <a:endParaRPr lang="en-US" dirty="0"/>
          </a:p>
          <a:p>
            <a:pPr algn="just"/>
            <a:r>
              <a:rPr lang="en-US" dirty="0"/>
              <a:t>For Health workers Supporting Triage or high risk gatherings</a:t>
            </a:r>
          </a:p>
          <a:p>
            <a:pPr marL="457200" lvl="1" indent="0" algn="just">
              <a:buNone/>
            </a:pPr>
            <a:r>
              <a:rPr lang="en-US" dirty="0" smtClean="0"/>
              <a:t>-In </a:t>
            </a:r>
            <a:r>
              <a:rPr lang="en-US" dirty="0"/>
              <a:t>addition to standard precautions, rapidly identify people with respiratory symptoms and put a face mask on them.</a:t>
            </a:r>
          </a:p>
          <a:p>
            <a:pPr marL="457200" lvl="1" indent="0" algn="just">
              <a:buNone/>
            </a:pPr>
            <a:r>
              <a:rPr lang="en-US" dirty="0" smtClean="0"/>
              <a:t>-Screening </a:t>
            </a:r>
            <a:r>
              <a:rPr lang="en-US" dirty="0"/>
              <a:t>teams should use fitted N95 respirators</a:t>
            </a:r>
          </a:p>
          <a:p>
            <a:pPr marL="457200" lvl="1" indent="0" algn="just">
              <a:buNone/>
            </a:pPr>
            <a:r>
              <a:rPr lang="en-US" dirty="0" smtClean="0"/>
              <a:t>-Symptomatic </a:t>
            </a:r>
            <a:r>
              <a:rPr lang="en-US" dirty="0"/>
              <a:t>staff are advised to stay home and inform relevant authorities</a:t>
            </a:r>
          </a:p>
          <a:p>
            <a:pPr lvl="1" algn="just"/>
            <a:endParaRPr lang="en-US" dirty="0"/>
          </a:p>
          <a:p>
            <a:pPr algn="just"/>
            <a:r>
              <a:rPr lang="en-US" dirty="0"/>
              <a:t>For Health workers caring for confirmed cases</a:t>
            </a:r>
          </a:p>
          <a:p>
            <a:pPr marL="457200" lvl="1" indent="0" algn="just">
              <a:buNone/>
            </a:pPr>
            <a:r>
              <a:rPr lang="en-US" dirty="0" smtClean="0"/>
              <a:t>-In </a:t>
            </a:r>
            <a:r>
              <a:rPr lang="en-US" dirty="0"/>
              <a:t>addition to standard precautions, health workers to use facial protection (Goggles), fitted respirators, gowns, gloves, and observe the 5 moments of hand hygiene</a:t>
            </a:r>
          </a:p>
          <a:p>
            <a:pPr lvl="1"/>
            <a:endParaRPr lang="en-US" dirty="0"/>
          </a:p>
          <a:p>
            <a:pPr marL="457200" lvl="1" indent="0">
              <a:buNone/>
            </a:pPr>
            <a:endParaRPr lang="en-US" dirty="0"/>
          </a:p>
          <a:p>
            <a:pPr marL="0" indent="0">
              <a:buNone/>
            </a:pPr>
            <a:endParaRPr lang="en-GB" dirty="0"/>
          </a:p>
        </p:txBody>
      </p:sp>
    </p:spTree>
    <p:extLst>
      <p:ext uri="{BB962C8B-B14F-4D97-AF65-F5344CB8AC3E}">
        <p14:creationId xmlns:p14="http://schemas.microsoft.com/office/powerpoint/2010/main" val="144299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Purpose</a:t>
            </a:r>
            <a:r>
              <a:rPr lang="en-US" dirty="0"/>
              <a:t/>
            </a:r>
            <a:br>
              <a:rPr lang="en-US" dirty="0"/>
            </a:br>
            <a:endParaRPr lang="en-US" dirty="0"/>
          </a:p>
        </p:txBody>
      </p:sp>
      <p:sp>
        <p:nvSpPr>
          <p:cNvPr id="3" name="Content Placeholder 2"/>
          <p:cNvSpPr>
            <a:spLocks noGrp="1"/>
          </p:cNvSpPr>
          <p:nvPr>
            <p:ph idx="1"/>
          </p:nvPr>
        </p:nvSpPr>
        <p:spPr/>
        <p:txBody>
          <a:bodyPr/>
          <a:lstStyle/>
          <a:p>
            <a:pPr marL="0" indent="0" algn="just">
              <a:buNone/>
            </a:pPr>
            <a:r>
              <a:rPr lang="en-US" sz="3600" dirty="0"/>
              <a:t>This topic introduces learners to essential skills and practice of infection prevention towards controlling infectious diseases. </a:t>
            </a:r>
          </a:p>
          <a:p>
            <a:endParaRPr lang="en-US" dirty="0"/>
          </a:p>
        </p:txBody>
      </p:sp>
    </p:spTree>
    <p:extLst>
      <p:ext uri="{BB962C8B-B14F-4D97-AF65-F5344CB8AC3E}">
        <p14:creationId xmlns:p14="http://schemas.microsoft.com/office/powerpoint/2010/main" val="87560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223809"/>
            <a:ext cx="10844463" cy="782031"/>
          </a:xfrm>
        </p:spPr>
        <p:txBody>
          <a:bodyPr>
            <a:normAutofit/>
          </a:bodyPr>
          <a:lstStyle/>
          <a:p>
            <a:pPr algn="ctr"/>
            <a:r>
              <a:rPr lang="en-US" sz="4800" b="1" dirty="0"/>
              <a:t>Rational use of PPEs</a:t>
            </a:r>
          </a:p>
        </p:txBody>
      </p:sp>
      <p:sp>
        <p:nvSpPr>
          <p:cNvPr id="3" name="Content Placeholder 2"/>
          <p:cNvSpPr>
            <a:spLocks noGrp="1"/>
          </p:cNvSpPr>
          <p:nvPr>
            <p:ph idx="1"/>
          </p:nvPr>
        </p:nvSpPr>
        <p:spPr>
          <a:xfrm>
            <a:off x="174567" y="1005840"/>
            <a:ext cx="11787448" cy="5544589"/>
          </a:xfrm>
        </p:spPr>
        <p:txBody>
          <a:bodyPr>
            <a:noAutofit/>
          </a:bodyPr>
          <a:lstStyle/>
          <a:p>
            <a:pPr algn="just"/>
            <a:r>
              <a:rPr lang="en-US" sz="2400" dirty="0"/>
              <a:t>S</a:t>
            </a:r>
            <a:r>
              <a:rPr lang="en-US" sz="2400" dirty="0" smtClean="0"/>
              <a:t>ummarizes </a:t>
            </a:r>
            <a:r>
              <a:rPr lang="en-US" sz="2400" dirty="0"/>
              <a:t>WHO’s recommendations for the rational use of personal protective equipment (PPE) in healthcare and community settings, as well as during the handling of cargo.</a:t>
            </a:r>
          </a:p>
          <a:p>
            <a:pPr algn="just"/>
            <a:endParaRPr lang="en-US" sz="2400" dirty="0"/>
          </a:p>
          <a:p>
            <a:pPr algn="just"/>
            <a:r>
              <a:rPr lang="en-US" sz="2400" dirty="0"/>
              <a:t> PPEs includes </a:t>
            </a:r>
          </a:p>
          <a:p>
            <a:pPr marL="457200" lvl="1" indent="0" algn="just">
              <a:buNone/>
            </a:pPr>
            <a:r>
              <a:rPr lang="en-US" dirty="0" smtClean="0">
                <a:solidFill>
                  <a:srgbClr val="00B050"/>
                </a:solidFill>
              </a:rPr>
              <a:t>- Gloves</a:t>
            </a:r>
            <a:r>
              <a:rPr lang="en-US" dirty="0">
                <a:solidFill>
                  <a:srgbClr val="00B050"/>
                </a:solidFill>
              </a:rPr>
              <a:t>, </a:t>
            </a:r>
            <a:r>
              <a:rPr lang="en-US" dirty="0">
                <a:solidFill>
                  <a:schemeClr val="accent1"/>
                </a:solidFill>
              </a:rPr>
              <a:t>Medical </a:t>
            </a:r>
            <a:r>
              <a:rPr lang="en-US" dirty="0">
                <a:solidFill>
                  <a:srgbClr val="00B0F0"/>
                </a:solidFill>
              </a:rPr>
              <a:t>masks,  </a:t>
            </a:r>
            <a:r>
              <a:rPr lang="en-US" dirty="0">
                <a:solidFill>
                  <a:srgbClr val="C00000"/>
                </a:solidFill>
              </a:rPr>
              <a:t>Goggles or a Face Shield, </a:t>
            </a:r>
            <a:r>
              <a:rPr lang="en-US" dirty="0">
                <a:solidFill>
                  <a:srgbClr val="00B050"/>
                </a:solidFill>
              </a:rPr>
              <a:t>and </a:t>
            </a:r>
            <a:r>
              <a:rPr lang="en-US" dirty="0">
                <a:solidFill>
                  <a:schemeClr val="accent1"/>
                </a:solidFill>
              </a:rPr>
              <a:t>Gowns, </a:t>
            </a:r>
            <a:r>
              <a:rPr lang="en-US" dirty="0">
                <a:solidFill>
                  <a:srgbClr val="00B050"/>
                </a:solidFill>
              </a:rPr>
              <a:t>as well as for specific procedures, </a:t>
            </a:r>
            <a:r>
              <a:rPr lang="en-US" dirty="0">
                <a:solidFill>
                  <a:srgbClr val="FF0000"/>
                </a:solidFill>
              </a:rPr>
              <a:t>Respirators </a:t>
            </a:r>
            <a:r>
              <a:rPr lang="en-US" dirty="0">
                <a:solidFill>
                  <a:srgbClr val="00B050"/>
                </a:solidFill>
              </a:rPr>
              <a:t>(i.e., </a:t>
            </a:r>
            <a:r>
              <a:rPr lang="en-US" dirty="0">
                <a:solidFill>
                  <a:srgbClr val="00B0F0"/>
                </a:solidFill>
              </a:rPr>
              <a:t>N95 orFFP2 </a:t>
            </a:r>
            <a:r>
              <a:rPr lang="en-US" dirty="0">
                <a:solidFill>
                  <a:srgbClr val="00B050"/>
                </a:solidFill>
              </a:rPr>
              <a:t>standard or equivalent) and aprons. </a:t>
            </a:r>
          </a:p>
          <a:p>
            <a:pPr marL="457200" lvl="1" indent="0" algn="just">
              <a:buNone/>
            </a:pPr>
            <a:endParaRPr lang="en-US" dirty="0"/>
          </a:p>
          <a:p>
            <a:pPr algn="just"/>
            <a:r>
              <a:rPr lang="en-US" sz="2400" dirty="0"/>
              <a:t>This presentation  is intended for those who are involved in distributing and managing PPE, as well as public health authorities and individuals in healthcare and community settings.</a:t>
            </a:r>
          </a:p>
          <a:p>
            <a:pPr algn="just"/>
            <a:endParaRPr lang="en-US" sz="2400" dirty="0"/>
          </a:p>
          <a:p>
            <a:pPr algn="just"/>
            <a:r>
              <a:rPr lang="en-US" sz="2400" dirty="0" smtClean="0"/>
              <a:t>It </a:t>
            </a:r>
            <a:r>
              <a:rPr lang="en-US" sz="2400" dirty="0"/>
              <a:t>aims to provide information about when PPE use is most appropriate.</a:t>
            </a:r>
          </a:p>
        </p:txBody>
      </p:sp>
    </p:spTree>
    <p:extLst>
      <p:ext uri="{BB962C8B-B14F-4D97-AF65-F5344CB8AC3E}">
        <p14:creationId xmlns:p14="http://schemas.microsoft.com/office/powerpoint/2010/main" val="397839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592" y="311658"/>
            <a:ext cx="11402757" cy="978025"/>
          </a:xfrm>
          <a:prstGeom prst="rect">
            <a:avLst/>
          </a:prstGeom>
        </p:spPr>
        <p:txBody>
          <a:bodyPr vert="horz" wrap="square" lIns="0" tIns="63500" rIns="0" bIns="0" rtlCol="0">
            <a:spAutoFit/>
          </a:bodyPr>
          <a:lstStyle/>
          <a:p>
            <a:pPr marL="12700" marR="5080" algn="ctr">
              <a:lnSpc>
                <a:spcPts val="3500"/>
              </a:lnSpc>
              <a:spcBef>
                <a:spcPts val="500"/>
              </a:spcBef>
            </a:pPr>
            <a:r>
              <a:rPr lang="en-US" b="1" dirty="0" smtClean="0"/>
              <a:t>Examples </a:t>
            </a:r>
            <a:r>
              <a:rPr lang="en-US" b="1" dirty="0"/>
              <a:t>o</a:t>
            </a:r>
            <a:r>
              <a:rPr lang="en-US" b="1" dirty="0" smtClean="0"/>
              <a:t>f PPE for Use in Health Care  Settings During COVID-19</a:t>
            </a:r>
            <a:endParaRPr lang="en-US" b="1" dirty="0"/>
          </a:p>
        </p:txBody>
      </p:sp>
      <p:grpSp>
        <p:nvGrpSpPr>
          <p:cNvPr id="3" name="object 3"/>
          <p:cNvGrpSpPr/>
          <p:nvPr/>
        </p:nvGrpSpPr>
        <p:grpSpPr>
          <a:xfrm>
            <a:off x="8004324" y="4487112"/>
            <a:ext cx="1816100" cy="1213485"/>
            <a:chOff x="8004324" y="4487112"/>
            <a:chExt cx="1816100" cy="1213485"/>
          </a:xfrm>
        </p:grpSpPr>
        <p:sp>
          <p:nvSpPr>
            <p:cNvPr id="4" name="object 4"/>
            <p:cNvSpPr/>
            <p:nvPr/>
          </p:nvSpPr>
          <p:spPr>
            <a:xfrm>
              <a:off x="8145465" y="4628248"/>
              <a:ext cx="1594816" cy="86223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013849" y="4496637"/>
              <a:ext cx="1797050" cy="1194435"/>
            </a:xfrm>
            <a:custGeom>
              <a:avLst/>
              <a:gdLst/>
              <a:ahLst/>
              <a:cxnLst/>
              <a:rect l="l" t="t" r="r" b="b"/>
              <a:pathLst>
                <a:path w="1797050" h="1194435">
                  <a:moveTo>
                    <a:pt x="0" y="0"/>
                  </a:moveTo>
                  <a:lnTo>
                    <a:pt x="1797002" y="0"/>
                  </a:lnTo>
                  <a:lnTo>
                    <a:pt x="1797002" y="1194133"/>
                  </a:lnTo>
                  <a:lnTo>
                    <a:pt x="0" y="1194133"/>
                  </a:lnTo>
                  <a:lnTo>
                    <a:pt x="0" y="0"/>
                  </a:lnTo>
                  <a:close/>
                </a:path>
              </a:pathLst>
            </a:custGeom>
            <a:ln w="19050">
              <a:solidFill>
                <a:srgbClr val="000000"/>
              </a:solidFill>
            </a:ln>
          </p:spPr>
          <p:txBody>
            <a:bodyPr wrap="square" lIns="0" tIns="0" rIns="0" bIns="0" rtlCol="0"/>
            <a:lstStyle/>
            <a:p>
              <a:endParaRPr/>
            </a:p>
          </p:txBody>
        </p:sp>
      </p:grpSp>
      <p:sp>
        <p:nvSpPr>
          <p:cNvPr id="6" name="object 6"/>
          <p:cNvSpPr txBox="1"/>
          <p:nvPr/>
        </p:nvSpPr>
        <p:spPr>
          <a:xfrm>
            <a:off x="8423678" y="4041140"/>
            <a:ext cx="840105" cy="760095"/>
          </a:xfrm>
          <a:prstGeom prst="rect">
            <a:avLst/>
          </a:prstGeom>
        </p:spPr>
        <p:txBody>
          <a:bodyPr vert="horz" wrap="square" lIns="0" tIns="9525" rIns="0" bIns="0" rtlCol="0">
            <a:spAutoFit/>
          </a:bodyPr>
          <a:lstStyle/>
          <a:p>
            <a:pPr marL="12700" marR="5080" indent="33655">
              <a:lnSpc>
                <a:spcPct val="100800"/>
              </a:lnSpc>
              <a:spcBef>
                <a:spcPts val="75"/>
              </a:spcBef>
            </a:pPr>
            <a:r>
              <a:rPr sz="2400" b="1" spc="-280" dirty="0">
                <a:latin typeface="DejaVu Sans"/>
                <a:cs typeface="DejaVu Sans"/>
              </a:rPr>
              <a:t>Head  </a:t>
            </a:r>
            <a:r>
              <a:rPr sz="2400" b="1" spc="-130" dirty="0">
                <a:latin typeface="DejaVu Sans"/>
                <a:cs typeface="DejaVu Sans"/>
              </a:rPr>
              <a:t>c</a:t>
            </a:r>
            <a:r>
              <a:rPr sz="2400" b="1" spc="-155" dirty="0">
                <a:latin typeface="DejaVu Sans"/>
                <a:cs typeface="DejaVu Sans"/>
              </a:rPr>
              <a:t>o</a:t>
            </a:r>
            <a:r>
              <a:rPr sz="2400" b="1" spc="-260" dirty="0">
                <a:latin typeface="DejaVu Sans"/>
                <a:cs typeface="DejaVu Sans"/>
              </a:rPr>
              <a:t>ver</a:t>
            </a:r>
            <a:endParaRPr sz="2400">
              <a:latin typeface="DejaVu Sans"/>
              <a:cs typeface="DejaVu Sans"/>
            </a:endParaRPr>
          </a:p>
        </p:txBody>
      </p:sp>
      <p:sp>
        <p:nvSpPr>
          <p:cNvPr id="7" name="object 7"/>
          <p:cNvSpPr txBox="1"/>
          <p:nvPr/>
        </p:nvSpPr>
        <p:spPr>
          <a:xfrm>
            <a:off x="8363742" y="5700267"/>
            <a:ext cx="950594" cy="705485"/>
          </a:xfrm>
          <a:prstGeom prst="rect">
            <a:avLst/>
          </a:prstGeom>
        </p:spPr>
        <p:txBody>
          <a:bodyPr vert="horz" wrap="square" lIns="0" tIns="3175" rIns="0" bIns="0" rtlCol="0">
            <a:spAutoFit/>
          </a:bodyPr>
          <a:lstStyle/>
          <a:p>
            <a:pPr marL="219075" marR="5080" indent="-206375">
              <a:lnSpc>
                <a:spcPct val="102699"/>
              </a:lnSpc>
              <a:spcBef>
                <a:spcPts val="25"/>
              </a:spcBef>
            </a:pPr>
            <a:r>
              <a:rPr sz="2200" b="1" spc="-254" dirty="0">
                <a:latin typeface="DejaVu Sans"/>
                <a:cs typeface="DejaVu Sans"/>
              </a:rPr>
              <a:t>Head </a:t>
            </a:r>
            <a:r>
              <a:rPr sz="2200" b="1" spc="-560" dirty="0">
                <a:latin typeface="DejaVu Sans"/>
                <a:cs typeface="DejaVu Sans"/>
              </a:rPr>
              <a:t>+  </a:t>
            </a:r>
            <a:r>
              <a:rPr sz="2200" b="1" spc="-215" dirty="0">
                <a:latin typeface="DejaVu Sans"/>
                <a:cs typeface="DejaVu Sans"/>
              </a:rPr>
              <a:t>hair</a:t>
            </a:r>
            <a:endParaRPr sz="2200">
              <a:latin typeface="DejaVu Sans"/>
              <a:cs typeface="DejaVu Sans"/>
            </a:endParaRPr>
          </a:p>
        </p:txBody>
      </p:sp>
      <p:grpSp>
        <p:nvGrpSpPr>
          <p:cNvPr id="8" name="object 8"/>
          <p:cNvGrpSpPr/>
          <p:nvPr/>
        </p:nvGrpSpPr>
        <p:grpSpPr>
          <a:xfrm>
            <a:off x="8511132" y="1908091"/>
            <a:ext cx="1524635" cy="1197610"/>
            <a:chOff x="8511132" y="1908091"/>
            <a:chExt cx="1524635" cy="1197610"/>
          </a:xfrm>
        </p:grpSpPr>
        <p:sp>
          <p:nvSpPr>
            <p:cNvPr id="9" name="object 9"/>
            <p:cNvSpPr/>
            <p:nvPr/>
          </p:nvSpPr>
          <p:spPr>
            <a:xfrm>
              <a:off x="8536532" y="1933491"/>
              <a:ext cx="1473577" cy="114667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523832" y="1920791"/>
              <a:ext cx="1499235" cy="1172210"/>
            </a:xfrm>
            <a:custGeom>
              <a:avLst/>
              <a:gdLst/>
              <a:ahLst/>
              <a:cxnLst/>
              <a:rect l="l" t="t" r="r" b="b"/>
              <a:pathLst>
                <a:path w="1499234" h="1172210">
                  <a:moveTo>
                    <a:pt x="0" y="0"/>
                  </a:moveTo>
                  <a:lnTo>
                    <a:pt x="1498977" y="0"/>
                  </a:lnTo>
                  <a:lnTo>
                    <a:pt x="1498977" y="1172078"/>
                  </a:lnTo>
                  <a:lnTo>
                    <a:pt x="0" y="1172078"/>
                  </a:lnTo>
                  <a:lnTo>
                    <a:pt x="0" y="0"/>
                  </a:lnTo>
                  <a:close/>
                </a:path>
              </a:pathLst>
            </a:custGeom>
            <a:ln w="25400">
              <a:solidFill>
                <a:srgbClr val="000000"/>
              </a:solidFill>
            </a:ln>
          </p:spPr>
          <p:txBody>
            <a:bodyPr wrap="square" lIns="0" tIns="0" rIns="0" bIns="0" rtlCol="0"/>
            <a:lstStyle/>
            <a:p>
              <a:endParaRPr/>
            </a:p>
          </p:txBody>
        </p:sp>
      </p:grpSp>
      <p:sp>
        <p:nvSpPr>
          <p:cNvPr id="11" name="object 11"/>
          <p:cNvSpPr txBox="1"/>
          <p:nvPr/>
        </p:nvSpPr>
        <p:spPr>
          <a:xfrm>
            <a:off x="8526573" y="1441196"/>
            <a:ext cx="1071880" cy="391160"/>
          </a:xfrm>
          <a:prstGeom prst="rect">
            <a:avLst/>
          </a:prstGeom>
        </p:spPr>
        <p:txBody>
          <a:bodyPr vert="horz" wrap="square" lIns="0" tIns="12700" rIns="0" bIns="0" rtlCol="0">
            <a:spAutoFit/>
          </a:bodyPr>
          <a:lstStyle/>
          <a:p>
            <a:pPr marL="12700">
              <a:lnSpc>
                <a:spcPct val="100000"/>
              </a:lnSpc>
              <a:spcBef>
                <a:spcPts val="100"/>
              </a:spcBef>
            </a:pPr>
            <a:r>
              <a:rPr sz="2400" b="1" spc="-215" dirty="0">
                <a:latin typeface="DejaVu Sans"/>
                <a:cs typeface="DejaVu Sans"/>
              </a:rPr>
              <a:t>Goggle</a:t>
            </a:r>
            <a:endParaRPr sz="2400">
              <a:latin typeface="DejaVu Sans"/>
              <a:cs typeface="DejaVu Sans"/>
            </a:endParaRPr>
          </a:p>
        </p:txBody>
      </p:sp>
      <p:sp>
        <p:nvSpPr>
          <p:cNvPr id="12" name="object 12"/>
          <p:cNvSpPr txBox="1"/>
          <p:nvPr/>
        </p:nvSpPr>
        <p:spPr>
          <a:xfrm>
            <a:off x="8841098" y="3118611"/>
            <a:ext cx="678180" cy="360680"/>
          </a:xfrm>
          <a:prstGeom prst="rect">
            <a:avLst/>
          </a:prstGeom>
        </p:spPr>
        <p:txBody>
          <a:bodyPr vert="horz" wrap="square" lIns="0" tIns="12700" rIns="0" bIns="0" rtlCol="0">
            <a:spAutoFit/>
          </a:bodyPr>
          <a:lstStyle/>
          <a:p>
            <a:pPr marL="12700">
              <a:lnSpc>
                <a:spcPct val="100000"/>
              </a:lnSpc>
              <a:spcBef>
                <a:spcPts val="100"/>
              </a:spcBef>
            </a:pPr>
            <a:r>
              <a:rPr sz="2200" b="1" spc="-135" dirty="0">
                <a:latin typeface="DejaVu Sans"/>
                <a:cs typeface="DejaVu Sans"/>
              </a:rPr>
              <a:t>E</a:t>
            </a:r>
            <a:r>
              <a:rPr sz="2200" b="1" spc="-125" dirty="0">
                <a:latin typeface="DejaVu Sans"/>
                <a:cs typeface="DejaVu Sans"/>
              </a:rPr>
              <a:t>y</a:t>
            </a:r>
            <a:r>
              <a:rPr sz="2200" b="1" spc="-270" dirty="0">
                <a:latin typeface="DejaVu Sans"/>
                <a:cs typeface="DejaVu Sans"/>
              </a:rPr>
              <a:t>e</a:t>
            </a:r>
            <a:r>
              <a:rPr sz="2200" b="1" spc="-90" dirty="0">
                <a:latin typeface="DejaVu Sans"/>
                <a:cs typeface="DejaVu Sans"/>
              </a:rPr>
              <a:t>s</a:t>
            </a:r>
            <a:endParaRPr sz="2200">
              <a:latin typeface="DejaVu Sans"/>
              <a:cs typeface="DejaVu Sans"/>
            </a:endParaRPr>
          </a:p>
        </p:txBody>
      </p:sp>
      <p:grpSp>
        <p:nvGrpSpPr>
          <p:cNvPr id="13" name="object 13"/>
          <p:cNvGrpSpPr/>
          <p:nvPr/>
        </p:nvGrpSpPr>
        <p:grpSpPr>
          <a:xfrm>
            <a:off x="2349953" y="1854653"/>
            <a:ext cx="1477645" cy="1223010"/>
            <a:chOff x="2349953" y="1854653"/>
            <a:chExt cx="1477645" cy="1223010"/>
          </a:xfrm>
        </p:grpSpPr>
        <p:sp>
          <p:nvSpPr>
            <p:cNvPr id="14" name="object 14"/>
            <p:cNvSpPr/>
            <p:nvPr/>
          </p:nvSpPr>
          <p:spPr>
            <a:xfrm>
              <a:off x="2388053" y="1892753"/>
              <a:ext cx="1401353" cy="1146678"/>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369003" y="1873703"/>
              <a:ext cx="1439545" cy="1184910"/>
            </a:xfrm>
            <a:custGeom>
              <a:avLst/>
              <a:gdLst/>
              <a:ahLst/>
              <a:cxnLst/>
              <a:rect l="l" t="t" r="r" b="b"/>
              <a:pathLst>
                <a:path w="1439545" h="1184910">
                  <a:moveTo>
                    <a:pt x="0" y="0"/>
                  </a:moveTo>
                  <a:lnTo>
                    <a:pt x="1439453" y="0"/>
                  </a:lnTo>
                  <a:lnTo>
                    <a:pt x="1439453" y="1184778"/>
                  </a:lnTo>
                  <a:lnTo>
                    <a:pt x="0" y="1184778"/>
                  </a:lnTo>
                  <a:lnTo>
                    <a:pt x="0" y="0"/>
                  </a:lnTo>
                  <a:close/>
                </a:path>
              </a:pathLst>
            </a:custGeom>
            <a:ln w="38100">
              <a:solidFill>
                <a:srgbClr val="000000"/>
              </a:solidFill>
            </a:ln>
          </p:spPr>
          <p:txBody>
            <a:bodyPr wrap="square" lIns="0" tIns="0" rIns="0" bIns="0" rtlCol="0"/>
            <a:lstStyle/>
            <a:p>
              <a:endParaRPr/>
            </a:p>
          </p:txBody>
        </p:sp>
      </p:grpSp>
      <p:grpSp>
        <p:nvGrpSpPr>
          <p:cNvPr id="16" name="object 16"/>
          <p:cNvGrpSpPr/>
          <p:nvPr/>
        </p:nvGrpSpPr>
        <p:grpSpPr>
          <a:xfrm>
            <a:off x="6426201" y="1828253"/>
            <a:ext cx="1311275" cy="1211580"/>
            <a:chOff x="6426201" y="1828253"/>
            <a:chExt cx="1311275" cy="1211580"/>
          </a:xfrm>
        </p:grpSpPr>
        <p:sp>
          <p:nvSpPr>
            <p:cNvPr id="17" name="object 17"/>
            <p:cNvSpPr/>
            <p:nvPr/>
          </p:nvSpPr>
          <p:spPr>
            <a:xfrm>
              <a:off x="6454776" y="1856828"/>
              <a:ext cx="1253519" cy="1115816"/>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6440488" y="1842541"/>
              <a:ext cx="1282700" cy="1183005"/>
            </a:xfrm>
            <a:custGeom>
              <a:avLst/>
              <a:gdLst/>
              <a:ahLst/>
              <a:cxnLst/>
              <a:rect l="l" t="t" r="r" b="b"/>
              <a:pathLst>
                <a:path w="1282700" h="1183005">
                  <a:moveTo>
                    <a:pt x="0" y="0"/>
                  </a:moveTo>
                  <a:lnTo>
                    <a:pt x="1282095" y="0"/>
                  </a:lnTo>
                  <a:lnTo>
                    <a:pt x="1282095" y="1182867"/>
                  </a:lnTo>
                  <a:lnTo>
                    <a:pt x="0" y="1182867"/>
                  </a:lnTo>
                  <a:lnTo>
                    <a:pt x="0" y="0"/>
                  </a:lnTo>
                  <a:close/>
                </a:path>
              </a:pathLst>
            </a:custGeom>
            <a:ln w="28575">
              <a:solidFill>
                <a:srgbClr val="000000"/>
              </a:solidFill>
            </a:ln>
          </p:spPr>
          <p:txBody>
            <a:bodyPr wrap="square" lIns="0" tIns="0" rIns="0" bIns="0" rtlCol="0"/>
            <a:lstStyle/>
            <a:p>
              <a:endParaRPr/>
            </a:p>
          </p:txBody>
        </p:sp>
      </p:grpSp>
      <p:grpSp>
        <p:nvGrpSpPr>
          <p:cNvPr id="19" name="object 19"/>
          <p:cNvGrpSpPr/>
          <p:nvPr/>
        </p:nvGrpSpPr>
        <p:grpSpPr>
          <a:xfrm>
            <a:off x="2214076" y="4383147"/>
            <a:ext cx="1118235" cy="1781175"/>
            <a:chOff x="2214076" y="4383147"/>
            <a:chExt cx="1118235" cy="1781175"/>
          </a:xfrm>
        </p:grpSpPr>
        <p:sp>
          <p:nvSpPr>
            <p:cNvPr id="20" name="object 20"/>
            <p:cNvSpPr/>
            <p:nvPr/>
          </p:nvSpPr>
          <p:spPr>
            <a:xfrm>
              <a:off x="2297151" y="4408547"/>
              <a:ext cx="1009322" cy="1729899"/>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2226776" y="4395847"/>
              <a:ext cx="1092835" cy="1755775"/>
            </a:xfrm>
            <a:custGeom>
              <a:avLst/>
              <a:gdLst/>
              <a:ahLst/>
              <a:cxnLst/>
              <a:rect l="l" t="t" r="r" b="b"/>
              <a:pathLst>
                <a:path w="1092835" h="1755775">
                  <a:moveTo>
                    <a:pt x="0" y="0"/>
                  </a:moveTo>
                  <a:lnTo>
                    <a:pt x="1092398" y="0"/>
                  </a:lnTo>
                  <a:lnTo>
                    <a:pt x="1092398" y="1755299"/>
                  </a:lnTo>
                  <a:lnTo>
                    <a:pt x="0" y="1755299"/>
                  </a:lnTo>
                  <a:lnTo>
                    <a:pt x="0" y="0"/>
                  </a:lnTo>
                  <a:close/>
                </a:path>
              </a:pathLst>
            </a:custGeom>
            <a:ln w="25400">
              <a:solidFill>
                <a:srgbClr val="000000"/>
              </a:solidFill>
            </a:ln>
          </p:spPr>
          <p:txBody>
            <a:bodyPr wrap="square" lIns="0" tIns="0" rIns="0" bIns="0" rtlCol="0"/>
            <a:lstStyle/>
            <a:p>
              <a:endParaRPr/>
            </a:p>
          </p:txBody>
        </p:sp>
      </p:grpSp>
      <p:grpSp>
        <p:nvGrpSpPr>
          <p:cNvPr id="22" name="object 22"/>
          <p:cNvGrpSpPr/>
          <p:nvPr/>
        </p:nvGrpSpPr>
        <p:grpSpPr>
          <a:xfrm>
            <a:off x="3902454" y="4407432"/>
            <a:ext cx="1475740" cy="1475740"/>
            <a:chOff x="3902454" y="4407432"/>
            <a:chExt cx="1475740" cy="1475740"/>
          </a:xfrm>
        </p:grpSpPr>
        <p:sp>
          <p:nvSpPr>
            <p:cNvPr id="23" name="object 23"/>
            <p:cNvSpPr/>
            <p:nvPr/>
          </p:nvSpPr>
          <p:spPr>
            <a:xfrm>
              <a:off x="3992610" y="4432832"/>
              <a:ext cx="1295120" cy="1424632"/>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3915154" y="4420132"/>
              <a:ext cx="1450340" cy="1450340"/>
            </a:xfrm>
            <a:custGeom>
              <a:avLst/>
              <a:gdLst/>
              <a:ahLst/>
              <a:cxnLst/>
              <a:rect l="l" t="t" r="r" b="b"/>
              <a:pathLst>
                <a:path w="1450339" h="1450339">
                  <a:moveTo>
                    <a:pt x="0" y="0"/>
                  </a:moveTo>
                  <a:lnTo>
                    <a:pt x="1450032" y="0"/>
                  </a:lnTo>
                  <a:lnTo>
                    <a:pt x="1450032" y="1450032"/>
                  </a:lnTo>
                  <a:lnTo>
                    <a:pt x="0" y="1450032"/>
                  </a:lnTo>
                  <a:lnTo>
                    <a:pt x="0" y="0"/>
                  </a:lnTo>
                  <a:close/>
                </a:path>
              </a:pathLst>
            </a:custGeom>
            <a:ln w="25400">
              <a:solidFill>
                <a:srgbClr val="000000"/>
              </a:solidFill>
            </a:ln>
          </p:spPr>
          <p:txBody>
            <a:bodyPr wrap="square" lIns="0" tIns="0" rIns="0" bIns="0" rtlCol="0"/>
            <a:lstStyle/>
            <a:p>
              <a:endParaRPr/>
            </a:p>
          </p:txBody>
        </p:sp>
      </p:grpSp>
      <p:grpSp>
        <p:nvGrpSpPr>
          <p:cNvPr id="25" name="object 25"/>
          <p:cNvGrpSpPr/>
          <p:nvPr/>
        </p:nvGrpSpPr>
        <p:grpSpPr>
          <a:xfrm>
            <a:off x="6067426" y="4404255"/>
            <a:ext cx="1458595" cy="1438275"/>
            <a:chOff x="6067426" y="4404255"/>
            <a:chExt cx="1458595" cy="1438275"/>
          </a:xfrm>
        </p:grpSpPr>
        <p:sp>
          <p:nvSpPr>
            <p:cNvPr id="26" name="object 26"/>
            <p:cNvSpPr/>
            <p:nvPr/>
          </p:nvSpPr>
          <p:spPr>
            <a:xfrm>
              <a:off x="6177534" y="4432830"/>
              <a:ext cx="1141467" cy="1380827"/>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6081713" y="4418543"/>
              <a:ext cx="1430020" cy="1409700"/>
            </a:xfrm>
            <a:custGeom>
              <a:avLst/>
              <a:gdLst/>
              <a:ahLst/>
              <a:cxnLst/>
              <a:rect l="l" t="t" r="r" b="b"/>
              <a:pathLst>
                <a:path w="1430020" h="1409700">
                  <a:moveTo>
                    <a:pt x="0" y="0"/>
                  </a:moveTo>
                  <a:lnTo>
                    <a:pt x="1429930" y="0"/>
                  </a:lnTo>
                  <a:lnTo>
                    <a:pt x="1429930" y="1409403"/>
                  </a:lnTo>
                  <a:lnTo>
                    <a:pt x="0" y="1409403"/>
                  </a:lnTo>
                  <a:lnTo>
                    <a:pt x="0" y="0"/>
                  </a:lnTo>
                  <a:close/>
                </a:path>
              </a:pathLst>
            </a:custGeom>
            <a:ln w="28575">
              <a:solidFill>
                <a:srgbClr val="000000"/>
              </a:solidFill>
            </a:ln>
          </p:spPr>
          <p:txBody>
            <a:bodyPr wrap="square" lIns="0" tIns="0" rIns="0" bIns="0" rtlCol="0"/>
            <a:lstStyle/>
            <a:p>
              <a:endParaRPr/>
            </a:p>
          </p:txBody>
        </p:sp>
      </p:grpSp>
      <p:sp>
        <p:nvSpPr>
          <p:cNvPr id="28" name="object 28"/>
          <p:cNvSpPr txBox="1"/>
          <p:nvPr/>
        </p:nvSpPr>
        <p:spPr>
          <a:xfrm>
            <a:off x="2337998" y="3173476"/>
            <a:ext cx="1133475" cy="1203960"/>
          </a:xfrm>
          <a:prstGeom prst="rect">
            <a:avLst/>
          </a:prstGeom>
        </p:spPr>
        <p:txBody>
          <a:bodyPr vert="horz" wrap="square" lIns="0" tIns="3175" rIns="0" bIns="0" rtlCol="0">
            <a:spAutoFit/>
          </a:bodyPr>
          <a:lstStyle/>
          <a:p>
            <a:pPr marL="229870" marR="5080" indent="-34925">
              <a:lnSpc>
                <a:spcPct val="102699"/>
              </a:lnSpc>
              <a:spcBef>
                <a:spcPts val="25"/>
              </a:spcBef>
            </a:pPr>
            <a:r>
              <a:rPr sz="2200" b="1" spc="-195" dirty="0">
                <a:latin typeface="DejaVu Sans"/>
                <a:cs typeface="DejaVu Sans"/>
              </a:rPr>
              <a:t>Nose</a:t>
            </a:r>
            <a:r>
              <a:rPr sz="2200" b="1" spc="-245" dirty="0">
                <a:latin typeface="DejaVu Sans"/>
                <a:cs typeface="DejaVu Sans"/>
              </a:rPr>
              <a:t> </a:t>
            </a:r>
            <a:r>
              <a:rPr sz="2200" b="1" spc="-560" dirty="0">
                <a:latin typeface="DejaVu Sans"/>
                <a:cs typeface="DejaVu Sans"/>
              </a:rPr>
              <a:t>+  </a:t>
            </a:r>
            <a:r>
              <a:rPr sz="2200" b="1" spc="-254" dirty="0">
                <a:latin typeface="DejaVu Sans"/>
                <a:cs typeface="DejaVu Sans"/>
              </a:rPr>
              <a:t>mouth</a:t>
            </a:r>
            <a:endParaRPr sz="2200">
              <a:latin typeface="DejaVu Sans"/>
              <a:cs typeface="DejaVu Sans"/>
            </a:endParaRPr>
          </a:p>
          <a:p>
            <a:pPr marL="12700">
              <a:lnSpc>
                <a:spcPct val="100000"/>
              </a:lnSpc>
              <a:spcBef>
                <a:spcPts val="1050"/>
              </a:spcBef>
            </a:pPr>
            <a:r>
              <a:rPr sz="2400" b="1" spc="-225" dirty="0">
                <a:latin typeface="DejaVu Sans"/>
                <a:cs typeface="DejaVu Sans"/>
              </a:rPr>
              <a:t>Gown</a:t>
            </a:r>
            <a:endParaRPr sz="2400">
              <a:latin typeface="DejaVu Sans"/>
              <a:cs typeface="DejaVu Sans"/>
            </a:endParaRPr>
          </a:p>
        </p:txBody>
      </p:sp>
      <p:sp>
        <p:nvSpPr>
          <p:cNvPr id="29" name="object 29"/>
          <p:cNvSpPr txBox="1"/>
          <p:nvPr/>
        </p:nvSpPr>
        <p:spPr>
          <a:xfrm>
            <a:off x="2239962" y="1383284"/>
            <a:ext cx="1569085" cy="391160"/>
          </a:xfrm>
          <a:prstGeom prst="rect">
            <a:avLst/>
          </a:prstGeom>
        </p:spPr>
        <p:txBody>
          <a:bodyPr vert="horz" wrap="square" lIns="0" tIns="12700" rIns="0" bIns="0" rtlCol="0">
            <a:spAutoFit/>
          </a:bodyPr>
          <a:lstStyle/>
          <a:p>
            <a:pPr marL="12700">
              <a:lnSpc>
                <a:spcPct val="100000"/>
              </a:lnSpc>
              <a:spcBef>
                <a:spcPts val="100"/>
              </a:spcBef>
            </a:pPr>
            <a:r>
              <a:rPr sz="2400" b="1" spc="-215" dirty="0">
                <a:latin typeface="DejaVu Sans"/>
                <a:cs typeface="DejaVu Sans"/>
              </a:rPr>
              <a:t>Face</a:t>
            </a:r>
            <a:r>
              <a:rPr sz="2400" b="1" spc="-235" dirty="0">
                <a:latin typeface="DejaVu Sans"/>
                <a:cs typeface="DejaVu Sans"/>
              </a:rPr>
              <a:t> </a:t>
            </a:r>
            <a:r>
              <a:rPr sz="2400" b="1" spc="-260" dirty="0">
                <a:latin typeface="DejaVu Sans"/>
                <a:cs typeface="DejaVu Sans"/>
              </a:rPr>
              <a:t>Mask</a:t>
            </a:r>
            <a:endParaRPr sz="2400">
              <a:latin typeface="DejaVu Sans"/>
              <a:cs typeface="DejaVu Sans"/>
            </a:endParaRPr>
          </a:p>
        </p:txBody>
      </p:sp>
      <p:sp>
        <p:nvSpPr>
          <p:cNvPr id="30" name="object 30"/>
          <p:cNvSpPr txBox="1"/>
          <p:nvPr/>
        </p:nvSpPr>
        <p:spPr>
          <a:xfrm>
            <a:off x="4460482" y="1413764"/>
            <a:ext cx="3493770" cy="391160"/>
          </a:xfrm>
          <a:prstGeom prst="rect">
            <a:avLst/>
          </a:prstGeom>
        </p:spPr>
        <p:txBody>
          <a:bodyPr vert="horz" wrap="square" lIns="0" tIns="12700" rIns="0" bIns="0" rtlCol="0">
            <a:spAutoFit/>
          </a:bodyPr>
          <a:lstStyle/>
          <a:p>
            <a:pPr marL="12700">
              <a:lnSpc>
                <a:spcPct val="100000"/>
              </a:lnSpc>
              <a:spcBef>
                <a:spcPts val="100"/>
              </a:spcBef>
              <a:tabLst>
                <a:tab pos="1820545" algn="l"/>
              </a:tabLst>
            </a:pPr>
            <a:r>
              <a:rPr sz="2400" b="1" spc="-320" dirty="0">
                <a:latin typeface="DejaVu Sans"/>
                <a:cs typeface="DejaVu Sans"/>
              </a:rPr>
              <a:t>N95</a:t>
            </a:r>
            <a:r>
              <a:rPr sz="2400" b="1" spc="-170" dirty="0">
                <a:latin typeface="DejaVu Sans"/>
                <a:cs typeface="DejaVu Sans"/>
              </a:rPr>
              <a:t> </a:t>
            </a:r>
            <a:r>
              <a:rPr sz="2400" b="1" spc="-260" dirty="0">
                <a:latin typeface="DejaVu Sans"/>
                <a:cs typeface="DejaVu Sans"/>
              </a:rPr>
              <a:t>Mask	</a:t>
            </a:r>
            <a:r>
              <a:rPr sz="3600" b="1" spc="-322" baseline="1157" dirty="0">
                <a:latin typeface="DejaVu Sans"/>
                <a:cs typeface="DejaVu Sans"/>
              </a:rPr>
              <a:t>Face</a:t>
            </a:r>
            <a:r>
              <a:rPr sz="3600" b="1" spc="-337" baseline="1157" dirty="0">
                <a:latin typeface="DejaVu Sans"/>
                <a:cs typeface="DejaVu Sans"/>
              </a:rPr>
              <a:t> </a:t>
            </a:r>
            <a:r>
              <a:rPr sz="3600" b="1" spc="-307" baseline="1157" dirty="0">
                <a:latin typeface="DejaVu Sans"/>
                <a:cs typeface="DejaVu Sans"/>
              </a:rPr>
              <a:t>shield</a:t>
            </a:r>
            <a:endParaRPr sz="3600" baseline="1157">
              <a:latin typeface="DejaVu Sans"/>
              <a:cs typeface="DejaVu Sans"/>
            </a:endParaRPr>
          </a:p>
        </p:txBody>
      </p:sp>
      <p:sp>
        <p:nvSpPr>
          <p:cNvPr id="31" name="object 31"/>
          <p:cNvSpPr txBox="1"/>
          <p:nvPr/>
        </p:nvSpPr>
        <p:spPr>
          <a:xfrm>
            <a:off x="6299993" y="3115564"/>
            <a:ext cx="1892300" cy="705485"/>
          </a:xfrm>
          <a:prstGeom prst="rect">
            <a:avLst/>
          </a:prstGeom>
        </p:spPr>
        <p:txBody>
          <a:bodyPr vert="horz" wrap="square" lIns="0" tIns="3175" rIns="0" bIns="0" rtlCol="0">
            <a:spAutoFit/>
          </a:bodyPr>
          <a:lstStyle/>
          <a:p>
            <a:pPr marL="518159" marR="5080" indent="-506095">
              <a:lnSpc>
                <a:spcPct val="102699"/>
              </a:lnSpc>
              <a:spcBef>
                <a:spcPts val="25"/>
              </a:spcBef>
            </a:pPr>
            <a:r>
              <a:rPr sz="2200" b="1" spc="-155" dirty="0">
                <a:latin typeface="DejaVu Sans"/>
                <a:cs typeface="DejaVu Sans"/>
              </a:rPr>
              <a:t>Eyes </a:t>
            </a:r>
            <a:r>
              <a:rPr sz="2200" b="1" spc="-560" dirty="0">
                <a:latin typeface="DejaVu Sans"/>
                <a:cs typeface="DejaVu Sans"/>
              </a:rPr>
              <a:t>+ </a:t>
            </a:r>
            <a:r>
              <a:rPr sz="2200" b="1" spc="-185" dirty="0">
                <a:latin typeface="DejaVu Sans"/>
                <a:cs typeface="DejaVu Sans"/>
              </a:rPr>
              <a:t>nose </a:t>
            </a:r>
            <a:r>
              <a:rPr sz="2200" b="1" spc="-560" dirty="0">
                <a:latin typeface="DejaVu Sans"/>
                <a:cs typeface="DejaVu Sans"/>
              </a:rPr>
              <a:t>+  </a:t>
            </a:r>
            <a:r>
              <a:rPr sz="2200" b="1" spc="-254" dirty="0">
                <a:latin typeface="DejaVu Sans"/>
                <a:cs typeface="DejaVu Sans"/>
              </a:rPr>
              <a:t>mouth</a:t>
            </a:r>
            <a:endParaRPr sz="2200">
              <a:latin typeface="DejaVu Sans"/>
              <a:cs typeface="DejaVu Sans"/>
            </a:endParaRPr>
          </a:p>
        </p:txBody>
      </p:sp>
      <p:sp>
        <p:nvSpPr>
          <p:cNvPr id="32" name="object 32"/>
          <p:cNvSpPr txBox="1"/>
          <p:nvPr/>
        </p:nvSpPr>
        <p:spPr>
          <a:xfrm>
            <a:off x="6275976" y="4001516"/>
            <a:ext cx="1041400" cy="391160"/>
          </a:xfrm>
          <a:prstGeom prst="rect">
            <a:avLst/>
          </a:prstGeom>
        </p:spPr>
        <p:txBody>
          <a:bodyPr vert="horz" wrap="square" lIns="0" tIns="12700" rIns="0" bIns="0" rtlCol="0">
            <a:spAutoFit/>
          </a:bodyPr>
          <a:lstStyle/>
          <a:p>
            <a:pPr marL="12700">
              <a:lnSpc>
                <a:spcPct val="100000"/>
              </a:lnSpc>
              <a:spcBef>
                <a:spcPts val="100"/>
              </a:spcBef>
            </a:pPr>
            <a:r>
              <a:rPr sz="2400" b="1" spc="-175" dirty="0">
                <a:latin typeface="DejaVu Sans"/>
                <a:cs typeface="DejaVu Sans"/>
              </a:rPr>
              <a:t>Glov</a:t>
            </a:r>
            <a:r>
              <a:rPr sz="2400" b="1" spc="-295" dirty="0">
                <a:latin typeface="DejaVu Sans"/>
                <a:cs typeface="DejaVu Sans"/>
              </a:rPr>
              <a:t>e</a:t>
            </a:r>
            <a:r>
              <a:rPr sz="2400" b="1" spc="-95" dirty="0">
                <a:latin typeface="DejaVu Sans"/>
                <a:cs typeface="DejaVu Sans"/>
              </a:rPr>
              <a:t>s</a:t>
            </a:r>
            <a:endParaRPr sz="2400">
              <a:latin typeface="DejaVu Sans"/>
              <a:cs typeface="DejaVu Sans"/>
            </a:endParaRPr>
          </a:p>
        </p:txBody>
      </p:sp>
      <p:sp>
        <p:nvSpPr>
          <p:cNvPr id="33" name="object 33"/>
          <p:cNvSpPr txBox="1"/>
          <p:nvPr/>
        </p:nvSpPr>
        <p:spPr>
          <a:xfrm>
            <a:off x="6374319" y="5861811"/>
            <a:ext cx="881380" cy="360680"/>
          </a:xfrm>
          <a:prstGeom prst="rect">
            <a:avLst/>
          </a:prstGeom>
        </p:spPr>
        <p:txBody>
          <a:bodyPr vert="horz" wrap="square" lIns="0" tIns="12700" rIns="0" bIns="0" rtlCol="0">
            <a:spAutoFit/>
          </a:bodyPr>
          <a:lstStyle/>
          <a:p>
            <a:pPr marL="12700">
              <a:lnSpc>
                <a:spcPct val="100000"/>
              </a:lnSpc>
              <a:spcBef>
                <a:spcPts val="100"/>
              </a:spcBef>
            </a:pPr>
            <a:r>
              <a:rPr sz="2200" b="1" spc="-290" dirty="0">
                <a:latin typeface="DejaVu Sans"/>
                <a:cs typeface="DejaVu Sans"/>
              </a:rPr>
              <a:t>H</a:t>
            </a:r>
            <a:r>
              <a:rPr sz="2200" b="1" spc="-229" dirty="0">
                <a:latin typeface="DejaVu Sans"/>
                <a:cs typeface="DejaVu Sans"/>
              </a:rPr>
              <a:t>a</a:t>
            </a:r>
            <a:r>
              <a:rPr sz="2200" b="1" spc="-220" dirty="0">
                <a:latin typeface="DejaVu Sans"/>
                <a:cs typeface="DejaVu Sans"/>
              </a:rPr>
              <a:t>n</a:t>
            </a:r>
            <a:r>
              <a:rPr sz="2200" b="1" spc="-229" dirty="0">
                <a:latin typeface="DejaVu Sans"/>
                <a:cs typeface="DejaVu Sans"/>
              </a:rPr>
              <a:t>d</a:t>
            </a:r>
            <a:r>
              <a:rPr sz="2200" b="1" spc="-90" dirty="0">
                <a:latin typeface="DejaVu Sans"/>
                <a:cs typeface="DejaVu Sans"/>
              </a:rPr>
              <a:t>s</a:t>
            </a:r>
            <a:endParaRPr sz="2200">
              <a:latin typeface="DejaVu Sans"/>
              <a:cs typeface="DejaVu Sans"/>
            </a:endParaRPr>
          </a:p>
        </p:txBody>
      </p:sp>
      <p:sp>
        <p:nvSpPr>
          <p:cNvPr id="34" name="object 34"/>
          <p:cNvSpPr txBox="1"/>
          <p:nvPr/>
        </p:nvSpPr>
        <p:spPr>
          <a:xfrm>
            <a:off x="4130261" y="3146044"/>
            <a:ext cx="1473200" cy="1271270"/>
          </a:xfrm>
          <a:prstGeom prst="rect">
            <a:avLst/>
          </a:prstGeom>
        </p:spPr>
        <p:txBody>
          <a:bodyPr vert="horz" wrap="square" lIns="0" tIns="6350" rIns="0" bIns="0" rtlCol="0">
            <a:spAutoFit/>
          </a:bodyPr>
          <a:lstStyle/>
          <a:p>
            <a:pPr marL="569595" marR="5080" indent="-34925">
              <a:lnSpc>
                <a:spcPct val="101800"/>
              </a:lnSpc>
              <a:spcBef>
                <a:spcPts val="50"/>
              </a:spcBef>
            </a:pPr>
            <a:r>
              <a:rPr sz="2200" b="1" spc="-195" dirty="0">
                <a:latin typeface="DejaVu Sans"/>
                <a:cs typeface="DejaVu Sans"/>
              </a:rPr>
              <a:t>Nose</a:t>
            </a:r>
            <a:r>
              <a:rPr sz="2200" b="1" spc="-245" dirty="0">
                <a:latin typeface="DejaVu Sans"/>
                <a:cs typeface="DejaVu Sans"/>
              </a:rPr>
              <a:t> </a:t>
            </a:r>
            <a:r>
              <a:rPr sz="2200" b="1" spc="-560" dirty="0">
                <a:latin typeface="DejaVu Sans"/>
                <a:cs typeface="DejaVu Sans"/>
              </a:rPr>
              <a:t>+  </a:t>
            </a:r>
            <a:r>
              <a:rPr sz="2200" b="1" spc="-254" dirty="0">
                <a:latin typeface="DejaVu Sans"/>
                <a:cs typeface="DejaVu Sans"/>
              </a:rPr>
              <a:t>mouth</a:t>
            </a:r>
            <a:endParaRPr sz="2200">
              <a:latin typeface="DejaVu Sans"/>
              <a:cs typeface="DejaVu Sans"/>
            </a:endParaRPr>
          </a:p>
          <a:p>
            <a:pPr marL="12700">
              <a:lnSpc>
                <a:spcPct val="100000"/>
              </a:lnSpc>
              <a:spcBef>
                <a:spcPts val="1600"/>
              </a:spcBef>
            </a:pPr>
            <a:r>
              <a:rPr sz="2400" b="1" spc="-215" dirty="0">
                <a:latin typeface="DejaVu Sans"/>
                <a:cs typeface="DejaVu Sans"/>
              </a:rPr>
              <a:t>Apron</a:t>
            </a:r>
            <a:endParaRPr sz="2400">
              <a:latin typeface="DejaVu Sans"/>
              <a:cs typeface="DejaVu Sans"/>
            </a:endParaRPr>
          </a:p>
        </p:txBody>
      </p:sp>
      <p:sp>
        <p:nvSpPr>
          <p:cNvPr id="35" name="object 35"/>
          <p:cNvSpPr txBox="1"/>
          <p:nvPr/>
        </p:nvSpPr>
        <p:spPr>
          <a:xfrm>
            <a:off x="4228684" y="5928867"/>
            <a:ext cx="725805" cy="360680"/>
          </a:xfrm>
          <a:prstGeom prst="rect">
            <a:avLst/>
          </a:prstGeom>
        </p:spPr>
        <p:txBody>
          <a:bodyPr vert="horz" wrap="square" lIns="0" tIns="12700" rIns="0" bIns="0" rtlCol="0">
            <a:spAutoFit/>
          </a:bodyPr>
          <a:lstStyle/>
          <a:p>
            <a:pPr marL="12700">
              <a:lnSpc>
                <a:spcPct val="100000"/>
              </a:lnSpc>
              <a:spcBef>
                <a:spcPts val="100"/>
              </a:spcBef>
            </a:pPr>
            <a:r>
              <a:rPr sz="2200" b="1" spc="-140" dirty="0">
                <a:latin typeface="DejaVu Sans"/>
                <a:cs typeface="DejaVu Sans"/>
              </a:rPr>
              <a:t>B</a:t>
            </a:r>
            <a:r>
              <a:rPr sz="2200" b="1" spc="-120" dirty="0">
                <a:latin typeface="DejaVu Sans"/>
                <a:cs typeface="DejaVu Sans"/>
              </a:rPr>
              <a:t>o</a:t>
            </a:r>
            <a:r>
              <a:rPr sz="2200" b="1" spc="-229" dirty="0">
                <a:latin typeface="DejaVu Sans"/>
                <a:cs typeface="DejaVu Sans"/>
              </a:rPr>
              <a:t>d</a:t>
            </a:r>
            <a:r>
              <a:rPr sz="2200" b="1" spc="-215" dirty="0">
                <a:latin typeface="DejaVu Sans"/>
                <a:cs typeface="DejaVu Sans"/>
              </a:rPr>
              <a:t>y</a:t>
            </a:r>
            <a:endParaRPr sz="2200">
              <a:latin typeface="DejaVu Sans"/>
              <a:cs typeface="DejaVu Sans"/>
            </a:endParaRPr>
          </a:p>
        </p:txBody>
      </p:sp>
      <p:sp>
        <p:nvSpPr>
          <p:cNvPr id="36" name="object 36"/>
          <p:cNvSpPr txBox="1"/>
          <p:nvPr/>
        </p:nvSpPr>
        <p:spPr>
          <a:xfrm>
            <a:off x="2410230" y="6157467"/>
            <a:ext cx="725805" cy="360680"/>
          </a:xfrm>
          <a:prstGeom prst="rect">
            <a:avLst/>
          </a:prstGeom>
        </p:spPr>
        <p:txBody>
          <a:bodyPr vert="horz" wrap="square" lIns="0" tIns="12700" rIns="0" bIns="0" rtlCol="0">
            <a:spAutoFit/>
          </a:bodyPr>
          <a:lstStyle/>
          <a:p>
            <a:pPr marL="12700">
              <a:lnSpc>
                <a:spcPct val="100000"/>
              </a:lnSpc>
              <a:spcBef>
                <a:spcPts val="100"/>
              </a:spcBef>
            </a:pPr>
            <a:r>
              <a:rPr sz="2200" b="1" spc="-140" dirty="0">
                <a:latin typeface="DejaVu Sans"/>
                <a:cs typeface="DejaVu Sans"/>
              </a:rPr>
              <a:t>B</a:t>
            </a:r>
            <a:r>
              <a:rPr sz="2200" b="1" spc="-120" dirty="0">
                <a:latin typeface="DejaVu Sans"/>
                <a:cs typeface="DejaVu Sans"/>
              </a:rPr>
              <a:t>o</a:t>
            </a:r>
            <a:r>
              <a:rPr sz="2200" b="1" spc="-229" dirty="0">
                <a:latin typeface="DejaVu Sans"/>
                <a:cs typeface="DejaVu Sans"/>
              </a:rPr>
              <a:t>d</a:t>
            </a:r>
            <a:r>
              <a:rPr sz="2200" b="1" spc="-215" dirty="0">
                <a:latin typeface="DejaVu Sans"/>
                <a:cs typeface="DejaVu Sans"/>
              </a:rPr>
              <a:t>y</a:t>
            </a:r>
            <a:endParaRPr sz="2200">
              <a:latin typeface="DejaVu Sans"/>
              <a:cs typeface="DejaVu Sans"/>
            </a:endParaRPr>
          </a:p>
        </p:txBody>
      </p:sp>
      <p:sp>
        <p:nvSpPr>
          <p:cNvPr id="37" name="object 37"/>
          <p:cNvSpPr/>
          <p:nvPr/>
        </p:nvSpPr>
        <p:spPr>
          <a:xfrm>
            <a:off x="4601857" y="1894832"/>
            <a:ext cx="1251742" cy="1239974"/>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7227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2" y="91440"/>
            <a:ext cx="11463250" cy="577418"/>
          </a:xfrm>
        </p:spPr>
        <p:txBody>
          <a:bodyPr>
            <a:normAutofit/>
          </a:bodyPr>
          <a:lstStyle/>
          <a:p>
            <a:pPr algn="ctr"/>
            <a:r>
              <a:rPr lang="en-US" sz="3200" b="1" dirty="0"/>
              <a:t>Strategies to </a:t>
            </a:r>
            <a:r>
              <a:rPr lang="en-US" sz="3200" b="1" dirty="0" smtClean="0"/>
              <a:t>Optimize the Availability of PPE</a:t>
            </a:r>
            <a:endParaRPr lang="en-US" sz="3200" b="1" dirty="0"/>
          </a:p>
        </p:txBody>
      </p:sp>
      <p:pic>
        <p:nvPicPr>
          <p:cNvPr id="4" name="Content Placeholder 3"/>
          <p:cNvPicPr>
            <a:picLocks noGrp="1" noChangeAspect="1"/>
          </p:cNvPicPr>
          <p:nvPr>
            <p:ph idx="1"/>
          </p:nvPr>
        </p:nvPicPr>
        <p:blipFill>
          <a:blip r:embed="rId2"/>
          <a:stretch>
            <a:fillRect/>
          </a:stretch>
        </p:blipFill>
        <p:spPr>
          <a:xfrm>
            <a:off x="2269375" y="773084"/>
            <a:ext cx="7739149" cy="5769032"/>
          </a:xfrm>
          <a:prstGeom prst="rect">
            <a:avLst/>
          </a:prstGeom>
        </p:spPr>
      </p:pic>
    </p:spTree>
    <p:extLst>
      <p:ext uri="{BB962C8B-B14F-4D97-AF65-F5344CB8AC3E}">
        <p14:creationId xmlns:p14="http://schemas.microsoft.com/office/powerpoint/2010/main" val="3148354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3179577"/>
              </p:ext>
            </p:extLst>
          </p:nvPr>
        </p:nvGraphicFramePr>
        <p:xfrm>
          <a:off x="215829" y="191193"/>
          <a:ext cx="11704621" cy="6514139"/>
        </p:xfrm>
        <a:graphic>
          <a:graphicData uri="http://schemas.openxmlformats.org/drawingml/2006/table">
            <a:tbl>
              <a:tblPr>
                <a:tableStyleId>{5C22544A-7EE6-4342-B048-85BDC9FD1C3A}</a:tableStyleId>
              </a:tblPr>
              <a:tblGrid>
                <a:gridCol w="1997982">
                  <a:extLst>
                    <a:ext uri="{9D8B030D-6E8A-4147-A177-3AD203B41FA5}">
                      <a16:colId xmlns:a16="http://schemas.microsoft.com/office/drawing/2014/main" val="20000"/>
                    </a:ext>
                  </a:extLst>
                </a:gridCol>
                <a:gridCol w="1421345">
                  <a:extLst>
                    <a:ext uri="{9D8B030D-6E8A-4147-A177-3AD203B41FA5}">
                      <a16:colId xmlns:a16="http://schemas.microsoft.com/office/drawing/2014/main" val="20001"/>
                    </a:ext>
                  </a:extLst>
                </a:gridCol>
                <a:gridCol w="3317261">
                  <a:extLst>
                    <a:ext uri="{9D8B030D-6E8A-4147-A177-3AD203B41FA5}">
                      <a16:colId xmlns:a16="http://schemas.microsoft.com/office/drawing/2014/main" val="20002"/>
                    </a:ext>
                  </a:extLst>
                </a:gridCol>
                <a:gridCol w="4968033">
                  <a:extLst>
                    <a:ext uri="{9D8B030D-6E8A-4147-A177-3AD203B41FA5}">
                      <a16:colId xmlns:a16="http://schemas.microsoft.com/office/drawing/2014/main" val="20003"/>
                    </a:ext>
                  </a:extLst>
                </a:gridCol>
              </a:tblGrid>
              <a:tr h="915461">
                <a:tc>
                  <a:txBody>
                    <a:bodyPr/>
                    <a:lstStyle/>
                    <a:p>
                      <a:pPr marL="63500" marR="0">
                        <a:spcBef>
                          <a:spcPts val="0"/>
                        </a:spcBef>
                        <a:spcAft>
                          <a:spcPts val="0"/>
                        </a:spcAft>
                      </a:pPr>
                      <a:r>
                        <a:rPr lang="en-US" sz="2000" b="1" dirty="0">
                          <a:solidFill>
                            <a:schemeClr val="tx1"/>
                          </a:solidFill>
                          <a:effectLst/>
                        </a:rPr>
                        <a:t>Setting</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spcBef>
                          <a:spcPts val="0"/>
                        </a:spcBef>
                        <a:spcAft>
                          <a:spcPts val="0"/>
                        </a:spcAft>
                      </a:pPr>
                      <a:r>
                        <a:rPr lang="en-US" sz="2000" b="1" dirty="0">
                          <a:solidFill>
                            <a:schemeClr val="tx1"/>
                          </a:solidFill>
                          <a:effectLst/>
                        </a:rPr>
                        <a:t>Target personnel or patients</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spcBef>
                          <a:spcPts val="0"/>
                        </a:spcBef>
                        <a:spcAft>
                          <a:spcPts val="0"/>
                        </a:spcAft>
                      </a:pPr>
                      <a:r>
                        <a:rPr lang="en-US" sz="2000" b="1" dirty="0">
                          <a:solidFill>
                            <a:schemeClr val="tx1"/>
                          </a:solidFill>
                          <a:effectLst/>
                        </a:rPr>
                        <a:t>Activity</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spcBef>
                          <a:spcPts val="0"/>
                        </a:spcBef>
                        <a:spcAft>
                          <a:spcPts val="0"/>
                        </a:spcAft>
                      </a:pPr>
                      <a:r>
                        <a:rPr lang="en-US" sz="2000" b="1" dirty="0">
                          <a:solidFill>
                            <a:schemeClr val="tx1"/>
                          </a:solidFill>
                          <a:effectLst/>
                        </a:rPr>
                        <a:t>Type of PPE or procedure</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347761">
                <a:tc rowSpan="4">
                  <a:txBody>
                    <a:bodyPr/>
                    <a:lstStyle/>
                    <a:p>
                      <a:pPr marL="63500" marR="0">
                        <a:lnSpc>
                          <a:spcPts val="1025"/>
                        </a:lnSpc>
                        <a:spcBef>
                          <a:spcPts val="0"/>
                        </a:spcBef>
                        <a:spcAft>
                          <a:spcPts val="0"/>
                        </a:spcAft>
                      </a:pPr>
                      <a:endParaRPr lang="en-US" sz="2000" dirty="0">
                        <a:solidFill>
                          <a:schemeClr val="tx1"/>
                        </a:solidFill>
                        <a:effectLst/>
                      </a:endParaRPr>
                    </a:p>
                    <a:p>
                      <a:pPr marL="63500" marR="0">
                        <a:lnSpc>
                          <a:spcPts val="1025"/>
                        </a:lnSpc>
                        <a:spcBef>
                          <a:spcPts val="0"/>
                        </a:spcBef>
                        <a:spcAft>
                          <a:spcPts val="0"/>
                        </a:spcAft>
                      </a:pPr>
                      <a:endParaRPr lang="en-US" sz="2000" b="1" dirty="0">
                        <a:solidFill>
                          <a:schemeClr val="tx1"/>
                        </a:solidFill>
                        <a:effectLst/>
                      </a:endParaRPr>
                    </a:p>
                    <a:p>
                      <a:pPr marL="63500" marR="0">
                        <a:lnSpc>
                          <a:spcPts val="1025"/>
                        </a:lnSpc>
                        <a:spcBef>
                          <a:spcPts val="0"/>
                        </a:spcBef>
                        <a:spcAft>
                          <a:spcPts val="0"/>
                        </a:spcAft>
                      </a:pPr>
                      <a:r>
                        <a:rPr lang="en-US" sz="2000" b="1" dirty="0" smtClean="0">
                          <a:solidFill>
                            <a:schemeClr val="tx1"/>
                          </a:solidFill>
                          <a:effectLst/>
                        </a:rPr>
                        <a:t>Healthcare </a:t>
                      </a:r>
                    </a:p>
                    <a:p>
                      <a:pPr marL="63500" marR="0">
                        <a:lnSpc>
                          <a:spcPts val="1025"/>
                        </a:lnSpc>
                        <a:spcBef>
                          <a:spcPts val="0"/>
                        </a:spcBef>
                        <a:spcAft>
                          <a:spcPts val="0"/>
                        </a:spcAft>
                      </a:pPr>
                      <a:endParaRPr lang="en-US" sz="2000" b="1" dirty="0" smtClean="0">
                        <a:solidFill>
                          <a:schemeClr val="tx1"/>
                        </a:solidFill>
                        <a:effectLst/>
                      </a:endParaRPr>
                    </a:p>
                    <a:p>
                      <a:pPr marL="63500" marR="0">
                        <a:lnSpc>
                          <a:spcPts val="1025"/>
                        </a:lnSpc>
                        <a:spcBef>
                          <a:spcPts val="0"/>
                        </a:spcBef>
                        <a:spcAft>
                          <a:spcPts val="0"/>
                        </a:spcAft>
                      </a:pPr>
                      <a:r>
                        <a:rPr lang="en-US" sz="2000" b="1" dirty="0" smtClean="0">
                          <a:solidFill>
                            <a:schemeClr val="tx1"/>
                          </a:solidFill>
                          <a:effectLst/>
                        </a:rPr>
                        <a:t>Facilities</a:t>
                      </a:r>
                    </a:p>
                    <a:p>
                      <a:pPr marL="63500" marR="0">
                        <a:lnSpc>
                          <a:spcPts val="1025"/>
                        </a:lnSpc>
                        <a:spcBef>
                          <a:spcPts val="0"/>
                        </a:spcBef>
                        <a:spcAft>
                          <a:spcPts val="0"/>
                        </a:spcAft>
                      </a:pPr>
                      <a:endParaRPr lang="en-US" sz="20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25"/>
                        </a:lnSpc>
                        <a:spcBef>
                          <a:spcPts val="0"/>
                        </a:spcBef>
                        <a:spcAft>
                          <a:spcPts val="0"/>
                        </a:spcAft>
                      </a:pPr>
                      <a:r>
                        <a:rPr lang="en-US" sz="2000" b="1" dirty="0" smtClean="0">
                          <a:solidFill>
                            <a:schemeClr val="tx1"/>
                          </a:solidFill>
                          <a:effectLst/>
                        </a:rPr>
                        <a:t>Inpatient </a:t>
                      </a:r>
                    </a:p>
                    <a:p>
                      <a:pPr marL="63500" marR="0">
                        <a:lnSpc>
                          <a:spcPts val="1025"/>
                        </a:lnSpc>
                        <a:spcBef>
                          <a:spcPts val="0"/>
                        </a:spcBef>
                        <a:spcAft>
                          <a:spcPts val="0"/>
                        </a:spcAft>
                      </a:pPr>
                      <a:endParaRPr lang="en-US" sz="2000" b="1" dirty="0" smtClean="0">
                        <a:solidFill>
                          <a:schemeClr val="tx1"/>
                        </a:solidFill>
                        <a:effectLst/>
                      </a:endParaRPr>
                    </a:p>
                    <a:p>
                      <a:pPr marL="63500" marR="0">
                        <a:lnSpc>
                          <a:spcPts val="1025"/>
                        </a:lnSpc>
                        <a:spcBef>
                          <a:spcPts val="0"/>
                        </a:spcBef>
                        <a:spcAft>
                          <a:spcPts val="0"/>
                        </a:spcAft>
                      </a:pPr>
                      <a:r>
                        <a:rPr lang="en-US" sz="2000" b="1" dirty="0" smtClean="0">
                          <a:solidFill>
                            <a:schemeClr val="tx1"/>
                          </a:solidFill>
                          <a:effectLst/>
                        </a:rPr>
                        <a:t>Facilities</a:t>
                      </a:r>
                    </a:p>
                    <a:p>
                      <a:pPr marL="63500" marR="0">
                        <a:lnSpc>
                          <a:spcPts val="1025"/>
                        </a:lnSpc>
                        <a:spcBef>
                          <a:spcPts val="0"/>
                        </a:spcBef>
                        <a:spcAft>
                          <a:spcPts val="0"/>
                        </a:spcAft>
                      </a:pPr>
                      <a:endParaRPr lang="en-US" sz="20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25"/>
                        </a:lnSpc>
                        <a:spcBef>
                          <a:spcPts val="0"/>
                        </a:spcBef>
                        <a:spcAft>
                          <a:spcPts val="0"/>
                        </a:spcAft>
                      </a:pPr>
                      <a:r>
                        <a:rPr lang="en-US" sz="2000" b="1" dirty="0" smtClean="0">
                          <a:solidFill>
                            <a:schemeClr val="tx1"/>
                          </a:solidFill>
                          <a:effectLst/>
                        </a:rPr>
                        <a:t>Patient Room</a:t>
                      </a:r>
                      <a:endParaRPr lang="en-US" sz="20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smtClean="0">
                          <a:solidFill>
                            <a:schemeClr val="tx1"/>
                          </a:solidFill>
                          <a:effectLst/>
                        </a:rPr>
                        <a:t> </a:t>
                      </a:r>
                      <a:endParaRPr lang="en-US" sz="2000"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25"/>
                        </a:lnSpc>
                        <a:spcBef>
                          <a:spcPts val="0"/>
                        </a:spcBef>
                        <a:spcAft>
                          <a:spcPts val="0"/>
                        </a:spcAft>
                      </a:pPr>
                      <a:r>
                        <a:rPr lang="en-US" sz="2000" b="1" dirty="0">
                          <a:solidFill>
                            <a:schemeClr val="tx1"/>
                          </a:solidFill>
                          <a:effectLst/>
                        </a:rPr>
                        <a:t>Healthcare </a:t>
                      </a:r>
                    </a:p>
                    <a:p>
                      <a:pPr marL="63500" marR="0">
                        <a:lnSpc>
                          <a:spcPts val="1025"/>
                        </a:lnSpc>
                        <a:spcBef>
                          <a:spcPts val="0"/>
                        </a:spcBef>
                        <a:spcAft>
                          <a:spcPts val="0"/>
                        </a:spcAft>
                      </a:pPr>
                      <a:endParaRPr lang="en-US" sz="2000" b="1" dirty="0">
                        <a:solidFill>
                          <a:schemeClr val="tx1"/>
                        </a:solidFill>
                        <a:effectLst/>
                      </a:endParaRPr>
                    </a:p>
                    <a:p>
                      <a:pPr marL="63500" marR="0">
                        <a:lnSpc>
                          <a:spcPts val="1025"/>
                        </a:lnSpc>
                        <a:spcBef>
                          <a:spcPts val="0"/>
                        </a:spcBef>
                        <a:spcAft>
                          <a:spcPts val="0"/>
                        </a:spcAft>
                      </a:pPr>
                      <a:endParaRPr lang="en-US" sz="2000" b="1" dirty="0">
                        <a:solidFill>
                          <a:schemeClr val="tx1"/>
                        </a:solidFill>
                        <a:effectLst/>
                      </a:endParaRPr>
                    </a:p>
                    <a:p>
                      <a:pPr marL="63500" marR="0">
                        <a:lnSpc>
                          <a:spcPts val="1025"/>
                        </a:lnSpc>
                        <a:spcBef>
                          <a:spcPts val="0"/>
                        </a:spcBef>
                        <a:spcAft>
                          <a:spcPts val="0"/>
                        </a:spcAft>
                      </a:pPr>
                      <a:r>
                        <a:rPr lang="en-US" sz="2000" b="1" dirty="0">
                          <a:solidFill>
                            <a:schemeClr val="tx1"/>
                          </a:solidFill>
                          <a:effectLst/>
                        </a:rPr>
                        <a:t>workers</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1" dirty="0">
                          <a:solidFill>
                            <a:schemeClr val="tx1"/>
                          </a:solidFill>
                          <a:effectLst/>
                        </a:rPr>
                        <a:t> </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gn="just">
                        <a:lnSpc>
                          <a:spcPts val="1025"/>
                        </a:lnSpc>
                        <a:spcBef>
                          <a:spcPts val="0"/>
                        </a:spcBef>
                        <a:spcAft>
                          <a:spcPts val="0"/>
                        </a:spcAft>
                      </a:pPr>
                      <a:r>
                        <a:rPr lang="en-US" sz="2000" dirty="0">
                          <a:solidFill>
                            <a:schemeClr val="tx1"/>
                          </a:solidFill>
                          <a:effectLst/>
                        </a:rPr>
                        <a:t>Providing direct care to</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gn="just">
                        <a:spcBef>
                          <a:spcPts val="0"/>
                        </a:spcBef>
                        <a:spcAft>
                          <a:spcPts val="0"/>
                        </a:spcAft>
                      </a:pPr>
                      <a:r>
                        <a:rPr lang="en-US" sz="2000" dirty="0">
                          <a:solidFill>
                            <a:schemeClr val="tx1"/>
                          </a:solidFill>
                          <a:effectLst/>
                        </a:rPr>
                        <a:t>COVID-19 patients.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2000" dirty="0">
                          <a:solidFill>
                            <a:schemeClr val="tx1"/>
                          </a:solidFill>
                          <a:effectLst/>
                        </a:rPr>
                        <a:t>Medical mask; Gowns,</a:t>
                      </a:r>
                      <a:r>
                        <a:rPr lang="en-US" sz="2000" baseline="0" dirty="0">
                          <a:solidFill>
                            <a:schemeClr val="tx1"/>
                          </a:solidFill>
                          <a:effectLst/>
                        </a:rPr>
                        <a:t> Gloves, Eye Protection (Goggles or Face </a:t>
                      </a:r>
                      <a:r>
                        <a:rPr lang="en-US" sz="2000" baseline="0" dirty="0" smtClean="0">
                          <a:solidFill>
                            <a:schemeClr val="tx1"/>
                          </a:solidFill>
                          <a:effectLst/>
                        </a:rPr>
                        <a:t>shield)</a:t>
                      </a:r>
                      <a:endParaRPr lang="en-US" sz="2000" baseline="0" dirty="0">
                        <a:solidFill>
                          <a:schemeClr val="tx1"/>
                        </a:solidFill>
                        <a:effectLst/>
                        <a:latin typeface="Calibri" panose="020F0502020204030204" pitchFamily="34" charset="0"/>
                        <a:cs typeface="Arial" panose="020B0604020202020204" pitchFamily="34" charset="0"/>
                      </a:endParaRPr>
                    </a:p>
                    <a:p>
                      <a:pPr marL="0" marR="0">
                        <a:spcBef>
                          <a:spcPts val="0"/>
                        </a:spcBef>
                        <a:spcAft>
                          <a:spcPts val="0"/>
                        </a:spcAft>
                      </a:pPr>
                      <a:r>
                        <a:rPr lang="en-US" sz="2000" dirty="0" smtClean="0">
                          <a:solidFill>
                            <a:schemeClr val="tx1"/>
                          </a:solidFill>
                          <a:effectLst/>
                        </a:rPr>
                        <a:t>Gown</a:t>
                      </a:r>
                      <a:endParaRPr lang="en-US" sz="2000" dirty="0">
                        <a:solidFill>
                          <a:schemeClr val="tx1"/>
                        </a:solidFill>
                        <a:effectLst/>
                      </a:endParaRPr>
                    </a:p>
                    <a:p>
                      <a:pPr marL="63500" marR="0">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106181">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25"/>
                        </a:lnSpc>
                        <a:spcBef>
                          <a:spcPts val="0"/>
                        </a:spcBef>
                        <a:spcAft>
                          <a:spcPts val="0"/>
                        </a:spcAft>
                      </a:pPr>
                      <a:endParaRPr lang="en-US" sz="2000" dirty="0">
                        <a:solidFill>
                          <a:schemeClr val="tx1"/>
                        </a:solidFill>
                        <a:effectLst/>
                      </a:endParaRPr>
                    </a:p>
                    <a:p>
                      <a:pPr marL="63500" marR="0" algn="just">
                        <a:lnSpc>
                          <a:spcPts val="1025"/>
                        </a:lnSpc>
                        <a:spcBef>
                          <a:spcPts val="0"/>
                        </a:spcBef>
                        <a:spcAft>
                          <a:spcPts val="0"/>
                        </a:spcAft>
                      </a:pPr>
                      <a:r>
                        <a:rPr lang="en-US" sz="2000" dirty="0">
                          <a:solidFill>
                            <a:schemeClr val="tx1"/>
                          </a:solidFill>
                          <a:effectLst/>
                        </a:rPr>
                        <a:t>Aerosol-generating</a:t>
                      </a:r>
                    </a:p>
                    <a:p>
                      <a:pPr marL="63500" marR="0" algn="just">
                        <a:lnSpc>
                          <a:spcPts val="1025"/>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gn="just">
                        <a:lnSpc>
                          <a:spcPts val="1080"/>
                        </a:lnSpc>
                        <a:spcBef>
                          <a:spcPts val="0"/>
                        </a:spcBef>
                        <a:spcAft>
                          <a:spcPts val="0"/>
                        </a:spcAft>
                      </a:pPr>
                      <a:r>
                        <a:rPr lang="en-US" sz="2000" dirty="0">
                          <a:solidFill>
                            <a:schemeClr val="tx1"/>
                          </a:solidFill>
                          <a:effectLst/>
                        </a:rPr>
                        <a:t>procedures performed on</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gn="just">
                        <a:lnSpc>
                          <a:spcPts val="1080"/>
                        </a:lnSpc>
                        <a:spcBef>
                          <a:spcPts val="0"/>
                        </a:spcBef>
                        <a:spcAft>
                          <a:spcPts val="0"/>
                        </a:spcAft>
                      </a:pPr>
                      <a:endParaRPr lang="en-US" sz="2000" dirty="0">
                        <a:solidFill>
                          <a:schemeClr val="tx1"/>
                        </a:solidFill>
                        <a:effectLst/>
                      </a:endParaRPr>
                    </a:p>
                    <a:p>
                      <a:pPr marL="63500" marR="0" algn="just">
                        <a:lnSpc>
                          <a:spcPts val="1080"/>
                        </a:lnSpc>
                        <a:spcBef>
                          <a:spcPts val="0"/>
                        </a:spcBef>
                        <a:spcAft>
                          <a:spcPts val="0"/>
                        </a:spcAft>
                      </a:pPr>
                      <a:r>
                        <a:rPr lang="en-US" sz="2000" dirty="0">
                          <a:solidFill>
                            <a:schemeClr val="tx1"/>
                          </a:solidFill>
                          <a:effectLst/>
                        </a:rPr>
                        <a:t>COVID-19 patients.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2000" dirty="0">
                        <a:solidFill>
                          <a:schemeClr val="tx1"/>
                        </a:solidFill>
                        <a:effectLst/>
                      </a:endParaRPr>
                    </a:p>
                    <a:p>
                      <a:pPr marL="63500" marR="0">
                        <a:lnSpc>
                          <a:spcPts val="1025"/>
                        </a:lnSpc>
                        <a:spcBef>
                          <a:spcPts val="0"/>
                        </a:spcBef>
                        <a:spcAft>
                          <a:spcPts val="0"/>
                        </a:spcAft>
                      </a:pPr>
                      <a:endParaRPr lang="en-US" sz="2000" dirty="0">
                        <a:solidFill>
                          <a:schemeClr val="tx1"/>
                        </a:solidFill>
                        <a:effectLst/>
                      </a:endParaRPr>
                    </a:p>
                    <a:p>
                      <a:pPr marL="63500" marR="0">
                        <a:lnSpc>
                          <a:spcPts val="1025"/>
                        </a:lnSpc>
                        <a:spcBef>
                          <a:spcPts val="0"/>
                        </a:spcBef>
                        <a:spcAft>
                          <a:spcPts val="0"/>
                        </a:spcAft>
                      </a:pPr>
                      <a:r>
                        <a:rPr lang="en-US" sz="2000" dirty="0">
                          <a:solidFill>
                            <a:schemeClr val="tx1"/>
                          </a:solidFill>
                          <a:effectLst/>
                        </a:rPr>
                        <a:t>Respirator N95 or FFP2 standard</a:t>
                      </a:r>
                      <a:r>
                        <a:rPr lang="en-US" sz="2000" baseline="0" dirty="0">
                          <a:solidFill>
                            <a:schemeClr val="tx1"/>
                          </a:solidFill>
                          <a:effectLst/>
                        </a:rPr>
                        <a:t> or</a:t>
                      </a:r>
                    </a:p>
                    <a:p>
                      <a:pPr marL="63500" marR="0">
                        <a:lnSpc>
                          <a:spcPts val="1025"/>
                        </a:lnSpc>
                        <a:spcBef>
                          <a:spcPts val="0"/>
                        </a:spcBef>
                        <a:spcAft>
                          <a:spcPts val="0"/>
                        </a:spcAft>
                      </a:pPr>
                      <a:endParaRPr lang="en-US" sz="2000" baseline="0" dirty="0">
                        <a:solidFill>
                          <a:schemeClr val="tx1"/>
                        </a:solidFill>
                        <a:effectLst/>
                      </a:endParaRPr>
                    </a:p>
                    <a:p>
                      <a:pPr marL="63500" marR="0">
                        <a:lnSpc>
                          <a:spcPts val="1025"/>
                        </a:lnSpc>
                        <a:spcBef>
                          <a:spcPts val="0"/>
                        </a:spcBef>
                        <a:spcAft>
                          <a:spcPts val="0"/>
                        </a:spcAft>
                      </a:pPr>
                      <a:r>
                        <a:rPr lang="en-US" sz="2000" baseline="0" dirty="0" smtClean="0">
                          <a:solidFill>
                            <a:schemeClr val="tx1"/>
                          </a:solidFill>
                          <a:effectLst/>
                        </a:rPr>
                        <a:t>equivalent,Gown,Gloves</a:t>
                      </a:r>
                      <a:r>
                        <a:rPr lang="en-US" sz="2000" baseline="0" dirty="0">
                          <a:solidFill>
                            <a:schemeClr val="tx1"/>
                          </a:solidFill>
                          <a:effectLst/>
                        </a:rPr>
                        <a:t>, Eye protection</a:t>
                      </a:r>
                      <a:r>
                        <a:rPr lang="en-US" sz="2000" baseline="0" dirty="0" smtClean="0">
                          <a:solidFill>
                            <a:schemeClr val="tx1"/>
                          </a:solidFill>
                          <a:effectLst/>
                        </a:rPr>
                        <a:t>,</a:t>
                      </a:r>
                    </a:p>
                    <a:p>
                      <a:pPr marL="63500" marR="0">
                        <a:lnSpc>
                          <a:spcPts val="1025"/>
                        </a:lnSpc>
                        <a:spcBef>
                          <a:spcPts val="0"/>
                        </a:spcBef>
                        <a:spcAft>
                          <a:spcPts val="0"/>
                        </a:spcAft>
                      </a:pPr>
                      <a:endParaRPr lang="en-US" sz="2000" baseline="0" dirty="0">
                        <a:solidFill>
                          <a:schemeClr val="tx1"/>
                        </a:solidFill>
                        <a:effectLst/>
                      </a:endParaRPr>
                    </a:p>
                    <a:p>
                      <a:pPr marL="63500" marR="0">
                        <a:lnSpc>
                          <a:spcPts val="1025"/>
                        </a:lnSpc>
                        <a:spcBef>
                          <a:spcPts val="0"/>
                        </a:spcBef>
                        <a:spcAft>
                          <a:spcPts val="0"/>
                        </a:spcAft>
                      </a:pPr>
                      <a:r>
                        <a:rPr lang="en-US" sz="2000" baseline="0" dirty="0">
                          <a:solidFill>
                            <a:schemeClr val="tx1"/>
                          </a:solidFill>
                          <a:effectLst/>
                        </a:rPr>
                        <a:t> Apron</a:t>
                      </a:r>
                      <a:endParaRPr lang="en-US" sz="2000" dirty="0">
                        <a:solidFill>
                          <a:schemeClr val="tx1"/>
                        </a:solidFill>
                        <a:effectLst/>
                      </a:endParaRPr>
                    </a:p>
                    <a:p>
                      <a:pPr marL="63500" marR="0">
                        <a:lnSpc>
                          <a:spcPts val="1025"/>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444924">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35"/>
                        </a:lnSpc>
                        <a:spcBef>
                          <a:spcPts val="0"/>
                        </a:spcBef>
                        <a:spcAft>
                          <a:spcPts val="0"/>
                        </a:spcAft>
                      </a:pPr>
                      <a:endParaRPr lang="en-US" sz="2000" b="1" dirty="0">
                        <a:solidFill>
                          <a:schemeClr val="tx1"/>
                        </a:solidFill>
                        <a:effectLst/>
                      </a:endParaRPr>
                    </a:p>
                    <a:p>
                      <a:pPr marL="63500" marR="0">
                        <a:lnSpc>
                          <a:spcPts val="1035"/>
                        </a:lnSpc>
                        <a:spcBef>
                          <a:spcPts val="0"/>
                        </a:spcBef>
                        <a:spcAft>
                          <a:spcPts val="0"/>
                        </a:spcAft>
                      </a:pPr>
                      <a:r>
                        <a:rPr lang="en-US" sz="2000" b="1" dirty="0">
                          <a:solidFill>
                            <a:schemeClr val="tx1"/>
                          </a:solidFill>
                          <a:effectLst/>
                        </a:rPr>
                        <a:t>Cleaners</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1" dirty="0">
                          <a:solidFill>
                            <a:schemeClr val="tx1"/>
                          </a:solidFill>
                          <a:effectLst/>
                        </a:rPr>
                        <a:t> </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2000" dirty="0">
                        <a:solidFill>
                          <a:schemeClr val="tx1"/>
                        </a:solidFill>
                        <a:effectLst/>
                      </a:endParaRPr>
                    </a:p>
                    <a:p>
                      <a:pPr marL="63500" marR="0">
                        <a:lnSpc>
                          <a:spcPts val="1035"/>
                        </a:lnSpc>
                        <a:spcBef>
                          <a:spcPts val="0"/>
                        </a:spcBef>
                        <a:spcAft>
                          <a:spcPts val="0"/>
                        </a:spcAft>
                      </a:pPr>
                      <a:r>
                        <a:rPr lang="en-US" sz="2000" dirty="0">
                          <a:solidFill>
                            <a:schemeClr val="tx1"/>
                          </a:solidFill>
                          <a:effectLst/>
                        </a:rPr>
                        <a:t>Entering the room of</a:t>
                      </a:r>
                    </a:p>
                    <a:p>
                      <a:pPr marL="63500" marR="0">
                        <a:lnSpc>
                          <a:spcPts val="1035"/>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2000" dirty="0">
                          <a:solidFill>
                            <a:schemeClr val="tx1"/>
                          </a:solidFill>
                          <a:effectLst/>
                        </a:rPr>
                        <a:t>COVID-19 patients.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2000" dirty="0">
                        <a:solidFill>
                          <a:schemeClr val="tx1"/>
                        </a:solidFill>
                        <a:effectLst/>
                      </a:endParaRPr>
                    </a:p>
                    <a:p>
                      <a:pPr marL="6350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Medical Mask, Glove, Heavy duty gloves, </a:t>
                      </a:r>
                    </a:p>
                    <a:p>
                      <a:pPr marL="6350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Eye protection (if at risk of splashes from organic materials/chemicals) Boots or closed shoes</a:t>
                      </a:r>
                    </a:p>
                    <a:p>
                      <a:pPr marL="63500" marR="0">
                        <a:lnSpc>
                          <a:spcPts val="1080"/>
                        </a:lnSpc>
                        <a:spcBef>
                          <a:spcPts val="0"/>
                        </a:spcBef>
                        <a:spcAft>
                          <a:spcPts val="0"/>
                        </a:spcAft>
                      </a:pPr>
                      <a:endParaRPr lang="en-US" sz="2000" dirty="0">
                        <a:solidFill>
                          <a:schemeClr val="tx1"/>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635912">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70"/>
                        </a:lnSpc>
                        <a:spcBef>
                          <a:spcPts val="0"/>
                        </a:spcBef>
                        <a:spcAft>
                          <a:spcPts val="0"/>
                        </a:spcAft>
                      </a:pPr>
                      <a:endParaRPr lang="en-US" sz="2000" b="1" dirty="0">
                        <a:solidFill>
                          <a:schemeClr val="tx1"/>
                        </a:solidFill>
                        <a:effectLst/>
                      </a:endParaRPr>
                    </a:p>
                    <a:p>
                      <a:pPr marL="63500" marR="0">
                        <a:lnSpc>
                          <a:spcPts val="1070"/>
                        </a:lnSpc>
                        <a:spcBef>
                          <a:spcPts val="0"/>
                        </a:spcBef>
                        <a:spcAft>
                          <a:spcPts val="0"/>
                        </a:spcAft>
                      </a:pPr>
                      <a:r>
                        <a:rPr lang="en-US" sz="2000" b="1" dirty="0">
                          <a:solidFill>
                            <a:schemeClr val="tx1"/>
                          </a:solidFill>
                          <a:effectLst/>
                        </a:rPr>
                        <a:t>Visitors</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1" dirty="0">
                          <a:solidFill>
                            <a:schemeClr val="tx1"/>
                          </a:solidFill>
                          <a:effectLst/>
                        </a:rPr>
                        <a:t> </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0"/>
                        </a:lnSpc>
                        <a:spcBef>
                          <a:spcPts val="0"/>
                        </a:spcBef>
                        <a:spcAft>
                          <a:spcPts val="0"/>
                        </a:spcAft>
                      </a:pPr>
                      <a:endParaRPr lang="en-US" sz="2000" dirty="0">
                        <a:solidFill>
                          <a:schemeClr val="tx1"/>
                        </a:solidFill>
                        <a:effectLst/>
                      </a:endParaRPr>
                    </a:p>
                    <a:p>
                      <a:pPr marL="63500" marR="0">
                        <a:lnSpc>
                          <a:spcPts val="1030"/>
                        </a:lnSpc>
                        <a:spcBef>
                          <a:spcPts val="0"/>
                        </a:spcBef>
                        <a:spcAft>
                          <a:spcPts val="0"/>
                        </a:spcAft>
                      </a:pPr>
                      <a:r>
                        <a:rPr lang="en-US" sz="2000" dirty="0">
                          <a:solidFill>
                            <a:schemeClr val="tx1"/>
                          </a:solidFill>
                          <a:effectLst/>
                        </a:rPr>
                        <a:t>Entering the room of a</a:t>
                      </a:r>
                    </a:p>
                    <a:p>
                      <a:pPr marL="63500" marR="0">
                        <a:lnSpc>
                          <a:spcPts val="103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30"/>
                        </a:lnSpc>
                        <a:spcBef>
                          <a:spcPts val="0"/>
                        </a:spcBef>
                        <a:spcAft>
                          <a:spcPts val="0"/>
                        </a:spcAft>
                      </a:pPr>
                      <a:r>
                        <a:rPr lang="en-US" sz="2000" dirty="0">
                          <a:solidFill>
                            <a:schemeClr val="tx1"/>
                          </a:solidFill>
                          <a:effectLst/>
                        </a:rPr>
                        <a:t>COVID-19 patient</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0"/>
                        </a:lnSpc>
                        <a:spcBef>
                          <a:spcPts val="0"/>
                        </a:spcBef>
                        <a:spcAft>
                          <a:spcPts val="0"/>
                        </a:spcAft>
                      </a:pPr>
                      <a:endParaRPr lang="en-US" sz="2000" dirty="0">
                        <a:solidFill>
                          <a:schemeClr val="tx1"/>
                        </a:solidFill>
                        <a:effectLst/>
                      </a:endParaRPr>
                    </a:p>
                    <a:p>
                      <a:pPr marL="63500" marR="0">
                        <a:lnSpc>
                          <a:spcPts val="1030"/>
                        </a:lnSpc>
                        <a:spcBef>
                          <a:spcPts val="0"/>
                        </a:spcBef>
                        <a:spcAft>
                          <a:spcPts val="0"/>
                        </a:spcAft>
                      </a:pPr>
                      <a:r>
                        <a:rPr lang="en-US" sz="2000" dirty="0">
                          <a:solidFill>
                            <a:schemeClr val="tx1"/>
                          </a:solidFill>
                          <a:effectLst/>
                        </a:rPr>
                        <a:t>Medical mask</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30"/>
                        </a:lnSpc>
                        <a:spcBef>
                          <a:spcPts val="0"/>
                        </a:spcBef>
                        <a:spcAft>
                          <a:spcPts val="0"/>
                        </a:spcAft>
                      </a:pPr>
                      <a:endParaRPr lang="en-US" sz="2000" dirty="0">
                        <a:solidFill>
                          <a:schemeClr val="tx1"/>
                        </a:solidFill>
                        <a:effectLst/>
                      </a:endParaRPr>
                    </a:p>
                    <a:p>
                      <a:pPr marL="63500" marR="0">
                        <a:lnSpc>
                          <a:spcPts val="1030"/>
                        </a:lnSpc>
                        <a:spcBef>
                          <a:spcPts val="0"/>
                        </a:spcBef>
                        <a:spcAft>
                          <a:spcPts val="0"/>
                        </a:spcAft>
                      </a:pPr>
                      <a:r>
                        <a:rPr lang="en-US" sz="2000" dirty="0">
                          <a:solidFill>
                            <a:schemeClr val="tx1"/>
                          </a:solidFill>
                          <a:effectLst/>
                        </a:rPr>
                        <a:t>Gown</a:t>
                      </a:r>
                    </a:p>
                    <a:p>
                      <a:pPr marL="63500" marR="0">
                        <a:lnSpc>
                          <a:spcPts val="103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70"/>
                        </a:lnSpc>
                        <a:spcBef>
                          <a:spcPts val="0"/>
                        </a:spcBef>
                        <a:spcAft>
                          <a:spcPts val="0"/>
                        </a:spcAft>
                      </a:pPr>
                      <a:r>
                        <a:rPr lang="en-US" sz="2000" dirty="0">
                          <a:solidFill>
                            <a:schemeClr val="tx1"/>
                          </a:solidFill>
                          <a:effectLst/>
                        </a:rPr>
                        <a:t>Gloves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0102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9541520"/>
              </p:ext>
            </p:extLst>
          </p:nvPr>
        </p:nvGraphicFramePr>
        <p:xfrm>
          <a:off x="112295" y="71329"/>
          <a:ext cx="11967410" cy="6729184"/>
        </p:xfrm>
        <a:graphic>
          <a:graphicData uri="http://schemas.openxmlformats.org/drawingml/2006/table">
            <a:tbl>
              <a:tblPr>
                <a:tableStyleId>{5C22544A-7EE6-4342-B048-85BDC9FD1C3A}</a:tableStyleId>
              </a:tblPr>
              <a:tblGrid>
                <a:gridCol w="2471723">
                  <a:extLst>
                    <a:ext uri="{9D8B030D-6E8A-4147-A177-3AD203B41FA5}">
                      <a16:colId xmlns:a16="http://schemas.microsoft.com/office/drawing/2014/main" val="20000"/>
                    </a:ext>
                  </a:extLst>
                </a:gridCol>
                <a:gridCol w="2880715">
                  <a:extLst>
                    <a:ext uri="{9D8B030D-6E8A-4147-A177-3AD203B41FA5}">
                      <a16:colId xmlns:a16="http://schemas.microsoft.com/office/drawing/2014/main" val="20001"/>
                    </a:ext>
                  </a:extLst>
                </a:gridCol>
                <a:gridCol w="3254139">
                  <a:extLst>
                    <a:ext uri="{9D8B030D-6E8A-4147-A177-3AD203B41FA5}">
                      <a16:colId xmlns:a16="http://schemas.microsoft.com/office/drawing/2014/main" val="20002"/>
                    </a:ext>
                  </a:extLst>
                </a:gridCol>
                <a:gridCol w="3360833">
                  <a:extLst>
                    <a:ext uri="{9D8B030D-6E8A-4147-A177-3AD203B41FA5}">
                      <a16:colId xmlns:a16="http://schemas.microsoft.com/office/drawing/2014/main" val="20003"/>
                    </a:ext>
                  </a:extLst>
                </a:gridCol>
              </a:tblGrid>
              <a:tr h="478956">
                <a:tc>
                  <a:txBody>
                    <a:bodyPr/>
                    <a:lstStyle/>
                    <a:p>
                      <a:pPr marL="0" marR="0">
                        <a:spcBef>
                          <a:spcPts val="0"/>
                        </a:spcBef>
                        <a:spcAft>
                          <a:spcPts val="0"/>
                        </a:spcAft>
                      </a:pPr>
                      <a:endParaRPr lang="en-US" sz="1600" b="1" dirty="0" smtClean="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smtClean="0">
                          <a:effectLst/>
                          <a:latin typeface="+mn-lt"/>
                          <a:ea typeface="Calibri" panose="020F0502020204030204" pitchFamily="34" charset="0"/>
                          <a:cs typeface="Arial" panose="020B0604020202020204" pitchFamily="34" charset="0"/>
                        </a:rPr>
                        <a:t>Setting </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80"/>
                        </a:lnSpc>
                        <a:spcBef>
                          <a:spcPts val="0"/>
                        </a:spcBef>
                        <a:spcAft>
                          <a:spcPts val="0"/>
                        </a:spcAft>
                      </a:pPr>
                      <a:endParaRPr lang="en-US" sz="1600" b="1" dirty="0" smtClean="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endParaRPr lang="en-US" sz="1600" b="1" dirty="0" smtClean="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600" b="1" dirty="0" smtClean="0">
                          <a:effectLst/>
                          <a:latin typeface="+mn-lt"/>
                          <a:ea typeface="Calibri" panose="020F0502020204030204" pitchFamily="34" charset="0"/>
                          <a:cs typeface="Arial" panose="020B0604020202020204" pitchFamily="34" charset="0"/>
                        </a:rPr>
                        <a:t>Target </a:t>
                      </a:r>
                      <a:r>
                        <a:rPr lang="en-US" sz="1600" b="1" dirty="0">
                          <a:effectLst/>
                          <a:latin typeface="+mn-lt"/>
                          <a:ea typeface="Calibri" panose="020F0502020204030204" pitchFamily="34" charset="0"/>
                          <a:cs typeface="Arial" panose="020B0604020202020204" pitchFamily="34" charset="0"/>
                        </a:rPr>
                        <a:t>personnel</a:t>
                      </a:r>
                      <a:r>
                        <a:rPr lang="en-US" sz="1600" b="1" baseline="0" dirty="0">
                          <a:effectLst/>
                          <a:latin typeface="+mn-lt"/>
                          <a:ea typeface="Calibri" panose="020F0502020204030204" pitchFamily="34" charset="0"/>
                          <a:cs typeface="Arial" panose="020B0604020202020204" pitchFamily="34" charset="0"/>
                        </a:rPr>
                        <a:t> or patients</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80"/>
                        </a:lnSpc>
                        <a:spcBef>
                          <a:spcPts val="0"/>
                        </a:spcBef>
                        <a:spcAft>
                          <a:spcPts val="0"/>
                        </a:spcAft>
                      </a:pPr>
                      <a:endParaRPr lang="en-US" sz="1600" dirty="0" smtClean="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endParaRPr lang="en-US" sz="1600" dirty="0" smtClean="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600" b="1" dirty="0" smtClean="0">
                          <a:effectLst/>
                          <a:latin typeface="+mn-lt"/>
                          <a:ea typeface="Calibri" panose="020F0502020204030204" pitchFamily="34" charset="0"/>
                          <a:cs typeface="Arial" panose="020B0604020202020204" pitchFamily="34" charset="0"/>
                        </a:rPr>
                        <a:t>Activity</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endParaRPr lang="en-US" sz="1600" dirty="0" smtClean="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smtClean="0">
                          <a:effectLst/>
                          <a:latin typeface="+mn-lt"/>
                          <a:ea typeface="Calibri" panose="020F0502020204030204" pitchFamily="34" charset="0"/>
                          <a:cs typeface="Arial" panose="020B0604020202020204" pitchFamily="34" charset="0"/>
                        </a:rPr>
                        <a:t>Type</a:t>
                      </a:r>
                      <a:r>
                        <a:rPr lang="en-US" sz="1600" b="1" baseline="0" dirty="0" smtClean="0">
                          <a:effectLst/>
                          <a:latin typeface="+mn-lt"/>
                          <a:ea typeface="Calibri" panose="020F0502020204030204" pitchFamily="34" charset="0"/>
                          <a:cs typeface="Arial" panose="020B0604020202020204" pitchFamily="34" charset="0"/>
                        </a:rPr>
                        <a:t> </a:t>
                      </a:r>
                      <a:r>
                        <a:rPr lang="en-US" sz="1600" b="1" baseline="0" dirty="0">
                          <a:effectLst/>
                          <a:latin typeface="+mn-lt"/>
                          <a:ea typeface="Calibri" panose="020F0502020204030204" pitchFamily="34" charset="0"/>
                          <a:cs typeface="Arial" panose="020B0604020202020204" pitchFamily="34" charset="0"/>
                        </a:rPr>
                        <a:t>of  PPE or Procedure</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987846">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Other areas of patient </a:t>
                      </a:r>
                    </a:p>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transit</a:t>
                      </a:r>
                      <a:r>
                        <a:rPr lang="en-US" sz="1600" b="1" baseline="0" dirty="0">
                          <a:effectLst/>
                          <a:latin typeface="+mn-lt"/>
                          <a:cs typeface="Arial" panose="020B0604020202020204" pitchFamily="34" charset="0"/>
                        </a:rPr>
                        <a:t> </a:t>
                      </a:r>
                      <a:r>
                        <a:rPr lang="en-US" sz="1600" b="1" dirty="0">
                          <a:effectLst/>
                          <a:latin typeface="+mn-lt"/>
                        </a:rPr>
                        <a:t>(e.g., wards, </a:t>
                      </a:r>
                    </a:p>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corridors).</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All staff, including </a:t>
                      </a:r>
                    </a:p>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healthcare</a:t>
                      </a:r>
                      <a:endParaRPr lang="en-US" sz="1600" b="1" dirty="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endParaRPr lang="en-US" sz="1600" b="1" dirty="0">
                        <a:effectLst/>
                        <a:latin typeface="+mn-lt"/>
                      </a:endParaRPr>
                    </a:p>
                    <a:p>
                      <a:pPr marL="63500" marR="0">
                        <a:lnSpc>
                          <a:spcPts val="1080"/>
                        </a:lnSpc>
                        <a:spcBef>
                          <a:spcPts val="0"/>
                        </a:spcBef>
                        <a:spcAft>
                          <a:spcPts val="0"/>
                        </a:spcAft>
                      </a:pPr>
                      <a:r>
                        <a:rPr lang="en-US" sz="1600" b="1" dirty="0">
                          <a:effectLst/>
                          <a:latin typeface="+mn-lt"/>
                        </a:rPr>
                        <a:t>workers.</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Any activity that does not</a:t>
                      </a:r>
                      <a:r>
                        <a:rPr lang="en-US" sz="1600" baseline="0" dirty="0">
                          <a:effectLst/>
                          <a:latin typeface="+mn-lt"/>
                        </a:rPr>
                        <a:t> </a:t>
                      </a:r>
                      <a:r>
                        <a:rPr lang="en-US" sz="1600" dirty="0" smtClean="0">
                          <a:effectLst/>
                          <a:latin typeface="+mn-lt"/>
                        </a:rPr>
                        <a:t>involve</a:t>
                      </a:r>
                      <a:r>
                        <a:rPr lang="en-US" sz="1600" baseline="0" dirty="0" smtClean="0">
                          <a:effectLst/>
                          <a:latin typeface="+mn-lt"/>
                        </a:rPr>
                        <a:t> </a:t>
                      </a:r>
                    </a:p>
                    <a:p>
                      <a:pPr marL="63500" marR="0">
                        <a:lnSpc>
                          <a:spcPts val="1035"/>
                        </a:lnSpc>
                        <a:spcBef>
                          <a:spcPts val="0"/>
                        </a:spcBef>
                        <a:spcAft>
                          <a:spcPts val="0"/>
                        </a:spcAft>
                      </a:pPr>
                      <a:endParaRPr lang="en-US" sz="1600" baseline="0" dirty="0" smtClean="0">
                        <a:effectLst/>
                        <a:latin typeface="+mn-lt"/>
                      </a:endParaRPr>
                    </a:p>
                    <a:p>
                      <a:pPr marL="63500" marR="0">
                        <a:lnSpc>
                          <a:spcPts val="1035"/>
                        </a:lnSpc>
                        <a:spcBef>
                          <a:spcPts val="0"/>
                        </a:spcBef>
                        <a:spcAft>
                          <a:spcPts val="0"/>
                        </a:spcAft>
                      </a:pPr>
                      <a:r>
                        <a:rPr lang="en-US" sz="1600" dirty="0" smtClean="0">
                          <a:effectLst/>
                          <a:latin typeface="+mn-lt"/>
                        </a:rPr>
                        <a:t>contact with</a:t>
                      </a:r>
                      <a:r>
                        <a:rPr lang="en-US" sz="1600" baseline="0" dirty="0">
                          <a:effectLst/>
                          <a:latin typeface="+mn-lt"/>
                          <a:cs typeface="Arial" panose="020B0604020202020204" pitchFamily="34" charset="0"/>
                        </a:rPr>
                        <a:t> </a:t>
                      </a:r>
                      <a:r>
                        <a:rPr lang="en-US" sz="1600" dirty="0" smtClean="0">
                          <a:effectLst/>
                          <a:latin typeface="+mn-lt"/>
                        </a:rPr>
                        <a:t>COVID-19 </a:t>
                      </a:r>
                      <a:r>
                        <a:rPr lang="en-US" sz="1600" dirty="0">
                          <a:effectLst/>
                          <a:latin typeface="+mn-lt"/>
                        </a:rPr>
                        <a:t>patients.</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No PPE required</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177498">
                <a:tc rowSpan="3">
                  <a:txBody>
                    <a:bodyPr/>
                    <a:lstStyle/>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r>
                        <a:rPr lang="en-US" sz="1600" b="1" dirty="0">
                          <a:effectLst/>
                          <a:latin typeface="+mn-lt"/>
                        </a:rPr>
                        <a:t>Triage</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r>
                        <a:rPr lang="en-US" sz="1600" b="1" dirty="0">
                          <a:effectLst/>
                          <a:latin typeface="+mn-lt"/>
                        </a:rPr>
                        <a:t>Healthcare workers</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Preliminary screening </a:t>
                      </a: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Not involving</a:t>
                      </a:r>
                      <a:r>
                        <a:rPr lang="en-US" sz="1600" baseline="0" dirty="0">
                          <a:effectLst/>
                          <a:latin typeface="+mn-lt"/>
                        </a:rPr>
                        <a:t> direct</a:t>
                      </a: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a:effectLst/>
                          <a:latin typeface="+mn-lt"/>
                        </a:rPr>
                        <a:t>contact</a:t>
                      </a:r>
                      <a:endParaRPr lang="en-US" sz="1600" dirty="0">
                        <a:effectLst/>
                        <a:latin typeface="+mn-lt"/>
                        <a:ea typeface="Calibri" panose="020F0502020204030204" pitchFamily="34" charset="0"/>
                        <a:cs typeface="Arial" panose="020B0604020202020204" pitchFamily="34" charset="0"/>
                      </a:endParaRPr>
                    </a:p>
                    <a:p>
                      <a:pPr marL="63500" marR="0">
                        <a:lnSpc>
                          <a:spcPts val="1140"/>
                        </a:lnSpc>
                        <a:spcBef>
                          <a:spcPts val="0"/>
                        </a:spcBef>
                        <a:spcAft>
                          <a:spcPts val="0"/>
                        </a:spcAft>
                      </a:pP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Maintain spatial </a:t>
                      </a:r>
                      <a:r>
                        <a:rPr lang="en-US" sz="1600" dirty="0" smtClean="0">
                          <a:effectLst/>
                          <a:latin typeface="+mn-lt"/>
                        </a:rPr>
                        <a:t>distance of</a:t>
                      </a:r>
                      <a:r>
                        <a:rPr lang="en-US" sz="1600" baseline="0" dirty="0">
                          <a:effectLst/>
                          <a:latin typeface="+mn-lt"/>
                          <a:cs typeface="Arial" panose="020B0604020202020204" pitchFamily="34" charset="0"/>
                        </a:rPr>
                        <a:t> </a:t>
                      </a:r>
                      <a:r>
                        <a:rPr lang="en-US" sz="1600" dirty="0" smtClean="0">
                          <a:effectLst/>
                          <a:latin typeface="+mn-lt"/>
                        </a:rPr>
                        <a:t>at </a:t>
                      </a:r>
                      <a:r>
                        <a:rPr lang="en-US" sz="1600" dirty="0">
                          <a:effectLst/>
                          <a:latin typeface="+mn-lt"/>
                        </a:rPr>
                        <a:t>least </a:t>
                      </a:r>
                      <a:endParaRPr lang="en-US" sz="1600" dirty="0" smtClean="0">
                        <a:effectLst/>
                        <a:latin typeface="+mn-lt"/>
                      </a:endParaRPr>
                    </a:p>
                    <a:p>
                      <a:pPr marL="63500" marR="0">
                        <a:lnSpc>
                          <a:spcPts val="1025"/>
                        </a:lnSpc>
                        <a:spcBef>
                          <a:spcPts val="0"/>
                        </a:spcBef>
                        <a:spcAft>
                          <a:spcPts val="0"/>
                        </a:spcAft>
                      </a:pPr>
                      <a:endParaRPr lang="en-US" sz="1600" dirty="0" smtClean="0">
                        <a:effectLst/>
                        <a:latin typeface="+mn-lt"/>
                      </a:endParaRPr>
                    </a:p>
                    <a:p>
                      <a:pPr marL="63500" marR="0">
                        <a:lnSpc>
                          <a:spcPts val="1025"/>
                        </a:lnSpc>
                        <a:spcBef>
                          <a:spcPts val="0"/>
                        </a:spcBef>
                        <a:spcAft>
                          <a:spcPts val="0"/>
                        </a:spcAft>
                      </a:pPr>
                      <a:r>
                        <a:rPr lang="en-US" sz="1600" dirty="0" smtClean="0">
                          <a:effectLst/>
                          <a:latin typeface="+mn-lt"/>
                        </a:rPr>
                        <a:t>1 </a:t>
                      </a:r>
                      <a:r>
                        <a:rPr lang="en-US" sz="1600" dirty="0">
                          <a:effectLst/>
                          <a:latin typeface="+mn-lt"/>
                        </a:rPr>
                        <a:t>m.</a:t>
                      </a:r>
                      <a:endParaRPr lang="en-US" sz="1600" dirty="0">
                        <a:effectLst/>
                        <a:latin typeface="+mn-lt"/>
                        <a:ea typeface="Calibri" panose="020F0502020204030204" pitchFamily="34" charset="0"/>
                        <a:cs typeface="Arial" panose="020B0604020202020204" pitchFamily="34" charset="0"/>
                      </a:endParaRP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No PPE required</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364524">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Patients with</a:t>
                      </a:r>
                    </a:p>
                    <a:p>
                      <a:pPr marL="63500" marR="0">
                        <a:lnSpc>
                          <a:spcPts val="1035"/>
                        </a:lnSpc>
                        <a:spcBef>
                          <a:spcPts val="0"/>
                        </a:spcBef>
                        <a:spcAft>
                          <a:spcPts val="0"/>
                        </a:spcAft>
                      </a:pPr>
                      <a:r>
                        <a:rPr lang="en-US" sz="1600" b="1" dirty="0">
                          <a:effectLst/>
                          <a:latin typeface="+mn-lt"/>
                        </a:rPr>
                        <a:t> </a:t>
                      </a:r>
                    </a:p>
                    <a:p>
                      <a:pPr marL="63500" marR="0">
                        <a:lnSpc>
                          <a:spcPts val="1035"/>
                        </a:lnSpc>
                        <a:spcBef>
                          <a:spcPts val="0"/>
                        </a:spcBef>
                        <a:spcAft>
                          <a:spcPts val="0"/>
                        </a:spcAft>
                      </a:pPr>
                      <a:r>
                        <a:rPr lang="en-US" sz="1600" b="1" dirty="0">
                          <a:effectLst/>
                          <a:latin typeface="+mn-lt"/>
                        </a:rPr>
                        <a:t>Respiratory</a:t>
                      </a:r>
                    </a:p>
                    <a:p>
                      <a:pPr marL="63500" marR="0">
                        <a:lnSpc>
                          <a:spcPts val="1035"/>
                        </a:lnSpc>
                        <a:spcBef>
                          <a:spcPts val="0"/>
                        </a:spcBef>
                        <a:spcAft>
                          <a:spcPts val="0"/>
                        </a:spcAft>
                      </a:pPr>
                      <a:endParaRPr lang="en-US" sz="1600" b="1" dirty="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600" b="1" dirty="0">
                          <a:effectLst/>
                          <a:latin typeface="+mn-lt"/>
                        </a:rPr>
                        <a:t>symptoms.</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Any</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Maintain spatial </a:t>
                      </a:r>
                      <a:r>
                        <a:rPr lang="en-US" sz="1600" dirty="0" smtClean="0">
                          <a:effectLst/>
                          <a:latin typeface="+mn-lt"/>
                        </a:rPr>
                        <a:t>distance of</a:t>
                      </a:r>
                      <a:r>
                        <a:rPr lang="en-US" sz="1600" baseline="0" dirty="0">
                          <a:effectLst/>
                          <a:latin typeface="+mn-lt"/>
                          <a:cs typeface="Arial" panose="020B0604020202020204" pitchFamily="34" charset="0"/>
                        </a:rPr>
                        <a:t> </a:t>
                      </a:r>
                      <a:r>
                        <a:rPr lang="en-US" sz="1600" dirty="0" smtClean="0">
                          <a:effectLst/>
                          <a:latin typeface="+mn-lt"/>
                        </a:rPr>
                        <a:t>at </a:t>
                      </a:r>
                      <a:r>
                        <a:rPr lang="en-US" sz="1600" dirty="0">
                          <a:effectLst/>
                          <a:latin typeface="+mn-lt"/>
                        </a:rPr>
                        <a:t>least </a:t>
                      </a:r>
                      <a:endParaRPr lang="en-US" sz="1600" dirty="0" smtClean="0">
                        <a:effectLst/>
                        <a:latin typeface="+mn-lt"/>
                      </a:endParaRPr>
                    </a:p>
                    <a:p>
                      <a:pPr marL="63500" marR="0">
                        <a:lnSpc>
                          <a:spcPts val="1035"/>
                        </a:lnSpc>
                        <a:spcBef>
                          <a:spcPts val="0"/>
                        </a:spcBef>
                        <a:spcAft>
                          <a:spcPts val="0"/>
                        </a:spcAft>
                      </a:pPr>
                      <a:endParaRPr lang="en-US" sz="1600" dirty="0" smtClean="0">
                        <a:effectLst/>
                        <a:latin typeface="+mn-lt"/>
                      </a:endParaRPr>
                    </a:p>
                    <a:p>
                      <a:pPr marL="63500" marR="0">
                        <a:lnSpc>
                          <a:spcPts val="1035"/>
                        </a:lnSpc>
                        <a:spcBef>
                          <a:spcPts val="0"/>
                        </a:spcBef>
                        <a:spcAft>
                          <a:spcPts val="0"/>
                        </a:spcAft>
                      </a:pPr>
                      <a:r>
                        <a:rPr lang="en-US" sz="1600" dirty="0" smtClean="0">
                          <a:effectLst/>
                          <a:latin typeface="+mn-lt"/>
                        </a:rPr>
                        <a:t>1 </a:t>
                      </a:r>
                      <a:r>
                        <a:rPr lang="en-US" sz="1600" dirty="0">
                          <a:effectLst/>
                          <a:latin typeface="+mn-lt"/>
                        </a:rPr>
                        <a:t>m.</a:t>
                      </a:r>
                      <a:endParaRPr lang="en-US" sz="1600" dirty="0">
                        <a:effectLst/>
                        <a:latin typeface="+mn-lt"/>
                        <a:ea typeface="Calibri" panose="020F0502020204030204" pitchFamily="34" charset="0"/>
                        <a:cs typeface="Arial" panose="020B0604020202020204" pitchFamily="34" charset="0"/>
                      </a:endParaRPr>
                    </a:p>
                    <a:p>
                      <a:pPr marL="63500" marR="0">
                        <a:lnSpc>
                          <a:spcPts val="1070"/>
                        </a:lnSpc>
                        <a:spcBef>
                          <a:spcPts val="0"/>
                        </a:spcBef>
                        <a:spcAft>
                          <a:spcPts val="0"/>
                        </a:spcAft>
                      </a:pPr>
                      <a:endParaRPr lang="en-US" sz="1600" dirty="0">
                        <a:effectLst/>
                        <a:latin typeface="+mn-lt"/>
                      </a:endParaRPr>
                    </a:p>
                    <a:p>
                      <a:pPr marL="63500" marR="0">
                        <a:lnSpc>
                          <a:spcPts val="1070"/>
                        </a:lnSpc>
                        <a:spcBef>
                          <a:spcPts val="0"/>
                        </a:spcBef>
                        <a:spcAft>
                          <a:spcPts val="0"/>
                        </a:spcAft>
                      </a:pPr>
                      <a:r>
                        <a:rPr lang="en-US" sz="1600" dirty="0">
                          <a:effectLst/>
                          <a:latin typeface="+mn-lt"/>
                        </a:rPr>
                        <a:t>Provide medical mask </a:t>
                      </a:r>
                    </a:p>
                    <a:p>
                      <a:pPr marL="63500" marR="0">
                        <a:lnSpc>
                          <a:spcPts val="1070"/>
                        </a:lnSpc>
                        <a:spcBef>
                          <a:spcPts val="0"/>
                        </a:spcBef>
                        <a:spcAft>
                          <a:spcPts val="0"/>
                        </a:spcAft>
                      </a:pP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522486">
                <a:tc v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r>
                        <a:rPr lang="en-US" sz="1600" b="1" dirty="0">
                          <a:effectLst/>
                          <a:latin typeface="+mn-lt"/>
                        </a:rPr>
                        <a:t>Patients without respiratory</a:t>
                      </a:r>
                    </a:p>
                    <a:p>
                      <a:pPr marL="63500" marR="0">
                        <a:lnSpc>
                          <a:spcPts val="1025"/>
                        </a:lnSpc>
                        <a:spcBef>
                          <a:spcPts val="0"/>
                        </a:spcBef>
                        <a:spcAft>
                          <a:spcPts val="0"/>
                        </a:spcAft>
                      </a:pPr>
                      <a:endParaRPr lang="en-US" sz="1600" b="1" dirty="0">
                        <a:effectLst/>
                        <a:latin typeface="+mn-lt"/>
                        <a:ea typeface="Calibri" panose="020F0502020204030204" pitchFamily="34" charset="0"/>
                        <a:cs typeface="Arial" panose="020B0604020202020204" pitchFamily="34" charset="0"/>
                      </a:endParaRPr>
                    </a:p>
                    <a:p>
                      <a:pPr marL="63500" marR="0">
                        <a:lnSpc>
                          <a:spcPts val="1085"/>
                        </a:lnSpc>
                        <a:spcBef>
                          <a:spcPts val="0"/>
                        </a:spcBef>
                        <a:spcAft>
                          <a:spcPts val="0"/>
                        </a:spcAft>
                      </a:pPr>
                      <a:r>
                        <a:rPr lang="en-US" sz="1600" b="1" dirty="0">
                          <a:effectLst/>
                          <a:latin typeface="+mn-lt"/>
                        </a:rPr>
                        <a:t>symptoms.</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Any</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No PPE required</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322117">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Laboratory</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Lab technician</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ct val="100000"/>
                        </a:lnSpc>
                        <a:spcBef>
                          <a:spcPts val="0"/>
                        </a:spcBef>
                        <a:spcAft>
                          <a:spcPts val="0"/>
                        </a:spcAft>
                      </a:pPr>
                      <a:r>
                        <a:rPr lang="en-US" sz="1600" dirty="0">
                          <a:effectLst/>
                          <a:latin typeface="+mn-lt"/>
                        </a:rPr>
                        <a:t>Manipulation of respiratory</a:t>
                      </a:r>
                      <a:endParaRPr lang="en-US" sz="1600" dirty="0">
                        <a:effectLst/>
                        <a:latin typeface="+mn-lt"/>
                        <a:ea typeface="Calibri" panose="020F0502020204030204" pitchFamily="34" charset="0"/>
                        <a:cs typeface="Arial" panose="020B0604020202020204" pitchFamily="34" charset="0"/>
                      </a:endParaRPr>
                    </a:p>
                    <a:p>
                      <a:pPr marL="63500" marR="0">
                        <a:lnSpc>
                          <a:spcPct val="100000"/>
                        </a:lnSpc>
                        <a:spcBef>
                          <a:spcPts val="0"/>
                        </a:spcBef>
                        <a:spcAft>
                          <a:spcPts val="0"/>
                        </a:spcAft>
                      </a:pPr>
                      <a:r>
                        <a:rPr lang="en-US" sz="1600" dirty="0">
                          <a:effectLst/>
                          <a:latin typeface="+mn-lt"/>
                        </a:rPr>
                        <a:t>samples.</a:t>
                      </a:r>
                      <a:endParaRPr lang="en-US" sz="1600" dirty="0">
                        <a:effectLst/>
                        <a:latin typeface="+mn-lt"/>
                        <a:ea typeface="Calibri" panose="020F0502020204030204" pitchFamily="34" charset="0"/>
                        <a:cs typeface="Arial" panose="020B0604020202020204" pitchFamily="34" charset="0"/>
                      </a:endParaRPr>
                    </a:p>
                    <a:p>
                      <a:pPr marL="0" marR="0">
                        <a:lnSpc>
                          <a:spcPct val="100000"/>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p>
                      <a:pPr marL="63500" marR="0">
                        <a:lnSpc>
                          <a:spcPts val="1035"/>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p>
                      <a:pPr marL="63500" marR="0">
                        <a:lnSpc>
                          <a:spcPts val="1035"/>
                        </a:lnSpc>
                        <a:spcBef>
                          <a:spcPts val="0"/>
                        </a:spcBef>
                        <a:spcAft>
                          <a:spcPts val="0"/>
                        </a:spcAft>
                      </a:pPr>
                      <a:r>
                        <a:rPr lang="en-US" sz="1600" dirty="0">
                          <a:effectLst/>
                          <a:latin typeface="+mn-lt"/>
                        </a:rPr>
                        <a:t>Medical mask,</a:t>
                      </a:r>
                      <a:r>
                        <a:rPr lang="en-US" sz="1600" baseline="0" dirty="0">
                          <a:effectLst/>
                          <a:latin typeface="+mn-lt"/>
                        </a:rPr>
                        <a:t> Gown,</a:t>
                      </a:r>
                    </a:p>
                    <a:p>
                      <a:pPr marL="63500" marR="0">
                        <a:lnSpc>
                          <a:spcPts val="1035"/>
                        </a:lnSpc>
                        <a:spcBef>
                          <a:spcPts val="0"/>
                        </a:spcBef>
                        <a:spcAft>
                          <a:spcPts val="0"/>
                        </a:spcAft>
                      </a:pPr>
                      <a:endParaRPr lang="en-US" sz="1600" baseline="0" dirty="0">
                        <a:effectLst/>
                        <a:latin typeface="+mn-lt"/>
                      </a:endParaRPr>
                    </a:p>
                    <a:p>
                      <a:pPr marL="63500" marR="0">
                        <a:lnSpc>
                          <a:spcPts val="1035"/>
                        </a:lnSpc>
                        <a:spcBef>
                          <a:spcPts val="0"/>
                        </a:spcBef>
                        <a:spcAft>
                          <a:spcPts val="0"/>
                        </a:spcAft>
                      </a:pPr>
                      <a:r>
                        <a:rPr lang="en-US" sz="1600" baseline="0" dirty="0" smtClean="0">
                          <a:effectLst/>
                          <a:latin typeface="+mn-lt"/>
                        </a:rPr>
                        <a:t>Gloves</a:t>
                      </a:r>
                      <a:r>
                        <a:rPr lang="en-US" sz="1600" baseline="0" dirty="0">
                          <a:effectLst/>
                          <a:latin typeface="+mn-lt"/>
                        </a:rPr>
                        <a:t>, </a:t>
                      </a:r>
                      <a:r>
                        <a:rPr lang="en-US" sz="1600" baseline="0" dirty="0" smtClean="0">
                          <a:effectLst/>
                          <a:latin typeface="+mn-lt"/>
                        </a:rPr>
                        <a:t>Eye protection </a:t>
                      </a:r>
                      <a:r>
                        <a:rPr lang="en-US" sz="1600" baseline="0" dirty="0">
                          <a:effectLst/>
                          <a:latin typeface="+mn-lt"/>
                        </a:rPr>
                        <a:t>(If </a:t>
                      </a:r>
                      <a:r>
                        <a:rPr lang="en-US" sz="1600" baseline="0" dirty="0" smtClean="0">
                          <a:effectLst/>
                          <a:latin typeface="+mn-lt"/>
                        </a:rPr>
                        <a:t>at risk of </a:t>
                      </a:r>
                    </a:p>
                    <a:p>
                      <a:pPr marL="63500" marR="0">
                        <a:lnSpc>
                          <a:spcPts val="1035"/>
                        </a:lnSpc>
                        <a:spcBef>
                          <a:spcPts val="0"/>
                        </a:spcBef>
                        <a:spcAft>
                          <a:spcPts val="0"/>
                        </a:spcAft>
                      </a:pPr>
                      <a:endParaRPr lang="en-US" sz="1600" baseline="0" dirty="0" smtClean="0">
                        <a:effectLst/>
                        <a:latin typeface="+mn-lt"/>
                      </a:endParaRPr>
                    </a:p>
                    <a:p>
                      <a:pPr marL="63500" marR="0">
                        <a:lnSpc>
                          <a:spcPts val="1035"/>
                        </a:lnSpc>
                        <a:spcBef>
                          <a:spcPts val="0"/>
                        </a:spcBef>
                        <a:spcAft>
                          <a:spcPts val="0"/>
                        </a:spcAft>
                      </a:pPr>
                      <a:r>
                        <a:rPr lang="en-US" sz="1600" baseline="0" dirty="0" smtClean="0">
                          <a:effectLst/>
                          <a:latin typeface="+mn-lt"/>
                        </a:rPr>
                        <a:t>chemical splash</a:t>
                      </a:r>
                      <a:r>
                        <a:rPr lang="en-US" sz="1600" baseline="0" dirty="0">
                          <a:effectLst/>
                          <a:latin typeface="+mn-lt"/>
                        </a:rPr>
                        <a:t>)</a:t>
                      </a:r>
                      <a:endParaRPr lang="en-US" sz="1600" dirty="0">
                        <a:effectLst/>
                        <a:latin typeface="+mn-lt"/>
                        <a:ea typeface="Calibri" panose="020F0502020204030204" pitchFamily="34" charset="0"/>
                        <a:cs typeface="Arial" panose="020B0604020202020204" pitchFamily="34" charset="0"/>
                      </a:endParaRPr>
                    </a:p>
                    <a:p>
                      <a:pPr marL="63500" marR="0">
                        <a:lnSpc>
                          <a:spcPts val="1035"/>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796887">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Administrative areas</a:t>
                      </a:r>
                      <a:endParaRPr lang="en-US" sz="1600" b="1"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mn-lt"/>
                        </a:rPr>
                        <a:t> </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All staff, </a:t>
                      </a:r>
                      <a:r>
                        <a:rPr lang="en-US" sz="1600" b="1" dirty="0" smtClean="0">
                          <a:effectLst/>
                          <a:latin typeface="+mn-lt"/>
                        </a:rPr>
                        <a:t>including</a:t>
                      </a:r>
                      <a:r>
                        <a:rPr lang="en-US" sz="1600" b="1" baseline="0" dirty="0" smtClean="0">
                          <a:effectLst/>
                          <a:latin typeface="+mn-lt"/>
                        </a:rPr>
                        <a:t> </a:t>
                      </a:r>
                    </a:p>
                    <a:p>
                      <a:pPr marL="63500" marR="0">
                        <a:lnSpc>
                          <a:spcPts val="1035"/>
                        </a:lnSpc>
                        <a:spcBef>
                          <a:spcPts val="0"/>
                        </a:spcBef>
                        <a:spcAft>
                          <a:spcPts val="0"/>
                        </a:spcAft>
                      </a:pPr>
                      <a:endParaRPr lang="en-US" sz="1600" b="1" baseline="0" dirty="0" smtClean="0">
                        <a:effectLst/>
                        <a:latin typeface="+mn-lt"/>
                      </a:endParaRPr>
                    </a:p>
                    <a:p>
                      <a:pPr marL="63500" marR="0">
                        <a:lnSpc>
                          <a:spcPts val="1035"/>
                        </a:lnSpc>
                        <a:spcBef>
                          <a:spcPts val="0"/>
                        </a:spcBef>
                        <a:spcAft>
                          <a:spcPts val="0"/>
                        </a:spcAft>
                      </a:pPr>
                      <a:r>
                        <a:rPr lang="en-US" sz="1600" b="1" dirty="0" smtClean="0">
                          <a:effectLst/>
                          <a:latin typeface="+mn-lt"/>
                        </a:rPr>
                        <a:t>healthcare</a:t>
                      </a:r>
                      <a:endParaRPr lang="en-US" sz="1600" b="1" dirty="0">
                        <a:effectLst/>
                        <a:latin typeface="+mn-lt"/>
                      </a:endParaRPr>
                    </a:p>
                    <a:p>
                      <a:pPr marL="63500" marR="0">
                        <a:lnSpc>
                          <a:spcPts val="1035"/>
                        </a:lnSpc>
                        <a:spcBef>
                          <a:spcPts val="0"/>
                        </a:spcBef>
                        <a:spcAft>
                          <a:spcPts val="0"/>
                        </a:spcAft>
                      </a:pPr>
                      <a:endParaRPr lang="en-US" sz="1600" b="1" dirty="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600" b="1" dirty="0">
                          <a:effectLst/>
                          <a:latin typeface="+mn-lt"/>
                        </a:rPr>
                        <a:t>workers.</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Administrative tasks that do</a:t>
                      </a:r>
                    </a:p>
                    <a:p>
                      <a:pPr marL="63500" marR="0">
                        <a:lnSpc>
                          <a:spcPts val="1035"/>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600" dirty="0">
                          <a:effectLst/>
                          <a:latin typeface="+mn-lt"/>
                        </a:rPr>
                        <a:t>not involve contact with COVID-19</a:t>
                      </a:r>
                    </a:p>
                    <a:p>
                      <a:pPr marL="63500" marR="0">
                        <a:lnSpc>
                          <a:spcPts val="1080"/>
                        </a:lnSpc>
                        <a:spcBef>
                          <a:spcPts val="0"/>
                        </a:spcBef>
                        <a:spcAft>
                          <a:spcPts val="0"/>
                        </a:spcAft>
                      </a:pPr>
                      <a:r>
                        <a:rPr lang="en-US" sz="1600" dirty="0">
                          <a:effectLst/>
                          <a:latin typeface="+mn-lt"/>
                        </a:rPr>
                        <a:t> </a:t>
                      </a:r>
                    </a:p>
                    <a:p>
                      <a:pPr marL="63500" marR="0">
                        <a:lnSpc>
                          <a:spcPts val="1080"/>
                        </a:lnSpc>
                        <a:spcBef>
                          <a:spcPts val="0"/>
                        </a:spcBef>
                        <a:spcAft>
                          <a:spcPts val="0"/>
                        </a:spcAft>
                      </a:pPr>
                      <a:r>
                        <a:rPr lang="en-US" sz="1600" dirty="0">
                          <a:effectLst/>
                          <a:latin typeface="+mn-lt"/>
                        </a:rPr>
                        <a:t>patients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No PPE required</a:t>
                      </a:r>
                      <a:endParaRPr lang="en-US" sz="16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9814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7274061"/>
              </p:ext>
            </p:extLst>
          </p:nvPr>
        </p:nvGraphicFramePr>
        <p:xfrm>
          <a:off x="171450" y="38101"/>
          <a:ext cx="11791950" cy="6762606"/>
        </p:xfrm>
        <a:graphic>
          <a:graphicData uri="http://schemas.openxmlformats.org/drawingml/2006/table">
            <a:tbl>
              <a:tblPr>
                <a:tableStyleId>{5C22544A-7EE6-4342-B048-85BDC9FD1C3A}</a:tableStyleId>
              </a:tblPr>
              <a:tblGrid>
                <a:gridCol w="1783297">
                  <a:extLst>
                    <a:ext uri="{9D8B030D-6E8A-4147-A177-3AD203B41FA5}">
                      <a16:colId xmlns:a16="http://schemas.microsoft.com/office/drawing/2014/main" val="20000"/>
                    </a:ext>
                  </a:extLst>
                </a:gridCol>
                <a:gridCol w="3259425">
                  <a:extLst>
                    <a:ext uri="{9D8B030D-6E8A-4147-A177-3AD203B41FA5}">
                      <a16:colId xmlns:a16="http://schemas.microsoft.com/office/drawing/2014/main" val="20001"/>
                    </a:ext>
                  </a:extLst>
                </a:gridCol>
                <a:gridCol w="2977851">
                  <a:extLst>
                    <a:ext uri="{9D8B030D-6E8A-4147-A177-3AD203B41FA5}">
                      <a16:colId xmlns:a16="http://schemas.microsoft.com/office/drawing/2014/main" val="20002"/>
                    </a:ext>
                  </a:extLst>
                </a:gridCol>
                <a:gridCol w="3771377">
                  <a:extLst>
                    <a:ext uri="{9D8B030D-6E8A-4147-A177-3AD203B41FA5}">
                      <a16:colId xmlns:a16="http://schemas.microsoft.com/office/drawing/2014/main" val="20003"/>
                    </a:ext>
                  </a:extLst>
                </a:gridCol>
              </a:tblGrid>
              <a:tr h="935591">
                <a:tc rowSpan="5">
                  <a:txBody>
                    <a:bodyPr/>
                    <a:lstStyle/>
                    <a:p>
                      <a:pPr marL="63500" marR="0">
                        <a:lnSpc>
                          <a:spcPts val="1030"/>
                        </a:lnSpc>
                        <a:spcBef>
                          <a:spcPts val="0"/>
                        </a:spcBef>
                        <a:spcAft>
                          <a:spcPts val="0"/>
                        </a:spcAft>
                      </a:pPr>
                      <a:endParaRPr lang="en-US" sz="1800" b="1" dirty="0">
                        <a:effectLst/>
                      </a:endParaRPr>
                    </a:p>
                    <a:p>
                      <a:pPr marL="63500" marR="0">
                        <a:lnSpc>
                          <a:spcPts val="1030"/>
                        </a:lnSpc>
                        <a:spcBef>
                          <a:spcPts val="0"/>
                        </a:spcBef>
                        <a:spcAft>
                          <a:spcPts val="0"/>
                        </a:spcAft>
                      </a:pPr>
                      <a:r>
                        <a:rPr lang="en-US" sz="1800" b="1" dirty="0">
                          <a:effectLst/>
                        </a:rPr>
                        <a:t>Consultation </a:t>
                      </a:r>
                    </a:p>
                    <a:p>
                      <a:pPr marL="63500" marR="0">
                        <a:lnSpc>
                          <a:spcPts val="1030"/>
                        </a:lnSpc>
                        <a:spcBef>
                          <a:spcPts val="0"/>
                        </a:spcBef>
                        <a:spcAft>
                          <a:spcPts val="0"/>
                        </a:spcAft>
                      </a:pPr>
                      <a:endParaRPr lang="en-US" sz="1800" b="1" dirty="0">
                        <a:effectLst/>
                      </a:endParaRPr>
                    </a:p>
                    <a:p>
                      <a:pPr marL="63500" marR="0">
                        <a:lnSpc>
                          <a:spcPts val="1030"/>
                        </a:lnSpc>
                        <a:spcBef>
                          <a:spcPts val="0"/>
                        </a:spcBef>
                        <a:spcAft>
                          <a:spcPts val="0"/>
                        </a:spcAft>
                      </a:pPr>
                      <a:r>
                        <a:rPr lang="en-US" sz="1800" b="1" dirty="0">
                          <a:effectLst/>
                        </a:rPr>
                        <a:t>room</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0"/>
                        </a:lnSpc>
                        <a:spcBef>
                          <a:spcPts val="0"/>
                        </a:spcBef>
                        <a:spcAft>
                          <a:spcPts val="0"/>
                        </a:spcAft>
                      </a:pPr>
                      <a:endParaRPr lang="en-US" sz="1800" b="1" dirty="0">
                        <a:effectLst/>
                      </a:endParaRPr>
                    </a:p>
                    <a:p>
                      <a:pPr marL="63500" marR="0">
                        <a:lnSpc>
                          <a:spcPts val="1030"/>
                        </a:lnSpc>
                        <a:spcBef>
                          <a:spcPts val="0"/>
                        </a:spcBef>
                        <a:spcAft>
                          <a:spcPts val="0"/>
                        </a:spcAft>
                      </a:pPr>
                      <a:r>
                        <a:rPr lang="en-US" sz="1800" b="1" dirty="0">
                          <a:effectLst/>
                        </a:rPr>
                        <a:t>Healthcare workers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0"/>
                        </a:lnSpc>
                        <a:spcBef>
                          <a:spcPts val="0"/>
                        </a:spcBef>
                        <a:spcAft>
                          <a:spcPts val="0"/>
                        </a:spcAft>
                      </a:pPr>
                      <a:endParaRPr lang="en-US" sz="1800" dirty="0">
                        <a:effectLst/>
                      </a:endParaRPr>
                    </a:p>
                    <a:p>
                      <a:pPr marL="63500" marR="0">
                        <a:lnSpc>
                          <a:spcPts val="1030"/>
                        </a:lnSpc>
                        <a:spcBef>
                          <a:spcPts val="0"/>
                        </a:spcBef>
                        <a:spcAft>
                          <a:spcPts val="0"/>
                        </a:spcAft>
                      </a:pPr>
                      <a:r>
                        <a:rPr lang="en-US" sz="1800" dirty="0">
                          <a:effectLst/>
                        </a:rPr>
                        <a:t>Physical examination of</a:t>
                      </a:r>
                    </a:p>
                    <a:p>
                      <a:pPr marL="63500" marR="0">
                        <a:lnSpc>
                          <a:spcPts val="1030"/>
                        </a:lnSpc>
                        <a:spcBef>
                          <a:spcPts val="0"/>
                        </a:spcBef>
                        <a:spcAft>
                          <a:spcPts val="0"/>
                        </a:spcAft>
                      </a:pPr>
                      <a:endParaRPr lang="en-US" sz="1800" dirty="0">
                        <a:effectLst/>
                      </a:endParaRPr>
                    </a:p>
                    <a:p>
                      <a:pPr marL="63500" marR="0">
                        <a:lnSpc>
                          <a:spcPts val="1065"/>
                        </a:lnSpc>
                        <a:spcBef>
                          <a:spcPts val="0"/>
                        </a:spcBef>
                        <a:spcAft>
                          <a:spcPts val="0"/>
                        </a:spcAft>
                      </a:pPr>
                      <a:r>
                        <a:rPr lang="en-US" sz="1800" dirty="0">
                          <a:effectLst/>
                        </a:rPr>
                        <a:t>patient with respiratory</a:t>
                      </a:r>
                    </a:p>
                    <a:p>
                      <a:pPr marL="63500" marR="0">
                        <a:lnSpc>
                          <a:spcPts val="1065"/>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symptoms.</a:t>
                      </a:r>
                    </a:p>
                    <a:p>
                      <a:pPr marL="63500" marR="0">
                        <a:lnSpc>
                          <a:spcPts val="108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0"/>
                        </a:lnSpc>
                        <a:spcBef>
                          <a:spcPts val="0"/>
                        </a:spcBef>
                        <a:spcAft>
                          <a:spcPts val="0"/>
                        </a:spcAft>
                      </a:pPr>
                      <a:endParaRPr lang="en-US" sz="1800" dirty="0">
                        <a:effectLst/>
                      </a:endParaRPr>
                    </a:p>
                    <a:p>
                      <a:pPr marL="63500" marR="0">
                        <a:lnSpc>
                          <a:spcPts val="1030"/>
                        </a:lnSpc>
                        <a:spcBef>
                          <a:spcPts val="0"/>
                        </a:spcBef>
                        <a:spcAft>
                          <a:spcPts val="0"/>
                        </a:spcAft>
                      </a:pPr>
                      <a:r>
                        <a:rPr lang="en-US" sz="1800" dirty="0">
                          <a:effectLst/>
                        </a:rPr>
                        <a:t>Medical mask, Gown, Gloves </a:t>
                      </a:r>
                      <a:r>
                        <a:rPr lang="en-US" sz="1800" dirty="0" smtClean="0">
                          <a:effectLst/>
                        </a:rPr>
                        <a:t>and</a:t>
                      </a:r>
                      <a:r>
                        <a:rPr lang="en-US" sz="1800" baseline="0" dirty="0" smtClean="0">
                          <a:effectLst/>
                        </a:rPr>
                        <a:t> </a:t>
                      </a:r>
                    </a:p>
                    <a:p>
                      <a:pPr marL="63500" marR="0">
                        <a:lnSpc>
                          <a:spcPts val="1030"/>
                        </a:lnSpc>
                        <a:spcBef>
                          <a:spcPts val="0"/>
                        </a:spcBef>
                        <a:spcAft>
                          <a:spcPts val="0"/>
                        </a:spcAft>
                      </a:pPr>
                      <a:endParaRPr lang="en-US" sz="1800" baseline="0" dirty="0" smtClean="0">
                        <a:effectLst/>
                      </a:endParaRPr>
                    </a:p>
                    <a:p>
                      <a:pPr marL="63500" marR="0">
                        <a:lnSpc>
                          <a:spcPts val="1030"/>
                        </a:lnSpc>
                        <a:spcBef>
                          <a:spcPts val="0"/>
                        </a:spcBef>
                        <a:spcAft>
                          <a:spcPts val="0"/>
                        </a:spcAft>
                      </a:pPr>
                      <a:r>
                        <a:rPr lang="en-US" sz="1800" dirty="0" smtClean="0">
                          <a:effectLst/>
                        </a:rPr>
                        <a:t>Eye</a:t>
                      </a:r>
                      <a:r>
                        <a:rPr lang="en-US" sz="1800" baseline="0" dirty="0" smtClean="0">
                          <a:effectLst/>
                        </a:rPr>
                        <a:t> </a:t>
                      </a:r>
                      <a:r>
                        <a:rPr lang="en-US" sz="1800" dirty="0" smtClean="0">
                          <a:effectLst/>
                        </a:rPr>
                        <a:t>protection</a:t>
                      </a:r>
                      <a:r>
                        <a:rPr lang="en-US" sz="1800" dirty="0">
                          <a:effectLs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798454">
                <a:tc vMerge="1">
                  <a:txBody>
                    <a:bodyPr/>
                    <a:lstStyle/>
                    <a:p>
                      <a:endParaRPr lang="en-US"/>
                    </a:p>
                  </a:txBody>
                  <a:tcPr/>
                </a:tc>
                <a:tc>
                  <a:txBody>
                    <a:bodyPr/>
                    <a:lstStyle/>
                    <a:p>
                      <a:pPr marL="63500" marR="0">
                        <a:lnSpc>
                          <a:spcPts val="1035"/>
                        </a:lnSpc>
                        <a:spcBef>
                          <a:spcPts val="0"/>
                        </a:spcBef>
                        <a:spcAft>
                          <a:spcPts val="0"/>
                        </a:spcAft>
                      </a:pPr>
                      <a:endParaRPr lang="en-US" sz="1800" b="1" dirty="0" smtClean="0">
                        <a:effectLst/>
                      </a:endParaRPr>
                    </a:p>
                    <a:p>
                      <a:pPr marL="63500" marR="0">
                        <a:lnSpc>
                          <a:spcPts val="1035"/>
                        </a:lnSpc>
                        <a:spcBef>
                          <a:spcPts val="0"/>
                        </a:spcBef>
                        <a:spcAft>
                          <a:spcPts val="0"/>
                        </a:spcAft>
                      </a:pPr>
                      <a:r>
                        <a:rPr lang="en-US" sz="1800" b="1" dirty="0" smtClean="0">
                          <a:effectLst/>
                        </a:rPr>
                        <a:t>Healthcare </a:t>
                      </a:r>
                      <a:r>
                        <a:rPr lang="en-US" sz="1800" b="1" dirty="0">
                          <a:effectLst/>
                        </a:rPr>
                        <a:t>workers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800" dirty="0">
                        <a:effectLst/>
                      </a:endParaRPr>
                    </a:p>
                    <a:p>
                      <a:pPr marL="63500" marR="0">
                        <a:lnSpc>
                          <a:spcPts val="1035"/>
                        </a:lnSpc>
                        <a:spcBef>
                          <a:spcPts val="0"/>
                        </a:spcBef>
                        <a:spcAft>
                          <a:spcPts val="0"/>
                        </a:spcAft>
                      </a:pPr>
                      <a:r>
                        <a:rPr lang="en-US" sz="1800" dirty="0">
                          <a:effectLst/>
                        </a:rPr>
                        <a:t>Physical examination of</a:t>
                      </a:r>
                    </a:p>
                    <a:p>
                      <a:pPr marL="63500" marR="0">
                        <a:lnSpc>
                          <a:spcPts val="1035"/>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800" dirty="0">
                          <a:effectLst/>
                        </a:rPr>
                        <a:t>patients without respiratory</a:t>
                      </a:r>
                    </a:p>
                    <a:p>
                      <a:pPr marL="63500" marR="0">
                        <a:lnSpc>
                          <a:spcPts val="108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800" dirty="0">
                          <a:effectLst/>
                        </a:rPr>
                        <a:t>symptoms.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800" dirty="0">
                        <a:effectLst/>
                      </a:endParaRPr>
                    </a:p>
                    <a:p>
                      <a:pPr marL="63500" marR="0">
                        <a:lnSpc>
                          <a:spcPts val="1035"/>
                        </a:lnSpc>
                        <a:spcBef>
                          <a:spcPts val="0"/>
                        </a:spcBef>
                        <a:spcAft>
                          <a:spcPts val="0"/>
                        </a:spcAft>
                      </a:pPr>
                      <a:r>
                        <a:rPr lang="en-US" sz="1800" dirty="0">
                          <a:effectLst/>
                        </a:rPr>
                        <a:t>PPE according to </a:t>
                      </a:r>
                      <a:r>
                        <a:rPr lang="en-US" sz="1800" dirty="0" smtClean="0">
                          <a:effectLst/>
                        </a:rPr>
                        <a:t>standard</a:t>
                      </a:r>
                      <a:r>
                        <a:rPr lang="en-US" sz="1800" baseline="0" dirty="0">
                          <a:effectLst/>
                          <a:latin typeface="Calibri" panose="020F0502020204030204" pitchFamily="34" charset="0"/>
                          <a:cs typeface="Arial" panose="020B0604020202020204" pitchFamily="34" charset="0"/>
                        </a:rPr>
                        <a:t> </a:t>
                      </a:r>
                      <a:endParaRPr lang="en-US" sz="1800" baseline="0" dirty="0" smtClean="0">
                        <a:effectLst/>
                        <a:latin typeface="Calibri" panose="020F0502020204030204" pitchFamily="34" charset="0"/>
                        <a:cs typeface="Arial" panose="020B0604020202020204" pitchFamily="34" charset="0"/>
                      </a:endParaRPr>
                    </a:p>
                    <a:p>
                      <a:pPr marL="63500" marR="0">
                        <a:lnSpc>
                          <a:spcPts val="1035"/>
                        </a:lnSpc>
                        <a:spcBef>
                          <a:spcPts val="0"/>
                        </a:spcBef>
                        <a:spcAft>
                          <a:spcPts val="0"/>
                        </a:spcAft>
                      </a:pPr>
                      <a:endParaRPr lang="en-US" sz="1800" baseline="0" dirty="0" smtClean="0">
                        <a:effectLst/>
                        <a:latin typeface="Calibri" panose="020F0502020204030204" pitchFamily="34" charset="0"/>
                        <a:cs typeface="Arial" panose="020B0604020202020204" pitchFamily="34" charset="0"/>
                      </a:endParaRPr>
                    </a:p>
                    <a:p>
                      <a:pPr marL="63500" marR="0">
                        <a:lnSpc>
                          <a:spcPts val="1035"/>
                        </a:lnSpc>
                        <a:spcBef>
                          <a:spcPts val="0"/>
                        </a:spcBef>
                        <a:spcAft>
                          <a:spcPts val="0"/>
                        </a:spcAft>
                      </a:pPr>
                      <a:r>
                        <a:rPr lang="en-US" sz="1800" dirty="0" smtClean="0">
                          <a:effectLst/>
                        </a:rPr>
                        <a:t>precautions </a:t>
                      </a:r>
                      <a:r>
                        <a:rPr lang="en-US" sz="1800" dirty="0">
                          <a:effectLst/>
                        </a:rPr>
                        <a:t>and risk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63500" marR="0">
                        <a:lnSpc>
                          <a:spcPts val="1080"/>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assessment.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64762">
                <a:tc vMerge="1">
                  <a:txBody>
                    <a:bodyPr/>
                    <a:lstStyle/>
                    <a:p>
                      <a:endParaRPr lang="en-US"/>
                    </a:p>
                  </a:txBody>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Patients with respiratory</a:t>
                      </a:r>
                    </a:p>
                    <a:p>
                      <a:pPr marL="63500" marR="0">
                        <a:lnSpc>
                          <a:spcPts val="1025"/>
                        </a:lnSpc>
                        <a:spcBef>
                          <a:spcPts val="0"/>
                        </a:spcBef>
                        <a:spcAft>
                          <a:spcPts val="0"/>
                        </a:spcAft>
                      </a:pPr>
                      <a:endParaRPr lang="en-US" sz="1800" b="1" dirty="0">
                        <a:effectLst/>
                      </a:endParaRPr>
                    </a:p>
                    <a:p>
                      <a:pPr marL="63500" marR="0">
                        <a:lnSpc>
                          <a:spcPts val="1080"/>
                        </a:lnSpc>
                        <a:spcBef>
                          <a:spcPts val="0"/>
                        </a:spcBef>
                        <a:spcAft>
                          <a:spcPts val="0"/>
                        </a:spcAft>
                      </a:pPr>
                      <a:r>
                        <a:rPr lang="en-US" sz="1800" b="1" dirty="0">
                          <a:effectLst/>
                        </a:rPr>
                        <a:t>symptoms.</a:t>
                      </a:r>
                    </a:p>
                    <a:p>
                      <a:pPr marL="63500" marR="0">
                        <a:lnSpc>
                          <a:spcPts val="108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Provide </a:t>
                      </a:r>
                      <a:r>
                        <a:rPr lang="en-US" sz="1800" dirty="0" smtClean="0">
                          <a:effectLst/>
                        </a:rPr>
                        <a:t>medical</a:t>
                      </a:r>
                      <a:r>
                        <a:rPr lang="en-US" sz="1800" baseline="0" dirty="0" smtClean="0">
                          <a:effectLst/>
                        </a:rPr>
                        <a:t> mask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15096">
                <a:tc vMerge="1">
                  <a:txBody>
                    <a:bodyPr/>
                    <a:lstStyle/>
                    <a:p>
                      <a:endParaRPr lang="en-US"/>
                    </a:p>
                  </a:txBody>
                  <a:tcPr/>
                </a:tc>
                <a:tc>
                  <a:txBody>
                    <a:bodyPr/>
                    <a:lstStyle/>
                    <a:p>
                      <a:pPr marL="63500" marR="0">
                        <a:lnSpc>
                          <a:spcPts val="1020"/>
                        </a:lnSpc>
                        <a:spcBef>
                          <a:spcPts val="0"/>
                        </a:spcBef>
                        <a:spcAft>
                          <a:spcPts val="0"/>
                        </a:spcAft>
                      </a:pPr>
                      <a:endParaRPr lang="en-US" sz="1800" b="1" dirty="0">
                        <a:effectLst/>
                      </a:endParaRPr>
                    </a:p>
                    <a:p>
                      <a:pPr marL="63500" marR="0">
                        <a:lnSpc>
                          <a:spcPts val="1020"/>
                        </a:lnSpc>
                        <a:spcBef>
                          <a:spcPts val="0"/>
                        </a:spcBef>
                        <a:spcAft>
                          <a:spcPts val="0"/>
                        </a:spcAft>
                      </a:pPr>
                      <a:r>
                        <a:rPr lang="en-US" sz="1800" b="1" dirty="0">
                          <a:effectLst/>
                        </a:rPr>
                        <a:t>Patients without respiratory</a:t>
                      </a:r>
                    </a:p>
                    <a:p>
                      <a:pPr marL="63500" marR="0">
                        <a:spcBef>
                          <a:spcPts val="0"/>
                        </a:spcBef>
                        <a:spcAft>
                          <a:spcPts val="0"/>
                        </a:spcAft>
                      </a:pPr>
                      <a:r>
                        <a:rPr lang="en-US" sz="1800" b="1" dirty="0">
                          <a:effectLst/>
                        </a:rPr>
                        <a:t>symptoms.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0"/>
                        </a:lnSpc>
                        <a:spcBef>
                          <a:spcPts val="0"/>
                        </a:spcBef>
                        <a:spcAft>
                          <a:spcPts val="0"/>
                        </a:spcAft>
                      </a:pPr>
                      <a:endParaRPr lang="en-US" sz="1800" dirty="0">
                        <a:effectLst/>
                      </a:endParaRPr>
                    </a:p>
                    <a:p>
                      <a:pPr marL="63500" marR="0">
                        <a:lnSpc>
                          <a:spcPts val="1020"/>
                        </a:lnSpc>
                        <a:spcBef>
                          <a:spcPts val="0"/>
                        </a:spcBef>
                        <a:spcAft>
                          <a:spcPts val="0"/>
                        </a:spcAft>
                      </a:pPr>
                      <a:r>
                        <a:rPr lang="en-US" sz="1800" dirty="0">
                          <a:effectLst/>
                        </a:rPr>
                        <a:t>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0"/>
                        </a:lnSpc>
                        <a:spcBef>
                          <a:spcPts val="0"/>
                        </a:spcBef>
                        <a:spcAft>
                          <a:spcPts val="0"/>
                        </a:spcAft>
                      </a:pPr>
                      <a:endParaRPr lang="en-US" sz="1800" dirty="0">
                        <a:effectLst/>
                      </a:endParaRPr>
                    </a:p>
                    <a:p>
                      <a:pPr marL="63500" marR="0">
                        <a:lnSpc>
                          <a:spcPts val="1020"/>
                        </a:lnSpc>
                        <a:spcBef>
                          <a:spcPts val="0"/>
                        </a:spcBef>
                        <a:spcAft>
                          <a:spcPts val="0"/>
                        </a:spcAft>
                      </a:pPr>
                      <a:r>
                        <a:rPr lang="en-US" sz="1800" dirty="0">
                          <a:effectLst/>
                        </a:rPr>
                        <a:t>No PPE required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472325">
                <a:tc vMerge="1">
                  <a:txBody>
                    <a:bodyPr/>
                    <a:lstStyle/>
                    <a:p>
                      <a:endParaRPr lang="en-US"/>
                    </a:p>
                  </a:txBody>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Cleaners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After and between</a:t>
                      </a:r>
                    </a:p>
                    <a:p>
                      <a:pPr marL="63500" marR="0">
                        <a:lnSpc>
                          <a:spcPts val="1025"/>
                        </a:lnSpc>
                        <a:spcBef>
                          <a:spcPts val="0"/>
                        </a:spcBef>
                        <a:spcAft>
                          <a:spcPts val="0"/>
                        </a:spcAft>
                      </a:pPr>
                      <a:r>
                        <a:rPr lang="en-US" sz="1800" dirty="0">
                          <a:effectLst/>
                        </a:rPr>
                        <a:t> </a:t>
                      </a:r>
                    </a:p>
                    <a:p>
                      <a:pPr marL="63500" marR="0">
                        <a:lnSpc>
                          <a:spcPts val="1025"/>
                        </a:lnSpc>
                        <a:spcBef>
                          <a:spcPts val="0"/>
                        </a:spcBef>
                        <a:spcAft>
                          <a:spcPts val="0"/>
                        </a:spcAft>
                      </a:pPr>
                      <a:r>
                        <a:rPr lang="en-US" sz="1800" dirty="0">
                          <a:effectLst/>
                        </a:rPr>
                        <a:t>consultations with patients</a:t>
                      </a:r>
                    </a:p>
                    <a:p>
                      <a:pPr marL="63500" marR="0">
                        <a:lnSpc>
                          <a:spcPts val="1025"/>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with respiratory symptoms.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Medical Mask, Glove, Heavy duty gloves, </a:t>
                      </a:r>
                    </a:p>
                    <a:p>
                      <a:pPr marL="6350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Eye protection (if at risk of splashes from organic materials/chemicals) Boots or closed shoes</a:t>
                      </a:r>
                    </a:p>
                    <a:p>
                      <a:pPr marL="63500" marR="0">
                        <a:lnSpc>
                          <a:spcPts val="1025"/>
                        </a:lnSpc>
                        <a:spcBef>
                          <a:spcPts val="0"/>
                        </a:spcBef>
                        <a:spcAft>
                          <a:spcPts val="0"/>
                        </a:spcAft>
                      </a:pPr>
                      <a:endParaRPr lang="en-US" sz="1800" dirty="0">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772699">
                <a:tc rowSpan="2">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Waiting room</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Patients with respiratory</a:t>
                      </a:r>
                    </a:p>
                    <a:p>
                      <a:pPr marL="63500" marR="0">
                        <a:spcBef>
                          <a:spcPts val="0"/>
                        </a:spcBef>
                        <a:spcAft>
                          <a:spcPts val="0"/>
                        </a:spcAft>
                      </a:pPr>
                      <a:r>
                        <a:rPr lang="en-US" sz="1800" b="1" dirty="0">
                          <a:effectLst/>
                        </a:rPr>
                        <a:t>symptoms.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Provide medical </a:t>
                      </a:r>
                      <a:r>
                        <a:rPr lang="en-US" sz="1800" dirty="0" smtClean="0">
                          <a:effectLst/>
                        </a:rPr>
                        <a:t>mask.  </a:t>
                      </a:r>
                      <a:r>
                        <a:rPr lang="en-US" sz="1800" dirty="0">
                          <a:effectLst/>
                        </a:rPr>
                        <a:t>Immediately </a:t>
                      </a:r>
                      <a:endParaRPr lang="en-US" sz="1800" dirty="0" smtClean="0">
                        <a:effectLst/>
                      </a:endParaRPr>
                    </a:p>
                    <a:p>
                      <a:pPr marL="63500" marR="0">
                        <a:lnSpc>
                          <a:spcPts val="1025"/>
                        </a:lnSpc>
                        <a:spcBef>
                          <a:spcPts val="0"/>
                        </a:spcBef>
                        <a:spcAft>
                          <a:spcPts val="0"/>
                        </a:spcAft>
                      </a:pPr>
                      <a:endParaRPr lang="en-US" sz="1800" dirty="0" smtClean="0">
                        <a:effectLst/>
                      </a:endParaRPr>
                    </a:p>
                    <a:p>
                      <a:pPr marL="63500" marR="0">
                        <a:lnSpc>
                          <a:spcPts val="1025"/>
                        </a:lnSpc>
                        <a:spcBef>
                          <a:spcPts val="0"/>
                        </a:spcBef>
                        <a:spcAft>
                          <a:spcPts val="0"/>
                        </a:spcAft>
                      </a:pPr>
                      <a:r>
                        <a:rPr lang="en-US" sz="1800" dirty="0" smtClean="0">
                          <a:effectLst/>
                        </a:rPr>
                        <a:t>move </a:t>
                      </a:r>
                      <a:r>
                        <a:rPr lang="en-US" sz="1800" dirty="0">
                          <a:effectLst/>
                        </a:rPr>
                        <a:t>patient to an</a:t>
                      </a:r>
                      <a:r>
                        <a:rPr lang="en-US" sz="1800" baseline="0" dirty="0">
                          <a:effectLst/>
                        </a:rPr>
                        <a:t> isolation room or </a:t>
                      </a:r>
                      <a:endParaRPr lang="en-US" sz="1800" baseline="0" dirty="0" smtClean="0">
                        <a:effectLst/>
                      </a:endParaRPr>
                    </a:p>
                    <a:p>
                      <a:pPr marL="63500" marR="0">
                        <a:lnSpc>
                          <a:spcPts val="1025"/>
                        </a:lnSpc>
                        <a:spcBef>
                          <a:spcPts val="0"/>
                        </a:spcBef>
                        <a:spcAft>
                          <a:spcPts val="0"/>
                        </a:spcAft>
                      </a:pPr>
                      <a:endParaRPr lang="en-US" sz="1800" baseline="0" dirty="0" smtClean="0">
                        <a:effectLst/>
                      </a:endParaRPr>
                    </a:p>
                    <a:p>
                      <a:pPr marL="63500" marR="0">
                        <a:lnSpc>
                          <a:spcPts val="1025"/>
                        </a:lnSpc>
                        <a:spcBef>
                          <a:spcPts val="0"/>
                        </a:spcBef>
                        <a:spcAft>
                          <a:spcPts val="0"/>
                        </a:spcAft>
                      </a:pPr>
                      <a:r>
                        <a:rPr lang="en-US" sz="1800" baseline="0" dirty="0" smtClean="0">
                          <a:effectLst/>
                        </a:rPr>
                        <a:t>separate </a:t>
                      </a:r>
                      <a:r>
                        <a:rPr lang="en-US" sz="1800" baseline="0" dirty="0">
                          <a:effectLst/>
                        </a:rPr>
                        <a:t>away from others. If this is </a:t>
                      </a:r>
                      <a:endParaRPr lang="en-US" sz="1800" baseline="0" dirty="0" smtClean="0">
                        <a:effectLst/>
                      </a:endParaRPr>
                    </a:p>
                    <a:p>
                      <a:pPr marL="63500" marR="0">
                        <a:lnSpc>
                          <a:spcPts val="1025"/>
                        </a:lnSpc>
                        <a:spcBef>
                          <a:spcPts val="0"/>
                        </a:spcBef>
                        <a:spcAft>
                          <a:spcPts val="0"/>
                        </a:spcAft>
                      </a:pPr>
                      <a:endParaRPr lang="en-US" sz="1800" baseline="0" dirty="0" smtClean="0">
                        <a:effectLst/>
                      </a:endParaRPr>
                    </a:p>
                    <a:p>
                      <a:pPr marL="63500" marR="0">
                        <a:lnSpc>
                          <a:spcPts val="1025"/>
                        </a:lnSpc>
                        <a:spcBef>
                          <a:spcPts val="0"/>
                        </a:spcBef>
                        <a:spcAft>
                          <a:spcPts val="0"/>
                        </a:spcAft>
                      </a:pPr>
                      <a:r>
                        <a:rPr lang="en-US" sz="1800" baseline="0" dirty="0" smtClean="0">
                          <a:effectLst/>
                        </a:rPr>
                        <a:t>possible</a:t>
                      </a:r>
                      <a:r>
                        <a:rPr lang="en-US" sz="1800" baseline="0" dirty="0">
                          <a:effectLst/>
                        </a:rPr>
                        <a:t>, ensure spatial distance of </a:t>
                      </a:r>
                      <a:endParaRPr lang="en-US" sz="1800" baseline="0" dirty="0" smtClean="0">
                        <a:effectLst/>
                      </a:endParaRPr>
                    </a:p>
                    <a:p>
                      <a:pPr marL="63500" marR="0">
                        <a:lnSpc>
                          <a:spcPts val="1025"/>
                        </a:lnSpc>
                        <a:spcBef>
                          <a:spcPts val="0"/>
                        </a:spcBef>
                        <a:spcAft>
                          <a:spcPts val="0"/>
                        </a:spcAft>
                      </a:pPr>
                      <a:endParaRPr lang="en-US" sz="1800" baseline="0" dirty="0" smtClean="0">
                        <a:effectLst/>
                      </a:endParaRPr>
                    </a:p>
                    <a:p>
                      <a:pPr marL="63500" marR="0">
                        <a:lnSpc>
                          <a:spcPts val="1025"/>
                        </a:lnSpc>
                        <a:spcBef>
                          <a:spcPts val="0"/>
                        </a:spcBef>
                        <a:spcAft>
                          <a:spcPts val="0"/>
                        </a:spcAft>
                      </a:pPr>
                      <a:r>
                        <a:rPr lang="en-US" sz="1800" baseline="0" dirty="0" smtClean="0">
                          <a:effectLst/>
                        </a:rPr>
                        <a:t>at </a:t>
                      </a:r>
                      <a:r>
                        <a:rPr lang="en-US" sz="1800" baseline="0" dirty="0">
                          <a:effectLst/>
                        </a:rPr>
                        <a:t>least 1m from other patients. No </a:t>
                      </a:r>
                      <a:endParaRPr lang="en-US" sz="1800" baseline="0" dirty="0" smtClean="0">
                        <a:effectLst/>
                      </a:endParaRPr>
                    </a:p>
                    <a:p>
                      <a:pPr marL="63500" marR="0">
                        <a:lnSpc>
                          <a:spcPts val="1025"/>
                        </a:lnSpc>
                        <a:spcBef>
                          <a:spcPts val="0"/>
                        </a:spcBef>
                        <a:spcAft>
                          <a:spcPts val="0"/>
                        </a:spcAft>
                      </a:pPr>
                      <a:endParaRPr lang="en-US" sz="1800" baseline="0" dirty="0" smtClean="0">
                        <a:effectLst/>
                      </a:endParaRPr>
                    </a:p>
                    <a:p>
                      <a:pPr marL="63500" marR="0">
                        <a:lnSpc>
                          <a:spcPts val="1025"/>
                        </a:lnSpc>
                        <a:spcBef>
                          <a:spcPts val="0"/>
                        </a:spcBef>
                        <a:spcAft>
                          <a:spcPts val="0"/>
                        </a:spcAft>
                      </a:pPr>
                      <a:r>
                        <a:rPr lang="en-US" sz="1800" baseline="0" dirty="0" smtClean="0">
                          <a:effectLst/>
                        </a:rPr>
                        <a:t>PPE </a:t>
                      </a:r>
                      <a:r>
                        <a:rPr lang="en-US" sz="1800" baseline="0" dirty="0">
                          <a:effectLst/>
                        </a:rPr>
                        <a:t>required. </a:t>
                      </a:r>
                      <a:endParaRPr lang="en-US" sz="1800" dirty="0">
                        <a:effectLst/>
                      </a:endParaRPr>
                    </a:p>
                    <a:p>
                      <a:pPr marL="63500" marR="0">
                        <a:lnSpc>
                          <a:spcPts val="1080"/>
                        </a:lnSpc>
                        <a:spcBef>
                          <a:spcPts val="0"/>
                        </a:spcBef>
                        <a:spcAft>
                          <a:spcPts val="0"/>
                        </a:spcAft>
                      </a:pPr>
                      <a:endParaRPr lang="en-US" sz="1800" dirty="0">
                        <a:effectLst/>
                      </a:endParaRPr>
                    </a:p>
                    <a:p>
                      <a:pPr marL="63500" marR="0">
                        <a:lnSpc>
                          <a:spcPts val="108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27624">
                <a:tc vMerge="1">
                  <a:txBody>
                    <a:bodyPr/>
                    <a:lstStyle/>
                    <a:p>
                      <a:endParaRPr lang="en-US"/>
                    </a:p>
                  </a:txBody>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Patients without respiratory</a:t>
                      </a:r>
                    </a:p>
                    <a:p>
                      <a:pPr marL="63500" marR="0">
                        <a:lnSpc>
                          <a:spcPts val="1025"/>
                        </a:lnSpc>
                        <a:spcBef>
                          <a:spcPts val="0"/>
                        </a:spcBef>
                        <a:spcAft>
                          <a:spcPts val="0"/>
                        </a:spcAft>
                      </a:pPr>
                      <a:endParaRPr lang="en-US" sz="1800" b="1" dirty="0">
                        <a:effectLst/>
                      </a:endParaRPr>
                    </a:p>
                    <a:p>
                      <a:pPr marL="63500" marR="0">
                        <a:lnSpc>
                          <a:spcPts val="1085"/>
                        </a:lnSpc>
                        <a:spcBef>
                          <a:spcPts val="0"/>
                        </a:spcBef>
                        <a:spcAft>
                          <a:spcPts val="0"/>
                        </a:spcAft>
                      </a:pPr>
                      <a:r>
                        <a:rPr lang="en-US" sz="1800" b="1" dirty="0">
                          <a:effectLst/>
                        </a:rPr>
                        <a:t>symptoms.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smtClean="0">
                        <a:effectLst/>
                      </a:endParaRPr>
                    </a:p>
                    <a:p>
                      <a:pPr marL="63500" marR="0">
                        <a:lnSpc>
                          <a:spcPts val="1025"/>
                        </a:lnSpc>
                        <a:spcBef>
                          <a:spcPts val="0"/>
                        </a:spcBef>
                        <a:spcAft>
                          <a:spcPts val="0"/>
                        </a:spcAft>
                      </a:pPr>
                      <a:r>
                        <a:rPr lang="en-US" sz="1800" dirty="0" smtClean="0">
                          <a:effectLst/>
                        </a:rPr>
                        <a:t>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No PPE required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124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5555847"/>
              </p:ext>
            </p:extLst>
          </p:nvPr>
        </p:nvGraphicFramePr>
        <p:xfrm>
          <a:off x="133696" y="176645"/>
          <a:ext cx="11829704" cy="6539405"/>
        </p:xfrm>
        <a:graphic>
          <a:graphicData uri="http://schemas.openxmlformats.org/drawingml/2006/table">
            <a:tbl>
              <a:tblPr>
                <a:tableStyleId>{5C22544A-7EE6-4342-B048-85BDC9FD1C3A}</a:tableStyleId>
              </a:tblPr>
              <a:tblGrid>
                <a:gridCol w="2957426">
                  <a:extLst>
                    <a:ext uri="{9D8B030D-6E8A-4147-A177-3AD203B41FA5}">
                      <a16:colId xmlns:a16="http://schemas.microsoft.com/office/drawing/2014/main" val="20000"/>
                    </a:ext>
                  </a:extLst>
                </a:gridCol>
                <a:gridCol w="2061237">
                  <a:extLst>
                    <a:ext uri="{9D8B030D-6E8A-4147-A177-3AD203B41FA5}">
                      <a16:colId xmlns:a16="http://schemas.microsoft.com/office/drawing/2014/main" val="20001"/>
                    </a:ext>
                  </a:extLst>
                </a:gridCol>
                <a:gridCol w="3853615">
                  <a:extLst>
                    <a:ext uri="{9D8B030D-6E8A-4147-A177-3AD203B41FA5}">
                      <a16:colId xmlns:a16="http://schemas.microsoft.com/office/drawing/2014/main" val="20002"/>
                    </a:ext>
                  </a:extLst>
                </a:gridCol>
                <a:gridCol w="2957426">
                  <a:extLst>
                    <a:ext uri="{9D8B030D-6E8A-4147-A177-3AD203B41FA5}">
                      <a16:colId xmlns:a16="http://schemas.microsoft.com/office/drawing/2014/main" val="20003"/>
                    </a:ext>
                  </a:extLst>
                </a:gridCol>
              </a:tblGrid>
              <a:tr h="432955">
                <a:tc>
                  <a:txBody>
                    <a:bodyPr/>
                    <a:lstStyle/>
                    <a:p>
                      <a:pPr marL="63500" marR="0">
                        <a:lnSpc>
                          <a:spcPts val="1025"/>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 </a:t>
                      </a:r>
                      <a:endParaRPr lang="en-US" sz="18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rPr>
                        <a:t>Activity</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endParaRPr lang="en-US" sz="1800" b="1" dirty="0" smtClean="0">
                        <a:effectLst/>
                      </a:endParaRPr>
                    </a:p>
                    <a:p>
                      <a:pPr marL="0" marR="0">
                        <a:spcBef>
                          <a:spcPts val="0"/>
                        </a:spcBef>
                        <a:spcAft>
                          <a:spcPts val="0"/>
                        </a:spcAft>
                      </a:pPr>
                      <a:r>
                        <a:rPr lang="en-US" sz="1800" b="1" dirty="0" smtClean="0">
                          <a:effectLst/>
                        </a:rPr>
                        <a:t>Type </a:t>
                      </a:r>
                      <a:r>
                        <a:rPr lang="en-US" sz="1800" b="1" dirty="0">
                          <a:effectLst/>
                        </a:rPr>
                        <a:t>of PPE or procedure</a:t>
                      </a:r>
                      <a:r>
                        <a:rPr lang="en-US" sz="1800" dirty="0">
                          <a:effectLst/>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90945">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Community</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80218">
                <a:tc rowSpan="4">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Home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Patients with</a:t>
                      </a:r>
                    </a:p>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smtClean="0">
                          <a:effectLst/>
                        </a:rPr>
                        <a:t>respiratory</a:t>
                      </a:r>
                      <a:endParaRPr lang="en-US" sz="1800" b="1" dirty="0">
                        <a:effectLst/>
                      </a:endParaRPr>
                    </a:p>
                    <a:p>
                      <a:pPr marL="63500" marR="0">
                        <a:lnSpc>
                          <a:spcPts val="1025"/>
                        </a:lnSpc>
                        <a:spcBef>
                          <a:spcPts val="0"/>
                        </a:spcBef>
                        <a:spcAft>
                          <a:spcPts val="0"/>
                        </a:spcAft>
                      </a:pPr>
                      <a:endParaRPr lang="en-US" sz="1800" b="1" dirty="0">
                        <a:effectLst/>
                      </a:endParaRPr>
                    </a:p>
                    <a:p>
                      <a:pPr marL="63500" marR="0">
                        <a:lnSpc>
                          <a:spcPts val="1080"/>
                        </a:lnSpc>
                        <a:spcBef>
                          <a:spcPts val="0"/>
                        </a:spcBef>
                        <a:spcAft>
                          <a:spcPts val="0"/>
                        </a:spcAft>
                      </a:pPr>
                      <a:r>
                        <a:rPr lang="en-US" sz="1800" b="1" dirty="0">
                          <a:effectLst/>
                        </a:rPr>
                        <a:t>symptoms.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Maintain spatial distance of</a:t>
                      </a:r>
                    </a:p>
                    <a:p>
                      <a:pPr marL="63500" marR="0">
                        <a:lnSpc>
                          <a:spcPts val="1025"/>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at least 1 m. </a:t>
                      </a:r>
                      <a:r>
                        <a:rPr lang="en-US" sz="1800" dirty="0" smtClean="0">
                          <a:effectLst/>
                        </a:rPr>
                        <a:t>Provide</a:t>
                      </a:r>
                      <a:r>
                        <a:rPr lang="en-US" sz="1800" baseline="0" dirty="0">
                          <a:effectLst/>
                        </a:rPr>
                        <a:t> </a:t>
                      </a:r>
                      <a:endParaRPr lang="en-US" sz="1800" baseline="0" dirty="0" smtClean="0">
                        <a:effectLst/>
                      </a:endParaRPr>
                    </a:p>
                    <a:p>
                      <a:pPr marL="63500" marR="0">
                        <a:lnSpc>
                          <a:spcPts val="1080"/>
                        </a:lnSpc>
                        <a:spcBef>
                          <a:spcPts val="0"/>
                        </a:spcBef>
                        <a:spcAft>
                          <a:spcPts val="0"/>
                        </a:spcAft>
                      </a:pPr>
                      <a:endParaRPr lang="en-US" sz="1800" baseline="0" dirty="0" smtClean="0">
                        <a:effectLst/>
                      </a:endParaRPr>
                    </a:p>
                    <a:p>
                      <a:pPr marL="63500" marR="0">
                        <a:lnSpc>
                          <a:spcPts val="1080"/>
                        </a:lnSpc>
                        <a:spcBef>
                          <a:spcPts val="0"/>
                        </a:spcBef>
                        <a:spcAft>
                          <a:spcPts val="0"/>
                        </a:spcAft>
                      </a:pPr>
                      <a:r>
                        <a:rPr lang="en-US" sz="1800" baseline="0" dirty="0" smtClean="0">
                          <a:effectLst/>
                        </a:rPr>
                        <a:t>medical  mask</a:t>
                      </a:r>
                      <a:endParaRPr lang="en-US" sz="1800" dirty="0">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20270">
                <a:tc vMerge="1">
                  <a:txBody>
                    <a:bodyPr/>
                    <a:lstStyle/>
                    <a:p>
                      <a:endParaRPr lang="en-US"/>
                    </a:p>
                  </a:txBody>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Caregiver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Entering the patient’s room,</a:t>
                      </a:r>
                    </a:p>
                    <a:p>
                      <a:pPr marL="63500" marR="0">
                        <a:spcBef>
                          <a:spcPts val="0"/>
                        </a:spcBef>
                        <a:spcAft>
                          <a:spcPts val="0"/>
                        </a:spcAft>
                      </a:pPr>
                      <a:r>
                        <a:rPr lang="en-US" sz="1800" dirty="0">
                          <a:effectLst/>
                        </a:rPr>
                        <a:t>but not providing direct care</a:t>
                      </a:r>
                    </a:p>
                    <a:p>
                      <a:pPr marL="63500" marR="0">
                        <a:lnSpc>
                          <a:spcPts val="1080"/>
                        </a:lnSpc>
                        <a:spcBef>
                          <a:spcPts val="0"/>
                        </a:spcBef>
                        <a:spcAft>
                          <a:spcPts val="0"/>
                        </a:spcAft>
                      </a:pPr>
                      <a:endParaRPr lang="en-US" sz="1800" dirty="0" smtClean="0">
                        <a:effectLst/>
                      </a:endParaRPr>
                    </a:p>
                    <a:p>
                      <a:pPr marL="63500" marR="0">
                        <a:lnSpc>
                          <a:spcPts val="1080"/>
                        </a:lnSpc>
                        <a:spcBef>
                          <a:spcPts val="0"/>
                        </a:spcBef>
                        <a:spcAft>
                          <a:spcPts val="0"/>
                        </a:spcAft>
                      </a:pPr>
                      <a:r>
                        <a:rPr lang="en-US" sz="1800" dirty="0" smtClean="0">
                          <a:effectLst/>
                        </a:rPr>
                        <a:t>or </a:t>
                      </a:r>
                      <a:r>
                        <a:rPr lang="en-US" sz="1800" dirty="0">
                          <a:effectLst/>
                        </a:rPr>
                        <a:t>assistance.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Medical mask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221346">
                <a:tc vMerge="1">
                  <a:txBody>
                    <a:bodyPr/>
                    <a:lstStyle/>
                    <a:p>
                      <a:endParaRPr lang="en-US"/>
                    </a:p>
                  </a:txBody>
                  <a:tcPr/>
                </a:tc>
                <a:tc>
                  <a:txBody>
                    <a:bodyPr/>
                    <a:lstStyle/>
                    <a:p>
                      <a:pPr marL="63500" marR="0">
                        <a:lnSpc>
                          <a:spcPts val="1025"/>
                        </a:lnSpc>
                        <a:spcBef>
                          <a:spcPts val="0"/>
                        </a:spcBef>
                        <a:spcAft>
                          <a:spcPts val="0"/>
                        </a:spcAft>
                      </a:pPr>
                      <a:endParaRPr lang="en-US" sz="1800" b="1" dirty="0" smtClean="0">
                        <a:effectLst/>
                      </a:endParaRPr>
                    </a:p>
                    <a:p>
                      <a:pPr marL="63500" marR="0">
                        <a:lnSpc>
                          <a:spcPts val="1025"/>
                        </a:lnSpc>
                        <a:spcBef>
                          <a:spcPts val="0"/>
                        </a:spcBef>
                        <a:spcAft>
                          <a:spcPts val="0"/>
                        </a:spcAft>
                      </a:pPr>
                      <a:r>
                        <a:rPr lang="en-US" sz="1800" b="1" dirty="0" smtClean="0">
                          <a:effectLst/>
                        </a:rPr>
                        <a:t>Caregiver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Providing direct care or when</a:t>
                      </a:r>
                    </a:p>
                    <a:p>
                      <a:pPr marL="63500" marR="0">
                        <a:lnSpc>
                          <a:spcPts val="1025"/>
                        </a:lnSpc>
                        <a:spcBef>
                          <a:spcPts val="0"/>
                        </a:spcBef>
                        <a:spcAft>
                          <a:spcPts val="0"/>
                        </a:spcAft>
                      </a:pPr>
                      <a:endParaRPr lang="en-US" sz="1800" dirty="0">
                        <a:effectLst/>
                      </a:endParaRPr>
                    </a:p>
                    <a:p>
                      <a:pPr marL="63500" marR="0">
                        <a:lnSpc>
                          <a:spcPts val="1070"/>
                        </a:lnSpc>
                        <a:spcBef>
                          <a:spcPts val="0"/>
                        </a:spcBef>
                        <a:spcAft>
                          <a:spcPts val="0"/>
                        </a:spcAft>
                      </a:pPr>
                      <a:r>
                        <a:rPr lang="en-US" sz="1800" dirty="0">
                          <a:effectLst/>
                        </a:rPr>
                        <a:t>handling stool, urine or waste</a:t>
                      </a:r>
                    </a:p>
                    <a:p>
                      <a:pPr marL="63500" marR="0">
                        <a:lnSpc>
                          <a:spcPts val="1070"/>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from COVID-19 patient</a:t>
                      </a:r>
                    </a:p>
                    <a:p>
                      <a:pPr marL="63500" marR="0">
                        <a:lnSpc>
                          <a:spcPts val="1080"/>
                        </a:lnSpc>
                        <a:spcBef>
                          <a:spcPts val="0"/>
                        </a:spcBef>
                        <a:spcAft>
                          <a:spcPts val="0"/>
                        </a:spcAft>
                      </a:pPr>
                      <a:endParaRPr lang="en-US" sz="1800" dirty="0">
                        <a:effectLst/>
                      </a:endParaRPr>
                    </a:p>
                    <a:p>
                      <a:pPr marL="63500" marR="0">
                        <a:lnSpc>
                          <a:spcPts val="1085"/>
                        </a:lnSpc>
                        <a:spcBef>
                          <a:spcPts val="0"/>
                        </a:spcBef>
                        <a:spcAft>
                          <a:spcPts val="0"/>
                        </a:spcAft>
                      </a:pPr>
                      <a:r>
                        <a:rPr lang="en-US" sz="1800" dirty="0">
                          <a:effectLst/>
                        </a:rPr>
                        <a:t>being cared for at home.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Gloves, Medical Masks,</a:t>
                      </a:r>
                      <a:r>
                        <a:rPr lang="en-US" sz="1800" baseline="0" dirty="0">
                          <a:effectLst/>
                        </a:rPr>
                        <a:t> </a:t>
                      </a:r>
                      <a:endParaRPr lang="en-US" sz="1800" baseline="0" dirty="0" smtClean="0">
                        <a:effectLst/>
                      </a:endParaRPr>
                    </a:p>
                    <a:p>
                      <a:pPr marL="63500" marR="0">
                        <a:lnSpc>
                          <a:spcPts val="1025"/>
                        </a:lnSpc>
                        <a:spcBef>
                          <a:spcPts val="0"/>
                        </a:spcBef>
                        <a:spcAft>
                          <a:spcPts val="0"/>
                        </a:spcAft>
                      </a:pPr>
                      <a:endParaRPr lang="en-US" sz="1800" baseline="0" dirty="0" smtClean="0">
                        <a:effectLst/>
                      </a:endParaRPr>
                    </a:p>
                    <a:p>
                      <a:pPr marL="63500" marR="0">
                        <a:lnSpc>
                          <a:spcPts val="1025"/>
                        </a:lnSpc>
                        <a:spcBef>
                          <a:spcPts val="0"/>
                        </a:spcBef>
                        <a:spcAft>
                          <a:spcPts val="0"/>
                        </a:spcAft>
                      </a:pPr>
                      <a:r>
                        <a:rPr lang="en-US" sz="1800" baseline="0" dirty="0" smtClean="0">
                          <a:effectLst/>
                        </a:rPr>
                        <a:t>Apron</a:t>
                      </a:r>
                      <a:endParaRPr lang="en-US" sz="1800" baseline="0" dirty="0">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221346">
                <a:tc vMerge="1">
                  <a:txBody>
                    <a:bodyPr/>
                    <a:lstStyle/>
                    <a:p>
                      <a:endParaRPr lang="en-US"/>
                    </a:p>
                  </a:txBody>
                  <a:tcPr/>
                </a:tc>
                <a:tc>
                  <a:txBody>
                    <a:bodyPr/>
                    <a:lstStyle/>
                    <a:p>
                      <a:pPr marL="63500" marR="0">
                        <a:lnSpc>
                          <a:spcPts val="1035"/>
                        </a:lnSpc>
                        <a:spcBef>
                          <a:spcPts val="0"/>
                        </a:spcBef>
                        <a:spcAft>
                          <a:spcPts val="0"/>
                        </a:spcAft>
                      </a:pPr>
                      <a:endParaRPr lang="en-US" sz="1800" b="1" dirty="0" smtClean="0">
                        <a:effectLst/>
                      </a:endParaRPr>
                    </a:p>
                    <a:p>
                      <a:pPr marL="63500" marR="0">
                        <a:lnSpc>
                          <a:spcPts val="1035"/>
                        </a:lnSpc>
                        <a:spcBef>
                          <a:spcPts val="0"/>
                        </a:spcBef>
                        <a:spcAft>
                          <a:spcPts val="0"/>
                        </a:spcAft>
                      </a:pPr>
                      <a:r>
                        <a:rPr lang="en-US" sz="1800" b="1" dirty="0" smtClean="0">
                          <a:effectLst/>
                        </a:rPr>
                        <a:t>Healthcare </a:t>
                      </a:r>
                    </a:p>
                    <a:p>
                      <a:pPr marL="63500" marR="0">
                        <a:lnSpc>
                          <a:spcPts val="1035"/>
                        </a:lnSpc>
                        <a:spcBef>
                          <a:spcPts val="0"/>
                        </a:spcBef>
                        <a:spcAft>
                          <a:spcPts val="0"/>
                        </a:spcAft>
                      </a:pPr>
                      <a:endParaRPr lang="en-US" sz="1800" b="1" dirty="0" smtClean="0">
                        <a:effectLst/>
                      </a:endParaRPr>
                    </a:p>
                    <a:p>
                      <a:pPr marL="63500" marR="0">
                        <a:lnSpc>
                          <a:spcPts val="1035"/>
                        </a:lnSpc>
                        <a:spcBef>
                          <a:spcPts val="0"/>
                        </a:spcBef>
                        <a:spcAft>
                          <a:spcPts val="0"/>
                        </a:spcAft>
                      </a:pPr>
                      <a:r>
                        <a:rPr lang="en-US" sz="1800" b="1" dirty="0" smtClean="0">
                          <a:effectLst/>
                        </a:rPr>
                        <a:t>Workers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800" dirty="0">
                        <a:effectLst/>
                      </a:endParaRPr>
                    </a:p>
                    <a:p>
                      <a:pPr marL="63500" marR="0">
                        <a:lnSpc>
                          <a:spcPts val="1035"/>
                        </a:lnSpc>
                        <a:spcBef>
                          <a:spcPts val="0"/>
                        </a:spcBef>
                        <a:spcAft>
                          <a:spcPts val="0"/>
                        </a:spcAft>
                      </a:pPr>
                      <a:r>
                        <a:rPr lang="en-US" sz="1800" dirty="0">
                          <a:effectLst/>
                        </a:rPr>
                        <a:t>Providing direct care or</a:t>
                      </a:r>
                    </a:p>
                    <a:p>
                      <a:pPr marL="63500" marR="0">
                        <a:lnSpc>
                          <a:spcPts val="1035"/>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assistance to a COVID-19</a:t>
                      </a:r>
                    </a:p>
                    <a:p>
                      <a:pPr marL="63500" marR="0">
                        <a:lnSpc>
                          <a:spcPts val="1080"/>
                        </a:lnSpc>
                        <a:spcBef>
                          <a:spcPts val="0"/>
                        </a:spcBef>
                        <a:spcAft>
                          <a:spcPts val="0"/>
                        </a:spcAft>
                      </a:pPr>
                      <a:endParaRPr lang="en-US" sz="1800" dirty="0">
                        <a:effectLst/>
                      </a:endParaRPr>
                    </a:p>
                    <a:p>
                      <a:pPr marL="63500" marR="0">
                        <a:lnSpc>
                          <a:spcPts val="1080"/>
                        </a:lnSpc>
                        <a:spcBef>
                          <a:spcPts val="0"/>
                        </a:spcBef>
                        <a:spcAft>
                          <a:spcPts val="0"/>
                        </a:spcAft>
                      </a:pPr>
                      <a:r>
                        <a:rPr lang="en-US" sz="1800" dirty="0">
                          <a:effectLst/>
                        </a:rPr>
                        <a:t>patient at home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800" dirty="0">
                        <a:effectLst/>
                      </a:endParaRPr>
                    </a:p>
                    <a:p>
                      <a:pPr marL="63500" marR="0">
                        <a:lnSpc>
                          <a:spcPts val="1035"/>
                        </a:lnSpc>
                        <a:spcBef>
                          <a:spcPts val="0"/>
                        </a:spcBef>
                        <a:spcAft>
                          <a:spcPts val="0"/>
                        </a:spcAft>
                      </a:pPr>
                      <a:r>
                        <a:rPr lang="en-US" sz="1800" dirty="0">
                          <a:effectLst/>
                        </a:rPr>
                        <a:t>Medical mask, Gown, </a:t>
                      </a:r>
                      <a:endParaRPr lang="en-US" sz="1800" dirty="0" smtClean="0">
                        <a:effectLst/>
                      </a:endParaRPr>
                    </a:p>
                    <a:p>
                      <a:pPr marL="63500" marR="0">
                        <a:lnSpc>
                          <a:spcPts val="1035"/>
                        </a:lnSpc>
                        <a:spcBef>
                          <a:spcPts val="0"/>
                        </a:spcBef>
                        <a:spcAft>
                          <a:spcPts val="0"/>
                        </a:spcAft>
                      </a:pPr>
                      <a:endParaRPr lang="en-US" sz="1800" dirty="0" smtClean="0">
                        <a:effectLst/>
                      </a:endParaRPr>
                    </a:p>
                    <a:p>
                      <a:pPr marL="63500" marR="0">
                        <a:lnSpc>
                          <a:spcPts val="1035"/>
                        </a:lnSpc>
                        <a:spcBef>
                          <a:spcPts val="0"/>
                        </a:spcBef>
                        <a:spcAft>
                          <a:spcPts val="0"/>
                        </a:spcAft>
                      </a:pPr>
                      <a:r>
                        <a:rPr lang="en-US" sz="1800" dirty="0" smtClean="0">
                          <a:effectLst/>
                        </a:rPr>
                        <a:t>Gloves</a:t>
                      </a:r>
                      <a:r>
                        <a:rPr lang="en-US" sz="1800" dirty="0">
                          <a:effectLst/>
                        </a:rPr>
                        <a:t>,</a:t>
                      </a:r>
                    </a:p>
                    <a:p>
                      <a:pPr marL="63500" marR="0">
                        <a:lnSpc>
                          <a:spcPts val="1035"/>
                        </a:lnSpc>
                        <a:spcBef>
                          <a:spcPts val="0"/>
                        </a:spcBef>
                        <a:spcAft>
                          <a:spcPts val="0"/>
                        </a:spcAft>
                      </a:pPr>
                      <a:endParaRPr lang="en-US" sz="1800" dirty="0">
                        <a:effectLst/>
                      </a:endParaRPr>
                    </a:p>
                    <a:p>
                      <a:pPr marL="63500" marR="0">
                        <a:lnSpc>
                          <a:spcPts val="1035"/>
                        </a:lnSpc>
                        <a:spcBef>
                          <a:spcPts val="0"/>
                        </a:spcBef>
                        <a:spcAft>
                          <a:spcPts val="0"/>
                        </a:spcAft>
                      </a:pPr>
                      <a:r>
                        <a:rPr lang="en-US" sz="1800" dirty="0" smtClean="0">
                          <a:effectLst/>
                        </a:rPr>
                        <a:t>Eye </a:t>
                      </a:r>
                      <a:r>
                        <a:rPr lang="en-US" sz="1800" dirty="0">
                          <a:effectLst/>
                        </a:rPr>
                        <a:t>protection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920270">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Public areas (e.g., </a:t>
                      </a:r>
                      <a:endParaRPr lang="en-US" sz="1800" b="1" dirty="0" smtClean="0">
                        <a:effectLst/>
                      </a:endParaRPr>
                    </a:p>
                    <a:p>
                      <a:pPr marL="63500" marR="0">
                        <a:lnSpc>
                          <a:spcPts val="1025"/>
                        </a:lnSpc>
                        <a:spcBef>
                          <a:spcPts val="0"/>
                        </a:spcBef>
                        <a:spcAft>
                          <a:spcPts val="0"/>
                        </a:spcAft>
                      </a:pPr>
                      <a:endParaRPr lang="en-US" sz="1800" b="1" dirty="0" smtClean="0">
                        <a:effectLst/>
                      </a:endParaRPr>
                    </a:p>
                    <a:p>
                      <a:pPr marL="63500" marR="0">
                        <a:lnSpc>
                          <a:spcPts val="1025"/>
                        </a:lnSpc>
                        <a:spcBef>
                          <a:spcPts val="0"/>
                        </a:spcBef>
                        <a:spcAft>
                          <a:spcPts val="0"/>
                        </a:spcAft>
                      </a:pPr>
                      <a:r>
                        <a:rPr lang="en-US" sz="1800" b="1" dirty="0" smtClean="0">
                          <a:effectLst/>
                        </a:rPr>
                        <a:t>schools, shopping </a:t>
                      </a:r>
                      <a:r>
                        <a:rPr lang="en-US" sz="1800" b="1" dirty="0">
                          <a:effectLst/>
                        </a:rPr>
                        <a:t>malls, </a:t>
                      </a:r>
                      <a:endParaRPr lang="en-US" sz="1800" b="1" dirty="0" smtClean="0">
                        <a:effectLst/>
                      </a:endParaRPr>
                    </a:p>
                    <a:p>
                      <a:pPr marL="63500" marR="0">
                        <a:lnSpc>
                          <a:spcPts val="1025"/>
                        </a:lnSpc>
                        <a:spcBef>
                          <a:spcPts val="0"/>
                        </a:spcBef>
                        <a:spcAft>
                          <a:spcPts val="0"/>
                        </a:spcAft>
                      </a:pPr>
                      <a:endParaRPr lang="en-US" sz="1800" b="1" dirty="0" smtClean="0">
                        <a:effectLst/>
                      </a:endParaRPr>
                    </a:p>
                    <a:p>
                      <a:pPr marL="63500" marR="0">
                        <a:lnSpc>
                          <a:spcPts val="1025"/>
                        </a:lnSpc>
                        <a:spcBef>
                          <a:spcPts val="0"/>
                        </a:spcBef>
                        <a:spcAft>
                          <a:spcPts val="0"/>
                        </a:spcAft>
                      </a:pPr>
                      <a:r>
                        <a:rPr lang="en-US" sz="1800" b="1" dirty="0" smtClean="0">
                          <a:effectLst/>
                        </a:rPr>
                        <a:t>Train</a:t>
                      </a:r>
                      <a:r>
                        <a:rPr lang="en-US" sz="1800" b="1" baseline="0" dirty="0" smtClean="0">
                          <a:effectLst/>
                        </a:rPr>
                        <a:t> </a:t>
                      </a:r>
                      <a:r>
                        <a:rPr lang="en-US" sz="1800" b="1" dirty="0" smtClean="0">
                          <a:effectLst/>
                        </a:rPr>
                        <a:t>stations</a:t>
                      </a:r>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b="1" dirty="0">
                        <a:effectLst/>
                      </a:endParaRPr>
                    </a:p>
                    <a:p>
                      <a:pPr marL="63500" marR="0">
                        <a:lnSpc>
                          <a:spcPts val="1025"/>
                        </a:lnSpc>
                        <a:spcBef>
                          <a:spcPts val="0"/>
                        </a:spcBef>
                        <a:spcAft>
                          <a:spcPts val="0"/>
                        </a:spcAft>
                      </a:pPr>
                      <a:r>
                        <a:rPr lang="en-US" sz="1800" b="1" dirty="0">
                          <a:effectLst/>
                        </a:rPr>
                        <a:t>Individuals </a:t>
                      </a:r>
                      <a:endParaRPr lang="en-US" sz="1800" b="1" dirty="0" smtClean="0">
                        <a:effectLst/>
                      </a:endParaRPr>
                    </a:p>
                    <a:p>
                      <a:pPr marL="63500" marR="0">
                        <a:lnSpc>
                          <a:spcPts val="1025"/>
                        </a:lnSpc>
                        <a:spcBef>
                          <a:spcPts val="0"/>
                        </a:spcBef>
                        <a:spcAft>
                          <a:spcPts val="0"/>
                        </a:spcAft>
                      </a:pPr>
                      <a:endParaRPr lang="en-US" sz="1800" b="1" dirty="0" smtClean="0">
                        <a:effectLst/>
                      </a:endParaRPr>
                    </a:p>
                    <a:p>
                      <a:pPr marL="63500" marR="0">
                        <a:lnSpc>
                          <a:spcPts val="1025"/>
                        </a:lnSpc>
                        <a:spcBef>
                          <a:spcPts val="0"/>
                        </a:spcBef>
                        <a:spcAft>
                          <a:spcPts val="0"/>
                        </a:spcAft>
                      </a:pPr>
                      <a:r>
                        <a:rPr lang="en-US" sz="1800" b="1" dirty="0" smtClean="0">
                          <a:effectLst/>
                        </a:rPr>
                        <a:t>without</a:t>
                      </a:r>
                      <a:endParaRPr lang="en-US" sz="1800" b="1" dirty="0">
                        <a:effectLst/>
                      </a:endParaRPr>
                    </a:p>
                    <a:p>
                      <a:pPr marL="63500" marR="0">
                        <a:spcBef>
                          <a:spcPts val="0"/>
                        </a:spcBef>
                        <a:spcAft>
                          <a:spcPts val="0"/>
                        </a:spcAft>
                      </a:pPr>
                      <a:r>
                        <a:rPr lang="en-US" sz="1800" b="1" dirty="0">
                          <a:effectLst/>
                        </a:rPr>
                        <a:t>respiratory symptoms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Any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800" dirty="0">
                        <a:effectLst/>
                      </a:endParaRPr>
                    </a:p>
                    <a:p>
                      <a:pPr marL="63500" marR="0">
                        <a:lnSpc>
                          <a:spcPts val="1025"/>
                        </a:lnSpc>
                        <a:spcBef>
                          <a:spcPts val="0"/>
                        </a:spcBef>
                        <a:spcAft>
                          <a:spcPts val="0"/>
                        </a:spcAft>
                      </a:pPr>
                      <a:r>
                        <a:rPr lang="en-US" sz="1800" dirty="0">
                          <a:effectLst/>
                        </a:rPr>
                        <a:t>No PPE required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3755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2233576"/>
              </p:ext>
            </p:extLst>
          </p:nvPr>
        </p:nvGraphicFramePr>
        <p:xfrm>
          <a:off x="0" y="1"/>
          <a:ext cx="12191999" cy="7175500"/>
        </p:xfrm>
        <a:graphic>
          <a:graphicData uri="http://schemas.openxmlformats.org/drawingml/2006/table">
            <a:tbl>
              <a:tblPr>
                <a:tableStyleId>{5C22544A-7EE6-4342-B048-85BDC9FD1C3A}</a:tableStyleId>
              </a:tblPr>
              <a:tblGrid>
                <a:gridCol w="1709729">
                  <a:extLst>
                    <a:ext uri="{9D8B030D-6E8A-4147-A177-3AD203B41FA5}">
                      <a16:colId xmlns:a16="http://schemas.microsoft.com/office/drawing/2014/main" val="20000"/>
                    </a:ext>
                  </a:extLst>
                </a:gridCol>
                <a:gridCol w="2188529">
                  <a:extLst>
                    <a:ext uri="{9D8B030D-6E8A-4147-A177-3AD203B41FA5}">
                      <a16:colId xmlns:a16="http://schemas.microsoft.com/office/drawing/2014/main" val="20001"/>
                    </a:ext>
                  </a:extLst>
                </a:gridCol>
                <a:gridCol w="5051824">
                  <a:extLst>
                    <a:ext uri="{9D8B030D-6E8A-4147-A177-3AD203B41FA5}">
                      <a16:colId xmlns:a16="http://schemas.microsoft.com/office/drawing/2014/main" val="20002"/>
                    </a:ext>
                  </a:extLst>
                </a:gridCol>
                <a:gridCol w="3241917">
                  <a:extLst>
                    <a:ext uri="{9D8B030D-6E8A-4147-A177-3AD203B41FA5}">
                      <a16:colId xmlns:a16="http://schemas.microsoft.com/office/drawing/2014/main" val="20003"/>
                    </a:ext>
                  </a:extLst>
                </a:gridCol>
              </a:tblGrid>
              <a:tr h="493050">
                <a:tc>
                  <a:txBody>
                    <a:bodyPr/>
                    <a:lstStyle/>
                    <a:p>
                      <a:pPr marL="63500" marR="0" algn="ctr">
                        <a:lnSpc>
                          <a:spcPts val="1025"/>
                        </a:lnSpc>
                        <a:spcBef>
                          <a:spcPts val="0"/>
                        </a:spcBef>
                        <a:spcAft>
                          <a:spcPts val="0"/>
                        </a:spcAft>
                      </a:pPr>
                      <a:endParaRPr lang="en-US" sz="1600" b="1" dirty="0">
                        <a:effectLst/>
                        <a:latin typeface="+mn-lt"/>
                        <a:ea typeface="Calibri" panose="020F0502020204030204" pitchFamily="34" charset="0"/>
                        <a:cs typeface="Arial" panose="020B0604020202020204" pitchFamily="34" charset="0"/>
                      </a:endParaRPr>
                    </a:p>
                    <a:p>
                      <a:pPr marL="63500" marR="0" algn="l">
                        <a:lnSpc>
                          <a:spcPts val="1025"/>
                        </a:lnSpc>
                        <a:spcBef>
                          <a:spcPts val="0"/>
                        </a:spcBef>
                        <a:spcAft>
                          <a:spcPts val="0"/>
                        </a:spcAft>
                      </a:pPr>
                      <a:r>
                        <a:rPr lang="en-US" sz="1600" b="1" dirty="0" smtClean="0">
                          <a:effectLst/>
                          <a:latin typeface="+mn-lt"/>
                          <a:ea typeface="Calibri" panose="020F0502020204030204" pitchFamily="34" charset="0"/>
                          <a:cs typeface="Arial" panose="020B0604020202020204" pitchFamily="34" charset="0"/>
                        </a:rPr>
                        <a:t>Setting</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gn="ctr">
                        <a:lnSpc>
                          <a:spcPts val="1025"/>
                        </a:lnSpc>
                        <a:spcBef>
                          <a:spcPts val="0"/>
                        </a:spcBef>
                        <a:spcAft>
                          <a:spcPts val="0"/>
                        </a:spcAft>
                      </a:pPr>
                      <a:endParaRPr lang="en-US" sz="1600" b="1" dirty="0">
                        <a:effectLst/>
                        <a:latin typeface="+mn-lt"/>
                        <a:ea typeface="Calibri" panose="020F0502020204030204" pitchFamily="34" charset="0"/>
                        <a:cs typeface="Arial" panose="020B0604020202020204" pitchFamily="34" charset="0"/>
                      </a:endParaRPr>
                    </a:p>
                    <a:p>
                      <a:pPr marL="63500" marR="0" algn="ctr">
                        <a:lnSpc>
                          <a:spcPts val="1025"/>
                        </a:lnSpc>
                        <a:spcBef>
                          <a:spcPts val="0"/>
                        </a:spcBef>
                        <a:spcAft>
                          <a:spcPts val="0"/>
                        </a:spcAft>
                      </a:pPr>
                      <a:r>
                        <a:rPr lang="en-US" sz="1600" b="1" dirty="0">
                          <a:effectLst/>
                          <a:latin typeface="+mn-lt"/>
                          <a:ea typeface="Calibri" panose="020F0502020204030204" pitchFamily="34" charset="0"/>
                          <a:cs typeface="Arial" panose="020B0604020202020204" pitchFamily="34" charset="0"/>
                        </a:rPr>
                        <a:t>Category</a:t>
                      </a:r>
                      <a:r>
                        <a:rPr lang="en-US" sz="1600" b="1" baseline="0" dirty="0">
                          <a:effectLst/>
                          <a:latin typeface="+mn-lt"/>
                          <a:ea typeface="Calibri" panose="020F0502020204030204" pitchFamily="34" charset="0"/>
                          <a:cs typeface="Arial" panose="020B0604020202020204" pitchFamily="34" charset="0"/>
                        </a:rPr>
                        <a:t> of </a:t>
                      </a:r>
                    </a:p>
                    <a:p>
                      <a:pPr marL="63500" marR="0" algn="ctr">
                        <a:lnSpc>
                          <a:spcPts val="1025"/>
                        </a:lnSpc>
                        <a:spcBef>
                          <a:spcPts val="0"/>
                        </a:spcBef>
                        <a:spcAft>
                          <a:spcPts val="0"/>
                        </a:spcAft>
                      </a:pPr>
                      <a:endParaRPr lang="en-US" sz="1600" b="1" baseline="0" dirty="0">
                        <a:effectLst/>
                        <a:latin typeface="+mn-lt"/>
                        <a:ea typeface="Calibri" panose="020F0502020204030204" pitchFamily="34" charset="0"/>
                        <a:cs typeface="Arial" panose="020B0604020202020204" pitchFamily="34" charset="0"/>
                      </a:endParaRPr>
                    </a:p>
                    <a:p>
                      <a:pPr marL="63500" marR="0" algn="ctr">
                        <a:lnSpc>
                          <a:spcPts val="1025"/>
                        </a:lnSpc>
                        <a:spcBef>
                          <a:spcPts val="0"/>
                        </a:spcBef>
                        <a:spcAft>
                          <a:spcPts val="0"/>
                        </a:spcAft>
                      </a:pPr>
                      <a:r>
                        <a:rPr lang="en-US" sz="1600" b="1" baseline="0" dirty="0">
                          <a:effectLst/>
                          <a:latin typeface="+mn-lt"/>
                          <a:ea typeface="Calibri" panose="020F0502020204030204" pitchFamily="34" charset="0"/>
                          <a:cs typeface="Arial" panose="020B0604020202020204" pitchFamily="34" charset="0"/>
                        </a:rPr>
                        <a:t>person</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gn="ctr">
                        <a:lnSpc>
                          <a:spcPts val="1080"/>
                        </a:lnSpc>
                        <a:spcBef>
                          <a:spcPts val="0"/>
                        </a:spcBef>
                        <a:spcAft>
                          <a:spcPts val="0"/>
                        </a:spcAft>
                      </a:pPr>
                      <a:endParaRPr lang="en-US" sz="1600" b="1" dirty="0">
                        <a:effectLst/>
                        <a:latin typeface="+mn-lt"/>
                        <a:ea typeface="Calibri" panose="020F0502020204030204" pitchFamily="34" charset="0"/>
                        <a:cs typeface="Arial" panose="020B0604020202020204" pitchFamily="34" charset="0"/>
                      </a:endParaRPr>
                    </a:p>
                    <a:p>
                      <a:pPr marL="63500" marR="0" algn="ctr">
                        <a:lnSpc>
                          <a:spcPts val="1080"/>
                        </a:lnSpc>
                        <a:spcBef>
                          <a:spcPts val="0"/>
                        </a:spcBef>
                        <a:spcAft>
                          <a:spcPts val="0"/>
                        </a:spcAft>
                      </a:pPr>
                      <a:r>
                        <a:rPr lang="en-US" sz="1600" b="1" dirty="0">
                          <a:effectLst/>
                          <a:latin typeface="+mn-lt"/>
                          <a:ea typeface="Calibri" panose="020F0502020204030204" pitchFamily="34" charset="0"/>
                          <a:cs typeface="Arial" panose="020B0604020202020204" pitchFamily="34" charset="0"/>
                        </a:rPr>
                        <a:t>Activity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gn="ctr">
                        <a:lnSpc>
                          <a:spcPts val="1080"/>
                        </a:lnSpc>
                        <a:spcBef>
                          <a:spcPts val="0"/>
                        </a:spcBef>
                        <a:spcAft>
                          <a:spcPts val="0"/>
                        </a:spcAft>
                      </a:pPr>
                      <a:endParaRPr lang="en-US" sz="1600" b="1" dirty="0">
                        <a:effectLst/>
                        <a:latin typeface="+mn-lt"/>
                      </a:endParaRPr>
                    </a:p>
                    <a:p>
                      <a:pPr marL="63500" marR="0" algn="ctr">
                        <a:lnSpc>
                          <a:spcPts val="1080"/>
                        </a:lnSpc>
                        <a:spcBef>
                          <a:spcPts val="0"/>
                        </a:spcBef>
                        <a:spcAft>
                          <a:spcPts val="0"/>
                        </a:spcAft>
                      </a:pPr>
                      <a:r>
                        <a:rPr lang="en-US" sz="1600" b="1" dirty="0">
                          <a:effectLst/>
                          <a:latin typeface="+mn-lt"/>
                        </a:rPr>
                        <a:t>Type of PPE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765702">
                <a:tc rowSpan="6">
                  <a:txBody>
                    <a:bodyPr/>
                    <a:lstStyle/>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r>
                        <a:rPr lang="en-US" sz="1600" b="1" dirty="0">
                          <a:effectLst/>
                          <a:latin typeface="+mn-lt"/>
                        </a:rPr>
                        <a:t>Ambulance or</a:t>
                      </a:r>
                    </a:p>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r>
                        <a:rPr lang="en-US" sz="1600" b="1" dirty="0">
                          <a:effectLst/>
                          <a:latin typeface="+mn-lt"/>
                        </a:rPr>
                        <a:t> </a:t>
                      </a:r>
                      <a:endParaRPr lang="en-US" sz="1600" b="1" dirty="0" smtClean="0">
                        <a:effectLst/>
                        <a:latin typeface="+mn-lt"/>
                      </a:endParaRPr>
                    </a:p>
                    <a:p>
                      <a:pPr marL="63500" marR="0">
                        <a:lnSpc>
                          <a:spcPts val="1025"/>
                        </a:lnSpc>
                        <a:spcBef>
                          <a:spcPts val="0"/>
                        </a:spcBef>
                        <a:spcAft>
                          <a:spcPts val="0"/>
                        </a:spcAft>
                      </a:pPr>
                      <a:r>
                        <a:rPr lang="en-US" sz="1600" b="1" dirty="0" smtClean="0">
                          <a:effectLst/>
                          <a:latin typeface="+mn-lt"/>
                        </a:rPr>
                        <a:t>transfer</a:t>
                      </a:r>
                      <a:r>
                        <a:rPr lang="en-US" sz="1600" b="1" baseline="0" dirty="0" smtClean="0">
                          <a:effectLst/>
                          <a:latin typeface="+mn-lt"/>
                        </a:rPr>
                        <a:t> </a:t>
                      </a:r>
                      <a:r>
                        <a:rPr lang="en-US" sz="1600" b="1" dirty="0">
                          <a:effectLst/>
                          <a:latin typeface="+mn-lt"/>
                        </a:rPr>
                        <a:t>vehicle</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b="1" dirty="0">
                          <a:effectLst/>
                          <a:latin typeface="+mn-lt"/>
                        </a:rPr>
                        <a:t>Healthcare</a:t>
                      </a:r>
                    </a:p>
                    <a:p>
                      <a:pPr marL="63500" marR="0">
                        <a:lnSpc>
                          <a:spcPts val="1025"/>
                        </a:lnSpc>
                        <a:spcBef>
                          <a:spcPts val="0"/>
                        </a:spcBef>
                        <a:spcAft>
                          <a:spcPts val="0"/>
                        </a:spcAft>
                      </a:pPr>
                      <a:endParaRPr lang="en-US" sz="1600" b="1" dirty="0">
                        <a:effectLst/>
                        <a:latin typeface="+mn-lt"/>
                      </a:endParaRPr>
                    </a:p>
                    <a:p>
                      <a:pPr marL="63500" marR="0">
                        <a:lnSpc>
                          <a:spcPts val="1025"/>
                        </a:lnSpc>
                        <a:spcBef>
                          <a:spcPts val="0"/>
                        </a:spcBef>
                        <a:spcAft>
                          <a:spcPts val="0"/>
                        </a:spcAft>
                      </a:pPr>
                      <a:r>
                        <a:rPr lang="en-US" sz="1600" b="1" dirty="0">
                          <a:effectLst/>
                          <a:latin typeface="+mn-lt"/>
                        </a:rPr>
                        <a:t> workers</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Transporting suspected</a:t>
                      </a:r>
                    </a:p>
                    <a:p>
                      <a:pPr marL="63500" marR="0">
                        <a:lnSpc>
                          <a:spcPts val="1025"/>
                        </a:lnSpc>
                        <a:spcBef>
                          <a:spcPts val="0"/>
                        </a:spcBef>
                        <a:spcAft>
                          <a:spcPts val="0"/>
                        </a:spcAft>
                      </a:pPr>
                      <a:endParaRPr lang="en-US" sz="1600" dirty="0">
                        <a:effectLst/>
                        <a:latin typeface="+mn-lt"/>
                      </a:endParaRPr>
                    </a:p>
                    <a:p>
                      <a:pPr marL="63500" marR="0">
                        <a:lnSpc>
                          <a:spcPts val="1080"/>
                        </a:lnSpc>
                        <a:spcBef>
                          <a:spcPts val="0"/>
                        </a:spcBef>
                        <a:spcAft>
                          <a:spcPts val="0"/>
                        </a:spcAft>
                      </a:pPr>
                      <a:r>
                        <a:rPr lang="en-US" sz="1600" dirty="0">
                          <a:effectLst/>
                          <a:latin typeface="+mn-lt"/>
                        </a:rPr>
                        <a:t>COVID-19 patients to the</a:t>
                      </a:r>
                    </a:p>
                    <a:p>
                      <a:pPr marL="63500" marR="0">
                        <a:lnSpc>
                          <a:spcPts val="1080"/>
                        </a:lnSpc>
                        <a:spcBef>
                          <a:spcPts val="0"/>
                        </a:spcBef>
                        <a:spcAft>
                          <a:spcPts val="0"/>
                        </a:spcAft>
                      </a:pPr>
                      <a:endParaRPr lang="en-US" sz="1600" dirty="0">
                        <a:effectLst/>
                        <a:latin typeface="+mn-lt"/>
                      </a:endParaRPr>
                    </a:p>
                    <a:p>
                      <a:pPr marL="63500" marR="0">
                        <a:lnSpc>
                          <a:spcPts val="1080"/>
                        </a:lnSpc>
                        <a:spcBef>
                          <a:spcPts val="0"/>
                        </a:spcBef>
                        <a:spcAft>
                          <a:spcPts val="0"/>
                        </a:spcAft>
                      </a:pPr>
                      <a:r>
                        <a:rPr lang="en-US" sz="1600" dirty="0">
                          <a:effectLst/>
                          <a:latin typeface="+mn-lt"/>
                        </a:rPr>
                        <a:t>referral healthcare facility.</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Medical mask</a:t>
                      </a:r>
                    </a:p>
                    <a:p>
                      <a:pPr marL="63500" marR="0">
                        <a:lnSpc>
                          <a:spcPts val="1025"/>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p>
                      <a:pPr marL="63500" marR="0">
                        <a:lnSpc>
                          <a:spcPts val="1080"/>
                        </a:lnSpc>
                        <a:spcBef>
                          <a:spcPts val="0"/>
                        </a:spcBef>
                        <a:spcAft>
                          <a:spcPts val="0"/>
                        </a:spcAft>
                      </a:pPr>
                      <a:r>
                        <a:rPr lang="en-US" sz="1600" dirty="0">
                          <a:effectLst/>
                          <a:latin typeface="+mn-lt"/>
                        </a:rPr>
                        <a:t>Gowns, Gloves, Eye</a:t>
                      </a:r>
                      <a:r>
                        <a:rPr lang="en-US" sz="1600" baseline="0" dirty="0">
                          <a:effectLst/>
                          <a:latin typeface="+mn-lt"/>
                        </a:rPr>
                        <a:t> </a:t>
                      </a:r>
                      <a:endParaRPr lang="en-US" sz="1600" baseline="0" dirty="0" smtClean="0">
                        <a:effectLst/>
                        <a:latin typeface="+mn-lt"/>
                      </a:endParaRPr>
                    </a:p>
                    <a:p>
                      <a:pPr marL="63500" marR="0">
                        <a:lnSpc>
                          <a:spcPts val="1080"/>
                        </a:lnSpc>
                        <a:spcBef>
                          <a:spcPts val="0"/>
                        </a:spcBef>
                        <a:spcAft>
                          <a:spcPts val="0"/>
                        </a:spcAft>
                      </a:pPr>
                      <a:endParaRPr lang="en-US" sz="1600" baseline="0" dirty="0" smtClean="0">
                        <a:effectLst/>
                        <a:latin typeface="+mn-lt"/>
                      </a:endParaRPr>
                    </a:p>
                    <a:p>
                      <a:pPr marL="63500" marR="0">
                        <a:lnSpc>
                          <a:spcPts val="1080"/>
                        </a:lnSpc>
                        <a:spcBef>
                          <a:spcPts val="0"/>
                        </a:spcBef>
                        <a:spcAft>
                          <a:spcPts val="0"/>
                        </a:spcAft>
                      </a:pPr>
                      <a:r>
                        <a:rPr lang="en-US" sz="1600" baseline="0" dirty="0" smtClean="0">
                          <a:effectLst/>
                          <a:latin typeface="+mn-lt"/>
                        </a:rPr>
                        <a:t>protection</a:t>
                      </a: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092285">
                <a:tc vMerge="1">
                  <a:txBody>
                    <a:bodyPr/>
                    <a:lstStyle/>
                    <a:p>
                      <a:endParaRPr lang="en-US"/>
                    </a:p>
                  </a:txBody>
                  <a:tcPr/>
                </a:tc>
                <a:tc rowSpan="3">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Driver</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Involved only in driving the patient </a:t>
                      </a:r>
                      <a:r>
                        <a:rPr lang="en-US" sz="1600" dirty="0" smtClean="0">
                          <a:effectLst/>
                          <a:latin typeface="+mn-lt"/>
                        </a:rPr>
                        <a:t>with</a:t>
                      </a:r>
                      <a:r>
                        <a:rPr lang="en-US" sz="1600" baseline="0" dirty="0" smtClean="0">
                          <a:effectLst/>
                          <a:latin typeface="+mn-lt"/>
                        </a:rPr>
                        <a:t> </a:t>
                      </a:r>
                    </a:p>
                    <a:p>
                      <a:pPr marL="63500" marR="0">
                        <a:lnSpc>
                          <a:spcPts val="1035"/>
                        </a:lnSpc>
                        <a:spcBef>
                          <a:spcPts val="0"/>
                        </a:spcBef>
                        <a:spcAft>
                          <a:spcPts val="0"/>
                        </a:spcAft>
                      </a:pPr>
                      <a:endParaRPr lang="en-US" sz="1600" baseline="0" dirty="0" smtClean="0">
                        <a:effectLst/>
                        <a:latin typeface="+mn-lt"/>
                      </a:endParaRPr>
                    </a:p>
                    <a:p>
                      <a:pPr marL="63500" marR="0">
                        <a:lnSpc>
                          <a:spcPts val="1035"/>
                        </a:lnSpc>
                        <a:spcBef>
                          <a:spcPts val="0"/>
                        </a:spcBef>
                        <a:spcAft>
                          <a:spcPts val="0"/>
                        </a:spcAft>
                      </a:pPr>
                      <a:r>
                        <a:rPr lang="en-US" sz="1600" dirty="0" smtClean="0">
                          <a:effectLst/>
                          <a:latin typeface="+mn-lt"/>
                        </a:rPr>
                        <a:t>suspected </a:t>
                      </a:r>
                      <a:r>
                        <a:rPr lang="en-US" sz="1600" baseline="0" dirty="0" smtClean="0">
                          <a:effectLst/>
                          <a:latin typeface="+mn-lt"/>
                        </a:rPr>
                        <a:t> </a:t>
                      </a:r>
                      <a:r>
                        <a:rPr lang="en-US" sz="1600" dirty="0" smtClean="0">
                          <a:effectLst/>
                          <a:latin typeface="+mn-lt"/>
                        </a:rPr>
                        <a:t>COVID-19</a:t>
                      </a:r>
                      <a:r>
                        <a:rPr lang="en-US" sz="1600" baseline="0" dirty="0" smtClean="0">
                          <a:effectLst/>
                          <a:latin typeface="+mn-lt"/>
                        </a:rPr>
                        <a:t> </a:t>
                      </a:r>
                      <a:r>
                        <a:rPr lang="en-US" sz="1600" baseline="0" dirty="0">
                          <a:effectLst/>
                          <a:latin typeface="+mn-lt"/>
                        </a:rPr>
                        <a:t>and the driver’s </a:t>
                      </a:r>
                      <a:endParaRPr lang="en-US" sz="1600" baseline="0" dirty="0" smtClean="0">
                        <a:effectLst/>
                        <a:latin typeface="+mn-lt"/>
                      </a:endParaRPr>
                    </a:p>
                    <a:p>
                      <a:pPr marL="63500" marR="0">
                        <a:lnSpc>
                          <a:spcPts val="1035"/>
                        </a:lnSpc>
                        <a:spcBef>
                          <a:spcPts val="0"/>
                        </a:spcBef>
                        <a:spcAft>
                          <a:spcPts val="0"/>
                        </a:spcAft>
                      </a:pPr>
                      <a:endParaRPr lang="en-US" sz="1600" baseline="0" dirty="0" smtClean="0">
                        <a:effectLst/>
                        <a:latin typeface="+mn-lt"/>
                      </a:endParaRPr>
                    </a:p>
                    <a:p>
                      <a:pPr marL="63500" marR="0">
                        <a:lnSpc>
                          <a:spcPts val="1035"/>
                        </a:lnSpc>
                        <a:spcBef>
                          <a:spcPts val="0"/>
                        </a:spcBef>
                        <a:spcAft>
                          <a:spcPts val="0"/>
                        </a:spcAft>
                      </a:pPr>
                      <a:r>
                        <a:rPr lang="en-US" sz="1600" baseline="0" dirty="0" smtClean="0">
                          <a:effectLst/>
                          <a:latin typeface="+mn-lt"/>
                        </a:rPr>
                        <a:t>compartment </a:t>
                      </a:r>
                      <a:r>
                        <a:rPr lang="en-US" sz="1600" baseline="0" dirty="0">
                          <a:effectLst/>
                          <a:latin typeface="+mn-lt"/>
                        </a:rPr>
                        <a:t>is </a:t>
                      </a:r>
                      <a:r>
                        <a:rPr lang="en-US" sz="1600" baseline="0" dirty="0" smtClean="0">
                          <a:effectLst/>
                          <a:latin typeface="+mn-lt"/>
                        </a:rPr>
                        <a:t>separated </a:t>
                      </a:r>
                      <a:r>
                        <a:rPr lang="en-US" sz="1600" baseline="0" dirty="0">
                          <a:effectLst/>
                          <a:latin typeface="+mn-lt"/>
                        </a:rPr>
                        <a:t>from the COVID-19 </a:t>
                      </a:r>
                      <a:endParaRPr lang="en-US" sz="1600" baseline="0" dirty="0" smtClean="0">
                        <a:effectLst/>
                        <a:latin typeface="+mn-lt"/>
                      </a:endParaRPr>
                    </a:p>
                    <a:p>
                      <a:pPr marL="63500" marR="0">
                        <a:lnSpc>
                          <a:spcPts val="1035"/>
                        </a:lnSpc>
                        <a:spcBef>
                          <a:spcPts val="0"/>
                        </a:spcBef>
                        <a:spcAft>
                          <a:spcPts val="0"/>
                        </a:spcAft>
                      </a:pPr>
                      <a:endParaRPr lang="en-US" sz="1600" baseline="0" dirty="0" smtClean="0">
                        <a:effectLst/>
                        <a:latin typeface="+mn-lt"/>
                      </a:endParaRPr>
                    </a:p>
                    <a:p>
                      <a:pPr marL="63500" marR="0">
                        <a:lnSpc>
                          <a:spcPts val="1035"/>
                        </a:lnSpc>
                        <a:spcBef>
                          <a:spcPts val="0"/>
                        </a:spcBef>
                        <a:spcAft>
                          <a:spcPts val="0"/>
                        </a:spcAft>
                      </a:pPr>
                      <a:r>
                        <a:rPr lang="en-US" sz="1600" baseline="0" dirty="0" smtClean="0">
                          <a:effectLst/>
                          <a:latin typeface="+mn-lt"/>
                        </a:rPr>
                        <a:t>patient</a:t>
                      </a:r>
                      <a:r>
                        <a:rPr lang="en-US" sz="1600" baseline="0" dirty="0">
                          <a:effectLst/>
                          <a:latin typeface="+mn-lt"/>
                        </a:rPr>
                        <a:t>.</a:t>
                      </a:r>
                    </a:p>
                    <a:p>
                      <a:pPr marL="63500" marR="0">
                        <a:lnSpc>
                          <a:spcPts val="1035"/>
                        </a:lnSpc>
                        <a:spcBef>
                          <a:spcPts val="0"/>
                        </a:spcBef>
                        <a:spcAft>
                          <a:spcPts val="0"/>
                        </a:spcAft>
                      </a:pP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Maintain spatial distance of</a:t>
                      </a:r>
                    </a:p>
                    <a:p>
                      <a:pPr marL="63500" marR="0">
                        <a:lnSpc>
                          <a:spcPts val="1035"/>
                        </a:lnSpc>
                        <a:spcBef>
                          <a:spcPts val="0"/>
                        </a:spcBef>
                        <a:spcAft>
                          <a:spcPts val="0"/>
                        </a:spcAft>
                      </a:pPr>
                      <a:endParaRPr lang="en-US" sz="1600" dirty="0">
                        <a:effectLst/>
                        <a:latin typeface="+mn-lt"/>
                      </a:endParaRPr>
                    </a:p>
                    <a:p>
                      <a:pPr marL="63500" marR="0">
                        <a:lnSpc>
                          <a:spcPts val="1080"/>
                        </a:lnSpc>
                        <a:spcBef>
                          <a:spcPts val="0"/>
                        </a:spcBef>
                        <a:spcAft>
                          <a:spcPts val="0"/>
                        </a:spcAft>
                      </a:pPr>
                      <a:r>
                        <a:rPr lang="en-US" sz="1600" dirty="0">
                          <a:effectLst/>
                          <a:latin typeface="+mn-lt"/>
                        </a:rPr>
                        <a:t>at least 1 m. N</a:t>
                      </a:r>
                      <a:r>
                        <a:rPr lang="en-US" sz="1600" baseline="0" dirty="0">
                          <a:effectLst/>
                          <a:latin typeface="+mn-lt"/>
                        </a:rPr>
                        <a:t>o PPE </a:t>
                      </a:r>
                      <a:endParaRPr lang="en-US" sz="1600" baseline="0" dirty="0" smtClean="0">
                        <a:effectLst/>
                        <a:latin typeface="+mn-lt"/>
                      </a:endParaRPr>
                    </a:p>
                    <a:p>
                      <a:pPr marL="63500" marR="0">
                        <a:lnSpc>
                          <a:spcPts val="1080"/>
                        </a:lnSpc>
                        <a:spcBef>
                          <a:spcPts val="0"/>
                        </a:spcBef>
                        <a:spcAft>
                          <a:spcPts val="0"/>
                        </a:spcAft>
                      </a:pPr>
                      <a:endParaRPr lang="en-US" sz="1600" baseline="0" dirty="0" smtClean="0">
                        <a:effectLst/>
                        <a:latin typeface="+mn-lt"/>
                      </a:endParaRPr>
                    </a:p>
                    <a:p>
                      <a:pPr marL="63500" marR="0">
                        <a:lnSpc>
                          <a:spcPts val="1080"/>
                        </a:lnSpc>
                        <a:spcBef>
                          <a:spcPts val="0"/>
                        </a:spcBef>
                        <a:spcAft>
                          <a:spcPts val="0"/>
                        </a:spcAft>
                      </a:pPr>
                      <a:r>
                        <a:rPr lang="en-US" sz="1600" baseline="0" dirty="0" smtClean="0">
                          <a:effectLst/>
                          <a:latin typeface="+mn-lt"/>
                        </a:rPr>
                        <a:t>required</a:t>
                      </a:r>
                      <a:r>
                        <a:rPr lang="en-US" sz="1600" baseline="0" dirty="0">
                          <a:effectLst/>
                          <a:latin typeface="+mn-lt"/>
                        </a:rPr>
                        <a:t>.</a:t>
                      </a: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732744">
                <a:tc vMerge="1">
                  <a:txBody>
                    <a:bodyPr/>
                    <a:lstStyle/>
                    <a:p>
                      <a:endParaRPr lang="en-US"/>
                    </a:p>
                  </a:txBody>
                  <a:tcPr/>
                </a:tc>
                <a:tc vMerge="1">
                  <a:txBody>
                    <a:bodyPr/>
                    <a:lstStyle/>
                    <a:p>
                      <a:endParaRPr lang="en-US"/>
                    </a:p>
                  </a:txBody>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Assisting with loading or unloading patient</a:t>
                      </a:r>
                      <a:r>
                        <a:rPr lang="en-US" sz="1600" baseline="0" dirty="0">
                          <a:effectLst/>
                          <a:latin typeface="+mn-lt"/>
                        </a:rPr>
                        <a:t> with </a:t>
                      </a: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a:effectLst/>
                          <a:latin typeface="+mn-lt"/>
                        </a:rPr>
                        <a:t>suspected  with suspected COVID-19 disease.</a:t>
                      </a:r>
                      <a:endParaRPr lang="en-US" sz="1600" dirty="0">
                        <a:effectLst/>
                        <a:latin typeface="+mn-lt"/>
                      </a:endParaRPr>
                    </a:p>
                    <a:p>
                      <a:pPr marL="63500" marR="0">
                        <a:lnSpc>
                          <a:spcPts val="1025"/>
                        </a:lnSpc>
                        <a:spcBef>
                          <a:spcPts val="0"/>
                        </a:spcBef>
                        <a:spcAft>
                          <a:spcPts val="0"/>
                        </a:spcAft>
                      </a:pP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Medical mask, Gown,</a:t>
                      </a:r>
                      <a:endParaRPr lang="en-US" sz="1600" baseline="0" dirty="0">
                        <a:effectLst/>
                        <a:latin typeface="+mn-lt"/>
                      </a:endParaRP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a:effectLst/>
                          <a:latin typeface="+mn-lt"/>
                        </a:rPr>
                        <a:t>Gloves, </a:t>
                      </a: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a:effectLst/>
                          <a:latin typeface="+mn-lt"/>
                        </a:rPr>
                        <a:t>Eye protection</a:t>
                      </a: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861579">
                <a:tc vMerge="1">
                  <a:txBody>
                    <a:bodyPr/>
                    <a:lstStyle/>
                    <a:p>
                      <a:endParaRPr lang="en-US"/>
                    </a:p>
                  </a:txBody>
                  <a:tcPr/>
                </a:tc>
                <a:tc vMerge="1">
                  <a:txBody>
                    <a:bodyPr/>
                    <a:lstStyle/>
                    <a:p>
                      <a:endParaRPr lang="en-US"/>
                    </a:p>
                  </a:txBody>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No direct contact with patient with</a:t>
                      </a:r>
                      <a:r>
                        <a:rPr lang="en-US" sz="1600" baseline="0" dirty="0">
                          <a:effectLst/>
                          <a:latin typeface="+mn-lt"/>
                        </a:rPr>
                        <a:t> suspected</a:t>
                      </a:r>
                    </a:p>
                    <a:p>
                      <a:pPr marL="63500" marR="0">
                        <a:lnSpc>
                          <a:spcPts val="1035"/>
                        </a:lnSpc>
                        <a:spcBef>
                          <a:spcPts val="0"/>
                        </a:spcBef>
                        <a:spcAft>
                          <a:spcPts val="0"/>
                        </a:spcAft>
                      </a:pPr>
                      <a:endParaRPr lang="en-US" sz="1600" baseline="0" dirty="0">
                        <a:effectLst/>
                        <a:latin typeface="+mn-lt"/>
                      </a:endParaRPr>
                    </a:p>
                    <a:p>
                      <a:pPr marL="63500" marR="0">
                        <a:lnSpc>
                          <a:spcPts val="1035"/>
                        </a:lnSpc>
                        <a:spcBef>
                          <a:spcPts val="0"/>
                        </a:spcBef>
                        <a:spcAft>
                          <a:spcPts val="0"/>
                        </a:spcAft>
                      </a:pPr>
                      <a:r>
                        <a:rPr lang="en-US" sz="1600" baseline="0" dirty="0" smtClean="0">
                          <a:effectLst/>
                          <a:latin typeface="+mn-lt"/>
                        </a:rPr>
                        <a:t>COVID-19</a:t>
                      </a:r>
                      <a:r>
                        <a:rPr lang="en-US" sz="1600" baseline="0" dirty="0">
                          <a:effectLst/>
                          <a:latin typeface="+mn-lt"/>
                        </a:rPr>
                        <a:t> </a:t>
                      </a:r>
                      <a:r>
                        <a:rPr lang="en-US" sz="1600" dirty="0" smtClean="0">
                          <a:effectLst/>
                          <a:latin typeface="+mn-lt"/>
                        </a:rPr>
                        <a:t>but </a:t>
                      </a:r>
                      <a:r>
                        <a:rPr lang="en-US" sz="1600" dirty="0">
                          <a:effectLst/>
                          <a:latin typeface="+mn-lt"/>
                        </a:rPr>
                        <a:t>no separation between driver’s </a:t>
                      </a:r>
                      <a:endParaRPr lang="en-US" sz="1600" dirty="0" smtClean="0">
                        <a:effectLst/>
                        <a:latin typeface="+mn-lt"/>
                      </a:endParaRPr>
                    </a:p>
                    <a:p>
                      <a:pPr marL="63500" marR="0">
                        <a:lnSpc>
                          <a:spcPts val="1035"/>
                        </a:lnSpc>
                        <a:spcBef>
                          <a:spcPts val="0"/>
                        </a:spcBef>
                        <a:spcAft>
                          <a:spcPts val="0"/>
                        </a:spcAft>
                      </a:pPr>
                      <a:endParaRPr lang="en-US" sz="1600" dirty="0" smtClean="0">
                        <a:effectLst/>
                        <a:latin typeface="+mn-lt"/>
                      </a:endParaRPr>
                    </a:p>
                    <a:p>
                      <a:pPr marL="63500" marR="0">
                        <a:lnSpc>
                          <a:spcPts val="1035"/>
                        </a:lnSpc>
                        <a:spcBef>
                          <a:spcPts val="0"/>
                        </a:spcBef>
                        <a:spcAft>
                          <a:spcPts val="0"/>
                        </a:spcAft>
                      </a:pPr>
                      <a:r>
                        <a:rPr lang="en-US" sz="1600" dirty="0" smtClean="0">
                          <a:effectLst/>
                          <a:latin typeface="+mn-lt"/>
                        </a:rPr>
                        <a:t>and </a:t>
                      </a:r>
                      <a:r>
                        <a:rPr lang="en-US" sz="1600" dirty="0">
                          <a:effectLst/>
                          <a:latin typeface="+mn-lt"/>
                        </a:rPr>
                        <a:t>patient’s </a:t>
                      </a:r>
                      <a:r>
                        <a:rPr lang="en-US" sz="1600" dirty="0" smtClean="0">
                          <a:effectLst/>
                          <a:latin typeface="+mn-lt"/>
                        </a:rPr>
                        <a:t>compartment</a:t>
                      </a:r>
                      <a:endParaRPr lang="en-US" sz="1600" dirty="0">
                        <a:effectLst/>
                        <a:latin typeface="+mn-lt"/>
                      </a:endParaRPr>
                    </a:p>
                    <a:p>
                      <a:pPr marL="63500" marR="0">
                        <a:lnSpc>
                          <a:spcPts val="1080"/>
                        </a:lnSpc>
                        <a:spcBef>
                          <a:spcPts val="0"/>
                        </a:spcBef>
                        <a:spcAft>
                          <a:spcPts val="0"/>
                        </a:spcAft>
                      </a:pP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Medical mask</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212132">
                <a:tc vMerge="1">
                  <a:txBody>
                    <a:bodyPr/>
                    <a:lstStyle/>
                    <a:p>
                      <a:endParaRPr lang="en-US"/>
                    </a:p>
                  </a:txBody>
                  <a:tcPr/>
                </a:tc>
                <a:tc>
                  <a:txBody>
                    <a:bodyPr/>
                    <a:lstStyle/>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Patient with </a:t>
                      </a:r>
                    </a:p>
                    <a:p>
                      <a:pPr marL="63500" marR="0">
                        <a:lnSpc>
                          <a:spcPts val="1035"/>
                        </a:lnSpc>
                        <a:spcBef>
                          <a:spcPts val="0"/>
                        </a:spcBef>
                        <a:spcAft>
                          <a:spcPts val="0"/>
                        </a:spcAft>
                      </a:pPr>
                      <a:endParaRPr lang="en-US" sz="1600" b="1" dirty="0">
                        <a:effectLst/>
                        <a:latin typeface="+mn-lt"/>
                      </a:endParaRPr>
                    </a:p>
                    <a:p>
                      <a:pPr marL="63500" marR="0">
                        <a:lnSpc>
                          <a:spcPts val="1035"/>
                        </a:lnSpc>
                        <a:spcBef>
                          <a:spcPts val="0"/>
                        </a:spcBef>
                        <a:spcAft>
                          <a:spcPts val="0"/>
                        </a:spcAft>
                      </a:pPr>
                      <a:r>
                        <a:rPr lang="en-US" sz="1600" b="1" dirty="0">
                          <a:effectLst/>
                          <a:latin typeface="+mn-lt"/>
                        </a:rPr>
                        <a:t>Suspected</a:t>
                      </a:r>
                    </a:p>
                    <a:p>
                      <a:pPr marL="63500" marR="0">
                        <a:lnSpc>
                          <a:spcPts val="1035"/>
                        </a:lnSpc>
                        <a:spcBef>
                          <a:spcPts val="0"/>
                        </a:spcBef>
                        <a:spcAft>
                          <a:spcPts val="0"/>
                        </a:spcAft>
                      </a:pPr>
                      <a:endParaRPr lang="en-US" sz="1600" b="1" dirty="0" smtClean="0">
                        <a:effectLst/>
                        <a:latin typeface="+mn-lt"/>
                      </a:endParaRPr>
                    </a:p>
                    <a:p>
                      <a:pPr marL="63500" marR="0">
                        <a:lnSpc>
                          <a:spcPts val="1035"/>
                        </a:lnSpc>
                        <a:spcBef>
                          <a:spcPts val="0"/>
                        </a:spcBef>
                        <a:spcAft>
                          <a:spcPts val="0"/>
                        </a:spcAft>
                      </a:pPr>
                      <a:r>
                        <a:rPr lang="en-US" sz="1600" b="1" dirty="0" smtClean="0">
                          <a:effectLst/>
                          <a:latin typeface="+mn-lt"/>
                        </a:rPr>
                        <a:t>COVID</a:t>
                      </a:r>
                      <a:r>
                        <a:rPr lang="en-US" sz="1600" b="1" baseline="0" dirty="0" smtClean="0">
                          <a:effectLst/>
                          <a:latin typeface="+mn-lt"/>
                        </a:rPr>
                        <a:t> </a:t>
                      </a:r>
                      <a:endParaRPr lang="en-US" sz="1600" b="1" dirty="0">
                        <a:effectLst/>
                        <a:latin typeface="+mn-lt"/>
                      </a:endParaRP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endParaRPr lang="en-US" sz="1600" dirty="0">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Transport to the </a:t>
                      </a:r>
                      <a:r>
                        <a:rPr lang="en-US" sz="1600" dirty="0" smtClean="0">
                          <a:effectLst/>
                          <a:latin typeface="+mn-lt"/>
                        </a:rPr>
                        <a:t>referral</a:t>
                      </a:r>
                      <a:r>
                        <a:rPr lang="en-US" sz="1600" baseline="0" dirty="0" smtClean="0">
                          <a:effectLst/>
                          <a:latin typeface="+mn-lt"/>
                        </a:rPr>
                        <a:t> </a:t>
                      </a:r>
                      <a:r>
                        <a:rPr lang="en-US" sz="1600" dirty="0" smtClean="0">
                          <a:effectLst/>
                          <a:latin typeface="+mn-lt"/>
                        </a:rPr>
                        <a:t>healthcare </a:t>
                      </a:r>
                      <a:r>
                        <a:rPr lang="en-US" sz="1600" dirty="0">
                          <a:effectLst/>
                          <a:latin typeface="+mn-lt"/>
                        </a:rPr>
                        <a:t>facility. </a:t>
                      </a:r>
                    </a:p>
                    <a:p>
                      <a:pPr marL="63500" marR="0">
                        <a:lnSpc>
                          <a:spcPts val="1080"/>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35"/>
                        </a:lnSpc>
                        <a:spcBef>
                          <a:spcPts val="0"/>
                        </a:spcBef>
                        <a:spcAft>
                          <a:spcPts val="0"/>
                        </a:spcAft>
                      </a:pPr>
                      <a:endParaRPr lang="en-US" sz="1600" dirty="0">
                        <a:effectLst/>
                        <a:latin typeface="+mn-lt"/>
                      </a:endParaRPr>
                    </a:p>
                    <a:p>
                      <a:pPr marL="63500" marR="0">
                        <a:lnSpc>
                          <a:spcPts val="1035"/>
                        </a:lnSpc>
                        <a:spcBef>
                          <a:spcPts val="0"/>
                        </a:spcBef>
                        <a:spcAft>
                          <a:spcPts val="0"/>
                        </a:spcAft>
                      </a:pPr>
                      <a:r>
                        <a:rPr lang="en-US" sz="1600" dirty="0">
                          <a:effectLst/>
                          <a:latin typeface="+mn-lt"/>
                        </a:rPr>
                        <a:t>Medical mask if tolerated</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1700508">
                <a:tc vMerge="1">
                  <a:txBody>
                    <a:bodyPr/>
                    <a:lstStyle/>
                    <a:p>
                      <a:endParaRPr lang="en-US"/>
                    </a:p>
                  </a:txBody>
                  <a:tcPr/>
                </a:tc>
                <a:tc>
                  <a:txBody>
                    <a:bodyPr/>
                    <a:lstStyle/>
                    <a:p>
                      <a:pPr marL="63500" marR="0">
                        <a:lnSpc>
                          <a:spcPts val="1025"/>
                        </a:lnSpc>
                        <a:spcBef>
                          <a:spcPts val="0"/>
                        </a:spcBef>
                        <a:spcAft>
                          <a:spcPts val="0"/>
                        </a:spcAft>
                      </a:pPr>
                      <a:endParaRPr lang="en-US" sz="1600" b="1" dirty="0" smtClean="0">
                        <a:effectLst/>
                        <a:latin typeface="+mn-lt"/>
                      </a:endParaRPr>
                    </a:p>
                    <a:p>
                      <a:pPr marL="63500" marR="0">
                        <a:lnSpc>
                          <a:spcPts val="1025"/>
                        </a:lnSpc>
                        <a:spcBef>
                          <a:spcPts val="0"/>
                        </a:spcBef>
                        <a:spcAft>
                          <a:spcPts val="0"/>
                        </a:spcAft>
                      </a:pPr>
                      <a:r>
                        <a:rPr lang="en-US" sz="1600" b="1" dirty="0" smtClean="0">
                          <a:effectLst/>
                          <a:latin typeface="+mn-lt"/>
                        </a:rPr>
                        <a:t>Cleaners</a:t>
                      </a:r>
                      <a:endParaRPr lang="en-US" sz="1600" b="1"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Cleaning after and </a:t>
                      </a:r>
                      <a:r>
                        <a:rPr lang="en-US" sz="1600" dirty="0" smtClean="0">
                          <a:effectLst/>
                          <a:latin typeface="+mn-lt"/>
                        </a:rPr>
                        <a:t>between</a:t>
                      </a:r>
                      <a:r>
                        <a:rPr lang="en-US" sz="1600" baseline="0" dirty="0" smtClean="0">
                          <a:effectLst/>
                          <a:latin typeface="+mn-lt"/>
                        </a:rPr>
                        <a:t> </a:t>
                      </a:r>
                      <a:r>
                        <a:rPr lang="en-US" sz="1600" dirty="0" smtClean="0">
                          <a:effectLst/>
                          <a:latin typeface="+mn-lt"/>
                        </a:rPr>
                        <a:t>transport </a:t>
                      </a:r>
                      <a:r>
                        <a:rPr lang="en-US" sz="1600" dirty="0">
                          <a:effectLst/>
                          <a:latin typeface="+mn-lt"/>
                        </a:rPr>
                        <a:t>of patients </a:t>
                      </a:r>
                      <a:endParaRPr lang="en-US" sz="1600" dirty="0" smtClean="0">
                        <a:effectLst/>
                        <a:latin typeface="+mn-lt"/>
                      </a:endParaRPr>
                    </a:p>
                    <a:p>
                      <a:pPr marL="63500" marR="0">
                        <a:lnSpc>
                          <a:spcPts val="1025"/>
                        </a:lnSpc>
                        <a:spcBef>
                          <a:spcPts val="0"/>
                        </a:spcBef>
                        <a:spcAft>
                          <a:spcPts val="0"/>
                        </a:spcAft>
                      </a:pPr>
                      <a:endParaRPr lang="en-US" sz="1600" dirty="0" smtClean="0">
                        <a:effectLst/>
                        <a:latin typeface="+mn-lt"/>
                      </a:endParaRPr>
                    </a:p>
                    <a:p>
                      <a:pPr marL="63500" marR="0">
                        <a:lnSpc>
                          <a:spcPts val="1025"/>
                        </a:lnSpc>
                        <a:spcBef>
                          <a:spcPts val="0"/>
                        </a:spcBef>
                        <a:spcAft>
                          <a:spcPts val="0"/>
                        </a:spcAft>
                      </a:pPr>
                      <a:r>
                        <a:rPr lang="en-US" sz="1600" dirty="0" smtClean="0">
                          <a:effectLst/>
                          <a:latin typeface="+mn-lt"/>
                        </a:rPr>
                        <a:t>with</a:t>
                      </a:r>
                      <a:r>
                        <a:rPr lang="en-US" sz="1600" baseline="0" dirty="0" smtClean="0">
                          <a:effectLst/>
                          <a:latin typeface="+mn-lt"/>
                        </a:rPr>
                        <a:t> </a:t>
                      </a:r>
                      <a:r>
                        <a:rPr lang="en-US" sz="1600" dirty="0" smtClean="0">
                          <a:effectLst/>
                          <a:latin typeface="+mn-lt"/>
                        </a:rPr>
                        <a:t>suspected </a:t>
                      </a:r>
                      <a:r>
                        <a:rPr lang="en-US" sz="1600" dirty="0">
                          <a:effectLst/>
                          <a:latin typeface="+mn-lt"/>
                        </a:rPr>
                        <a:t>COVID-19 </a:t>
                      </a:r>
                      <a:r>
                        <a:rPr lang="en-US" sz="1600" dirty="0" smtClean="0">
                          <a:effectLst/>
                          <a:latin typeface="+mn-lt"/>
                        </a:rPr>
                        <a:t>disease</a:t>
                      </a:r>
                      <a:r>
                        <a:rPr lang="en-US" sz="1600" baseline="0" dirty="0" smtClean="0">
                          <a:effectLst/>
                          <a:latin typeface="+mn-lt"/>
                        </a:rPr>
                        <a:t> </a:t>
                      </a:r>
                      <a:r>
                        <a:rPr lang="en-US" sz="1600" dirty="0" smtClean="0">
                          <a:effectLst/>
                          <a:latin typeface="+mn-lt"/>
                        </a:rPr>
                        <a:t>to </a:t>
                      </a:r>
                      <a:r>
                        <a:rPr lang="en-US" sz="1600" dirty="0">
                          <a:effectLst/>
                          <a:latin typeface="+mn-lt"/>
                        </a:rPr>
                        <a:t>the </a:t>
                      </a:r>
                      <a:endParaRPr lang="en-US" sz="1600" dirty="0" smtClean="0">
                        <a:effectLst/>
                        <a:latin typeface="+mn-lt"/>
                      </a:endParaRPr>
                    </a:p>
                    <a:p>
                      <a:pPr marL="63500" marR="0">
                        <a:lnSpc>
                          <a:spcPts val="1025"/>
                        </a:lnSpc>
                        <a:spcBef>
                          <a:spcPts val="0"/>
                        </a:spcBef>
                        <a:spcAft>
                          <a:spcPts val="0"/>
                        </a:spcAft>
                      </a:pPr>
                      <a:endParaRPr lang="en-US" sz="1600" dirty="0" smtClean="0">
                        <a:effectLst/>
                        <a:latin typeface="+mn-lt"/>
                      </a:endParaRPr>
                    </a:p>
                    <a:p>
                      <a:pPr marL="63500" marR="0">
                        <a:lnSpc>
                          <a:spcPts val="1025"/>
                        </a:lnSpc>
                        <a:spcBef>
                          <a:spcPts val="0"/>
                        </a:spcBef>
                        <a:spcAft>
                          <a:spcPts val="0"/>
                        </a:spcAft>
                      </a:pPr>
                      <a:r>
                        <a:rPr lang="en-US" sz="1600" dirty="0" smtClean="0">
                          <a:effectLst/>
                          <a:latin typeface="+mn-lt"/>
                        </a:rPr>
                        <a:t>referral healthcare</a:t>
                      </a:r>
                      <a:r>
                        <a:rPr lang="en-US" sz="1600" baseline="0" dirty="0" smtClean="0">
                          <a:effectLst/>
                          <a:latin typeface="+mn-lt"/>
                        </a:rPr>
                        <a:t> </a:t>
                      </a:r>
                      <a:r>
                        <a:rPr lang="en-US" sz="1600" dirty="0" smtClean="0">
                          <a:effectLst/>
                          <a:latin typeface="+mn-lt"/>
                        </a:rPr>
                        <a:t>facility</a:t>
                      </a:r>
                      <a:r>
                        <a:rPr lang="en-US" sz="1600" dirty="0">
                          <a:effectLst/>
                          <a:latin typeface="+mn-lt"/>
                        </a:rPr>
                        <a:t>.</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0" marR="0">
                        <a:lnSpc>
                          <a:spcPts val="1025"/>
                        </a:lnSpc>
                        <a:spcBef>
                          <a:spcPts val="0"/>
                        </a:spcBef>
                        <a:spcAft>
                          <a:spcPts val="0"/>
                        </a:spcAft>
                      </a:pPr>
                      <a:endParaRPr lang="en-US" sz="1600" dirty="0">
                        <a:effectLst/>
                        <a:latin typeface="+mn-lt"/>
                      </a:endParaRPr>
                    </a:p>
                    <a:p>
                      <a:pPr marL="63500" marR="0">
                        <a:lnSpc>
                          <a:spcPts val="1025"/>
                        </a:lnSpc>
                        <a:spcBef>
                          <a:spcPts val="0"/>
                        </a:spcBef>
                        <a:spcAft>
                          <a:spcPts val="0"/>
                        </a:spcAft>
                      </a:pPr>
                      <a:r>
                        <a:rPr lang="en-US" sz="1600" dirty="0">
                          <a:effectLst/>
                          <a:latin typeface="+mn-lt"/>
                        </a:rPr>
                        <a:t>Medical mask, Gown,</a:t>
                      </a: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smtClean="0">
                          <a:effectLst/>
                          <a:latin typeface="+mn-lt"/>
                        </a:rPr>
                        <a:t>Heavy </a:t>
                      </a:r>
                      <a:r>
                        <a:rPr lang="en-US" sz="1600" baseline="0" dirty="0">
                          <a:effectLst/>
                          <a:latin typeface="+mn-lt"/>
                        </a:rPr>
                        <a:t>duty gloves, Eye</a:t>
                      </a: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a:effectLst/>
                          <a:latin typeface="+mn-lt"/>
                        </a:rPr>
                        <a:t>protection </a:t>
                      </a:r>
                    </a:p>
                    <a:p>
                      <a:pPr marL="63500" marR="0">
                        <a:lnSpc>
                          <a:spcPts val="1025"/>
                        </a:lnSpc>
                        <a:spcBef>
                          <a:spcPts val="0"/>
                        </a:spcBef>
                        <a:spcAft>
                          <a:spcPts val="0"/>
                        </a:spcAft>
                      </a:pPr>
                      <a:endParaRPr lang="en-US" sz="1600" baseline="0" dirty="0">
                        <a:effectLst/>
                        <a:latin typeface="+mn-lt"/>
                      </a:endParaRPr>
                    </a:p>
                    <a:p>
                      <a:pPr marL="63500" marR="0">
                        <a:lnSpc>
                          <a:spcPts val="1025"/>
                        </a:lnSpc>
                        <a:spcBef>
                          <a:spcPts val="0"/>
                        </a:spcBef>
                        <a:spcAft>
                          <a:spcPts val="0"/>
                        </a:spcAft>
                      </a:pPr>
                      <a:r>
                        <a:rPr lang="en-US" sz="1600" baseline="0" dirty="0">
                          <a:effectLst/>
                          <a:latin typeface="+mn-lt"/>
                        </a:rPr>
                        <a:t>(if risk of splash from </a:t>
                      </a:r>
                      <a:endParaRPr lang="en-US" sz="1600" baseline="0" dirty="0" smtClean="0">
                        <a:effectLst/>
                        <a:latin typeface="+mn-lt"/>
                      </a:endParaRPr>
                    </a:p>
                    <a:p>
                      <a:pPr marL="63500" marR="0">
                        <a:lnSpc>
                          <a:spcPts val="1025"/>
                        </a:lnSpc>
                        <a:spcBef>
                          <a:spcPts val="0"/>
                        </a:spcBef>
                        <a:spcAft>
                          <a:spcPts val="0"/>
                        </a:spcAft>
                      </a:pPr>
                      <a:endParaRPr lang="en-US" sz="1600" baseline="0" dirty="0" smtClean="0">
                        <a:effectLst/>
                        <a:latin typeface="+mn-lt"/>
                      </a:endParaRPr>
                    </a:p>
                    <a:p>
                      <a:pPr marL="63500" marR="0">
                        <a:lnSpc>
                          <a:spcPts val="1025"/>
                        </a:lnSpc>
                        <a:spcBef>
                          <a:spcPts val="0"/>
                        </a:spcBef>
                        <a:spcAft>
                          <a:spcPts val="0"/>
                        </a:spcAft>
                      </a:pPr>
                      <a:r>
                        <a:rPr lang="en-US" sz="1600" baseline="0" dirty="0" smtClean="0">
                          <a:effectLst/>
                          <a:latin typeface="+mn-lt"/>
                        </a:rPr>
                        <a:t>Organic material </a:t>
                      </a:r>
                      <a:r>
                        <a:rPr lang="en-US" sz="1600" baseline="0" dirty="0">
                          <a:effectLst/>
                          <a:latin typeface="+mn-lt"/>
                        </a:rPr>
                        <a:t>or </a:t>
                      </a:r>
                      <a:endParaRPr lang="en-US" sz="1600" baseline="0" dirty="0" smtClean="0">
                        <a:effectLst/>
                        <a:latin typeface="+mn-lt"/>
                      </a:endParaRPr>
                    </a:p>
                    <a:p>
                      <a:pPr marL="63500" marR="0">
                        <a:lnSpc>
                          <a:spcPts val="1025"/>
                        </a:lnSpc>
                        <a:spcBef>
                          <a:spcPts val="0"/>
                        </a:spcBef>
                        <a:spcAft>
                          <a:spcPts val="0"/>
                        </a:spcAft>
                      </a:pPr>
                      <a:endParaRPr lang="en-US" sz="1600" baseline="0" dirty="0" smtClean="0">
                        <a:effectLst/>
                        <a:latin typeface="+mn-lt"/>
                      </a:endParaRPr>
                    </a:p>
                    <a:p>
                      <a:pPr marL="63500" marR="0">
                        <a:lnSpc>
                          <a:spcPts val="1025"/>
                        </a:lnSpc>
                        <a:spcBef>
                          <a:spcPts val="0"/>
                        </a:spcBef>
                        <a:spcAft>
                          <a:spcPts val="0"/>
                        </a:spcAft>
                      </a:pPr>
                      <a:r>
                        <a:rPr lang="en-US" sz="1600" baseline="0" dirty="0" smtClean="0">
                          <a:effectLst/>
                          <a:latin typeface="+mn-lt"/>
                        </a:rPr>
                        <a:t>chemicals</a:t>
                      </a:r>
                      <a:r>
                        <a:rPr lang="en-US" sz="1600" baseline="0" dirty="0">
                          <a:effectLst/>
                          <a:latin typeface="+mn-lt"/>
                        </a:rPr>
                        <a:t>).</a:t>
                      </a:r>
                    </a:p>
                    <a:p>
                      <a:pPr marL="63500" marR="0">
                        <a:lnSpc>
                          <a:spcPts val="1025"/>
                        </a:lnSpc>
                        <a:spcBef>
                          <a:spcPts val="0"/>
                        </a:spcBef>
                        <a:spcAft>
                          <a:spcPts val="0"/>
                        </a:spcAft>
                      </a:pPr>
                      <a:r>
                        <a:rPr lang="en-US" sz="1600" baseline="0" dirty="0">
                          <a:effectLst/>
                          <a:latin typeface="+mn-lt"/>
                        </a:rPr>
                        <a:t> </a:t>
                      </a:r>
                      <a:endParaRPr lang="en-US" sz="1600" dirty="0">
                        <a:effectLst/>
                        <a:latin typeface="+mn-lt"/>
                      </a:endParaRPr>
                    </a:p>
                    <a:p>
                      <a:pPr marL="63500" marR="0">
                        <a:lnSpc>
                          <a:spcPts val="1070"/>
                        </a:lnSpc>
                        <a:spcBef>
                          <a:spcPts val="0"/>
                        </a:spcBef>
                        <a:spcAft>
                          <a:spcPts val="0"/>
                        </a:spcAft>
                      </a:pPr>
                      <a:r>
                        <a:rPr lang="en-US" sz="1600" dirty="0">
                          <a:effectLst/>
                          <a:latin typeface="+mn-lt"/>
                        </a:rPr>
                        <a:t>Boots or closed work shoes</a:t>
                      </a:r>
                      <a:endParaRPr lang="en-US" sz="1600" dirty="0">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9019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ctr"/>
            <a:r>
              <a:rPr lang="en-US" b="1" dirty="0"/>
              <a:t>Donning and Doffing of </a:t>
            </a:r>
            <a:r>
              <a:rPr lang="en-US" b="1" dirty="0" smtClean="0"/>
              <a:t>PPE</a:t>
            </a:r>
            <a:endParaRPr lang="en-US" dirty="0"/>
          </a:p>
        </p:txBody>
      </p:sp>
      <p:sp>
        <p:nvSpPr>
          <p:cNvPr id="16" name="Content Placeholder 15"/>
          <p:cNvSpPr>
            <a:spLocks noGrp="1"/>
          </p:cNvSpPr>
          <p:nvPr>
            <p:ph idx="1"/>
          </p:nvPr>
        </p:nvSpPr>
        <p:spPr/>
        <p:txBody>
          <a:bodyPr/>
          <a:lstStyle/>
          <a:p>
            <a:pPr marL="0" indent="0" algn="ctr">
              <a:buNone/>
            </a:pPr>
            <a:r>
              <a:rPr lang="en-US" b="1" dirty="0" smtClean="0"/>
              <a:t>OVERVIEW</a:t>
            </a:r>
          </a:p>
          <a:p>
            <a:pPr marL="0" indent="0" algn="ctr">
              <a:buNone/>
            </a:pPr>
            <a:endParaRPr lang="en-US" b="1" dirty="0" smtClean="0"/>
          </a:p>
          <a:p>
            <a:pPr marL="0" indent="0">
              <a:buNone/>
            </a:pPr>
            <a:r>
              <a:rPr lang="en-US" dirty="0" smtClean="0"/>
              <a:t>Comprehensive steps for donning and doffing of PPE are illustrated in the link below</a:t>
            </a:r>
          </a:p>
          <a:p>
            <a:pPr marL="0" indent="0">
              <a:buNone/>
            </a:pPr>
            <a:r>
              <a:rPr lang="en-US" dirty="0">
                <a:hlinkClick r:id="rId2"/>
              </a:rPr>
              <a:t>https://</a:t>
            </a:r>
            <a:r>
              <a:rPr lang="en-US" dirty="0" smtClean="0">
                <a:hlinkClick r:id="rId2"/>
              </a:rPr>
              <a:t>www.who.int/publications/i/item/WHO-HIS-SDS-2015.1</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4447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185" y="301352"/>
            <a:ext cx="7919501"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smtClean="0">
                <a:latin typeface="Arial" panose="020B0604020202020204" pitchFamily="34" charset="0"/>
                <a:cs typeface="Arial" panose="020B0604020202020204" pitchFamily="34" charset="0"/>
              </a:rPr>
              <a:t>Airborne Precautions</a:t>
            </a:r>
            <a:endParaRPr lang="en-US" b="1" dirty="0">
              <a:latin typeface="Arial" panose="020B0604020202020204" pitchFamily="34" charset="0"/>
              <a:cs typeface="Arial" panose="020B0604020202020204" pitchFamily="34" charset="0"/>
            </a:endParaRPr>
          </a:p>
        </p:txBody>
      </p:sp>
      <p:sp>
        <p:nvSpPr>
          <p:cNvPr id="3" name="object 3"/>
          <p:cNvSpPr txBox="1"/>
          <p:nvPr/>
        </p:nvSpPr>
        <p:spPr>
          <a:xfrm>
            <a:off x="152400" y="951383"/>
            <a:ext cx="11544300" cy="5906617"/>
          </a:xfrm>
          <a:prstGeom prst="rect">
            <a:avLst/>
          </a:prstGeom>
        </p:spPr>
        <p:txBody>
          <a:bodyPr vert="horz" wrap="square" lIns="0" tIns="203200" rIns="0" bIns="0" rtlCol="0">
            <a:spAutoFit/>
          </a:bodyPr>
          <a:lstStyle/>
          <a:p>
            <a:pPr marL="12700" algn="just">
              <a:lnSpc>
                <a:spcPct val="100000"/>
              </a:lnSpc>
              <a:spcBef>
                <a:spcPts val="1600"/>
              </a:spcBef>
            </a:pPr>
            <a:r>
              <a:rPr sz="2800" b="1" dirty="0">
                <a:solidFill>
                  <a:srgbClr val="0092CC"/>
                </a:solidFill>
                <a:latin typeface="DejaVu Sans"/>
                <a:cs typeface="DejaVu Sans"/>
              </a:rPr>
              <a:t>(</a:t>
            </a:r>
            <a:r>
              <a:rPr sz="2200" b="1" dirty="0">
                <a:solidFill>
                  <a:srgbClr val="0092CC"/>
                </a:solidFill>
                <a:latin typeface="Arial" panose="020B0604020202020204" pitchFamily="34" charset="0"/>
                <a:cs typeface="Arial" panose="020B0604020202020204" pitchFamily="34" charset="0"/>
              </a:rPr>
              <a:t>in </a:t>
            </a:r>
            <a:r>
              <a:rPr sz="2200" b="1" dirty="0" smtClean="0">
                <a:solidFill>
                  <a:srgbClr val="0092CC"/>
                </a:solidFill>
                <a:latin typeface="Arial" panose="020B0604020202020204" pitchFamily="34" charset="0"/>
                <a:cs typeface="Arial" panose="020B0604020202020204" pitchFamily="34" charset="0"/>
              </a:rPr>
              <a:t>the </a:t>
            </a:r>
            <a:r>
              <a:rPr lang="en-US" sz="2200" b="1" dirty="0" smtClean="0">
                <a:solidFill>
                  <a:srgbClr val="0092CC"/>
                </a:solidFill>
                <a:latin typeface="Arial" panose="020B0604020202020204" pitchFamily="34" charset="0"/>
                <a:cs typeface="Arial" panose="020B0604020202020204" pitchFamily="34" charset="0"/>
              </a:rPr>
              <a:t> </a:t>
            </a:r>
            <a:r>
              <a:rPr sz="2200" b="1" dirty="0" smtClean="0">
                <a:solidFill>
                  <a:srgbClr val="0092CC"/>
                </a:solidFill>
                <a:latin typeface="Arial" panose="020B0604020202020204" pitchFamily="34" charset="0"/>
                <a:cs typeface="Arial" panose="020B0604020202020204" pitchFamily="34" charset="0"/>
              </a:rPr>
              <a:t>context </a:t>
            </a:r>
            <a:r>
              <a:rPr lang="en-US" sz="2200" b="1" dirty="0" smtClean="0">
                <a:solidFill>
                  <a:srgbClr val="0092CC"/>
                </a:solidFill>
                <a:latin typeface="Arial" panose="020B0604020202020204" pitchFamily="34" charset="0"/>
                <a:cs typeface="Arial" panose="020B0604020202020204" pitchFamily="34" charset="0"/>
              </a:rPr>
              <a:t> </a:t>
            </a:r>
            <a:r>
              <a:rPr sz="2200" b="1" dirty="0" smtClean="0">
                <a:solidFill>
                  <a:srgbClr val="0092CC"/>
                </a:solidFill>
                <a:latin typeface="Arial" panose="020B0604020202020204" pitchFamily="34" charset="0"/>
                <a:cs typeface="Arial" panose="020B0604020202020204" pitchFamily="34" charset="0"/>
              </a:rPr>
              <a:t>of </a:t>
            </a:r>
            <a:r>
              <a:rPr sz="2200" b="1" dirty="0">
                <a:solidFill>
                  <a:srgbClr val="0092CC"/>
                </a:solidFill>
                <a:latin typeface="Arial" panose="020B0604020202020204" pitchFamily="34" charset="0"/>
                <a:cs typeface="Arial" panose="020B0604020202020204" pitchFamily="34" charset="0"/>
              </a:rPr>
              <a:t>COVID-19)</a:t>
            </a:r>
            <a:endParaRPr sz="2200" dirty="0">
              <a:latin typeface="Arial" panose="020B0604020202020204" pitchFamily="34" charset="0"/>
              <a:cs typeface="Arial" panose="020B0604020202020204" pitchFamily="34" charset="0"/>
            </a:endParaRPr>
          </a:p>
          <a:p>
            <a:pPr marL="165100" marR="1724025" algn="just">
              <a:lnSpc>
                <a:spcPct val="100800"/>
              </a:lnSpc>
              <a:spcBef>
                <a:spcPts val="1175"/>
              </a:spcBef>
            </a:pPr>
            <a:r>
              <a:rPr sz="2200" dirty="0">
                <a:latin typeface="Arial" panose="020B0604020202020204" pitchFamily="34" charset="0"/>
                <a:cs typeface="Arial" panose="020B0604020202020204" pitchFamily="34" charset="0"/>
              </a:rPr>
              <a:t>Airborne precautions are recommended </a:t>
            </a:r>
            <a:r>
              <a:rPr sz="2200" u="heavy" dirty="0">
                <a:uFill>
                  <a:solidFill>
                    <a:srgbClr val="000000"/>
                  </a:solidFill>
                </a:uFill>
                <a:latin typeface="Arial" panose="020B0604020202020204" pitchFamily="34" charset="0"/>
                <a:cs typeface="Arial" panose="020B0604020202020204" pitchFamily="34" charset="0"/>
              </a:rPr>
              <a:t>ONLY</a:t>
            </a:r>
            <a:r>
              <a:rPr sz="2200" dirty="0">
                <a:latin typeface="Arial" panose="020B0604020202020204" pitchFamily="34" charset="0"/>
                <a:cs typeface="Arial" panose="020B0604020202020204" pitchFamily="34" charset="0"/>
              </a:rPr>
              <a:t> for aerosol generating  procedures such as:</a:t>
            </a:r>
          </a:p>
          <a:p>
            <a:pPr marL="508000" indent="-342900" algn="just">
              <a:lnSpc>
                <a:spcPct val="100000"/>
              </a:lnSpc>
              <a:buSzPct val="79166"/>
              <a:buChar char="-"/>
              <a:tabLst>
                <a:tab pos="507365" algn="l"/>
                <a:tab pos="508000" algn="l"/>
              </a:tabLst>
            </a:pPr>
            <a:r>
              <a:rPr sz="2200" dirty="0">
                <a:latin typeface="Arial" panose="020B0604020202020204" pitchFamily="34" charset="0"/>
                <a:cs typeface="Arial" panose="020B0604020202020204" pitchFamily="34" charset="0"/>
              </a:rPr>
              <a:t>bronchoscopy,</a:t>
            </a:r>
          </a:p>
          <a:p>
            <a:pPr marL="508000" indent="-342900" algn="just">
              <a:lnSpc>
                <a:spcPct val="100000"/>
              </a:lnSpc>
              <a:spcBef>
                <a:spcPts val="25"/>
              </a:spcBef>
              <a:buSzPct val="79166"/>
              <a:buChar char="-"/>
              <a:tabLst>
                <a:tab pos="507365" algn="l"/>
                <a:tab pos="508000" algn="l"/>
              </a:tabLst>
            </a:pPr>
            <a:r>
              <a:rPr sz="2200" dirty="0">
                <a:latin typeface="Arial" panose="020B0604020202020204" pitchFamily="34" charset="0"/>
                <a:cs typeface="Arial" panose="020B0604020202020204" pitchFamily="34" charset="0"/>
              </a:rPr>
              <a:t>tracheal intubation,</a:t>
            </a:r>
          </a:p>
          <a:p>
            <a:pPr marL="508000" marR="4320540" indent="-342900" algn="just">
              <a:lnSpc>
                <a:spcPts val="2810"/>
              </a:lnSpc>
              <a:spcBef>
                <a:spcPts val="175"/>
              </a:spcBef>
              <a:buSzPct val="79166"/>
              <a:buChar char="-"/>
              <a:tabLst>
                <a:tab pos="507365" algn="l"/>
                <a:tab pos="508000" algn="l"/>
              </a:tabLst>
            </a:pPr>
            <a:r>
              <a:rPr sz="2200" dirty="0">
                <a:latin typeface="Arial" panose="020B0604020202020204" pitchFamily="34" charset="0"/>
                <a:cs typeface="Arial" panose="020B0604020202020204" pitchFamily="34" charset="0"/>
              </a:rPr>
              <a:t>pressure on the chest during cardiopulmonary  resuscitation may induce production of aerosol.</a:t>
            </a:r>
          </a:p>
          <a:p>
            <a:pPr marL="85725" algn="just">
              <a:lnSpc>
                <a:spcPct val="100000"/>
              </a:lnSpc>
              <a:spcBef>
                <a:spcPts val="2075"/>
              </a:spcBef>
            </a:pPr>
            <a:r>
              <a:rPr sz="2200" dirty="0">
                <a:latin typeface="Arial" panose="020B0604020202020204" pitchFamily="34" charset="0"/>
                <a:cs typeface="Arial" panose="020B0604020202020204" pitchFamily="34" charset="0"/>
              </a:rPr>
              <a:t>The following is required:</a:t>
            </a:r>
          </a:p>
          <a:p>
            <a:pPr marL="428625" indent="-343535" algn="just">
              <a:lnSpc>
                <a:spcPct val="100000"/>
              </a:lnSpc>
              <a:spcBef>
                <a:spcPts val="25"/>
              </a:spcBef>
              <a:buChar char="•"/>
              <a:tabLst>
                <a:tab pos="428625" algn="l"/>
                <a:tab pos="429259" algn="l"/>
              </a:tabLst>
            </a:pPr>
            <a:r>
              <a:rPr sz="2200" dirty="0">
                <a:latin typeface="Arial" panose="020B0604020202020204" pitchFamily="34" charset="0"/>
                <a:cs typeface="Arial" panose="020B0604020202020204" pitchFamily="34" charset="0"/>
              </a:rPr>
              <a:t>Single room with adequate ventilation:</a:t>
            </a:r>
          </a:p>
          <a:p>
            <a:pPr marL="446405" algn="just">
              <a:lnSpc>
                <a:spcPct val="100000"/>
              </a:lnSpc>
              <a:spcBef>
                <a:spcPts val="25"/>
              </a:spcBef>
            </a:pPr>
            <a:r>
              <a:rPr sz="2200" dirty="0">
                <a:latin typeface="Arial" panose="020B0604020202020204" pitchFamily="34" charset="0"/>
                <a:cs typeface="Arial" panose="020B0604020202020204" pitchFamily="34" charset="0"/>
              </a:rPr>
              <a:t>natural ventilation with air flow of at least 160 L/s per patient or</a:t>
            </a:r>
          </a:p>
          <a:p>
            <a:pPr marL="789305" marR="75565" indent="-342900" algn="just">
              <a:lnSpc>
                <a:spcPct val="100800"/>
              </a:lnSpc>
            </a:pPr>
            <a:r>
              <a:rPr sz="2200" dirty="0">
                <a:latin typeface="Arial" panose="020B0604020202020204" pitchFamily="34" charset="0"/>
                <a:cs typeface="Arial" panose="020B0604020202020204" pitchFamily="34" charset="0"/>
              </a:rPr>
              <a:t>in negative pressure rooms with at least 12 air changes per hour and controlled  direction of air flow when using mechanical ventilation</a:t>
            </a:r>
          </a:p>
          <a:p>
            <a:pPr marL="428625" indent="-343535" algn="just">
              <a:lnSpc>
                <a:spcPts val="2785"/>
              </a:lnSpc>
              <a:buChar char="•"/>
              <a:tabLst>
                <a:tab pos="428625" algn="l"/>
                <a:tab pos="429259" algn="l"/>
              </a:tabLst>
            </a:pPr>
            <a:r>
              <a:rPr sz="2200" dirty="0">
                <a:latin typeface="Arial" panose="020B0604020202020204" pitchFamily="34" charset="0"/>
                <a:cs typeface="Arial" panose="020B0604020202020204" pitchFamily="34" charset="0"/>
              </a:rPr>
              <a:t>PPE: contact + droplet</a:t>
            </a:r>
          </a:p>
          <a:p>
            <a:pPr marL="885825" marR="5080" lvl="1" indent="-342900" algn="just">
              <a:lnSpc>
                <a:spcPct val="100800"/>
              </a:lnSpc>
              <a:buChar char="•"/>
              <a:tabLst>
                <a:tab pos="885825" algn="l"/>
                <a:tab pos="886460" algn="l"/>
              </a:tabLst>
            </a:pPr>
            <a:r>
              <a:rPr sz="2200" dirty="0">
                <a:latin typeface="Arial" panose="020B0604020202020204" pitchFamily="34" charset="0"/>
                <a:cs typeface="Arial" panose="020B0604020202020204" pitchFamily="34" charset="0"/>
              </a:rPr>
              <a:t>Substitute medical mask for high-efficiency masks in room (N-95, or FFP2 or  equivalent masks)</a:t>
            </a:r>
            <a:r>
              <a:rPr lang="en-US" sz="2200" dirty="0">
                <a:latin typeface="Arial" panose="020B0604020202020204" pitchFamily="34" charset="0"/>
                <a:cs typeface="Arial" panose="020B0604020202020204" pitchFamily="34" charset="0"/>
              </a:rPr>
              <a:t> </a:t>
            </a:r>
            <a:endParaRPr sz="2200" dirty="0">
              <a:latin typeface="Arial" panose="020B0604020202020204" pitchFamily="34" charset="0"/>
              <a:cs typeface="Arial" panose="020B0604020202020204" pitchFamily="34" charset="0"/>
            </a:endParaRPr>
          </a:p>
        </p:txBody>
      </p:sp>
      <p:sp>
        <p:nvSpPr>
          <p:cNvPr id="4" name="object 4"/>
          <p:cNvSpPr/>
          <p:nvPr/>
        </p:nvSpPr>
        <p:spPr>
          <a:xfrm>
            <a:off x="9300897" y="301352"/>
            <a:ext cx="2122477" cy="218281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9419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Objectives</a:t>
            </a:r>
            <a:endParaRPr lang="en-US" dirty="0"/>
          </a:p>
        </p:txBody>
      </p:sp>
      <p:sp>
        <p:nvSpPr>
          <p:cNvPr id="3" name="Content Placeholder 2"/>
          <p:cNvSpPr>
            <a:spLocks noGrp="1"/>
          </p:cNvSpPr>
          <p:nvPr>
            <p:ph idx="1"/>
          </p:nvPr>
        </p:nvSpPr>
        <p:spPr>
          <a:xfrm>
            <a:off x="838200" y="1690688"/>
            <a:ext cx="10515600" cy="3918859"/>
          </a:xfrm>
        </p:spPr>
        <p:txBody>
          <a:bodyPr>
            <a:normAutofit fontScale="40000" lnSpcReduction="20000"/>
          </a:bodyPr>
          <a:lstStyle/>
          <a:p>
            <a:pPr marL="0" indent="0">
              <a:buNone/>
            </a:pPr>
            <a:endParaRPr lang="en-US" dirty="0"/>
          </a:p>
          <a:p>
            <a:pPr marL="0" indent="0">
              <a:buNone/>
            </a:pPr>
            <a:r>
              <a:rPr lang="en-US" b="1" dirty="0"/>
              <a:t> </a:t>
            </a:r>
            <a:endParaRPr lang="en-US" sz="3600" dirty="0"/>
          </a:p>
          <a:p>
            <a:pPr marL="0" indent="0" algn="just">
              <a:buNone/>
            </a:pPr>
            <a:r>
              <a:rPr lang="en-US" sz="8000" dirty="0"/>
              <a:t>This topic enables learning about</a:t>
            </a:r>
            <a:r>
              <a:rPr lang="en-US" sz="8000" dirty="0" smtClean="0"/>
              <a:t>:</a:t>
            </a:r>
          </a:p>
          <a:p>
            <a:pPr marL="0" indent="0" algn="just">
              <a:buNone/>
            </a:pPr>
            <a:endParaRPr lang="en-US" sz="8000" dirty="0"/>
          </a:p>
          <a:p>
            <a:pPr lvl="0" algn="just"/>
            <a:r>
              <a:rPr lang="en-US" sz="8000" dirty="0"/>
              <a:t>Key terms and principles of infection prevention and control</a:t>
            </a:r>
          </a:p>
          <a:p>
            <a:pPr lvl="0" algn="just"/>
            <a:r>
              <a:rPr lang="en-US" sz="8000" dirty="0"/>
              <a:t>Types of personal protective equipment </a:t>
            </a:r>
          </a:p>
          <a:p>
            <a:pPr lvl="0" algn="just"/>
            <a:r>
              <a:rPr lang="en-US" sz="8000" dirty="0"/>
              <a:t>The practice of donning and doffing</a:t>
            </a:r>
          </a:p>
          <a:p>
            <a:pPr lvl="0" algn="just"/>
            <a:r>
              <a:rPr lang="en-US" sz="8000" dirty="0"/>
              <a:t>The importance of IPC in controlling infections</a:t>
            </a:r>
          </a:p>
          <a:p>
            <a:pPr marL="0" indent="0">
              <a:buNone/>
            </a:pPr>
            <a:endParaRPr lang="en-US" sz="3600" dirty="0"/>
          </a:p>
        </p:txBody>
      </p:sp>
    </p:spTree>
    <p:extLst>
      <p:ext uri="{BB962C8B-B14F-4D97-AF65-F5344CB8AC3E}">
        <p14:creationId xmlns:p14="http://schemas.microsoft.com/office/powerpoint/2010/main" val="132043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 y="147815"/>
            <a:ext cx="11796103" cy="987450"/>
          </a:xfrm>
          <a:prstGeom prst="rect">
            <a:avLst/>
          </a:prstGeom>
        </p:spPr>
        <p:txBody>
          <a:bodyPr vert="horz" wrap="square" lIns="0" tIns="12700" rIns="0" bIns="0" rtlCol="0">
            <a:spAutoFit/>
          </a:bodyPr>
          <a:lstStyle/>
          <a:p>
            <a:pPr marL="12700" algn="ctr">
              <a:lnSpc>
                <a:spcPts val="3815"/>
              </a:lnSpc>
              <a:spcBef>
                <a:spcPts val="100"/>
              </a:spcBef>
            </a:pPr>
            <a:r>
              <a:rPr spc="-425" dirty="0">
                <a:solidFill>
                  <a:schemeClr val="accent5">
                    <a:lumMod val="75000"/>
                  </a:schemeClr>
                </a:solidFill>
              </a:rPr>
              <a:t>N95 </a:t>
            </a:r>
            <a:r>
              <a:rPr spc="-350" dirty="0">
                <a:solidFill>
                  <a:schemeClr val="accent5">
                    <a:lumMod val="75000"/>
                  </a:schemeClr>
                </a:solidFill>
              </a:rPr>
              <a:t>Mask </a:t>
            </a:r>
            <a:r>
              <a:rPr spc="-325" dirty="0">
                <a:solidFill>
                  <a:schemeClr val="accent5">
                    <a:lumMod val="75000"/>
                  </a:schemeClr>
                </a:solidFill>
              </a:rPr>
              <a:t>Fitting</a:t>
            </a:r>
            <a:r>
              <a:rPr spc="65" dirty="0">
                <a:solidFill>
                  <a:schemeClr val="accent5">
                    <a:lumMod val="75000"/>
                  </a:schemeClr>
                </a:solidFill>
              </a:rPr>
              <a:t> </a:t>
            </a:r>
            <a:r>
              <a:rPr spc="175" dirty="0">
                <a:solidFill>
                  <a:schemeClr val="accent5">
                    <a:lumMod val="75000"/>
                  </a:schemeClr>
                </a:solidFill>
              </a:rPr>
              <a:t>–</a:t>
            </a:r>
          </a:p>
          <a:p>
            <a:pPr marL="12700" algn="ctr">
              <a:lnSpc>
                <a:spcPts val="3815"/>
              </a:lnSpc>
            </a:pPr>
            <a:r>
              <a:rPr spc="-295" dirty="0">
                <a:solidFill>
                  <a:schemeClr val="accent5">
                    <a:lumMod val="75000"/>
                  </a:schemeClr>
                </a:solidFill>
              </a:rPr>
              <a:t>Do </a:t>
            </a:r>
            <a:r>
              <a:rPr spc="-380" dirty="0">
                <a:solidFill>
                  <a:schemeClr val="accent5">
                    <a:lumMod val="75000"/>
                  </a:schemeClr>
                </a:solidFill>
              </a:rPr>
              <a:t>a </a:t>
            </a:r>
            <a:r>
              <a:rPr spc="-280" dirty="0">
                <a:solidFill>
                  <a:schemeClr val="accent5">
                    <a:lumMod val="75000"/>
                  </a:schemeClr>
                </a:solidFill>
              </a:rPr>
              <a:t>seal </a:t>
            </a:r>
            <a:r>
              <a:rPr spc="-265" dirty="0">
                <a:solidFill>
                  <a:schemeClr val="accent5">
                    <a:lumMod val="75000"/>
                  </a:schemeClr>
                </a:solidFill>
              </a:rPr>
              <a:t>check </a:t>
            </a:r>
            <a:r>
              <a:rPr spc="-345" dirty="0">
                <a:solidFill>
                  <a:schemeClr val="accent5">
                    <a:lumMod val="75000"/>
                  </a:schemeClr>
                </a:solidFill>
              </a:rPr>
              <a:t>before </a:t>
            </a:r>
            <a:r>
              <a:rPr spc="-295" dirty="0">
                <a:solidFill>
                  <a:schemeClr val="accent5">
                    <a:lumMod val="75000"/>
                  </a:schemeClr>
                </a:solidFill>
              </a:rPr>
              <a:t>you </a:t>
            </a:r>
            <a:r>
              <a:rPr spc="-385" dirty="0">
                <a:solidFill>
                  <a:schemeClr val="accent5">
                    <a:lumMod val="75000"/>
                  </a:schemeClr>
                </a:solidFill>
              </a:rPr>
              <a:t>enter </a:t>
            </a:r>
            <a:r>
              <a:rPr spc="-400" dirty="0">
                <a:solidFill>
                  <a:schemeClr val="accent5">
                    <a:lumMod val="75000"/>
                  </a:schemeClr>
                </a:solidFill>
              </a:rPr>
              <a:t>the</a:t>
            </a:r>
            <a:r>
              <a:rPr spc="-360" dirty="0">
                <a:solidFill>
                  <a:schemeClr val="accent5">
                    <a:lumMod val="75000"/>
                  </a:schemeClr>
                </a:solidFill>
              </a:rPr>
              <a:t> </a:t>
            </a:r>
            <a:r>
              <a:rPr spc="-345" dirty="0">
                <a:solidFill>
                  <a:schemeClr val="accent5">
                    <a:lumMod val="75000"/>
                  </a:schemeClr>
                </a:solidFill>
              </a:rPr>
              <a:t>room!</a:t>
            </a:r>
          </a:p>
        </p:txBody>
      </p:sp>
      <p:grpSp>
        <p:nvGrpSpPr>
          <p:cNvPr id="3" name="object 3"/>
          <p:cNvGrpSpPr/>
          <p:nvPr/>
        </p:nvGrpSpPr>
        <p:grpSpPr>
          <a:xfrm>
            <a:off x="1043922" y="1285844"/>
            <a:ext cx="3606585" cy="1999395"/>
            <a:chOff x="2709475" y="1876394"/>
            <a:chExt cx="3602504" cy="1953365"/>
          </a:xfrm>
        </p:grpSpPr>
        <p:sp>
          <p:nvSpPr>
            <p:cNvPr id="4" name="object 4"/>
            <p:cNvSpPr/>
            <p:nvPr/>
          </p:nvSpPr>
          <p:spPr>
            <a:xfrm>
              <a:off x="4497768" y="1876394"/>
              <a:ext cx="1814211" cy="195336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09475" y="1945837"/>
              <a:ext cx="1788293" cy="1814479"/>
            </a:xfrm>
            <a:prstGeom prst="rect">
              <a:avLst/>
            </a:prstGeom>
            <a:blipFill>
              <a:blip r:embed="rId3" cstate="print"/>
              <a:stretch>
                <a:fillRect/>
              </a:stretch>
            </a:blipFill>
          </p:spPr>
          <p:txBody>
            <a:bodyPr wrap="square" lIns="0" tIns="0" rIns="0" bIns="0" rtlCol="0"/>
            <a:lstStyle/>
            <a:p>
              <a:endParaRPr/>
            </a:p>
          </p:txBody>
        </p:sp>
      </p:grpSp>
      <p:sp>
        <p:nvSpPr>
          <p:cNvPr id="6" name="object 6"/>
          <p:cNvSpPr/>
          <p:nvPr/>
        </p:nvSpPr>
        <p:spPr>
          <a:xfrm>
            <a:off x="4838700" y="1356924"/>
            <a:ext cx="1663353" cy="19283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67561" y="3846376"/>
            <a:ext cx="1779654" cy="168462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72732" y="3846376"/>
            <a:ext cx="1701901" cy="168462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838700" y="3506899"/>
            <a:ext cx="6838950" cy="253195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3571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4465" y="95865"/>
            <a:ext cx="11570109" cy="6644147"/>
          </a:xfrm>
          <a:prstGeom prst="rect">
            <a:avLst/>
          </a:prstGeom>
        </p:spPr>
      </p:pic>
    </p:spTree>
    <p:extLst>
      <p:ext uri="{BB962C8B-B14F-4D97-AF65-F5344CB8AC3E}">
        <p14:creationId xmlns:p14="http://schemas.microsoft.com/office/powerpoint/2010/main" val="413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88504338"/>
              </p:ext>
            </p:extLst>
          </p:nvPr>
        </p:nvGraphicFramePr>
        <p:xfrm>
          <a:off x="191559" y="644756"/>
          <a:ext cx="11746230" cy="6213244"/>
        </p:xfrm>
        <a:graphic>
          <a:graphicData uri="http://schemas.openxmlformats.org/drawingml/2006/table">
            <a:tbl>
              <a:tblPr firstRow="1" bandRow="1">
                <a:tableStyleId>{2D5ABB26-0587-4C30-8999-92F81FD0307C}</a:tableStyleId>
              </a:tblPr>
              <a:tblGrid>
                <a:gridCol w="3693101">
                  <a:extLst>
                    <a:ext uri="{9D8B030D-6E8A-4147-A177-3AD203B41FA5}">
                      <a16:colId xmlns:a16="http://schemas.microsoft.com/office/drawing/2014/main" val="20000"/>
                    </a:ext>
                  </a:extLst>
                </a:gridCol>
                <a:gridCol w="1994024">
                  <a:extLst>
                    <a:ext uri="{9D8B030D-6E8A-4147-A177-3AD203B41FA5}">
                      <a16:colId xmlns:a16="http://schemas.microsoft.com/office/drawing/2014/main" val="20001"/>
                    </a:ext>
                  </a:extLst>
                </a:gridCol>
                <a:gridCol w="1466841">
                  <a:extLst>
                    <a:ext uri="{9D8B030D-6E8A-4147-A177-3AD203B41FA5}">
                      <a16:colId xmlns:a16="http://schemas.microsoft.com/office/drawing/2014/main" val="20002"/>
                    </a:ext>
                  </a:extLst>
                </a:gridCol>
                <a:gridCol w="1466841">
                  <a:extLst>
                    <a:ext uri="{9D8B030D-6E8A-4147-A177-3AD203B41FA5}">
                      <a16:colId xmlns:a16="http://schemas.microsoft.com/office/drawing/2014/main" val="20003"/>
                    </a:ext>
                  </a:extLst>
                </a:gridCol>
                <a:gridCol w="1725695">
                  <a:extLst>
                    <a:ext uri="{9D8B030D-6E8A-4147-A177-3AD203B41FA5}">
                      <a16:colId xmlns:a16="http://schemas.microsoft.com/office/drawing/2014/main" val="20004"/>
                    </a:ext>
                  </a:extLst>
                </a:gridCol>
                <a:gridCol w="1399728">
                  <a:extLst>
                    <a:ext uri="{9D8B030D-6E8A-4147-A177-3AD203B41FA5}">
                      <a16:colId xmlns:a16="http://schemas.microsoft.com/office/drawing/2014/main" val="20005"/>
                    </a:ext>
                  </a:extLst>
                </a:gridCol>
              </a:tblGrid>
              <a:tr h="668448">
                <a:tc>
                  <a:txBody>
                    <a:bodyPr/>
                    <a:lstStyle/>
                    <a:p>
                      <a:pPr marL="1065530">
                        <a:lnSpc>
                          <a:spcPct val="100000"/>
                        </a:lnSpc>
                        <a:spcBef>
                          <a:spcPts val="85"/>
                        </a:spcBef>
                      </a:pPr>
                      <a:r>
                        <a:rPr sz="2000" b="1" spc="0" dirty="0">
                          <a:solidFill>
                            <a:srgbClr val="000066"/>
                          </a:solidFill>
                          <a:latin typeface="Arial" panose="020B0604020202020204" pitchFamily="34" charset="0"/>
                          <a:cs typeface="Arial" panose="020B0604020202020204" pitchFamily="34" charset="0"/>
                        </a:rPr>
                        <a:t>SCENARIO</a:t>
                      </a:r>
                      <a:endParaRPr sz="2000" spc="0" dirty="0">
                        <a:latin typeface="Arial" panose="020B0604020202020204" pitchFamily="34" charset="0"/>
                        <a:cs typeface="Arial" panose="020B0604020202020204" pitchFamily="34" charset="0"/>
                      </a:endParaRPr>
                    </a:p>
                  </a:txBody>
                  <a:tcPr marL="0" marR="0" marT="10795" marB="0">
                    <a:lnR w="19050">
                      <a:solidFill>
                        <a:srgbClr val="1E7FB8"/>
                      </a:solidFill>
                      <a:prstDash val="solid"/>
                    </a:lnR>
                    <a:lnB w="53975">
                      <a:solidFill>
                        <a:srgbClr val="1E7FB8"/>
                      </a:solidFill>
                      <a:prstDash val="solid"/>
                    </a:lnB>
                    <a:solidFill>
                      <a:srgbClr val="C4DAF4"/>
                    </a:solidFill>
                  </a:tcPr>
                </a:tc>
                <a:tc>
                  <a:txBody>
                    <a:bodyPr/>
                    <a:lstStyle/>
                    <a:p>
                      <a:pPr marL="403225" marR="395605" indent="203835">
                        <a:lnSpc>
                          <a:spcPct val="100000"/>
                        </a:lnSpc>
                        <a:spcBef>
                          <a:spcPts val="85"/>
                        </a:spcBef>
                      </a:pPr>
                      <a:r>
                        <a:rPr sz="2000" b="1" spc="0" dirty="0">
                          <a:solidFill>
                            <a:srgbClr val="000066"/>
                          </a:solidFill>
                          <a:latin typeface="Arial" panose="020B0604020202020204" pitchFamily="34" charset="0"/>
                          <a:cs typeface="Arial" panose="020B0604020202020204" pitchFamily="34" charset="0"/>
                        </a:rPr>
                        <a:t>HAND  HYGIENE</a:t>
                      </a:r>
                      <a:endParaRPr sz="2000" spc="0" dirty="0">
                        <a:latin typeface="Arial" panose="020B0604020202020204" pitchFamily="34" charset="0"/>
                        <a:cs typeface="Arial" panose="020B0604020202020204" pitchFamily="34" charset="0"/>
                      </a:endParaRPr>
                    </a:p>
                  </a:txBody>
                  <a:tcPr marL="0" marR="0" marT="10795" marB="0">
                    <a:lnL w="19050">
                      <a:solidFill>
                        <a:srgbClr val="1E7FB8"/>
                      </a:solidFill>
                      <a:prstDash val="solid"/>
                    </a:lnL>
                    <a:lnR w="19050">
                      <a:solidFill>
                        <a:srgbClr val="1E7FB8"/>
                      </a:solidFill>
                      <a:prstDash val="solid"/>
                    </a:lnR>
                    <a:lnB w="53975">
                      <a:solidFill>
                        <a:srgbClr val="1E7FB8"/>
                      </a:solidFill>
                      <a:prstDash val="solid"/>
                    </a:lnB>
                    <a:solidFill>
                      <a:srgbClr val="C4DAF4"/>
                    </a:solidFill>
                  </a:tcPr>
                </a:tc>
                <a:tc>
                  <a:txBody>
                    <a:bodyPr/>
                    <a:lstStyle/>
                    <a:p>
                      <a:pPr algn="ctr">
                        <a:lnSpc>
                          <a:spcPct val="100000"/>
                        </a:lnSpc>
                        <a:spcBef>
                          <a:spcPts val="85"/>
                        </a:spcBef>
                      </a:pPr>
                      <a:r>
                        <a:rPr sz="2000" b="1" spc="0" dirty="0">
                          <a:solidFill>
                            <a:srgbClr val="000066"/>
                          </a:solidFill>
                          <a:latin typeface="DejaVu Sans"/>
                          <a:cs typeface="DejaVu Sans"/>
                        </a:rPr>
                        <a:t>GLOVES</a:t>
                      </a:r>
                      <a:endParaRPr sz="2000" spc="0" dirty="0">
                        <a:latin typeface="DejaVu Sans"/>
                        <a:cs typeface="DejaVu Sans"/>
                      </a:endParaRPr>
                    </a:p>
                  </a:txBody>
                  <a:tcPr marL="0" marR="0" marT="10795" marB="0">
                    <a:lnL w="19050">
                      <a:solidFill>
                        <a:srgbClr val="1E7FB8"/>
                      </a:solidFill>
                      <a:prstDash val="solid"/>
                    </a:lnL>
                    <a:lnR w="19050">
                      <a:solidFill>
                        <a:srgbClr val="1E7FB8"/>
                      </a:solidFill>
                      <a:prstDash val="solid"/>
                    </a:lnR>
                    <a:lnB w="53975">
                      <a:solidFill>
                        <a:srgbClr val="1E7FB8"/>
                      </a:solidFill>
                      <a:prstDash val="solid"/>
                    </a:lnB>
                    <a:solidFill>
                      <a:srgbClr val="C4DAF4"/>
                    </a:solidFill>
                  </a:tcPr>
                </a:tc>
                <a:tc>
                  <a:txBody>
                    <a:bodyPr/>
                    <a:lstStyle/>
                    <a:p>
                      <a:pPr algn="ctr">
                        <a:lnSpc>
                          <a:spcPct val="100000"/>
                        </a:lnSpc>
                        <a:spcBef>
                          <a:spcPts val="85"/>
                        </a:spcBef>
                      </a:pPr>
                      <a:r>
                        <a:rPr sz="2000" b="1" spc="0" dirty="0">
                          <a:solidFill>
                            <a:srgbClr val="000066"/>
                          </a:solidFill>
                          <a:latin typeface="DejaVu Sans"/>
                          <a:cs typeface="DejaVu Sans"/>
                        </a:rPr>
                        <a:t>GOWN</a:t>
                      </a:r>
                      <a:endParaRPr sz="2000" spc="0" dirty="0">
                        <a:latin typeface="DejaVu Sans"/>
                        <a:cs typeface="DejaVu Sans"/>
                      </a:endParaRPr>
                    </a:p>
                  </a:txBody>
                  <a:tcPr marL="0" marR="0" marT="10795" marB="0">
                    <a:lnL w="19050">
                      <a:solidFill>
                        <a:srgbClr val="1E7FB8"/>
                      </a:solidFill>
                      <a:prstDash val="solid"/>
                    </a:lnL>
                    <a:lnR w="19050">
                      <a:solidFill>
                        <a:srgbClr val="1E7FB8"/>
                      </a:solidFill>
                      <a:prstDash val="solid"/>
                    </a:lnR>
                    <a:lnB w="53975">
                      <a:solidFill>
                        <a:srgbClr val="1E7FB8"/>
                      </a:solidFill>
                      <a:prstDash val="solid"/>
                    </a:lnB>
                    <a:solidFill>
                      <a:srgbClr val="C4DAF4"/>
                    </a:solidFill>
                  </a:tcPr>
                </a:tc>
                <a:tc>
                  <a:txBody>
                    <a:bodyPr/>
                    <a:lstStyle/>
                    <a:p>
                      <a:pPr marL="451484" marR="237490" indent="-202565">
                        <a:lnSpc>
                          <a:spcPct val="100000"/>
                        </a:lnSpc>
                        <a:spcBef>
                          <a:spcPts val="85"/>
                        </a:spcBef>
                      </a:pPr>
                      <a:r>
                        <a:rPr sz="2000" b="1" spc="0" dirty="0">
                          <a:solidFill>
                            <a:srgbClr val="000066"/>
                          </a:solidFill>
                          <a:latin typeface="DejaVu Sans"/>
                          <a:cs typeface="DejaVu Sans"/>
                        </a:rPr>
                        <a:t>MEDICAL  MASK</a:t>
                      </a:r>
                      <a:endParaRPr sz="2000" spc="0" dirty="0">
                        <a:latin typeface="DejaVu Sans"/>
                        <a:cs typeface="DejaVu Sans"/>
                      </a:endParaRPr>
                    </a:p>
                  </a:txBody>
                  <a:tcPr marL="0" marR="0" marT="10795" marB="0">
                    <a:lnL w="19050">
                      <a:solidFill>
                        <a:srgbClr val="1E7FB8"/>
                      </a:solidFill>
                      <a:prstDash val="solid"/>
                    </a:lnL>
                    <a:lnR w="19050">
                      <a:solidFill>
                        <a:srgbClr val="1E7FB8"/>
                      </a:solidFill>
                      <a:prstDash val="solid"/>
                    </a:lnR>
                    <a:lnB w="53975">
                      <a:solidFill>
                        <a:srgbClr val="1E7FB8"/>
                      </a:solidFill>
                      <a:prstDash val="solid"/>
                    </a:lnB>
                    <a:solidFill>
                      <a:srgbClr val="C4DAF4"/>
                    </a:solidFill>
                  </a:tcPr>
                </a:tc>
                <a:tc>
                  <a:txBody>
                    <a:bodyPr/>
                    <a:lstStyle/>
                    <a:p>
                      <a:pPr marL="151130" marR="144145" indent="92075">
                        <a:lnSpc>
                          <a:spcPct val="100000"/>
                        </a:lnSpc>
                        <a:spcBef>
                          <a:spcPts val="85"/>
                        </a:spcBef>
                      </a:pPr>
                      <a:r>
                        <a:rPr sz="2000" b="1" spc="0" dirty="0">
                          <a:solidFill>
                            <a:srgbClr val="000066"/>
                          </a:solidFill>
                          <a:latin typeface="DejaVu Sans"/>
                          <a:cs typeface="DejaVu Sans"/>
                        </a:rPr>
                        <a:t>EYE-  WEAR</a:t>
                      </a:r>
                      <a:endParaRPr sz="2000" spc="0" dirty="0">
                        <a:latin typeface="DejaVu Sans"/>
                        <a:cs typeface="DejaVu Sans"/>
                      </a:endParaRPr>
                    </a:p>
                  </a:txBody>
                  <a:tcPr marL="0" marR="0" marT="10795" marB="0">
                    <a:lnL w="19050">
                      <a:solidFill>
                        <a:srgbClr val="1E7FB8"/>
                      </a:solidFill>
                      <a:prstDash val="solid"/>
                    </a:lnL>
                    <a:lnB w="53975">
                      <a:solidFill>
                        <a:srgbClr val="1E7FB8"/>
                      </a:solidFill>
                      <a:prstDash val="solid"/>
                    </a:lnB>
                    <a:solidFill>
                      <a:srgbClr val="C4DAF4"/>
                    </a:solidFill>
                  </a:tcPr>
                </a:tc>
                <a:extLst>
                  <a:ext uri="{0D108BD9-81ED-4DB2-BD59-A6C34878D82A}">
                    <a16:rowId xmlns:a16="http://schemas.microsoft.com/office/drawing/2014/main" val="10000"/>
                  </a:ext>
                </a:extLst>
              </a:tr>
              <a:tr h="952166">
                <a:tc>
                  <a:txBody>
                    <a:bodyPr/>
                    <a:lstStyle/>
                    <a:p>
                      <a:pPr marL="24130" marR="450215">
                        <a:lnSpc>
                          <a:spcPct val="100000"/>
                        </a:lnSpc>
                        <a:spcBef>
                          <a:spcPts val="100"/>
                        </a:spcBef>
                      </a:pPr>
                      <a:r>
                        <a:rPr sz="2000" spc="0" dirty="0">
                          <a:solidFill>
                            <a:srgbClr val="000066"/>
                          </a:solidFill>
                          <a:latin typeface="Arial" panose="020B0604020202020204" pitchFamily="34" charset="0"/>
                          <a:cs typeface="Arial" panose="020B0604020202020204" pitchFamily="34" charset="0"/>
                        </a:rPr>
                        <a:t>Always before and after  patient contact, and after  contaminated environment</a:t>
                      </a:r>
                      <a:endParaRPr sz="2000" spc="0" dirty="0">
                        <a:latin typeface="Arial" panose="020B0604020202020204" pitchFamily="34" charset="0"/>
                        <a:cs typeface="Arial" panose="020B0604020202020204" pitchFamily="34" charset="0"/>
                      </a:endParaRPr>
                    </a:p>
                  </a:txBody>
                  <a:tcPr marL="0" marR="0" marT="12700" marB="0">
                    <a:lnR w="19050">
                      <a:solidFill>
                        <a:srgbClr val="1E7FB8"/>
                      </a:solidFill>
                      <a:prstDash val="solid"/>
                    </a:lnR>
                    <a:lnT w="53975">
                      <a:solidFill>
                        <a:srgbClr val="1E7FB8"/>
                      </a:solidFill>
                      <a:prstDash val="solid"/>
                    </a:lnT>
                    <a:lnB w="19050">
                      <a:solidFill>
                        <a:srgbClr val="1E7FB8"/>
                      </a:solidFill>
                      <a:prstDash val="solid"/>
                    </a:lnB>
                  </a:tcPr>
                </a:tc>
                <a:tc>
                  <a:txBody>
                    <a:bodyPr/>
                    <a:lstStyle/>
                    <a:p>
                      <a:pPr>
                        <a:lnSpc>
                          <a:spcPct val="100000"/>
                        </a:lnSpc>
                        <a:spcBef>
                          <a:spcPts val="10"/>
                        </a:spcBef>
                      </a:pPr>
                      <a:endParaRPr sz="2000" spc="0" dirty="0">
                        <a:latin typeface="Arial" panose="020B0604020202020204" pitchFamily="34" charset="0"/>
                        <a:cs typeface="Arial" panose="020B0604020202020204" pitchFamily="34" charset="0"/>
                      </a:endParaRPr>
                    </a:p>
                    <a:p>
                      <a:pPr algn="ctr">
                        <a:lnSpc>
                          <a:spcPct val="100000"/>
                        </a:lnSpc>
                      </a:pPr>
                      <a:r>
                        <a:rPr sz="2000" b="1" spc="0" dirty="0">
                          <a:solidFill>
                            <a:srgbClr val="000066"/>
                          </a:solidFill>
                          <a:latin typeface="Arial" panose="020B0604020202020204" pitchFamily="34" charset="0"/>
                          <a:cs typeface="Arial" panose="020B0604020202020204" pitchFamily="34" charset="0"/>
                        </a:rPr>
                        <a:t>x</a:t>
                      </a:r>
                      <a:endParaRPr sz="2000" spc="0" dirty="0">
                        <a:latin typeface="Arial" panose="020B0604020202020204" pitchFamily="34" charset="0"/>
                        <a:cs typeface="Arial" panose="020B0604020202020204" pitchFamily="34" charset="0"/>
                      </a:endParaRPr>
                    </a:p>
                  </a:txBody>
                  <a:tcPr marL="0" marR="0" marT="1270" marB="0">
                    <a:lnL w="19050">
                      <a:solidFill>
                        <a:srgbClr val="1E7FB8"/>
                      </a:solidFill>
                      <a:prstDash val="solid"/>
                    </a:lnL>
                    <a:lnR w="19050">
                      <a:solidFill>
                        <a:srgbClr val="1E7FB8"/>
                      </a:solidFill>
                      <a:prstDash val="solid"/>
                    </a:lnR>
                    <a:lnT w="53975">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R w="19050">
                      <a:solidFill>
                        <a:srgbClr val="1E7FB8"/>
                      </a:solidFill>
                      <a:prstDash val="solid"/>
                    </a:lnR>
                    <a:lnT w="53975">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R w="19050">
                      <a:solidFill>
                        <a:srgbClr val="1E7FB8"/>
                      </a:solidFill>
                      <a:prstDash val="solid"/>
                    </a:lnR>
                    <a:lnT w="53975">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R w="19050">
                      <a:solidFill>
                        <a:srgbClr val="1E7FB8"/>
                      </a:solidFill>
                      <a:prstDash val="solid"/>
                    </a:lnR>
                    <a:lnT w="53975">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T w="53975">
                      <a:solidFill>
                        <a:srgbClr val="1E7FB8"/>
                      </a:solidFill>
                      <a:prstDash val="solid"/>
                    </a:lnT>
                    <a:lnB w="19050">
                      <a:solidFill>
                        <a:srgbClr val="1E7FB8"/>
                      </a:solidFill>
                      <a:prstDash val="solid"/>
                    </a:lnB>
                  </a:tcPr>
                </a:tc>
                <a:extLst>
                  <a:ext uri="{0D108BD9-81ED-4DB2-BD59-A6C34878D82A}">
                    <a16:rowId xmlns:a16="http://schemas.microsoft.com/office/drawing/2014/main" val="10001"/>
                  </a:ext>
                </a:extLst>
              </a:tr>
              <a:tr h="1236170">
                <a:tc>
                  <a:txBody>
                    <a:bodyPr/>
                    <a:lstStyle/>
                    <a:p>
                      <a:pPr marL="24130" marR="325755">
                        <a:lnSpc>
                          <a:spcPct val="100000"/>
                        </a:lnSpc>
                        <a:spcBef>
                          <a:spcPts val="90"/>
                        </a:spcBef>
                      </a:pPr>
                      <a:r>
                        <a:rPr sz="2000" spc="0" dirty="0">
                          <a:solidFill>
                            <a:srgbClr val="000066"/>
                          </a:solidFill>
                          <a:latin typeface="Arial" panose="020B0604020202020204" pitchFamily="34" charset="0"/>
                          <a:cs typeface="Arial" panose="020B0604020202020204" pitchFamily="34" charset="0"/>
                        </a:rPr>
                        <a:t>If direct contact with blood  and body fluids, secretions,  excretions, mucous  membranes, non-intact skin</a:t>
                      </a:r>
                      <a:endParaRPr sz="2000" spc="0">
                        <a:latin typeface="Arial" panose="020B0604020202020204" pitchFamily="34" charset="0"/>
                        <a:cs typeface="Arial" panose="020B0604020202020204" pitchFamily="34" charset="0"/>
                      </a:endParaRPr>
                    </a:p>
                  </a:txBody>
                  <a:tcPr marL="0" marR="0" marT="11430" marB="0">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Arial" panose="020B0604020202020204" pitchFamily="34" charset="0"/>
                        <a:cs typeface="Arial" panose="020B0604020202020204" pitchFamily="34" charset="0"/>
                      </a:endParaRPr>
                    </a:p>
                    <a:p>
                      <a:pPr>
                        <a:lnSpc>
                          <a:spcPct val="100000"/>
                        </a:lnSpc>
                        <a:spcBef>
                          <a:spcPts val="35"/>
                        </a:spcBef>
                      </a:pPr>
                      <a:endParaRPr sz="2000" spc="0" dirty="0">
                        <a:latin typeface="Arial" panose="020B0604020202020204" pitchFamily="34" charset="0"/>
                        <a:cs typeface="Arial" panose="020B0604020202020204" pitchFamily="34" charset="0"/>
                      </a:endParaRPr>
                    </a:p>
                    <a:p>
                      <a:pPr algn="ctr">
                        <a:lnSpc>
                          <a:spcPct val="100000"/>
                        </a:lnSpc>
                      </a:pPr>
                      <a:r>
                        <a:rPr sz="2000" b="1" spc="0" dirty="0">
                          <a:solidFill>
                            <a:srgbClr val="000066"/>
                          </a:solidFill>
                          <a:latin typeface="Arial" panose="020B0604020202020204" pitchFamily="34" charset="0"/>
                          <a:cs typeface="Arial" panose="020B0604020202020204" pitchFamily="34" charset="0"/>
                        </a:rPr>
                        <a:t>x</a:t>
                      </a:r>
                      <a:endParaRPr sz="2000" spc="0" dirty="0">
                        <a:latin typeface="Arial" panose="020B0604020202020204" pitchFamily="34" charset="0"/>
                        <a:cs typeface="Arial" panose="020B0604020202020204" pitchFamily="34" charset="0"/>
                      </a:endParaRPr>
                    </a:p>
                  </a:txBody>
                  <a:tcPr marL="0" marR="0" marT="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p>
                      <a:pPr>
                        <a:lnSpc>
                          <a:spcPct val="100000"/>
                        </a:lnSpc>
                        <a:spcBef>
                          <a:spcPts val="35"/>
                        </a:spcBef>
                      </a:pPr>
                      <a:endParaRPr sz="2000" spc="0" dirty="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dirty="0">
                        <a:latin typeface="DejaVu Sans"/>
                        <a:cs typeface="DejaVu Sans"/>
                      </a:endParaRPr>
                    </a:p>
                  </a:txBody>
                  <a:tcPr marL="0" marR="0" marT="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T w="19050">
                      <a:solidFill>
                        <a:srgbClr val="1E7FB8"/>
                      </a:solidFill>
                      <a:prstDash val="solid"/>
                    </a:lnT>
                    <a:lnB w="19050">
                      <a:solidFill>
                        <a:srgbClr val="1E7FB8"/>
                      </a:solidFill>
                      <a:prstDash val="solid"/>
                    </a:lnB>
                  </a:tcPr>
                </a:tc>
                <a:extLst>
                  <a:ext uri="{0D108BD9-81ED-4DB2-BD59-A6C34878D82A}">
                    <a16:rowId xmlns:a16="http://schemas.microsoft.com/office/drawing/2014/main" val="10002"/>
                  </a:ext>
                </a:extLst>
              </a:tr>
              <a:tr h="758750">
                <a:tc>
                  <a:txBody>
                    <a:bodyPr/>
                    <a:lstStyle/>
                    <a:p>
                      <a:pPr marL="24130" marR="17145">
                        <a:lnSpc>
                          <a:spcPct val="100000"/>
                        </a:lnSpc>
                        <a:spcBef>
                          <a:spcPts val="100"/>
                        </a:spcBef>
                      </a:pPr>
                      <a:r>
                        <a:rPr sz="2000" spc="0" dirty="0">
                          <a:solidFill>
                            <a:srgbClr val="000066"/>
                          </a:solidFill>
                          <a:latin typeface="Arial" panose="020B0604020202020204" pitchFamily="34" charset="0"/>
                          <a:cs typeface="Arial" panose="020B0604020202020204" pitchFamily="34" charset="0"/>
                        </a:rPr>
                        <a:t>If there is risk of splashes onto  the health care worker’s body</a:t>
                      </a:r>
                      <a:endParaRPr sz="2000" spc="0" dirty="0">
                        <a:latin typeface="Arial" panose="020B0604020202020204" pitchFamily="34" charset="0"/>
                        <a:cs typeface="Arial" panose="020B0604020202020204" pitchFamily="34" charset="0"/>
                      </a:endParaRPr>
                    </a:p>
                  </a:txBody>
                  <a:tcPr marL="0" marR="0" marT="12700" marB="0">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spcBef>
                          <a:spcPts val="30"/>
                        </a:spcBef>
                      </a:pPr>
                      <a:endParaRPr sz="2000" spc="0">
                        <a:latin typeface="Arial" panose="020B0604020202020204" pitchFamily="34" charset="0"/>
                        <a:cs typeface="Arial" panose="020B0604020202020204" pitchFamily="34" charset="0"/>
                      </a:endParaRPr>
                    </a:p>
                    <a:p>
                      <a:pPr algn="ctr">
                        <a:lnSpc>
                          <a:spcPct val="100000"/>
                        </a:lnSpc>
                      </a:pPr>
                      <a:r>
                        <a:rPr sz="2000" b="1" spc="0" dirty="0">
                          <a:solidFill>
                            <a:srgbClr val="000066"/>
                          </a:solidFill>
                          <a:latin typeface="Arial" panose="020B0604020202020204" pitchFamily="34" charset="0"/>
                          <a:cs typeface="Arial" panose="020B0604020202020204" pitchFamily="34" charset="0"/>
                        </a:rPr>
                        <a:t>x</a:t>
                      </a:r>
                      <a:endParaRPr sz="2000" spc="0">
                        <a:latin typeface="Arial" panose="020B0604020202020204" pitchFamily="34" charset="0"/>
                        <a:cs typeface="Arial" panose="020B0604020202020204" pitchFamily="34" charset="0"/>
                      </a:endParaRPr>
                    </a:p>
                  </a:txBody>
                  <a:tcPr marL="0" marR="0" marT="381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spcBef>
                          <a:spcPts val="30"/>
                        </a:spcBef>
                      </a:pPr>
                      <a:endParaRPr sz="2000" spc="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a:latin typeface="DejaVu Sans"/>
                        <a:cs typeface="DejaVu Sans"/>
                      </a:endParaRPr>
                    </a:p>
                  </a:txBody>
                  <a:tcPr marL="0" marR="0" marT="381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spcBef>
                          <a:spcPts val="30"/>
                        </a:spcBef>
                      </a:pPr>
                      <a:endParaRPr sz="2000" spc="0" dirty="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dirty="0">
                        <a:latin typeface="DejaVu Sans"/>
                        <a:cs typeface="DejaVu Sans"/>
                      </a:endParaRPr>
                    </a:p>
                  </a:txBody>
                  <a:tcPr marL="0" marR="0" marT="381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R w="19050">
                      <a:solidFill>
                        <a:srgbClr val="1E7FB8"/>
                      </a:solidFill>
                      <a:prstDash val="solid"/>
                    </a:lnR>
                    <a:lnT w="19050">
                      <a:solidFill>
                        <a:srgbClr val="1E7FB8"/>
                      </a:solidFill>
                      <a:prstDash val="solid"/>
                    </a:lnT>
                    <a:lnB w="19050">
                      <a:solidFill>
                        <a:srgbClr val="1E7FB8"/>
                      </a:solidFill>
                      <a:prstDash val="solid"/>
                    </a:lnB>
                  </a:tcPr>
                </a:tc>
                <a:tc>
                  <a:txBody>
                    <a:bodyPr/>
                    <a:lstStyle/>
                    <a:p>
                      <a:pPr>
                        <a:lnSpc>
                          <a:spcPct val="100000"/>
                        </a:lnSpc>
                      </a:pPr>
                      <a:endParaRPr sz="2000" spc="0" dirty="0">
                        <a:latin typeface="DejaVu Serif"/>
                        <a:cs typeface="DejaVu Serif"/>
                      </a:endParaRPr>
                    </a:p>
                  </a:txBody>
                  <a:tcPr marL="0" marR="0" marT="0" marB="0">
                    <a:lnL w="19050">
                      <a:solidFill>
                        <a:srgbClr val="1E7FB8"/>
                      </a:solidFill>
                      <a:prstDash val="solid"/>
                    </a:lnL>
                    <a:lnT w="19050">
                      <a:solidFill>
                        <a:srgbClr val="1E7FB8"/>
                      </a:solidFill>
                      <a:prstDash val="solid"/>
                    </a:lnT>
                    <a:lnB w="19050">
                      <a:solidFill>
                        <a:srgbClr val="1E7FB8"/>
                      </a:solidFill>
                      <a:prstDash val="solid"/>
                    </a:lnB>
                  </a:tcPr>
                </a:tc>
                <a:extLst>
                  <a:ext uri="{0D108BD9-81ED-4DB2-BD59-A6C34878D82A}">
                    <a16:rowId xmlns:a16="http://schemas.microsoft.com/office/drawing/2014/main" val="10003"/>
                  </a:ext>
                </a:extLst>
              </a:tr>
              <a:tr h="758750">
                <a:tc>
                  <a:txBody>
                    <a:bodyPr/>
                    <a:lstStyle/>
                    <a:p>
                      <a:pPr marL="24130" marR="369570">
                        <a:lnSpc>
                          <a:spcPct val="100000"/>
                        </a:lnSpc>
                        <a:spcBef>
                          <a:spcPts val="80"/>
                        </a:spcBef>
                      </a:pPr>
                      <a:r>
                        <a:rPr sz="2000" spc="0" dirty="0">
                          <a:solidFill>
                            <a:srgbClr val="000066"/>
                          </a:solidFill>
                          <a:latin typeface="Arial" panose="020B0604020202020204" pitchFamily="34" charset="0"/>
                          <a:cs typeface="Arial" panose="020B0604020202020204" pitchFamily="34" charset="0"/>
                        </a:rPr>
                        <a:t>If there is a risk of splashes  onto the body and face</a:t>
                      </a:r>
                      <a:endParaRPr sz="2000" spc="0" dirty="0">
                        <a:latin typeface="Arial" panose="020B0604020202020204" pitchFamily="34" charset="0"/>
                        <a:cs typeface="Arial" panose="020B0604020202020204" pitchFamily="34" charset="0"/>
                      </a:endParaRPr>
                    </a:p>
                  </a:txBody>
                  <a:tcPr marL="0" marR="0" marT="10160" marB="0">
                    <a:lnR w="19050">
                      <a:solidFill>
                        <a:srgbClr val="1E7FB8"/>
                      </a:solidFill>
                      <a:prstDash val="solid"/>
                    </a:lnR>
                    <a:lnT w="19050">
                      <a:solidFill>
                        <a:srgbClr val="1E7FB8"/>
                      </a:solidFill>
                      <a:prstDash val="solid"/>
                    </a:lnT>
                    <a:lnB w="19050" cap="flat" cmpd="sng" algn="ctr">
                      <a:solidFill>
                        <a:srgbClr val="1E7FB8"/>
                      </a:solidFill>
                      <a:prstDash val="solid"/>
                      <a:round/>
                      <a:headEnd type="none" w="med" len="med"/>
                      <a:tailEnd type="none" w="med" len="med"/>
                    </a:lnB>
                  </a:tcPr>
                </a:tc>
                <a:tc>
                  <a:txBody>
                    <a:bodyPr/>
                    <a:lstStyle/>
                    <a:p>
                      <a:pPr>
                        <a:lnSpc>
                          <a:spcPct val="100000"/>
                        </a:lnSpc>
                        <a:spcBef>
                          <a:spcPts val="35"/>
                        </a:spcBef>
                      </a:pPr>
                      <a:endParaRPr sz="2000" spc="0" dirty="0">
                        <a:latin typeface="Arial" panose="020B0604020202020204" pitchFamily="34" charset="0"/>
                        <a:cs typeface="Arial" panose="020B0604020202020204" pitchFamily="34" charset="0"/>
                      </a:endParaRPr>
                    </a:p>
                    <a:p>
                      <a:pPr algn="ctr">
                        <a:lnSpc>
                          <a:spcPct val="100000"/>
                        </a:lnSpc>
                      </a:pPr>
                      <a:r>
                        <a:rPr sz="2000" b="1" spc="0" dirty="0">
                          <a:solidFill>
                            <a:srgbClr val="000066"/>
                          </a:solidFill>
                          <a:latin typeface="Arial" panose="020B0604020202020204" pitchFamily="34" charset="0"/>
                          <a:cs typeface="Arial" panose="020B0604020202020204" pitchFamily="34" charset="0"/>
                        </a:rPr>
                        <a:t>x</a:t>
                      </a:r>
                      <a:endParaRPr sz="2000" spc="0" dirty="0">
                        <a:latin typeface="Arial" panose="020B0604020202020204" pitchFamily="34" charset="0"/>
                        <a:cs typeface="Arial" panose="020B0604020202020204" pitchFamily="34" charset="0"/>
                      </a:endParaRPr>
                    </a:p>
                  </a:txBody>
                  <a:tcPr marL="0" marR="0" marT="4445" marB="0">
                    <a:lnL w="19050">
                      <a:solidFill>
                        <a:srgbClr val="1E7FB8"/>
                      </a:solidFill>
                      <a:prstDash val="solid"/>
                    </a:lnL>
                    <a:lnR w="19050">
                      <a:solidFill>
                        <a:srgbClr val="1E7FB8"/>
                      </a:solidFill>
                      <a:prstDash val="solid"/>
                    </a:lnR>
                    <a:lnT w="19050">
                      <a:solidFill>
                        <a:srgbClr val="1E7FB8"/>
                      </a:solidFill>
                      <a:prstDash val="solid"/>
                    </a:lnT>
                    <a:lnB w="19050" cap="flat" cmpd="sng" algn="ctr">
                      <a:solidFill>
                        <a:srgbClr val="1E7FB8"/>
                      </a:solidFill>
                      <a:prstDash val="solid"/>
                      <a:round/>
                      <a:headEnd type="none" w="med" len="med"/>
                      <a:tailEnd type="none" w="med" len="med"/>
                    </a:lnB>
                  </a:tcPr>
                </a:tc>
                <a:tc>
                  <a:txBody>
                    <a:bodyPr/>
                    <a:lstStyle/>
                    <a:p>
                      <a:pPr>
                        <a:lnSpc>
                          <a:spcPct val="100000"/>
                        </a:lnSpc>
                        <a:spcBef>
                          <a:spcPts val="35"/>
                        </a:spcBef>
                      </a:pPr>
                      <a:endParaRPr sz="2000" spc="0" dirty="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dirty="0">
                        <a:latin typeface="DejaVu Sans"/>
                        <a:cs typeface="DejaVu Sans"/>
                      </a:endParaRPr>
                    </a:p>
                  </a:txBody>
                  <a:tcPr marL="0" marR="0" marT="4445" marB="0">
                    <a:lnL w="19050">
                      <a:solidFill>
                        <a:srgbClr val="1E7FB8"/>
                      </a:solidFill>
                      <a:prstDash val="solid"/>
                    </a:lnL>
                    <a:lnR w="19050">
                      <a:solidFill>
                        <a:srgbClr val="1E7FB8"/>
                      </a:solidFill>
                      <a:prstDash val="solid"/>
                    </a:lnR>
                    <a:lnT w="19050">
                      <a:solidFill>
                        <a:srgbClr val="1E7FB8"/>
                      </a:solidFill>
                      <a:prstDash val="solid"/>
                    </a:lnT>
                    <a:lnB w="19050" cap="flat" cmpd="sng" algn="ctr">
                      <a:solidFill>
                        <a:srgbClr val="1E7FB8"/>
                      </a:solidFill>
                      <a:prstDash val="solid"/>
                      <a:round/>
                      <a:headEnd type="none" w="med" len="med"/>
                      <a:tailEnd type="none" w="med" len="med"/>
                    </a:lnB>
                  </a:tcPr>
                </a:tc>
                <a:tc>
                  <a:txBody>
                    <a:bodyPr/>
                    <a:lstStyle/>
                    <a:p>
                      <a:pPr>
                        <a:lnSpc>
                          <a:spcPct val="100000"/>
                        </a:lnSpc>
                        <a:spcBef>
                          <a:spcPts val="35"/>
                        </a:spcBef>
                      </a:pPr>
                      <a:endParaRPr sz="2000" spc="0" dirty="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dirty="0">
                        <a:latin typeface="DejaVu Sans"/>
                        <a:cs typeface="DejaVu Sans"/>
                      </a:endParaRPr>
                    </a:p>
                  </a:txBody>
                  <a:tcPr marL="0" marR="0" marT="4445" marB="0">
                    <a:lnL w="19050">
                      <a:solidFill>
                        <a:srgbClr val="1E7FB8"/>
                      </a:solidFill>
                      <a:prstDash val="solid"/>
                    </a:lnL>
                    <a:lnR w="19050">
                      <a:solidFill>
                        <a:srgbClr val="1E7FB8"/>
                      </a:solidFill>
                      <a:prstDash val="solid"/>
                    </a:lnR>
                    <a:lnT w="19050">
                      <a:solidFill>
                        <a:srgbClr val="1E7FB8"/>
                      </a:solidFill>
                      <a:prstDash val="solid"/>
                    </a:lnT>
                    <a:lnB w="19050" cap="flat" cmpd="sng" algn="ctr">
                      <a:solidFill>
                        <a:srgbClr val="1E7FB8"/>
                      </a:solidFill>
                      <a:prstDash val="solid"/>
                      <a:round/>
                      <a:headEnd type="none" w="med" len="med"/>
                      <a:tailEnd type="none" w="med" len="med"/>
                    </a:lnB>
                  </a:tcPr>
                </a:tc>
                <a:tc>
                  <a:txBody>
                    <a:bodyPr/>
                    <a:lstStyle/>
                    <a:p>
                      <a:pPr>
                        <a:lnSpc>
                          <a:spcPct val="100000"/>
                        </a:lnSpc>
                        <a:spcBef>
                          <a:spcPts val="35"/>
                        </a:spcBef>
                      </a:pPr>
                      <a:endParaRPr sz="2000" spc="0" dirty="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dirty="0">
                        <a:latin typeface="DejaVu Sans"/>
                        <a:cs typeface="DejaVu Sans"/>
                      </a:endParaRPr>
                    </a:p>
                  </a:txBody>
                  <a:tcPr marL="0" marR="0" marT="4445" marB="0">
                    <a:lnL w="19050">
                      <a:solidFill>
                        <a:srgbClr val="1E7FB8"/>
                      </a:solidFill>
                      <a:prstDash val="solid"/>
                    </a:lnL>
                    <a:lnR w="19050">
                      <a:solidFill>
                        <a:srgbClr val="1E7FB8"/>
                      </a:solidFill>
                      <a:prstDash val="solid"/>
                    </a:lnR>
                    <a:lnT w="19050">
                      <a:solidFill>
                        <a:srgbClr val="1E7FB8"/>
                      </a:solidFill>
                      <a:prstDash val="solid"/>
                    </a:lnT>
                    <a:lnB w="19050" cap="flat" cmpd="sng" algn="ctr">
                      <a:solidFill>
                        <a:srgbClr val="1E7FB8"/>
                      </a:solidFill>
                      <a:prstDash val="solid"/>
                      <a:round/>
                      <a:headEnd type="none" w="med" len="med"/>
                      <a:tailEnd type="none" w="med" len="med"/>
                    </a:lnB>
                  </a:tcPr>
                </a:tc>
                <a:tc>
                  <a:txBody>
                    <a:bodyPr/>
                    <a:lstStyle/>
                    <a:p>
                      <a:pPr>
                        <a:lnSpc>
                          <a:spcPct val="100000"/>
                        </a:lnSpc>
                        <a:spcBef>
                          <a:spcPts val="35"/>
                        </a:spcBef>
                      </a:pPr>
                      <a:endParaRPr sz="2000" spc="0" dirty="0">
                        <a:latin typeface="DejaVu Serif"/>
                        <a:cs typeface="DejaVu Serif"/>
                      </a:endParaRPr>
                    </a:p>
                    <a:p>
                      <a:pPr algn="ctr">
                        <a:lnSpc>
                          <a:spcPct val="100000"/>
                        </a:lnSpc>
                      </a:pPr>
                      <a:r>
                        <a:rPr sz="2000" b="1" spc="0" dirty="0">
                          <a:solidFill>
                            <a:srgbClr val="000066"/>
                          </a:solidFill>
                          <a:latin typeface="DejaVu Sans"/>
                          <a:cs typeface="DejaVu Sans"/>
                        </a:rPr>
                        <a:t>x</a:t>
                      </a:r>
                      <a:endParaRPr sz="2000" spc="0" dirty="0">
                        <a:latin typeface="DejaVu Sans"/>
                        <a:cs typeface="DejaVu Sans"/>
                      </a:endParaRPr>
                    </a:p>
                  </a:txBody>
                  <a:tcPr marL="0" marR="0" marT="4445" marB="0">
                    <a:lnL w="19050">
                      <a:solidFill>
                        <a:srgbClr val="1E7FB8"/>
                      </a:solidFill>
                      <a:prstDash val="solid"/>
                    </a:lnL>
                    <a:lnT w="19050">
                      <a:solidFill>
                        <a:srgbClr val="1E7FB8"/>
                      </a:solidFill>
                      <a:prstDash val="solid"/>
                    </a:lnT>
                    <a:lnB w="19050" cap="flat" cmpd="sng" algn="ctr">
                      <a:solidFill>
                        <a:srgbClr val="1E7FB8"/>
                      </a:solidFill>
                      <a:prstDash val="solid"/>
                      <a:round/>
                      <a:headEnd type="none" w="med" len="med"/>
                      <a:tailEnd type="none" w="med" len="med"/>
                    </a:lnB>
                  </a:tcPr>
                </a:tc>
                <a:extLst>
                  <a:ext uri="{0D108BD9-81ED-4DB2-BD59-A6C34878D82A}">
                    <a16:rowId xmlns:a16="http://schemas.microsoft.com/office/drawing/2014/main" val="10004"/>
                  </a:ext>
                </a:extLst>
              </a:tr>
              <a:tr h="1838873">
                <a:tc>
                  <a:txBody>
                    <a:bodyPr/>
                    <a:lstStyle/>
                    <a:p>
                      <a:pPr marL="24130" marR="369570">
                        <a:lnSpc>
                          <a:spcPct val="100000"/>
                        </a:lnSpc>
                        <a:spcBef>
                          <a:spcPts val="80"/>
                        </a:spcBef>
                      </a:pPr>
                      <a:r>
                        <a:rPr lang="en-US" sz="2000" spc="0" dirty="0">
                          <a:solidFill>
                            <a:srgbClr val="FF0000"/>
                          </a:solidFill>
                          <a:latin typeface="Arial" panose="020B0604020202020204" pitchFamily="34" charset="0"/>
                          <a:cs typeface="Arial" panose="020B0604020202020204" pitchFamily="34" charset="0"/>
                        </a:rPr>
                        <a:t>If</a:t>
                      </a:r>
                      <a:r>
                        <a:rPr lang="en-US" sz="2000" spc="0" baseline="0" dirty="0">
                          <a:solidFill>
                            <a:srgbClr val="FF0000"/>
                          </a:solidFill>
                          <a:latin typeface="Arial" panose="020B0604020202020204" pitchFamily="34" charset="0"/>
                          <a:cs typeface="Arial" panose="020B0604020202020204" pitchFamily="34" charset="0"/>
                        </a:rPr>
                        <a:t>  </a:t>
                      </a:r>
                      <a:r>
                        <a:rPr lang="en-US" sz="2000" spc="0" baseline="0" dirty="0" smtClean="0">
                          <a:solidFill>
                            <a:srgbClr val="FF0000"/>
                          </a:solidFill>
                          <a:latin typeface="Arial" panose="020B0604020202020204" pitchFamily="34" charset="0"/>
                          <a:cs typeface="Arial" panose="020B0604020202020204" pitchFamily="34" charset="0"/>
                        </a:rPr>
                        <a:t>exposed to all </a:t>
                      </a:r>
                      <a:r>
                        <a:rPr lang="en-US" sz="2000" spc="0" baseline="0" dirty="0">
                          <a:solidFill>
                            <a:srgbClr val="FF0000"/>
                          </a:solidFill>
                          <a:latin typeface="Arial" panose="020B0604020202020204" pitchFamily="34" charset="0"/>
                          <a:cs typeface="Arial" panose="020B0604020202020204" pitchFamily="34" charset="0"/>
                        </a:rPr>
                        <a:t>risks above PLUS  risk of droplet inhalation either from the patient coughing or from a procedure </a:t>
                      </a:r>
                      <a:r>
                        <a:rPr lang="en-US" sz="2000" spc="0" baseline="0" dirty="0" smtClean="0">
                          <a:solidFill>
                            <a:srgbClr val="FF0000"/>
                          </a:solidFill>
                          <a:latin typeface="Arial" panose="020B0604020202020204" pitchFamily="34" charset="0"/>
                          <a:cs typeface="Arial" panose="020B0604020202020204" pitchFamily="34" charset="0"/>
                        </a:rPr>
                        <a:t>generating </a:t>
                      </a:r>
                      <a:r>
                        <a:rPr lang="en-US" sz="2000" spc="0" baseline="0" dirty="0">
                          <a:solidFill>
                            <a:srgbClr val="FF0000"/>
                          </a:solidFill>
                          <a:latin typeface="Arial" panose="020B0604020202020204" pitchFamily="34" charset="0"/>
                          <a:cs typeface="Arial" panose="020B0604020202020204" pitchFamily="34" charset="0"/>
                        </a:rPr>
                        <a:t>aerosol </a:t>
                      </a:r>
                      <a:endParaRPr sz="2000" spc="0" dirty="0">
                        <a:solidFill>
                          <a:srgbClr val="FF0000"/>
                        </a:solidFill>
                        <a:latin typeface="Arial" panose="020B0604020202020204" pitchFamily="34" charset="0"/>
                        <a:cs typeface="Arial" panose="020B0604020202020204" pitchFamily="34" charset="0"/>
                      </a:endParaRPr>
                    </a:p>
                  </a:txBody>
                  <a:tcPr marL="0" marR="0" marT="10160" marB="0">
                    <a:lnR w="19050" cap="flat" cmpd="sng" algn="ctr">
                      <a:solidFill>
                        <a:srgbClr val="1E7FB8"/>
                      </a:solidFill>
                      <a:prstDash val="solid"/>
                      <a:round/>
                      <a:headEnd type="none" w="med" len="med"/>
                      <a:tailEnd type="none" w="med" len="med"/>
                    </a:lnR>
                    <a:lnT w="19050">
                      <a:solidFill>
                        <a:srgbClr val="1E7FB8"/>
                      </a:solidFill>
                      <a:prstDash val="solid"/>
                    </a:lnT>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000" b="1" spc="0" dirty="0">
                          <a:solidFill>
                            <a:srgbClr val="000066"/>
                          </a:solidFill>
                          <a:latin typeface="Arial" panose="020B0604020202020204" pitchFamily="34" charset="0"/>
                          <a:cs typeface="Arial" panose="020B0604020202020204" pitchFamily="34" charset="0"/>
                        </a:rPr>
                        <a:t>x</a:t>
                      </a:r>
                      <a:endParaRPr lang="en-US" sz="2000" spc="0" dirty="0">
                        <a:latin typeface="Arial" panose="020B0604020202020204" pitchFamily="34" charset="0"/>
                        <a:cs typeface="Arial" panose="020B0604020202020204" pitchFamily="34" charset="0"/>
                      </a:endParaRPr>
                    </a:p>
                    <a:p>
                      <a:pPr algn="ctr">
                        <a:lnSpc>
                          <a:spcPct val="100000"/>
                        </a:lnSpc>
                      </a:pPr>
                      <a:endParaRPr sz="2000" spc="0" dirty="0">
                        <a:latin typeface="Arial" panose="020B0604020202020204" pitchFamily="34" charset="0"/>
                        <a:cs typeface="Arial" panose="020B0604020202020204" pitchFamily="34" charset="0"/>
                      </a:endParaRPr>
                    </a:p>
                  </a:txBody>
                  <a:tcPr marL="0" marR="0" marT="4445" marB="0">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a:solidFill>
                        <a:srgbClr val="1E7FB8"/>
                      </a:solidFill>
                      <a:prstDash val="solid"/>
                    </a:lnT>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000" b="1" spc="0" dirty="0">
                          <a:solidFill>
                            <a:srgbClr val="000066"/>
                          </a:solidFill>
                          <a:latin typeface="DejaVu Sans"/>
                          <a:cs typeface="DejaVu Sans"/>
                        </a:rPr>
                        <a:t>x</a:t>
                      </a:r>
                      <a:endParaRPr lang="en-US" sz="2000" spc="0" dirty="0">
                        <a:latin typeface="DejaVu Sans"/>
                        <a:cs typeface="DejaVu Sans"/>
                      </a:endParaRPr>
                    </a:p>
                    <a:p>
                      <a:pPr algn="ctr">
                        <a:lnSpc>
                          <a:spcPct val="100000"/>
                        </a:lnSpc>
                      </a:pPr>
                      <a:endParaRPr sz="2000" spc="0" dirty="0">
                        <a:latin typeface="DejaVu Sans"/>
                        <a:cs typeface="DejaVu Sans"/>
                      </a:endParaRPr>
                    </a:p>
                  </a:txBody>
                  <a:tcPr marL="0" marR="0" marT="4445" marB="0">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a:solidFill>
                        <a:srgbClr val="1E7FB8"/>
                      </a:solidFill>
                      <a:prstDash val="solid"/>
                    </a:lnT>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000" b="1" spc="0" dirty="0">
                          <a:solidFill>
                            <a:srgbClr val="000066"/>
                          </a:solidFill>
                          <a:latin typeface="DejaVu Sans"/>
                          <a:cs typeface="DejaVu Sans"/>
                        </a:rPr>
                        <a:t>x</a:t>
                      </a:r>
                      <a:endParaRPr lang="en-US" sz="2000" spc="0" dirty="0">
                        <a:latin typeface="DejaVu Sans"/>
                        <a:cs typeface="DejaVu Sans"/>
                      </a:endParaRPr>
                    </a:p>
                    <a:p>
                      <a:pPr algn="ctr">
                        <a:lnSpc>
                          <a:spcPct val="100000"/>
                        </a:lnSpc>
                      </a:pPr>
                      <a:endParaRPr lang="en-US" sz="2000" spc="0" dirty="0">
                        <a:latin typeface="DejaVu Sans"/>
                        <a:cs typeface="DejaVu Sans"/>
                      </a:endParaRPr>
                    </a:p>
                    <a:p>
                      <a:pPr algn="ctr">
                        <a:lnSpc>
                          <a:spcPct val="100000"/>
                        </a:lnSpc>
                      </a:pPr>
                      <a:endParaRPr sz="2000" spc="0" dirty="0">
                        <a:latin typeface="DejaVu Sans"/>
                        <a:cs typeface="DejaVu Sans"/>
                      </a:endParaRPr>
                    </a:p>
                  </a:txBody>
                  <a:tcPr marL="0" marR="0" marT="4445" marB="0">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a:solidFill>
                        <a:srgbClr val="1E7FB8"/>
                      </a:solidFill>
                      <a:prstDash val="solid"/>
                    </a:lnT>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000" b="1" spc="0" dirty="0">
                          <a:solidFill>
                            <a:srgbClr val="000066"/>
                          </a:solidFill>
                          <a:latin typeface="DejaVu Sans"/>
                          <a:cs typeface="DejaVu Sans"/>
                        </a:rPr>
                        <a:t>x</a:t>
                      </a:r>
                      <a:endParaRPr lang="en-US" sz="2000" spc="0" dirty="0">
                        <a:latin typeface="DejaVu Sans"/>
                        <a:cs typeface="DejaVu Sans"/>
                      </a:endParaRPr>
                    </a:p>
                    <a:p>
                      <a:pPr algn="ctr">
                        <a:lnSpc>
                          <a:spcPct val="100000"/>
                        </a:lnSpc>
                      </a:pPr>
                      <a:endParaRPr sz="2000" spc="0" dirty="0">
                        <a:latin typeface="DejaVu Sans"/>
                        <a:cs typeface="DejaVu Sans"/>
                      </a:endParaRPr>
                    </a:p>
                  </a:txBody>
                  <a:tcPr marL="0" marR="0" marT="4445" marB="0">
                    <a:lnL w="19050" cap="flat" cmpd="sng" algn="ctr">
                      <a:solidFill>
                        <a:srgbClr val="1E7FB8"/>
                      </a:solidFill>
                      <a:prstDash val="solid"/>
                      <a:round/>
                      <a:headEnd type="none" w="med" len="med"/>
                      <a:tailEnd type="none" w="med" len="med"/>
                    </a:lnL>
                    <a:lnR w="19050" cap="flat" cmpd="sng" algn="ctr">
                      <a:solidFill>
                        <a:srgbClr val="1E7FB8"/>
                      </a:solidFill>
                      <a:prstDash val="solid"/>
                      <a:round/>
                      <a:headEnd type="none" w="med" len="med"/>
                      <a:tailEnd type="none" w="med" len="med"/>
                    </a:lnR>
                    <a:lnT w="19050">
                      <a:solidFill>
                        <a:srgbClr val="1E7FB8"/>
                      </a:solidFill>
                      <a:prstDash val="solid"/>
                    </a:lnT>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2000" b="1" spc="0" dirty="0">
                        <a:solidFill>
                          <a:srgbClr val="000066"/>
                        </a:solidFill>
                        <a:latin typeface="DejaVu Sans"/>
                        <a:cs typeface="DejaVu Sans"/>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000" b="1" spc="0" dirty="0">
                          <a:solidFill>
                            <a:srgbClr val="000066"/>
                          </a:solidFill>
                          <a:latin typeface="DejaVu Sans"/>
                          <a:cs typeface="DejaVu Sans"/>
                        </a:rPr>
                        <a:t>x</a:t>
                      </a:r>
                      <a:endParaRPr lang="en-US" sz="2000" spc="0" dirty="0">
                        <a:latin typeface="DejaVu Sans"/>
                        <a:cs typeface="DejaVu Sans"/>
                      </a:endParaRPr>
                    </a:p>
                    <a:p>
                      <a:pPr algn="ctr">
                        <a:lnSpc>
                          <a:spcPct val="100000"/>
                        </a:lnSpc>
                      </a:pPr>
                      <a:endParaRPr sz="2000" spc="0" dirty="0">
                        <a:latin typeface="DejaVu Sans"/>
                        <a:cs typeface="DejaVu Sans"/>
                      </a:endParaRPr>
                    </a:p>
                  </a:txBody>
                  <a:tcPr marL="0" marR="0" marT="4445" marB="0">
                    <a:lnL w="19050" cap="flat" cmpd="sng" algn="ctr">
                      <a:solidFill>
                        <a:srgbClr val="1E7FB8"/>
                      </a:solidFill>
                      <a:prstDash val="solid"/>
                      <a:round/>
                      <a:headEnd type="none" w="med" len="med"/>
                      <a:tailEnd type="none" w="med" len="med"/>
                    </a:lnL>
                    <a:lnT w="19050">
                      <a:solidFill>
                        <a:srgbClr val="1E7FB8"/>
                      </a:solidFill>
                      <a:prstDash val="solid"/>
                    </a:lnT>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533399" y="0"/>
            <a:ext cx="11062551" cy="482504"/>
          </a:xfrm>
          <a:prstGeom prst="rect">
            <a:avLst/>
          </a:prstGeom>
        </p:spPr>
        <p:txBody>
          <a:bodyPr vert="horz" wrap="square" lIns="0" tIns="63500" rIns="0" bIns="0" rtlCol="0">
            <a:spAutoFit/>
          </a:bodyPr>
          <a:lstStyle/>
          <a:p>
            <a:pPr marL="12700" marR="5080">
              <a:lnSpc>
                <a:spcPts val="3500"/>
              </a:lnSpc>
              <a:spcBef>
                <a:spcPts val="500"/>
              </a:spcBef>
            </a:pPr>
            <a:r>
              <a:rPr lang="en-US" sz="2800" b="1" dirty="0" smtClean="0"/>
              <a:t>Minimize Direct Unprotected Exposure to  Blood and Body Fluids</a:t>
            </a:r>
            <a:endParaRPr lang="en-US" sz="2800" b="1" dirty="0"/>
          </a:p>
        </p:txBody>
      </p:sp>
    </p:spTree>
    <p:extLst>
      <p:ext uri="{BB962C8B-B14F-4D97-AF65-F5344CB8AC3E}">
        <p14:creationId xmlns:p14="http://schemas.microsoft.com/office/powerpoint/2010/main" val="18191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342712" y="100259"/>
            <a:ext cx="11360800" cy="763600"/>
          </a:xfrm>
          <a:prstGeom prst="rect">
            <a:avLst/>
          </a:prstGeom>
        </p:spPr>
        <p:txBody>
          <a:bodyPr spcFirstLastPara="1" wrap="square" lIns="121900" tIns="121900" rIns="121900" bIns="121900" anchor="t" anchorCtr="0">
            <a:noAutofit/>
          </a:bodyPr>
          <a:lstStyle/>
          <a:p>
            <a:pPr algn="ctr"/>
            <a:r>
              <a:rPr lang="en-GB" b="1" dirty="0" smtClean="0"/>
              <a:t>Summary of Recommendations</a:t>
            </a:r>
            <a:endParaRPr lang="en-GB" b="1" dirty="0"/>
          </a:p>
        </p:txBody>
      </p:sp>
      <p:sp>
        <p:nvSpPr>
          <p:cNvPr id="273" name="Google Shape;273;p3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graphicFrame>
        <p:nvGraphicFramePr>
          <p:cNvPr id="274" name="Google Shape;274;p35"/>
          <p:cNvGraphicFramePr/>
          <p:nvPr>
            <p:extLst>
              <p:ext uri="{D42A27DB-BD31-4B8C-83A1-F6EECF244321}">
                <p14:modId xmlns:p14="http://schemas.microsoft.com/office/powerpoint/2010/main" val="2153040114"/>
              </p:ext>
            </p:extLst>
          </p:nvPr>
        </p:nvGraphicFramePr>
        <p:xfrm>
          <a:off x="415600" y="863858"/>
          <a:ext cx="11584243" cy="5632192"/>
        </p:xfrm>
        <a:graphic>
          <a:graphicData uri="http://schemas.openxmlformats.org/drawingml/2006/table">
            <a:tbl>
              <a:tblPr>
                <a:tableStyleId>{D7AC3CCA-C797-4891-BE02-D94E43425B78}</a:tableStyleId>
              </a:tblPr>
              <a:tblGrid>
                <a:gridCol w="3685103">
                  <a:extLst>
                    <a:ext uri="{9D8B030D-6E8A-4147-A177-3AD203B41FA5}">
                      <a16:colId xmlns:a16="http://schemas.microsoft.com/office/drawing/2014/main" val="20000"/>
                    </a:ext>
                  </a:extLst>
                </a:gridCol>
                <a:gridCol w="4037725">
                  <a:extLst>
                    <a:ext uri="{9D8B030D-6E8A-4147-A177-3AD203B41FA5}">
                      <a16:colId xmlns:a16="http://schemas.microsoft.com/office/drawing/2014/main" val="20001"/>
                    </a:ext>
                  </a:extLst>
                </a:gridCol>
                <a:gridCol w="3861415">
                  <a:extLst>
                    <a:ext uri="{9D8B030D-6E8A-4147-A177-3AD203B41FA5}">
                      <a16:colId xmlns:a16="http://schemas.microsoft.com/office/drawing/2014/main" val="20002"/>
                    </a:ext>
                  </a:extLst>
                </a:gridCol>
              </a:tblGrid>
              <a:tr h="860450">
                <a:tc>
                  <a:txBody>
                    <a:bodyPr/>
                    <a:lstStyle/>
                    <a:p>
                      <a:pPr marL="0" lvl="0" indent="0" algn="l" rtl="0">
                        <a:spcBef>
                          <a:spcPts val="0"/>
                        </a:spcBef>
                        <a:spcAft>
                          <a:spcPts val="0"/>
                        </a:spcAft>
                        <a:buNone/>
                      </a:pPr>
                      <a:r>
                        <a:rPr lang="en-GB" sz="2000" b="1" dirty="0"/>
                        <a:t>General Public</a:t>
                      </a:r>
                      <a:endParaRPr sz="2000" b="1" dirty="0"/>
                    </a:p>
                  </a:txBody>
                  <a:tcPr marL="121900" marR="121900" marT="121900" marB="121900">
                    <a:solidFill>
                      <a:schemeClr val="accent3">
                        <a:lumMod val="40000"/>
                        <a:lumOff val="60000"/>
                      </a:schemeClr>
                    </a:solidFill>
                  </a:tcPr>
                </a:tc>
                <a:tc>
                  <a:txBody>
                    <a:bodyPr/>
                    <a:lstStyle/>
                    <a:p>
                      <a:pPr marL="0" lvl="0" indent="0" algn="l" rtl="0">
                        <a:spcBef>
                          <a:spcPts val="0"/>
                        </a:spcBef>
                        <a:spcAft>
                          <a:spcPts val="0"/>
                        </a:spcAft>
                        <a:buNone/>
                      </a:pPr>
                      <a:r>
                        <a:rPr lang="en-GB" sz="2000" b="1" dirty="0"/>
                        <a:t>Screening and High risk Gatherings</a:t>
                      </a:r>
                      <a:endParaRPr sz="2000" b="1" dirty="0"/>
                    </a:p>
                  </a:txBody>
                  <a:tcPr marL="121900" marR="121900" marT="121900" marB="121900">
                    <a:solidFill>
                      <a:schemeClr val="accent3">
                        <a:lumMod val="40000"/>
                        <a:lumOff val="60000"/>
                      </a:schemeClr>
                    </a:solidFill>
                  </a:tcPr>
                </a:tc>
                <a:tc>
                  <a:txBody>
                    <a:bodyPr/>
                    <a:lstStyle/>
                    <a:p>
                      <a:pPr marL="0" lvl="0" indent="0" algn="l" rtl="0">
                        <a:spcBef>
                          <a:spcPts val="0"/>
                        </a:spcBef>
                        <a:spcAft>
                          <a:spcPts val="0"/>
                        </a:spcAft>
                        <a:buNone/>
                      </a:pPr>
                      <a:r>
                        <a:rPr lang="en-GB" sz="2000" b="1" dirty="0"/>
                        <a:t>Patient care setting </a:t>
                      </a:r>
                      <a:endParaRPr sz="2000" b="1" dirty="0"/>
                    </a:p>
                  </a:txBody>
                  <a:tcPr marL="121900" marR="121900" marT="121900" marB="121900">
                    <a:solidFill>
                      <a:schemeClr val="accent3">
                        <a:lumMod val="40000"/>
                        <a:lumOff val="60000"/>
                      </a:schemeClr>
                    </a:solidFill>
                  </a:tcPr>
                </a:tc>
                <a:extLst>
                  <a:ext uri="{0D108BD9-81ED-4DB2-BD59-A6C34878D82A}">
                    <a16:rowId xmlns:a16="http://schemas.microsoft.com/office/drawing/2014/main" val="10000"/>
                  </a:ext>
                </a:extLst>
              </a:tr>
              <a:tr h="4771742">
                <a:tc>
                  <a:txBody>
                    <a:bodyPr/>
                    <a:lstStyle/>
                    <a:p>
                      <a:pPr marL="457200" lvl="0" indent="-317500" algn="l" rtl="0">
                        <a:spcBef>
                          <a:spcPts val="0"/>
                        </a:spcBef>
                        <a:spcAft>
                          <a:spcPts val="0"/>
                        </a:spcAft>
                        <a:buSzPts val="1400"/>
                        <a:buChar char="●"/>
                      </a:pPr>
                      <a:r>
                        <a:rPr lang="en-GB" sz="2000" dirty="0"/>
                        <a:t>Observe proper hand hygiene using ABHR or soap and water</a:t>
                      </a:r>
                      <a:endParaRPr sz="2000" dirty="0"/>
                    </a:p>
                    <a:p>
                      <a:pPr marL="457200" lvl="0" indent="-317500" algn="l" rtl="0">
                        <a:spcBef>
                          <a:spcPts val="0"/>
                        </a:spcBef>
                        <a:spcAft>
                          <a:spcPts val="0"/>
                        </a:spcAft>
                        <a:buSzPts val="1400"/>
                        <a:buChar char="●"/>
                      </a:pPr>
                      <a:r>
                        <a:rPr lang="en-GB" sz="2000" dirty="0"/>
                        <a:t>Keep a 2m distance from patients with respiratory symptoms</a:t>
                      </a:r>
                      <a:endParaRPr sz="2000" dirty="0"/>
                    </a:p>
                    <a:p>
                      <a:pPr marL="457200" lvl="0" indent="-317500" algn="l" rtl="0">
                        <a:spcBef>
                          <a:spcPts val="0"/>
                        </a:spcBef>
                        <a:spcAft>
                          <a:spcPts val="0"/>
                        </a:spcAft>
                        <a:buSzPts val="1400"/>
                        <a:buChar char="●"/>
                      </a:pPr>
                      <a:r>
                        <a:rPr lang="en-GB" sz="2000" dirty="0"/>
                        <a:t>Try as much as possible to avoid hand contact with facial mucosa</a:t>
                      </a:r>
                      <a:endParaRPr sz="2000" dirty="0"/>
                    </a:p>
                    <a:p>
                      <a:pPr marL="457200" lvl="0" indent="-317500" algn="l" rtl="0">
                        <a:spcBef>
                          <a:spcPts val="0"/>
                        </a:spcBef>
                        <a:spcAft>
                          <a:spcPts val="0"/>
                        </a:spcAft>
                        <a:buSzPts val="1400"/>
                        <a:buChar char="●"/>
                      </a:pPr>
                      <a:r>
                        <a:rPr lang="en-GB" sz="2000" dirty="0"/>
                        <a:t>Proper respiratory manners</a:t>
                      </a:r>
                      <a:endParaRPr sz="2000" dirty="0"/>
                    </a:p>
                    <a:p>
                      <a:pPr marL="457200" lvl="0" indent="-317500" algn="l" rtl="0">
                        <a:spcBef>
                          <a:spcPts val="0"/>
                        </a:spcBef>
                        <a:spcAft>
                          <a:spcPts val="0"/>
                        </a:spcAft>
                        <a:buSzPts val="1400"/>
                        <a:buChar char="●"/>
                      </a:pPr>
                      <a:r>
                        <a:rPr lang="en-GB" sz="2000" dirty="0"/>
                        <a:t>No PPE required</a:t>
                      </a:r>
                      <a:endParaRPr sz="2000" dirty="0"/>
                    </a:p>
                    <a:p>
                      <a:pPr marL="0" lvl="0" indent="0" algn="l" rtl="0">
                        <a:spcBef>
                          <a:spcPts val="0"/>
                        </a:spcBef>
                        <a:spcAft>
                          <a:spcPts val="0"/>
                        </a:spcAft>
                        <a:buNone/>
                      </a:pPr>
                      <a:endParaRPr sz="2000" dirty="0"/>
                    </a:p>
                  </a:txBody>
                  <a:tcPr marL="121900" marR="121900" marT="121900" marB="121900">
                    <a:solidFill>
                      <a:schemeClr val="accent3">
                        <a:lumMod val="40000"/>
                        <a:lumOff val="60000"/>
                      </a:schemeClr>
                    </a:solidFill>
                  </a:tcPr>
                </a:tc>
                <a:tc>
                  <a:txBody>
                    <a:bodyPr/>
                    <a:lstStyle/>
                    <a:p>
                      <a:pPr marL="457200" lvl="0" indent="-317500" algn="l" rtl="0">
                        <a:spcBef>
                          <a:spcPts val="0"/>
                        </a:spcBef>
                        <a:spcAft>
                          <a:spcPts val="0"/>
                        </a:spcAft>
                        <a:buSzPts val="1400"/>
                        <a:buChar char="●"/>
                      </a:pPr>
                      <a:r>
                        <a:rPr lang="en-GB" sz="2000" dirty="0"/>
                        <a:t>Put face masks on a patients with respiratory symptoms</a:t>
                      </a:r>
                      <a:endParaRPr sz="2000" dirty="0"/>
                    </a:p>
                    <a:p>
                      <a:pPr marL="457200" lvl="0" indent="-317500" algn="l" rtl="0">
                        <a:spcBef>
                          <a:spcPts val="0"/>
                        </a:spcBef>
                        <a:spcAft>
                          <a:spcPts val="0"/>
                        </a:spcAft>
                        <a:buSzPts val="1400"/>
                        <a:buChar char="●"/>
                      </a:pPr>
                      <a:r>
                        <a:rPr lang="en-GB" sz="2000" dirty="0"/>
                        <a:t>Observe standard precautions</a:t>
                      </a:r>
                      <a:endParaRPr sz="2000" dirty="0"/>
                    </a:p>
                    <a:p>
                      <a:pPr marL="457200" lvl="0" indent="-317500" algn="l" rtl="0">
                        <a:spcBef>
                          <a:spcPts val="0"/>
                        </a:spcBef>
                        <a:spcAft>
                          <a:spcPts val="0"/>
                        </a:spcAft>
                        <a:buClr>
                          <a:schemeClr val="dk1"/>
                        </a:buClr>
                        <a:buSzPts val="1400"/>
                        <a:buChar char="●"/>
                      </a:pPr>
                      <a:r>
                        <a:rPr lang="en-GB" sz="2000" dirty="0"/>
                        <a:t>Stay home when you are sick</a:t>
                      </a:r>
                      <a:endParaRPr sz="2000" dirty="0"/>
                    </a:p>
                  </a:txBody>
                  <a:tcPr marL="121900" marR="121900" marT="121900" marB="121900">
                    <a:solidFill>
                      <a:schemeClr val="accent3">
                        <a:lumMod val="40000"/>
                        <a:lumOff val="60000"/>
                      </a:schemeClr>
                    </a:solidFill>
                  </a:tcPr>
                </a:tc>
                <a:tc>
                  <a:txBody>
                    <a:bodyPr/>
                    <a:lstStyle/>
                    <a:p>
                      <a:pPr marL="457200" lvl="0" indent="-314325" algn="l" rtl="0">
                        <a:lnSpc>
                          <a:spcPct val="115000"/>
                        </a:lnSpc>
                        <a:spcBef>
                          <a:spcPts val="1200"/>
                        </a:spcBef>
                        <a:spcAft>
                          <a:spcPts val="0"/>
                        </a:spcAft>
                        <a:buClr>
                          <a:schemeClr val="dk1"/>
                        </a:buClr>
                        <a:buSzPts val="1350"/>
                        <a:buChar char="●"/>
                      </a:pPr>
                      <a:r>
                        <a:rPr lang="en-GB" sz="2000" dirty="0"/>
                        <a:t>Use of PPE including Disposable Gowns, goggles, respirators, gloves and hand hygiene</a:t>
                      </a:r>
                      <a:endParaRPr sz="2000" dirty="0"/>
                    </a:p>
                    <a:p>
                      <a:pPr marL="457200" lvl="0" indent="-314325" algn="l" rtl="0">
                        <a:lnSpc>
                          <a:spcPct val="115000"/>
                        </a:lnSpc>
                        <a:spcBef>
                          <a:spcPts val="0"/>
                        </a:spcBef>
                        <a:spcAft>
                          <a:spcPts val="0"/>
                        </a:spcAft>
                        <a:buClr>
                          <a:schemeClr val="dk1"/>
                        </a:buClr>
                        <a:buSzPts val="1350"/>
                        <a:buChar char="●"/>
                      </a:pPr>
                      <a:r>
                        <a:rPr lang="en-GB" sz="2000" dirty="0"/>
                        <a:t>Dedicate equipment for use on PUIs for nCov19</a:t>
                      </a:r>
                      <a:endParaRPr sz="2000" dirty="0"/>
                    </a:p>
                    <a:p>
                      <a:pPr marL="457200" lvl="0" indent="-314325" algn="l" rtl="0">
                        <a:lnSpc>
                          <a:spcPct val="115000"/>
                        </a:lnSpc>
                        <a:spcBef>
                          <a:spcPts val="0"/>
                        </a:spcBef>
                        <a:spcAft>
                          <a:spcPts val="0"/>
                        </a:spcAft>
                        <a:buClr>
                          <a:schemeClr val="dk1"/>
                        </a:buClr>
                        <a:buSzPts val="1350"/>
                        <a:buChar char="●"/>
                      </a:pPr>
                      <a:r>
                        <a:rPr lang="en-GB" sz="2000" dirty="0"/>
                        <a:t>Monitor and manage all exposed and symptomatic HCWs</a:t>
                      </a:r>
                      <a:endParaRPr sz="2000" dirty="0"/>
                    </a:p>
                    <a:p>
                      <a:pPr marL="457200" lvl="0" indent="-314325" algn="l" rtl="0">
                        <a:lnSpc>
                          <a:spcPct val="115000"/>
                        </a:lnSpc>
                        <a:spcBef>
                          <a:spcPts val="0"/>
                        </a:spcBef>
                        <a:spcAft>
                          <a:spcPts val="0"/>
                        </a:spcAft>
                        <a:buClr>
                          <a:schemeClr val="dk1"/>
                        </a:buClr>
                        <a:buSzPts val="1350"/>
                        <a:buChar char="●"/>
                      </a:pPr>
                      <a:endParaRPr sz="2000" dirty="0"/>
                    </a:p>
                    <a:p>
                      <a:pPr marL="0" lvl="0" indent="0" algn="l" rtl="0">
                        <a:spcBef>
                          <a:spcPts val="1200"/>
                        </a:spcBef>
                        <a:spcAft>
                          <a:spcPts val="0"/>
                        </a:spcAft>
                        <a:buNone/>
                      </a:pPr>
                      <a:endParaRPr sz="2000" dirty="0"/>
                    </a:p>
                  </a:txBody>
                  <a:tcPr marL="121900" marR="121900" marT="121900" marB="121900">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741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b="1" dirty="0"/>
              <a:t> </a:t>
            </a:r>
            <a:r>
              <a:rPr lang="en-GB" sz="3200" b="1" dirty="0"/>
              <a:t>Reference Materials</a:t>
            </a:r>
            <a:r>
              <a:rPr lang="en-US" b="1" dirty="0"/>
              <a:t/>
            </a:r>
            <a:br>
              <a:rPr lang="en-US" b="1" dirty="0"/>
            </a:br>
            <a:endParaRPr lang="en-US" b="1" dirty="0"/>
          </a:p>
        </p:txBody>
      </p:sp>
      <p:sp>
        <p:nvSpPr>
          <p:cNvPr id="3" name="Text Placeholder 2"/>
          <p:cNvSpPr>
            <a:spLocks noGrp="1"/>
          </p:cNvSpPr>
          <p:nvPr>
            <p:ph type="body" idx="1"/>
          </p:nvPr>
        </p:nvSpPr>
        <p:spPr/>
        <p:txBody>
          <a:bodyPr/>
          <a:lstStyle/>
          <a:p>
            <a:pPr marL="495296" lvl="0" indent="-342900" algn="just">
              <a:buFont typeface="+mj-lt"/>
              <a:buAutoNum type="arabicPeriod"/>
            </a:pPr>
            <a:r>
              <a:rPr lang="en-US" dirty="0">
                <a:solidFill>
                  <a:schemeClr val="tx1"/>
                </a:solidFill>
              </a:rPr>
              <a:t>Minimum requirements for infection prevention and control. Geneva: World Health Organization; 2019. License: CC BY-NC-SA 3.0 IGO.</a:t>
            </a:r>
          </a:p>
          <a:p>
            <a:pPr marL="495296" lvl="0" indent="-342900" algn="just">
              <a:buFont typeface="+mj-lt"/>
              <a:buAutoNum type="arabicPeriod"/>
            </a:pPr>
            <a:endParaRPr lang="en-US" dirty="0">
              <a:solidFill>
                <a:schemeClr val="tx1"/>
              </a:solidFill>
            </a:endParaRPr>
          </a:p>
          <a:p>
            <a:pPr marL="495296" lvl="0" indent="-342900" algn="just">
              <a:buFont typeface="+mj-lt"/>
              <a:buAutoNum type="arabicPeriod"/>
            </a:pPr>
            <a:r>
              <a:rPr lang="en-US" dirty="0" smtClean="0">
                <a:solidFill>
                  <a:schemeClr val="tx1"/>
                </a:solidFill>
              </a:rPr>
              <a:t>Guidelines </a:t>
            </a:r>
            <a:r>
              <a:rPr lang="en-US" dirty="0">
                <a:solidFill>
                  <a:schemeClr val="tx1"/>
                </a:solidFill>
              </a:rPr>
              <a:t>on core components of infection prevention and control </a:t>
            </a:r>
            <a:r>
              <a:rPr lang="en-US" dirty="0" err="1">
                <a:solidFill>
                  <a:schemeClr val="tx1"/>
                </a:solidFill>
              </a:rPr>
              <a:t>programmes</a:t>
            </a:r>
            <a:r>
              <a:rPr lang="en-US" dirty="0">
                <a:solidFill>
                  <a:schemeClr val="tx1"/>
                </a:solidFill>
              </a:rPr>
              <a:t> at the national and acute health Care facility level. Geneva: World Health Organization; 2016. </a:t>
            </a:r>
            <a:r>
              <a:rPr lang="en-US" dirty="0" err="1">
                <a:solidFill>
                  <a:schemeClr val="tx1"/>
                </a:solidFill>
              </a:rPr>
              <a:t>Licence</a:t>
            </a:r>
            <a:r>
              <a:rPr lang="en-US" dirty="0">
                <a:solidFill>
                  <a:schemeClr val="tx1"/>
                </a:solidFill>
              </a:rPr>
              <a:t>: </a:t>
            </a:r>
            <a:r>
              <a:rPr lang="en-US" i="1" dirty="0">
                <a:solidFill>
                  <a:schemeClr val="tx1"/>
                </a:solidFill>
              </a:rPr>
              <a:t>CC BY-NC-SA 3.0 IGO</a:t>
            </a:r>
            <a:r>
              <a:rPr lang="en-US" dirty="0">
                <a:solidFill>
                  <a:schemeClr val="tx1"/>
                </a:solidFill>
              </a:rPr>
              <a:t>.</a:t>
            </a:r>
          </a:p>
          <a:p>
            <a:pPr marL="495296" lvl="0" indent="-342900" algn="just">
              <a:buFont typeface="+mj-lt"/>
              <a:buAutoNum type="arabicPeriod"/>
            </a:pPr>
            <a:endParaRPr lang="en-US" dirty="0">
              <a:solidFill>
                <a:schemeClr val="tx1"/>
              </a:solidFill>
            </a:endParaRPr>
          </a:p>
          <a:p>
            <a:pPr marL="495296" lvl="0" indent="-342900" algn="just">
              <a:buFont typeface="+mj-lt"/>
              <a:buAutoNum type="arabicPeriod"/>
            </a:pPr>
            <a:r>
              <a:rPr lang="en-US" dirty="0" err="1" smtClean="0">
                <a:solidFill>
                  <a:schemeClr val="tx1"/>
                </a:solidFill>
              </a:rPr>
              <a:t>Mugerwa</a:t>
            </a:r>
            <a:r>
              <a:rPr lang="en-US" dirty="0" smtClean="0">
                <a:solidFill>
                  <a:schemeClr val="tx1"/>
                </a:solidFill>
              </a:rPr>
              <a:t> </a:t>
            </a:r>
            <a:r>
              <a:rPr lang="en-US" dirty="0">
                <a:solidFill>
                  <a:schemeClr val="tx1"/>
                </a:solidFill>
              </a:rPr>
              <a:t>et al (2013). High Prevalence of tuberculosis infection among medical students in </a:t>
            </a:r>
            <a:r>
              <a:rPr lang="en-US" dirty="0" err="1">
                <a:solidFill>
                  <a:schemeClr val="tx1"/>
                </a:solidFill>
              </a:rPr>
              <a:t>Makerere</a:t>
            </a:r>
            <a:r>
              <a:rPr lang="en-US" dirty="0">
                <a:solidFill>
                  <a:schemeClr val="tx1"/>
                </a:solidFill>
              </a:rPr>
              <a:t> University, Kampala [online]. Available: http://www.ncbi.nlm.nih.gov/pmc/articles/PMC3642000. </a:t>
            </a:r>
          </a:p>
          <a:p>
            <a:pPr marL="495296" lvl="0" indent="-342900" algn="just">
              <a:buFont typeface="+mj-lt"/>
              <a:buAutoNum type="arabicPeriod"/>
            </a:pPr>
            <a:endParaRPr lang="en-US" dirty="0">
              <a:solidFill>
                <a:schemeClr val="tx1"/>
              </a:solidFill>
            </a:endParaRPr>
          </a:p>
          <a:p>
            <a:pPr marL="495296" lvl="0" indent="-342900" algn="just">
              <a:buFont typeface="+mj-lt"/>
              <a:buAutoNum type="arabicPeriod"/>
            </a:pPr>
            <a:r>
              <a:rPr lang="en-US" dirty="0" smtClean="0">
                <a:solidFill>
                  <a:schemeClr val="tx1"/>
                </a:solidFill>
              </a:rPr>
              <a:t>The </a:t>
            </a:r>
            <a:r>
              <a:rPr lang="en-US" dirty="0">
                <a:solidFill>
                  <a:schemeClr val="tx1"/>
                </a:solidFill>
              </a:rPr>
              <a:t>Health Care Infection Society (2013). Prevalence of hospital-associated infections can be decreased effectively in developing countries [online]. Available: </a:t>
            </a:r>
            <a:r>
              <a:rPr lang="en-US" b="1" dirty="0">
                <a:solidFill>
                  <a:schemeClr val="tx1"/>
                </a:solidFill>
              </a:rPr>
              <a:t>http://www.ncbi.nlm.nih.gov/pubmed/23643293</a:t>
            </a:r>
            <a:r>
              <a:rPr lang="en-US" dirty="0">
                <a:solidFill>
                  <a:schemeClr val="tx1"/>
                </a:solidFill>
              </a:rPr>
              <a:t>. </a:t>
            </a:r>
          </a:p>
          <a:p>
            <a:pPr marL="495296" lvl="0" indent="-342900" algn="just">
              <a:buFont typeface="+mj-lt"/>
              <a:buAutoNum type="arabicPeriod"/>
            </a:pPr>
            <a:r>
              <a:rPr lang="en-US" dirty="0" smtClean="0">
                <a:solidFill>
                  <a:schemeClr val="tx1"/>
                </a:solidFill>
              </a:rPr>
              <a:t>WHO </a:t>
            </a:r>
            <a:r>
              <a:rPr lang="en-US" dirty="0">
                <a:solidFill>
                  <a:schemeClr val="tx1"/>
                </a:solidFill>
              </a:rPr>
              <a:t>(2014) Bulletin; Health care-associated infection in Africa [online]. Available: </a:t>
            </a:r>
            <a:r>
              <a:rPr lang="en-US" b="1" u="sng" dirty="0">
                <a:solidFill>
                  <a:srgbClr val="0097A7"/>
                </a:solidFill>
                <a:hlinkClick r:id="rId2">
                  <a:extLst>
                    <a:ext uri="{A12FA001-AC4F-418D-AE19-62706E023703}">
                      <ahyp:hlinkClr xmlns="" xmlns:ahyp="http://schemas.microsoft.com/office/drawing/2018/hyperlinkcolor" val="tx"/>
                    </a:ext>
                  </a:extLst>
                </a:hlinkClick>
              </a:rPr>
              <a:t>http://www.who.int/patientsafety/news/cleancare_articles/en</a:t>
            </a:r>
            <a:r>
              <a:rPr lang="en-US" u="sng" dirty="0">
                <a:solidFill>
                  <a:schemeClr val="tx1"/>
                </a:solidFill>
                <a:hlinkClick r:id="rId2">
                  <a:extLst>
                    <a:ext uri="{A12FA001-AC4F-418D-AE19-62706E023703}">
                      <ahyp:hlinkClr xmlns="" xmlns:ahyp="http://schemas.microsoft.com/office/drawing/2018/hyperlinkcolor" val="tx"/>
                    </a:ext>
                  </a:extLst>
                </a:hlinkClick>
              </a:rPr>
              <a:t>. Accessed 8th May 2014</a:t>
            </a:r>
            <a:r>
              <a:rPr lang="en-US" dirty="0">
                <a:solidFill>
                  <a:schemeClr val="tx1"/>
                </a:solidFill>
              </a:rPr>
              <a:t> </a:t>
            </a:r>
          </a:p>
          <a:p>
            <a:pPr algn="just">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254222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2149050"/>
          </a:xfrm>
        </p:spPr>
        <p:txBody>
          <a:bodyPr>
            <a:normAutofit fontScale="90000"/>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060" y="1166876"/>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7877376" y="1166876"/>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588356" y="1287629"/>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
            </a:r>
            <a:br>
              <a:rPr lang="en-US" b="1" dirty="0"/>
            </a:br>
            <a:r>
              <a:rPr lang="en-US" sz="4900" b="1" dirty="0" smtClean="0"/>
              <a:t>Expected Learning Outcomes</a:t>
            </a:r>
            <a:r>
              <a:rPr lang="en-US" sz="4900" dirty="0" smtClean="0"/>
              <a:t/>
            </a:r>
            <a:br>
              <a:rPr lang="en-US" sz="4900" dirty="0" smtClean="0"/>
            </a:br>
            <a:endParaRPr lang="en-US" sz="4900" dirty="0"/>
          </a:p>
        </p:txBody>
      </p:sp>
      <p:sp>
        <p:nvSpPr>
          <p:cNvPr id="3" name="Content Placeholder 2"/>
          <p:cNvSpPr>
            <a:spLocks noGrp="1"/>
          </p:cNvSpPr>
          <p:nvPr>
            <p:ph idx="1"/>
          </p:nvPr>
        </p:nvSpPr>
        <p:spPr/>
        <p:txBody>
          <a:bodyPr/>
          <a:lstStyle/>
          <a:p>
            <a:pPr marL="0" indent="0" algn="just">
              <a:buNone/>
            </a:pPr>
            <a:r>
              <a:rPr lang="en-US" sz="3200" dirty="0"/>
              <a:t>By the end of this topic learners should be able to:</a:t>
            </a:r>
          </a:p>
          <a:p>
            <a:pPr lvl="0" algn="just"/>
            <a:r>
              <a:rPr lang="en-US" sz="3200" dirty="0"/>
              <a:t>Describe key terms and principles of infection prevention and control</a:t>
            </a:r>
          </a:p>
          <a:p>
            <a:pPr lvl="0" algn="just"/>
            <a:r>
              <a:rPr lang="en-US" sz="3200" dirty="0"/>
              <a:t>Explain types of personal protective equipment </a:t>
            </a:r>
          </a:p>
          <a:p>
            <a:pPr lvl="0" algn="just"/>
            <a:r>
              <a:rPr lang="en-US" sz="3200" dirty="0"/>
              <a:t>Demonstrate donning and doffing </a:t>
            </a:r>
          </a:p>
          <a:p>
            <a:pPr lvl="0" algn="just"/>
            <a:r>
              <a:rPr lang="en-US" sz="3200" dirty="0"/>
              <a:t>Discuss the importance of IPC in controlling infections</a:t>
            </a:r>
          </a:p>
          <a:p>
            <a:endParaRPr lang="en-US" dirty="0"/>
          </a:p>
        </p:txBody>
      </p:sp>
    </p:spTree>
    <p:extLst>
      <p:ext uri="{BB962C8B-B14F-4D97-AF65-F5344CB8AC3E}">
        <p14:creationId xmlns:p14="http://schemas.microsoft.com/office/powerpoint/2010/main" val="2023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F4E5-1D56-46CF-A096-D76CAD86688A}"/>
              </a:ext>
            </a:extLst>
          </p:cNvPr>
          <p:cNvSpPr>
            <a:spLocks noGrp="1"/>
          </p:cNvSpPr>
          <p:nvPr>
            <p:ph type="title"/>
          </p:nvPr>
        </p:nvSpPr>
        <p:spPr>
          <a:xfrm>
            <a:off x="720671" y="365125"/>
            <a:ext cx="10633129" cy="1006475"/>
          </a:xfrm>
        </p:spPr>
        <p:txBody>
          <a:bodyPr>
            <a:normAutofit fontScale="90000"/>
          </a:bodyPr>
          <a:lstStyle/>
          <a:p>
            <a:pPr algn="ctr"/>
            <a:r>
              <a:rPr lang="en-US" b="1" dirty="0" smtClean="0"/>
              <a:t>Discussion around Covid-19 And IPC</a:t>
            </a:r>
            <a:br>
              <a:rPr lang="en-US" b="1" dirty="0" smtClean="0"/>
            </a:br>
            <a:endParaRPr lang="en-GB" b="1" dirty="0"/>
          </a:p>
        </p:txBody>
      </p:sp>
      <p:sp>
        <p:nvSpPr>
          <p:cNvPr id="3" name="Content Placeholder 2">
            <a:extLst>
              <a:ext uri="{FF2B5EF4-FFF2-40B4-BE49-F238E27FC236}">
                <a16:creationId xmlns:a16="http://schemas.microsoft.com/office/drawing/2014/main" id="{0A576820-529B-4139-BAA4-B934DD483F6F}"/>
              </a:ext>
            </a:extLst>
          </p:cNvPr>
          <p:cNvSpPr>
            <a:spLocks noGrp="1"/>
          </p:cNvSpPr>
          <p:nvPr>
            <p:ph idx="1"/>
          </p:nvPr>
        </p:nvSpPr>
        <p:spPr>
          <a:xfrm>
            <a:off x="838200" y="1371600"/>
            <a:ext cx="10515600" cy="4876800"/>
          </a:xfrm>
        </p:spPr>
        <p:txBody>
          <a:bodyPr>
            <a:normAutofit/>
          </a:bodyPr>
          <a:lstStyle/>
          <a:p>
            <a:pPr marL="514350" indent="-514350" algn="just">
              <a:buFont typeface="+mj-lt"/>
              <a:buAutoNum type="arabicPeriod"/>
            </a:pPr>
            <a:r>
              <a:rPr lang="en-US" dirty="0" smtClean="0"/>
              <a:t>Ensuring </a:t>
            </a:r>
            <a:r>
              <a:rPr lang="en-US" dirty="0"/>
              <a:t>triage, early recognition, and source control (isolating patients with suspected 2019-nCoV</a:t>
            </a:r>
          </a:p>
          <a:p>
            <a:pPr marL="514350" indent="-514350" algn="just">
              <a:buFont typeface="+mj-lt"/>
              <a:buAutoNum type="arabicPeriod"/>
            </a:pPr>
            <a:r>
              <a:rPr lang="en-US" dirty="0"/>
              <a:t>Application of </a:t>
            </a:r>
            <a:r>
              <a:rPr lang="en-US" u="sng" dirty="0"/>
              <a:t>Standard Precautions </a:t>
            </a:r>
            <a:r>
              <a:rPr lang="en-US" dirty="0"/>
              <a:t>for all patients</a:t>
            </a:r>
          </a:p>
          <a:p>
            <a:pPr marL="514350" indent="-514350">
              <a:buFont typeface="+mj-lt"/>
              <a:buAutoNum type="arabicPeriod"/>
            </a:pPr>
            <a:r>
              <a:rPr lang="en-US" dirty="0"/>
              <a:t>Implementation of empiric additional precautions (droplet and contact and whenever applicable airborne precautions) for suspected cases. </a:t>
            </a:r>
            <a:r>
              <a:rPr lang="en-US" u="sng" dirty="0"/>
              <a:t>Consider </a:t>
            </a:r>
            <a:r>
              <a:rPr lang="en-GB" u="sng" dirty="0"/>
              <a:t>Airborne precautions</a:t>
            </a:r>
            <a:r>
              <a:rPr lang="en-GB" dirty="0"/>
              <a:t> for </a:t>
            </a:r>
            <a:r>
              <a:rPr lang="en-GB" dirty="0" smtClean="0"/>
              <a:t>aerosol-generating procedures</a:t>
            </a:r>
            <a:endParaRPr lang="en-US" dirty="0"/>
          </a:p>
          <a:p>
            <a:pPr marL="514350" indent="-514350" algn="just">
              <a:buFont typeface="+mj-lt"/>
              <a:buAutoNum type="arabicPeriod"/>
            </a:pPr>
            <a:r>
              <a:rPr lang="en-GB" dirty="0"/>
              <a:t> Administrative controls</a:t>
            </a:r>
          </a:p>
          <a:p>
            <a:pPr marL="514350" indent="-514350" algn="just">
              <a:buFont typeface="+mj-lt"/>
              <a:buAutoNum type="arabicPeriod"/>
            </a:pPr>
            <a:r>
              <a:rPr lang="en-US" dirty="0"/>
              <a:t> Environmental and engineering controls</a:t>
            </a:r>
            <a:endParaRPr lang="en-GB" dirty="0"/>
          </a:p>
        </p:txBody>
      </p:sp>
    </p:spTree>
    <p:extLst>
      <p:ext uri="{BB962C8B-B14F-4D97-AF65-F5344CB8AC3E}">
        <p14:creationId xmlns:p14="http://schemas.microsoft.com/office/powerpoint/2010/main" val="322946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58" y="174171"/>
            <a:ext cx="11598714" cy="979715"/>
          </a:xfrm>
        </p:spPr>
        <p:txBody>
          <a:bodyPr>
            <a:noAutofit/>
          </a:bodyPr>
          <a:lstStyle/>
          <a:p>
            <a:pPr algn="ctr"/>
            <a:r>
              <a:rPr lang="en-US" b="1" dirty="0">
                <a:latin typeface="+mn-lt"/>
              </a:rPr>
              <a:t>Goals of Infection Prevention and Control </a:t>
            </a:r>
            <a:endParaRPr lang="en-US" b="1" dirty="0">
              <a:solidFill>
                <a:schemeClr val="tx1"/>
              </a:solidFill>
              <a:latin typeface="+mn-l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22400006"/>
              </p:ext>
            </p:extLst>
          </p:nvPr>
        </p:nvGraphicFramePr>
        <p:xfrm>
          <a:off x="1436915" y="1317172"/>
          <a:ext cx="9165772" cy="5083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495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01144"/>
            <a:ext cx="10679624" cy="1347437"/>
          </a:xfrm>
        </p:spPr>
        <p:txBody>
          <a:bodyPr>
            <a:normAutofit fontScale="90000"/>
          </a:bodyPr>
          <a:lstStyle/>
          <a:p>
            <a:pPr algn="ctr"/>
            <a:r>
              <a:rPr lang="en-US" b="1" dirty="0"/>
              <a:t/>
            </a:r>
            <a:br>
              <a:rPr lang="en-US" b="1" dirty="0"/>
            </a:br>
            <a:r>
              <a:rPr lang="en-US" b="1" dirty="0" smtClean="0"/>
              <a:t/>
            </a:r>
            <a:br>
              <a:rPr lang="en-US" b="1" dirty="0" smtClean="0"/>
            </a:br>
            <a:r>
              <a:rPr lang="en-US" b="1" dirty="0" smtClean="0"/>
              <a:t>Ensuring Triage, Early Recognition and Source Control</a:t>
            </a:r>
            <a:br>
              <a:rPr lang="en-US" b="1" dirty="0" smtClean="0"/>
            </a:br>
            <a:r>
              <a:rPr lang="en-US" dirty="0" smtClean="0"/>
              <a:t/>
            </a:r>
            <a:br>
              <a:rPr lang="en-US" dirty="0" smtClean="0"/>
            </a:br>
            <a:endParaRPr lang="en-GB" dirty="0"/>
          </a:p>
        </p:txBody>
      </p:sp>
      <p:sp>
        <p:nvSpPr>
          <p:cNvPr id="3" name="Content Placeholder 2"/>
          <p:cNvSpPr>
            <a:spLocks noGrp="1"/>
          </p:cNvSpPr>
          <p:nvPr>
            <p:ph idx="1"/>
          </p:nvPr>
        </p:nvSpPr>
        <p:spPr>
          <a:xfrm>
            <a:off x="0" y="1548581"/>
            <a:ext cx="11813309" cy="5240146"/>
          </a:xfrm>
        </p:spPr>
        <p:txBody>
          <a:bodyPr>
            <a:normAutofit fontScale="92500" lnSpcReduction="20000"/>
          </a:bodyPr>
          <a:lstStyle/>
          <a:p>
            <a:pPr marL="0" indent="0" algn="just">
              <a:buNone/>
            </a:pPr>
            <a:endParaRPr lang="en-US" dirty="0"/>
          </a:p>
          <a:p>
            <a:pPr lvl="1" algn="just"/>
            <a:r>
              <a:rPr lang="en-US" sz="3400" dirty="0"/>
              <a:t>Encourage HCWs to have a </a:t>
            </a:r>
            <a:r>
              <a:rPr lang="en-US" sz="3400" u="sng" dirty="0"/>
              <a:t>high level of clinical </a:t>
            </a:r>
            <a:r>
              <a:rPr lang="en-GB" sz="3400" u="sng" dirty="0"/>
              <a:t>suspicion, </a:t>
            </a:r>
            <a:r>
              <a:rPr lang="en-GB" sz="3400" dirty="0"/>
              <a:t>and use </a:t>
            </a:r>
            <a:r>
              <a:rPr lang="en-US" sz="3400" u="sng" dirty="0"/>
              <a:t>updated case definitions</a:t>
            </a:r>
            <a:endParaRPr lang="en-GB" sz="3400" u="sng" dirty="0"/>
          </a:p>
          <a:p>
            <a:pPr lvl="1" algn="just"/>
            <a:endParaRPr lang="en-GB" sz="3400" dirty="0"/>
          </a:p>
          <a:p>
            <a:pPr lvl="1" algn="just"/>
            <a:r>
              <a:rPr lang="en-US" sz="3400" dirty="0"/>
              <a:t>Establish a </a:t>
            </a:r>
            <a:r>
              <a:rPr lang="en-US" sz="3400" u="sng" dirty="0"/>
              <a:t>well-equipped triage station </a:t>
            </a:r>
            <a:r>
              <a:rPr lang="en-US" sz="3400" dirty="0"/>
              <a:t>at the entrance of health facilities</a:t>
            </a:r>
            <a:endParaRPr lang="en-GB" sz="3400" dirty="0"/>
          </a:p>
          <a:p>
            <a:pPr lvl="1" algn="just"/>
            <a:endParaRPr lang="en-GB" sz="3400" dirty="0" smtClean="0"/>
          </a:p>
          <a:p>
            <a:pPr lvl="1" algn="just"/>
            <a:r>
              <a:rPr lang="en-GB" sz="3400" dirty="0" smtClean="0"/>
              <a:t>Reinforce </a:t>
            </a:r>
            <a:r>
              <a:rPr lang="en-GB" sz="3400" dirty="0"/>
              <a:t>adherence to standard precautions especially </a:t>
            </a:r>
            <a:r>
              <a:rPr lang="en-GB" sz="3400" u="sng" dirty="0"/>
              <a:t>respiratory hygiene and hand hygiene</a:t>
            </a:r>
          </a:p>
          <a:p>
            <a:pPr lvl="1" algn="just"/>
            <a:endParaRPr lang="en-US" sz="3400" u="sng" dirty="0"/>
          </a:p>
          <a:p>
            <a:pPr lvl="1" algn="just"/>
            <a:r>
              <a:rPr lang="en-US" sz="3400" dirty="0"/>
              <a:t>Ensure that patients with symptoms </a:t>
            </a:r>
            <a:r>
              <a:rPr lang="en-US" sz="3400" dirty="0" smtClean="0"/>
              <a:t>of suspected 2019-nCoV or other respiratory infection (e.g</a:t>
            </a:r>
            <a:r>
              <a:rPr lang="en-US" sz="3400" dirty="0"/>
              <a:t>., fever, cough) are not allowed to wait among other patients seeking care. </a:t>
            </a:r>
            <a:r>
              <a:rPr lang="en-US" sz="3400" u="sng" dirty="0"/>
              <a:t>Provide a face mask to symptomatic patients </a:t>
            </a:r>
          </a:p>
          <a:p>
            <a:pPr lvl="1" algn="just"/>
            <a:endParaRPr lang="en-US" sz="3400" dirty="0"/>
          </a:p>
          <a:p>
            <a:pPr marL="457200" lvl="1" indent="0" algn="just">
              <a:buNone/>
            </a:pPr>
            <a:endParaRPr lang="en-US" dirty="0"/>
          </a:p>
        </p:txBody>
      </p:sp>
    </p:spTree>
    <p:extLst>
      <p:ext uri="{BB962C8B-B14F-4D97-AF65-F5344CB8AC3E}">
        <p14:creationId xmlns:p14="http://schemas.microsoft.com/office/powerpoint/2010/main" val="60105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0018"/>
          </a:xfrm>
        </p:spPr>
        <p:txBody>
          <a:bodyPr>
            <a:normAutofit fontScale="90000"/>
          </a:bodyPr>
          <a:lstStyle/>
          <a:p>
            <a:pPr algn="ctr"/>
            <a:r>
              <a:rPr lang="en-US" b="1" dirty="0"/>
              <a:t> </a:t>
            </a:r>
            <a:r>
              <a:rPr lang="en-US" b="1" dirty="0" smtClean="0"/>
              <a:t>Applying Standard Precautions for All Patients</a:t>
            </a:r>
            <a:endParaRPr lang="en-GB" dirty="0"/>
          </a:p>
        </p:txBody>
      </p:sp>
      <p:sp>
        <p:nvSpPr>
          <p:cNvPr id="3" name="Content Placeholder 2"/>
          <p:cNvSpPr>
            <a:spLocks noGrp="1"/>
          </p:cNvSpPr>
          <p:nvPr>
            <p:ph idx="1"/>
          </p:nvPr>
        </p:nvSpPr>
        <p:spPr/>
        <p:txBody>
          <a:bodyPr>
            <a:noAutofit/>
          </a:bodyPr>
          <a:lstStyle/>
          <a:p>
            <a:pPr lvl="1" algn="just"/>
            <a:r>
              <a:rPr lang="en-US" sz="3600" u="sng" dirty="0"/>
              <a:t>Hand hygiene</a:t>
            </a:r>
          </a:p>
          <a:p>
            <a:pPr lvl="1" algn="just"/>
            <a:r>
              <a:rPr lang="en-US" sz="3600" u="sng" dirty="0"/>
              <a:t>Respiratory hygiene</a:t>
            </a:r>
          </a:p>
          <a:p>
            <a:pPr lvl="1" algn="just"/>
            <a:r>
              <a:rPr lang="en-US" sz="3600" dirty="0"/>
              <a:t>Appropriate personal protective equipment (PPE) according to risk assessment </a:t>
            </a:r>
          </a:p>
          <a:p>
            <a:pPr lvl="1" algn="just"/>
            <a:r>
              <a:rPr lang="en-US" sz="3600" dirty="0"/>
              <a:t>Injection safety practices/</a:t>
            </a:r>
            <a:r>
              <a:rPr lang="en-GB" sz="3600" dirty="0"/>
              <a:t>Sharps safety</a:t>
            </a:r>
            <a:r>
              <a:rPr lang="en-US" sz="3600" dirty="0"/>
              <a:t> </a:t>
            </a:r>
          </a:p>
          <a:p>
            <a:pPr lvl="1" algn="just"/>
            <a:r>
              <a:rPr lang="en-US" sz="3600" dirty="0"/>
              <a:t>Safe </a:t>
            </a:r>
            <a:r>
              <a:rPr lang="en-GB" sz="3600" dirty="0"/>
              <a:t>waste management</a:t>
            </a:r>
          </a:p>
          <a:p>
            <a:pPr lvl="1" algn="just"/>
            <a:r>
              <a:rPr lang="en-GB" sz="3600" dirty="0"/>
              <a:t>Proper linens, environmental </a:t>
            </a:r>
            <a:r>
              <a:rPr lang="en-GB" sz="3600" u="sng" dirty="0"/>
              <a:t>cleaning </a:t>
            </a:r>
            <a:r>
              <a:rPr lang="en-US" sz="3600" u="sng" dirty="0"/>
              <a:t>and sterilization of patient-care equipment</a:t>
            </a:r>
            <a:r>
              <a:rPr lang="en-US" sz="3600" dirty="0"/>
              <a:t>.</a:t>
            </a:r>
            <a:endParaRPr lang="en-GB" sz="3600" dirty="0"/>
          </a:p>
        </p:txBody>
      </p:sp>
    </p:spTree>
    <p:extLst>
      <p:ext uri="{BB962C8B-B14F-4D97-AF65-F5344CB8AC3E}">
        <p14:creationId xmlns:p14="http://schemas.microsoft.com/office/powerpoint/2010/main" val="406741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4"/>
            <a:ext cx="10874828" cy="1181100"/>
          </a:xfrm>
        </p:spPr>
        <p:txBody>
          <a:bodyPr>
            <a:normAutofit fontScale="90000"/>
          </a:bodyPr>
          <a:lstStyle/>
          <a:p>
            <a:pPr algn="ctr"/>
            <a:r>
              <a:rPr lang="en-US" b="1" dirty="0" smtClean="0"/>
              <a:t/>
            </a:r>
            <a:br>
              <a:rPr lang="en-US" b="1" dirty="0" smtClean="0"/>
            </a:br>
            <a:r>
              <a:rPr lang="en-US" b="1" dirty="0" smtClean="0"/>
              <a:t>Implementing Empiric Additional Precautions</a:t>
            </a:r>
            <a:br>
              <a:rPr lang="en-US" b="1" dirty="0" smtClean="0"/>
            </a:br>
            <a:endParaRPr lang="en-GB" dirty="0"/>
          </a:p>
        </p:txBody>
      </p:sp>
      <p:sp>
        <p:nvSpPr>
          <p:cNvPr id="3" name="Content Placeholder 2"/>
          <p:cNvSpPr>
            <a:spLocks noGrp="1"/>
          </p:cNvSpPr>
          <p:nvPr>
            <p:ph idx="1"/>
          </p:nvPr>
        </p:nvSpPr>
        <p:spPr>
          <a:xfrm>
            <a:off x="838200" y="1377044"/>
            <a:ext cx="10515600" cy="4976813"/>
          </a:xfrm>
        </p:spPr>
        <p:txBody>
          <a:bodyPr>
            <a:noAutofit/>
          </a:bodyPr>
          <a:lstStyle/>
          <a:p>
            <a:pPr algn="just"/>
            <a:r>
              <a:rPr lang="en-US" sz="3200" dirty="0"/>
              <a:t>Patients should be placed in adequately ventilated single rooms. </a:t>
            </a:r>
          </a:p>
          <a:p>
            <a:pPr marL="0" indent="0" algn="just">
              <a:buNone/>
            </a:pPr>
            <a:endParaRPr lang="en-GB" sz="3200" dirty="0"/>
          </a:p>
          <a:p>
            <a:pPr algn="just"/>
            <a:r>
              <a:rPr lang="en-US" sz="3200" dirty="0"/>
              <a:t> </a:t>
            </a:r>
            <a:r>
              <a:rPr lang="en-US" sz="3200" dirty="0" smtClean="0"/>
              <a:t>When </a:t>
            </a:r>
            <a:r>
              <a:rPr lang="en-US" sz="3200" dirty="0"/>
              <a:t>single rooms are not available, patients suspected of being infected with 2019-nCoV should be </a:t>
            </a:r>
            <a:r>
              <a:rPr lang="en-GB" sz="3200" dirty="0"/>
              <a:t>grouped together (Cohorting)</a:t>
            </a:r>
          </a:p>
          <a:p>
            <a:pPr algn="just"/>
            <a:endParaRPr lang="en-GB" sz="3200" dirty="0"/>
          </a:p>
          <a:p>
            <a:pPr algn="just"/>
            <a:r>
              <a:rPr lang="en-US" sz="3200" dirty="0"/>
              <a:t>All patients’ beds should be placed at least 1 m apart regardless of whether they are suspected to have 2019-nCoV</a:t>
            </a:r>
            <a:r>
              <a:rPr lang="en-GB" sz="3200" dirty="0"/>
              <a:t> infection or not</a:t>
            </a:r>
          </a:p>
        </p:txBody>
      </p:sp>
    </p:spTree>
    <p:extLst>
      <p:ext uri="{BB962C8B-B14F-4D97-AF65-F5344CB8AC3E}">
        <p14:creationId xmlns:p14="http://schemas.microsoft.com/office/powerpoint/2010/main" val="1529660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E6B49502B9C642B2D5BB5E754263EF" ma:contentTypeVersion="8" ma:contentTypeDescription="Create a new document." ma:contentTypeScope="" ma:versionID="62bf49f89c4de4cbf443dc9b1f64fc66">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20d1a8023236b445a951612d12e7b9eb"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81C432-4FF8-4524-B8D8-3628574C7FD1}"/>
</file>

<file path=customXml/itemProps2.xml><?xml version="1.0" encoding="utf-8"?>
<ds:datastoreItem xmlns:ds="http://schemas.openxmlformats.org/officeDocument/2006/customXml" ds:itemID="{4C256F89-FA29-4D3A-94B7-1EB508E20E44}"/>
</file>

<file path=customXml/itemProps3.xml><?xml version="1.0" encoding="utf-8"?>
<ds:datastoreItem xmlns:ds="http://schemas.openxmlformats.org/officeDocument/2006/customXml" ds:itemID="{AF71FF88-773A-4097-9E58-CA8E806BB32A}"/>
</file>

<file path=docProps/app.xml><?xml version="1.0" encoding="utf-8"?>
<Properties xmlns="http://schemas.openxmlformats.org/officeDocument/2006/extended-properties" xmlns:vt="http://schemas.openxmlformats.org/officeDocument/2006/docPropsVTypes">
  <TotalTime>11586</TotalTime>
  <Words>2405</Words>
  <Application>Microsoft Office PowerPoint</Application>
  <PresentationFormat>Widescreen</PresentationFormat>
  <Paragraphs>715</Paragraphs>
  <Slides>35</Slides>
  <Notes>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DejaVu Sans</vt:lpstr>
      <vt:lpstr>DejaVu Serif</vt:lpstr>
      <vt:lpstr>Office Theme</vt:lpstr>
      <vt:lpstr>Simple Light</vt:lpstr>
      <vt:lpstr>POH 119 : INFECTION PREVENTION AND CONTROL IN PANDEMICS</vt:lpstr>
      <vt:lpstr>Purpose </vt:lpstr>
      <vt:lpstr>Objectives</vt:lpstr>
      <vt:lpstr> Expected Learning Outcomes </vt:lpstr>
      <vt:lpstr>Discussion around Covid-19 And IPC </vt:lpstr>
      <vt:lpstr>Goals of Infection Prevention and Control </vt:lpstr>
      <vt:lpstr>  Ensuring Triage, Early Recognition and Source Control  </vt:lpstr>
      <vt:lpstr> Applying Standard Precautions for All Patients</vt:lpstr>
      <vt:lpstr> Implementing Empiric Additional Precautions </vt:lpstr>
      <vt:lpstr> Additional Contact and Droplet Precautions </vt:lpstr>
      <vt:lpstr>Respiratory or Cough Etiquette </vt:lpstr>
      <vt:lpstr>Isolation </vt:lpstr>
      <vt:lpstr>Implementing Administrative Controls </vt:lpstr>
      <vt:lpstr>   Administrative Measures Related to Healthcare Workers  </vt:lpstr>
      <vt:lpstr> Using Environmental and Engineering Controls </vt:lpstr>
      <vt:lpstr>Recommendation for Outpatient Care</vt:lpstr>
      <vt:lpstr>Hand Hygiene </vt:lpstr>
      <vt:lpstr>PowerPoint Presentation</vt:lpstr>
      <vt:lpstr>Personal Protective Equipment (PPE)</vt:lpstr>
      <vt:lpstr>Rational use of PPEs</vt:lpstr>
      <vt:lpstr>Examples of PPE for Use in Health Care  Settings During COVID-19</vt:lpstr>
      <vt:lpstr>Strategies to Optimize the Availability of PPE</vt:lpstr>
      <vt:lpstr>PowerPoint Presentation</vt:lpstr>
      <vt:lpstr>PowerPoint Presentation</vt:lpstr>
      <vt:lpstr>PowerPoint Presentation</vt:lpstr>
      <vt:lpstr>PowerPoint Presentation</vt:lpstr>
      <vt:lpstr>PowerPoint Presentation</vt:lpstr>
      <vt:lpstr>Donning and Doffing of PPE</vt:lpstr>
      <vt:lpstr>Airborne Precautions</vt:lpstr>
      <vt:lpstr>N95 Mask Fitting – Do a seal check before you enter the room!</vt:lpstr>
      <vt:lpstr>PowerPoint Presentation</vt:lpstr>
      <vt:lpstr>Minimize Direct Unprotected Exposure to  Blood and Body Fluids</vt:lpstr>
      <vt:lpstr>Summary of Recommendations</vt:lpstr>
      <vt:lpstr> Reference Materials </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Ebola Viral Disease Mentorship for Non-ETU facilities</dc:title>
  <dc:creator>solome okware</dc:creator>
  <cp:lastModifiedBy>Balbina</cp:lastModifiedBy>
  <cp:revision>138</cp:revision>
  <dcterms:created xsi:type="dcterms:W3CDTF">2018-09-27T14:23:56Z</dcterms:created>
  <dcterms:modified xsi:type="dcterms:W3CDTF">2023-04-03T01:02:39Z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