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6"/>
  </p:notesMasterIdLst>
  <p:sldIdLst>
    <p:sldId id="276" r:id="rId6"/>
    <p:sldId id="277" r:id="rId7"/>
    <p:sldId id="278" r:id="rId8"/>
    <p:sldId id="257" r:id="rId9"/>
    <p:sldId id="269" r:id="rId10"/>
    <p:sldId id="258" r:id="rId11"/>
    <p:sldId id="271" r:id="rId12"/>
    <p:sldId id="273" r:id="rId13"/>
    <p:sldId id="274" r:id="rId14"/>
    <p:sldId id="259" r:id="rId15"/>
    <p:sldId id="260" r:id="rId16"/>
    <p:sldId id="262" r:id="rId17"/>
    <p:sldId id="263" r:id="rId18"/>
    <p:sldId id="264" r:id="rId19"/>
    <p:sldId id="265" r:id="rId20"/>
    <p:sldId id="266" r:id="rId21"/>
    <p:sldId id="270" r:id="rId22"/>
    <p:sldId id="275" r:id="rId23"/>
    <p:sldId id="261" r:id="rId24"/>
    <p:sldId id="66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768D94-2E86-4586-BC10-8E6A9A81A828}" v="7" dt="2023-03-29T17:01:58.147"/>
    <p1510:client id="{59EAC913-2A2F-4DDE-B68C-1EA9C3638AD2}" v="26" dt="2023-03-17T10:31:06.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7768D94-2E86-4586-BC10-8E6A9A81A828}"/>
    <pc:docChg chg="modSld">
      <pc:chgData name="" userId="" providerId="" clId="Web-{17768D94-2E86-4586-BC10-8E6A9A81A828}" dt="2023-03-29T17:01:58.147" v="6" actId="1076"/>
      <pc:docMkLst>
        <pc:docMk/>
      </pc:docMkLst>
      <pc:sldChg chg="modSp">
        <pc:chgData name="" userId="" providerId="" clId="Web-{17768D94-2E86-4586-BC10-8E6A9A81A828}" dt="2023-03-29T17:01:58.147" v="6" actId="1076"/>
        <pc:sldMkLst>
          <pc:docMk/>
          <pc:sldMk cId="3457934011" sldId="663"/>
        </pc:sldMkLst>
        <pc:picChg chg="mod">
          <ac:chgData name="" userId="" providerId="" clId="Web-{17768D94-2E86-4586-BC10-8E6A9A81A828}" dt="2023-03-29T17:01:53.350" v="2" actId="1076"/>
          <ac:picMkLst>
            <pc:docMk/>
            <pc:sldMk cId="3457934011" sldId="663"/>
            <ac:picMk id="3" creationId="{DF1D0F11-D343-E402-A52C-97BF64743F4D}"/>
          </ac:picMkLst>
        </pc:picChg>
        <pc:picChg chg="mod">
          <ac:chgData name="" userId="" providerId="" clId="Web-{17768D94-2E86-4586-BC10-8E6A9A81A828}" dt="2023-03-29T17:01:55.068" v="5" actId="1076"/>
          <ac:picMkLst>
            <pc:docMk/>
            <pc:sldMk cId="3457934011" sldId="663"/>
            <ac:picMk id="6" creationId="{0DE05482-44D3-BB0F-4B72-61296C1BC10A}"/>
          </ac:picMkLst>
        </pc:picChg>
        <pc:picChg chg="mod">
          <ac:chgData name="" userId="" providerId="" clId="Web-{17768D94-2E86-4586-BC10-8E6A9A81A828}" dt="2023-03-29T17:01:58.147" v="6" actId="1076"/>
          <ac:picMkLst>
            <pc:docMk/>
            <pc:sldMk cId="3457934011" sldId="663"/>
            <ac:picMk id="7" creationId="{00000000-0000-0000-0000-000000000000}"/>
          </ac:picMkLst>
        </pc:picChg>
      </pc:sldChg>
    </pc:docChg>
  </pc:docChgLst>
  <pc:docChgLst>
    <pc:chgData name="Leetz, Anja GIZ" userId="S::anja.leetz@giz.de::e748e45a-d2d2-4ea4-8744-15c49ad7041b" providerId="AD" clId="Web-{EB2C4A0B-72FE-19E4-4E55-54C63C071642}"/>
    <pc:docChg chg="modSld">
      <pc:chgData name="Leetz, Anja GIZ" userId="S::anja.leetz@giz.de::e748e45a-d2d2-4ea4-8744-15c49ad7041b" providerId="AD" clId="Web-{EB2C4A0B-72FE-19E4-4E55-54C63C071642}" dt="2023-03-17T10:34:28.614" v="7"/>
      <pc:docMkLst>
        <pc:docMk/>
      </pc:docMkLst>
      <pc:sldChg chg="modNotes">
        <pc:chgData name="Leetz, Anja GIZ" userId="S::anja.leetz@giz.de::e748e45a-d2d2-4ea4-8744-15c49ad7041b" providerId="AD" clId="Web-{EB2C4A0B-72FE-19E4-4E55-54C63C071642}" dt="2023-03-17T10:34:28.614" v="7"/>
        <pc:sldMkLst>
          <pc:docMk/>
          <pc:sldMk cId="974247268" sldId="273"/>
        </pc:sldMkLst>
      </pc:sldChg>
    </pc:docChg>
  </pc:docChgLst>
  <pc:docChgLst>
    <pc:chgData name="Leetz, Anja GIZ" userId="e748e45a-d2d2-4ea4-8744-15c49ad7041b" providerId="ADAL" clId="{59EAC913-2A2F-4DDE-B68C-1EA9C3638AD2}"/>
    <pc:docChg chg="custSel modSld">
      <pc:chgData name="Leetz, Anja GIZ" userId="e748e45a-d2d2-4ea4-8744-15c49ad7041b" providerId="ADAL" clId="{59EAC913-2A2F-4DDE-B68C-1EA9C3638AD2}" dt="2023-03-17T10:31:06.380" v="37"/>
      <pc:docMkLst>
        <pc:docMk/>
      </pc:docMkLst>
      <pc:sldChg chg="modSp mod">
        <pc:chgData name="Leetz, Anja GIZ" userId="e748e45a-d2d2-4ea4-8744-15c49ad7041b" providerId="ADAL" clId="{59EAC913-2A2F-4DDE-B68C-1EA9C3638AD2}" dt="2023-03-17T10:21:53.152" v="8" actId="5793"/>
        <pc:sldMkLst>
          <pc:docMk/>
          <pc:sldMk cId="3796962358" sldId="257"/>
        </pc:sldMkLst>
        <pc:spChg chg="mod">
          <ac:chgData name="Leetz, Anja GIZ" userId="e748e45a-d2d2-4ea4-8744-15c49ad7041b" providerId="ADAL" clId="{59EAC913-2A2F-4DDE-B68C-1EA9C3638AD2}" dt="2023-03-17T10:21:53.152" v="8" actId="5793"/>
          <ac:spMkLst>
            <pc:docMk/>
            <pc:sldMk cId="3796962358" sldId="257"/>
            <ac:spMk id="3" creationId="{CB590E84-8E4D-61E9-62F5-FA81BB912542}"/>
          </ac:spMkLst>
        </pc:spChg>
      </pc:sldChg>
      <pc:sldChg chg="modSp mod">
        <pc:chgData name="Leetz, Anja GIZ" userId="e748e45a-d2d2-4ea4-8744-15c49ad7041b" providerId="ADAL" clId="{59EAC913-2A2F-4DDE-B68C-1EA9C3638AD2}" dt="2023-03-17T10:22:30.372" v="11" actId="115"/>
        <pc:sldMkLst>
          <pc:docMk/>
          <pc:sldMk cId="2889386685" sldId="269"/>
        </pc:sldMkLst>
        <pc:spChg chg="mod">
          <ac:chgData name="Leetz, Anja GIZ" userId="e748e45a-d2d2-4ea4-8744-15c49ad7041b" providerId="ADAL" clId="{59EAC913-2A2F-4DDE-B68C-1EA9C3638AD2}" dt="2023-03-17T10:22:30.372" v="11" actId="115"/>
          <ac:spMkLst>
            <pc:docMk/>
            <pc:sldMk cId="2889386685" sldId="269"/>
            <ac:spMk id="3" creationId="{BC9B5113-0F5A-8945-055D-D94E5D9709FF}"/>
          </ac:spMkLst>
        </pc:spChg>
      </pc:sldChg>
      <pc:sldChg chg="modSp mod">
        <pc:chgData name="Leetz, Anja GIZ" userId="e748e45a-d2d2-4ea4-8744-15c49ad7041b" providerId="ADAL" clId="{59EAC913-2A2F-4DDE-B68C-1EA9C3638AD2}" dt="2023-03-17T10:25:06.565" v="12" actId="14"/>
        <pc:sldMkLst>
          <pc:docMk/>
          <pc:sldMk cId="4213438876" sldId="271"/>
        </pc:sldMkLst>
        <pc:spChg chg="mod">
          <ac:chgData name="Leetz, Anja GIZ" userId="e748e45a-d2d2-4ea4-8744-15c49ad7041b" providerId="ADAL" clId="{59EAC913-2A2F-4DDE-B68C-1EA9C3638AD2}" dt="2023-03-17T10:25:06.565" v="12" actId="14"/>
          <ac:spMkLst>
            <pc:docMk/>
            <pc:sldMk cId="4213438876" sldId="271"/>
            <ac:spMk id="3" creationId="{3DC7242D-D1E5-43D4-57E2-336148E68863}"/>
          </ac:spMkLst>
        </pc:spChg>
      </pc:sldChg>
      <pc:sldChg chg="modNotesTx">
        <pc:chgData name="Leetz, Anja GIZ" userId="e748e45a-d2d2-4ea4-8744-15c49ad7041b" providerId="ADAL" clId="{59EAC913-2A2F-4DDE-B68C-1EA9C3638AD2}" dt="2023-03-17T10:31:06.380" v="37"/>
        <pc:sldMkLst>
          <pc:docMk/>
          <pc:sldMk cId="974247268"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4F7CB0-B08B-448E-937F-77EA27C0347C}" type="datetimeFigureOut">
              <a:rPr lang="de-DE" smtClean="0"/>
              <a:t>29.03.2023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9E556-4974-4B37-AAF9-64EDE9A0B571}" type="slidenum">
              <a:rPr lang="de-DE" smtClean="0"/>
              <a:t>‹#›</a:t>
            </a:fld>
            <a:endParaRPr lang="de-DE"/>
          </a:p>
        </p:txBody>
      </p:sp>
    </p:spTree>
    <p:extLst>
      <p:ext uri="{BB962C8B-B14F-4D97-AF65-F5344CB8AC3E}">
        <p14:creationId xmlns:p14="http://schemas.microsoft.com/office/powerpoint/2010/main" val="349075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limatemobility.or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africa.climatemobility.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For additional reading: </a:t>
            </a:r>
            <a:r>
              <a:rPr lang="en-US">
                <a:hlinkClick r:id="rId3"/>
              </a:rPr>
              <a:t>Home - Global Centre for Climate Mobility</a:t>
            </a:r>
            <a:endParaRPr lang="en-US"/>
          </a:p>
          <a:p>
            <a:endParaRPr lang="de-DE"/>
          </a:p>
          <a:p>
            <a:r>
              <a:rPr lang="en-US">
                <a:hlinkClick r:id="rId4"/>
              </a:rPr>
              <a:t>Voices from the Frontlines - Africa Climate Mobility Initiative | Africa Climate Mobility Initiative</a:t>
            </a:r>
            <a:endParaRPr lang="en-US"/>
          </a:p>
        </p:txBody>
      </p:sp>
      <p:sp>
        <p:nvSpPr>
          <p:cNvPr id="4" name="Foliennummernplatzhalter 3"/>
          <p:cNvSpPr>
            <a:spLocks noGrp="1"/>
          </p:cNvSpPr>
          <p:nvPr>
            <p:ph type="sldNum" sz="quarter" idx="5"/>
          </p:nvPr>
        </p:nvSpPr>
        <p:spPr/>
        <p:txBody>
          <a:bodyPr/>
          <a:lstStyle/>
          <a:p>
            <a:fld id="{EE89E556-4974-4B37-AAF9-64EDE9A0B571}" type="slidenum">
              <a:rPr lang="de-DE" smtClean="0"/>
              <a:t>8</a:t>
            </a:fld>
            <a:endParaRPr lang="de-DE"/>
          </a:p>
        </p:txBody>
      </p:sp>
    </p:spTree>
    <p:extLst>
      <p:ext uri="{BB962C8B-B14F-4D97-AF65-F5344CB8AC3E}">
        <p14:creationId xmlns:p14="http://schemas.microsoft.com/office/powerpoint/2010/main" val="2806513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BDAB-674D-8686-EBEA-07BF1AE817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E75A18-48DD-1EDD-26D8-4EA50C891A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E91F51-3DD4-10E0-210A-2D8F44535F1B}"/>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5" name="Footer Placeholder 4">
            <a:extLst>
              <a:ext uri="{FF2B5EF4-FFF2-40B4-BE49-F238E27FC236}">
                <a16:creationId xmlns:a16="http://schemas.microsoft.com/office/drawing/2014/main" id="{2575A5EC-B884-4E97-8B1F-78B9096CA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60122B-5738-1094-2E30-AD9CE773115D}"/>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250290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4F17E-EE16-696F-A8BE-3BCE740132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B1CBC7-D816-6B52-DA67-7EB91AE073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3AE13-021E-AC3F-C31D-9BD14EB48297}"/>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5" name="Footer Placeholder 4">
            <a:extLst>
              <a:ext uri="{FF2B5EF4-FFF2-40B4-BE49-F238E27FC236}">
                <a16:creationId xmlns:a16="http://schemas.microsoft.com/office/drawing/2014/main" id="{E97AFBD3-AEB5-A3F1-D678-C263F901CA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2A37DF-0076-DF03-017A-40CBA4CF14CD}"/>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165269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8FF7F4-53F7-9C80-9E7B-545FE2CBC9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10F851-9272-16FC-3F52-8187ADF1F3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89CDFD-8E3A-1D82-4FE8-0F5AC6851CFE}"/>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5" name="Footer Placeholder 4">
            <a:extLst>
              <a:ext uri="{FF2B5EF4-FFF2-40B4-BE49-F238E27FC236}">
                <a16:creationId xmlns:a16="http://schemas.microsoft.com/office/drawing/2014/main" id="{CA018435-855F-6E78-4ED3-93CD11CFF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034C85-1F65-3D82-CA54-BD01525D50F1}"/>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3091116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ermediate slide, white">
    <p:spTree>
      <p:nvGrpSpPr>
        <p:cNvPr id="1" name=""/>
        <p:cNvGrpSpPr/>
        <p:nvPr/>
      </p:nvGrpSpPr>
      <p:grpSpPr>
        <a:xfrm>
          <a:off x="0" y="0"/>
          <a:ext cx="0" cy="0"/>
          <a:chOff x="0" y="0"/>
          <a:chExt cx="0" cy="0"/>
        </a:xfrm>
      </p:grpSpPr>
      <p:sp>
        <p:nvSpPr>
          <p:cNvPr id="5" name="Headline">
            <a:extLst>
              <a:ext uri="{FF2B5EF4-FFF2-40B4-BE49-F238E27FC236}">
                <a16:creationId xmlns:a16="http://schemas.microsoft.com/office/drawing/2014/main" id="{4ECCE95F-3D45-442B-95A6-78CBB31D3D1A}"/>
              </a:ext>
            </a:extLst>
          </p:cNvPr>
          <p:cNvSpPr>
            <a:spLocks noGrp="1"/>
          </p:cNvSpPr>
          <p:nvPr>
            <p:ph type="title" hasCustomPrompt="1"/>
          </p:nvPr>
        </p:nvSpPr>
        <p:spPr bwMode="gray">
          <a:xfrm>
            <a:off x="1114268" y="2754225"/>
            <a:ext cx="9963469" cy="472886"/>
          </a:xfrm>
          <a:prstGeom prst="rect">
            <a:avLst/>
          </a:prstGeom>
        </p:spPr>
        <p:txBody>
          <a:bodyPr wrap="square" anchor="ctr">
            <a:spAutoFit/>
          </a:bodyPr>
          <a:lstStyle>
            <a:lvl1pPr algn="ctr">
              <a:lnSpc>
                <a:spcPct val="95000"/>
              </a:lnSpc>
              <a:spcBef>
                <a:spcPts val="900"/>
              </a:spcBef>
              <a:defRPr sz="2603" b="1">
                <a:solidFill>
                  <a:schemeClr val="tx1"/>
                </a:solidFill>
              </a:defRPr>
            </a:lvl1pPr>
          </a:lstStyle>
          <a:p>
            <a:r>
              <a:rPr lang="en-GB" noProof="0"/>
              <a:t>Intermediate slide</a:t>
            </a:r>
            <a:endParaRPr lang="en-GB"/>
          </a:p>
        </p:txBody>
      </p:sp>
    </p:spTree>
    <p:extLst>
      <p:ext uri="{BB962C8B-B14F-4D97-AF65-F5344CB8AC3E}">
        <p14:creationId xmlns:p14="http://schemas.microsoft.com/office/powerpoint/2010/main" val="242767032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4114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819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720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1142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6219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5180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255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93B75-7A37-8B38-8F8C-0DEED0225C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DC6A13-F90A-60FE-7F82-DCC63DC6EF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87BFC-FE11-DF5E-60DD-BBCE12154057}"/>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5" name="Footer Placeholder 4">
            <a:extLst>
              <a:ext uri="{FF2B5EF4-FFF2-40B4-BE49-F238E27FC236}">
                <a16:creationId xmlns:a16="http://schemas.microsoft.com/office/drawing/2014/main" id="{9EC0AF3D-1DEB-DEFE-19E4-D156C6396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4C6E87-4990-7380-0769-13A6B675B64C}"/>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1851971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135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2508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06649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94FE0-01E1-4694-9D9B-AB6871F0CD98}" type="datetimeFigureOut">
              <a:rPr lang="en-US">
                <a:solidFill>
                  <a:prstClr val="black">
                    <a:tint val="75000"/>
                  </a:prstClr>
                </a:solidFill>
              </a:rPr>
              <a:pPr/>
              <a:t>3/29/2023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454764-F6D4-4DDE-AB3B-D4764F92FAE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679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78624-54D6-F6EB-D614-4DD55FA37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A20BC4-9C25-4A40-7F40-19AD99F2EF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0B7176-0E6E-C8D8-F188-58A2CC0862AF}"/>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5" name="Footer Placeholder 4">
            <a:extLst>
              <a:ext uri="{FF2B5EF4-FFF2-40B4-BE49-F238E27FC236}">
                <a16:creationId xmlns:a16="http://schemas.microsoft.com/office/drawing/2014/main" id="{244ACB98-8467-0213-371C-E827C34B7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29F32F-583F-B9A2-ABE7-6EBD1996D49E}"/>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99748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4A1B-463A-38AE-9740-EF9099E7CD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D55D4-0C62-A994-75DB-19CCA2CC2B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9765A4-7E18-4165-C03E-76018FC868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0611D5-3A39-0959-0C16-7CD08DC3BD0A}"/>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6" name="Footer Placeholder 5">
            <a:extLst>
              <a:ext uri="{FF2B5EF4-FFF2-40B4-BE49-F238E27FC236}">
                <a16:creationId xmlns:a16="http://schemas.microsoft.com/office/drawing/2014/main" id="{3945506B-988D-054D-015E-6101D8A0FD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5F0E76-01F4-A349-2E9C-4ABD4D01AB97}"/>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286643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168CC-4E46-C0B5-947B-6EC22FF684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BEB68C-4294-0B96-0CE0-0870B63ACE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94932E-86D8-2147-F258-F8BB2451BD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AE5A6A-3D76-DD6C-D05A-E9753E50A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D21CE7-17F2-2BEE-03A0-6D14241451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D4D493-343B-3727-EF80-2A65415C841D}"/>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8" name="Footer Placeholder 7">
            <a:extLst>
              <a:ext uri="{FF2B5EF4-FFF2-40B4-BE49-F238E27FC236}">
                <a16:creationId xmlns:a16="http://schemas.microsoft.com/office/drawing/2014/main" id="{579185EA-A6CB-AB0E-2155-2ADA7E0007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A689F9-129B-1ABF-F4A2-6EDDD9D17BA8}"/>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148117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B058B-AB67-5C6D-A130-5A4165E8C3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5C24A7-5A18-7C56-F278-5FAD279B7CEC}"/>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4" name="Footer Placeholder 3">
            <a:extLst>
              <a:ext uri="{FF2B5EF4-FFF2-40B4-BE49-F238E27FC236}">
                <a16:creationId xmlns:a16="http://schemas.microsoft.com/office/drawing/2014/main" id="{FBA874F7-CFE6-D3CA-2171-FB7C6E0162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D5927F-7FFA-0CA9-4607-2034778083C5}"/>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520924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70CE99-87A9-8C2A-5396-9A83A09C112C}"/>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3" name="Footer Placeholder 2">
            <a:extLst>
              <a:ext uri="{FF2B5EF4-FFF2-40B4-BE49-F238E27FC236}">
                <a16:creationId xmlns:a16="http://schemas.microsoft.com/office/drawing/2014/main" id="{4B7105B4-2166-48E5-4C68-7B981A1F3A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D290F9-5D3E-D7B1-2628-63D0EEE7B14D}"/>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278102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091B0-EF50-C592-EF7A-4850FE7626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2D072E-85EE-37B7-5795-AF09C2A66D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0BBD2C-2D4F-44B6-EF2F-AB1BCA34D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7AF68B-7D4E-9C2D-00F8-649E63FC8489}"/>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6" name="Footer Placeholder 5">
            <a:extLst>
              <a:ext uri="{FF2B5EF4-FFF2-40B4-BE49-F238E27FC236}">
                <a16:creationId xmlns:a16="http://schemas.microsoft.com/office/drawing/2014/main" id="{68470762-3FF9-416A-3AF0-DC82180000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A07696-E2ED-D593-C3A5-D4C5F34CE64A}"/>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627161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5EABE-709D-E453-F7F8-4859F53F0A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B5FC03-D5D6-EBD3-C204-8E4C64F996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8364BE-5DD2-1456-28B2-595CE7CA0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557BF6-97A5-702D-E0D4-733C983AC388}"/>
              </a:ext>
            </a:extLst>
          </p:cNvPr>
          <p:cNvSpPr>
            <a:spLocks noGrp="1"/>
          </p:cNvSpPr>
          <p:nvPr>
            <p:ph type="dt" sz="half" idx="10"/>
          </p:nvPr>
        </p:nvSpPr>
        <p:spPr/>
        <p:txBody>
          <a:bodyPr/>
          <a:lstStyle/>
          <a:p>
            <a:fld id="{565D0906-DA18-422F-8AEE-49EAF68AA4A2}" type="datetimeFigureOut">
              <a:rPr lang="en-US" smtClean="0"/>
              <a:t>3/29/2023</a:t>
            </a:fld>
            <a:endParaRPr lang="en-US"/>
          </a:p>
        </p:txBody>
      </p:sp>
      <p:sp>
        <p:nvSpPr>
          <p:cNvPr id="6" name="Footer Placeholder 5">
            <a:extLst>
              <a:ext uri="{FF2B5EF4-FFF2-40B4-BE49-F238E27FC236}">
                <a16:creationId xmlns:a16="http://schemas.microsoft.com/office/drawing/2014/main" id="{5BE515F3-CA0C-080B-F3AE-1F5BD4B64F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0CF348-7285-70D9-B3A1-DE63CC4388C9}"/>
              </a:ext>
            </a:extLst>
          </p:cNvPr>
          <p:cNvSpPr>
            <a:spLocks noGrp="1"/>
          </p:cNvSpPr>
          <p:nvPr>
            <p:ph type="sldNum" sz="quarter" idx="12"/>
          </p:nvPr>
        </p:nvSpPr>
        <p:spPr/>
        <p:txBody>
          <a:bodyPr/>
          <a:lstStyle/>
          <a:p>
            <a:fld id="{645D1F59-5BF2-4507-B82B-39ECD2DCDB6C}" type="slidenum">
              <a:rPr lang="en-US" smtClean="0"/>
              <a:t>‹#›</a:t>
            </a:fld>
            <a:endParaRPr lang="en-US"/>
          </a:p>
        </p:txBody>
      </p:sp>
    </p:spTree>
    <p:extLst>
      <p:ext uri="{BB962C8B-B14F-4D97-AF65-F5344CB8AC3E}">
        <p14:creationId xmlns:p14="http://schemas.microsoft.com/office/powerpoint/2010/main" val="156402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E56987-62AB-1EA2-1179-BC11C4FD8D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814C8D-1E1A-2172-36B9-8E1C00F2E6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F811C-59DD-31F0-69A3-DB4F01499B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D0906-DA18-422F-8AEE-49EAF68AA4A2}" type="datetimeFigureOut">
              <a:rPr lang="en-US" smtClean="0"/>
              <a:t>3/29/2023</a:t>
            </a:fld>
            <a:endParaRPr lang="en-US"/>
          </a:p>
        </p:txBody>
      </p:sp>
      <p:sp>
        <p:nvSpPr>
          <p:cNvPr id="5" name="Footer Placeholder 4">
            <a:extLst>
              <a:ext uri="{FF2B5EF4-FFF2-40B4-BE49-F238E27FC236}">
                <a16:creationId xmlns:a16="http://schemas.microsoft.com/office/drawing/2014/main" id="{94FEECF5-527E-2120-C249-77C575828D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3A1DAD-1DDE-EBF0-FED1-06A1FE5A2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D1F59-5BF2-4507-B82B-39ECD2DCDB6C}" type="slidenum">
              <a:rPr lang="en-US" smtClean="0"/>
              <a:t>‹#›</a:t>
            </a:fld>
            <a:endParaRPr lang="en-US"/>
          </a:p>
        </p:txBody>
      </p:sp>
    </p:spTree>
    <p:extLst>
      <p:ext uri="{BB962C8B-B14F-4D97-AF65-F5344CB8AC3E}">
        <p14:creationId xmlns:p14="http://schemas.microsoft.com/office/powerpoint/2010/main" val="161277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94FE0-01E1-4694-9D9B-AB6871F0CD98}" type="datetimeFigureOut">
              <a:rPr lang="en-US" smtClean="0">
                <a:solidFill>
                  <a:prstClr val="black">
                    <a:tint val="75000"/>
                  </a:prstClr>
                </a:solidFill>
              </a:rPr>
              <a:pPr/>
              <a:t>3/29/2023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54764-F6D4-4DDE-AB3B-D4764F92FAE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3814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b="1">
                <a:effectLst/>
                <a:latin typeface="Times New Roman" panose="02020603050405020304" pitchFamily="18" charset="0"/>
                <a:ea typeface="Times New Roman" panose="02020603050405020304" pitchFamily="18" charset="0"/>
                <a:cs typeface="Tunga"/>
              </a:rPr>
            </a:br>
            <a:br>
              <a:rPr lang="en-US" b="1">
                <a:latin typeface="Times New Roman" panose="02020603050405020304" pitchFamily="18" charset="0"/>
                <a:ea typeface="Times New Roman" panose="02020603050405020304" pitchFamily="18" charset="0"/>
                <a:cs typeface="Tunga"/>
              </a:rPr>
            </a:br>
            <a:r>
              <a:rPr lang="x-none" sz="3100" b="1">
                <a:effectLst/>
                <a:latin typeface="Arial" panose="020B0604020202020204" pitchFamily="34" charset="0"/>
                <a:ea typeface="Times New Roman" panose="02020603050405020304" pitchFamily="18" charset="0"/>
                <a:cs typeface="Arial" panose="020B0604020202020204" pitchFamily="34" charset="0"/>
              </a:rPr>
              <a:t>POH 101: PLANETARY HEALTH, CLIMATE CHANGE AND PANDEMICS</a:t>
            </a:r>
            <a:br>
              <a:rPr lang="en-US" sz="3100" b="1">
                <a:effectLst/>
                <a:latin typeface="Times New Roman" panose="02020603050405020304" pitchFamily="18" charset="0"/>
                <a:ea typeface="Times New Roman" panose="02020603050405020304" pitchFamily="18" charset="0"/>
                <a:cs typeface="Tunga"/>
              </a:rPr>
            </a:br>
            <a:endParaRPr lang="en-US" sz="3100"/>
          </a:p>
        </p:txBody>
      </p:sp>
    </p:spTree>
    <p:extLst>
      <p:ext uri="{BB962C8B-B14F-4D97-AF65-F5344CB8AC3E}">
        <p14:creationId xmlns:p14="http://schemas.microsoft.com/office/powerpoint/2010/main" val="2915847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D4EB8-668E-D0C7-24CB-C4EE59F59493}"/>
              </a:ext>
            </a:extLst>
          </p:cNvPr>
          <p:cNvSpPr>
            <a:spLocks noGrp="1"/>
          </p:cNvSpPr>
          <p:nvPr>
            <p:ph type="title"/>
          </p:nvPr>
        </p:nvSpPr>
        <p:spPr/>
        <p:txBody>
          <a:bodyPr/>
          <a:lstStyle/>
          <a:p>
            <a:r>
              <a:rPr lang="en-US" b="1"/>
              <a:t>Key domains in Planetary health education: a framework</a:t>
            </a:r>
          </a:p>
        </p:txBody>
      </p:sp>
      <p:pic>
        <p:nvPicPr>
          <p:cNvPr id="5" name="Picture 4">
            <a:extLst>
              <a:ext uri="{FF2B5EF4-FFF2-40B4-BE49-F238E27FC236}">
                <a16:creationId xmlns:a16="http://schemas.microsoft.com/office/drawing/2014/main" id="{3F995450-2E18-075A-C7E6-9E977514018C}"/>
              </a:ext>
            </a:extLst>
          </p:cNvPr>
          <p:cNvPicPr>
            <a:picLocks noChangeAspect="1"/>
          </p:cNvPicPr>
          <p:nvPr/>
        </p:nvPicPr>
        <p:blipFill>
          <a:blip r:embed="rId2"/>
          <a:stretch>
            <a:fillRect/>
          </a:stretch>
        </p:blipFill>
        <p:spPr>
          <a:xfrm>
            <a:off x="2228508" y="1832954"/>
            <a:ext cx="4822742" cy="4873830"/>
          </a:xfrm>
          <a:prstGeom prst="rect">
            <a:avLst/>
          </a:prstGeom>
        </p:spPr>
      </p:pic>
      <p:sp>
        <p:nvSpPr>
          <p:cNvPr id="7" name="TextBox 6">
            <a:extLst>
              <a:ext uri="{FF2B5EF4-FFF2-40B4-BE49-F238E27FC236}">
                <a16:creationId xmlns:a16="http://schemas.microsoft.com/office/drawing/2014/main" id="{33E7F02A-74CA-280F-7D96-F52C8CAD5C06}"/>
              </a:ext>
            </a:extLst>
          </p:cNvPr>
          <p:cNvSpPr txBox="1"/>
          <p:nvPr/>
        </p:nvSpPr>
        <p:spPr>
          <a:xfrm>
            <a:off x="7268066" y="6183984"/>
            <a:ext cx="2812180" cy="369332"/>
          </a:xfrm>
          <a:prstGeom prst="rect">
            <a:avLst/>
          </a:prstGeom>
          <a:noFill/>
        </p:spPr>
        <p:txBody>
          <a:bodyPr wrap="none" rtlCol="0">
            <a:spAutoFit/>
          </a:bodyPr>
          <a:lstStyle/>
          <a:p>
            <a:r>
              <a:rPr lang="en-US"/>
              <a:t>Source: Guzman et al., 2021</a:t>
            </a:r>
          </a:p>
        </p:txBody>
      </p:sp>
    </p:spTree>
    <p:extLst>
      <p:ext uri="{BB962C8B-B14F-4D97-AF65-F5344CB8AC3E}">
        <p14:creationId xmlns:p14="http://schemas.microsoft.com/office/powerpoint/2010/main" val="2176602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4146-0830-0C66-9EC1-67D1FDE9A4B0}"/>
              </a:ext>
            </a:extLst>
          </p:cNvPr>
          <p:cNvSpPr>
            <a:spLocks noGrp="1"/>
          </p:cNvSpPr>
          <p:nvPr>
            <p:ph type="title"/>
          </p:nvPr>
        </p:nvSpPr>
        <p:spPr/>
        <p:txBody>
          <a:bodyPr/>
          <a:lstStyle/>
          <a:p>
            <a:r>
              <a:rPr lang="en-US" b="1">
                <a:latin typeface="Arial" panose="020B0604020202020204" pitchFamily="34" charset="0"/>
                <a:cs typeface="Arial" panose="020B0604020202020204" pitchFamily="34" charset="0"/>
              </a:rPr>
              <a:t>Key domains</a:t>
            </a:r>
          </a:p>
        </p:txBody>
      </p:sp>
      <p:sp>
        <p:nvSpPr>
          <p:cNvPr id="3" name="Content Placeholder 2">
            <a:extLst>
              <a:ext uri="{FF2B5EF4-FFF2-40B4-BE49-F238E27FC236}">
                <a16:creationId xmlns:a16="http://schemas.microsoft.com/office/drawing/2014/main" id="{2E2095C8-279B-DC3E-3313-1B3A465B2562}"/>
              </a:ext>
            </a:extLst>
          </p:cNvPr>
          <p:cNvSpPr>
            <a:spLocks noGrp="1"/>
          </p:cNvSpPr>
          <p:nvPr>
            <p:ph idx="1"/>
          </p:nvPr>
        </p:nvSpPr>
        <p:spPr/>
        <p:txBody>
          <a:bodyPr>
            <a:normAutofit/>
          </a:bodyPr>
          <a:lstStyle/>
          <a:p>
            <a:pPr algn="just"/>
            <a:r>
              <a:rPr lang="en-US">
                <a:latin typeface="Arial" panose="020B0604020202020204" pitchFamily="34" charset="0"/>
                <a:cs typeface="Arial" panose="020B0604020202020204" pitchFamily="34" charset="0"/>
              </a:rPr>
              <a:t>First, interconnection within nature. </a:t>
            </a:r>
          </a:p>
          <a:p>
            <a:pPr lvl="1" algn="just"/>
            <a:r>
              <a:rPr lang="en-US">
                <a:latin typeface="Arial" panose="020B0604020202020204" pitchFamily="34" charset="0"/>
                <a:cs typeface="Arial" panose="020B0604020202020204" pitchFamily="34" charset="0"/>
              </a:rPr>
              <a:t>Fostering compassion for planet Earth through the recognition of the personal, cognitive, social, and emotional aspects of the education process is the central element of the framework</a:t>
            </a:r>
          </a:p>
          <a:p>
            <a:pPr algn="just"/>
            <a:r>
              <a:rPr lang="en-US">
                <a:latin typeface="Arial" panose="020B0604020202020204" pitchFamily="34" charset="0"/>
                <a:cs typeface="Arial" panose="020B0604020202020204" pitchFamily="34" charset="0"/>
              </a:rPr>
              <a:t>Second, the Anthropocene and health. </a:t>
            </a:r>
          </a:p>
          <a:p>
            <a:pPr lvl="1" algn="just"/>
            <a:r>
              <a:rPr lang="en-US">
                <a:latin typeface="Arial" panose="020B0604020202020204" pitchFamily="34" charset="0"/>
                <a:cs typeface="Arial" panose="020B0604020202020204" pitchFamily="34" charset="0"/>
              </a:rPr>
              <a:t>The Anthropocene is characterized by massive disruptions in earth system processes that have resulted from the ballooning of humanity’s ecological footprint.6 This domain focuses on the understanding of how specific anthropogenic impacts on Earth’s natural systems are connected to health outcomes</a:t>
            </a:r>
          </a:p>
          <a:p>
            <a:pPr algn="just"/>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24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E3E7-6E1C-56F1-5CA0-8B9D3B73B9A4}"/>
              </a:ext>
            </a:extLst>
          </p:cNvPr>
          <p:cNvSpPr>
            <a:spLocks noGrp="1"/>
          </p:cNvSpPr>
          <p:nvPr>
            <p:ph type="title"/>
          </p:nvPr>
        </p:nvSpPr>
        <p:spPr>
          <a:xfrm>
            <a:off x="652669" y="139838"/>
            <a:ext cx="10227366" cy="827571"/>
          </a:xfrm>
        </p:spPr>
        <p:txBody>
          <a:bodyPr/>
          <a:lstStyle/>
          <a:p>
            <a:r>
              <a:rPr lang="en-US" b="1">
                <a:latin typeface="Arial" panose="020B0604020202020204" pitchFamily="34" charset="0"/>
                <a:cs typeface="Arial" panose="020B0604020202020204" pitchFamily="34" charset="0"/>
              </a:rPr>
              <a:t>Key domains cont.….</a:t>
            </a:r>
          </a:p>
        </p:txBody>
      </p:sp>
      <p:sp>
        <p:nvSpPr>
          <p:cNvPr id="3" name="Content Placeholder 2">
            <a:extLst>
              <a:ext uri="{FF2B5EF4-FFF2-40B4-BE49-F238E27FC236}">
                <a16:creationId xmlns:a16="http://schemas.microsoft.com/office/drawing/2014/main" id="{003F1541-75D1-2CC5-7D0A-1B8BB64B806A}"/>
              </a:ext>
            </a:extLst>
          </p:cNvPr>
          <p:cNvSpPr>
            <a:spLocks noGrp="1"/>
          </p:cNvSpPr>
          <p:nvPr>
            <p:ph idx="1"/>
          </p:nvPr>
        </p:nvSpPr>
        <p:spPr>
          <a:xfrm>
            <a:off x="450574" y="1073426"/>
            <a:ext cx="10903226" cy="5103537"/>
          </a:xfrm>
        </p:spPr>
        <p:txBody>
          <a:bodyPr>
            <a:normAutofit fontScale="77500" lnSpcReduction="20000"/>
          </a:bodyPr>
          <a:lstStyle/>
          <a:p>
            <a:pPr algn="just"/>
            <a:r>
              <a:rPr lang="en-US">
                <a:latin typeface="Arial" panose="020B0604020202020204" pitchFamily="34" charset="0"/>
                <a:cs typeface="Arial" panose="020B0604020202020204" pitchFamily="34" charset="0"/>
              </a:rPr>
              <a:t>Third, systems thinking and complexity. </a:t>
            </a:r>
          </a:p>
          <a:p>
            <a:pPr lvl="1" algn="just"/>
            <a:r>
              <a:rPr lang="en-US">
                <a:latin typeface="Arial" panose="020B0604020202020204" pitchFamily="34" charset="0"/>
                <a:cs typeface="Arial" panose="020B0604020202020204" pitchFamily="34" charset="0"/>
              </a:rPr>
              <a:t>The field of planetary health draws upon approaches to systems thinking that have long been a focus in the field of ecology and describes how various elements interact and coalesce as part of complex systems</a:t>
            </a:r>
          </a:p>
          <a:p>
            <a:pPr algn="just"/>
            <a:r>
              <a:rPr lang="en-US">
                <a:latin typeface="Arial" panose="020B0604020202020204" pitchFamily="34" charset="0"/>
                <a:cs typeface="Arial" panose="020B0604020202020204" pitchFamily="34" charset="0"/>
              </a:rPr>
              <a:t>Fourth, equity and justice. </a:t>
            </a:r>
          </a:p>
          <a:p>
            <a:pPr lvl="1" algn="just"/>
            <a:r>
              <a:rPr lang="en-US">
                <a:latin typeface="Arial" panose="020B0604020202020204" pitchFamily="34" charset="0"/>
                <a:cs typeface="Arial" panose="020B0604020202020204" pitchFamily="34" charset="0"/>
              </a:rPr>
              <a:t>Equity and justice in planetary health are founded on the rights of humans and the rights of nature, giving all human populations and ecosystems, present and future, the opportunity to attain their full vitality. </a:t>
            </a:r>
          </a:p>
          <a:p>
            <a:pPr lvl="1" algn="just"/>
            <a:r>
              <a:rPr lang="en-US">
                <a:latin typeface="Arial" panose="020B0604020202020204" pitchFamily="34" charset="0"/>
                <a:cs typeface="Arial" panose="020B0604020202020204" pitchFamily="34" charset="0"/>
              </a:rPr>
              <a:t>Realizing equity and justice requires eliminating systemic disparities so that no population carries disproportionate burdens of environmental and health impacts while others are able to thrive.</a:t>
            </a:r>
          </a:p>
          <a:p>
            <a:pPr algn="just"/>
            <a:r>
              <a:rPr lang="en-US">
                <a:latin typeface="Arial" panose="020B0604020202020204" pitchFamily="34" charset="0"/>
                <a:cs typeface="Arial" panose="020B0604020202020204" pitchFamily="34" charset="0"/>
              </a:rPr>
              <a:t>Fifth, movement building and systems change. </a:t>
            </a:r>
          </a:p>
          <a:p>
            <a:pPr lvl="1" algn="just"/>
            <a:r>
              <a:rPr lang="en-US">
                <a:latin typeface="Arial" panose="020B0604020202020204" pitchFamily="34" charset="0"/>
                <a:cs typeface="Arial" panose="020B0604020202020204" pitchFamily="34" charset="0"/>
              </a:rPr>
              <a:t>Effective movement building is needed to solve the urgent planetary health crisis. Contrary to popular belief, movements do not simply emerge in response to a given moment. Action requires inclusive relationships, thoughtful strategy, effective communication, and transformational partnerships. </a:t>
            </a:r>
          </a:p>
          <a:p>
            <a:pPr lvl="1" algn="just"/>
            <a:r>
              <a:rPr lang="en-US">
                <a:latin typeface="Arial" panose="020B0604020202020204" pitchFamily="34" charset="0"/>
                <a:cs typeface="Arial" panose="020B0604020202020204" pitchFamily="34" charset="0"/>
              </a:rPr>
              <a:t>This domain addresses these elements so learners and future professionals can build effective movements to support systems change and the great transition to a just future. </a:t>
            </a:r>
          </a:p>
          <a:p>
            <a:pPr lvl="1" algn="just"/>
            <a:r>
              <a:rPr lang="en-US">
                <a:latin typeface="Arial" panose="020B0604020202020204" pitchFamily="34" charset="0"/>
                <a:cs typeface="Arial" panose="020B0604020202020204" pitchFamily="34" charset="0"/>
              </a:rPr>
              <a:t>Mentorship, solidarity, and the development of concrete skill sets help to reduce apathy, increase engagement, and create much-needed momentum for change</a:t>
            </a:r>
          </a:p>
        </p:txBody>
      </p:sp>
    </p:spTree>
    <p:extLst>
      <p:ext uri="{BB962C8B-B14F-4D97-AF65-F5344CB8AC3E}">
        <p14:creationId xmlns:p14="http://schemas.microsoft.com/office/powerpoint/2010/main" val="18671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B041-DF8D-2EC5-855A-6174665EE4D2}"/>
              </a:ext>
            </a:extLst>
          </p:cNvPr>
          <p:cNvSpPr>
            <a:spLocks noGrp="1"/>
          </p:cNvSpPr>
          <p:nvPr>
            <p:ph type="title"/>
          </p:nvPr>
        </p:nvSpPr>
        <p:spPr/>
        <p:txBody>
          <a:bodyPr/>
          <a:lstStyle/>
          <a:p>
            <a:pPr algn="just"/>
            <a:r>
              <a:rPr lang="en-US" b="1">
                <a:latin typeface="Arial" panose="020B0604020202020204" pitchFamily="34" charset="0"/>
                <a:cs typeface="Arial" panose="020B0604020202020204" pitchFamily="34" charset="0"/>
              </a:rPr>
              <a:t>Principles of planetary health</a:t>
            </a:r>
          </a:p>
        </p:txBody>
      </p:sp>
      <p:sp>
        <p:nvSpPr>
          <p:cNvPr id="3" name="Content Placeholder 2">
            <a:extLst>
              <a:ext uri="{FF2B5EF4-FFF2-40B4-BE49-F238E27FC236}">
                <a16:creationId xmlns:a16="http://schemas.microsoft.com/office/drawing/2014/main" id="{62138C6D-CFF5-F707-7A11-94F65DFDDB72}"/>
              </a:ext>
            </a:extLst>
          </p:cNvPr>
          <p:cNvSpPr>
            <a:spLocks noGrp="1"/>
          </p:cNvSpPr>
          <p:nvPr>
            <p:ph idx="1"/>
          </p:nvPr>
        </p:nvSpPr>
        <p:spPr/>
        <p:txBody>
          <a:bodyPr>
            <a:normAutofit fontScale="92500" lnSpcReduction="10000"/>
          </a:bodyPr>
          <a:lstStyle/>
          <a:p>
            <a:pPr marL="0" indent="0" algn="just">
              <a:buNone/>
            </a:pPr>
            <a:r>
              <a:rPr lang="en-US">
                <a:latin typeface="Arial" panose="020B0604020202020204" pitchFamily="34" charset="0"/>
                <a:cs typeface="Arial" panose="020B0604020202020204" pitchFamily="34" charset="0"/>
              </a:rPr>
              <a:t>1. A planetary health - will enable one to have an understanding and appreciation of the crucial linkages, cause–effect relationships, and feedback loops between environmental change and human health.</a:t>
            </a:r>
          </a:p>
          <a:p>
            <a:pPr marL="0" indent="0" algn="just">
              <a:buNone/>
            </a:pPr>
            <a:r>
              <a:rPr lang="en-US">
                <a:latin typeface="Arial" panose="020B0604020202020204" pitchFamily="34" charset="0"/>
                <a:cs typeface="Arial" panose="020B0604020202020204" pitchFamily="34" charset="0"/>
              </a:rPr>
              <a:t>2. Urgency and scale-The field of planetary health is driven by the scale of environmental change, its effects on human health, and the urgency with which the global population must respond</a:t>
            </a:r>
          </a:p>
          <a:p>
            <a:pPr marL="0" indent="0" algn="just">
              <a:buNone/>
            </a:pPr>
            <a:r>
              <a:rPr lang="en-US">
                <a:latin typeface="Arial" panose="020B0604020202020204" pitchFamily="34" charset="0"/>
                <a:cs typeface="Arial" panose="020B0604020202020204" pitchFamily="34" charset="0"/>
              </a:rPr>
              <a:t>3. Policy-Planetary health is intrinsically policy oriented. By quantifying the effect on human health effects of anthropogenic environmental changes and communicating them to stakeholders at many levels, collaborative work can be done across sectors to identify policies and practices, both local and global, to protect and improve the health of global populations </a:t>
            </a:r>
          </a:p>
        </p:txBody>
      </p:sp>
    </p:spTree>
    <p:extLst>
      <p:ext uri="{BB962C8B-B14F-4D97-AF65-F5344CB8AC3E}">
        <p14:creationId xmlns:p14="http://schemas.microsoft.com/office/powerpoint/2010/main" val="681942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4B548-7EAD-6D0F-DCB6-CACA3CEDBFD9}"/>
              </a:ext>
            </a:extLst>
          </p:cNvPr>
          <p:cNvSpPr>
            <a:spLocks noGrp="1"/>
          </p:cNvSpPr>
          <p:nvPr>
            <p:ph type="title"/>
          </p:nvPr>
        </p:nvSpPr>
        <p:spPr/>
        <p:txBody>
          <a:bodyPr/>
          <a:lstStyle/>
          <a:p>
            <a:pPr algn="just"/>
            <a:r>
              <a:rPr lang="en-US" b="1">
                <a:latin typeface="Arial" panose="020B0604020202020204" pitchFamily="34" charset="0"/>
                <a:cs typeface="Arial" panose="020B0604020202020204" pitchFamily="34" charset="0"/>
              </a:rPr>
              <a:t>Principles of planetary health cont.….</a:t>
            </a:r>
          </a:p>
        </p:txBody>
      </p:sp>
      <p:sp>
        <p:nvSpPr>
          <p:cNvPr id="3" name="Content Placeholder 2">
            <a:extLst>
              <a:ext uri="{FF2B5EF4-FFF2-40B4-BE49-F238E27FC236}">
                <a16:creationId xmlns:a16="http://schemas.microsoft.com/office/drawing/2014/main" id="{5952DB4D-C2B8-DA3F-666B-FF7E3AF5E286}"/>
              </a:ext>
            </a:extLst>
          </p:cNvPr>
          <p:cNvSpPr>
            <a:spLocks noGrp="1"/>
          </p:cNvSpPr>
          <p:nvPr>
            <p:ph idx="1"/>
          </p:nvPr>
        </p:nvSpPr>
        <p:spPr/>
        <p:txBody>
          <a:bodyPr>
            <a:normAutofit fontScale="92500" lnSpcReduction="10000"/>
          </a:bodyPr>
          <a:lstStyle/>
          <a:p>
            <a:pPr marL="0" indent="0" algn="just">
              <a:buNone/>
            </a:pPr>
            <a:r>
              <a:rPr lang="en-US">
                <a:latin typeface="Arial" panose="020B0604020202020204" pitchFamily="34" charset="0"/>
                <a:cs typeface="Arial" panose="020B0604020202020204" pitchFamily="34" charset="0"/>
              </a:rPr>
              <a:t>4. Organizing and movement building-develop an understanding of the role that organizing in the community and movement building has in the political process both locally and globally.</a:t>
            </a:r>
          </a:p>
          <a:p>
            <a:pPr marL="0" indent="0" algn="just">
              <a:buNone/>
            </a:pPr>
            <a:r>
              <a:rPr lang="en-US">
                <a:latin typeface="Arial" panose="020B0604020202020204" pitchFamily="34" charset="0"/>
                <a:cs typeface="Arial" panose="020B0604020202020204" pitchFamily="34" charset="0"/>
              </a:rPr>
              <a:t>5. Communication-develop an understanding of the variety of communication methods available and how to select the best suite of tools as they work to convey the challenges and solutions of planetary health to diverse audiences. An appreciation for the importance of listening as a part of effective communication is vital.</a:t>
            </a:r>
          </a:p>
          <a:p>
            <a:pPr marL="0" indent="0" algn="just">
              <a:buNone/>
            </a:pPr>
            <a:r>
              <a:rPr lang="en-US">
                <a:latin typeface="Arial" panose="020B0604020202020204" pitchFamily="34" charset="0"/>
                <a:cs typeface="Arial" panose="020B0604020202020204" pitchFamily="34" charset="0"/>
              </a:rPr>
              <a:t>6. Systems thinking and transdisciplinary collaborations-develop sustainable solutions for the challenges of planetary health that overcome existing gaps in research design and associated policy development.  </a:t>
            </a:r>
          </a:p>
        </p:txBody>
      </p:sp>
    </p:spTree>
    <p:extLst>
      <p:ext uri="{BB962C8B-B14F-4D97-AF65-F5344CB8AC3E}">
        <p14:creationId xmlns:p14="http://schemas.microsoft.com/office/powerpoint/2010/main" val="888689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5BF8F-ECB9-86CC-43B3-6929912D0BA0}"/>
              </a:ext>
            </a:extLst>
          </p:cNvPr>
          <p:cNvSpPr>
            <a:spLocks noGrp="1"/>
          </p:cNvSpPr>
          <p:nvPr>
            <p:ph type="title"/>
          </p:nvPr>
        </p:nvSpPr>
        <p:spPr/>
        <p:txBody>
          <a:bodyPr/>
          <a:lstStyle/>
          <a:p>
            <a:pPr algn="just"/>
            <a:r>
              <a:rPr lang="en-US">
                <a:latin typeface="Arial" panose="020B0604020202020204" pitchFamily="34" charset="0"/>
                <a:cs typeface="Arial" panose="020B0604020202020204" pitchFamily="34" charset="0"/>
              </a:rPr>
              <a:t>Principles of planetary health cont.….</a:t>
            </a:r>
          </a:p>
        </p:txBody>
      </p:sp>
      <p:sp>
        <p:nvSpPr>
          <p:cNvPr id="3" name="Content Placeholder 2">
            <a:extLst>
              <a:ext uri="{FF2B5EF4-FFF2-40B4-BE49-F238E27FC236}">
                <a16:creationId xmlns:a16="http://schemas.microsoft.com/office/drawing/2014/main" id="{C682ECE4-8BE5-14EA-3B97-47D35C510219}"/>
              </a:ext>
            </a:extLst>
          </p:cNvPr>
          <p:cNvSpPr>
            <a:spLocks noGrp="1"/>
          </p:cNvSpPr>
          <p:nvPr>
            <p:ph idx="1"/>
          </p:nvPr>
        </p:nvSpPr>
        <p:spPr/>
        <p:txBody>
          <a:bodyPr>
            <a:normAutofit fontScale="77500" lnSpcReduction="20000"/>
          </a:bodyPr>
          <a:lstStyle/>
          <a:p>
            <a:pPr marL="0" indent="0" algn="just">
              <a:buNone/>
            </a:pPr>
            <a:r>
              <a:rPr lang="en-US">
                <a:latin typeface="Arial" panose="020B0604020202020204" pitchFamily="34" charset="0"/>
                <a:cs typeface="Arial" panose="020B0604020202020204" pitchFamily="34" charset="0"/>
              </a:rPr>
              <a:t>7. Inequality and inequity-Understanding the differences between equality and equity in theory and practice, and concepts of marginalization, vulnerability, resilience, and who benefits. The effects of environmental change on human health are heterogeneous and one  should think critically about whose health is at stake and how it is measured</a:t>
            </a:r>
          </a:p>
          <a:p>
            <a:pPr marL="0" indent="0" algn="just">
              <a:buNone/>
            </a:pPr>
            <a:r>
              <a:rPr lang="en-US">
                <a:latin typeface="Arial" panose="020B0604020202020204" pitchFamily="34" charset="0"/>
                <a:cs typeface="Arial" panose="020B0604020202020204" pitchFamily="34" charset="0"/>
              </a:rPr>
              <a:t>8. Bias-learn to identify potential biases in planetary health research and be aware of the vested interests of different stakeholders both in support of and against the factors that affect the connection between environmental change and human health</a:t>
            </a:r>
          </a:p>
          <a:p>
            <a:pPr marL="0" indent="0" algn="just">
              <a:buNone/>
            </a:pPr>
            <a:r>
              <a:rPr lang="en-US">
                <a:latin typeface="Arial" panose="020B0604020202020204" pitchFamily="34" charset="0"/>
                <a:cs typeface="Arial" panose="020B0604020202020204" pitchFamily="34" charset="0"/>
              </a:rPr>
              <a:t>9. Governance-Governance is the high-level strategy used by a leader or leadership team in their processes of decision making and implementation. It is the ability to turn capacity into action and generating the capacity when it does not exist. One should be able to provide some examples of how challenges in planetary health can be created or aggravated by the failures of governing bodies to cooperate across populations, regions, and boundaries, especially where effective cooperative mechanisms are not yet established</a:t>
            </a:r>
          </a:p>
        </p:txBody>
      </p:sp>
    </p:spTree>
    <p:extLst>
      <p:ext uri="{BB962C8B-B14F-4D97-AF65-F5344CB8AC3E}">
        <p14:creationId xmlns:p14="http://schemas.microsoft.com/office/powerpoint/2010/main" val="356330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952D2-FAB1-90C8-B49E-B8DD2F8900DB}"/>
              </a:ext>
            </a:extLst>
          </p:cNvPr>
          <p:cNvSpPr>
            <a:spLocks noGrp="1"/>
          </p:cNvSpPr>
          <p:nvPr>
            <p:ph type="title"/>
          </p:nvPr>
        </p:nvSpPr>
        <p:spPr/>
        <p:txBody>
          <a:bodyPr/>
          <a:lstStyle/>
          <a:p>
            <a:r>
              <a:rPr lang="en-US" b="1">
                <a:latin typeface="Arial" panose="020B0604020202020204" pitchFamily="34" charset="0"/>
                <a:cs typeface="Arial" panose="020B0604020202020204" pitchFamily="34" charset="0"/>
              </a:rPr>
              <a:t>Principles of planetary health cont.….</a:t>
            </a:r>
          </a:p>
        </p:txBody>
      </p:sp>
      <p:sp>
        <p:nvSpPr>
          <p:cNvPr id="3" name="Content Placeholder 2">
            <a:extLst>
              <a:ext uri="{FF2B5EF4-FFF2-40B4-BE49-F238E27FC236}">
                <a16:creationId xmlns:a16="http://schemas.microsoft.com/office/drawing/2014/main" id="{D366BE09-A98C-62A9-08C6-AD0E573F6E86}"/>
              </a:ext>
            </a:extLst>
          </p:cNvPr>
          <p:cNvSpPr>
            <a:spLocks noGrp="1"/>
          </p:cNvSpPr>
          <p:nvPr>
            <p:ph idx="1"/>
          </p:nvPr>
        </p:nvSpPr>
        <p:spPr/>
        <p:txBody>
          <a:bodyPr>
            <a:normAutofit fontScale="70000" lnSpcReduction="20000"/>
          </a:bodyPr>
          <a:lstStyle/>
          <a:p>
            <a:pPr marL="0" indent="0" algn="just">
              <a:buNone/>
            </a:pPr>
            <a:r>
              <a:rPr lang="en-US">
                <a:latin typeface="Arial" panose="020B0604020202020204" pitchFamily="34" charset="0"/>
                <a:cs typeface="Arial" panose="020B0604020202020204" pitchFamily="34" charset="0"/>
              </a:rPr>
              <a:t>10. Unintended consequences -appreciate that surprising and unexpected consequences of environmental change, both positive and negative, are inevitable. This systemic uncertainty requires a shift in government, corporate, and community mindsets to allow for increased adaptive capacity, and an emphasis on programmes that increase socioecological competence, community resilience, and sustainability</a:t>
            </a:r>
          </a:p>
          <a:p>
            <a:pPr marL="0" indent="0" algn="just">
              <a:buNone/>
            </a:pPr>
            <a:r>
              <a:rPr lang="en-US">
                <a:latin typeface="Arial" panose="020B0604020202020204" pitchFamily="34" charset="0"/>
                <a:cs typeface="Arial" panose="020B0604020202020204" pitchFamily="34" charset="0"/>
              </a:rPr>
              <a:t>11. Global citizenship and cultural identity-A global citizen is someone who sees themselves as part of the international community and whose actions help define the community’s values and practices. One needs to n realize their own cultural identities and recognize their inherent membership in both their local and global communities, they have the opportunity to help define the values and practices of the next generation to positively affect those communities</a:t>
            </a:r>
          </a:p>
          <a:p>
            <a:pPr marL="0" indent="0" algn="just">
              <a:buNone/>
            </a:pPr>
            <a:r>
              <a:rPr lang="en-US">
                <a:latin typeface="Arial" panose="020B0604020202020204" pitchFamily="34" charset="0"/>
                <a:cs typeface="Arial" panose="020B0604020202020204" pitchFamily="34" charset="0"/>
              </a:rPr>
              <a:t>12. Historical and current global values -An understanding of the past is necessary to solve the problems of the present. To grasp the necessity and urgency of planetary health, students need to be aware of the historical perspectives and milestones that have laid the foundation for the field, including those perspectives that have been historically marginalized or ignored. To identify opportunities for positive interventions, one must recognize patterns over time and appreciate current global context.</a:t>
            </a:r>
          </a:p>
        </p:txBody>
      </p:sp>
    </p:spTree>
    <p:extLst>
      <p:ext uri="{BB962C8B-B14F-4D97-AF65-F5344CB8AC3E}">
        <p14:creationId xmlns:p14="http://schemas.microsoft.com/office/powerpoint/2010/main" val="254458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67544-A026-4F23-80F6-23EEC2E0899E}"/>
              </a:ext>
            </a:extLst>
          </p:cNvPr>
          <p:cNvSpPr>
            <a:spLocks noGrp="1"/>
          </p:cNvSpPr>
          <p:nvPr>
            <p:ph type="title"/>
          </p:nvPr>
        </p:nvSpPr>
        <p:spPr/>
        <p:txBody>
          <a:bodyPr/>
          <a:lstStyle/>
          <a:p>
            <a:pPr algn="just"/>
            <a:r>
              <a:rPr lang="en-US" b="1">
                <a:latin typeface="Arial" panose="020B0604020202020204" pitchFamily="34" charset="0"/>
                <a:cs typeface="Arial" panose="020B0604020202020204" pitchFamily="34" charset="0"/>
              </a:rPr>
              <a:t>Core values of planetary health</a:t>
            </a:r>
          </a:p>
        </p:txBody>
      </p:sp>
      <p:sp>
        <p:nvSpPr>
          <p:cNvPr id="3" name="Content Placeholder 2">
            <a:extLst>
              <a:ext uri="{FF2B5EF4-FFF2-40B4-BE49-F238E27FC236}">
                <a16:creationId xmlns:a16="http://schemas.microsoft.com/office/drawing/2014/main" id="{F8351D18-D12A-A691-6382-D64350950644}"/>
              </a:ext>
            </a:extLst>
          </p:cNvPr>
          <p:cNvSpPr>
            <a:spLocks noGrp="1"/>
          </p:cNvSpPr>
          <p:nvPr>
            <p:ph idx="1"/>
          </p:nvPr>
        </p:nvSpPr>
        <p:spPr/>
        <p:txBody>
          <a:bodyPr/>
          <a:lstStyle/>
          <a:p>
            <a:pPr algn="just"/>
            <a:r>
              <a:rPr lang="en-US" b="0" i="0">
                <a:solidFill>
                  <a:srgbClr val="282828"/>
                </a:solidFill>
                <a:effectLst/>
                <a:latin typeface="Arial" panose="020B0604020202020204" pitchFamily="34" charset="0"/>
                <a:cs typeface="Arial" panose="020B0604020202020204" pitchFamily="34" charset="0"/>
              </a:rPr>
              <a:t>The health of living and future human generations, applied to individuals, communities, and populations</a:t>
            </a:r>
          </a:p>
          <a:p>
            <a:pPr algn="just"/>
            <a:r>
              <a:rPr lang="en-US">
                <a:solidFill>
                  <a:srgbClr val="282828"/>
                </a:solidFill>
                <a:latin typeface="Arial" panose="020B0604020202020204" pitchFamily="34" charset="0"/>
                <a:cs typeface="Arial" panose="020B0604020202020204" pitchFamily="34" charset="0"/>
              </a:rPr>
              <a:t>Eq</a:t>
            </a:r>
            <a:r>
              <a:rPr lang="en-US" b="0" i="0">
                <a:solidFill>
                  <a:srgbClr val="282828"/>
                </a:solidFill>
                <a:effectLst/>
                <a:latin typeface="Arial" panose="020B0604020202020204" pitchFamily="34" charset="0"/>
                <a:cs typeface="Arial" panose="020B0604020202020204" pitchFamily="34" charset="0"/>
              </a:rPr>
              <a:t>uity in health, which is related to socioeconomic, regional, and gender factors</a:t>
            </a:r>
          </a:p>
          <a:p>
            <a:pPr algn="just"/>
            <a:r>
              <a:rPr lang="en-US">
                <a:solidFill>
                  <a:srgbClr val="282828"/>
                </a:solidFill>
                <a:latin typeface="Arial" panose="020B0604020202020204" pitchFamily="34" charset="0"/>
                <a:cs typeface="Arial" panose="020B0604020202020204" pitchFamily="34" charset="0"/>
              </a:rPr>
              <a:t>S</a:t>
            </a:r>
            <a:r>
              <a:rPr lang="en-US" b="0" i="0">
                <a:solidFill>
                  <a:srgbClr val="282828"/>
                </a:solidFill>
                <a:effectLst/>
                <a:latin typeface="Arial" panose="020B0604020202020204" pitchFamily="34" charset="0"/>
                <a:cs typeface="Arial" panose="020B0604020202020204" pitchFamily="34" charset="0"/>
              </a:rPr>
              <a:t>ustainability, which is in turn based on natural resources and biodiversity </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56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AD820-F875-C7F5-AB19-7308F6CBF67A}"/>
              </a:ext>
            </a:extLst>
          </p:cNvPr>
          <p:cNvSpPr>
            <a:spLocks noGrp="1"/>
          </p:cNvSpPr>
          <p:nvPr>
            <p:ph type="title"/>
          </p:nvPr>
        </p:nvSpPr>
        <p:spPr/>
        <p:txBody>
          <a:bodyPr/>
          <a:lstStyle/>
          <a:p>
            <a:r>
              <a:rPr lang="en-US" b="1">
                <a:latin typeface="Arial" panose="020B0604020202020204" pitchFamily="34" charset="0"/>
                <a:cs typeface="Arial" panose="020B0604020202020204" pitchFamily="34" charset="0"/>
              </a:rPr>
              <a:t>Planetary health policy Implementation barriers /challenges</a:t>
            </a:r>
          </a:p>
        </p:txBody>
      </p:sp>
      <p:sp>
        <p:nvSpPr>
          <p:cNvPr id="3" name="Content Placeholder 2">
            <a:extLst>
              <a:ext uri="{FF2B5EF4-FFF2-40B4-BE49-F238E27FC236}">
                <a16:creationId xmlns:a16="http://schemas.microsoft.com/office/drawing/2014/main" id="{9A764793-6B6D-B103-522A-C2C8D9AE9741}"/>
              </a:ext>
            </a:extLst>
          </p:cNvPr>
          <p:cNvSpPr>
            <a:spLocks noGrp="1"/>
          </p:cNvSpPr>
          <p:nvPr>
            <p:ph idx="1"/>
          </p:nvPr>
        </p:nvSpPr>
        <p:spPr/>
        <p:txBody>
          <a:bodyPr>
            <a:normAutofit fontScale="92500"/>
          </a:bodyPr>
          <a:lstStyle/>
          <a:p>
            <a:pPr algn="just"/>
            <a:r>
              <a:rPr lang="en-US">
                <a:latin typeface="Arial" panose="020B0604020202020204" pitchFamily="34" charset="0"/>
                <a:cs typeface="Arial" panose="020B0604020202020204" pitchFamily="34" charset="0"/>
              </a:rPr>
              <a:t>Implementation involves addressing multiple drivers of change.</a:t>
            </a:r>
          </a:p>
          <a:p>
            <a:pPr algn="just"/>
            <a:r>
              <a:rPr lang="en-US">
                <a:latin typeface="Arial" panose="020B0604020202020204" pitchFamily="34" charset="0"/>
                <a:cs typeface="Arial" panose="020B0604020202020204" pitchFamily="34" charset="0"/>
              </a:rPr>
              <a:t>Successful implementation requires effective institutions, incentives, and governance</a:t>
            </a:r>
          </a:p>
          <a:p>
            <a:pPr algn="just"/>
            <a:r>
              <a:rPr lang="en-US">
                <a:latin typeface="Arial" panose="020B0604020202020204" pitchFamily="34" charset="0"/>
                <a:cs typeface="Arial" panose="020B0604020202020204" pitchFamily="34" charset="0"/>
              </a:rPr>
              <a:t>Widespread and rapid environmental damage</a:t>
            </a:r>
          </a:p>
          <a:p>
            <a:pPr algn="just"/>
            <a:r>
              <a:rPr lang="en-US">
                <a:latin typeface="Arial" panose="020B0604020202020204" pitchFamily="34" charset="0"/>
                <a:cs typeface="Arial" panose="020B0604020202020204" pitchFamily="34" charset="0"/>
              </a:rPr>
              <a:t>Diverse contexts make it difficult to scale up implementation</a:t>
            </a:r>
          </a:p>
          <a:p>
            <a:pPr lvl="1" algn="just"/>
            <a:r>
              <a:rPr lang="en-US">
                <a:latin typeface="Arial" panose="020B0604020202020204" pitchFamily="34" charset="0"/>
                <a:cs typeface="Arial" panose="020B0604020202020204" pitchFamily="34" charset="0"/>
              </a:rPr>
              <a:t>simple, one-size fits-all solutions will not work</a:t>
            </a:r>
          </a:p>
          <a:p>
            <a:pPr marL="457200" lvl="1" indent="0" algn="just">
              <a:buNone/>
            </a:pPr>
            <a:endParaRPr lang="en-US">
              <a:latin typeface="Arial" panose="020B0604020202020204" pitchFamily="34" charset="0"/>
              <a:cs typeface="Arial" panose="020B0604020202020204" pitchFamily="34" charset="0"/>
            </a:endParaRPr>
          </a:p>
          <a:p>
            <a:pPr marL="457200" lvl="1" indent="0" algn="just">
              <a:buNone/>
            </a:pPr>
            <a:endParaRPr lang="en-US">
              <a:latin typeface="Arial" panose="020B0604020202020204" pitchFamily="34" charset="0"/>
              <a:cs typeface="Arial" panose="020B0604020202020204" pitchFamily="34" charset="0"/>
            </a:endParaRPr>
          </a:p>
          <a:p>
            <a:pPr marL="457200" lvl="1" indent="0" algn="just">
              <a:buNone/>
            </a:pPr>
            <a:r>
              <a:rPr lang="en-US">
                <a:latin typeface="Arial" panose="020B0604020202020204" pitchFamily="34" charset="0"/>
                <a:cs typeface="Arial" panose="020B0604020202020204" pitchFamily="34" charset="0"/>
              </a:rPr>
              <a:t>**Planetary health practitioners can draw on insights from policy research and implementation science, which provide overlapping but distinct approaches to address the gaps between evidence, policy, and practice</a:t>
            </a:r>
          </a:p>
        </p:txBody>
      </p:sp>
    </p:spTree>
    <p:extLst>
      <p:ext uri="{BB962C8B-B14F-4D97-AF65-F5344CB8AC3E}">
        <p14:creationId xmlns:p14="http://schemas.microsoft.com/office/powerpoint/2010/main" val="12523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81CE3-940E-6AB9-E56A-4EE3B5C0D94D}"/>
              </a:ext>
            </a:extLst>
          </p:cNvPr>
          <p:cNvSpPr>
            <a:spLocks noGrp="1"/>
          </p:cNvSpPr>
          <p:nvPr>
            <p:ph type="title"/>
          </p:nvPr>
        </p:nvSpPr>
        <p:spPr/>
        <p:txBody>
          <a:bodyPr/>
          <a:lstStyle/>
          <a:p>
            <a:r>
              <a:rPr lang="en-US" b="1">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903D08C6-D8BD-FEE0-F1EA-22C62C70CE07}"/>
              </a:ext>
            </a:extLst>
          </p:cNvPr>
          <p:cNvSpPr>
            <a:spLocks noGrp="1"/>
          </p:cNvSpPr>
          <p:nvPr>
            <p:ph idx="1"/>
          </p:nvPr>
        </p:nvSpPr>
        <p:spPr/>
        <p:txBody>
          <a:bodyPr>
            <a:normAutofit fontScale="77500" lnSpcReduction="20000"/>
          </a:bodyPr>
          <a:lstStyle/>
          <a:p>
            <a:r>
              <a:rPr lang="en-US" b="0" i="0">
                <a:solidFill>
                  <a:srgbClr val="222222"/>
                </a:solidFill>
                <a:effectLst/>
                <a:latin typeface="Arial" panose="020B0604020202020204" pitchFamily="34" charset="0"/>
                <a:cs typeface="Arial" panose="020B0604020202020204" pitchFamily="34" charset="0"/>
              </a:rPr>
              <a:t>Deem, S. L., Lane-deGraaf, K. E., &amp; Rayhel, E. A. (2019). </a:t>
            </a:r>
            <a:r>
              <a:rPr lang="en-US" b="0" i="1">
                <a:solidFill>
                  <a:srgbClr val="222222"/>
                </a:solidFill>
                <a:effectLst/>
                <a:latin typeface="Arial" panose="020B0604020202020204" pitchFamily="34" charset="0"/>
                <a:cs typeface="Arial" panose="020B0604020202020204" pitchFamily="34" charset="0"/>
              </a:rPr>
              <a:t>Introduction to one health: An interdisciplinary approach to planetary health</a:t>
            </a:r>
            <a:r>
              <a:rPr lang="en-US" b="0" i="0">
                <a:solidFill>
                  <a:srgbClr val="222222"/>
                </a:solidFill>
                <a:effectLst/>
                <a:latin typeface="Arial" panose="020B0604020202020204" pitchFamily="34" charset="0"/>
                <a:cs typeface="Arial" panose="020B0604020202020204" pitchFamily="34" charset="0"/>
              </a:rPr>
              <a:t>. John Wiley &amp; Sons.</a:t>
            </a:r>
          </a:p>
          <a:p>
            <a:r>
              <a:rPr lang="en-US" b="0" i="0">
                <a:solidFill>
                  <a:srgbClr val="222222"/>
                </a:solidFill>
                <a:effectLst/>
                <a:latin typeface="Arial" panose="020B0604020202020204" pitchFamily="34" charset="0"/>
                <a:cs typeface="Arial" panose="020B0604020202020204" pitchFamily="34" charset="0"/>
              </a:rPr>
              <a:t>Horton, R., &amp; Lo, S. (2015). Planetary health: a new science for exceptional action. </a:t>
            </a:r>
            <a:r>
              <a:rPr lang="en-US" b="0" i="1">
                <a:solidFill>
                  <a:srgbClr val="222222"/>
                </a:solidFill>
                <a:effectLst/>
                <a:latin typeface="Arial" panose="020B0604020202020204" pitchFamily="34" charset="0"/>
                <a:cs typeface="Arial" panose="020B0604020202020204" pitchFamily="34" charset="0"/>
              </a:rPr>
              <a:t>The Lancet</a:t>
            </a:r>
            <a:r>
              <a:rPr lang="en-US" b="0" i="0">
                <a:solidFill>
                  <a:srgbClr val="222222"/>
                </a:solidFill>
                <a:effectLst/>
                <a:latin typeface="Arial" panose="020B0604020202020204" pitchFamily="34" charset="0"/>
                <a:cs typeface="Arial" panose="020B0604020202020204" pitchFamily="34" charset="0"/>
              </a:rPr>
              <a:t>, </a:t>
            </a:r>
            <a:r>
              <a:rPr lang="en-US" b="0" i="1">
                <a:solidFill>
                  <a:srgbClr val="222222"/>
                </a:solidFill>
                <a:effectLst/>
                <a:latin typeface="Arial" panose="020B0604020202020204" pitchFamily="34" charset="0"/>
                <a:cs typeface="Arial" panose="020B0604020202020204" pitchFamily="34" charset="0"/>
              </a:rPr>
              <a:t>386</a:t>
            </a:r>
            <a:r>
              <a:rPr lang="en-US" b="0" i="0">
                <a:solidFill>
                  <a:srgbClr val="222222"/>
                </a:solidFill>
                <a:effectLst/>
                <a:latin typeface="Arial" panose="020B0604020202020204" pitchFamily="34" charset="0"/>
                <a:cs typeface="Arial" panose="020B0604020202020204" pitchFamily="34" charset="0"/>
              </a:rPr>
              <a:t>(10007), 1921-1922.</a:t>
            </a:r>
          </a:p>
          <a:p>
            <a:r>
              <a:rPr lang="en-US" b="0" i="0">
                <a:solidFill>
                  <a:srgbClr val="222222"/>
                </a:solidFill>
                <a:effectLst/>
                <a:latin typeface="Arial" panose="020B0604020202020204" pitchFamily="34" charset="0"/>
                <a:cs typeface="Arial" panose="020B0604020202020204" pitchFamily="34" charset="0"/>
              </a:rPr>
              <a:t>Guzmán, C. A. F., Aguirre, A. A., Astle, B., Barros, E., Bayles, B., Chimbari, M., ... &amp; Zylstra, M. (2021). A framework to guide planetary health education. </a:t>
            </a:r>
            <a:r>
              <a:rPr lang="en-US" b="0" i="1">
                <a:solidFill>
                  <a:srgbClr val="222222"/>
                </a:solidFill>
                <a:effectLst/>
                <a:latin typeface="Arial" panose="020B0604020202020204" pitchFamily="34" charset="0"/>
                <a:cs typeface="Arial" panose="020B0604020202020204" pitchFamily="34" charset="0"/>
              </a:rPr>
              <a:t>The Lancet Planetary Health</a:t>
            </a:r>
            <a:r>
              <a:rPr lang="en-US" b="0" i="0">
                <a:solidFill>
                  <a:srgbClr val="222222"/>
                </a:solidFill>
                <a:effectLst/>
                <a:latin typeface="Arial" panose="020B0604020202020204" pitchFamily="34" charset="0"/>
                <a:cs typeface="Arial" panose="020B0604020202020204" pitchFamily="34" charset="0"/>
              </a:rPr>
              <a:t>, </a:t>
            </a:r>
            <a:r>
              <a:rPr lang="en-US" b="0" i="1">
                <a:solidFill>
                  <a:srgbClr val="222222"/>
                </a:solidFill>
                <a:effectLst/>
                <a:latin typeface="Arial" panose="020B0604020202020204" pitchFamily="34" charset="0"/>
                <a:cs typeface="Arial" panose="020B0604020202020204" pitchFamily="34" charset="0"/>
              </a:rPr>
              <a:t>5</a:t>
            </a:r>
            <a:r>
              <a:rPr lang="en-US" b="0" i="0">
                <a:solidFill>
                  <a:srgbClr val="222222"/>
                </a:solidFill>
                <a:effectLst/>
                <a:latin typeface="Arial" panose="020B0604020202020204" pitchFamily="34" charset="0"/>
                <a:cs typeface="Arial" panose="020B0604020202020204" pitchFamily="34" charset="0"/>
              </a:rPr>
              <a:t>(5), e253-e255.</a:t>
            </a:r>
            <a:endParaRPr lang="en-US">
              <a:solidFill>
                <a:srgbClr val="222222"/>
              </a:solidFill>
              <a:latin typeface="Arial" panose="020B0604020202020204" pitchFamily="34" charset="0"/>
              <a:cs typeface="Arial" panose="020B0604020202020204" pitchFamily="34" charset="0"/>
            </a:endParaRPr>
          </a:p>
          <a:p>
            <a:r>
              <a:rPr lang="en-US" b="0" i="0">
                <a:solidFill>
                  <a:srgbClr val="222222"/>
                </a:solidFill>
                <a:effectLst/>
                <a:latin typeface="Arial" panose="020B0604020202020204" pitchFamily="34" charset="0"/>
                <a:cs typeface="Arial" panose="020B0604020202020204" pitchFamily="34" charset="0"/>
              </a:rPr>
              <a:t>Stone, S. B., Myers, S. S., &amp; Golden, C. D. (2018). Cross-cutting principles for planetary health education. </a:t>
            </a:r>
            <a:r>
              <a:rPr lang="en-US" b="0" i="1">
                <a:solidFill>
                  <a:srgbClr val="222222"/>
                </a:solidFill>
                <a:effectLst/>
                <a:latin typeface="Arial" panose="020B0604020202020204" pitchFamily="34" charset="0"/>
                <a:cs typeface="Arial" panose="020B0604020202020204" pitchFamily="34" charset="0"/>
              </a:rPr>
              <a:t>The Lancet Planetary Health</a:t>
            </a:r>
            <a:r>
              <a:rPr lang="en-US" b="0" i="0">
                <a:solidFill>
                  <a:srgbClr val="222222"/>
                </a:solidFill>
                <a:effectLst/>
                <a:latin typeface="Arial" panose="020B0604020202020204" pitchFamily="34" charset="0"/>
                <a:cs typeface="Arial" panose="020B0604020202020204" pitchFamily="34" charset="0"/>
              </a:rPr>
              <a:t>, </a:t>
            </a:r>
            <a:r>
              <a:rPr lang="en-US" b="0" i="1">
                <a:solidFill>
                  <a:srgbClr val="222222"/>
                </a:solidFill>
                <a:effectLst/>
                <a:latin typeface="Arial" panose="020B0604020202020204" pitchFamily="34" charset="0"/>
                <a:cs typeface="Arial" panose="020B0604020202020204" pitchFamily="34" charset="0"/>
              </a:rPr>
              <a:t>2</a:t>
            </a:r>
            <a:r>
              <a:rPr lang="en-US" b="0" i="0">
                <a:solidFill>
                  <a:srgbClr val="222222"/>
                </a:solidFill>
                <a:effectLst/>
                <a:latin typeface="Arial" panose="020B0604020202020204" pitchFamily="34" charset="0"/>
                <a:cs typeface="Arial" panose="020B0604020202020204" pitchFamily="34" charset="0"/>
              </a:rPr>
              <a:t>(5), e192-e193.</a:t>
            </a:r>
          </a:p>
          <a:p>
            <a:r>
              <a:rPr lang="en-US" b="0" i="0">
                <a:solidFill>
                  <a:srgbClr val="222222"/>
                </a:solidFill>
                <a:effectLst/>
                <a:latin typeface="Arial" panose="020B0604020202020204" pitchFamily="34" charset="0"/>
                <a:cs typeface="Arial" panose="020B0604020202020204" pitchFamily="34" charset="0"/>
              </a:rPr>
              <a:t>Lerner, H., &amp; Berg, C. (2017). A comparison of three holistic approaches to health: One Health, EcoHealth, and Planetary Health. </a:t>
            </a:r>
            <a:r>
              <a:rPr lang="en-US" b="0" i="1">
                <a:solidFill>
                  <a:srgbClr val="222222"/>
                </a:solidFill>
                <a:effectLst/>
                <a:latin typeface="Arial" panose="020B0604020202020204" pitchFamily="34" charset="0"/>
                <a:cs typeface="Arial" panose="020B0604020202020204" pitchFamily="34" charset="0"/>
              </a:rPr>
              <a:t>Frontiers in veterinary science</a:t>
            </a:r>
            <a:r>
              <a:rPr lang="en-US" b="0" i="0">
                <a:solidFill>
                  <a:srgbClr val="222222"/>
                </a:solidFill>
                <a:effectLst/>
                <a:latin typeface="Arial" panose="020B0604020202020204" pitchFamily="34" charset="0"/>
                <a:cs typeface="Arial" panose="020B0604020202020204" pitchFamily="34" charset="0"/>
              </a:rPr>
              <a:t>, </a:t>
            </a:r>
            <a:r>
              <a:rPr lang="en-US" b="0" i="1">
                <a:solidFill>
                  <a:srgbClr val="222222"/>
                </a:solidFill>
                <a:effectLst/>
                <a:latin typeface="Arial" panose="020B0604020202020204" pitchFamily="34" charset="0"/>
                <a:cs typeface="Arial" panose="020B0604020202020204" pitchFamily="34" charset="0"/>
              </a:rPr>
              <a:t>4</a:t>
            </a:r>
            <a:r>
              <a:rPr lang="en-US" b="0" i="0">
                <a:solidFill>
                  <a:srgbClr val="222222"/>
                </a:solidFill>
                <a:effectLst/>
                <a:latin typeface="Arial" panose="020B0604020202020204" pitchFamily="34" charset="0"/>
                <a:cs typeface="Arial" panose="020B0604020202020204" pitchFamily="34" charset="0"/>
              </a:rPr>
              <a:t>, 163.</a:t>
            </a:r>
          </a:p>
          <a:p>
            <a:r>
              <a:rPr lang="en-US" b="0" i="0">
                <a:solidFill>
                  <a:srgbClr val="222222"/>
                </a:solidFill>
                <a:effectLst/>
                <a:latin typeface="Arial" panose="020B0604020202020204" pitchFamily="34" charset="0"/>
                <a:cs typeface="Arial" panose="020B0604020202020204" pitchFamily="34" charset="0"/>
              </a:rPr>
              <a:t>Schütte, S., Gemenne, F., Zaman, M., Flahault, A., &amp; Depoux, A. (2018). Connecting planetary health, climate change, and migration. </a:t>
            </a:r>
            <a:r>
              <a:rPr lang="en-US" b="0" i="1">
                <a:solidFill>
                  <a:srgbClr val="222222"/>
                </a:solidFill>
                <a:effectLst/>
                <a:latin typeface="Arial" panose="020B0604020202020204" pitchFamily="34" charset="0"/>
                <a:cs typeface="Arial" panose="020B0604020202020204" pitchFamily="34" charset="0"/>
              </a:rPr>
              <a:t>The Lancet Planetary Health</a:t>
            </a:r>
            <a:r>
              <a:rPr lang="en-US" b="0" i="0">
                <a:solidFill>
                  <a:srgbClr val="222222"/>
                </a:solidFill>
                <a:effectLst/>
                <a:latin typeface="Arial" panose="020B0604020202020204" pitchFamily="34" charset="0"/>
                <a:cs typeface="Arial" panose="020B0604020202020204" pitchFamily="34" charset="0"/>
              </a:rPr>
              <a:t>, </a:t>
            </a:r>
            <a:r>
              <a:rPr lang="en-US" b="0" i="1">
                <a:solidFill>
                  <a:srgbClr val="222222"/>
                </a:solidFill>
                <a:effectLst/>
                <a:latin typeface="Arial" panose="020B0604020202020204" pitchFamily="34" charset="0"/>
                <a:cs typeface="Arial" panose="020B0604020202020204" pitchFamily="34" charset="0"/>
              </a:rPr>
              <a:t>2</a:t>
            </a:r>
            <a:r>
              <a:rPr lang="en-US" b="0" i="0">
                <a:solidFill>
                  <a:srgbClr val="222222"/>
                </a:solidFill>
                <a:effectLst/>
                <a:latin typeface="Arial" panose="020B0604020202020204" pitchFamily="34" charset="0"/>
                <a:cs typeface="Arial" panose="020B0604020202020204" pitchFamily="34" charset="0"/>
              </a:rPr>
              <a:t>(2), e58-e59.</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524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effectLst/>
                <a:latin typeface="Arial" panose="020B0604020202020204" pitchFamily="34" charset="0"/>
                <a:ea typeface="Calibri" panose="020F0502020204030204" pitchFamily="34" charset="0"/>
                <a:cs typeface="Arial" panose="020B0604020202020204" pitchFamily="34" charset="0"/>
              </a:rPr>
              <a:t>Objectives</a:t>
            </a:r>
            <a:br>
              <a:rPr lang="en-US">
                <a:effectLst/>
                <a:latin typeface="Arial" panose="020B0604020202020204" pitchFamily="34" charset="0"/>
                <a:ea typeface="Calibri" panose="020F0502020204030204" pitchFamily="34" charset="0"/>
                <a:cs typeface="Tunga"/>
              </a:rPr>
            </a:br>
            <a:endParaRPr lang="en-US"/>
          </a:p>
        </p:txBody>
      </p:sp>
      <p:sp>
        <p:nvSpPr>
          <p:cNvPr id="3" name="Content Placeholder 2"/>
          <p:cNvSpPr>
            <a:spLocks noGrp="1"/>
          </p:cNvSpPr>
          <p:nvPr>
            <p:ph idx="1"/>
          </p:nvPr>
        </p:nvSpPr>
        <p:spPr/>
        <p:txBody>
          <a:bodyPr>
            <a:normAutofit/>
          </a:bodyPr>
          <a:lstStyle/>
          <a:p>
            <a:pPr marL="0" indent="0" algn="just">
              <a:lnSpc>
                <a:spcPct val="150000"/>
              </a:lnSpc>
              <a:buNone/>
            </a:pPr>
            <a:r>
              <a:rPr lang="en-GB" sz="2400">
                <a:effectLst/>
                <a:latin typeface="Arial" panose="020B0604020202020204" pitchFamily="34" charset="0"/>
                <a:ea typeface="Calibri" panose="020F0502020204030204" pitchFamily="34" charset="0"/>
                <a:cs typeface="Arial" panose="020B0604020202020204" pitchFamily="34" charset="0"/>
              </a:rPr>
              <a:t>This topic enables learning about:</a:t>
            </a:r>
            <a:endParaRPr lang="en-US" sz="240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Bef>
                <a:spcPts val="0"/>
              </a:spcBef>
              <a:spcAft>
                <a:spcPts val="0"/>
              </a:spcAft>
              <a:buNone/>
            </a:pPr>
            <a:r>
              <a:rPr lang="en-US" sz="2400">
                <a:effectLst/>
                <a:latin typeface="Arial" panose="020B0604020202020204" pitchFamily="34" charset="0"/>
                <a:cs typeface="Arial" panose="020B0604020202020204" pitchFamily="34" charset="0"/>
              </a:rPr>
              <a:t>-Concepts and principles of planetary health and climate change </a:t>
            </a:r>
          </a:p>
          <a:p>
            <a:pPr marL="0" lvl="0" indent="0" algn="just">
              <a:lnSpc>
                <a:spcPct val="150000"/>
              </a:lnSpc>
              <a:spcBef>
                <a:spcPts val="0"/>
              </a:spcBef>
              <a:spcAft>
                <a:spcPts val="0"/>
              </a:spcAft>
              <a:buNone/>
            </a:pPr>
            <a:r>
              <a:rPr lang="en-US" sz="2400">
                <a:effectLst/>
                <a:latin typeface="Arial" panose="020B0604020202020204" pitchFamily="34" charset="0"/>
                <a:cs typeface="Arial" panose="020B0604020202020204" pitchFamily="34" charset="0"/>
              </a:rPr>
              <a:t>-Interrelationships between ecosystems, animal, and human health  </a:t>
            </a:r>
          </a:p>
          <a:p>
            <a:pPr marL="0" lvl="0" indent="0" algn="just">
              <a:lnSpc>
                <a:spcPct val="150000"/>
              </a:lnSpc>
              <a:spcBef>
                <a:spcPts val="0"/>
              </a:spcBef>
              <a:spcAft>
                <a:spcPts val="0"/>
              </a:spcAft>
              <a:buNone/>
            </a:pPr>
            <a:r>
              <a:rPr lang="en-US" sz="2400">
                <a:effectLst/>
                <a:latin typeface="Arial" panose="020B0604020202020204" pitchFamily="34" charset="0"/>
                <a:cs typeface="Arial" panose="020B0604020202020204" pitchFamily="34" charset="0"/>
              </a:rPr>
              <a:t>-Analyzing far-reaching effects of animal and human interactions on the environment </a:t>
            </a:r>
          </a:p>
          <a:p>
            <a:pPr marL="0" lvl="0" indent="0" algn="just">
              <a:lnSpc>
                <a:spcPct val="150000"/>
              </a:lnSpc>
              <a:spcBef>
                <a:spcPts val="0"/>
              </a:spcBef>
              <a:spcAft>
                <a:spcPts val="0"/>
              </a:spcAft>
              <a:buNone/>
            </a:pPr>
            <a:r>
              <a:rPr lang="en-US" sz="2400">
                <a:effectLst/>
                <a:latin typeface="Arial" panose="020B0604020202020204" pitchFamily="34" charset="0"/>
                <a:cs typeface="Arial" panose="020B0604020202020204" pitchFamily="34" charset="0"/>
              </a:rPr>
              <a:t>-Practical interventions that provide co-benefits for human and environmental health</a:t>
            </a:r>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9466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52626" y="3147945"/>
            <a:ext cx="8283179" cy="2149050"/>
          </a:xfrm>
        </p:spPr>
        <p:txBody>
          <a:bodyPr>
            <a:normAutofit/>
          </a:bodyPr>
          <a:lstStyle/>
          <a:p>
            <a:pPr algn="ctr"/>
            <a:r>
              <a:rPr lang="en-GB" sz="2000" b="0">
                <a:latin typeface="Arial" panose="020B0604020202020204" pitchFamily="34" charset="0"/>
                <a:cs typeface="Arial" panose="020B0604020202020204" pitchFamily="34" charset="0"/>
              </a:rPr>
              <a:t>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a:t>
            </a:r>
            <a:r>
              <a:rPr lang="en-GB" sz="2000" b="0" err="1">
                <a:latin typeface="Arial" panose="020B0604020202020204" pitchFamily="34" charset="0"/>
                <a:cs typeface="Arial" panose="020B0604020202020204" pitchFamily="34" charset="0"/>
              </a:rPr>
              <a:t>Zusammenarbeit</a:t>
            </a:r>
            <a:r>
              <a:rPr lang="en-GB" sz="2000" b="0">
                <a:latin typeface="Arial" panose="020B0604020202020204" pitchFamily="34" charset="0"/>
                <a:cs typeface="Arial" panose="020B0604020202020204" pitchFamily="34" charset="0"/>
              </a:rPr>
              <a:t> GIZ GmbH through the </a:t>
            </a:r>
            <a:r>
              <a:rPr lang="en-US" sz="2000" b="0">
                <a:latin typeface="Arial" panose="020B0604020202020204" pitchFamily="34" charset="0"/>
                <a:cs typeface="Arial" panose="020B0604020202020204" pitchFamily="34" charset="0"/>
              </a:rPr>
              <a:t>Global </a:t>
            </a:r>
            <a:r>
              <a:rPr lang="en-US" sz="2000" b="0" err="1">
                <a:latin typeface="Arial" panose="020B0604020202020204" pitchFamily="34" charset="0"/>
                <a:cs typeface="Arial" panose="020B0604020202020204" pitchFamily="34" charset="0"/>
              </a:rPr>
              <a:t>Programme</a:t>
            </a:r>
            <a:r>
              <a:rPr lang="en-US" sz="2000" b="0">
                <a:latin typeface="Arial" panose="020B0604020202020204" pitchFamily="34" charset="0"/>
                <a:cs typeface="Arial" panose="020B0604020202020204" pitchFamily="34" charset="0"/>
              </a:rPr>
              <a:t> Pandemic Prevention and Response, One Health (GP PPOH)</a:t>
            </a:r>
            <a:endParaRPr lang="en-US" sz="240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7798" y="1044176"/>
            <a:ext cx="1906283" cy="1348538"/>
          </a:xfrm>
          <a:prstGeom prst="rect">
            <a:avLst/>
          </a:prstGeom>
        </p:spPr>
      </p:pic>
      <p:pic>
        <p:nvPicPr>
          <p:cNvPr id="3" name="Picture 2">
            <a:extLst>
              <a:ext uri="{FF2B5EF4-FFF2-40B4-BE49-F238E27FC236}">
                <a16:creationId xmlns:a16="http://schemas.microsoft.com/office/drawing/2014/main" id="{DF1D0F11-D343-E402-A52C-97BF64743F4D}"/>
              </a:ext>
            </a:extLst>
          </p:cNvPr>
          <p:cNvPicPr>
            <a:picLocks noChangeAspect="1"/>
          </p:cNvPicPr>
          <p:nvPr/>
        </p:nvPicPr>
        <p:blipFill>
          <a:blip r:embed="rId3"/>
          <a:stretch>
            <a:fillRect/>
          </a:stretch>
        </p:blipFill>
        <p:spPr>
          <a:xfrm>
            <a:off x="8114720" y="1191860"/>
            <a:ext cx="1333025" cy="1035658"/>
          </a:xfrm>
          <a:prstGeom prst="rect">
            <a:avLst/>
          </a:prstGeom>
        </p:spPr>
      </p:pic>
      <p:pic>
        <p:nvPicPr>
          <p:cNvPr id="6" name="Picture 5">
            <a:extLst>
              <a:ext uri="{FF2B5EF4-FFF2-40B4-BE49-F238E27FC236}">
                <a16:creationId xmlns:a16="http://schemas.microsoft.com/office/drawing/2014/main" id="{0DE05482-44D3-BB0F-4B72-61296C1BC10A}"/>
              </a:ext>
            </a:extLst>
          </p:cNvPr>
          <p:cNvPicPr>
            <a:picLocks noChangeAspect="1"/>
          </p:cNvPicPr>
          <p:nvPr/>
        </p:nvPicPr>
        <p:blipFill>
          <a:blip r:embed="rId4"/>
          <a:stretch>
            <a:fillRect/>
          </a:stretch>
        </p:blipFill>
        <p:spPr>
          <a:xfrm>
            <a:off x="5382674" y="1279303"/>
            <a:ext cx="1426006" cy="1107031"/>
          </a:xfrm>
          <a:prstGeom prst="rect">
            <a:avLst/>
          </a:prstGeom>
        </p:spPr>
      </p:pic>
    </p:spTree>
    <p:extLst>
      <p:ext uri="{BB962C8B-B14F-4D97-AF65-F5344CB8AC3E}">
        <p14:creationId xmlns:p14="http://schemas.microsoft.com/office/powerpoint/2010/main" val="34579340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effectLst/>
                <a:latin typeface="Arial" panose="020B0604020202020204" pitchFamily="34" charset="0"/>
                <a:ea typeface="Calibri" panose="020F0502020204030204" pitchFamily="34" charset="0"/>
                <a:cs typeface="Arial" panose="020B0604020202020204" pitchFamily="34" charset="0"/>
              </a:rPr>
              <a:t>Expected Learning Outcomes:</a:t>
            </a:r>
            <a:br>
              <a:rPr lang="en-US">
                <a:effectLst/>
                <a:latin typeface="Arial" panose="020B0604020202020204" pitchFamily="34" charset="0"/>
                <a:ea typeface="Calibri" panose="020F0502020204030204" pitchFamily="34" charset="0"/>
                <a:cs typeface="Arial" panose="020B0604020202020204" pitchFamily="34" charset="0"/>
              </a:rPr>
            </a:b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pPr marL="0" indent="0" algn="just">
              <a:lnSpc>
                <a:spcPct val="150000"/>
              </a:lnSpc>
              <a:buNone/>
            </a:pPr>
            <a:r>
              <a:rPr lang="en-US" sz="3000">
                <a:effectLst/>
                <a:latin typeface="Arial" panose="020B0604020202020204" pitchFamily="34" charset="0"/>
                <a:ea typeface="Calibri" panose="020F0502020204030204" pitchFamily="34" charset="0"/>
                <a:cs typeface="Arial" panose="020B0604020202020204" pitchFamily="34" charset="0"/>
              </a:rPr>
              <a:t>At the end of this topic, the learner should be able to:</a:t>
            </a:r>
          </a:p>
          <a:p>
            <a:pPr marL="342900" lvl="0" indent="-342900" algn="just">
              <a:lnSpc>
                <a:spcPct val="150000"/>
              </a:lnSpc>
              <a:spcBef>
                <a:spcPts val="0"/>
              </a:spcBef>
              <a:spcAft>
                <a:spcPts val="0"/>
              </a:spcAft>
              <a:buFont typeface="+mj-lt"/>
              <a:buAutoNum type="arabicPeriod"/>
            </a:pPr>
            <a:r>
              <a:rPr lang="en-US">
                <a:effectLst/>
                <a:latin typeface="Arial" panose="020B0604020202020204" pitchFamily="34" charset="0"/>
                <a:ea typeface="Calibri" panose="020F0502020204030204" pitchFamily="34" charset="0"/>
                <a:cs typeface="Arial" panose="020B0604020202020204" pitchFamily="34" charset="0"/>
              </a:rPr>
              <a:t>Explain concepts and principles of planetary health and climate change </a:t>
            </a:r>
          </a:p>
          <a:p>
            <a:pPr marL="342900" lvl="0" indent="-342900" algn="just">
              <a:lnSpc>
                <a:spcPct val="150000"/>
              </a:lnSpc>
              <a:spcBef>
                <a:spcPts val="0"/>
              </a:spcBef>
              <a:spcAft>
                <a:spcPts val="0"/>
              </a:spcAft>
              <a:buFont typeface="+mj-lt"/>
              <a:buAutoNum type="arabicPeriod"/>
            </a:pPr>
            <a:r>
              <a:rPr lang="en-US">
                <a:effectLst/>
                <a:latin typeface="Arial" panose="020B0604020202020204" pitchFamily="34" charset="0"/>
                <a:ea typeface="Calibri" panose="020F0502020204030204" pitchFamily="34" charset="0"/>
                <a:cs typeface="Arial" panose="020B0604020202020204" pitchFamily="34" charset="0"/>
              </a:rPr>
              <a:t>Describe interrelationships between ecosystems, animal, and human health  </a:t>
            </a:r>
          </a:p>
          <a:p>
            <a:pPr marL="342900" lvl="0" indent="-342900" algn="just">
              <a:lnSpc>
                <a:spcPct val="150000"/>
              </a:lnSpc>
              <a:spcBef>
                <a:spcPts val="0"/>
              </a:spcBef>
              <a:spcAft>
                <a:spcPts val="0"/>
              </a:spcAft>
              <a:buFont typeface="+mj-lt"/>
              <a:buAutoNum type="arabicPeriod"/>
            </a:pPr>
            <a:r>
              <a:rPr lang="en-US">
                <a:effectLst/>
                <a:latin typeface="Arial" panose="020B0604020202020204" pitchFamily="34" charset="0"/>
                <a:ea typeface="Calibri" panose="020F0502020204030204" pitchFamily="34" charset="0"/>
                <a:cs typeface="Arial" panose="020B0604020202020204" pitchFamily="34" charset="0"/>
              </a:rPr>
              <a:t>Analyze far-reaching effects of animal and human interactions on the environment </a:t>
            </a:r>
          </a:p>
          <a:p>
            <a:pPr marL="342900" lvl="0" indent="-342900" algn="just">
              <a:lnSpc>
                <a:spcPct val="150000"/>
              </a:lnSpc>
              <a:spcBef>
                <a:spcPts val="0"/>
              </a:spcBef>
              <a:spcAft>
                <a:spcPts val="0"/>
              </a:spcAft>
              <a:buFont typeface="+mj-lt"/>
              <a:buAutoNum type="arabicPeriod"/>
            </a:pPr>
            <a:r>
              <a:rPr lang="en-US">
                <a:effectLst/>
                <a:latin typeface="Arial" panose="020B0604020202020204" pitchFamily="34" charset="0"/>
                <a:ea typeface="Calibri" panose="020F0502020204030204" pitchFamily="34" charset="0"/>
                <a:cs typeface="Arial" panose="020B0604020202020204" pitchFamily="34" charset="0"/>
              </a:rPr>
              <a:t>Apply practical interventions that provide co-benefits for human and environmental health</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622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BA17-D29C-6E67-EAFA-95C44FFE6942}"/>
              </a:ext>
            </a:extLst>
          </p:cNvPr>
          <p:cNvSpPr>
            <a:spLocks noGrp="1"/>
          </p:cNvSpPr>
          <p:nvPr>
            <p:ph type="title"/>
          </p:nvPr>
        </p:nvSpPr>
        <p:spPr/>
        <p:txBody>
          <a:bodyPr/>
          <a:lstStyle/>
          <a:p>
            <a:r>
              <a:rPr lang="en-US" b="1">
                <a:latin typeface="Arial" panose="020B0604020202020204" pitchFamily="34" charset="0"/>
                <a:cs typeface="Arial" panose="020B0604020202020204" pitchFamily="34" charset="0"/>
              </a:rPr>
              <a:t>Definitions - Planetary health</a:t>
            </a:r>
          </a:p>
        </p:txBody>
      </p:sp>
      <p:sp>
        <p:nvSpPr>
          <p:cNvPr id="3" name="Content Placeholder 2">
            <a:extLst>
              <a:ext uri="{FF2B5EF4-FFF2-40B4-BE49-F238E27FC236}">
                <a16:creationId xmlns:a16="http://schemas.microsoft.com/office/drawing/2014/main" id="{CB590E84-8E4D-61E9-62F5-FA81BB912542}"/>
              </a:ext>
            </a:extLst>
          </p:cNvPr>
          <p:cNvSpPr>
            <a:spLocks noGrp="1"/>
          </p:cNvSpPr>
          <p:nvPr>
            <p:ph idx="1"/>
          </p:nvPr>
        </p:nvSpPr>
        <p:spPr/>
        <p:txBody>
          <a:bodyPr>
            <a:normAutofit/>
          </a:bodyPr>
          <a:lstStyle/>
          <a:p>
            <a:r>
              <a:rPr lang="en-US">
                <a:latin typeface="Arial" panose="020B0604020202020204" pitchFamily="34" charset="0"/>
                <a:cs typeface="Arial" panose="020B0604020202020204" pitchFamily="34" charset="0"/>
              </a:rPr>
              <a:t>“The achievement of the highest attainable standard of health, wellbeing, and equity worldwide through judicious attention to the human systems—political, economic, and social—that shape the future of humanity and the Earth’s natural systems that define the safe environmental limits within which humanity can flourish…</a:t>
            </a:r>
          </a:p>
          <a:p>
            <a:r>
              <a:rPr lang="en-US">
                <a:latin typeface="Arial" panose="020B0604020202020204" pitchFamily="34" charset="0"/>
                <a:cs typeface="Arial" panose="020B0604020202020204" pitchFamily="34" charset="0"/>
              </a:rPr>
              <a:t>Planetary health is the health of human civilization and the state of the natural systems on which it depends” (Lancet Commission on Planetary Health). </a:t>
            </a:r>
          </a:p>
        </p:txBody>
      </p:sp>
    </p:spTree>
    <p:extLst>
      <p:ext uri="{BB962C8B-B14F-4D97-AF65-F5344CB8AC3E}">
        <p14:creationId xmlns:p14="http://schemas.microsoft.com/office/powerpoint/2010/main" val="379696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A45BA-6765-7268-3DEA-12296AC7B98A}"/>
              </a:ext>
            </a:extLst>
          </p:cNvPr>
          <p:cNvSpPr>
            <a:spLocks noGrp="1"/>
          </p:cNvSpPr>
          <p:nvPr>
            <p:ph type="title"/>
          </p:nvPr>
        </p:nvSpPr>
        <p:spPr/>
        <p:txBody>
          <a:bodyPr/>
          <a:lstStyle/>
          <a:p>
            <a:r>
              <a:rPr lang="en-US" b="1">
                <a:latin typeface="Arial" panose="020B0604020202020204" pitchFamily="34" charset="0"/>
                <a:cs typeface="Arial" panose="020B0604020202020204" pitchFamily="34" charset="0"/>
              </a:rPr>
              <a:t>Definitions- distinguish between….. </a:t>
            </a:r>
          </a:p>
        </p:txBody>
      </p:sp>
      <p:sp>
        <p:nvSpPr>
          <p:cNvPr id="3" name="Content Placeholder 2">
            <a:extLst>
              <a:ext uri="{FF2B5EF4-FFF2-40B4-BE49-F238E27FC236}">
                <a16:creationId xmlns:a16="http://schemas.microsoft.com/office/drawing/2014/main" id="{BC9B5113-0F5A-8945-055D-D94E5D9709FF}"/>
              </a:ext>
            </a:extLst>
          </p:cNvPr>
          <p:cNvSpPr>
            <a:spLocks noGrp="1"/>
          </p:cNvSpPr>
          <p:nvPr>
            <p:ph idx="1"/>
          </p:nvPr>
        </p:nvSpPr>
        <p:spPr/>
        <p:txBody>
          <a:bodyPr/>
          <a:lstStyle/>
          <a:p>
            <a:pPr algn="just"/>
            <a:r>
              <a:rPr lang="en-US" b="0" i="0" u="sng">
                <a:solidFill>
                  <a:srgbClr val="282828"/>
                </a:solidFill>
                <a:effectLst/>
                <a:latin typeface="Arial" panose="020B0604020202020204" pitchFamily="34" charset="0"/>
                <a:cs typeface="Arial" panose="020B0604020202020204" pitchFamily="34" charset="0"/>
              </a:rPr>
              <a:t>One Health </a:t>
            </a:r>
            <a:r>
              <a:rPr lang="en-US" b="0" i="0">
                <a:solidFill>
                  <a:srgbClr val="282828"/>
                </a:solidFill>
                <a:effectLst/>
                <a:latin typeface="Arial" panose="020B0604020202020204" pitchFamily="34" charset="0"/>
                <a:cs typeface="Arial" panose="020B0604020202020204" pitchFamily="34" charset="0"/>
              </a:rPr>
              <a:t>- the collaborative effort of multiple health science professions, together with their related disciplines, and institutions—working locally, nationally, and globally—to attain optimal health for people, domestic animals, wildlife, plants, and our environment.</a:t>
            </a:r>
            <a:endParaRPr lang="en-US" b="0" i="0" baseline="30000">
              <a:solidFill>
                <a:srgbClr val="1DB5C3"/>
              </a:solidFill>
              <a:effectLst/>
              <a:latin typeface="Arial" panose="020B0604020202020204" pitchFamily="34" charset="0"/>
              <a:cs typeface="Arial" panose="020B0604020202020204" pitchFamily="34" charset="0"/>
            </a:endParaRPr>
          </a:p>
          <a:p>
            <a:pPr algn="just"/>
            <a:r>
              <a:rPr lang="en-US" b="0" i="0" u="sng">
                <a:solidFill>
                  <a:srgbClr val="282828"/>
                </a:solidFill>
                <a:effectLst/>
                <a:latin typeface="Arial" panose="020B0604020202020204" pitchFamily="34" charset="0"/>
                <a:cs typeface="Arial" panose="020B0604020202020204" pitchFamily="34" charset="0"/>
              </a:rPr>
              <a:t>EcoHealth</a:t>
            </a:r>
            <a:r>
              <a:rPr lang="en-US" b="0" i="0">
                <a:solidFill>
                  <a:srgbClr val="282828"/>
                </a:solidFill>
                <a:effectLst/>
                <a:latin typeface="Arial" panose="020B0604020202020204" pitchFamily="34" charset="0"/>
                <a:cs typeface="Arial" panose="020B0604020202020204" pitchFamily="34" charset="0"/>
              </a:rPr>
              <a:t> – which is involving the health of humans, animals, and ecosystems, including also environmental sustainability and socioeconomic stability in the framework. </a:t>
            </a:r>
          </a:p>
          <a:p>
            <a:pPr lvl="1" algn="just"/>
            <a:r>
              <a:rPr lang="en-US" b="0" i="0">
                <a:solidFill>
                  <a:srgbClr val="282828"/>
                </a:solidFill>
                <a:effectLst/>
                <a:latin typeface="Arial" panose="020B0604020202020204" pitchFamily="34" charset="0"/>
                <a:cs typeface="Arial" panose="020B0604020202020204" pitchFamily="34" charset="0"/>
              </a:rPr>
              <a:t>EcoHealth aims for “sustainable human and animal health and well-being, through healthier ecosystems. </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386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80175-3578-74FA-8E4D-1FEFF3834368}"/>
              </a:ext>
            </a:extLst>
          </p:cNvPr>
          <p:cNvSpPr>
            <a:spLocks noGrp="1"/>
          </p:cNvSpPr>
          <p:nvPr>
            <p:ph type="title"/>
          </p:nvPr>
        </p:nvSpPr>
        <p:spPr/>
        <p:txBody>
          <a:bodyPr/>
          <a:lstStyle/>
          <a:p>
            <a:r>
              <a:rPr lang="en-US" b="1">
                <a:latin typeface="Arial" panose="020B0604020202020204" pitchFamily="34" charset="0"/>
                <a:cs typeface="Arial" panose="020B0604020202020204" pitchFamily="34" charset="0"/>
              </a:rPr>
              <a:t>Why focus on planetary health</a:t>
            </a:r>
          </a:p>
        </p:txBody>
      </p:sp>
      <p:sp>
        <p:nvSpPr>
          <p:cNvPr id="3" name="Content Placeholder 2">
            <a:extLst>
              <a:ext uri="{FF2B5EF4-FFF2-40B4-BE49-F238E27FC236}">
                <a16:creationId xmlns:a16="http://schemas.microsoft.com/office/drawing/2014/main" id="{4C6B691F-DE2A-A3DD-0D09-AB941DF47049}"/>
              </a:ext>
            </a:extLst>
          </p:cNvPr>
          <p:cNvSpPr>
            <a:spLocks noGrp="1"/>
          </p:cNvSpPr>
          <p:nvPr>
            <p:ph idx="1"/>
          </p:nvPr>
        </p:nvSpPr>
        <p:spPr/>
        <p:txBody>
          <a:bodyPr>
            <a:normAutofit/>
          </a:bodyPr>
          <a:lstStyle/>
          <a:p>
            <a:pPr algn="just"/>
            <a:r>
              <a:rPr lang="en-US">
                <a:latin typeface="Arial" panose="020B0604020202020204" pitchFamily="34" charset="0"/>
                <a:cs typeface="Arial" panose="020B0604020202020204" pitchFamily="34" charset="0"/>
              </a:rPr>
              <a:t>It situates human health within human systems. </a:t>
            </a:r>
          </a:p>
          <a:p>
            <a:pPr lvl="1" algn="just"/>
            <a:r>
              <a:rPr lang="en-US">
                <a:latin typeface="Arial" panose="020B0604020202020204" pitchFamily="34" charset="0"/>
                <a:cs typeface="Arial" panose="020B0604020202020204" pitchFamily="34" charset="0"/>
              </a:rPr>
              <a:t>The threats that our species faces are not abstract physical risks, such as disease, climate change, ocean acidification, or chemical pollution. </a:t>
            </a:r>
          </a:p>
          <a:p>
            <a:pPr lvl="1" algn="just"/>
            <a:r>
              <a:rPr lang="en-US">
                <a:latin typeface="Arial" panose="020B0604020202020204" pitchFamily="34" charset="0"/>
                <a:cs typeface="Arial" panose="020B0604020202020204" pitchFamily="34" charset="0"/>
              </a:rPr>
              <a:t>The risks we face lie within ourselves and the societies we have created</a:t>
            </a:r>
          </a:p>
          <a:p>
            <a:pPr algn="just"/>
            <a:r>
              <a:rPr lang="en-US">
                <a:latin typeface="Arial" panose="020B0604020202020204" pitchFamily="34" charset="0"/>
                <a:cs typeface="Arial" panose="020B0604020202020204" pitchFamily="34" charset="0"/>
              </a:rPr>
              <a:t>Planetary health concerns the natural systems within which our species exists—for example, the health and diversity of the biosphere.</a:t>
            </a:r>
          </a:p>
          <a:p>
            <a:pPr lvl="1" algn="just"/>
            <a:r>
              <a:rPr lang="en-US">
                <a:latin typeface="Arial" panose="020B0604020202020204" pitchFamily="34" charset="0"/>
                <a:cs typeface="Arial" panose="020B0604020202020204" pitchFamily="34" charset="0"/>
              </a:rPr>
              <a:t>Human beings live within a safe operating space of planetary existence. If the boundaries of that space are breached, the conditions for our survival will be diminished</a:t>
            </a:r>
          </a:p>
        </p:txBody>
      </p:sp>
    </p:spTree>
    <p:extLst>
      <p:ext uri="{BB962C8B-B14F-4D97-AF65-F5344CB8AC3E}">
        <p14:creationId xmlns:p14="http://schemas.microsoft.com/office/powerpoint/2010/main" val="260550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FAE17-DB46-E336-569A-43CA35B2505D}"/>
              </a:ext>
            </a:extLst>
          </p:cNvPr>
          <p:cNvSpPr>
            <a:spLocks noGrp="1"/>
          </p:cNvSpPr>
          <p:nvPr>
            <p:ph type="title"/>
          </p:nvPr>
        </p:nvSpPr>
        <p:spPr/>
        <p:txBody>
          <a:bodyPr/>
          <a:lstStyle/>
          <a:p>
            <a:r>
              <a:rPr lang="en-US" b="1">
                <a:latin typeface="Arial" panose="020B0604020202020204" pitchFamily="34" charset="0"/>
                <a:cs typeface="Arial" panose="020B0604020202020204" pitchFamily="34" charset="0"/>
              </a:rPr>
              <a:t>Greatest threats to planetary health </a:t>
            </a:r>
          </a:p>
        </p:txBody>
      </p:sp>
      <p:sp>
        <p:nvSpPr>
          <p:cNvPr id="3" name="Content Placeholder 2">
            <a:extLst>
              <a:ext uri="{FF2B5EF4-FFF2-40B4-BE49-F238E27FC236}">
                <a16:creationId xmlns:a16="http://schemas.microsoft.com/office/drawing/2014/main" id="{3DC7242D-D1E5-43D4-57E2-336148E68863}"/>
              </a:ext>
            </a:extLst>
          </p:cNvPr>
          <p:cNvSpPr>
            <a:spLocks noGrp="1"/>
          </p:cNvSpPr>
          <p:nvPr>
            <p:ph idx="1"/>
          </p:nvPr>
        </p:nvSpPr>
        <p:spPr/>
        <p:txBody>
          <a:bodyPr/>
          <a:lstStyle/>
          <a:p>
            <a:r>
              <a:rPr lang="en-US">
                <a:latin typeface="Arial" panose="020B0604020202020204" pitchFamily="34" charset="0"/>
                <a:cs typeface="Arial" panose="020B0604020202020204" pitchFamily="34" charset="0"/>
              </a:rPr>
              <a:t>Climate change</a:t>
            </a:r>
          </a:p>
          <a:p>
            <a:pPr lvl="1"/>
            <a:r>
              <a:rPr lang="en-US">
                <a:latin typeface="Arial" panose="020B0604020202020204" pitchFamily="34" charset="0"/>
                <a:cs typeface="Arial" panose="020B0604020202020204" pitchFamily="34" charset="0"/>
              </a:rPr>
              <a:t>Greenhouse effect</a:t>
            </a:r>
          </a:p>
          <a:p>
            <a:pPr lvl="1"/>
            <a:r>
              <a:rPr lang="en-US">
                <a:latin typeface="Arial" panose="020B0604020202020204" pitchFamily="34" charset="0"/>
                <a:cs typeface="Arial" panose="020B0604020202020204" pitchFamily="34" charset="0"/>
              </a:rPr>
              <a:t>Carbon dioxide emissions </a:t>
            </a:r>
          </a:p>
          <a:p>
            <a:r>
              <a:rPr lang="en-US">
                <a:latin typeface="Arial" panose="020B0604020202020204" pitchFamily="34" charset="0"/>
                <a:cs typeface="Arial" panose="020B0604020202020204" pitchFamily="34" charset="0"/>
              </a:rPr>
              <a:t>Migrant/refugee crisis </a:t>
            </a:r>
          </a:p>
          <a:p>
            <a:r>
              <a:rPr lang="en-US">
                <a:latin typeface="Arial" panose="020B0604020202020204" pitchFamily="34" charset="0"/>
                <a:cs typeface="Arial" panose="020B0604020202020204" pitchFamily="34" charset="0"/>
              </a:rPr>
              <a:t>Conflicts/crimes/violence </a:t>
            </a:r>
          </a:p>
          <a:p>
            <a:r>
              <a:rPr lang="en-US">
                <a:latin typeface="Arial" panose="020B0604020202020204" pitchFamily="34" charset="0"/>
                <a:cs typeface="Arial" panose="020B0604020202020204" pitchFamily="34" charset="0"/>
              </a:rPr>
              <a:t>Infectious diseases and other public health threats </a:t>
            </a:r>
          </a:p>
          <a:p>
            <a:r>
              <a:rPr lang="en-US">
                <a:latin typeface="Arial" panose="020B0604020202020204" pitchFamily="34" charset="0"/>
                <a:cs typeface="Arial" panose="020B0604020202020204" pitchFamily="34" charset="0"/>
              </a:rPr>
              <a:t>Disparity between wealth and poverty</a:t>
            </a:r>
          </a:p>
          <a:p>
            <a:r>
              <a:rPr lang="en-US">
                <a:latin typeface="Arial" panose="020B0604020202020204" pitchFamily="34" charset="0"/>
                <a:cs typeface="Arial" panose="020B0604020202020204" pitchFamily="34" charset="0"/>
              </a:rPr>
              <a:t>Loss of biodiversity </a:t>
            </a:r>
          </a:p>
          <a:p>
            <a:pPr lvl="1"/>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343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2AF6D-1B14-A41D-BAE3-D5EE52E8E8F2}"/>
              </a:ext>
            </a:extLst>
          </p:cNvPr>
          <p:cNvSpPr>
            <a:spLocks noGrp="1"/>
          </p:cNvSpPr>
          <p:nvPr>
            <p:ph type="title"/>
          </p:nvPr>
        </p:nvSpPr>
        <p:spPr/>
        <p:txBody>
          <a:bodyPr>
            <a:normAutofit/>
          </a:bodyPr>
          <a:lstStyle/>
          <a:p>
            <a:r>
              <a:rPr lang="en-US" b="1">
                <a:latin typeface="Arial" panose="020B0604020202020204" pitchFamily="34" charset="0"/>
                <a:cs typeface="Arial" panose="020B0604020202020204" pitchFamily="34" charset="0"/>
              </a:rPr>
              <a:t>Linkage between climate change, migration, and health</a:t>
            </a:r>
          </a:p>
        </p:txBody>
      </p:sp>
      <p:pic>
        <p:nvPicPr>
          <p:cNvPr id="5" name="Picture 4">
            <a:extLst>
              <a:ext uri="{FF2B5EF4-FFF2-40B4-BE49-F238E27FC236}">
                <a16:creationId xmlns:a16="http://schemas.microsoft.com/office/drawing/2014/main" id="{0F4AFDCD-77FE-F90E-04A8-0D3C4D209118}"/>
              </a:ext>
            </a:extLst>
          </p:cNvPr>
          <p:cNvPicPr>
            <a:picLocks noChangeAspect="1"/>
          </p:cNvPicPr>
          <p:nvPr/>
        </p:nvPicPr>
        <p:blipFill>
          <a:blip r:embed="rId3"/>
          <a:stretch>
            <a:fillRect/>
          </a:stretch>
        </p:blipFill>
        <p:spPr>
          <a:xfrm>
            <a:off x="3214540" y="1826036"/>
            <a:ext cx="4223159" cy="5045519"/>
          </a:xfrm>
          <a:prstGeom prst="rect">
            <a:avLst/>
          </a:prstGeom>
        </p:spPr>
      </p:pic>
    </p:spTree>
    <p:extLst>
      <p:ext uri="{BB962C8B-B14F-4D97-AF65-F5344CB8AC3E}">
        <p14:creationId xmlns:p14="http://schemas.microsoft.com/office/powerpoint/2010/main" val="974247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C0075-7203-59C6-B66D-5580015CA4F1}"/>
              </a:ext>
            </a:extLst>
          </p:cNvPr>
          <p:cNvSpPr>
            <a:spLocks noGrp="1"/>
          </p:cNvSpPr>
          <p:nvPr>
            <p:ph type="title"/>
          </p:nvPr>
        </p:nvSpPr>
        <p:spPr>
          <a:xfrm>
            <a:off x="838200" y="365126"/>
            <a:ext cx="10717696" cy="748058"/>
          </a:xfrm>
        </p:spPr>
        <p:txBody>
          <a:bodyPr>
            <a:normAutofit fontScale="90000"/>
          </a:bodyPr>
          <a:lstStyle/>
          <a:p>
            <a:r>
              <a:rPr lang="en-US" b="1"/>
              <a:t>Linkage between climate change, migration, and health</a:t>
            </a:r>
          </a:p>
        </p:txBody>
      </p:sp>
      <p:sp>
        <p:nvSpPr>
          <p:cNvPr id="3" name="Content Placeholder 2">
            <a:extLst>
              <a:ext uri="{FF2B5EF4-FFF2-40B4-BE49-F238E27FC236}">
                <a16:creationId xmlns:a16="http://schemas.microsoft.com/office/drawing/2014/main" id="{CC8F5978-F309-C189-0B13-A3EBE76C2DB8}"/>
              </a:ext>
            </a:extLst>
          </p:cNvPr>
          <p:cNvSpPr>
            <a:spLocks noGrp="1"/>
          </p:cNvSpPr>
          <p:nvPr>
            <p:ph idx="1"/>
          </p:nvPr>
        </p:nvSpPr>
        <p:spPr>
          <a:xfrm>
            <a:off x="238540" y="1325218"/>
            <a:ext cx="11542644" cy="5406886"/>
          </a:xfrm>
        </p:spPr>
        <p:txBody>
          <a:bodyPr>
            <a:normAutofit fontScale="70000" lnSpcReduction="20000"/>
          </a:bodyPr>
          <a:lstStyle/>
          <a:p>
            <a:pPr algn="just"/>
            <a:r>
              <a:rPr lang="en-US">
                <a:latin typeface="Arial" panose="020B0604020202020204" pitchFamily="34" charset="0"/>
                <a:cs typeface="Arial" panose="020B0604020202020204" pitchFamily="34" charset="0"/>
              </a:rPr>
              <a:t>Climate change is known to affect populations’ health through direct exposures such as heatwaves or extreme weather events, although less direct impacts arise from disruptions to environmental, ecological, and social systems. </a:t>
            </a:r>
          </a:p>
          <a:p>
            <a:pPr lvl="1" algn="just"/>
            <a:r>
              <a:rPr lang="en-US">
                <a:latin typeface="Arial" panose="020B0604020202020204" pitchFamily="34" charset="0"/>
                <a:cs typeface="Arial" panose="020B0604020202020204" pitchFamily="34" charset="0"/>
              </a:rPr>
              <a:t>The indirect impacts arising from environmental, ecological and social systems will affect human health through changes in food yields, freshwater flows and quality, stability of infectious disease patterns, air quality, social cohesion, and family income and livelihoods</a:t>
            </a:r>
          </a:p>
          <a:p>
            <a:pPr algn="just"/>
            <a:r>
              <a:rPr lang="en-US">
                <a:latin typeface="Arial" panose="020B0604020202020204" pitchFamily="34" charset="0"/>
                <a:cs typeface="Arial" panose="020B0604020202020204" pitchFamily="34" charset="0"/>
              </a:rPr>
              <a:t>This effect is particularly alarming in regions that are already facing food insecurity such as in sub-Saharan Africa and south Asia. The occurrence of flooding or drought cycles as well as hotter summers in some regions are likely to increase risks to agricultural productivity. </a:t>
            </a:r>
          </a:p>
          <a:p>
            <a:pPr lvl="1" algn="just"/>
            <a:r>
              <a:rPr lang="en-US">
                <a:latin typeface="Arial" panose="020B0604020202020204" pitchFamily="34" charset="0"/>
                <a:cs typeface="Arial" panose="020B0604020202020204" pitchFamily="34" charset="0"/>
              </a:rPr>
              <a:t>Climate change will also impact the geographical range, seasonality, and incidence of various infectious diseases, such as malaria, diarrheal diseases, and cholera</a:t>
            </a:r>
          </a:p>
          <a:p>
            <a:pPr algn="just"/>
            <a:r>
              <a:rPr lang="en-US">
                <a:latin typeface="Arial" panose="020B0604020202020204" pitchFamily="34" charset="0"/>
                <a:cs typeface="Arial" panose="020B0604020202020204" pitchFamily="34" charset="0"/>
              </a:rPr>
              <a:t>These impacts, especially extreme weather events, sea-level rise, soil degradation, and food and water scarcity are strongly associated with migration. </a:t>
            </a:r>
          </a:p>
          <a:p>
            <a:pPr lvl="1" algn="just"/>
            <a:r>
              <a:rPr lang="en-US">
                <a:latin typeface="Arial" panose="020B0604020202020204" pitchFamily="34" charset="0"/>
                <a:cs typeface="Arial" panose="020B0604020202020204" pitchFamily="34" charset="0"/>
              </a:rPr>
              <a:t>In some cases migration will be a strategy of last resort, with people left with no other choice as a result of loss of habitable land, extreme health risks, or deteriorating livelihoods. </a:t>
            </a:r>
          </a:p>
          <a:p>
            <a:pPr lvl="1" algn="just"/>
            <a:r>
              <a:rPr lang="en-US">
                <a:latin typeface="Arial" panose="020B0604020202020204" pitchFamily="34" charset="0"/>
                <a:cs typeface="Arial" panose="020B0604020202020204" pitchFamily="34" charset="0"/>
              </a:rPr>
              <a:t>In this case, displacement might increase the risks of adverse health outcomes, in particular for vulnerable groups such as children and the elderly, as well as those who are already suffering from (chronic) illnesses.</a:t>
            </a:r>
          </a:p>
          <a:p>
            <a:pPr lvl="1" algn="just"/>
            <a:r>
              <a:rPr lang="en-US">
                <a:latin typeface="Arial" panose="020B0604020202020204" pitchFamily="34" charset="0"/>
                <a:cs typeface="Arial" panose="020B0604020202020204" pitchFamily="34" charset="0"/>
              </a:rPr>
              <a:t>Migration can also be a voluntary choice, although forced migration and voluntary migration are not two discrete categories, but rather the two ends of a continuum</a:t>
            </a:r>
          </a:p>
          <a:p>
            <a:pPr lvl="1" algn="just"/>
            <a:r>
              <a:rPr lang="en-US">
                <a:latin typeface="Arial" panose="020B0604020202020204" pitchFamily="34" charset="0"/>
                <a:cs typeface="Arial" panose="020B0604020202020204" pitchFamily="34" charset="0"/>
              </a:rPr>
              <a:t>Moving to a new location might avoid the hazards from extreme weather events and damaged physical environment, improve health suffering from undernutrition or freshwater shortages, and eventually enhance access to health care</a:t>
            </a:r>
          </a:p>
        </p:txBody>
      </p:sp>
    </p:spTree>
    <p:extLst>
      <p:ext uri="{BB962C8B-B14F-4D97-AF65-F5344CB8AC3E}">
        <p14:creationId xmlns:p14="http://schemas.microsoft.com/office/powerpoint/2010/main" val="2603926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3E6B49502B9C642B2D5BB5E754263EF" ma:contentTypeVersion="8" ma:contentTypeDescription="Ein neues Dokument erstellen." ma:contentTypeScope="" ma:versionID="0e2396517994fde0a1f31f3d9d98bc95">
  <xsd:schema xmlns:xsd="http://www.w3.org/2001/XMLSchema" xmlns:xs="http://www.w3.org/2001/XMLSchema" xmlns:p="http://schemas.microsoft.com/office/2006/metadata/properties" xmlns:ns2="1e2bd01e-29b9-4066-9a95-1c36b16ac655" xmlns:ns3="d532121a-fa52-4771-8dd4-0430e1f15839" targetNamespace="http://schemas.microsoft.com/office/2006/metadata/properties" ma:root="true" ma:fieldsID="6cd55501c148cf27e9a6f75b0f07e242" ns2:_="" ns3:_="">
    <xsd:import namespace="1e2bd01e-29b9-4066-9a95-1c36b16ac655"/>
    <xsd:import namespace="d532121a-fa52-4771-8dd4-0430e1f158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2bd01e-29b9-4066-9a95-1c36b16ac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32121a-fa52-4771-8dd4-0430e1f15839"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210487-3FC5-459B-AC2E-01E5416D77AA}"/>
</file>

<file path=customXml/itemProps2.xml><?xml version="1.0" encoding="utf-8"?>
<ds:datastoreItem xmlns:ds="http://schemas.openxmlformats.org/officeDocument/2006/customXml" ds:itemID="{B2A815DF-C77C-40AF-9B79-2BB756583E83}">
  <ds:schemaRefs>
    <ds:schemaRef ds:uri="http://schemas.microsoft.com/sharepoint/v3/contenttype/forms"/>
  </ds:schemaRefs>
</ds:datastoreItem>
</file>

<file path=customXml/itemProps3.xml><?xml version="1.0" encoding="utf-8"?>
<ds:datastoreItem xmlns:ds="http://schemas.openxmlformats.org/officeDocument/2006/customXml" ds:itemID="{244C3E51-E217-408C-A62E-05A77F40D480}">
  <ds:schemaRefs>
    <ds:schemaRef ds:uri="1e2bd01e-29b9-4066-9a95-1c36b16ac65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1</Notes>
  <HiddenSlides>0</HiddenSlide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1_Office Theme</vt:lpstr>
      <vt:lpstr>  POH 101: PLANETARY HEALTH, CLIMATE CHANGE AND PANDEMICS </vt:lpstr>
      <vt:lpstr>Objectives </vt:lpstr>
      <vt:lpstr>Expected Learning Outcomes: </vt:lpstr>
      <vt:lpstr>Definitions - Planetary health</vt:lpstr>
      <vt:lpstr>Definitions- distinguish between….. </vt:lpstr>
      <vt:lpstr>Why focus on planetary health</vt:lpstr>
      <vt:lpstr>Greatest threats to planetary health </vt:lpstr>
      <vt:lpstr>Linkage between climate change, migration, and health</vt:lpstr>
      <vt:lpstr>Linkage between climate change, migration, and health</vt:lpstr>
      <vt:lpstr>Key domains in Planetary health education: a framework</vt:lpstr>
      <vt:lpstr>Key domains</vt:lpstr>
      <vt:lpstr>Key domains cont.….</vt:lpstr>
      <vt:lpstr>Principles of planetary health</vt:lpstr>
      <vt:lpstr>Principles of planetary health cont.….</vt:lpstr>
      <vt:lpstr>Principles of planetary health cont.….</vt:lpstr>
      <vt:lpstr>Principles of planetary health cont.….</vt:lpstr>
      <vt:lpstr>Core values of planetary health</vt:lpstr>
      <vt:lpstr>Planetary health policy Implementation barriers /challenges</vt:lpstr>
      <vt:lpstr>References</vt:lpstr>
      <vt:lpstr>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Zusammenarbeit GIZ GmbH through the Global Programme Pandemic Prevention and Response, One Health (GP PPOH)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Planetary health</dc:title>
  <dc:creator>Faith Yego</dc:creator>
  <cp:revision>3</cp:revision>
  <dcterms:created xsi:type="dcterms:W3CDTF">2023-01-08T13:22:42Z</dcterms:created>
  <dcterms:modified xsi:type="dcterms:W3CDTF">2023-03-29T17:02:03Z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0x01010033E6B49502B9C642B2D5BB5E754263EF</vt:lpwstr>
  </property>
</Properties>
</file>