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31C_D6FD3DE6.xml" ContentType="application/vnd.ms-powerpoint.comments+xml"/>
  <Override PartName="/ppt/comments/modernComment_31E_40BC7F8C.xml" ContentType="application/vnd.ms-powerpoint.comments+xml"/>
  <Override PartName="/ppt/comments/modernComment_31D_83AC7309.xml" ContentType="application/vnd.ms-powerpoint.comments+xml"/>
  <Override PartName="/ppt/notesSlides/notesSlide3.xml" ContentType="application/vnd.openxmlformats-officedocument.presentationml.notesSlide+xml"/>
  <Override PartName="/ppt/comments/modernComment_312_46959B9.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2C_9C0B79AB.xml" ContentType="application/vnd.ms-powerpoint.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1E_AE062286.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modernComment_110_7EC7EF62.xml" ContentType="application/vnd.ms-powerpoint.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791" r:id="rId5"/>
    <p:sldId id="258" r:id="rId6"/>
    <p:sldId id="259" r:id="rId7"/>
    <p:sldId id="796" r:id="rId8"/>
    <p:sldId id="794" r:id="rId9"/>
    <p:sldId id="795" r:id="rId10"/>
    <p:sldId id="798" r:id="rId11"/>
    <p:sldId id="797" r:id="rId12"/>
    <p:sldId id="782" r:id="rId13"/>
    <p:sldId id="786" r:id="rId14"/>
    <p:sldId id="295" r:id="rId15"/>
    <p:sldId id="281" r:id="rId16"/>
    <p:sldId id="300" r:id="rId17"/>
    <p:sldId id="285" r:id="rId18"/>
    <p:sldId id="286" r:id="rId19"/>
    <p:sldId id="284" r:id="rId20"/>
    <p:sldId id="783" r:id="rId21"/>
    <p:sldId id="790" r:id="rId22"/>
    <p:sldId id="737" r:id="rId23"/>
    <p:sldId id="735" r:id="rId24"/>
    <p:sldId id="744" r:id="rId25"/>
    <p:sldId id="733" r:id="rId26"/>
    <p:sldId id="774" r:id="rId27"/>
    <p:sldId id="761" r:id="rId28"/>
    <p:sldId id="276" r:id="rId29"/>
    <p:sldId id="272" r:id="rId30"/>
    <p:sldId id="768" r:id="rId31"/>
    <p:sldId id="769" r:id="rId32"/>
    <p:sldId id="270" r:id="rId33"/>
    <p:sldId id="273" r:id="rId34"/>
    <p:sldId id="275" r:id="rId35"/>
    <p:sldId id="770" r:id="rId36"/>
    <p:sldId id="802" r:id="rId37"/>
    <p:sldId id="66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9454761-CC25-4E87-D095-F4E0AF4574DB}" name="Buckup, Rieke GIZ" initials="BG" userId="S::rieke.buckup@giz.de::dc659dc8-4076-4822-9824-418c61fc00c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C11C5A-AD10-D1F2-5488-775B2CBF062F}" v="34" dt="2023-03-07T19:13:49.0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291" autoAdjust="0"/>
  </p:normalViewPr>
  <p:slideViewPr>
    <p:cSldViewPr snapToGrid="0">
      <p:cViewPr varScale="1">
        <p:scale>
          <a:sx n="65" d="100"/>
          <a:sy n="65" d="100"/>
        </p:scale>
        <p:origin x="102" y="132"/>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uckup, Rieke GIZ" userId="S::rieke.buckup@giz.de::dc659dc8-4076-4822-9824-418c61fc00c0" providerId="AD" clId="Web-{8CC11C5A-AD10-D1F2-5488-775B2CBF062F}"/>
    <pc:docChg chg="mod modSld">
      <pc:chgData name="Buckup, Rieke GIZ" userId="S::rieke.buckup@giz.de::dc659dc8-4076-4822-9824-418c61fc00c0" providerId="AD" clId="Web-{8CC11C5A-AD10-D1F2-5488-775B2CBF062F}" dt="2023-03-07T19:13:49.081" v="32"/>
      <pc:docMkLst>
        <pc:docMk/>
      </pc:docMkLst>
      <pc:sldChg chg="modSp">
        <pc:chgData name="Buckup, Rieke GIZ" userId="S::rieke.buckup@giz.de::dc659dc8-4076-4822-9824-418c61fc00c0" providerId="AD" clId="Web-{8CC11C5A-AD10-D1F2-5488-775B2CBF062F}" dt="2023-03-07T18:55:37.502" v="4" actId="20577"/>
        <pc:sldMkLst>
          <pc:docMk/>
          <pc:sldMk cId="307066945" sldId="258"/>
        </pc:sldMkLst>
        <pc:spChg chg="mod">
          <ac:chgData name="Buckup, Rieke GIZ" userId="S::rieke.buckup@giz.de::dc659dc8-4076-4822-9824-418c61fc00c0" providerId="AD" clId="Web-{8CC11C5A-AD10-D1F2-5488-775B2CBF062F}" dt="2023-03-07T18:55:37.502" v="4" actId="20577"/>
          <ac:spMkLst>
            <pc:docMk/>
            <pc:sldMk cId="307066945" sldId="258"/>
            <ac:spMk id="3" creationId="{29E30BA9-B35F-4AAE-DBF7-BAE8C87AE090}"/>
          </ac:spMkLst>
        </pc:spChg>
      </pc:sldChg>
      <pc:sldChg chg="modSp">
        <pc:chgData name="Buckup, Rieke GIZ" userId="S::rieke.buckup@giz.de::dc659dc8-4076-4822-9824-418c61fc00c0" providerId="AD" clId="Web-{8CC11C5A-AD10-D1F2-5488-775B2CBF062F}" dt="2023-03-07T18:55:51.206" v="5" actId="20577"/>
        <pc:sldMkLst>
          <pc:docMk/>
          <pc:sldMk cId="587829083" sldId="259"/>
        </pc:sldMkLst>
        <pc:spChg chg="mod">
          <ac:chgData name="Buckup, Rieke GIZ" userId="S::rieke.buckup@giz.de::dc659dc8-4076-4822-9824-418c61fc00c0" providerId="AD" clId="Web-{8CC11C5A-AD10-D1F2-5488-775B2CBF062F}" dt="2023-03-07T18:55:51.206" v="5" actId="20577"/>
          <ac:spMkLst>
            <pc:docMk/>
            <pc:sldMk cId="587829083" sldId="259"/>
            <ac:spMk id="3" creationId="{0EB9CFBA-1D9C-E521-5C9B-62430DB190BC}"/>
          </ac:spMkLst>
        </pc:spChg>
      </pc:sldChg>
      <pc:sldChg chg="addCm">
        <pc:chgData name="Buckup, Rieke GIZ" userId="S::rieke.buckup@giz.de::dc659dc8-4076-4822-9824-418c61fc00c0" providerId="AD" clId="Web-{8CC11C5A-AD10-D1F2-5488-775B2CBF062F}" dt="2023-03-07T19:13:49.081" v="32"/>
        <pc:sldMkLst>
          <pc:docMk/>
          <pc:sldMk cId="2127032162" sldId="272"/>
        </pc:sldMkLst>
        <pc:extLst>
          <p:ext xmlns:p="http://schemas.openxmlformats.org/presentationml/2006/main" uri="{D6D511B9-2390-475A-947B-AFAB55BFBCF1}">
            <pc226:cmChg xmlns:pc226="http://schemas.microsoft.com/office/powerpoint/2022/06/main/command" chg="add">
              <pc226:chgData name="Buckup, Rieke GIZ" userId="S::rieke.buckup@giz.de::dc659dc8-4076-4822-9824-418c61fc00c0" providerId="AD" clId="Web-{8CC11C5A-AD10-D1F2-5488-775B2CBF062F}" dt="2023-03-07T19:13:49.081" v="32"/>
              <pc2:cmMkLst xmlns:pc2="http://schemas.microsoft.com/office/powerpoint/2019/9/main/command">
                <pc:docMk/>
                <pc:sldMk cId="2127032162" sldId="272"/>
                <pc2:cmMk id="{5B846F9E-6463-4B2D-BAC1-17E83B456502}"/>
              </pc2:cmMkLst>
            </pc226:cmChg>
          </p:ext>
        </pc:extLst>
      </pc:sldChg>
      <pc:sldChg chg="modSp">
        <pc:chgData name="Buckup, Rieke GIZ" userId="S::rieke.buckup@giz.de::dc659dc8-4076-4822-9824-418c61fc00c0" providerId="AD" clId="Web-{8CC11C5A-AD10-D1F2-5488-775B2CBF062F}" dt="2023-03-07T19:05:42.098" v="21" actId="20577"/>
        <pc:sldMkLst>
          <pc:docMk/>
          <pc:sldMk cId="2646891534" sldId="285"/>
        </pc:sldMkLst>
        <pc:spChg chg="mod">
          <ac:chgData name="Buckup, Rieke GIZ" userId="S::rieke.buckup@giz.de::dc659dc8-4076-4822-9824-418c61fc00c0" providerId="AD" clId="Web-{8CC11C5A-AD10-D1F2-5488-775B2CBF062F}" dt="2023-03-07T19:05:42.098" v="21" actId="20577"/>
          <ac:spMkLst>
            <pc:docMk/>
            <pc:sldMk cId="2646891534" sldId="285"/>
            <ac:spMk id="3" creationId="{764405B5-83FF-4300-9159-2E7E1BD65265}"/>
          </ac:spMkLst>
        </pc:spChg>
      </pc:sldChg>
      <pc:sldChg chg="addCm">
        <pc:chgData name="Buckup, Rieke GIZ" userId="S::rieke.buckup@giz.de::dc659dc8-4076-4822-9824-418c61fc00c0" providerId="AD" clId="Web-{8CC11C5A-AD10-D1F2-5488-775B2CBF062F}" dt="2023-03-07T19:09:49.090" v="24"/>
        <pc:sldMkLst>
          <pc:docMk/>
          <pc:sldMk cId="2919637638" sldId="286"/>
        </pc:sldMkLst>
        <pc:extLst>
          <p:ext xmlns:p="http://schemas.openxmlformats.org/presentationml/2006/main" uri="{D6D511B9-2390-475A-947B-AFAB55BFBCF1}">
            <pc226:cmChg xmlns:pc226="http://schemas.microsoft.com/office/powerpoint/2022/06/main/command" chg="add">
              <pc226:chgData name="Buckup, Rieke GIZ" userId="S::rieke.buckup@giz.de::dc659dc8-4076-4822-9824-418c61fc00c0" providerId="AD" clId="Web-{8CC11C5A-AD10-D1F2-5488-775B2CBF062F}" dt="2023-03-07T19:09:49.090" v="24"/>
              <pc2:cmMkLst xmlns:pc2="http://schemas.microsoft.com/office/powerpoint/2019/9/main/command">
                <pc:docMk/>
                <pc:sldMk cId="2919637638" sldId="286"/>
                <pc2:cmMk id="{E4C85A90-4F34-4C73-9144-5901FA916AFE}"/>
              </pc2:cmMkLst>
            </pc226:cmChg>
            <pc226:cmChg xmlns:pc226="http://schemas.microsoft.com/office/powerpoint/2022/06/main/command" chg="add">
              <pc226:chgData name="Buckup, Rieke GIZ" userId="S::rieke.buckup@giz.de::dc659dc8-4076-4822-9824-418c61fc00c0" providerId="AD" clId="Web-{8CC11C5A-AD10-D1F2-5488-775B2CBF062F}" dt="2023-03-07T19:07:11.038" v="22"/>
              <pc2:cmMkLst xmlns:pc2="http://schemas.microsoft.com/office/powerpoint/2019/9/main/command">
                <pc:docMk/>
                <pc:sldMk cId="2919637638" sldId="286"/>
                <pc2:cmMk id="{62DFF6AB-982B-4DDD-8AC5-3EDA4000C6C3}"/>
              </pc2:cmMkLst>
            </pc226:cmChg>
            <pc226:cmChg xmlns:pc226="http://schemas.microsoft.com/office/powerpoint/2022/06/main/command" chg="add">
              <pc226:chgData name="Buckup, Rieke GIZ" userId="S::rieke.buckup@giz.de::dc659dc8-4076-4822-9824-418c61fc00c0" providerId="AD" clId="Web-{8CC11C5A-AD10-D1F2-5488-775B2CBF062F}" dt="2023-03-07T19:08:23.322" v="23"/>
              <pc2:cmMkLst xmlns:pc2="http://schemas.microsoft.com/office/powerpoint/2019/9/main/command">
                <pc:docMk/>
                <pc:sldMk cId="2919637638" sldId="286"/>
                <pc2:cmMk id="{ABDF3FC7-D26A-4CE9-90F4-ED8E04C16EE7}"/>
              </pc2:cmMkLst>
            </pc226:cmChg>
          </p:ext>
        </pc:extLst>
      </pc:sldChg>
      <pc:sldChg chg="addCm">
        <pc:chgData name="Buckup, Rieke GIZ" userId="S::rieke.buckup@giz.de::dc659dc8-4076-4822-9824-418c61fc00c0" providerId="AD" clId="Web-{8CC11C5A-AD10-D1F2-5488-775B2CBF062F}" dt="2023-03-07T19:05:23.582" v="20"/>
        <pc:sldMkLst>
          <pc:docMk/>
          <pc:sldMk cId="2617997739" sldId="300"/>
        </pc:sldMkLst>
        <pc:extLst>
          <p:ext xmlns:p="http://schemas.openxmlformats.org/presentationml/2006/main" uri="{D6D511B9-2390-475A-947B-AFAB55BFBCF1}">
            <pc226:cmChg xmlns:pc226="http://schemas.microsoft.com/office/powerpoint/2022/06/main/command" chg="add">
              <pc226:chgData name="Buckup, Rieke GIZ" userId="S::rieke.buckup@giz.de::dc659dc8-4076-4822-9824-418c61fc00c0" providerId="AD" clId="Web-{8CC11C5A-AD10-D1F2-5488-775B2CBF062F}" dt="2023-03-07T19:05:23.582" v="20"/>
              <pc2:cmMkLst xmlns:pc2="http://schemas.microsoft.com/office/powerpoint/2019/9/main/command">
                <pc:docMk/>
                <pc:sldMk cId="2617997739" sldId="300"/>
                <pc2:cmMk id="{9B5742E4-F178-42D4-A4B8-F8FBC3FC534C}"/>
              </pc2:cmMkLst>
            </pc226:cmChg>
          </p:ext>
        </pc:extLst>
      </pc:sldChg>
      <pc:sldChg chg="modSp">
        <pc:chgData name="Buckup, Rieke GIZ" userId="S::rieke.buckup@giz.de::dc659dc8-4076-4822-9824-418c61fc00c0" providerId="AD" clId="Web-{8CC11C5A-AD10-D1F2-5488-775B2CBF062F}" dt="2023-03-07T19:11:38.984" v="26" actId="20577"/>
        <pc:sldMkLst>
          <pc:docMk/>
          <pc:sldMk cId="1985494909" sldId="735"/>
        </pc:sldMkLst>
        <pc:spChg chg="mod">
          <ac:chgData name="Buckup, Rieke GIZ" userId="S::rieke.buckup@giz.de::dc659dc8-4076-4822-9824-418c61fc00c0" providerId="AD" clId="Web-{8CC11C5A-AD10-D1F2-5488-775B2CBF062F}" dt="2023-03-07T19:11:38.984" v="26" actId="20577"/>
          <ac:spMkLst>
            <pc:docMk/>
            <pc:sldMk cId="1985494909" sldId="735"/>
            <ac:spMk id="3" creationId="{C46003D0-559F-C340-BC48-9B5B55DA7E57}"/>
          </ac:spMkLst>
        </pc:spChg>
      </pc:sldChg>
      <pc:sldChg chg="modSp">
        <pc:chgData name="Buckup, Rieke GIZ" userId="S::rieke.buckup@giz.de::dc659dc8-4076-4822-9824-418c61fc00c0" providerId="AD" clId="Web-{8CC11C5A-AD10-D1F2-5488-775B2CBF062F}" dt="2023-03-07T19:12:03.328" v="29" actId="20577"/>
        <pc:sldMkLst>
          <pc:docMk/>
          <pc:sldMk cId="760919877" sldId="744"/>
        </pc:sldMkLst>
        <pc:spChg chg="mod">
          <ac:chgData name="Buckup, Rieke GIZ" userId="S::rieke.buckup@giz.de::dc659dc8-4076-4822-9824-418c61fc00c0" providerId="AD" clId="Web-{8CC11C5A-AD10-D1F2-5488-775B2CBF062F}" dt="2023-03-07T19:12:03.328" v="29" actId="20577"/>
          <ac:spMkLst>
            <pc:docMk/>
            <pc:sldMk cId="760919877" sldId="744"/>
            <ac:spMk id="2" creationId="{439F7F50-5861-364E-92F1-FA1C7B428743}"/>
          </ac:spMkLst>
        </pc:spChg>
      </pc:sldChg>
      <pc:sldChg chg="modSp">
        <pc:chgData name="Buckup, Rieke GIZ" userId="S::rieke.buckup@giz.de::dc659dc8-4076-4822-9824-418c61fc00c0" providerId="AD" clId="Web-{8CC11C5A-AD10-D1F2-5488-775B2CBF062F}" dt="2023-03-07T19:12:25.219" v="31" actId="20577"/>
        <pc:sldMkLst>
          <pc:docMk/>
          <pc:sldMk cId="752384357" sldId="774"/>
        </pc:sldMkLst>
        <pc:spChg chg="mod">
          <ac:chgData name="Buckup, Rieke GIZ" userId="S::rieke.buckup@giz.de::dc659dc8-4076-4822-9824-418c61fc00c0" providerId="AD" clId="Web-{8CC11C5A-AD10-D1F2-5488-775B2CBF062F}" dt="2023-03-07T19:12:25.219" v="31" actId="20577"/>
          <ac:spMkLst>
            <pc:docMk/>
            <pc:sldMk cId="752384357" sldId="774"/>
            <ac:spMk id="3" creationId="{DD289846-DF28-C549-CA02-5E0427CAC3BA}"/>
          </ac:spMkLst>
        </pc:spChg>
      </pc:sldChg>
      <pc:sldChg chg="addCm">
        <pc:chgData name="Buckup, Rieke GIZ" userId="S::rieke.buckup@giz.de::dc659dc8-4076-4822-9824-418c61fc00c0" providerId="AD" clId="Web-{8CC11C5A-AD10-D1F2-5488-775B2CBF062F}" dt="2023-03-07T19:03:45.985" v="19"/>
        <pc:sldMkLst>
          <pc:docMk/>
          <pc:sldMk cId="74013113" sldId="786"/>
        </pc:sldMkLst>
        <pc:extLst>
          <p:ext xmlns:p="http://schemas.openxmlformats.org/presentationml/2006/main" uri="{D6D511B9-2390-475A-947B-AFAB55BFBCF1}">
            <pc226:cmChg xmlns:pc226="http://schemas.microsoft.com/office/powerpoint/2022/06/main/command" chg="add">
              <pc226:chgData name="Buckup, Rieke GIZ" userId="S::rieke.buckup@giz.de::dc659dc8-4076-4822-9824-418c61fc00c0" providerId="AD" clId="Web-{8CC11C5A-AD10-D1F2-5488-775B2CBF062F}" dt="2023-03-07T19:03:45.985" v="19"/>
              <pc2:cmMkLst xmlns:pc2="http://schemas.microsoft.com/office/powerpoint/2019/9/main/command">
                <pc:docMk/>
                <pc:sldMk cId="74013113" sldId="786"/>
                <pc2:cmMk id="{7986A1F3-AD20-4F22-B727-4A302B3D26CB}"/>
              </pc2:cmMkLst>
            </pc226:cmChg>
          </p:ext>
        </pc:extLst>
      </pc:sldChg>
      <pc:sldChg chg="modSp">
        <pc:chgData name="Buckup, Rieke GIZ" userId="S::rieke.buckup@giz.de::dc659dc8-4076-4822-9824-418c61fc00c0" providerId="AD" clId="Web-{8CC11C5A-AD10-D1F2-5488-775B2CBF062F}" dt="2023-03-07T18:59:12.477" v="11" actId="20577"/>
        <pc:sldMkLst>
          <pc:docMk/>
          <pc:sldMk cId="3006927097" sldId="795"/>
        </pc:sldMkLst>
        <pc:spChg chg="mod">
          <ac:chgData name="Buckup, Rieke GIZ" userId="S::rieke.buckup@giz.de::dc659dc8-4076-4822-9824-418c61fc00c0" providerId="AD" clId="Web-{8CC11C5A-AD10-D1F2-5488-775B2CBF062F}" dt="2023-03-07T18:59:12.477" v="11" actId="20577"/>
          <ac:spMkLst>
            <pc:docMk/>
            <pc:sldMk cId="3006927097" sldId="795"/>
            <ac:spMk id="3" creationId="{00000000-0000-0000-0000-000000000000}"/>
          </ac:spMkLst>
        </pc:spChg>
      </pc:sldChg>
      <pc:sldChg chg="modSp addCm modCm">
        <pc:chgData name="Buckup, Rieke GIZ" userId="S::rieke.buckup@giz.de::dc659dc8-4076-4822-9824-418c61fc00c0" providerId="AD" clId="Web-{8CC11C5A-AD10-D1F2-5488-775B2CBF062F}" dt="2023-03-07T18:57:26.677" v="9" actId="20577"/>
        <pc:sldMkLst>
          <pc:docMk/>
          <pc:sldMk cId="3606920678" sldId="796"/>
        </pc:sldMkLst>
        <pc:spChg chg="mod">
          <ac:chgData name="Buckup, Rieke GIZ" userId="S::rieke.buckup@giz.de::dc659dc8-4076-4822-9824-418c61fc00c0" providerId="AD" clId="Web-{8CC11C5A-AD10-D1F2-5488-775B2CBF062F}" dt="2023-03-07T18:57:26.677" v="9" actId="20577"/>
          <ac:spMkLst>
            <pc:docMk/>
            <pc:sldMk cId="3606920678" sldId="796"/>
            <ac:spMk id="3" creationId="{00000000-0000-0000-0000-000000000000}"/>
          </ac:spMkLst>
        </pc:spChg>
        <pc:extLst>
          <p:ext xmlns:p="http://schemas.openxmlformats.org/presentationml/2006/main" uri="{D6D511B9-2390-475A-947B-AFAB55BFBCF1}">
            <pc226:cmChg xmlns:pc226="http://schemas.microsoft.com/office/powerpoint/2022/06/main/command" chg="add mod">
              <pc226:chgData name="Buckup, Rieke GIZ" userId="S::rieke.buckup@giz.de::dc659dc8-4076-4822-9824-418c61fc00c0" providerId="AD" clId="Web-{8CC11C5A-AD10-D1F2-5488-775B2CBF062F}" dt="2023-03-07T18:57:05.567" v="8" actId="20577"/>
              <pc2:cmMkLst xmlns:pc2="http://schemas.microsoft.com/office/powerpoint/2019/9/main/command">
                <pc:docMk/>
                <pc:sldMk cId="3606920678" sldId="796"/>
                <pc2:cmMk id="{A15A4D76-E9A8-4EC6-82C8-0DDFAAAC5486}"/>
              </pc2:cmMkLst>
            </pc226:cmChg>
          </p:ext>
        </pc:extLst>
      </pc:sldChg>
      <pc:sldChg chg="addCm">
        <pc:chgData name="Buckup, Rieke GIZ" userId="S::rieke.buckup@giz.de::dc659dc8-4076-4822-9824-418c61fc00c0" providerId="AD" clId="Web-{8CC11C5A-AD10-D1F2-5488-775B2CBF062F}" dt="2023-03-07T19:02:51.843" v="18"/>
        <pc:sldMkLst>
          <pc:docMk/>
          <pc:sldMk cId="2209116937" sldId="797"/>
        </pc:sldMkLst>
        <pc:extLst>
          <p:ext xmlns:p="http://schemas.openxmlformats.org/presentationml/2006/main" uri="{D6D511B9-2390-475A-947B-AFAB55BFBCF1}">
            <pc226:cmChg xmlns:pc226="http://schemas.microsoft.com/office/powerpoint/2022/06/main/command" chg="add">
              <pc226:chgData name="Buckup, Rieke GIZ" userId="S::rieke.buckup@giz.de::dc659dc8-4076-4822-9824-418c61fc00c0" providerId="AD" clId="Web-{8CC11C5A-AD10-D1F2-5488-775B2CBF062F}" dt="2023-03-07T19:02:51.843" v="18"/>
              <pc2:cmMkLst xmlns:pc2="http://schemas.microsoft.com/office/powerpoint/2019/9/main/command">
                <pc:docMk/>
                <pc:sldMk cId="2209116937" sldId="797"/>
                <pc2:cmMk id="{B894581A-D51B-4AC7-9B15-EA44E42FF42B}"/>
              </pc2:cmMkLst>
            </pc226:cmChg>
          </p:ext>
        </pc:extLst>
      </pc:sldChg>
      <pc:sldChg chg="modSp addCm">
        <pc:chgData name="Buckup, Rieke GIZ" userId="S::rieke.buckup@giz.de::dc659dc8-4076-4822-9824-418c61fc00c0" providerId="AD" clId="Web-{8CC11C5A-AD10-D1F2-5488-775B2CBF062F}" dt="2023-03-07T19:00:52.871" v="17"/>
        <pc:sldMkLst>
          <pc:docMk/>
          <pc:sldMk cId="1086095244" sldId="798"/>
        </pc:sldMkLst>
        <pc:spChg chg="mod">
          <ac:chgData name="Buckup, Rieke GIZ" userId="S::rieke.buckup@giz.de::dc659dc8-4076-4822-9824-418c61fc00c0" providerId="AD" clId="Web-{8CC11C5A-AD10-D1F2-5488-775B2CBF062F}" dt="2023-03-07T18:59:33.369" v="15" actId="20577"/>
          <ac:spMkLst>
            <pc:docMk/>
            <pc:sldMk cId="1086095244" sldId="798"/>
            <ac:spMk id="2" creationId="{00000000-0000-0000-0000-000000000000}"/>
          </ac:spMkLst>
        </pc:spChg>
        <pc:extLst>
          <p:ext xmlns:p="http://schemas.openxmlformats.org/presentationml/2006/main" uri="{D6D511B9-2390-475A-947B-AFAB55BFBCF1}">
            <pc226:cmChg xmlns:pc226="http://schemas.microsoft.com/office/powerpoint/2022/06/main/command" chg="add">
              <pc226:chgData name="Buckup, Rieke GIZ" userId="S::rieke.buckup@giz.de::dc659dc8-4076-4822-9824-418c61fc00c0" providerId="AD" clId="Web-{8CC11C5A-AD10-D1F2-5488-775B2CBF062F}" dt="2023-03-07T18:59:32.603" v="14"/>
              <pc2:cmMkLst xmlns:pc2="http://schemas.microsoft.com/office/powerpoint/2019/9/main/command">
                <pc:docMk/>
                <pc:sldMk cId="1086095244" sldId="798"/>
                <pc2:cmMk id="{47EB708A-8A82-4A7B-BB4E-4E6932683DF6}"/>
              </pc2:cmMkLst>
            </pc226:cmChg>
            <pc226:cmChg xmlns:pc226="http://schemas.microsoft.com/office/powerpoint/2022/06/main/command" chg="add">
              <pc226:chgData name="Buckup, Rieke GIZ" userId="S::rieke.buckup@giz.de::dc659dc8-4076-4822-9824-418c61fc00c0" providerId="AD" clId="Web-{8CC11C5A-AD10-D1F2-5488-775B2CBF062F}" dt="2023-03-07T19:00:40.199" v="16"/>
              <pc2:cmMkLst xmlns:pc2="http://schemas.microsoft.com/office/powerpoint/2019/9/main/command">
                <pc:docMk/>
                <pc:sldMk cId="1086095244" sldId="798"/>
                <pc2:cmMk id="{09FCD295-FEBF-4F20-9A62-91B04D495E7D}"/>
              </pc2:cmMkLst>
            </pc226:cmChg>
            <pc226:cmChg xmlns:pc226="http://schemas.microsoft.com/office/powerpoint/2022/06/main/command" chg="add">
              <pc226:chgData name="Buckup, Rieke GIZ" userId="S::rieke.buckup@giz.de::dc659dc8-4076-4822-9824-418c61fc00c0" providerId="AD" clId="Web-{8CC11C5A-AD10-D1F2-5488-775B2CBF062F}" dt="2023-03-07T19:00:52.871" v="17"/>
              <pc2:cmMkLst xmlns:pc2="http://schemas.microsoft.com/office/powerpoint/2019/9/main/command">
                <pc:docMk/>
                <pc:sldMk cId="1086095244" sldId="798"/>
                <pc2:cmMk id="{25965EBB-036C-4A58-88D2-189C7DFE41E8}"/>
              </pc2:cmMkLst>
            </pc226:cmChg>
          </p:ext>
        </pc:extLst>
      </pc:sldChg>
    </pc:docChg>
  </pc:docChgLst>
</pc:chgInfo>
</file>

<file path=ppt/comments/modernComment_110_7EC7EF62.xml><?xml version="1.0" encoding="utf-8"?>
<p188:cmLst xmlns:a="http://schemas.openxmlformats.org/drawingml/2006/main" xmlns:r="http://schemas.openxmlformats.org/officeDocument/2006/relationships" xmlns:p188="http://schemas.microsoft.com/office/powerpoint/2018/8/main">
  <p188:cm id="{5B846F9E-6463-4B2D-BAC1-17E83B456502}" authorId="{79454761-CC25-4E87-D095-F4E0AF4574DB}" created="2023-03-07T19:13:49.081">
    <ac:txMkLst xmlns:ac="http://schemas.microsoft.com/office/drawing/2013/main/command">
      <pc:docMk xmlns:pc="http://schemas.microsoft.com/office/powerpoint/2013/main/command"/>
      <pc:sldMk xmlns:pc="http://schemas.microsoft.com/office/powerpoint/2013/main/command" cId="2127032162" sldId="272"/>
      <ac:spMk id="2" creationId="{C6238BC6-A636-2013-1D19-4E22EEAA8FA3}"/>
      <ac:txMk cp="0" len="32">
        <ac:context len="33" hash="4089633819"/>
      </ac:txMk>
    </ac:txMkLst>
    <p188:pos x="9441050" y="361627"/>
    <p188:txBody>
      <a:bodyPr/>
      <a:lstStyle/>
      <a:p>
        <a:r>
          <a:rPr lang="en-US"/>
          <a:t>I would reduce the amount of information on this slide</a:t>
        </a:r>
      </a:p>
    </p188:txBody>
  </p188:cm>
</p188:cmLst>
</file>

<file path=ppt/comments/modernComment_11E_AE062286.xml><?xml version="1.0" encoding="utf-8"?>
<p188:cmLst xmlns:a="http://schemas.openxmlformats.org/drawingml/2006/main" xmlns:r="http://schemas.openxmlformats.org/officeDocument/2006/relationships" xmlns:p188="http://schemas.microsoft.com/office/powerpoint/2018/8/main">
  <p188:cm id="{62DFF6AB-982B-4DDD-8AC5-3EDA4000C6C3}" authorId="{79454761-CC25-4E87-D095-F4E0AF4574DB}" created="2023-03-07T19:07:11.023">
    <ac:txMkLst xmlns:ac="http://schemas.microsoft.com/office/drawing/2013/main/command">
      <pc:docMk xmlns:pc="http://schemas.microsoft.com/office/powerpoint/2013/main/command"/>
      <pc:sldMk xmlns:pc="http://schemas.microsoft.com/office/powerpoint/2013/main/command" cId="2919637638" sldId="286"/>
      <ac:spMk id="4" creationId="{4636BE66-2FD2-46C6-932A-0DD5BA40CA0B}"/>
      <ac:txMk cp="264" len="8">
        <ac:context len="359" hash="595103936"/>
      </ac:txMk>
    </ac:txMkLst>
    <p188:pos x="2608881" y="4378271"/>
    <p188:txBody>
      <a:bodyPr/>
      <a:lstStyle/>
      <a:p>
        <a:r>
          <a:rPr lang="en-US"/>
          <a:t>i would say "can create" as MANY countries suffer from globalisation and do not experience economical unions</a:t>
        </a:r>
      </a:p>
    </p188:txBody>
  </p188:cm>
  <p188:cm id="{ABDF3FC7-D26A-4CE9-90F4-ED8E04C16EE7}" authorId="{79454761-CC25-4E87-D095-F4E0AF4574DB}" created="2023-03-07T19:08:23.322">
    <ac:txMkLst xmlns:ac="http://schemas.microsoft.com/office/drawing/2013/main/command">
      <pc:docMk xmlns:pc="http://schemas.microsoft.com/office/powerpoint/2013/main/command"/>
      <pc:sldMk xmlns:pc="http://schemas.microsoft.com/office/powerpoint/2013/main/command" cId="2919637638" sldId="286"/>
      <ac:spMk id="5" creationId="{1184AC98-275D-4DD7-B749-1C81694CE263}"/>
      <ac:txMk cp="0" len="13">
        <ac:context len="564" hash="277309213"/>
      </ac:txMk>
    </ac:txMkLst>
    <p188:pos x="2208508" y="387457"/>
    <p188:txBody>
      <a:bodyPr/>
      <a:lstStyle/>
      <a:p>
        <a:r>
          <a:rPr lang="en-US"/>
          <a:t>i would really add the environmental dimension here. The destruction of nature and natural resources (mostly in the Global South) due to globalisation</a:t>
        </a:r>
      </a:p>
    </p188:txBody>
  </p188:cm>
  <p188:cm id="{E4C85A90-4F34-4C73-9144-5901FA916AFE}" authorId="{79454761-CC25-4E87-D095-F4E0AF4574DB}" created="2023-03-07T19:09:49.090">
    <ac:txMkLst xmlns:ac="http://schemas.microsoft.com/office/drawing/2013/main/command">
      <pc:docMk xmlns:pc="http://schemas.microsoft.com/office/powerpoint/2013/main/command"/>
      <pc:sldMk xmlns:pc="http://schemas.microsoft.com/office/powerpoint/2013/main/command" cId="2919637638" sldId="286"/>
      <ac:spMk id="5" creationId="{1184AC98-275D-4DD7-B749-1C81694CE263}"/>
      <ac:txMk cp="430" len="72">
        <ac:context len="564" hash="277309213"/>
      </ac:txMk>
    </ac:txMkLst>
    <p188:pos x="3241728" y="4817389"/>
    <p188:txBody>
      <a:bodyPr/>
      <a:lstStyle/>
      <a:p>
        <a:r>
          <a:rPr lang="en-US"/>
          <a:t>I would add that dependencies often increase under globalisation, often between big multilaterals from the Global North and countries from the Global South </a:t>
        </a:r>
      </a:p>
    </p188:txBody>
  </p188:cm>
</p188:cmLst>
</file>

<file path=ppt/comments/modernComment_12C_9C0B79AB.xml><?xml version="1.0" encoding="utf-8"?>
<p188:cmLst xmlns:a="http://schemas.openxmlformats.org/drawingml/2006/main" xmlns:r="http://schemas.openxmlformats.org/officeDocument/2006/relationships" xmlns:p188="http://schemas.microsoft.com/office/powerpoint/2018/8/main">
  <p188:cm id="{9B5742E4-F178-42D4-A4B8-F8FBC3FC534C}" authorId="{79454761-CC25-4E87-D095-F4E0AF4574DB}" created="2023-03-07T19:05:23.582">
    <ac:txMkLst xmlns:ac="http://schemas.microsoft.com/office/drawing/2013/main/command">
      <pc:docMk xmlns:pc="http://schemas.microsoft.com/office/powerpoint/2013/main/command"/>
      <pc:sldMk xmlns:pc="http://schemas.microsoft.com/office/powerpoint/2013/main/command" cId="2617997739" sldId="300"/>
      <ac:spMk id="3" creationId="{6E21A72C-764B-EBA8-3706-AB5E4C29C845}"/>
      <ac:txMk cp="261" len="32">
        <ac:context len="632" hash="952160467"/>
      </ac:txMk>
    </ac:txMkLst>
    <p188:pos x="5747288" y="2544305"/>
    <p188:txBody>
      <a:bodyPr/>
      <a:lstStyle/>
      <a:p>
        <a:r>
          <a:rPr lang="en-US"/>
          <a:t>i would say "it does not NECESSARILY benefit the economy"</a:t>
        </a:r>
      </a:p>
    </p188:txBody>
  </p188:cm>
</p188:cmLst>
</file>

<file path=ppt/comments/modernComment_312_46959B9.xml><?xml version="1.0" encoding="utf-8"?>
<p188:cmLst xmlns:a="http://schemas.openxmlformats.org/drawingml/2006/main" xmlns:r="http://schemas.openxmlformats.org/officeDocument/2006/relationships" xmlns:p188="http://schemas.microsoft.com/office/powerpoint/2018/8/main">
  <p188:cm id="{7986A1F3-AD20-4F22-B727-4A302B3D26CB}" authorId="{79454761-CC25-4E87-D095-F4E0AF4574DB}" created="2023-03-07T19:03:45.985">
    <ac:txMkLst xmlns:ac="http://schemas.microsoft.com/office/drawing/2013/main/command">
      <pc:docMk xmlns:pc="http://schemas.microsoft.com/office/powerpoint/2013/main/command"/>
      <pc:sldMk xmlns:pc="http://schemas.microsoft.com/office/powerpoint/2013/main/command" cId="74013113" sldId="786"/>
      <ac:spMk id="4" creationId="{23B21B4F-6399-EFAF-273C-6571B80948E9}"/>
      <ac:txMk cp="0" len="2">
        <ac:context len="476" hash="2573575608"/>
      </ac:txMk>
    </ac:txMkLst>
    <p188:pos x="671593" y="284135"/>
    <p188:txBody>
      <a:bodyPr/>
      <a:lstStyle/>
      <a:p>
        <a:r>
          <a:rPr lang="en-US"/>
          <a:t>what is meant by "it"? do you mean trade? </a:t>
        </a:r>
      </a:p>
    </p188:txBody>
  </p188:cm>
</p188:cmLst>
</file>

<file path=ppt/comments/modernComment_31C_D6FD3DE6.xml><?xml version="1.0" encoding="utf-8"?>
<p188:cmLst xmlns:a="http://schemas.openxmlformats.org/drawingml/2006/main" xmlns:r="http://schemas.openxmlformats.org/officeDocument/2006/relationships" xmlns:p188="http://schemas.microsoft.com/office/powerpoint/2018/8/main">
  <p188:cm id="{A15A4D76-E9A8-4EC6-82C8-0DDFAAAC5486}" authorId="{79454761-CC25-4E87-D095-F4E0AF4574DB}" created="2023-03-07T18:56:52.661">
    <ac:txMkLst xmlns:ac="http://schemas.microsoft.com/office/drawing/2013/main/command">
      <pc:docMk xmlns:pc="http://schemas.microsoft.com/office/powerpoint/2013/main/command"/>
      <pc:sldMk xmlns:pc="http://schemas.microsoft.com/office/powerpoint/2013/main/command" cId="3606920678" sldId="796"/>
      <ac:spMk id="3" creationId="{00000000-0000-0000-0000-000000000000}"/>
      <ac:txMk cp="0" len="242">
        <ac:context len="429" hash="3903140816"/>
      </ac:txMk>
    </ac:txMkLst>
    <p188:pos x="6948406" y="2027694"/>
    <p188:txBody>
      <a:bodyPr/>
      <a:lstStyle/>
      <a:p>
        <a:r>
          <a:rPr lang="en-US"/>
          <a:t>these sentences are not complete I believe </a:t>
        </a:r>
      </a:p>
    </p188:txBody>
  </p188:cm>
</p188:cmLst>
</file>

<file path=ppt/comments/modernComment_31D_83AC7309.xml><?xml version="1.0" encoding="utf-8"?>
<p188:cmLst xmlns:a="http://schemas.openxmlformats.org/drawingml/2006/main" xmlns:r="http://schemas.openxmlformats.org/officeDocument/2006/relationships" xmlns:p188="http://schemas.microsoft.com/office/powerpoint/2018/8/main">
  <p188:cm id="{B894581A-D51B-4AC7-9B15-EA44E42FF42B}" authorId="{79454761-CC25-4E87-D095-F4E0AF4574DB}" created="2023-03-07T19:02:51.843">
    <ac:txMkLst xmlns:ac="http://schemas.microsoft.com/office/drawing/2013/main/command">
      <pc:docMk xmlns:pc="http://schemas.microsoft.com/office/powerpoint/2013/main/command"/>
      <pc:sldMk xmlns:pc="http://schemas.microsoft.com/office/powerpoint/2013/main/command" cId="2209116937" sldId="797"/>
      <ac:spMk id="3" creationId="{00000000-0000-0000-0000-000000000000}"/>
      <ac:txMk cp="0" len="99">
        <ac:context len="100" hash="3745638911"/>
      </ac:txMk>
    </ac:txMkLst>
    <p188:pos x="4972372" y="2402237"/>
    <p188:txBody>
      <a:bodyPr/>
      <a:lstStyle/>
      <a:p>
        <a:r>
          <a:rPr lang="en-US"/>
          <a:t>I believe that some more information should be added here. What is the meaning of these factors in outbreaks? </a:t>
        </a:r>
      </a:p>
    </p188:txBody>
  </p188:cm>
</p188:cmLst>
</file>

<file path=ppt/comments/modernComment_31E_40BC7F8C.xml><?xml version="1.0" encoding="utf-8"?>
<p188:cmLst xmlns:a="http://schemas.openxmlformats.org/drawingml/2006/main" xmlns:r="http://schemas.openxmlformats.org/officeDocument/2006/relationships" xmlns:p188="http://schemas.microsoft.com/office/powerpoint/2018/8/main">
  <p188:cm id="{47EB708A-8A82-4A7B-BB4E-4E6932683DF6}" authorId="{79454761-CC25-4E87-D095-F4E0AF4574DB}" created="2023-03-07T18:59:32.603">
    <ac:txMkLst xmlns:ac="http://schemas.microsoft.com/office/drawing/2013/main/command">
      <pc:docMk xmlns:pc="http://schemas.microsoft.com/office/powerpoint/2013/main/command"/>
      <pc:sldMk xmlns:pc="http://schemas.microsoft.com/office/powerpoint/2013/main/command" cId="1086095244" sldId="798"/>
      <ac:spMk id="2" creationId="{00000000-0000-0000-0000-000000000000}"/>
      <ac:txMk cp="32" len="8">
        <ac:context len="41" hash="536053731"/>
      </ac:txMk>
    </ac:txMkLst>
    <p188:pos x="2815525" y="968644"/>
    <p188:txBody>
      <a:bodyPr/>
      <a:lstStyle/>
      <a:p>
        <a:r>
          <a:rPr lang="en-US"/>
          <a:t>Economies? </a:t>
        </a:r>
      </a:p>
    </p188:txBody>
  </p188:cm>
  <p188:cm id="{09FCD295-FEBF-4F20-9A62-91B04D495E7D}" authorId="{79454761-CC25-4E87-D095-F4E0AF4574DB}" created="2023-03-07T19:00:40.199">
    <ac:txMkLst xmlns:ac="http://schemas.microsoft.com/office/drawing/2013/main/command">
      <pc:docMk xmlns:pc="http://schemas.microsoft.com/office/powerpoint/2013/main/command"/>
      <pc:sldMk xmlns:pc="http://schemas.microsoft.com/office/powerpoint/2013/main/command" cId="1086095244" sldId="798"/>
      <ac:spMk id="3" creationId="{00000000-0000-0000-0000-000000000000}"/>
      <ac:txMk cp="24" len="38">
        <ac:context len="100" hash="892752974"/>
      </ac:txMk>
    </ac:txMkLst>
    <p188:pos x="6095999" y="1898542"/>
    <p188:txBody>
      <a:bodyPr/>
      <a:lstStyle/>
      <a:p>
        <a:r>
          <a:rPr lang="en-US"/>
          <a:t>How? I would add some bits here how industrial and agricultural production is affected by outbreaks, e.g. "reduction of industrial and agricultural production"</a:t>
        </a:r>
      </a:p>
    </p188:txBody>
  </p188:cm>
  <p188:cm id="{25965EBB-036C-4A58-88D2-189C7DFE41E8}" authorId="{79454761-CC25-4E87-D095-F4E0AF4574DB}" created="2023-03-07T19:00:52.871">
    <ac:txMkLst xmlns:ac="http://schemas.microsoft.com/office/drawing/2013/main/command">
      <pc:docMk xmlns:pc="http://schemas.microsoft.com/office/powerpoint/2013/main/command"/>
      <pc:sldMk xmlns:pc="http://schemas.microsoft.com/office/powerpoint/2013/main/command" cId="1086095244" sldId="798"/>
      <ac:spMk id="3" creationId="{00000000-0000-0000-0000-000000000000}"/>
      <ac:txMk cp="63" len="36">
        <ac:context len="100" hash="892752974"/>
      </ac:txMk>
    </ac:txMkLst>
    <p188:pos x="3306305" y="2918847"/>
    <p188:txBody>
      <a:bodyPr/>
      <a:lstStyle/>
      <a:p>
        <a:r>
          <a:rPr lang="en-US"/>
          <a:t>also: how exactly?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BA3F10-4373-4CD5-B7F9-2C127B4CF7E5}" type="datetimeFigureOut">
              <a:rPr lang="en-US" smtClean="0"/>
              <a:t>3/7/2023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545B81-A833-45A6-8B74-22C770045A87}" type="slidenum">
              <a:rPr lang="en-US" smtClean="0"/>
              <a:t>‹#›</a:t>
            </a:fld>
            <a:endParaRPr lang="en-US"/>
          </a:p>
        </p:txBody>
      </p:sp>
    </p:spTree>
    <p:extLst>
      <p:ext uri="{BB962C8B-B14F-4D97-AF65-F5344CB8AC3E}">
        <p14:creationId xmlns:p14="http://schemas.microsoft.com/office/powerpoint/2010/main" val="3952682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eriod"/>
            </a:pPr>
            <a:r>
              <a:rPr lang="en-US" dirty="0"/>
              <a:t>Ask participants about what can be the objectives of this module, based on the purpose explained earlier</a:t>
            </a:r>
          </a:p>
          <a:p>
            <a:pPr marL="342900" indent="-342900">
              <a:buAutoNum type="arabicPeriod"/>
            </a:pPr>
            <a:r>
              <a:rPr lang="en-US" dirty="0"/>
              <a:t>Write the answers down on flip chart</a:t>
            </a:r>
          </a:p>
          <a:p>
            <a:pPr marL="342900" indent="-342900">
              <a:buAutoNum type="arabicPeriod"/>
            </a:pPr>
            <a:r>
              <a:rPr lang="en-US" dirty="0"/>
              <a:t>Explain the objective to participants as in the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In line with the answers  provided by participants (case discussed), discuss with them (provide to participants) the topic objective</a:t>
            </a:r>
          </a:p>
          <a:p>
            <a:endParaRPr lang="en-US" dirty="0"/>
          </a:p>
          <a:p>
            <a:pPr marL="342900" indent="-342900">
              <a:buAutoNum type="arabicPeriod"/>
            </a:pPr>
            <a:r>
              <a:rPr lang="en-US" dirty="0"/>
              <a:t>Ask participants about what can be the objectives of this module, based on the purpose explained earlier</a:t>
            </a:r>
          </a:p>
          <a:p>
            <a:pPr marL="342900" indent="-342900">
              <a:buAutoNum type="arabicPeriod"/>
            </a:pPr>
            <a:r>
              <a:rPr lang="en-US" dirty="0"/>
              <a:t>Write the answers down on flip chart</a:t>
            </a:r>
          </a:p>
          <a:p>
            <a:pPr marL="342900" indent="-342900">
              <a:buAutoNum type="arabicPeriod"/>
            </a:pPr>
            <a:r>
              <a:rPr lang="en-US" dirty="0"/>
              <a:t>Explain the objective to participants as in the slide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In line with the answers  provided by participants (case discussed), discuss with them (provide to participants) the topic objective???</a:t>
            </a:r>
          </a:p>
          <a:p>
            <a:endParaRPr lang="en-US" dirty="0"/>
          </a:p>
          <a:p>
            <a:endParaRPr lang="en-US" dirty="0"/>
          </a:p>
        </p:txBody>
      </p:sp>
      <p:sp>
        <p:nvSpPr>
          <p:cNvPr id="4" name="Slide Number Placeholder 3"/>
          <p:cNvSpPr>
            <a:spLocks noGrp="1"/>
          </p:cNvSpPr>
          <p:nvPr>
            <p:ph type="sldNum" sz="quarter" idx="5"/>
          </p:nvPr>
        </p:nvSpPr>
        <p:spPr/>
        <p:txBody>
          <a:bodyPr/>
          <a:lstStyle/>
          <a:p>
            <a:fld id="{8C545B81-A833-45A6-8B74-22C770045A87}" type="slidenum">
              <a:rPr lang="en-US" smtClean="0"/>
              <a:t>2</a:t>
            </a:fld>
            <a:endParaRPr lang="en-US"/>
          </a:p>
        </p:txBody>
      </p:sp>
    </p:spTree>
    <p:extLst>
      <p:ext uri="{BB962C8B-B14F-4D97-AF65-F5344CB8AC3E}">
        <p14:creationId xmlns:p14="http://schemas.microsoft.com/office/powerpoint/2010/main" val="3883415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Introduce</a:t>
            </a:r>
            <a:r>
              <a:rPr lang="en-US" baseline="0" dirty="0"/>
              <a:t> the case from the above published paper (copy available)</a:t>
            </a:r>
          </a:p>
          <a:p>
            <a:r>
              <a:rPr lang="en-US" baseline="0" dirty="0"/>
              <a:t># Highlight key issues/results reported in the case</a:t>
            </a:r>
          </a:p>
          <a:p>
            <a:r>
              <a:rPr lang="en-US" baseline="0" dirty="0"/>
              <a:t># Give time for participants to discuss: linking global trade and disease spread</a:t>
            </a:r>
            <a:endParaRPr lang="en-US" dirty="0"/>
          </a:p>
        </p:txBody>
      </p:sp>
      <p:sp>
        <p:nvSpPr>
          <p:cNvPr id="4" name="Slide Number Placeholder 3"/>
          <p:cNvSpPr>
            <a:spLocks noGrp="1"/>
          </p:cNvSpPr>
          <p:nvPr>
            <p:ph type="sldNum" sz="quarter" idx="10"/>
          </p:nvPr>
        </p:nvSpPr>
        <p:spPr/>
        <p:txBody>
          <a:bodyPr/>
          <a:lstStyle/>
          <a:p>
            <a:fld id="{D2FFF1C8-707C-452D-A875-66EFF7A7EED6}" type="slidenum">
              <a:rPr lang="en-US" smtClean="0"/>
              <a:t>17</a:t>
            </a:fld>
            <a:endParaRPr lang="en-US"/>
          </a:p>
        </p:txBody>
      </p:sp>
    </p:spTree>
    <p:extLst>
      <p:ext uri="{BB962C8B-B14F-4D97-AF65-F5344CB8AC3E}">
        <p14:creationId xmlns:p14="http://schemas.microsoft.com/office/powerpoint/2010/main" val="1040270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#Mobility continuum (at origin, transit, destination and return points) </a:t>
            </a:r>
          </a:p>
        </p:txBody>
      </p:sp>
      <p:sp>
        <p:nvSpPr>
          <p:cNvPr id="4" name="Slide Number Placeholder 3"/>
          <p:cNvSpPr>
            <a:spLocks noGrp="1"/>
          </p:cNvSpPr>
          <p:nvPr>
            <p:ph type="sldNum" sz="quarter" idx="5"/>
          </p:nvPr>
        </p:nvSpPr>
        <p:spPr/>
        <p:txBody>
          <a:bodyPr/>
          <a:lstStyle/>
          <a:p>
            <a:fld id="{8C545B81-A833-45A6-8B74-22C770045A87}" type="slidenum">
              <a:rPr lang="en-US" smtClean="0"/>
              <a:t>20</a:t>
            </a:fld>
            <a:endParaRPr lang="en-US"/>
          </a:p>
        </p:txBody>
      </p:sp>
    </p:spTree>
    <p:extLst>
      <p:ext uri="{BB962C8B-B14F-4D97-AF65-F5344CB8AC3E}">
        <p14:creationId xmlns:p14="http://schemas.microsoft.com/office/powerpoint/2010/main" val="1160090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a:t>
            </a:r>
            <a:r>
              <a:rPr lang="en-US" i="1" dirty="0"/>
              <a:t>Lancet Infectious Diseases, </a:t>
            </a:r>
            <a:r>
              <a:rPr lang="en-US" i="1" dirty="0" err="1"/>
              <a:t>Morens</a:t>
            </a:r>
            <a:r>
              <a:rPr lang="en-US" i="1" dirty="0"/>
              <a:t> et al. (2008).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 drivers of epidemics (migration, globalization and global trade, global climate change). Factors influencing emergence of infectious diseases</a:t>
            </a:r>
          </a:p>
          <a:p>
            <a:r>
              <a:rPr lang="en-US" dirty="0"/>
              <a:t>#Migration together with urbanization and climate change (increased temperature, humidity, precipitation) are closely tied to occurring of pandemics (spread of emerging and re-emerging infectious diseases)</a:t>
            </a:r>
          </a:p>
        </p:txBody>
      </p:sp>
      <p:sp>
        <p:nvSpPr>
          <p:cNvPr id="4" name="Slide Number Placeholder 3"/>
          <p:cNvSpPr>
            <a:spLocks noGrp="1"/>
          </p:cNvSpPr>
          <p:nvPr>
            <p:ph type="sldNum" sz="quarter" idx="5"/>
          </p:nvPr>
        </p:nvSpPr>
        <p:spPr/>
        <p:txBody>
          <a:bodyPr/>
          <a:lstStyle/>
          <a:p>
            <a:fld id="{679D60E1-E50D-2447-9372-F19F5FBB066C}" type="slidenum">
              <a:rPr lang="en-US" smtClean="0"/>
              <a:t>22</a:t>
            </a:fld>
            <a:endParaRPr lang="en-US"/>
          </a:p>
        </p:txBody>
      </p:sp>
    </p:spTree>
    <p:extLst>
      <p:ext uri="{BB962C8B-B14F-4D97-AF65-F5344CB8AC3E}">
        <p14:creationId xmlns:p14="http://schemas.microsoft.com/office/powerpoint/2010/main" val="32300540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Women are more likely to lose their jobs than men because their participation in the </a:t>
            </a:r>
            <a:r>
              <a:rPr lang="en-US" dirty="0" err="1"/>
              <a:t>labour</a:t>
            </a:r>
            <a:r>
              <a:rPr lang="en-US" dirty="0"/>
              <a:t> market is often in the form of temporary and part-time employment (Durant and </a:t>
            </a:r>
            <a:r>
              <a:rPr lang="en-US" dirty="0" err="1"/>
              <a:t>CokeHamilton</a:t>
            </a:r>
            <a:r>
              <a:rPr lang="en-US" dirty="0"/>
              <a:t>, 2020)</a:t>
            </a:r>
          </a:p>
          <a:p>
            <a:pPr marL="228600" indent="-228600">
              <a:buAutoNum type="arabicPeriod"/>
            </a:pPr>
            <a:r>
              <a:rPr lang="en-US" dirty="0"/>
              <a:t>Women are less entitled than men to social protection (not formally employed). In Africa, for example, around 90 per cent of women are in informal employment, compared with around 83 per cent of men (ILO, 2018b). A</a:t>
            </a:r>
          </a:p>
          <a:p>
            <a:pPr marL="228600" indent="-228600">
              <a:buAutoNum type="arabicPeriod"/>
            </a:pPr>
            <a:r>
              <a:rPr lang="en-US" dirty="0"/>
              <a:t>Closure of service sector businesses, due to travel restrictions and lockdown, affect women badly because they make over 55% of labor in this sector</a:t>
            </a:r>
          </a:p>
          <a:p>
            <a:pPr marL="285750" indent="-285750">
              <a:buFontTx/>
              <a:buChar char="-"/>
            </a:pPr>
            <a:endParaRPr lang="en-US" dirty="0"/>
          </a:p>
        </p:txBody>
      </p:sp>
      <p:sp>
        <p:nvSpPr>
          <p:cNvPr id="4" name="Slide Number Placeholder 3"/>
          <p:cNvSpPr>
            <a:spLocks noGrp="1"/>
          </p:cNvSpPr>
          <p:nvPr>
            <p:ph type="sldNum" sz="quarter" idx="5"/>
          </p:nvPr>
        </p:nvSpPr>
        <p:spPr/>
        <p:txBody>
          <a:bodyPr/>
          <a:lstStyle/>
          <a:p>
            <a:fld id="{679D60E1-E50D-2447-9372-F19F5FBB066C}" type="slidenum">
              <a:rPr lang="en-US" smtClean="0"/>
              <a:t>24</a:t>
            </a:fld>
            <a:endParaRPr lang="en-US"/>
          </a:p>
        </p:txBody>
      </p:sp>
    </p:spTree>
    <p:extLst>
      <p:ext uri="{BB962C8B-B14F-4D97-AF65-F5344CB8AC3E}">
        <p14:creationId xmlns:p14="http://schemas.microsoft.com/office/powerpoint/2010/main" val="1074494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333333"/>
                </a:solidFill>
                <a:effectLst/>
                <a:latin typeface="Arial" panose="020B0604020202020204" pitchFamily="34" charset="0"/>
                <a:ea typeface="Calibri" panose="020F0502020204030204" pitchFamily="34" charset="0"/>
              </a:rPr>
              <a:t>In 2020, trade in services declined more and has been recovering at a slower pace than goods trade. Not surprisingly, trade in travel and tourism services slumped dramatically but trade in digitally delivered services, such as telecommunication and information technology services, boomed</a:t>
            </a:r>
            <a:endParaRPr lang="en-US" dirty="0"/>
          </a:p>
        </p:txBody>
      </p:sp>
      <p:sp>
        <p:nvSpPr>
          <p:cNvPr id="4" name="Slide Number Placeholder 3"/>
          <p:cNvSpPr>
            <a:spLocks noGrp="1"/>
          </p:cNvSpPr>
          <p:nvPr>
            <p:ph type="sldNum" sz="quarter" idx="5"/>
          </p:nvPr>
        </p:nvSpPr>
        <p:spPr/>
        <p:txBody>
          <a:bodyPr/>
          <a:lstStyle/>
          <a:p>
            <a:fld id="{8C545B81-A833-45A6-8B74-22C770045A87}" type="slidenum">
              <a:rPr lang="en-US" smtClean="0"/>
              <a:t>25</a:t>
            </a:fld>
            <a:endParaRPr lang="en-US"/>
          </a:p>
        </p:txBody>
      </p:sp>
    </p:spTree>
    <p:extLst>
      <p:ext uri="{BB962C8B-B14F-4D97-AF65-F5344CB8AC3E}">
        <p14:creationId xmlns:p14="http://schemas.microsoft.com/office/powerpoint/2010/main" val="2206253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Spread of disease depend on distance between people (now becoming insignificant), and way of transmission (Freetown is closer to London than Lagos)</a:t>
            </a:r>
          </a:p>
          <a:p>
            <a:pPr marL="228600" indent="-228600">
              <a:buAutoNum type="arabicPeriod"/>
            </a:pPr>
            <a:r>
              <a:rPr lang="en-US" dirty="0"/>
              <a:t>Migrants play important role in some sectors e.g., agriculture and other supply chains like distribution services. They also are health care workers in many developed countries</a:t>
            </a:r>
          </a:p>
        </p:txBody>
      </p:sp>
      <p:sp>
        <p:nvSpPr>
          <p:cNvPr id="4" name="Slide Number Placeholder 3"/>
          <p:cNvSpPr>
            <a:spLocks noGrp="1"/>
          </p:cNvSpPr>
          <p:nvPr>
            <p:ph type="sldNum" sz="quarter" idx="5"/>
          </p:nvPr>
        </p:nvSpPr>
        <p:spPr/>
        <p:txBody>
          <a:bodyPr/>
          <a:lstStyle/>
          <a:p>
            <a:fld id="{8C545B81-A833-45A6-8B74-22C770045A87}" type="slidenum">
              <a:rPr lang="en-US" smtClean="0"/>
              <a:t>26</a:t>
            </a:fld>
            <a:endParaRPr lang="en-US"/>
          </a:p>
        </p:txBody>
      </p:sp>
    </p:spTree>
    <p:extLst>
      <p:ext uri="{BB962C8B-B14F-4D97-AF65-F5344CB8AC3E}">
        <p14:creationId xmlns:p14="http://schemas.microsoft.com/office/powerpoint/2010/main" val="531933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Expand on impact on tourism</a:t>
            </a:r>
          </a:p>
        </p:txBody>
      </p:sp>
      <p:sp>
        <p:nvSpPr>
          <p:cNvPr id="4" name="Slide Number Placeholder 3"/>
          <p:cNvSpPr>
            <a:spLocks noGrp="1"/>
          </p:cNvSpPr>
          <p:nvPr>
            <p:ph type="sldNum" sz="quarter" idx="5"/>
          </p:nvPr>
        </p:nvSpPr>
        <p:spPr/>
        <p:txBody>
          <a:bodyPr/>
          <a:lstStyle/>
          <a:p>
            <a:fld id="{8C545B81-A833-45A6-8B74-22C770045A87}" type="slidenum">
              <a:rPr lang="en-US" smtClean="0"/>
              <a:t>29</a:t>
            </a:fld>
            <a:endParaRPr lang="en-US"/>
          </a:p>
        </p:txBody>
      </p:sp>
    </p:spTree>
    <p:extLst>
      <p:ext uri="{BB962C8B-B14F-4D97-AF65-F5344CB8AC3E}">
        <p14:creationId xmlns:p14="http://schemas.microsoft.com/office/powerpoint/2010/main" val="2694448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Expand on agriculture and livestock</a:t>
            </a:r>
          </a:p>
        </p:txBody>
      </p:sp>
      <p:sp>
        <p:nvSpPr>
          <p:cNvPr id="4" name="Slide Number Placeholder 3"/>
          <p:cNvSpPr>
            <a:spLocks noGrp="1"/>
          </p:cNvSpPr>
          <p:nvPr>
            <p:ph type="sldNum" sz="quarter" idx="5"/>
          </p:nvPr>
        </p:nvSpPr>
        <p:spPr/>
        <p:txBody>
          <a:bodyPr/>
          <a:lstStyle/>
          <a:p>
            <a:fld id="{8C545B81-A833-45A6-8B74-22C770045A87}" type="slidenum">
              <a:rPr lang="en-US" smtClean="0"/>
              <a:t>30</a:t>
            </a:fld>
            <a:endParaRPr lang="en-US"/>
          </a:p>
        </p:txBody>
      </p:sp>
    </p:spTree>
    <p:extLst>
      <p:ext uri="{BB962C8B-B14F-4D97-AF65-F5344CB8AC3E}">
        <p14:creationId xmlns:p14="http://schemas.microsoft.com/office/powerpoint/2010/main" val="8813013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 Buchanan et al., 2020; New York City Department of Health, 2020; US Census Bureau, 2018.</a:t>
            </a:r>
          </a:p>
        </p:txBody>
      </p:sp>
      <p:sp>
        <p:nvSpPr>
          <p:cNvPr id="4" name="Slide Number Placeholder 3"/>
          <p:cNvSpPr>
            <a:spLocks noGrp="1"/>
          </p:cNvSpPr>
          <p:nvPr>
            <p:ph type="sldNum" sz="quarter" idx="5"/>
          </p:nvPr>
        </p:nvSpPr>
        <p:spPr/>
        <p:txBody>
          <a:bodyPr/>
          <a:lstStyle/>
          <a:p>
            <a:fld id="{8C545B81-A833-45A6-8B74-22C770045A87}" type="slidenum">
              <a:rPr lang="en-US" smtClean="0"/>
              <a:t>32</a:t>
            </a:fld>
            <a:endParaRPr lang="en-US"/>
          </a:p>
        </p:txBody>
      </p:sp>
    </p:spTree>
    <p:extLst>
      <p:ext uri="{BB962C8B-B14F-4D97-AF65-F5344CB8AC3E}">
        <p14:creationId xmlns:p14="http://schemas.microsoft.com/office/powerpoint/2010/main" val="14781067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79D60E1-E50D-2447-9372-F19F5FBB066C}" type="slidenum">
              <a:rPr lang="en-US" smtClean="0"/>
              <a:t>33</a:t>
            </a:fld>
            <a:endParaRPr lang="en-US"/>
          </a:p>
        </p:txBody>
      </p:sp>
    </p:spTree>
    <p:extLst>
      <p:ext uri="{BB962C8B-B14F-4D97-AF65-F5344CB8AC3E}">
        <p14:creationId xmlns:p14="http://schemas.microsoft.com/office/powerpoint/2010/main" val="644342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and discuss the expected learning outcomes with participants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Let one health appear clearly</a:t>
            </a:r>
            <a:endParaRPr lang="en-US" dirty="0"/>
          </a:p>
          <a:p>
            <a:endParaRPr lang="en-US" dirty="0"/>
          </a:p>
        </p:txBody>
      </p:sp>
      <p:sp>
        <p:nvSpPr>
          <p:cNvPr id="4" name="Slide Number Placeholder 3"/>
          <p:cNvSpPr>
            <a:spLocks noGrp="1"/>
          </p:cNvSpPr>
          <p:nvPr>
            <p:ph type="sldNum" sz="quarter" idx="5"/>
          </p:nvPr>
        </p:nvSpPr>
        <p:spPr/>
        <p:txBody>
          <a:bodyPr/>
          <a:lstStyle/>
          <a:p>
            <a:fld id="{8C545B81-A833-45A6-8B74-22C770045A87}" type="slidenum">
              <a:rPr lang="en-US" smtClean="0"/>
              <a:t>3</a:t>
            </a:fld>
            <a:endParaRPr lang="en-US"/>
          </a:p>
        </p:txBody>
      </p:sp>
    </p:spTree>
    <p:extLst>
      <p:ext uri="{BB962C8B-B14F-4D97-AF65-F5344CB8AC3E}">
        <p14:creationId xmlns:p14="http://schemas.microsoft.com/office/powerpoint/2010/main" val="939708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Introduce</a:t>
            </a:r>
            <a:r>
              <a:rPr lang="en-US" baseline="0" dirty="0"/>
              <a:t> the case from the above published paper (copy available) or any relevant paper, highlight key issues/results reported in the case and give time for participants to discuss: linking global movement and disease spread</a:t>
            </a:r>
          </a:p>
        </p:txBody>
      </p:sp>
      <p:sp>
        <p:nvSpPr>
          <p:cNvPr id="4" name="Slide Number Placeholder 3"/>
          <p:cNvSpPr>
            <a:spLocks noGrp="1"/>
          </p:cNvSpPr>
          <p:nvPr>
            <p:ph type="sldNum" sz="quarter" idx="10"/>
          </p:nvPr>
        </p:nvSpPr>
        <p:spPr/>
        <p:txBody>
          <a:bodyPr/>
          <a:lstStyle/>
          <a:p>
            <a:fld id="{D2FFF1C8-707C-452D-A875-66EFF7A7EED6}" type="slidenum">
              <a:rPr lang="en-US" smtClean="0"/>
              <a:t>9</a:t>
            </a:fld>
            <a:endParaRPr lang="en-US"/>
          </a:p>
        </p:txBody>
      </p:sp>
    </p:spTree>
    <p:extLst>
      <p:ext uri="{BB962C8B-B14F-4D97-AF65-F5344CB8AC3E}">
        <p14:creationId xmlns:p14="http://schemas.microsoft.com/office/powerpoint/2010/main" val="2264346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b="0" i="0" dirty="0">
                <a:solidFill>
                  <a:srgbClr val="212121"/>
                </a:solidFill>
                <a:effectLst/>
                <a:latin typeface="-apple-system"/>
              </a:rPr>
              <a:t>This group work is a quick and simple one, it should not last long..</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b="0" i="0" dirty="0">
                <a:solidFill>
                  <a:srgbClr val="212121"/>
                </a:solidFill>
                <a:effectLst/>
                <a:latin typeface="-apple-system"/>
              </a:rPr>
              <a:t>International Trade works on the principle of comparative advantage—one nation specializes in producing a specific product—gains reputation—then supplies the product to the international market.</a:t>
            </a:r>
          </a:p>
          <a:p>
            <a:endParaRPr lang="en-US" dirty="0"/>
          </a:p>
        </p:txBody>
      </p:sp>
      <p:sp>
        <p:nvSpPr>
          <p:cNvPr id="4" name="Slide Number Placeholder 3"/>
          <p:cNvSpPr>
            <a:spLocks noGrp="1"/>
          </p:cNvSpPr>
          <p:nvPr>
            <p:ph type="sldNum" sz="quarter" idx="5"/>
          </p:nvPr>
        </p:nvSpPr>
        <p:spPr/>
        <p:txBody>
          <a:bodyPr/>
          <a:lstStyle/>
          <a:p>
            <a:fld id="{8C545B81-A833-45A6-8B74-22C770045A87}" type="slidenum">
              <a:rPr lang="en-US" smtClean="0"/>
              <a:t>11</a:t>
            </a:fld>
            <a:endParaRPr lang="en-US"/>
          </a:p>
        </p:txBody>
      </p:sp>
    </p:spTree>
    <p:extLst>
      <p:ext uri="{BB962C8B-B14F-4D97-AF65-F5344CB8AC3E}">
        <p14:creationId xmlns:p14="http://schemas.microsoft.com/office/powerpoint/2010/main" val="2893090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a:t>Provide various ways through which one</a:t>
            </a:r>
            <a:r>
              <a:rPr lang="en-US" baseline="0" dirty="0"/>
              <a:t> can enter a foreign market hence involve in international trade</a:t>
            </a:r>
          </a:p>
          <a:p>
            <a:pPr marL="171450" indent="-171450">
              <a:buFont typeface="Arial" pitchFamily="34" charset="0"/>
              <a:buChar char="•"/>
            </a:pPr>
            <a:r>
              <a:rPr lang="en-US" baseline="0" dirty="0"/>
              <a:t>Discuss the mode of production in home countries emphasizing on direct expert, indirect export, complementary export and offshore services</a:t>
            </a:r>
          </a:p>
          <a:p>
            <a:pPr marL="171450" indent="-171450">
              <a:buFont typeface="Arial" pitchFamily="34" charset="0"/>
              <a:buChar char="•"/>
            </a:pPr>
            <a:r>
              <a:rPr lang="en-US" baseline="0" dirty="0"/>
              <a:t>Link with possible risks of diseases transmission along the way</a:t>
            </a:r>
            <a:endParaRPr lang="en-US" dirty="0"/>
          </a:p>
          <a:p>
            <a:endParaRPr lang="en-US" dirty="0"/>
          </a:p>
        </p:txBody>
      </p:sp>
      <p:sp>
        <p:nvSpPr>
          <p:cNvPr id="4" name="Slide Number Placeholder 3"/>
          <p:cNvSpPr>
            <a:spLocks noGrp="1"/>
          </p:cNvSpPr>
          <p:nvPr>
            <p:ph type="sldNum" sz="quarter" idx="5"/>
          </p:nvPr>
        </p:nvSpPr>
        <p:spPr/>
        <p:txBody>
          <a:bodyPr/>
          <a:lstStyle/>
          <a:p>
            <a:fld id="{8C545B81-A833-45A6-8B74-22C770045A87}" type="slidenum">
              <a:rPr lang="en-US" smtClean="0"/>
              <a:t>12</a:t>
            </a:fld>
            <a:endParaRPr lang="en-US"/>
          </a:p>
        </p:txBody>
      </p:sp>
    </p:spTree>
    <p:extLst>
      <p:ext uri="{BB962C8B-B14F-4D97-AF65-F5344CB8AC3E}">
        <p14:creationId xmlns:p14="http://schemas.microsoft.com/office/powerpoint/2010/main" val="1968675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545B81-A833-45A6-8B74-22C770045A87}" type="slidenum">
              <a:rPr lang="en-US" smtClean="0"/>
              <a:t>13</a:t>
            </a:fld>
            <a:endParaRPr lang="en-US"/>
          </a:p>
        </p:txBody>
      </p:sp>
    </p:spTree>
    <p:extLst>
      <p:ext uri="{BB962C8B-B14F-4D97-AF65-F5344CB8AC3E}">
        <p14:creationId xmlns:p14="http://schemas.microsoft.com/office/powerpoint/2010/main" val="263180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a:t>##Start a new subtopic here by asking a broad question about globalization?, receive learners answers</a:t>
            </a:r>
          </a:p>
          <a:p>
            <a:pPr marL="0" indent="0">
              <a:buFont typeface="Arial" pitchFamily="34" charset="0"/>
              <a:buNone/>
            </a:pPr>
            <a:r>
              <a:rPr lang="en-US" dirty="0"/>
              <a:t>1. Show the</a:t>
            </a:r>
            <a:r>
              <a:rPr lang="en-US" baseline="0" dirty="0"/>
              <a:t> link of international trade and globalization (market creation through advertisement on open media outlets))</a:t>
            </a:r>
          </a:p>
          <a:p>
            <a:pPr marL="0" indent="0">
              <a:buFont typeface="Arial" pitchFamily="34" charset="0"/>
              <a:buNone/>
            </a:pPr>
            <a:r>
              <a:rPr lang="en-US" baseline="0" dirty="0"/>
              <a:t>2. Discuss globalization: meaning and origin</a:t>
            </a:r>
            <a:endParaRPr lang="en-US" dirty="0"/>
          </a:p>
          <a:p>
            <a:endParaRPr lang="en-US" dirty="0"/>
          </a:p>
        </p:txBody>
      </p:sp>
      <p:sp>
        <p:nvSpPr>
          <p:cNvPr id="4" name="Slide Number Placeholder 3"/>
          <p:cNvSpPr>
            <a:spLocks noGrp="1"/>
          </p:cNvSpPr>
          <p:nvPr>
            <p:ph type="sldNum" sz="quarter" idx="5"/>
          </p:nvPr>
        </p:nvSpPr>
        <p:spPr/>
        <p:txBody>
          <a:bodyPr/>
          <a:lstStyle/>
          <a:p>
            <a:fld id="{8C545B81-A833-45A6-8B74-22C770045A87}" type="slidenum">
              <a:rPr lang="en-US" smtClean="0"/>
              <a:t>14</a:t>
            </a:fld>
            <a:endParaRPr lang="en-US"/>
          </a:p>
        </p:txBody>
      </p:sp>
    </p:spTree>
    <p:extLst>
      <p:ext uri="{BB962C8B-B14F-4D97-AF65-F5344CB8AC3E}">
        <p14:creationId xmlns:p14="http://schemas.microsoft.com/office/powerpoint/2010/main" val="4073720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1. Provide a course homework</a:t>
            </a:r>
            <a:r>
              <a:rPr lang="en-US" i="0" baseline="0" dirty="0"/>
              <a:t> on drivers of globalization: </a:t>
            </a:r>
            <a:r>
              <a:rPr lang="en-US" i="0" dirty="0"/>
              <a:t>Ask and allow participants to discuss advantages and disadvantages of globalization</a:t>
            </a:r>
          </a:p>
          <a:p>
            <a:endParaRPr lang="en-US" dirty="0"/>
          </a:p>
        </p:txBody>
      </p:sp>
      <p:sp>
        <p:nvSpPr>
          <p:cNvPr id="4" name="Slide Number Placeholder 3"/>
          <p:cNvSpPr>
            <a:spLocks noGrp="1"/>
          </p:cNvSpPr>
          <p:nvPr>
            <p:ph type="sldNum" sz="quarter" idx="5"/>
          </p:nvPr>
        </p:nvSpPr>
        <p:spPr/>
        <p:txBody>
          <a:bodyPr/>
          <a:lstStyle/>
          <a:p>
            <a:fld id="{8C545B81-A833-45A6-8B74-22C770045A87}" type="slidenum">
              <a:rPr lang="en-US" smtClean="0"/>
              <a:t>15</a:t>
            </a:fld>
            <a:endParaRPr lang="en-US"/>
          </a:p>
        </p:txBody>
      </p:sp>
    </p:spTree>
    <p:extLst>
      <p:ext uri="{BB962C8B-B14F-4D97-AF65-F5344CB8AC3E}">
        <p14:creationId xmlns:p14="http://schemas.microsoft.com/office/powerpoint/2010/main" val="3893652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GB" dirty="0"/>
              <a:t>1. Discuss the health</a:t>
            </a:r>
            <a:r>
              <a:rPr lang="en-GB" baseline="0" dirty="0"/>
              <a:t> risks associated with globalization </a:t>
            </a:r>
          </a:p>
          <a:p>
            <a:pPr marL="0" indent="0">
              <a:buFont typeface="Arial" pitchFamily="34" charset="0"/>
              <a:buNone/>
            </a:pPr>
            <a:r>
              <a:rPr lang="en-GB" baseline="0" dirty="0"/>
              <a:t>2. Provide at least two examples to support your discussion (COVID 19 pandemic has global consequences on many countries e.g. </a:t>
            </a:r>
            <a:r>
              <a:rPr lang="en-GB" baseline="0" dirty="0" err="1"/>
              <a:t>Srilanka</a:t>
            </a:r>
            <a:r>
              <a:rPr lang="en-GB" baseline="0" dirty="0"/>
              <a:t>???, countries lose control over their borders!!!)</a:t>
            </a:r>
            <a:endParaRPr lang="en-GB" dirty="0"/>
          </a:p>
          <a:p>
            <a:endParaRPr lang="en-US" dirty="0"/>
          </a:p>
        </p:txBody>
      </p:sp>
      <p:sp>
        <p:nvSpPr>
          <p:cNvPr id="4" name="Slide Number Placeholder 3"/>
          <p:cNvSpPr>
            <a:spLocks noGrp="1"/>
          </p:cNvSpPr>
          <p:nvPr>
            <p:ph type="sldNum" sz="quarter" idx="5"/>
          </p:nvPr>
        </p:nvSpPr>
        <p:spPr/>
        <p:txBody>
          <a:bodyPr/>
          <a:lstStyle/>
          <a:p>
            <a:fld id="{8C545B81-A833-45A6-8B74-22C770045A87}" type="slidenum">
              <a:rPr lang="en-US" smtClean="0"/>
              <a:t>16</a:t>
            </a:fld>
            <a:endParaRPr lang="en-US"/>
          </a:p>
        </p:txBody>
      </p:sp>
    </p:spTree>
    <p:extLst>
      <p:ext uri="{BB962C8B-B14F-4D97-AF65-F5344CB8AC3E}">
        <p14:creationId xmlns:p14="http://schemas.microsoft.com/office/powerpoint/2010/main" val="2486211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B2490-D320-651B-A076-2D3AB6689F0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05635E6-879A-7075-C950-C76AD041C1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2F3D2C5-C437-7AFC-E865-015B2FD09BA3}"/>
              </a:ext>
            </a:extLst>
          </p:cNvPr>
          <p:cNvSpPr>
            <a:spLocks noGrp="1"/>
          </p:cNvSpPr>
          <p:nvPr>
            <p:ph type="dt" sz="half" idx="10"/>
          </p:nvPr>
        </p:nvSpPr>
        <p:spPr/>
        <p:txBody>
          <a:bodyPr/>
          <a:lstStyle/>
          <a:p>
            <a:fld id="{F63862A0-9279-4563-B686-84DE9AABE504}" type="datetimeFigureOut">
              <a:rPr lang="en-US" smtClean="0"/>
              <a:t>3/7/2023</a:t>
            </a:fld>
            <a:endParaRPr lang="en-US"/>
          </a:p>
        </p:txBody>
      </p:sp>
      <p:sp>
        <p:nvSpPr>
          <p:cNvPr id="5" name="Footer Placeholder 4">
            <a:extLst>
              <a:ext uri="{FF2B5EF4-FFF2-40B4-BE49-F238E27FC236}">
                <a16:creationId xmlns:a16="http://schemas.microsoft.com/office/drawing/2014/main" id="{6350A213-A837-1CAC-8649-BAB559D4B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322C7A-45A3-9EC4-6303-F9EDC962D606}"/>
              </a:ext>
            </a:extLst>
          </p:cNvPr>
          <p:cNvSpPr>
            <a:spLocks noGrp="1"/>
          </p:cNvSpPr>
          <p:nvPr>
            <p:ph type="sldNum" sz="quarter" idx="12"/>
          </p:nvPr>
        </p:nvSpPr>
        <p:spPr/>
        <p:txBody>
          <a:bodyPr/>
          <a:lstStyle/>
          <a:p>
            <a:fld id="{48A29EE6-3217-46DA-B76B-A03FB24AAA34}" type="slidenum">
              <a:rPr lang="en-US" smtClean="0"/>
              <a:t>‹#›</a:t>
            </a:fld>
            <a:endParaRPr lang="en-US"/>
          </a:p>
        </p:txBody>
      </p:sp>
    </p:spTree>
    <p:extLst>
      <p:ext uri="{BB962C8B-B14F-4D97-AF65-F5344CB8AC3E}">
        <p14:creationId xmlns:p14="http://schemas.microsoft.com/office/powerpoint/2010/main" val="1600460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B2C08-6FAE-D089-1D16-50CD707A67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04343CE-8E1A-832F-DE3F-A2DAB0CBF0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F181FB-F779-15CB-AB3F-59BF7A7186B9}"/>
              </a:ext>
            </a:extLst>
          </p:cNvPr>
          <p:cNvSpPr>
            <a:spLocks noGrp="1"/>
          </p:cNvSpPr>
          <p:nvPr>
            <p:ph type="dt" sz="half" idx="10"/>
          </p:nvPr>
        </p:nvSpPr>
        <p:spPr/>
        <p:txBody>
          <a:bodyPr/>
          <a:lstStyle/>
          <a:p>
            <a:fld id="{F63862A0-9279-4563-B686-84DE9AABE504}" type="datetimeFigureOut">
              <a:rPr lang="en-US" smtClean="0"/>
              <a:t>3/7/2023</a:t>
            </a:fld>
            <a:endParaRPr lang="en-US"/>
          </a:p>
        </p:txBody>
      </p:sp>
      <p:sp>
        <p:nvSpPr>
          <p:cNvPr id="5" name="Footer Placeholder 4">
            <a:extLst>
              <a:ext uri="{FF2B5EF4-FFF2-40B4-BE49-F238E27FC236}">
                <a16:creationId xmlns:a16="http://schemas.microsoft.com/office/drawing/2014/main" id="{B8775C73-4EF7-BBA2-C5EB-694E1A73AB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FB6ED7-E0ED-AB92-27B1-50923A552867}"/>
              </a:ext>
            </a:extLst>
          </p:cNvPr>
          <p:cNvSpPr>
            <a:spLocks noGrp="1"/>
          </p:cNvSpPr>
          <p:nvPr>
            <p:ph type="sldNum" sz="quarter" idx="12"/>
          </p:nvPr>
        </p:nvSpPr>
        <p:spPr/>
        <p:txBody>
          <a:bodyPr/>
          <a:lstStyle/>
          <a:p>
            <a:fld id="{48A29EE6-3217-46DA-B76B-A03FB24AAA34}" type="slidenum">
              <a:rPr lang="en-US" smtClean="0"/>
              <a:t>‹#›</a:t>
            </a:fld>
            <a:endParaRPr lang="en-US"/>
          </a:p>
        </p:txBody>
      </p:sp>
    </p:spTree>
    <p:extLst>
      <p:ext uri="{BB962C8B-B14F-4D97-AF65-F5344CB8AC3E}">
        <p14:creationId xmlns:p14="http://schemas.microsoft.com/office/powerpoint/2010/main" val="1012128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9BDF04A-3920-9616-87E1-4F633FDDAEE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0B96253-31C7-4872-D0B3-40E89C63EF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2E33AD-008E-0A48-DD29-3D5FBAE48176}"/>
              </a:ext>
            </a:extLst>
          </p:cNvPr>
          <p:cNvSpPr>
            <a:spLocks noGrp="1"/>
          </p:cNvSpPr>
          <p:nvPr>
            <p:ph type="dt" sz="half" idx="10"/>
          </p:nvPr>
        </p:nvSpPr>
        <p:spPr/>
        <p:txBody>
          <a:bodyPr/>
          <a:lstStyle/>
          <a:p>
            <a:fld id="{F63862A0-9279-4563-B686-84DE9AABE504}" type="datetimeFigureOut">
              <a:rPr lang="en-US" smtClean="0"/>
              <a:t>3/7/2023</a:t>
            </a:fld>
            <a:endParaRPr lang="en-US"/>
          </a:p>
        </p:txBody>
      </p:sp>
      <p:sp>
        <p:nvSpPr>
          <p:cNvPr id="5" name="Footer Placeholder 4">
            <a:extLst>
              <a:ext uri="{FF2B5EF4-FFF2-40B4-BE49-F238E27FC236}">
                <a16:creationId xmlns:a16="http://schemas.microsoft.com/office/drawing/2014/main" id="{AC00C505-6B9E-BE11-80AA-566BC72E8C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3E98D3-0607-D995-196E-D7F309F161A2}"/>
              </a:ext>
            </a:extLst>
          </p:cNvPr>
          <p:cNvSpPr>
            <a:spLocks noGrp="1"/>
          </p:cNvSpPr>
          <p:nvPr>
            <p:ph type="sldNum" sz="quarter" idx="12"/>
          </p:nvPr>
        </p:nvSpPr>
        <p:spPr/>
        <p:txBody>
          <a:bodyPr/>
          <a:lstStyle/>
          <a:p>
            <a:fld id="{48A29EE6-3217-46DA-B76B-A03FB24AAA34}" type="slidenum">
              <a:rPr lang="en-US" smtClean="0"/>
              <a:t>‹#›</a:t>
            </a:fld>
            <a:endParaRPr lang="en-US"/>
          </a:p>
        </p:txBody>
      </p:sp>
    </p:spTree>
    <p:extLst>
      <p:ext uri="{BB962C8B-B14F-4D97-AF65-F5344CB8AC3E}">
        <p14:creationId xmlns:p14="http://schemas.microsoft.com/office/powerpoint/2010/main" val="3200771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d text slid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4"/>
            <a:ext cx="9563579"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8" y="320284"/>
            <a:ext cx="11422911" cy="720725"/>
          </a:xfrm>
        </p:spPr>
        <p:txBody>
          <a:bodyPr/>
          <a:lstStyle>
            <a:lvl1pPr>
              <a:defRPr/>
            </a:lvl1pPr>
          </a:lstStyle>
          <a:p>
            <a:r>
              <a:rPr lang="en-GB" dirty="0"/>
              <a:t>Click to add headline</a:t>
            </a:r>
          </a:p>
        </p:txBody>
      </p:sp>
    </p:spTree>
    <p:extLst>
      <p:ext uri="{BB962C8B-B14F-4D97-AF65-F5344CB8AC3E}">
        <p14:creationId xmlns:p14="http://schemas.microsoft.com/office/powerpoint/2010/main" val="282414483"/>
      </p:ext>
    </p:extLst>
  </p:cSld>
  <p:clrMapOvr>
    <a:masterClrMapping/>
  </p:clrMapOvr>
  <p:transition>
    <p:fade/>
  </p:transition>
  <p:extLst>
    <p:ext uri="{DCECCB84-F9BA-43D5-87BE-67443E8EF086}">
      <p15:sldGuideLst xmlns:p15="http://schemas.microsoft.com/office/powerpoint/2012/main">
        <p15:guide id="1" orient="horz" pos="284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slide, 1 photo">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7371929" y="167508"/>
            <a:ext cx="4653681" cy="5966593"/>
          </a:xfrm>
          <a:solidFill>
            <a:schemeClr val="bg2"/>
          </a:solidFill>
        </p:spPr>
        <p:txBody>
          <a:bodyPr tIns="1440000"/>
          <a:lstStyle>
            <a:lvl1pPr algn="ctr">
              <a:defRPr sz="1000">
                <a:solidFill>
                  <a:schemeClr val="tx2"/>
                </a:solidFill>
              </a:defRPr>
            </a:lvl1pPr>
          </a:lstStyle>
          <a:p>
            <a:r>
              <a:rPr lang="en-GB" dirty="0"/>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8" y="1361291"/>
            <a:ext cx="6452845" cy="4772808"/>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11" name="Titel 1">
            <a:extLst>
              <a:ext uri="{FF2B5EF4-FFF2-40B4-BE49-F238E27FC236}">
                <a16:creationId xmlns:a16="http://schemas.microsoft.com/office/drawing/2014/main" id="{7EA27159-D449-4E61-9234-12331EF25886}"/>
              </a:ext>
            </a:extLst>
          </p:cNvPr>
          <p:cNvSpPr>
            <a:spLocks noGrp="1"/>
          </p:cNvSpPr>
          <p:nvPr>
            <p:ph type="title" hasCustomPrompt="1"/>
          </p:nvPr>
        </p:nvSpPr>
        <p:spPr bwMode="gray">
          <a:xfrm>
            <a:off x="599756" y="320284"/>
            <a:ext cx="6452845" cy="720725"/>
          </a:xfrm>
        </p:spPr>
        <p:txBody>
          <a:bodyPr/>
          <a:lstStyle>
            <a:lvl1pPr>
              <a:defRPr/>
            </a:lvl1pPr>
          </a:lstStyle>
          <a:p>
            <a:r>
              <a:rPr lang="en-GB"/>
              <a:t>Click to add headline</a:t>
            </a:r>
            <a:endParaRPr lang="en-GB" dirty="0"/>
          </a:p>
        </p:txBody>
      </p:sp>
    </p:spTree>
    <p:extLst>
      <p:ext uri="{BB962C8B-B14F-4D97-AF65-F5344CB8AC3E}">
        <p14:creationId xmlns:p14="http://schemas.microsoft.com/office/powerpoint/2010/main" val="376776174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slide, with two columns">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4"/>
            <a:ext cx="5496243"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8" y="320284"/>
            <a:ext cx="11414444" cy="720725"/>
          </a:xfrm>
        </p:spPr>
        <p:txBody>
          <a:bodyPr/>
          <a:lstStyle>
            <a:lvl1pPr>
              <a:defRPr/>
            </a:lvl1pPr>
          </a:lstStyle>
          <a:p>
            <a:r>
              <a:rPr lang="en-GB"/>
              <a:t>Click to add headline</a:t>
            </a:r>
            <a:endParaRPr lang="en-GB" dirty="0"/>
          </a:p>
        </p:txBody>
      </p:sp>
      <p:sp>
        <p:nvSpPr>
          <p:cNvPr id="9" name="Textplatzhalter 7">
            <a:extLst>
              <a:ext uri="{FF2B5EF4-FFF2-40B4-BE49-F238E27FC236}">
                <a16:creationId xmlns:a16="http://schemas.microsoft.com/office/drawing/2014/main" id="{22732D1C-05D1-4A5F-B576-23063E1D7BD4}"/>
              </a:ext>
            </a:extLst>
          </p:cNvPr>
          <p:cNvSpPr>
            <a:spLocks noGrp="1"/>
          </p:cNvSpPr>
          <p:nvPr>
            <p:ph type="body" sz="quarter" idx="14" hasCustomPrompt="1"/>
          </p:nvPr>
        </p:nvSpPr>
        <p:spPr bwMode="gray">
          <a:xfrm>
            <a:off x="6517957" y="1361294"/>
            <a:ext cx="5496243"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Tree>
    <p:extLst>
      <p:ext uri="{BB962C8B-B14F-4D97-AF65-F5344CB8AC3E}">
        <p14:creationId xmlns:p14="http://schemas.microsoft.com/office/powerpoint/2010/main" val="1190723693"/>
      </p:ext>
    </p:extLst>
  </p:cSld>
  <p:clrMapOvr>
    <a:masterClrMapping/>
  </p:clrMapOvr>
  <p:transition>
    <p:fade/>
  </p:transition>
  <p:extLst>
    <p:ext uri="{DCECCB84-F9BA-43D5-87BE-67443E8EF086}">
      <p15:sldGuideLst xmlns:p15="http://schemas.microsoft.com/office/powerpoint/2012/main">
        <p15:guide id="2" orient="horz" pos="284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838200"/>
          </a:xfrm>
        </p:spPr>
        <p:txBody>
          <a:bodyPr/>
          <a:lstStyle/>
          <a:p>
            <a:r>
              <a:rPr lang="en-US"/>
              <a:t>Click to edit Master title style</a:t>
            </a:r>
          </a:p>
        </p:txBody>
      </p:sp>
      <p:sp>
        <p:nvSpPr>
          <p:cNvPr id="3" name="Text Placeholder 2"/>
          <p:cNvSpPr>
            <a:spLocks noGrp="1"/>
          </p:cNvSpPr>
          <p:nvPr>
            <p:ph type="body" sz="half" idx="1"/>
          </p:nvPr>
        </p:nvSpPr>
        <p:spPr>
          <a:xfrm>
            <a:off x="609600" y="1600200"/>
            <a:ext cx="53848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45902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tandard text slide, alternativ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3"/>
            <a:ext cx="9563579" cy="3786443"/>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8" y="320284"/>
            <a:ext cx="11422911" cy="720725"/>
          </a:xfrm>
        </p:spPr>
        <p:txBody>
          <a:bodyPr/>
          <a:lstStyle>
            <a:lvl1pPr>
              <a:defRPr/>
            </a:lvl1pPr>
          </a:lstStyle>
          <a:p>
            <a:r>
              <a:rPr lang="en-GB"/>
              <a:t>Click to add headline</a:t>
            </a:r>
            <a:endParaRPr lang="en-GB" dirty="0"/>
          </a:p>
        </p:txBody>
      </p:sp>
      <p:grpSp>
        <p:nvGrpSpPr>
          <p:cNvPr id="20" name="Key Visual">
            <a:extLst>
              <a:ext uri="{FF2B5EF4-FFF2-40B4-BE49-F238E27FC236}">
                <a16:creationId xmlns:a16="http://schemas.microsoft.com/office/drawing/2014/main" id="{BCBD8A78-7D69-4DFD-B354-CF36A84705CB}"/>
              </a:ext>
            </a:extLst>
          </p:cNvPr>
          <p:cNvGrpSpPr/>
          <p:nvPr userDrawn="1"/>
        </p:nvGrpSpPr>
        <p:grpSpPr bwMode="gray">
          <a:xfrm flipV="1">
            <a:off x="164180" y="5311119"/>
            <a:ext cx="3094437" cy="822639"/>
            <a:chOff x="4846637" y="119557"/>
            <a:chExt cx="3783013" cy="1005693"/>
          </a:xfrm>
        </p:grpSpPr>
        <p:sp>
          <p:nvSpPr>
            <p:cNvPr id="21" name="Freihandform: Form 20">
              <a:extLst>
                <a:ext uri="{FF2B5EF4-FFF2-40B4-BE49-F238E27FC236}">
                  <a16:creationId xmlns:a16="http://schemas.microsoft.com/office/drawing/2014/main" id="{E45BEDC0-179F-43C1-A606-AFD62A6A063E}"/>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Freihandform: Form 21">
              <a:extLst>
                <a:ext uri="{FF2B5EF4-FFF2-40B4-BE49-F238E27FC236}">
                  <a16:creationId xmlns:a16="http://schemas.microsoft.com/office/drawing/2014/main" id="{F6CCD5CC-5505-4485-9297-BB0A34EBB2F6}"/>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23" name="Freihandform: Form 22">
              <a:extLst>
                <a:ext uri="{FF2B5EF4-FFF2-40B4-BE49-F238E27FC236}">
                  <a16:creationId xmlns:a16="http://schemas.microsoft.com/office/drawing/2014/main" id="{18541086-C56A-406D-91E6-D3E933CF7BA3}"/>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24" name="Freihandform: Form 23">
              <a:extLst>
                <a:ext uri="{FF2B5EF4-FFF2-40B4-BE49-F238E27FC236}">
                  <a16:creationId xmlns:a16="http://schemas.microsoft.com/office/drawing/2014/main" id="{1B8A9566-A588-4E4A-8143-1CBDC9C30D67}"/>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sp>
          <p:nvSpPr>
            <p:cNvPr id="25" name="Freihandform: Form 24">
              <a:extLst>
                <a:ext uri="{FF2B5EF4-FFF2-40B4-BE49-F238E27FC236}">
                  <a16:creationId xmlns:a16="http://schemas.microsoft.com/office/drawing/2014/main" id="{6FDDC1A6-3462-4813-8D80-9E642D61798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grpSp>
    </p:spTree>
    <p:extLst>
      <p:ext uri="{BB962C8B-B14F-4D97-AF65-F5344CB8AC3E}">
        <p14:creationId xmlns:p14="http://schemas.microsoft.com/office/powerpoint/2010/main" val="547577734"/>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ntermediate slide, white">
    <p:spTree>
      <p:nvGrpSpPr>
        <p:cNvPr id="1" name=""/>
        <p:cNvGrpSpPr/>
        <p:nvPr/>
      </p:nvGrpSpPr>
      <p:grpSpPr>
        <a:xfrm>
          <a:off x="0" y="0"/>
          <a:ext cx="0" cy="0"/>
          <a:chOff x="0" y="0"/>
          <a:chExt cx="0" cy="0"/>
        </a:xfrm>
      </p:grpSpPr>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1114268" y="2754225"/>
            <a:ext cx="9963469" cy="472886"/>
          </a:xfrm>
          <a:prstGeom prst="rect">
            <a:avLst/>
          </a:prstGeom>
        </p:spPr>
        <p:txBody>
          <a:bodyPr wrap="square" anchor="ctr">
            <a:spAutoFit/>
          </a:bodyPr>
          <a:lstStyle>
            <a:lvl1pPr algn="ctr">
              <a:lnSpc>
                <a:spcPct val="95000"/>
              </a:lnSpc>
              <a:spcBef>
                <a:spcPts val="900"/>
              </a:spcBef>
              <a:defRPr sz="2603" b="1">
                <a:solidFill>
                  <a:schemeClr val="tx1"/>
                </a:solidFill>
              </a:defRPr>
            </a:lvl1pPr>
          </a:lstStyle>
          <a:p>
            <a:r>
              <a:rPr lang="en-GB" noProof="0" dirty="0"/>
              <a:t>Intermediate slide</a:t>
            </a:r>
            <a:endParaRPr lang="en-GB" dirty="0"/>
          </a:p>
        </p:txBody>
      </p:sp>
    </p:spTree>
    <p:extLst>
      <p:ext uri="{BB962C8B-B14F-4D97-AF65-F5344CB8AC3E}">
        <p14:creationId xmlns:p14="http://schemas.microsoft.com/office/powerpoint/2010/main" val="198284976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8BB8A-6BEF-4C27-6006-AE9E1A08C1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F1D3A0-2153-7BB0-9609-38C3B2DDA0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885FCC-0235-BFB6-1E41-285C984B1272}"/>
              </a:ext>
            </a:extLst>
          </p:cNvPr>
          <p:cNvSpPr>
            <a:spLocks noGrp="1"/>
          </p:cNvSpPr>
          <p:nvPr>
            <p:ph type="dt" sz="half" idx="10"/>
          </p:nvPr>
        </p:nvSpPr>
        <p:spPr/>
        <p:txBody>
          <a:bodyPr/>
          <a:lstStyle/>
          <a:p>
            <a:fld id="{F63862A0-9279-4563-B686-84DE9AABE504}" type="datetimeFigureOut">
              <a:rPr lang="en-US" smtClean="0"/>
              <a:t>3/7/2023</a:t>
            </a:fld>
            <a:endParaRPr lang="en-US"/>
          </a:p>
        </p:txBody>
      </p:sp>
      <p:sp>
        <p:nvSpPr>
          <p:cNvPr id="5" name="Footer Placeholder 4">
            <a:extLst>
              <a:ext uri="{FF2B5EF4-FFF2-40B4-BE49-F238E27FC236}">
                <a16:creationId xmlns:a16="http://schemas.microsoft.com/office/drawing/2014/main" id="{2DBEE0EF-B379-B824-438E-7F9C172BA6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C2E34E-C56D-3CDF-6373-10A308C00526}"/>
              </a:ext>
            </a:extLst>
          </p:cNvPr>
          <p:cNvSpPr>
            <a:spLocks noGrp="1"/>
          </p:cNvSpPr>
          <p:nvPr>
            <p:ph type="sldNum" sz="quarter" idx="12"/>
          </p:nvPr>
        </p:nvSpPr>
        <p:spPr/>
        <p:txBody>
          <a:bodyPr/>
          <a:lstStyle/>
          <a:p>
            <a:fld id="{48A29EE6-3217-46DA-B76B-A03FB24AAA34}" type="slidenum">
              <a:rPr lang="en-US" smtClean="0"/>
              <a:t>‹#›</a:t>
            </a:fld>
            <a:endParaRPr lang="en-US"/>
          </a:p>
        </p:txBody>
      </p:sp>
    </p:spTree>
    <p:extLst>
      <p:ext uri="{BB962C8B-B14F-4D97-AF65-F5344CB8AC3E}">
        <p14:creationId xmlns:p14="http://schemas.microsoft.com/office/powerpoint/2010/main" val="1549630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8E08E-67C3-BDB0-8DB7-70F1DF0F9EC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0F2252-4410-C3C5-280A-DC0FE38BF7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4C2ADA-A941-6587-B37F-0AA66422643C}"/>
              </a:ext>
            </a:extLst>
          </p:cNvPr>
          <p:cNvSpPr>
            <a:spLocks noGrp="1"/>
          </p:cNvSpPr>
          <p:nvPr>
            <p:ph type="dt" sz="half" idx="10"/>
          </p:nvPr>
        </p:nvSpPr>
        <p:spPr/>
        <p:txBody>
          <a:bodyPr/>
          <a:lstStyle/>
          <a:p>
            <a:fld id="{F63862A0-9279-4563-B686-84DE9AABE504}" type="datetimeFigureOut">
              <a:rPr lang="en-US" smtClean="0"/>
              <a:t>3/7/2023</a:t>
            </a:fld>
            <a:endParaRPr lang="en-US"/>
          </a:p>
        </p:txBody>
      </p:sp>
      <p:sp>
        <p:nvSpPr>
          <p:cNvPr id="5" name="Footer Placeholder 4">
            <a:extLst>
              <a:ext uri="{FF2B5EF4-FFF2-40B4-BE49-F238E27FC236}">
                <a16:creationId xmlns:a16="http://schemas.microsoft.com/office/drawing/2014/main" id="{F62094CF-7154-838A-528D-5E8FFE66B5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D5B65F-E805-7946-4624-F3DEFF79BF45}"/>
              </a:ext>
            </a:extLst>
          </p:cNvPr>
          <p:cNvSpPr>
            <a:spLocks noGrp="1"/>
          </p:cNvSpPr>
          <p:nvPr>
            <p:ph type="sldNum" sz="quarter" idx="12"/>
          </p:nvPr>
        </p:nvSpPr>
        <p:spPr/>
        <p:txBody>
          <a:bodyPr/>
          <a:lstStyle/>
          <a:p>
            <a:fld id="{48A29EE6-3217-46DA-B76B-A03FB24AAA34}" type="slidenum">
              <a:rPr lang="en-US" smtClean="0"/>
              <a:t>‹#›</a:t>
            </a:fld>
            <a:endParaRPr lang="en-US"/>
          </a:p>
        </p:txBody>
      </p:sp>
    </p:spTree>
    <p:extLst>
      <p:ext uri="{BB962C8B-B14F-4D97-AF65-F5344CB8AC3E}">
        <p14:creationId xmlns:p14="http://schemas.microsoft.com/office/powerpoint/2010/main" val="1397354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ED053-C72E-526A-1D6D-61EC1DF75C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E6413B-804D-00FF-17BB-CCF6581A349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9E3280-5B9D-6FA8-5034-A010B63305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9FAB82F-94B5-5F3E-7C7C-C12FC97A9757}"/>
              </a:ext>
            </a:extLst>
          </p:cNvPr>
          <p:cNvSpPr>
            <a:spLocks noGrp="1"/>
          </p:cNvSpPr>
          <p:nvPr>
            <p:ph type="dt" sz="half" idx="10"/>
          </p:nvPr>
        </p:nvSpPr>
        <p:spPr/>
        <p:txBody>
          <a:bodyPr/>
          <a:lstStyle/>
          <a:p>
            <a:fld id="{F63862A0-9279-4563-B686-84DE9AABE504}" type="datetimeFigureOut">
              <a:rPr lang="en-US" smtClean="0"/>
              <a:t>3/7/2023</a:t>
            </a:fld>
            <a:endParaRPr lang="en-US"/>
          </a:p>
        </p:txBody>
      </p:sp>
      <p:sp>
        <p:nvSpPr>
          <p:cNvPr id="6" name="Footer Placeholder 5">
            <a:extLst>
              <a:ext uri="{FF2B5EF4-FFF2-40B4-BE49-F238E27FC236}">
                <a16:creationId xmlns:a16="http://schemas.microsoft.com/office/drawing/2014/main" id="{32B0E5BC-3F6A-DAE9-536D-2DE239BCC6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CC8D3B-C914-9B33-42DD-07CB96F22334}"/>
              </a:ext>
            </a:extLst>
          </p:cNvPr>
          <p:cNvSpPr>
            <a:spLocks noGrp="1"/>
          </p:cNvSpPr>
          <p:nvPr>
            <p:ph type="sldNum" sz="quarter" idx="12"/>
          </p:nvPr>
        </p:nvSpPr>
        <p:spPr/>
        <p:txBody>
          <a:bodyPr/>
          <a:lstStyle/>
          <a:p>
            <a:fld id="{48A29EE6-3217-46DA-B76B-A03FB24AAA34}" type="slidenum">
              <a:rPr lang="en-US" smtClean="0"/>
              <a:t>‹#›</a:t>
            </a:fld>
            <a:endParaRPr lang="en-US"/>
          </a:p>
        </p:txBody>
      </p:sp>
    </p:spTree>
    <p:extLst>
      <p:ext uri="{BB962C8B-B14F-4D97-AF65-F5344CB8AC3E}">
        <p14:creationId xmlns:p14="http://schemas.microsoft.com/office/powerpoint/2010/main" val="2291173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5D43-C249-1231-7C48-15AFB04D5F4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D8C403D-999A-7487-490F-F765D5A478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986B3E7-9CB4-41E3-B505-D964B2EB92E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D686F17-8907-92CA-2FB9-5189B9750E3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1EBFF72-169A-508B-3C49-95DD96447C2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7B2653F-450C-C779-10F2-BF7AEBC20282}"/>
              </a:ext>
            </a:extLst>
          </p:cNvPr>
          <p:cNvSpPr>
            <a:spLocks noGrp="1"/>
          </p:cNvSpPr>
          <p:nvPr>
            <p:ph type="dt" sz="half" idx="10"/>
          </p:nvPr>
        </p:nvSpPr>
        <p:spPr/>
        <p:txBody>
          <a:bodyPr/>
          <a:lstStyle/>
          <a:p>
            <a:fld id="{F63862A0-9279-4563-B686-84DE9AABE504}" type="datetimeFigureOut">
              <a:rPr lang="en-US" smtClean="0"/>
              <a:t>3/7/2023</a:t>
            </a:fld>
            <a:endParaRPr lang="en-US"/>
          </a:p>
        </p:txBody>
      </p:sp>
      <p:sp>
        <p:nvSpPr>
          <p:cNvPr id="8" name="Footer Placeholder 7">
            <a:extLst>
              <a:ext uri="{FF2B5EF4-FFF2-40B4-BE49-F238E27FC236}">
                <a16:creationId xmlns:a16="http://schemas.microsoft.com/office/drawing/2014/main" id="{D3B9E6CF-BE61-9724-7F7C-A824D47BCDE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E6A0136-6939-1D15-17DE-E0F9A7A62ACD}"/>
              </a:ext>
            </a:extLst>
          </p:cNvPr>
          <p:cNvSpPr>
            <a:spLocks noGrp="1"/>
          </p:cNvSpPr>
          <p:nvPr>
            <p:ph type="sldNum" sz="quarter" idx="12"/>
          </p:nvPr>
        </p:nvSpPr>
        <p:spPr/>
        <p:txBody>
          <a:bodyPr/>
          <a:lstStyle/>
          <a:p>
            <a:fld id="{48A29EE6-3217-46DA-B76B-A03FB24AAA34}" type="slidenum">
              <a:rPr lang="en-US" smtClean="0"/>
              <a:t>‹#›</a:t>
            </a:fld>
            <a:endParaRPr lang="en-US"/>
          </a:p>
        </p:txBody>
      </p:sp>
    </p:spTree>
    <p:extLst>
      <p:ext uri="{BB962C8B-B14F-4D97-AF65-F5344CB8AC3E}">
        <p14:creationId xmlns:p14="http://schemas.microsoft.com/office/powerpoint/2010/main" val="75146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5B604-08C3-B216-C0C2-D8AC20BAEF1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FA40956-15FC-DBBD-7F8B-5EA17202D238}"/>
              </a:ext>
            </a:extLst>
          </p:cNvPr>
          <p:cNvSpPr>
            <a:spLocks noGrp="1"/>
          </p:cNvSpPr>
          <p:nvPr>
            <p:ph type="dt" sz="half" idx="10"/>
          </p:nvPr>
        </p:nvSpPr>
        <p:spPr/>
        <p:txBody>
          <a:bodyPr/>
          <a:lstStyle/>
          <a:p>
            <a:fld id="{F63862A0-9279-4563-B686-84DE9AABE504}" type="datetimeFigureOut">
              <a:rPr lang="en-US" smtClean="0"/>
              <a:t>3/7/2023</a:t>
            </a:fld>
            <a:endParaRPr lang="en-US"/>
          </a:p>
        </p:txBody>
      </p:sp>
      <p:sp>
        <p:nvSpPr>
          <p:cNvPr id="4" name="Footer Placeholder 3">
            <a:extLst>
              <a:ext uri="{FF2B5EF4-FFF2-40B4-BE49-F238E27FC236}">
                <a16:creationId xmlns:a16="http://schemas.microsoft.com/office/drawing/2014/main" id="{7A40DA41-0143-591D-5A66-ABA0B4A8430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BCF75B3-4547-ECE5-411D-F9CA0C1FE134}"/>
              </a:ext>
            </a:extLst>
          </p:cNvPr>
          <p:cNvSpPr>
            <a:spLocks noGrp="1"/>
          </p:cNvSpPr>
          <p:nvPr>
            <p:ph type="sldNum" sz="quarter" idx="12"/>
          </p:nvPr>
        </p:nvSpPr>
        <p:spPr/>
        <p:txBody>
          <a:bodyPr/>
          <a:lstStyle/>
          <a:p>
            <a:fld id="{48A29EE6-3217-46DA-B76B-A03FB24AAA34}" type="slidenum">
              <a:rPr lang="en-US" smtClean="0"/>
              <a:t>‹#›</a:t>
            </a:fld>
            <a:endParaRPr lang="en-US"/>
          </a:p>
        </p:txBody>
      </p:sp>
    </p:spTree>
    <p:extLst>
      <p:ext uri="{BB962C8B-B14F-4D97-AF65-F5344CB8AC3E}">
        <p14:creationId xmlns:p14="http://schemas.microsoft.com/office/powerpoint/2010/main" val="3577457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25E0EF-0CC8-3634-8631-8EB0290B8223}"/>
              </a:ext>
            </a:extLst>
          </p:cNvPr>
          <p:cNvSpPr>
            <a:spLocks noGrp="1"/>
          </p:cNvSpPr>
          <p:nvPr>
            <p:ph type="dt" sz="half" idx="10"/>
          </p:nvPr>
        </p:nvSpPr>
        <p:spPr/>
        <p:txBody>
          <a:bodyPr/>
          <a:lstStyle/>
          <a:p>
            <a:fld id="{F63862A0-9279-4563-B686-84DE9AABE504}" type="datetimeFigureOut">
              <a:rPr lang="en-US" smtClean="0"/>
              <a:t>3/7/2023</a:t>
            </a:fld>
            <a:endParaRPr lang="en-US"/>
          </a:p>
        </p:txBody>
      </p:sp>
      <p:sp>
        <p:nvSpPr>
          <p:cNvPr id="3" name="Footer Placeholder 2">
            <a:extLst>
              <a:ext uri="{FF2B5EF4-FFF2-40B4-BE49-F238E27FC236}">
                <a16:creationId xmlns:a16="http://schemas.microsoft.com/office/drawing/2014/main" id="{7D03589A-5C05-7502-D342-C8E802F3A04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8493F44-3B20-FFA2-1175-10B5EC71CD4F}"/>
              </a:ext>
            </a:extLst>
          </p:cNvPr>
          <p:cNvSpPr>
            <a:spLocks noGrp="1"/>
          </p:cNvSpPr>
          <p:nvPr>
            <p:ph type="sldNum" sz="quarter" idx="12"/>
          </p:nvPr>
        </p:nvSpPr>
        <p:spPr/>
        <p:txBody>
          <a:bodyPr/>
          <a:lstStyle/>
          <a:p>
            <a:fld id="{48A29EE6-3217-46DA-B76B-A03FB24AAA34}" type="slidenum">
              <a:rPr lang="en-US" smtClean="0"/>
              <a:t>‹#›</a:t>
            </a:fld>
            <a:endParaRPr lang="en-US"/>
          </a:p>
        </p:txBody>
      </p:sp>
    </p:spTree>
    <p:extLst>
      <p:ext uri="{BB962C8B-B14F-4D97-AF65-F5344CB8AC3E}">
        <p14:creationId xmlns:p14="http://schemas.microsoft.com/office/powerpoint/2010/main" val="3131140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77143-E70B-821B-104A-F782F1F5AA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F1E617-B424-82E0-2B10-F055FB54A5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69BAF3-6DCB-DFA8-F76B-E5F02479A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71F0F43-3C60-CD3E-8BDA-D204A1CB3F36}"/>
              </a:ext>
            </a:extLst>
          </p:cNvPr>
          <p:cNvSpPr>
            <a:spLocks noGrp="1"/>
          </p:cNvSpPr>
          <p:nvPr>
            <p:ph type="dt" sz="half" idx="10"/>
          </p:nvPr>
        </p:nvSpPr>
        <p:spPr/>
        <p:txBody>
          <a:bodyPr/>
          <a:lstStyle/>
          <a:p>
            <a:fld id="{F63862A0-9279-4563-B686-84DE9AABE504}" type="datetimeFigureOut">
              <a:rPr lang="en-US" smtClean="0"/>
              <a:t>3/7/2023</a:t>
            </a:fld>
            <a:endParaRPr lang="en-US"/>
          </a:p>
        </p:txBody>
      </p:sp>
      <p:sp>
        <p:nvSpPr>
          <p:cNvPr id="6" name="Footer Placeholder 5">
            <a:extLst>
              <a:ext uri="{FF2B5EF4-FFF2-40B4-BE49-F238E27FC236}">
                <a16:creationId xmlns:a16="http://schemas.microsoft.com/office/drawing/2014/main" id="{C74187A2-9B4D-6BEB-A6F9-792BE353EF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A2A4F5-C047-C9EF-0F8F-A0858DB9364C}"/>
              </a:ext>
            </a:extLst>
          </p:cNvPr>
          <p:cNvSpPr>
            <a:spLocks noGrp="1"/>
          </p:cNvSpPr>
          <p:nvPr>
            <p:ph type="sldNum" sz="quarter" idx="12"/>
          </p:nvPr>
        </p:nvSpPr>
        <p:spPr/>
        <p:txBody>
          <a:bodyPr/>
          <a:lstStyle/>
          <a:p>
            <a:fld id="{48A29EE6-3217-46DA-B76B-A03FB24AAA34}" type="slidenum">
              <a:rPr lang="en-US" smtClean="0"/>
              <a:t>‹#›</a:t>
            </a:fld>
            <a:endParaRPr lang="en-US"/>
          </a:p>
        </p:txBody>
      </p:sp>
    </p:spTree>
    <p:extLst>
      <p:ext uri="{BB962C8B-B14F-4D97-AF65-F5344CB8AC3E}">
        <p14:creationId xmlns:p14="http://schemas.microsoft.com/office/powerpoint/2010/main" val="3623614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BD1D-AAA2-F8DB-D941-0DA63F28F6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D7E3EE1-40B2-3E9B-8DA1-E528137222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13A3886-ECCD-A484-8154-81A7ECD546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C7BC56-28D7-9154-BF81-4D53089FA14E}"/>
              </a:ext>
            </a:extLst>
          </p:cNvPr>
          <p:cNvSpPr>
            <a:spLocks noGrp="1"/>
          </p:cNvSpPr>
          <p:nvPr>
            <p:ph type="dt" sz="half" idx="10"/>
          </p:nvPr>
        </p:nvSpPr>
        <p:spPr/>
        <p:txBody>
          <a:bodyPr/>
          <a:lstStyle/>
          <a:p>
            <a:fld id="{F63862A0-9279-4563-B686-84DE9AABE504}" type="datetimeFigureOut">
              <a:rPr lang="en-US" smtClean="0"/>
              <a:t>3/7/2023</a:t>
            </a:fld>
            <a:endParaRPr lang="en-US"/>
          </a:p>
        </p:txBody>
      </p:sp>
      <p:sp>
        <p:nvSpPr>
          <p:cNvPr id="6" name="Footer Placeholder 5">
            <a:extLst>
              <a:ext uri="{FF2B5EF4-FFF2-40B4-BE49-F238E27FC236}">
                <a16:creationId xmlns:a16="http://schemas.microsoft.com/office/drawing/2014/main" id="{3B982636-20FA-DC7D-B97A-74A61B8052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3C7FEA-05C3-D6FE-02DF-5786E33828EE}"/>
              </a:ext>
            </a:extLst>
          </p:cNvPr>
          <p:cNvSpPr>
            <a:spLocks noGrp="1"/>
          </p:cNvSpPr>
          <p:nvPr>
            <p:ph type="sldNum" sz="quarter" idx="12"/>
          </p:nvPr>
        </p:nvSpPr>
        <p:spPr/>
        <p:txBody>
          <a:bodyPr/>
          <a:lstStyle/>
          <a:p>
            <a:fld id="{48A29EE6-3217-46DA-B76B-A03FB24AAA34}" type="slidenum">
              <a:rPr lang="en-US" smtClean="0"/>
              <a:t>‹#›</a:t>
            </a:fld>
            <a:endParaRPr lang="en-US"/>
          </a:p>
        </p:txBody>
      </p:sp>
    </p:spTree>
    <p:extLst>
      <p:ext uri="{BB962C8B-B14F-4D97-AF65-F5344CB8AC3E}">
        <p14:creationId xmlns:p14="http://schemas.microsoft.com/office/powerpoint/2010/main" val="1856889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4246BAB-D9C6-C78C-9678-B24ED22CCA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2EA97D-64B3-6D15-81E5-D7A7A6C61F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84EAF3-2EB3-0921-E8C2-0F9DC8CB71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3862A0-9279-4563-B686-84DE9AABE504}" type="datetimeFigureOut">
              <a:rPr lang="en-US" smtClean="0"/>
              <a:t>3/7/2023</a:t>
            </a:fld>
            <a:endParaRPr lang="en-US"/>
          </a:p>
        </p:txBody>
      </p:sp>
      <p:sp>
        <p:nvSpPr>
          <p:cNvPr id="5" name="Footer Placeholder 4">
            <a:extLst>
              <a:ext uri="{FF2B5EF4-FFF2-40B4-BE49-F238E27FC236}">
                <a16:creationId xmlns:a16="http://schemas.microsoft.com/office/drawing/2014/main" id="{2B388536-A3AB-11B6-A77A-14C041B562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F1DA965-0FD1-5848-35A9-9E02048FC9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29EE6-3217-46DA-B76B-A03FB24AAA34}" type="slidenum">
              <a:rPr lang="en-US" smtClean="0"/>
              <a:t>‹#›</a:t>
            </a:fld>
            <a:endParaRPr lang="en-US"/>
          </a:p>
        </p:txBody>
      </p:sp>
    </p:spTree>
    <p:extLst>
      <p:ext uri="{BB962C8B-B14F-4D97-AF65-F5344CB8AC3E}">
        <p14:creationId xmlns:p14="http://schemas.microsoft.com/office/powerpoint/2010/main" val="16217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4" r:id="rId13"/>
    <p:sldLayoutId id="2147483667" r:id="rId14"/>
    <p:sldLayoutId id="2147483674" r:id="rId15"/>
    <p:sldLayoutId id="2147483675" r:id="rId16"/>
    <p:sldLayoutId id="214748367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tiff"/><Relationship Id="rId2" Type="http://schemas.microsoft.com/office/2018/10/relationships/comments" Target="../comments/modernComment_312_46959B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12C_9C0B79AB.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wallstreetmojo.com/foreign-direct-investment/"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18/10/relationships/comments" Target="../comments/modernComment_11E_AE062286.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18/10/relationships/comments" Target="../comments/modernComment_110_7EC7EF62.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7.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microsoft.com/office/2018/10/relationships/comments" Target="../comments/modernComment_31C_D6FD3DE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microsoft.com/office/2018/10/relationships/comments" Target="../comments/modernComment_31E_40BC7F8C.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microsoft.com/office/2018/10/relationships/comments" Target="../comments/modernComment_31D_83AC730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974583"/>
            <a:ext cx="7772400" cy="1470025"/>
          </a:xfrm>
        </p:spPr>
        <p:txBody>
          <a:bodyPr>
            <a:normAutofit fontScale="90000"/>
          </a:bodyPr>
          <a:lstStyle/>
          <a:p>
            <a:r>
              <a:rPr lang="en-GB" dirty="0">
                <a:latin typeface="Arial" panose="020B0604020202020204" pitchFamily="34" charset="0"/>
                <a:cs typeface="Arial" panose="020B0604020202020204" pitchFamily="34" charset="0"/>
              </a:rPr>
              <a:t>Impact of outbreaks on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socio-economic  sectors</a:t>
            </a:r>
          </a:p>
        </p:txBody>
      </p:sp>
      <p:sp>
        <p:nvSpPr>
          <p:cNvPr id="3" name="Subtitle 2"/>
          <p:cNvSpPr>
            <a:spLocks noGrp="1"/>
          </p:cNvSpPr>
          <p:nvPr>
            <p:ph type="subTitle" idx="1"/>
          </p:nvPr>
        </p:nvSpPr>
        <p:spPr>
          <a:xfrm>
            <a:off x="2659294" y="5566025"/>
            <a:ext cx="6400800" cy="1752600"/>
          </a:xfrm>
        </p:spPr>
        <p:txBody>
          <a:bodyPr/>
          <a:lstStyle/>
          <a:p>
            <a:r>
              <a:rPr lang="en-GB" dirty="0">
                <a:latin typeface="Arial" panose="020B0604020202020204" pitchFamily="34" charset="0"/>
                <a:cs typeface="Arial" panose="020B0604020202020204" pitchFamily="34" charset="0"/>
              </a:rPr>
              <a:t> Code: PPOH 102</a:t>
            </a:r>
          </a:p>
        </p:txBody>
      </p:sp>
    </p:spTree>
    <p:extLst>
      <p:ext uri="{BB962C8B-B14F-4D97-AF65-F5344CB8AC3E}">
        <p14:creationId xmlns:p14="http://schemas.microsoft.com/office/powerpoint/2010/main" val="14379119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A6BE0-744C-944C-4B3F-E43F7A1F9D16}"/>
              </a:ext>
            </a:extLst>
          </p:cNvPr>
          <p:cNvSpPr>
            <a:spLocks noGrp="1"/>
          </p:cNvSpPr>
          <p:nvPr>
            <p:ph type="title"/>
          </p:nvPr>
        </p:nvSpPr>
        <p:spPr>
          <a:xfrm>
            <a:off x="838200" y="207818"/>
            <a:ext cx="10515600" cy="788426"/>
          </a:xfrm>
        </p:spPr>
        <p:txBody>
          <a:bodyPr>
            <a:normAutofit fontScale="90000"/>
          </a:bodyPr>
          <a:lstStyle/>
          <a:p>
            <a:pPr algn="ctr"/>
            <a:br>
              <a:rPr lang="en-US" sz="4400" b="1" dirty="0">
                <a:latin typeface="Arial" panose="020B0604020202020204" pitchFamily="34" charset="0"/>
                <a:cs typeface="Arial" panose="020B0604020202020204" pitchFamily="34" charset="0"/>
              </a:rPr>
            </a:br>
            <a:r>
              <a:rPr lang="en-US" sz="4400" b="1" dirty="0">
                <a:latin typeface="Arial" panose="020B0604020202020204" pitchFamily="34" charset="0"/>
                <a:cs typeface="Arial" panose="020B0604020202020204" pitchFamily="34" charset="0"/>
              </a:rPr>
              <a:t>International Trade</a:t>
            </a:r>
            <a:br>
              <a:rPr lang="en-US" sz="4400" b="0" dirty="0">
                <a:solidFill>
                  <a:srgbClr val="212121"/>
                </a:solidFill>
                <a:effectLst/>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4" name="Content Placeholder 2">
            <a:extLst>
              <a:ext uri="{FF2B5EF4-FFF2-40B4-BE49-F238E27FC236}">
                <a16:creationId xmlns:a16="http://schemas.microsoft.com/office/drawing/2014/main" id="{23B21B4F-6399-EFAF-273C-6571B80948E9}"/>
              </a:ext>
            </a:extLst>
          </p:cNvPr>
          <p:cNvSpPr txBox="1">
            <a:spLocks/>
          </p:cNvSpPr>
          <p:nvPr/>
        </p:nvSpPr>
        <p:spPr>
          <a:xfrm>
            <a:off x="332511" y="1153552"/>
            <a:ext cx="5955747" cy="5496630"/>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lgn="just">
              <a:buClr>
                <a:schemeClr val="accent1"/>
              </a:buClr>
            </a:pPr>
            <a:r>
              <a:rPr lang="en-US" dirty="0">
                <a:solidFill>
                  <a:srgbClr val="212121"/>
                </a:solidFill>
                <a:latin typeface="Arial" panose="020B0604020202020204" pitchFamily="34" charset="0"/>
                <a:cs typeface="Arial" panose="020B0604020202020204" pitchFamily="34" charset="0"/>
              </a:rPr>
              <a:t>It is the </a:t>
            </a:r>
            <a:r>
              <a:rPr lang="en-US" b="1" dirty="0">
                <a:solidFill>
                  <a:srgbClr val="FF0000"/>
                </a:solidFill>
                <a:latin typeface="Arial" panose="020B0604020202020204" pitchFamily="34" charset="0"/>
                <a:cs typeface="Arial" panose="020B0604020202020204" pitchFamily="34" charset="0"/>
              </a:rPr>
              <a:t>exchange of goods and services </a:t>
            </a:r>
            <a:r>
              <a:rPr lang="en-US" dirty="0">
                <a:solidFill>
                  <a:srgbClr val="212121"/>
                </a:solidFill>
                <a:latin typeface="Arial" panose="020B0604020202020204" pitchFamily="34" charset="0"/>
                <a:cs typeface="Arial" panose="020B0604020202020204" pitchFamily="34" charset="0"/>
              </a:rPr>
              <a:t>across international borders or territories. It is a </a:t>
            </a:r>
            <a:r>
              <a:rPr lang="en-US" b="1" dirty="0">
                <a:solidFill>
                  <a:srgbClr val="FF0000"/>
                </a:solidFill>
                <a:latin typeface="Arial" panose="020B0604020202020204" pitchFamily="34" charset="0"/>
                <a:cs typeface="Arial" panose="020B0604020202020204" pitchFamily="34" charset="0"/>
              </a:rPr>
              <a:t>means of global economic interaction </a:t>
            </a:r>
            <a:r>
              <a:rPr lang="en-US" dirty="0">
                <a:solidFill>
                  <a:srgbClr val="212121"/>
                </a:solidFill>
                <a:latin typeface="Arial" panose="020B0604020202020204" pitchFamily="34" charset="0"/>
                <a:cs typeface="Arial" panose="020B0604020202020204" pitchFamily="34" charset="0"/>
              </a:rPr>
              <a:t>between  countries.</a:t>
            </a:r>
          </a:p>
          <a:p>
            <a:pPr marL="358775" indent="-358775" algn="just">
              <a:buClr>
                <a:schemeClr val="accent1"/>
              </a:buClr>
            </a:pPr>
            <a:endParaRPr lang="en-US" dirty="0">
              <a:solidFill>
                <a:srgbClr val="212121"/>
              </a:solidFill>
              <a:latin typeface="Arial" panose="020B0604020202020204" pitchFamily="34" charset="0"/>
              <a:cs typeface="Arial" panose="020B0604020202020204" pitchFamily="34" charset="0"/>
            </a:endParaRPr>
          </a:p>
          <a:p>
            <a:pPr marL="358775" indent="-358775" algn="just">
              <a:buClr>
                <a:schemeClr val="accent1"/>
              </a:buClr>
            </a:pPr>
            <a:r>
              <a:rPr lang="en-US" dirty="0">
                <a:latin typeface="Arial" panose="020B0604020202020204" pitchFamily="34" charset="0"/>
                <a:cs typeface="Arial" panose="020B0604020202020204" pitchFamily="34" charset="0"/>
              </a:rPr>
              <a:t>Goods can be </a:t>
            </a:r>
            <a:r>
              <a:rPr lang="en-US" b="1" dirty="0">
                <a:solidFill>
                  <a:srgbClr val="FF0000"/>
                </a:solidFill>
                <a:latin typeface="Arial" panose="020B0604020202020204" pitchFamily="34" charset="0"/>
                <a:cs typeface="Arial" panose="020B0604020202020204" pitchFamily="34" charset="0"/>
              </a:rPr>
              <a:t>consumer goods </a:t>
            </a:r>
            <a:r>
              <a:rPr lang="en-US" dirty="0">
                <a:latin typeface="Arial" panose="020B0604020202020204" pitchFamily="34" charset="0"/>
                <a:cs typeface="Arial" panose="020B0604020202020204" pitchFamily="34" charset="0"/>
              </a:rPr>
              <a:t>(clothes, electrical gadgets, </a:t>
            </a:r>
            <a:r>
              <a:rPr lang="en-US" dirty="0" err="1">
                <a:latin typeface="Arial" panose="020B0604020202020204" pitchFamily="34" charset="0"/>
                <a:cs typeface="Arial" panose="020B0604020202020204" pitchFamily="34" charset="0"/>
              </a:rPr>
              <a:t>etc</a:t>
            </a:r>
            <a:r>
              <a:rPr lang="en-US" dirty="0">
                <a:latin typeface="Arial" panose="020B0604020202020204" pitchFamily="34" charset="0"/>
                <a:cs typeface="Arial" panose="020B0604020202020204" pitchFamily="34" charset="0"/>
              </a:rPr>
              <a:t>) or </a:t>
            </a:r>
            <a:r>
              <a:rPr lang="en-US" b="1" dirty="0">
                <a:solidFill>
                  <a:srgbClr val="FF0000"/>
                </a:solidFill>
                <a:latin typeface="Arial" panose="020B0604020202020204" pitchFamily="34" charset="0"/>
                <a:cs typeface="Arial" panose="020B0604020202020204" pitchFamily="34" charset="0"/>
              </a:rPr>
              <a:t>capital goods</a:t>
            </a:r>
            <a:r>
              <a:rPr lang="en-US" dirty="0">
                <a:solidFill>
                  <a:srgbClr val="FF0000"/>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(machinery, building etc..) </a:t>
            </a:r>
          </a:p>
          <a:p>
            <a:pPr marL="358775" indent="-358775" algn="just">
              <a:buClr>
                <a:schemeClr val="accent1"/>
              </a:buClr>
            </a:pPr>
            <a:endParaRPr lang="en-US" dirty="0">
              <a:latin typeface="Arial" panose="020B0604020202020204" pitchFamily="34" charset="0"/>
              <a:cs typeface="Arial" panose="020B0604020202020204" pitchFamily="34" charset="0"/>
            </a:endParaRPr>
          </a:p>
          <a:p>
            <a:pPr marL="358775" indent="-358775" algn="just">
              <a:buClr>
                <a:schemeClr val="accent1"/>
              </a:buClr>
            </a:pPr>
            <a:r>
              <a:rPr lang="en-US" b="1" dirty="0">
                <a:solidFill>
                  <a:srgbClr val="FF0000"/>
                </a:solidFill>
                <a:latin typeface="Arial" panose="020B0604020202020204" pitchFamily="34" charset="0"/>
                <a:cs typeface="Arial" panose="020B0604020202020204" pitchFamily="34" charset="0"/>
              </a:rPr>
              <a:t>Cross-border trade comprises;</a:t>
            </a:r>
          </a:p>
          <a:p>
            <a:pPr lvl="1" algn="just">
              <a:buClr>
                <a:schemeClr val="accent1"/>
              </a:buClr>
              <a:buFont typeface="Wingdings" panose="05000000000000000000" pitchFamily="2" charset="2"/>
              <a:buChar char="ü"/>
            </a:pPr>
            <a:r>
              <a:rPr lang="en-US" dirty="0">
                <a:solidFill>
                  <a:srgbClr val="212121"/>
                </a:solidFill>
                <a:latin typeface="Arial" panose="020B0604020202020204" pitchFamily="34" charset="0"/>
                <a:cs typeface="Arial" panose="020B0604020202020204" pitchFamily="34" charset="0"/>
              </a:rPr>
              <a:t> import, export, entrepot (global trade routes), </a:t>
            </a:r>
          </a:p>
          <a:p>
            <a:pPr lvl="1" algn="just">
              <a:buClr>
                <a:schemeClr val="accent1"/>
              </a:buClr>
              <a:buFont typeface="Wingdings" panose="05000000000000000000" pitchFamily="2" charset="2"/>
              <a:buChar char="ü"/>
            </a:pPr>
            <a:r>
              <a:rPr lang="en-US" dirty="0">
                <a:solidFill>
                  <a:srgbClr val="212121"/>
                </a:solidFill>
                <a:latin typeface="Arial" panose="020B0604020202020204" pitchFamily="34" charset="0"/>
                <a:cs typeface="Arial" panose="020B0604020202020204" pitchFamily="34" charset="0"/>
              </a:rPr>
              <a:t>foreign direct investment, </a:t>
            </a:r>
          </a:p>
          <a:p>
            <a:pPr lvl="1" algn="just">
              <a:buClr>
                <a:schemeClr val="accent1"/>
              </a:buClr>
              <a:buFont typeface="Wingdings" panose="05000000000000000000" pitchFamily="2" charset="2"/>
              <a:buChar char="ü"/>
            </a:pPr>
            <a:r>
              <a:rPr lang="en-US" dirty="0">
                <a:solidFill>
                  <a:srgbClr val="212121"/>
                </a:solidFill>
                <a:latin typeface="Arial" panose="020B0604020202020204" pitchFamily="34" charset="0"/>
                <a:cs typeface="Arial" panose="020B0604020202020204" pitchFamily="34" charset="0"/>
              </a:rPr>
              <a:t>job outsourcing, </a:t>
            </a:r>
          </a:p>
          <a:p>
            <a:pPr lvl="1" algn="just">
              <a:buClr>
                <a:schemeClr val="accent1"/>
              </a:buClr>
              <a:buFont typeface="Wingdings" panose="05000000000000000000" pitchFamily="2" charset="2"/>
              <a:buChar char="ü"/>
            </a:pPr>
            <a:r>
              <a:rPr lang="en-US" dirty="0">
                <a:solidFill>
                  <a:srgbClr val="212121"/>
                </a:solidFill>
                <a:latin typeface="Arial" panose="020B0604020202020204" pitchFamily="34" charset="0"/>
                <a:cs typeface="Arial" panose="020B0604020202020204" pitchFamily="34" charset="0"/>
              </a:rPr>
              <a:t>setting up production in other countries, and </a:t>
            </a:r>
          </a:p>
          <a:p>
            <a:pPr lvl="1" algn="just">
              <a:buClr>
                <a:schemeClr val="accent1"/>
              </a:buClr>
              <a:buFont typeface="Wingdings" panose="05000000000000000000" pitchFamily="2" charset="2"/>
              <a:buChar char="ü"/>
            </a:pPr>
            <a:r>
              <a:rPr lang="en-US" dirty="0">
                <a:solidFill>
                  <a:srgbClr val="212121"/>
                </a:solidFill>
                <a:latin typeface="Arial" panose="020B0604020202020204" pitchFamily="34" charset="0"/>
                <a:cs typeface="Arial" panose="020B0604020202020204" pitchFamily="34" charset="0"/>
              </a:rPr>
              <a:t>setting up of multinational companies.</a:t>
            </a:r>
            <a:r>
              <a:rPr lang="en-US" dirty="0">
                <a:latin typeface="Arial" panose="020B0604020202020204" pitchFamily="34" charset="0"/>
                <a:cs typeface="Arial" panose="020B0604020202020204" pitchFamily="34" charset="0"/>
              </a:rPr>
              <a:t> </a:t>
            </a:r>
            <a:r>
              <a:rPr lang="en-US" i="1" dirty="0">
                <a:solidFill>
                  <a:srgbClr val="FF0000"/>
                </a:solidFill>
                <a:latin typeface="Arial" panose="020B0604020202020204" pitchFamily="34" charset="0"/>
                <a:cs typeface="Arial" panose="020B0604020202020204" pitchFamily="34" charset="0"/>
              </a:rPr>
              <a:t>.</a:t>
            </a:r>
            <a:endParaRPr lang="en-US" dirty="0">
              <a:solidFill>
                <a:srgbClr val="FF0000"/>
              </a:solidFill>
              <a:latin typeface="Arial" panose="020B0604020202020204" pitchFamily="34" charset="0"/>
              <a:cs typeface="Arial" panose="020B0604020202020204" pitchFamily="34" charset="0"/>
            </a:endParaRPr>
          </a:p>
        </p:txBody>
      </p:sp>
      <p:pic>
        <p:nvPicPr>
          <p:cNvPr id="5" name="Picture Placeholder 10">
            <a:extLst>
              <a:ext uri="{FF2B5EF4-FFF2-40B4-BE49-F238E27FC236}">
                <a16:creationId xmlns:a16="http://schemas.microsoft.com/office/drawing/2014/main" id="{1C5128E5-AFC7-38B0-EEED-E76325BE3BAE}"/>
              </a:ext>
            </a:extLst>
          </p:cNvPr>
          <p:cNvPicPr>
            <a:picLocks noChangeAspect="1"/>
          </p:cNvPicPr>
          <p:nvPr/>
        </p:nvPicPr>
        <p:blipFill rotWithShape="1">
          <a:blip r:embed="rId3"/>
          <a:srcRect l="2517" r="46735"/>
          <a:stretch/>
        </p:blipFill>
        <p:spPr>
          <a:xfrm>
            <a:off x="6954982" y="1153552"/>
            <a:ext cx="4911435" cy="5247248"/>
          </a:xfrm>
          <a:prstGeom prst="rect">
            <a:avLst/>
          </a:prstGeom>
        </p:spPr>
      </p:pic>
    </p:spTree>
    <p:extLst>
      <p:ext uri="{BB962C8B-B14F-4D97-AF65-F5344CB8AC3E}">
        <p14:creationId xmlns:p14="http://schemas.microsoft.com/office/powerpoint/2010/main" val="74013113"/>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C978D-C113-FB1A-79C7-1AC971F85113}"/>
              </a:ext>
            </a:extLst>
          </p:cNvPr>
          <p:cNvSpPr>
            <a:spLocks noGrp="1"/>
          </p:cNvSpPr>
          <p:nvPr>
            <p:ph type="title"/>
          </p:nvPr>
        </p:nvSpPr>
        <p:spPr>
          <a:xfrm>
            <a:off x="1204209" y="365126"/>
            <a:ext cx="9783582" cy="789118"/>
          </a:xfrm>
        </p:spPr>
        <p:txBody>
          <a:bodyPr>
            <a:normAutofit/>
          </a:bodyPr>
          <a:lstStyle/>
          <a:p>
            <a:pPr algn="ctr"/>
            <a:r>
              <a:rPr lang="en-US" b="1" dirty="0"/>
              <a:t>Why do countries trade? </a:t>
            </a:r>
          </a:p>
        </p:txBody>
      </p:sp>
      <p:sp>
        <p:nvSpPr>
          <p:cNvPr id="3" name="Content Placeholder 2">
            <a:extLst>
              <a:ext uri="{FF2B5EF4-FFF2-40B4-BE49-F238E27FC236}">
                <a16:creationId xmlns:a16="http://schemas.microsoft.com/office/drawing/2014/main" id="{687DB376-5C89-E4DD-5FBD-1AE696CD51D3}"/>
              </a:ext>
            </a:extLst>
          </p:cNvPr>
          <p:cNvSpPr>
            <a:spLocks noGrp="1"/>
          </p:cNvSpPr>
          <p:nvPr>
            <p:ph idx="1"/>
          </p:nvPr>
        </p:nvSpPr>
        <p:spPr>
          <a:xfrm>
            <a:off x="650026" y="1690688"/>
            <a:ext cx="5044191" cy="4433022"/>
          </a:xfrm>
        </p:spPr>
        <p:txBody>
          <a:bodyPr>
            <a:normAutofit/>
          </a:bodyPr>
          <a:lstStyle/>
          <a:p>
            <a:pPr algn="just"/>
            <a:r>
              <a:rPr lang="en-US" b="1" i="0" dirty="0">
                <a:solidFill>
                  <a:srgbClr val="FF0000"/>
                </a:solidFill>
                <a:effectLst/>
                <a:latin typeface="-apple-system"/>
              </a:rPr>
              <a:t>Goods and services are imported due to the following reasons:</a:t>
            </a:r>
          </a:p>
          <a:p>
            <a:pPr lvl="1" algn="just">
              <a:buFont typeface="+mj-lt"/>
              <a:buAutoNum type="arabicPeriod"/>
            </a:pPr>
            <a:r>
              <a:rPr lang="en-US" b="1" i="0" dirty="0">
                <a:solidFill>
                  <a:srgbClr val="FF0000"/>
                </a:solidFill>
                <a:effectLst/>
                <a:latin typeface="-apple-system"/>
              </a:rPr>
              <a:t>Lack of availability in the domestic market</a:t>
            </a:r>
          </a:p>
          <a:p>
            <a:pPr lvl="1" algn="just">
              <a:buFont typeface="+mj-lt"/>
              <a:buAutoNum type="arabicPeriod"/>
            </a:pPr>
            <a:r>
              <a:rPr lang="en-US" b="1" i="0" dirty="0">
                <a:solidFill>
                  <a:srgbClr val="FF0000"/>
                </a:solidFill>
                <a:effectLst/>
                <a:latin typeface="-apple-system"/>
              </a:rPr>
              <a:t>Excessive demand</a:t>
            </a:r>
          </a:p>
          <a:p>
            <a:pPr lvl="1" algn="just">
              <a:buFont typeface="+mj-lt"/>
              <a:buAutoNum type="arabicPeriod"/>
            </a:pPr>
            <a:r>
              <a:rPr lang="en-US" b="1" i="0" dirty="0">
                <a:solidFill>
                  <a:srgbClr val="FF0000"/>
                </a:solidFill>
                <a:effectLst/>
                <a:latin typeface="-apple-system"/>
              </a:rPr>
              <a:t>Superior quality</a:t>
            </a:r>
          </a:p>
          <a:p>
            <a:pPr lvl="1" algn="just">
              <a:buFont typeface="+mj-lt"/>
              <a:buAutoNum type="arabicPeriod"/>
            </a:pPr>
            <a:r>
              <a:rPr lang="en-US" b="1" i="0" dirty="0">
                <a:solidFill>
                  <a:srgbClr val="FF0000"/>
                </a:solidFill>
                <a:effectLst/>
                <a:latin typeface="-apple-system"/>
              </a:rPr>
              <a:t>Low price</a:t>
            </a:r>
          </a:p>
          <a:p>
            <a:pPr lvl="1" algn="just">
              <a:buFont typeface="+mj-lt"/>
              <a:buAutoNum type="arabicPeriod"/>
            </a:pPr>
            <a:r>
              <a:rPr lang="en-US" b="1" i="0" dirty="0">
                <a:solidFill>
                  <a:srgbClr val="FF0000"/>
                </a:solidFill>
                <a:effectLst/>
                <a:latin typeface="-apple-system"/>
              </a:rPr>
              <a:t>Low supply</a:t>
            </a:r>
          </a:p>
          <a:p>
            <a:pPr marL="0" indent="0" algn="l">
              <a:buNone/>
            </a:pPr>
            <a:endParaRPr lang="en-US" b="0" i="0" dirty="0">
              <a:solidFill>
                <a:srgbClr val="212121"/>
              </a:solidFill>
              <a:effectLst/>
              <a:latin typeface="-apple-system"/>
            </a:endParaRPr>
          </a:p>
          <a:p>
            <a:endParaRPr lang="en-US" dirty="0"/>
          </a:p>
        </p:txBody>
      </p:sp>
      <p:sp>
        <p:nvSpPr>
          <p:cNvPr id="4" name="Content Placeholder 2">
            <a:extLst>
              <a:ext uri="{FF2B5EF4-FFF2-40B4-BE49-F238E27FC236}">
                <a16:creationId xmlns:a16="http://schemas.microsoft.com/office/drawing/2014/main" id="{652C38E4-75B4-7E63-6323-51927EF2B887}"/>
              </a:ext>
            </a:extLst>
          </p:cNvPr>
          <p:cNvSpPr txBox="1">
            <a:spLocks/>
          </p:cNvSpPr>
          <p:nvPr/>
        </p:nvSpPr>
        <p:spPr>
          <a:xfrm>
            <a:off x="6871855" y="1602908"/>
            <a:ext cx="4872938" cy="45208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b="1" dirty="0">
                <a:latin typeface="-apple-system"/>
              </a:rPr>
              <a:t>Goods and services are exported due to the following reasons:</a:t>
            </a:r>
          </a:p>
          <a:p>
            <a:pPr lvl="1" algn="just">
              <a:buFont typeface="+mj-lt"/>
              <a:buAutoNum type="arabicPeriod"/>
            </a:pPr>
            <a:r>
              <a:rPr lang="en-US" b="1" dirty="0">
                <a:latin typeface="-apple-system"/>
              </a:rPr>
              <a:t>Higher value in the international market</a:t>
            </a:r>
          </a:p>
          <a:p>
            <a:pPr lvl="1" algn="just">
              <a:buFont typeface="+mj-lt"/>
              <a:buAutoNum type="arabicPeriod"/>
            </a:pPr>
            <a:r>
              <a:rPr lang="en-US" b="1" dirty="0">
                <a:latin typeface="-apple-system"/>
              </a:rPr>
              <a:t>International </a:t>
            </a:r>
            <a:r>
              <a:rPr lang="en-US" b="1" dirty="0">
                <a:solidFill>
                  <a:srgbClr val="212121"/>
                </a:solidFill>
                <a:latin typeface="-apple-system"/>
              </a:rPr>
              <a:t>quality</a:t>
            </a:r>
          </a:p>
          <a:p>
            <a:pPr lvl="1" algn="just">
              <a:buFont typeface="+mj-lt"/>
              <a:buAutoNum type="arabicPeriod"/>
            </a:pPr>
            <a:r>
              <a:rPr lang="en-US" b="1" dirty="0">
                <a:solidFill>
                  <a:srgbClr val="212121"/>
                </a:solidFill>
                <a:latin typeface="-apple-system"/>
              </a:rPr>
              <a:t>Excess production in the domestic market</a:t>
            </a:r>
          </a:p>
          <a:p>
            <a:pPr lvl="1" algn="just">
              <a:buFont typeface="+mj-lt"/>
              <a:buAutoNum type="arabicPeriod"/>
            </a:pPr>
            <a:r>
              <a:rPr lang="en-US" b="1" dirty="0">
                <a:solidFill>
                  <a:srgbClr val="212121"/>
                </a:solidFill>
                <a:latin typeface="-apple-system"/>
              </a:rPr>
              <a:t>Increasing demand in the global market.</a:t>
            </a:r>
          </a:p>
          <a:p>
            <a:endParaRPr lang="en-US" dirty="0"/>
          </a:p>
        </p:txBody>
      </p:sp>
    </p:spTree>
    <p:extLst>
      <p:ext uri="{BB962C8B-B14F-4D97-AF65-F5344CB8AC3E}">
        <p14:creationId xmlns:p14="http://schemas.microsoft.com/office/powerpoint/2010/main" val="9150792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43775B-3691-48FA-8C58-2C7DB5E81B9A}"/>
              </a:ext>
            </a:extLst>
          </p:cNvPr>
          <p:cNvSpPr>
            <a:spLocks noGrp="1"/>
          </p:cNvSpPr>
          <p:nvPr>
            <p:ph idx="1"/>
          </p:nvPr>
        </p:nvSpPr>
        <p:spPr>
          <a:xfrm>
            <a:off x="548641" y="478303"/>
            <a:ext cx="4965894" cy="6014574"/>
          </a:xfrm>
        </p:spPr>
        <p:txBody>
          <a:bodyPr>
            <a:noAutofit/>
          </a:bodyPr>
          <a:lstStyle/>
          <a:p>
            <a:pPr>
              <a:buFont typeface="Wingdings" panose="05000000000000000000" pitchFamily="2" charset="2"/>
              <a:buChar char="q"/>
            </a:pPr>
            <a:r>
              <a:rPr lang="en-US" sz="2800" b="1" dirty="0"/>
              <a:t>Modes of Foreign Market Entry</a:t>
            </a:r>
            <a:endParaRPr lang="en-US" b="1" dirty="0"/>
          </a:p>
          <a:p>
            <a:pPr marL="514350" indent="-514350">
              <a:buAutoNum type="arabicPeriod"/>
            </a:pPr>
            <a:r>
              <a:rPr lang="en-US" b="1" dirty="0"/>
              <a:t>Export Mode;</a:t>
            </a:r>
          </a:p>
          <a:p>
            <a:pPr marL="514350" indent="-514350">
              <a:buAutoNum type="arabicPeriod"/>
            </a:pPr>
            <a:r>
              <a:rPr lang="en-US" b="1" dirty="0"/>
              <a:t>Import Mode</a:t>
            </a:r>
          </a:p>
          <a:p>
            <a:pPr marL="514350" indent="-514350">
              <a:buAutoNum type="arabicPeriod"/>
            </a:pPr>
            <a:r>
              <a:rPr lang="en-US" b="1" dirty="0"/>
              <a:t>Investment mode (assembling mode)</a:t>
            </a:r>
          </a:p>
          <a:p>
            <a:pPr marL="514350" indent="-514350">
              <a:buAutoNum type="arabicPeriod"/>
            </a:pPr>
            <a:r>
              <a:rPr lang="en-US" b="1" dirty="0"/>
              <a:t>Wholly owned foreign subsidiaries</a:t>
            </a:r>
          </a:p>
          <a:p>
            <a:pPr marL="0" indent="0" algn="just">
              <a:buNone/>
            </a:pPr>
            <a:endParaRPr lang="en-US" sz="2800" b="1" dirty="0"/>
          </a:p>
          <a:p>
            <a:pPr marL="0" indent="0" algn="just">
              <a:buNone/>
            </a:pPr>
            <a:r>
              <a:rPr lang="en-US" b="1" dirty="0"/>
              <a:t> </a:t>
            </a:r>
            <a:r>
              <a:rPr lang="en-US" sz="2400" b="1" dirty="0">
                <a:solidFill>
                  <a:srgbClr val="FF0000"/>
                </a:solidFill>
              </a:rPr>
              <a:t> </a:t>
            </a:r>
            <a:endParaRPr lang="en-US" sz="2400" dirty="0"/>
          </a:p>
          <a:p>
            <a:endParaRPr lang="en-US" sz="2400" dirty="0"/>
          </a:p>
        </p:txBody>
      </p:sp>
      <p:sp>
        <p:nvSpPr>
          <p:cNvPr id="5" name="Content Placeholder 2">
            <a:extLst>
              <a:ext uri="{FF2B5EF4-FFF2-40B4-BE49-F238E27FC236}">
                <a16:creationId xmlns:a16="http://schemas.microsoft.com/office/drawing/2014/main" id="{608E539F-0704-4282-FE62-C8FB2ED0EE85}"/>
              </a:ext>
            </a:extLst>
          </p:cNvPr>
          <p:cNvSpPr txBox="1">
            <a:spLocks/>
          </p:cNvSpPr>
          <p:nvPr/>
        </p:nvSpPr>
        <p:spPr>
          <a:xfrm>
            <a:off x="6096000" y="478303"/>
            <a:ext cx="5706794" cy="62179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q"/>
            </a:pPr>
            <a:r>
              <a:rPr lang="en-US" b="1" dirty="0"/>
              <a:t>Benefits of International Trade</a:t>
            </a:r>
          </a:p>
          <a:p>
            <a:pPr marL="457200" indent="-457200">
              <a:buFont typeface="+mj-lt"/>
              <a:buAutoNum type="arabicPeriod"/>
            </a:pPr>
            <a:r>
              <a:rPr lang="en-US" sz="2400" b="1" dirty="0">
                <a:solidFill>
                  <a:srgbClr val="FF0000"/>
                </a:solidFill>
              </a:rPr>
              <a:t>Bridging gaps</a:t>
            </a:r>
            <a:r>
              <a:rPr lang="en-US" sz="2400" dirty="0">
                <a:solidFill>
                  <a:srgbClr val="FF0000"/>
                </a:solidFill>
              </a:rPr>
              <a:t> </a:t>
            </a:r>
            <a:r>
              <a:rPr lang="en-US" sz="2400" dirty="0"/>
              <a:t>between sellers and producers</a:t>
            </a:r>
          </a:p>
          <a:p>
            <a:pPr marL="457200" indent="-457200">
              <a:buFont typeface="+mj-lt"/>
              <a:buAutoNum type="arabicPeriod"/>
            </a:pPr>
            <a:r>
              <a:rPr lang="en-US" sz="2400" b="1" dirty="0">
                <a:solidFill>
                  <a:srgbClr val="FF0000"/>
                </a:solidFill>
              </a:rPr>
              <a:t>Developing comparative advantage </a:t>
            </a:r>
            <a:r>
              <a:rPr lang="en-US" sz="2400" dirty="0"/>
              <a:t>in particular products or services</a:t>
            </a:r>
          </a:p>
          <a:p>
            <a:pPr marL="457200" indent="-457200">
              <a:buFont typeface="+mj-lt"/>
              <a:buAutoNum type="arabicPeriod"/>
            </a:pPr>
            <a:r>
              <a:rPr lang="en-US" sz="2400" b="1" dirty="0">
                <a:solidFill>
                  <a:srgbClr val="FF0000"/>
                </a:solidFill>
              </a:rPr>
              <a:t>Boosting local economies </a:t>
            </a:r>
            <a:endParaRPr lang="en-US" sz="2400" dirty="0"/>
          </a:p>
          <a:p>
            <a:pPr marL="457200" indent="-457200">
              <a:buFont typeface="+mj-lt"/>
              <a:buAutoNum type="arabicPeriod"/>
            </a:pPr>
            <a:r>
              <a:rPr lang="en-US" sz="2400" b="1" dirty="0">
                <a:solidFill>
                  <a:srgbClr val="FF0000"/>
                </a:solidFill>
              </a:rPr>
              <a:t>Promoting product innovation and product quality</a:t>
            </a:r>
            <a:endParaRPr lang="en-US" sz="2400" dirty="0"/>
          </a:p>
          <a:p>
            <a:pPr marL="457200" indent="-457200">
              <a:buFont typeface="+mj-lt"/>
              <a:buAutoNum type="arabicPeriod"/>
            </a:pPr>
            <a:r>
              <a:rPr lang="en-US" sz="2400" dirty="0"/>
              <a:t>Provide mor options for buyers </a:t>
            </a:r>
          </a:p>
          <a:p>
            <a:pPr marL="457200" indent="-457200">
              <a:buFont typeface="+mj-lt"/>
              <a:buAutoNum type="arabicPeriod"/>
            </a:pPr>
            <a:r>
              <a:rPr lang="en-US" sz="2400" b="1" dirty="0">
                <a:solidFill>
                  <a:srgbClr val="FF0000"/>
                </a:solidFill>
              </a:rPr>
              <a:t>Allow access to abundant raw materials </a:t>
            </a:r>
            <a:r>
              <a:rPr lang="en-US" sz="2400" dirty="0"/>
              <a:t>by manufacturing countries</a:t>
            </a:r>
          </a:p>
          <a:p>
            <a:pPr marL="457200" indent="-457200">
              <a:buFont typeface="+mj-lt"/>
              <a:buAutoNum type="arabicPeriod"/>
            </a:pPr>
            <a:r>
              <a:rPr lang="en-US" sz="2400" b="1" i="0" dirty="0">
                <a:solidFill>
                  <a:srgbClr val="FF0000"/>
                </a:solidFill>
                <a:effectLst/>
                <a:latin typeface="-apple-system"/>
              </a:rPr>
              <a:t>International Price standardization and Stability </a:t>
            </a:r>
            <a:endParaRPr lang="en-US" sz="2400" b="0" i="0" dirty="0">
              <a:solidFill>
                <a:srgbClr val="212121"/>
              </a:solidFill>
              <a:effectLst/>
              <a:latin typeface="-apple-system"/>
            </a:endParaRPr>
          </a:p>
          <a:p>
            <a:pPr marL="457200" indent="-457200" algn="l">
              <a:buFont typeface="+mj-lt"/>
              <a:buAutoNum type="arabicPeriod"/>
            </a:pPr>
            <a:r>
              <a:rPr lang="en-US" sz="2400" b="1" i="0" dirty="0">
                <a:solidFill>
                  <a:srgbClr val="FF0000"/>
                </a:solidFill>
                <a:effectLst/>
                <a:latin typeface="-apple-system"/>
              </a:rPr>
              <a:t>Enhances exchange of Technological Know-How</a:t>
            </a:r>
            <a:endParaRPr lang="en-US" sz="2400" dirty="0"/>
          </a:p>
        </p:txBody>
      </p:sp>
    </p:spTree>
    <p:extLst>
      <p:ext uri="{BB962C8B-B14F-4D97-AF65-F5344CB8AC3E}">
        <p14:creationId xmlns:p14="http://schemas.microsoft.com/office/powerpoint/2010/main" val="12571698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15483-E7C6-E267-F788-15CB90DA8880}"/>
              </a:ext>
            </a:extLst>
          </p:cNvPr>
          <p:cNvSpPr>
            <a:spLocks noGrp="1"/>
          </p:cNvSpPr>
          <p:nvPr>
            <p:ph type="title"/>
          </p:nvPr>
        </p:nvSpPr>
        <p:spPr>
          <a:xfrm>
            <a:off x="838200" y="140274"/>
            <a:ext cx="10515600" cy="622446"/>
          </a:xfrm>
        </p:spPr>
        <p:txBody>
          <a:bodyPr>
            <a:normAutofit/>
          </a:bodyPr>
          <a:lstStyle/>
          <a:p>
            <a:pPr algn="ctr"/>
            <a:r>
              <a:rPr lang="en-US" sz="3200" b="1" i="0" dirty="0">
                <a:solidFill>
                  <a:srgbClr val="0C4E54"/>
                </a:solidFill>
                <a:effectLst/>
                <a:latin typeface="Poppins"/>
              </a:rPr>
              <a:t>International Trade Drawbacks</a:t>
            </a:r>
            <a:endParaRPr lang="en-US" sz="3200" dirty="0"/>
          </a:p>
        </p:txBody>
      </p:sp>
      <p:sp>
        <p:nvSpPr>
          <p:cNvPr id="3" name="Content Placeholder 2">
            <a:extLst>
              <a:ext uri="{FF2B5EF4-FFF2-40B4-BE49-F238E27FC236}">
                <a16:creationId xmlns:a16="http://schemas.microsoft.com/office/drawing/2014/main" id="{6E21A72C-764B-EBA8-3706-AB5E4C29C845}"/>
              </a:ext>
            </a:extLst>
          </p:cNvPr>
          <p:cNvSpPr>
            <a:spLocks noGrp="1"/>
          </p:cNvSpPr>
          <p:nvPr>
            <p:ph idx="1"/>
          </p:nvPr>
        </p:nvSpPr>
        <p:spPr>
          <a:xfrm>
            <a:off x="497174" y="762719"/>
            <a:ext cx="11197652" cy="5955007"/>
          </a:xfrm>
        </p:spPr>
        <p:txBody>
          <a:bodyPr>
            <a:noAutofit/>
          </a:bodyPr>
          <a:lstStyle/>
          <a:p>
            <a:pPr algn="just">
              <a:buFont typeface="Arial" panose="020B0604020202020204" pitchFamily="34" charset="0"/>
              <a:buChar char="•"/>
            </a:pPr>
            <a:r>
              <a:rPr lang="en-US" b="1" i="0" dirty="0">
                <a:solidFill>
                  <a:schemeClr val="accent1"/>
                </a:solidFill>
                <a:effectLst/>
                <a:latin typeface="-apple-system"/>
              </a:rPr>
              <a:t>Adverse Effect on Domestic Consumption</a:t>
            </a:r>
            <a:r>
              <a:rPr lang="en-US" b="0" i="0" dirty="0">
                <a:solidFill>
                  <a:schemeClr val="accent1"/>
                </a:solidFill>
                <a:effectLst/>
                <a:latin typeface="-apple-system"/>
              </a:rPr>
              <a:t>: </a:t>
            </a:r>
            <a:r>
              <a:rPr lang="en-US" b="0" i="0" dirty="0">
                <a:solidFill>
                  <a:srgbClr val="212121"/>
                </a:solidFill>
                <a:effectLst/>
                <a:latin typeface="-apple-system"/>
              </a:rPr>
              <a:t>The import of goods or services from foreign countries results in the falling demand for local products, </a:t>
            </a:r>
            <a:r>
              <a:rPr lang="en-US" b="1" i="0" dirty="0">
                <a:effectLst/>
                <a:latin typeface="-apple-system"/>
              </a:rPr>
              <a:t>so  domestic players may suffer drastically</a:t>
            </a:r>
            <a:r>
              <a:rPr lang="en-US" b="1" i="0" dirty="0">
                <a:solidFill>
                  <a:srgbClr val="FF0000"/>
                </a:solidFill>
                <a:effectLst/>
                <a:latin typeface="-apple-system"/>
              </a:rPr>
              <a:t>.</a:t>
            </a:r>
          </a:p>
          <a:p>
            <a:pPr algn="just">
              <a:buFont typeface="Arial" panose="020B0604020202020204" pitchFamily="34" charset="0"/>
              <a:buChar char="•"/>
            </a:pPr>
            <a:endParaRPr lang="en-US" b="1" i="0" dirty="0">
              <a:solidFill>
                <a:srgbClr val="FF0000"/>
              </a:solidFill>
              <a:effectLst/>
              <a:latin typeface="-apple-system"/>
            </a:endParaRPr>
          </a:p>
          <a:p>
            <a:pPr algn="just">
              <a:buFont typeface="Arial" panose="020B0604020202020204" pitchFamily="34" charset="0"/>
              <a:buChar char="•"/>
            </a:pPr>
            <a:r>
              <a:rPr lang="en-US" b="1" i="0" dirty="0">
                <a:solidFill>
                  <a:schemeClr val="accent1"/>
                </a:solidFill>
                <a:effectLst/>
                <a:latin typeface="-apple-system"/>
              </a:rPr>
              <a:t>Political Influence: </a:t>
            </a:r>
            <a:r>
              <a:rPr lang="en-US" b="0" i="0" dirty="0">
                <a:solidFill>
                  <a:srgbClr val="212121"/>
                </a:solidFill>
                <a:effectLst/>
                <a:latin typeface="-apple-system"/>
              </a:rPr>
              <a:t>Sometimes, trade is dictated by political agenda—it does not benefit the economy.</a:t>
            </a:r>
          </a:p>
          <a:p>
            <a:pPr algn="just">
              <a:buFont typeface="Arial" panose="020B0604020202020204" pitchFamily="34" charset="0"/>
              <a:buChar char="•"/>
            </a:pPr>
            <a:endParaRPr lang="en-US" b="0" i="0" dirty="0">
              <a:solidFill>
                <a:srgbClr val="212121"/>
              </a:solidFill>
              <a:effectLst/>
              <a:latin typeface="-apple-system"/>
            </a:endParaRPr>
          </a:p>
          <a:p>
            <a:pPr algn="just">
              <a:buFont typeface="Arial" panose="020B0604020202020204" pitchFamily="34" charset="0"/>
              <a:buChar char="•"/>
            </a:pPr>
            <a:r>
              <a:rPr lang="en-US" b="1" i="0" dirty="0">
                <a:solidFill>
                  <a:schemeClr val="accent1"/>
                </a:solidFill>
                <a:effectLst/>
                <a:latin typeface="-apple-system"/>
              </a:rPr>
              <a:t>Environmental Cost</a:t>
            </a:r>
            <a:r>
              <a:rPr lang="en-US" b="0" i="0" dirty="0">
                <a:solidFill>
                  <a:schemeClr val="accent1"/>
                </a:solidFill>
                <a:effectLst/>
                <a:latin typeface="-apple-system"/>
              </a:rPr>
              <a:t>: </a:t>
            </a:r>
            <a:r>
              <a:rPr lang="en-US" b="0" i="0" dirty="0">
                <a:solidFill>
                  <a:srgbClr val="212121"/>
                </a:solidFill>
                <a:effectLst/>
                <a:latin typeface="-apple-system"/>
              </a:rPr>
              <a:t>When a nation receives</a:t>
            </a:r>
            <a:r>
              <a:rPr lang="en-US" b="0" i="0" dirty="0">
                <a:solidFill>
                  <a:srgbClr val="FF0000"/>
                </a:solidFill>
                <a:effectLst/>
                <a:latin typeface="-apple-system"/>
              </a:rPr>
              <a:t> </a:t>
            </a:r>
            <a:r>
              <a:rPr lang="en-US" b="1" i="0" u="sng" dirty="0">
                <a:effectLst/>
                <a:latin typeface="-apple-system"/>
                <a:hlinkClick r:id="rId4">
                  <a:extLst>
                    <a:ext uri="{A12FA001-AC4F-418D-AE19-62706E023703}">
                      <ahyp:hlinkClr xmlns:ahyp="http://schemas.microsoft.com/office/drawing/2018/hyperlinkcolor" val="tx"/>
                    </a:ext>
                  </a:extLst>
                </a:hlinkClick>
              </a:rPr>
              <a:t>foreign direct investment</a:t>
            </a:r>
            <a:r>
              <a:rPr lang="en-US" b="0" i="0" dirty="0">
                <a:effectLst/>
                <a:latin typeface="-apple-system"/>
              </a:rPr>
              <a:t>, increased production can cause </a:t>
            </a:r>
            <a:r>
              <a:rPr lang="en-US" b="0" i="0" dirty="0">
                <a:solidFill>
                  <a:srgbClr val="212121"/>
                </a:solidFill>
                <a:effectLst/>
                <a:latin typeface="-apple-system"/>
              </a:rPr>
              <a:t>environmental issues—global warming, carbon emission, air pollution, and water pollution.</a:t>
            </a:r>
          </a:p>
          <a:p>
            <a:pPr algn="just">
              <a:buFont typeface="Arial" panose="020B0604020202020204" pitchFamily="34" charset="0"/>
              <a:buChar char="•"/>
            </a:pPr>
            <a:endParaRPr lang="en-US" b="0" i="0" dirty="0">
              <a:solidFill>
                <a:srgbClr val="212121"/>
              </a:solidFill>
              <a:effectLst/>
              <a:latin typeface="-apple-system"/>
            </a:endParaRPr>
          </a:p>
          <a:p>
            <a:pPr algn="just">
              <a:buFont typeface="Arial" panose="020B0604020202020204" pitchFamily="34" charset="0"/>
              <a:buChar char="•"/>
            </a:pPr>
            <a:r>
              <a:rPr lang="en-US" b="1" dirty="0">
                <a:solidFill>
                  <a:srgbClr val="FF0000"/>
                </a:solidFill>
                <a:latin typeface="-apple-system"/>
              </a:rPr>
              <a:t>Spread of diseases: </a:t>
            </a:r>
            <a:r>
              <a:rPr lang="en-US" dirty="0">
                <a:solidFill>
                  <a:srgbClr val="212121"/>
                </a:solidFill>
                <a:latin typeface="-apple-system"/>
              </a:rPr>
              <a:t>Under poor disease surveillance systems, cross-border trade can result in spreading of infectious diseases between countries</a:t>
            </a:r>
            <a:endParaRPr lang="en-US" dirty="0"/>
          </a:p>
        </p:txBody>
      </p:sp>
    </p:spTree>
    <p:extLst>
      <p:ext uri="{BB962C8B-B14F-4D97-AF65-F5344CB8AC3E}">
        <p14:creationId xmlns:p14="http://schemas.microsoft.com/office/powerpoint/2010/main" val="2617997739"/>
      </p:ext>
    </p:extLst>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AE5AA-21DA-4646-93BA-8A6A7FAFBA6E}"/>
              </a:ext>
            </a:extLst>
          </p:cNvPr>
          <p:cNvSpPr>
            <a:spLocks noGrp="1"/>
          </p:cNvSpPr>
          <p:nvPr>
            <p:ph type="title"/>
          </p:nvPr>
        </p:nvSpPr>
        <p:spPr>
          <a:xfrm>
            <a:off x="166390" y="365126"/>
            <a:ext cx="6893977" cy="729384"/>
          </a:xfrm>
        </p:spPr>
        <p:txBody>
          <a:bodyPr/>
          <a:lstStyle/>
          <a:p>
            <a:r>
              <a:rPr lang="en-US" b="1" dirty="0"/>
              <a:t>Globalization </a:t>
            </a:r>
            <a:endParaRPr lang="en-US" dirty="0"/>
          </a:p>
        </p:txBody>
      </p:sp>
      <p:sp>
        <p:nvSpPr>
          <p:cNvPr id="3" name="Content Placeholder 2">
            <a:extLst>
              <a:ext uri="{FF2B5EF4-FFF2-40B4-BE49-F238E27FC236}">
                <a16:creationId xmlns:a16="http://schemas.microsoft.com/office/drawing/2014/main" id="{764405B5-83FF-4300-9159-2E7E1BD65265}"/>
              </a:ext>
            </a:extLst>
          </p:cNvPr>
          <p:cNvSpPr>
            <a:spLocks noGrp="1"/>
          </p:cNvSpPr>
          <p:nvPr>
            <p:ph idx="1"/>
          </p:nvPr>
        </p:nvSpPr>
        <p:spPr>
          <a:xfrm>
            <a:off x="166390" y="1289154"/>
            <a:ext cx="6893977" cy="5407257"/>
          </a:xfrm>
        </p:spPr>
        <p:txBody>
          <a:bodyPr vert="horz" lIns="91440" tIns="45720" rIns="91440" bIns="45720" rtlCol="0" anchor="t">
            <a:normAutofit fontScale="92500" lnSpcReduction="20000"/>
          </a:bodyPr>
          <a:lstStyle/>
          <a:p>
            <a:pPr algn="just"/>
            <a:r>
              <a:rPr lang="en-US" b="1" dirty="0">
                <a:solidFill>
                  <a:srgbClr val="FF0000"/>
                </a:solidFill>
              </a:rPr>
              <a:t>Globalization: </a:t>
            </a:r>
            <a:r>
              <a:rPr lang="en-US" dirty="0"/>
              <a:t>is</a:t>
            </a:r>
            <a:r>
              <a:rPr lang="en-US" b="1" dirty="0"/>
              <a:t> </a:t>
            </a:r>
            <a:r>
              <a:rPr lang="en-US" dirty="0"/>
              <a:t>a process of global economic integration by removing barriers to free trade and capital and by diffusing knowledge and information</a:t>
            </a:r>
          </a:p>
          <a:p>
            <a:pPr lvl="1" algn="just"/>
            <a:r>
              <a:rPr lang="en-US" b="1" dirty="0">
                <a:solidFill>
                  <a:srgbClr val="FF0000"/>
                </a:solidFill>
              </a:rPr>
              <a:t>It is the expansion of economic, political and cultural processes to the point they become global in scale and impact </a:t>
            </a:r>
          </a:p>
          <a:p>
            <a:pPr algn="just"/>
            <a:endParaRPr lang="en-US" dirty="0"/>
          </a:p>
          <a:p>
            <a:pPr algn="just"/>
            <a:r>
              <a:rPr lang="en-US" b="1" dirty="0">
                <a:solidFill>
                  <a:srgbClr val="FF0000"/>
                </a:solidFill>
              </a:rPr>
              <a:t>Globalization of production </a:t>
            </a:r>
            <a:r>
              <a:rPr lang="en-US" dirty="0"/>
              <a:t>takes advantage of local resources in overseas locations and optimizes organizations' competitiveness</a:t>
            </a:r>
          </a:p>
          <a:p>
            <a:pPr algn="just"/>
            <a:endParaRPr lang="en-US" dirty="0"/>
          </a:p>
          <a:p>
            <a:pPr algn="just"/>
            <a:r>
              <a:rPr lang="en-US" dirty="0"/>
              <a:t>Information technology, telecommunication and transportation systems aid market globalization </a:t>
            </a:r>
          </a:p>
          <a:p>
            <a:pPr algn="just"/>
            <a:endParaRPr lang="en-US" b="1" dirty="0"/>
          </a:p>
          <a:p>
            <a:endParaRPr lang="en-US" dirty="0"/>
          </a:p>
        </p:txBody>
      </p:sp>
      <p:pic>
        <p:nvPicPr>
          <p:cNvPr id="4" name="Picture Placeholder 9">
            <a:extLst>
              <a:ext uri="{FF2B5EF4-FFF2-40B4-BE49-F238E27FC236}">
                <a16:creationId xmlns:a16="http://schemas.microsoft.com/office/drawing/2014/main" id="{2F4321D1-8EF3-86B3-7F14-84C9B18DC2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57" t="428" r="1598"/>
          <a:stretch/>
        </p:blipFill>
        <p:spPr>
          <a:xfrm>
            <a:off x="7371929" y="365126"/>
            <a:ext cx="4653681" cy="6331285"/>
          </a:xfrm>
          <a:prstGeom prst="rect">
            <a:avLst/>
          </a:prstGeom>
        </p:spPr>
      </p:pic>
    </p:spTree>
    <p:extLst>
      <p:ext uri="{BB962C8B-B14F-4D97-AF65-F5344CB8AC3E}">
        <p14:creationId xmlns:p14="http://schemas.microsoft.com/office/powerpoint/2010/main" val="2646891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6CEA5-3C4B-4C7D-8B07-6037FBEB5D98}"/>
              </a:ext>
            </a:extLst>
          </p:cNvPr>
          <p:cNvSpPr>
            <a:spLocks noGrp="1"/>
          </p:cNvSpPr>
          <p:nvPr>
            <p:ph type="title"/>
          </p:nvPr>
        </p:nvSpPr>
        <p:spPr>
          <a:xfrm>
            <a:off x="838200" y="365125"/>
            <a:ext cx="10515600" cy="535207"/>
          </a:xfrm>
        </p:spPr>
        <p:txBody>
          <a:bodyPr>
            <a:normAutofit fontScale="90000"/>
          </a:bodyPr>
          <a:lstStyle/>
          <a:p>
            <a:pPr algn="ctr"/>
            <a:br>
              <a:rPr lang="en-US" b="1" dirty="0">
                <a:solidFill>
                  <a:srgbClr val="FF0000"/>
                </a:solidFill>
              </a:rPr>
            </a:br>
            <a:r>
              <a:rPr lang="en-US" b="1" dirty="0"/>
              <a:t>Pros and Cons of Globalization </a:t>
            </a:r>
            <a:br>
              <a:rPr lang="en-US" b="1" dirty="0"/>
            </a:br>
            <a:endParaRPr lang="en-US" b="1" dirty="0">
              <a:solidFill>
                <a:srgbClr val="FF0000"/>
              </a:solidFill>
            </a:endParaRPr>
          </a:p>
        </p:txBody>
      </p:sp>
      <p:sp>
        <p:nvSpPr>
          <p:cNvPr id="4" name="Content Placeholder 4">
            <a:extLst>
              <a:ext uri="{FF2B5EF4-FFF2-40B4-BE49-F238E27FC236}">
                <a16:creationId xmlns:a16="http://schemas.microsoft.com/office/drawing/2014/main" id="{4636BE66-2FD2-46C6-932A-0DD5BA40CA0B}"/>
              </a:ext>
            </a:extLst>
          </p:cNvPr>
          <p:cNvSpPr txBox="1">
            <a:spLocks/>
          </p:cNvSpPr>
          <p:nvPr/>
        </p:nvSpPr>
        <p:spPr bwMode="gray">
          <a:xfrm>
            <a:off x="391298" y="1294228"/>
            <a:ext cx="5011975" cy="5406375"/>
          </a:xfrm>
          <a:prstGeom prst="rect">
            <a:avLst/>
          </a:prstGeom>
        </p:spPr>
        <p:txBody>
          <a:bodyPr vert="horz" lIns="0" tIns="0" rIns="72000" bIns="0" rtlCol="0">
            <a:noAutofit/>
          </a:bodyPr>
          <a:lstStyle>
            <a:lvl1pPr marL="0" indent="0" algn="l" defTabSz="685783" rtl="0" eaLnBrk="1" latinLnBrk="0" hangingPunct="1">
              <a:lnSpc>
                <a:spcPct val="120000"/>
              </a:lnSpc>
              <a:spcBef>
                <a:spcPts val="600"/>
              </a:spcBef>
              <a:buFont typeface="Arial" panose="020B0604020202020204" pitchFamily="34" charset="0"/>
              <a:buNone/>
              <a:defRPr lang="de-DE" sz="1600" kern="1200">
                <a:solidFill>
                  <a:schemeClr val="tx1"/>
                </a:solidFill>
                <a:latin typeface="+mn-lt"/>
                <a:ea typeface="+mn-ea"/>
                <a:cs typeface="+mn-cs"/>
              </a:defRPr>
            </a:lvl1pPr>
            <a:lvl2pPr marL="180970" indent="-180970" algn="l" defTabSz="685783" rtl="0" eaLnBrk="1" latinLnBrk="0" hangingPunct="1">
              <a:lnSpc>
                <a:spcPct val="120000"/>
              </a:lnSpc>
              <a:spcBef>
                <a:spcPts val="600"/>
              </a:spcBef>
              <a:buClr>
                <a:schemeClr val="accent1"/>
              </a:buClr>
              <a:buFont typeface="Wingdings" panose="05000000000000000000" pitchFamily="2" charset="2"/>
              <a:buChar char="§"/>
              <a:defRPr lang="de-DE" sz="1600" kern="1200">
                <a:solidFill>
                  <a:schemeClr val="tx1"/>
                </a:solidFill>
                <a:latin typeface="+mn-lt"/>
                <a:ea typeface="+mn-ea"/>
                <a:cs typeface="+mn-cs"/>
              </a:defRPr>
            </a:lvl2pPr>
            <a:lvl3pPr marL="357179" indent="-176209" algn="l" defTabSz="685783" rtl="0" eaLnBrk="1" latinLnBrk="0" hangingPunct="1">
              <a:lnSpc>
                <a:spcPct val="120000"/>
              </a:lnSpc>
              <a:spcBef>
                <a:spcPts val="600"/>
              </a:spcBef>
              <a:buClr>
                <a:schemeClr val="accent1"/>
              </a:buClr>
              <a:buFont typeface="Symbol" panose="05050102010706020507" pitchFamily="18" charset="2"/>
              <a:buChar char="-"/>
              <a:defRPr lang="de-DE" sz="1600" kern="1200">
                <a:solidFill>
                  <a:schemeClr val="tx1"/>
                </a:solidFill>
                <a:latin typeface="+mn-lt"/>
                <a:ea typeface="+mn-ea"/>
                <a:cs typeface="+mn-cs"/>
              </a:defRPr>
            </a:lvl3pPr>
            <a:lvl4pPr marL="1200121"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a:lstStyle>
          <a:p>
            <a:r>
              <a:rPr lang="en-US" sz="2400" b="1" dirty="0">
                <a:solidFill>
                  <a:srgbClr val="FF0000"/>
                </a:solidFill>
              </a:rPr>
              <a:t>Advantages</a:t>
            </a:r>
          </a:p>
          <a:p>
            <a:pPr marL="358775" indent="-358775">
              <a:buClr>
                <a:schemeClr val="accent1"/>
              </a:buClr>
              <a:buFont typeface="+mj-lt"/>
              <a:buAutoNum type="arabicPeriod"/>
            </a:pPr>
            <a:r>
              <a:rPr lang="en-US" sz="1800" dirty="0"/>
              <a:t>Easier to communicate throughout the boundaries</a:t>
            </a:r>
          </a:p>
          <a:p>
            <a:pPr marL="358775" indent="-358775">
              <a:buClr>
                <a:schemeClr val="accent1"/>
              </a:buClr>
              <a:buFont typeface="+mj-lt"/>
              <a:buAutoNum type="arabicPeriod"/>
            </a:pPr>
            <a:r>
              <a:rPr lang="en-US" sz="1800" dirty="0"/>
              <a:t>Easier to travel</a:t>
            </a:r>
          </a:p>
          <a:p>
            <a:pPr marL="358775" indent="-358775">
              <a:buClr>
                <a:schemeClr val="accent1"/>
              </a:buClr>
              <a:buFont typeface="+mj-lt"/>
              <a:buAutoNum type="arabicPeriod"/>
            </a:pPr>
            <a:r>
              <a:rPr lang="en-US" sz="1800" dirty="0"/>
              <a:t>Cultural interchange</a:t>
            </a:r>
          </a:p>
          <a:p>
            <a:pPr marL="358775" indent="-358775">
              <a:buClr>
                <a:schemeClr val="accent1"/>
              </a:buClr>
              <a:buFont typeface="+mj-lt"/>
              <a:buAutoNum type="arabicPeriod"/>
            </a:pPr>
            <a:r>
              <a:rPr lang="en-US" sz="1800" dirty="0"/>
              <a:t>Better and cheaper products</a:t>
            </a:r>
          </a:p>
          <a:p>
            <a:pPr marL="358775" indent="-358775">
              <a:buClr>
                <a:schemeClr val="accent1"/>
              </a:buClr>
              <a:buFont typeface="+mj-lt"/>
              <a:buAutoNum type="arabicPeriod"/>
            </a:pPr>
            <a:r>
              <a:rPr lang="en-US" sz="1800" dirty="0"/>
              <a:t>Improvement of new technologies</a:t>
            </a:r>
          </a:p>
          <a:p>
            <a:pPr marL="358775" indent="-358775">
              <a:buClr>
                <a:schemeClr val="accent1"/>
              </a:buClr>
              <a:buFont typeface="+mj-lt"/>
              <a:buAutoNum type="arabicPeriod"/>
            </a:pPr>
            <a:r>
              <a:rPr lang="en-US" sz="1800" dirty="0"/>
              <a:t>Cheaper products increases the purchase power</a:t>
            </a:r>
          </a:p>
          <a:p>
            <a:pPr marL="358775" indent="-358775">
              <a:buClr>
                <a:schemeClr val="accent1"/>
              </a:buClr>
              <a:buFont typeface="+mj-lt"/>
              <a:buAutoNum type="arabicPeriod"/>
            </a:pPr>
            <a:r>
              <a:rPr lang="en-US" sz="1800" dirty="0"/>
              <a:t>Transport of the products is easier and faster</a:t>
            </a:r>
          </a:p>
          <a:p>
            <a:pPr marL="358775" indent="-358775">
              <a:buClr>
                <a:schemeClr val="accent1"/>
              </a:buClr>
              <a:buFont typeface="+mj-lt"/>
              <a:buAutoNum type="arabicPeriod"/>
            </a:pPr>
            <a:r>
              <a:rPr lang="en-US" sz="1800" dirty="0"/>
              <a:t>Globalization creates a political and an economical union, which facilitates the agreement between countries</a:t>
            </a:r>
          </a:p>
        </p:txBody>
      </p:sp>
      <p:sp>
        <p:nvSpPr>
          <p:cNvPr id="5" name="Content Placeholder 4">
            <a:extLst>
              <a:ext uri="{FF2B5EF4-FFF2-40B4-BE49-F238E27FC236}">
                <a16:creationId xmlns:a16="http://schemas.microsoft.com/office/drawing/2014/main" id="{1184AC98-275D-4DD7-B749-1C81694CE263}"/>
              </a:ext>
            </a:extLst>
          </p:cNvPr>
          <p:cNvSpPr txBox="1">
            <a:spLocks/>
          </p:cNvSpPr>
          <p:nvPr/>
        </p:nvSpPr>
        <p:spPr bwMode="gray">
          <a:xfrm>
            <a:off x="5958674" y="1294228"/>
            <a:ext cx="5842028" cy="5198647"/>
          </a:xfrm>
          <a:prstGeom prst="rect">
            <a:avLst/>
          </a:prstGeom>
        </p:spPr>
        <p:txBody>
          <a:bodyPr vert="horz" lIns="0" tIns="0" rIns="72000" bIns="0" rtlCol="0">
            <a:noAutofit/>
          </a:bodyPr>
          <a:lstStyle>
            <a:lvl1pPr marL="0" indent="0" algn="l" defTabSz="685783" rtl="0" eaLnBrk="1" latinLnBrk="0" hangingPunct="1">
              <a:lnSpc>
                <a:spcPct val="120000"/>
              </a:lnSpc>
              <a:spcBef>
                <a:spcPts val="600"/>
              </a:spcBef>
              <a:buFont typeface="Arial" panose="020B0604020202020204" pitchFamily="34" charset="0"/>
              <a:buNone/>
              <a:defRPr lang="de-DE" sz="1600" kern="1200">
                <a:solidFill>
                  <a:schemeClr val="tx1"/>
                </a:solidFill>
                <a:latin typeface="+mn-lt"/>
                <a:ea typeface="+mn-ea"/>
                <a:cs typeface="+mn-cs"/>
              </a:defRPr>
            </a:lvl1pPr>
            <a:lvl2pPr marL="180970" indent="-180970" algn="l" defTabSz="685783" rtl="0" eaLnBrk="1" latinLnBrk="0" hangingPunct="1">
              <a:lnSpc>
                <a:spcPct val="120000"/>
              </a:lnSpc>
              <a:spcBef>
                <a:spcPts val="600"/>
              </a:spcBef>
              <a:buClr>
                <a:schemeClr val="accent1"/>
              </a:buClr>
              <a:buFont typeface="Wingdings" panose="05000000000000000000" pitchFamily="2" charset="2"/>
              <a:buChar char="§"/>
              <a:defRPr lang="de-DE" sz="1600" kern="1200">
                <a:solidFill>
                  <a:schemeClr val="tx1"/>
                </a:solidFill>
                <a:latin typeface="+mn-lt"/>
                <a:ea typeface="+mn-ea"/>
                <a:cs typeface="+mn-cs"/>
              </a:defRPr>
            </a:lvl2pPr>
            <a:lvl3pPr marL="357179" indent="-176209" algn="l" defTabSz="685783" rtl="0" eaLnBrk="1" latinLnBrk="0" hangingPunct="1">
              <a:lnSpc>
                <a:spcPct val="120000"/>
              </a:lnSpc>
              <a:spcBef>
                <a:spcPts val="600"/>
              </a:spcBef>
              <a:buClr>
                <a:schemeClr val="accent1"/>
              </a:buClr>
              <a:buFont typeface="Symbol" panose="05050102010706020507" pitchFamily="18" charset="2"/>
              <a:buChar char="-"/>
              <a:defRPr lang="de-DE" sz="1600" kern="1200">
                <a:solidFill>
                  <a:schemeClr val="tx1"/>
                </a:solidFill>
                <a:latin typeface="+mn-lt"/>
                <a:ea typeface="+mn-ea"/>
                <a:cs typeface="+mn-cs"/>
              </a:defRPr>
            </a:lvl3pPr>
            <a:lvl4pPr marL="1200121"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a:lstStyle>
          <a:p>
            <a:r>
              <a:rPr lang="en-US" sz="2400" b="1" dirty="0">
                <a:solidFill>
                  <a:srgbClr val="FF0000"/>
                </a:solidFill>
              </a:rPr>
              <a:t>Disadvantages</a:t>
            </a:r>
          </a:p>
          <a:p>
            <a:pPr marL="358775" indent="-358775">
              <a:buClr>
                <a:schemeClr val="accent1"/>
              </a:buClr>
              <a:buFont typeface="+mj-lt"/>
              <a:buAutoNum type="arabicPeriod"/>
            </a:pPr>
            <a:r>
              <a:rPr lang="en-US" dirty="0"/>
              <a:t>Delocalization creates unemployment in developed countries</a:t>
            </a:r>
          </a:p>
          <a:p>
            <a:pPr marL="358775" indent="-358775">
              <a:buClr>
                <a:schemeClr val="accent1"/>
              </a:buClr>
              <a:buFont typeface="+mj-lt"/>
              <a:buAutoNum type="arabicPeriod"/>
            </a:pPr>
            <a:r>
              <a:rPr lang="en-US" dirty="0"/>
              <a:t>Non-controlled circulation of money (free market) – no ethics</a:t>
            </a:r>
          </a:p>
          <a:p>
            <a:pPr marL="358775" indent="-358775">
              <a:buClr>
                <a:schemeClr val="accent1"/>
              </a:buClr>
              <a:buFont typeface="+mj-lt"/>
              <a:buAutoNum type="arabicPeriod"/>
            </a:pPr>
            <a:r>
              <a:rPr lang="en-US" dirty="0"/>
              <a:t>The business people and big companies are the only winners in globalization</a:t>
            </a:r>
          </a:p>
          <a:p>
            <a:pPr marL="358775" indent="-358775">
              <a:buClr>
                <a:schemeClr val="accent1"/>
              </a:buClr>
              <a:buFont typeface="+mj-lt"/>
              <a:buAutoNum type="arabicPeriod"/>
            </a:pPr>
            <a:r>
              <a:rPr lang="en-US" dirty="0"/>
              <a:t>Exploitation of workers in the developing countries – including children</a:t>
            </a:r>
          </a:p>
          <a:p>
            <a:pPr marL="358775" indent="-358775">
              <a:buClr>
                <a:schemeClr val="accent1"/>
              </a:buClr>
              <a:buFont typeface="+mj-lt"/>
              <a:buAutoNum type="arabicPeriod"/>
            </a:pPr>
            <a:r>
              <a:rPr lang="en-US" dirty="0"/>
              <a:t>Money problems can easily be spread</a:t>
            </a:r>
          </a:p>
          <a:p>
            <a:pPr marL="358775" indent="-358775">
              <a:buClr>
                <a:schemeClr val="accent1"/>
              </a:buClr>
              <a:buFont typeface="+mj-lt"/>
              <a:buAutoNum type="arabicPeriod"/>
            </a:pPr>
            <a:r>
              <a:rPr lang="en-US" dirty="0"/>
              <a:t>The mix of cultures can lead to racism, xenophobia, intolerance and loss of national identity</a:t>
            </a:r>
          </a:p>
          <a:p>
            <a:pPr marL="358775" indent="-358775">
              <a:buClr>
                <a:schemeClr val="accent1"/>
              </a:buClr>
              <a:buFont typeface="+mj-lt"/>
              <a:buAutoNum type="arabicPeriod"/>
            </a:pPr>
            <a:r>
              <a:rPr lang="en-US" dirty="0"/>
              <a:t>Small companies may go out of business because they cant compete with the multinationals</a:t>
            </a:r>
          </a:p>
          <a:p>
            <a:pPr marL="358775" indent="-358775">
              <a:buClr>
                <a:schemeClr val="accent1"/>
              </a:buClr>
              <a:buFont typeface="+mj-lt"/>
              <a:buAutoNum type="arabicPeriod"/>
            </a:pPr>
            <a:r>
              <a:rPr lang="en-US" dirty="0"/>
              <a:t>As a result, the gap between the poor and the rich increases</a:t>
            </a:r>
          </a:p>
        </p:txBody>
      </p:sp>
    </p:spTree>
    <p:extLst>
      <p:ext uri="{BB962C8B-B14F-4D97-AF65-F5344CB8AC3E}">
        <p14:creationId xmlns:p14="http://schemas.microsoft.com/office/powerpoint/2010/main" val="2919637638"/>
      </p:ext>
    </p:extLst>
  </p:cSld>
  <p:clrMapOvr>
    <a:masterClrMapping/>
  </p:clrMapOvr>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2B97F-C416-47FB-81A5-1AEE534A164D}"/>
              </a:ext>
            </a:extLst>
          </p:cNvPr>
          <p:cNvSpPr>
            <a:spLocks noGrp="1"/>
          </p:cNvSpPr>
          <p:nvPr>
            <p:ph type="title"/>
          </p:nvPr>
        </p:nvSpPr>
        <p:spPr>
          <a:xfrm>
            <a:off x="533400" y="166256"/>
            <a:ext cx="5562600" cy="705942"/>
          </a:xfrm>
        </p:spPr>
        <p:txBody>
          <a:bodyPr>
            <a:noAutofit/>
          </a:bodyPr>
          <a:lstStyle/>
          <a:p>
            <a:pPr algn="ctr"/>
            <a:r>
              <a:rPr lang="en-US" sz="3200" b="1" dirty="0"/>
              <a:t>Globalization and associated risks</a:t>
            </a:r>
          </a:p>
        </p:txBody>
      </p:sp>
      <p:sp>
        <p:nvSpPr>
          <p:cNvPr id="3" name="Content Placeholder 2">
            <a:extLst>
              <a:ext uri="{FF2B5EF4-FFF2-40B4-BE49-F238E27FC236}">
                <a16:creationId xmlns:a16="http://schemas.microsoft.com/office/drawing/2014/main" id="{24FC7F3D-E6F0-407E-99A5-53B69109E3AE}"/>
              </a:ext>
            </a:extLst>
          </p:cNvPr>
          <p:cNvSpPr>
            <a:spLocks noGrp="1"/>
          </p:cNvSpPr>
          <p:nvPr>
            <p:ph idx="1"/>
          </p:nvPr>
        </p:nvSpPr>
        <p:spPr>
          <a:xfrm>
            <a:off x="416169" y="872198"/>
            <a:ext cx="5562600" cy="5259818"/>
          </a:xfrm>
        </p:spPr>
        <p:txBody>
          <a:bodyPr>
            <a:normAutofit fontScale="85000" lnSpcReduction="20000"/>
          </a:bodyPr>
          <a:lstStyle/>
          <a:p>
            <a:r>
              <a:rPr lang="en-US" b="1" dirty="0">
                <a:solidFill>
                  <a:srgbClr val="FF0000"/>
                </a:solidFill>
              </a:rPr>
              <a:t>Risks resulting from globalization include;</a:t>
            </a:r>
          </a:p>
          <a:p>
            <a:pPr lvl="1"/>
            <a:r>
              <a:rPr lang="en-GB" sz="2800" dirty="0"/>
              <a:t>Exclusion from developed markets/economic shocks (un-competitiveness)</a:t>
            </a:r>
          </a:p>
          <a:p>
            <a:pPr lvl="1"/>
            <a:endParaRPr lang="en-GB" sz="2800" dirty="0"/>
          </a:p>
          <a:p>
            <a:pPr lvl="1"/>
            <a:r>
              <a:rPr lang="en-GB" sz="2800" b="1" dirty="0">
                <a:solidFill>
                  <a:srgbClr val="FF0000"/>
                </a:solidFill>
              </a:rPr>
              <a:t>Cross-border transmission of disease (breaking of borders)</a:t>
            </a:r>
          </a:p>
          <a:p>
            <a:pPr lvl="1"/>
            <a:endParaRPr lang="en-GB" sz="2800" b="1" dirty="0">
              <a:solidFill>
                <a:srgbClr val="FF0000"/>
              </a:solidFill>
            </a:endParaRPr>
          </a:p>
          <a:p>
            <a:pPr lvl="1"/>
            <a:r>
              <a:rPr lang="en-GB" sz="2800" dirty="0">
                <a:solidFill>
                  <a:srgbClr val="FF0000"/>
                </a:solidFill>
              </a:rPr>
              <a:t>Marketing of harmful products and unhealthy behaviours</a:t>
            </a:r>
          </a:p>
          <a:p>
            <a:pPr lvl="1"/>
            <a:endParaRPr lang="en-GB" sz="2800" dirty="0">
              <a:solidFill>
                <a:srgbClr val="FF0000"/>
              </a:solidFill>
            </a:endParaRPr>
          </a:p>
          <a:p>
            <a:pPr lvl="1"/>
            <a:r>
              <a:rPr lang="en-GB" sz="2800" dirty="0">
                <a:solidFill>
                  <a:srgbClr val="FF0000"/>
                </a:solidFill>
              </a:rPr>
              <a:t>Environmental degradation resulting in globalization of infectious diseases</a:t>
            </a:r>
          </a:p>
          <a:p>
            <a:pPr lvl="1"/>
            <a:endParaRPr lang="en-GB" sz="2800" dirty="0">
              <a:solidFill>
                <a:srgbClr val="FF0000"/>
              </a:solidFill>
            </a:endParaRPr>
          </a:p>
          <a:p>
            <a:pPr lvl="1"/>
            <a:r>
              <a:rPr lang="en-GB" sz="2800" dirty="0">
                <a:solidFill>
                  <a:srgbClr val="FF0000"/>
                </a:solidFill>
              </a:rPr>
              <a:t>Conflicts</a:t>
            </a:r>
          </a:p>
          <a:p>
            <a:endParaRPr lang="en-US" dirty="0"/>
          </a:p>
        </p:txBody>
      </p:sp>
      <p:pic>
        <p:nvPicPr>
          <p:cNvPr id="5" name="Picture Placeholder 2">
            <a:extLst>
              <a:ext uri="{FF2B5EF4-FFF2-40B4-BE49-F238E27FC236}">
                <a16:creationId xmlns:a16="http://schemas.microsoft.com/office/drawing/2014/main" id="{B37315D7-DCDA-3554-4413-AF5A33F2293F}"/>
              </a:ext>
            </a:extLst>
          </p:cNvPr>
          <p:cNvPicPr>
            <a:picLocks noChangeAspect="1"/>
          </p:cNvPicPr>
          <p:nvPr/>
        </p:nvPicPr>
        <p:blipFill>
          <a:blip r:embed="rId3"/>
          <a:srcRect t="12043" b="12043"/>
          <a:stretch>
            <a:fillRect/>
          </a:stretch>
        </p:blipFill>
        <p:spPr>
          <a:xfrm>
            <a:off x="6460070" y="166255"/>
            <a:ext cx="5562600" cy="6525489"/>
          </a:xfrm>
          <a:prstGeom prst="rect">
            <a:avLst/>
          </a:prstGeom>
        </p:spPr>
      </p:pic>
    </p:spTree>
    <p:extLst>
      <p:ext uri="{BB962C8B-B14F-4D97-AF65-F5344CB8AC3E}">
        <p14:creationId xmlns:p14="http://schemas.microsoft.com/office/powerpoint/2010/main" val="2377838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599759" y="1361291"/>
            <a:ext cx="6325697" cy="4065148"/>
          </a:xfrm>
        </p:spPr>
        <p:txBody>
          <a:bodyPr>
            <a:normAutofit/>
          </a:bodyPr>
          <a:lstStyle/>
          <a:p>
            <a:pPr algn="just"/>
            <a:r>
              <a:rPr lang="en-US" dirty="0" err="1"/>
              <a:t>Tatem</a:t>
            </a:r>
            <a:r>
              <a:rPr lang="en-US" dirty="0"/>
              <a:t> AJH, Rogers DJ, Hay SI. Global Transport Networks and Infectious Disease Spread (2006).</a:t>
            </a:r>
            <a:r>
              <a:rPr lang="pt-BR" dirty="0"/>
              <a:t> </a:t>
            </a:r>
            <a:r>
              <a:rPr lang="pt-BR" dirty="0" err="1"/>
              <a:t>Adv</a:t>
            </a:r>
            <a:r>
              <a:rPr lang="pt-BR" dirty="0"/>
              <a:t> </a:t>
            </a:r>
            <a:r>
              <a:rPr lang="pt-BR" dirty="0" err="1"/>
              <a:t>Parasitol</a:t>
            </a:r>
            <a:r>
              <a:rPr lang="pt-BR" dirty="0"/>
              <a:t>. 2006; 62: 293–343. </a:t>
            </a:r>
            <a:r>
              <a:rPr lang="pt-BR" dirty="0" err="1"/>
              <a:t>doi</a:t>
            </a:r>
            <a:r>
              <a:rPr lang="pt-BR" dirty="0"/>
              <a:t>: 10.1016/S0065-308X(05)62009-X</a:t>
            </a:r>
          </a:p>
        </p:txBody>
      </p:sp>
      <p:sp>
        <p:nvSpPr>
          <p:cNvPr id="2" name="Title 1"/>
          <p:cNvSpPr>
            <a:spLocks noGrp="1"/>
          </p:cNvSpPr>
          <p:nvPr>
            <p:ph type="title"/>
          </p:nvPr>
        </p:nvSpPr>
        <p:spPr/>
        <p:txBody>
          <a:bodyPr/>
          <a:lstStyle/>
          <a:p>
            <a:r>
              <a:rPr lang="en-US" dirty="0"/>
              <a:t>Case Scenario</a:t>
            </a:r>
          </a:p>
        </p:txBody>
      </p:sp>
      <p:pic>
        <p:nvPicPr>
          <p:cNvPr id="7" name="Picture Placeholder 6">
            <a:extLst>
              <a:ext uri="{FF2B5EF4-FFF2-40B4-BE49-F238E27FC236}">
                <a16:creationId xmlns:a16="http://schemas.microsoft.com/office/drawing/2014/main" id="{DDA2A5FC-DB19-3E41-A90B-28600B81044E}"/>
              </a:ext>
            </a:extLst>
          </p:cNvPr>
          <p:cNvPicPr>
            <a:picLocks noGrp="1" noChangeAspect="1"/>
          </p:cNvPicPr>
          <p:nvPr>
            <p:ph type="pic" sz="quarter" idx="15"/>
          </p:nvPr>
        </p:nvPicPr>
        <p:blipFill>
          <a:blip r:embed="rId3"/>
          <a:srcRect l="28097" r="28097"/>
          <a:stretch>
            <a:fillRect/>
          </a:stretch>
        </p:blipFill>
        <p:spPr/>
      </p:pic>
    </p:spTree>
    <p:extLst>
      <p:ext uri="{BB962C8B-B14F-4D97-AF65-F5344CB8AC3E}">
        <p14:creationId xmlns:p14="http://schemas.microsoft.com/office/powerpoint/2010/main" val="228440159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45EF0-738D-F6A8-E18D-2594B8EB6BD9}"/>
              </a:ext>
            </a:extLst>
          </p:cNvPr>
          <p:cNvSpPr>
            <a:spLocks noGrp="1"/>
          </p:cNvSpPr>
          <p:nvPr>
            <p:ph type="title"/>
          </p:nvPr>
        </p:nvSpPr>
        <p:spPr>
          <a:xfrm>
            <a:off x="838200" y="365126"/>
            <a:ext cx="10515600" cy="675884"/>
          </a:xfrm>
        </p:spPr>
        <p:txBody>
          <a:bodyPr>
            <a:normAutofit fontScale="90000"/>
          </a:bodyPr>
          <a:lstStyle/>
          <a:p>
            <a:pPr algn="ctr"/>
            <a:r>
              <a:rPr lang="en-US" b="1" dirty="0"/>
              <a:t>Migration and Population Movement</a:t>
            </a:r>
            <a:endParaRPr lang="en-US" dirty="0"/>
          </a:p>
        </p:txBody>
      </p:sp>
      <p:sp>
        <p:nvSpPr>
          <p:cNvPr id="3" name="Content Placeholder 2">
            <a:extLst>
              <a:ext uri="{FF2B5EF4-FFF2-40B4-BE49-F238E27FC236}">
                <a16:creationId xmlns:a16="http://schemas.microsoft.com/office/drawing/2014/main" id="{9CA300D8-A6E1-B4FD-73FD-738C276FBF36}"/>
              </a:ext>
            </a:extLst>
          </p:cNvPr>
          <p:cNvSpPr>
            <a:spLocks noGrp="1"/>
          </p:cNvSpPr>
          <p:nvPr>
            <p:ph idx="1"/>
          </p:nvPr>
        </p:nvSpPr>
        <p:spPr>
          <a:xfrm>
            <a:off x="838200" y="1237957"/>
            <a:ext cx="10515600" cy="4939006"/>
          </a:xfrm>
        </p:spPr>
        <p:txBody>
          <a:bodyPr>
            <a:normAutofit fontScale="55000" lnSpcReduction="20000"/>
          </a:bodyPr>
          <a:lstStyle/>
          <a:p>
            <a:pPr algn="just">
              <a:buClr>
                <a:srgbClr val="C00000"/>
              </a:buClr>
            </a:pPr>
            <a:r>
              <a:rPr lang="en-US" sz="4000" b="1" dirty="0">
                <a:solidFill>
                  <a:srgbClr val="FF0000"/>
                </a:solidFill>
              </a:rPr>
              <a:t>Human </a:t>
            </a:r>
            <a:r>
              <a:rPr lang="en-US" sz="4000" b="1" dirty="0">
                <a:solidFill>
                  <a:srgbClr val="C80F0F"/>
                </a:solidFill>
              </a:rPr>
              <a:t>migration</a:t>
            </a:r>
            <a:r>
              <a:rPr lang="en-US" sz="4000" dirty="0"/>
              <a:t> </a:t>
            </a:r>
            <a:r>
              <a:rPr lang="en-US" sz="4000" b="1" dirty="0">
                <a:solidFill>
                  <a:srgbClr val="FF0000"/>
                </a:solidFill>
              </a:rPr>
              <a:t>is the movement of people </a:t>
            </a:r>
            <a:r>
              <a:rPr lang="en-US" sz="4000" dirty="0"/>
              <a:t>from one place to another for different reasons.</a:t>
            </a:r>
          </a:p>
          <a:p>
            <a:pPr algn="just">
              <a:buClr>
                <a:srgbClr val="C00000"/>
              </a:buClr>
            </a:pPr>
            <a:endParaRPr lang="en-US" sz="4000" dirty="0"/>
          </a:p>
          <a:p>
            <a:pPr algn="just">
              <a:buClr>
                <a:srgbClr val="C00000"/>
              </a:buClr>
            </a:pPr>
            <a:r>
              <a:rPr lang="en-US" sz="4000" dirty="0"/>
              <a:t> </a:t>
            </a:r>
            <a:r>
              <a:rPr lang="en-US" sz="4000" b="1" dirty="0">
                <a:solidFill>
                  <a:srgbClr val="FF0000"/>
                </a:solidFill>
              </a:rPr>
              <a:t>The movement is often over long distances and from one country to another</a:t>
            </a:r>
            <a:r>
              <a:rPr lang="en-US" sz="4000" dirty="0"/>
              <a:t>, but internal </a:t>
            </a:r>
            <a:r>
              <a:rPr lang="en-US" sz="4000" b="1" dirty="0"/>
              <a:t>migration</a:t>
            </a:r>
            <a:r>
              <a:rPr lang="en-US" sz="4000" dirty="0"/>
              <a:t> is also possible, which is the dominant form globally.</a:t>
            </a:r>
          </a:p>
          <a:p>
            <a:pPr algn="just">
              <a:buClr>
                <a:srgbClr val="C00000"/>
              </a:buClr>
            </a:pPr>
            <a:endParaRPr lang="en-US" sz="4000" dirty="0"/>
          </a:p>
          <a:p>
            <a:pPr algn="just"/>
            <a:r>
              <a:rPr lang="en-US" sz="4000" b="1" dirty="0">
                <a:solidFill>
                  <a:srgbClr val="FF0000"/>
                </a:solidFill>
              </a:rPr>
              <a:t>Mobility networks </a:t>
            </a:r>
            <a:r>
              <a:rPr lang="en-US" sz="4000" dirty="0"/>
              <a:t>like the worldwide air transportation network </a:t>
            </a:r>
            <a:r>
              <a:rPr lang="en-US" sz="4000" b="1" dirty="0">
                <a:solidFill>
                  <a:srgbClr val="FF0000"/>
                </a:solidFill>
              </a:rPr>
              <a:t>are very important in studying global disease dynamics.</a:t>
            </a:r>
          </a:p>
          <a:p>
            <a:pPr algn="just"/>
            <a:endParaRPr lang="en-US" sz="4000" b="1" dirty="0">
              <a:solidFill>
                <a:srgbClr val="FF0000"/>
              </a:solidFill>
            </a:endParaRPr>
          </a:p>
          <a:p>
            <a:pPr algn="just"/>
            <a:r>
              <a:rPr lang="en-US" sz="4000" dirty="0"/>
              <a:t>The worldwide </a:t>
            </a:r>
            <a:r>
              <a:rPr lang="en-US" sz="4000" b="1" dirty="0">
                <a:solidFill>
                  <a:srgbClr val="FF0000"/>
                </a:solidFill>
              </a:rPr>
              <a:t>air transportation network, has approx. 4,000 airports and 25,000 direction connections</a:t>
            </a:r>
            <a:r>
              <a:rPr lang="en-US" sz="4000" dirty="0"/>
              <a:t>. </a:t>
            </a:r>
          </a:p>
          <a:p>
            <a:pPr algn="just"/>
            <a:endParaRPr lang="en-US" sz="4000" dirty="0"/>
          </a:p>
          <a:p>
            <a:pPr algn="just"/>
            <a:r>
              <a:rPr lang="en-US" sz="4000" b="1" dirty="0">
                <a:solidFill>
                  <a:srgbClr val="FF0000"/>
                </a:solidFill>
              </a:rPr>
              <a:t>More than three billion passengers </a:t>
            </a:r>
            <a:r>
              <a:rPr lang="en-US" sz="4000" dirty="0"/>
              <a:t>travel on this network each year. Every day, all </a:t>
            </a:r>
            <a:r>
              <a:rPr lang="en-US" sz="4000" b="1" dirty="0">
                <a:solidFill>
                  <a:srgbClr val="FF0000"/>
                </a:solidFill>
              </a:rPr>
              <a:t>passengers travel more than 15 billion km in total;</a:t>
            </a:r>
            <a:r>
              <a:rPr lang="en-US" sz="4000" dirty="0"/>
              <a:t> that is three times the radius of our solar system. </a:t>
            </a:r>
          </a:p>
          <a:p>
            <a:endParaRPr lang="en-US" dirty="0"/>
          </a:p>
        </p:txBody>
      </p:sp>
    </p:spTree>
    <p:extLst>
      <p:ext uri="{BB962C8B-B14F-4D97-AF65-F5344CB8AC3E}">
        <p14:creationId xmlns:p14="http://schemas.microsoft.com/office/powerpoint/2010/main" val="3331036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4449B1-9259-8444-BD09-63D17628D0A6}"/>
              </a:ext>
            </a:extLst>
          </p:cNvPr>
          <p:cNvSpPr>
            <a:spLocks noGrp="1"/>
          </p:cNvSpPr>
          <p:nvPr>
            <p:ph type="body" sz="quarter" idx="13"/>
          </p:nvPr>
        </p:nvSpPr>
        <p:spPr>
          <a:xfrm>
            <a:off x="323557" y="1034321"/>
            <a:ext cx="6344529" cy="4462386"/>
          </a:xfrm>
        </p:spPr>
        <p:txBody>
          <a:bodyPr>
            <a:normAutofit fontScale="70000" lnSpcReduction="20000"/>
          </a:bodyPr>
          <a:lstStyle/>
          <a:p>
            <a:r>
              <a:rPr lang="en-US" b="1" dirty="0">
                <a:solidFill>
                  <a:srgbClr val="C80F0F"/>
                </a:solidFill>
              </a:rPr>
              <a:t>Migrations and mobility are caused by:</a:t>
            </a:r>
          </a:p>
          <a:p>
            <a:pPr lvl="1"/>
            <a:r>
              <a:rPr lang="en-US" dirty="0"/>
              <a:t>conflicts, large-scale urbanization, climate-change, environmental degradation, disasters and or  disease outbreaks </a:t>
            </a:r>
          </a:p>
          <a:p>
            <a:pPr lvl="1"/>
            <a:r>
              <a:rPr lang="en-US" dirty="0"/>
              <a:t>Food insecurity and vast economic inequalities</a:t>
            </a:r>
          </a:p>
          <a:p>
            <a:endParaRPr lang="en-US" b="1" dirty="0">
              <a:solidFill>
                <a:srgbClr val="FF0000"/>
              </a:solidFill>
            </a:endParaRPr>
          </a:p>
          <a:p>
            <a:r>
              <a:rPr lang="en-US" b="1" dirty="0">
                <a:solidFill>
                  <a:srgbClr val="C80F0F"/>
                </a:solidFill>
              </a:rPr>
              <a:t>Migrations and Mobility is an urgent issue that require: </a:t>
            </a:r>
          </a:p>
          <a:p>
            <a:pPr lvl="1"/>
            <a:r>
              <a:rPr lang="en-US" dirty="0"/>
              <a:t>engaging governments, international law and politics, advocacy and activism.</a:t>
            </a:r>
          </a:p>
          <a:p>
            <a:endParaRPr lang="en-US" b="1" dirty="0">
              <a:solidFill>
                <a:srgbClr val="FF0000"/>
              </a:solidFill>
            </a:endParaRPr>
          </a:p>
          <a:p>
            <a:r>
              <a:rPr lang="en-US" b="1" dirty="0">
                <a:solidFill>
                  <a:srgbClr val="C80F0F"/>
                </a:solidFill>
              </a:rPr>
              <a:t>Migrations and Mobility involve both human and non-human interactions:</a:t>
            </a:r>
          </a:p>
          <a:p>
            <a:pPr lvl="1"/>
            <a:r>
              <a:rPr lang="en-US" dirty="0"/>
              <a:t>with changing environments, decline of wildlife populations, </a:t>
            </a:r>
            <a:br>
              <a:rPr lang="en-US" dirty="0"/>
            </a:br>
            <a:r>
              <a:rPr lang="en-US" dirty="0"/>
              <a:t>and changing patterns of bird and animal migration. </a:t>
            </a:r>
          </a:p>
          <a:p>
            <a:endParaRPr lang="en-US" dirty="0"/>
          </a:p>
          <a:p>
            <a:endParaRPr lang="en-US" dirty="0"/>
          </a:p>
        </p:txBody>
      </p:sp>
      <p:sp>
        <p:nvSpPr>
          <p:cNvPr id="3" name="Title 2">
            <a:extLst>
              <a:ext uri="{FF2B5EF4-FFF2-40B4-BE49-F238E27FC236}">
                <a16:creationId xmlns:a16="http://schemas.microsoft.com/office/drawing/2014/main" id="{C23BD9CE-73E7-B844-BCA6-3415117F8887}"/>
              </a:ext>
            </a:extLst>
          </p:cNvPr>
          <p:cNvSpPr>
            <a:spLocks noGrp="1"/>
          </p:cNvSpPr>
          <p:nvPr>
            <p:ph type="title"/>
          </p:nvPr>
        </p:nvSpPr>
        <p:spPr>
          <a:xfrm>
            <a:off x="599757" y="186180"/>
            <a:ext cx="11422911" cy="720725"/>
          </a:xfrm>
        </p:spPr>
        <p:txBody>
          <a:bodyPr/>
          <a:lstStyle/>
          <a:p>
            <a:pPr algn="ctr"/>
            <a:r>
              <a:rPr lang="en-US" b="1" dirty="0"/>
              <a:t>Causes of Migrations and Mobility</a:t>
            </a:r>
          </a:p>
        </p:txBody>
      </p:sp>
      <p:pic>
        <p:nvPicPr>
          <p:cNvPr id="4" name="Content Placeholder 10">
            <a:extLst>
              <a:ext uri="{FF2B5EF4-FFF2-40B4-BE49-F238E27FC236}">
                <a16:creationId xmlns:a16="http://schemas.microsoft.com/office/drawing/2014/main" id="{585FFF70-7B02-6537-C7B3-5955599349A9}"/>
              </a:ext>
            </a:extLst>
          </p:cNvPr>
          <p:cNvPicPr>
            <a:picLocks noChangeAspect="1"/>
          </p:cNvPicPr>
          <p:nvPr/>
        </p:nvPicPr>
        <p:blipFill rotWithShape="1">
          <a:blip r:embed="rId2"/>
          <a:srcRect r="17025"/>
          <a:stretch/>
        </p:blipFill>
        <p:spPr>
          <a:xfrm>
            <a:off x="6818142" y="1034321"/>
            <a:ext cx="5050301" cy="4937759"/>
          </a:xfrm>
          <a:prstGeom prst="rect">
            <a:avLst/>
          </a:prstGeom>
        </p:spPr>
      </p:pic>
    </p:spTree>
    <p:extLst>
      <p:ext uri="{BB962C8B-B14F-4D97-AF65-F5344CB8AC3E}">
        <p14:creationId xmlns:p14="http://schemas.microsoft.com/office/powerpoint/2010/main" val="297927696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077FF-FB39-F28E-AE9D-924020F12F51}"/>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Objectives</a:t>
            </a:r>
          </a:p>
        </p:txBody>
      </p:sp>
      <p:sp>
        <p:nvSpPr>
          <p:cNvPr id="3" name="Content Placeholder 2">
            <a:extLst>
              <a:ext uri="{FF2B5EF4-FFF2-40B4-BE49-F238E27FC236}">
                <a16:creationId xmlns:a16="http://schemas.microsoft.com/office/drawing/2014/main" id="{29E30BA9-B35F-4AAE-DBF7-BAE8C87AE090}"/>
              </a:ext>
            </a:extLst>
          </p:cNvPr>
          <p:cNvSpPr>
            <a:spLocks noGrp="1"/>
          </p:cNvSpPr>
          <p:nvPr>
            <p:ph idx="1"/>
          </p:nvPr>
        </p:nvSpPr>
        <p:spPr/>
        <p:txBody>
          <a:bodyPr vert="horz" lIns="91440" tIns="45720" rIns="91440" bIns="45720" rtlCol="0" anchor="t">
            <a:normAutofit/>
          </a:bodyPr>
          <a:lstStyle/>
          <a:p>
            <a:r>
              <a:rPr lang="en-GB" sz="2800" dirty="0">
                <a:effectLst/>
                <a:latin typeface="Arial" panose="020B0604020202020204" pitchFamily="34" charset="0"/>
                <a:ea typeface="Calibri" panose="020F0502020204030204" pitchFamily="34" charset="0"/>
                <a:cs typeface="Arial" panose="020B0604020202020204" pitchFamily="34" charset="0"/>
              </a:rPr>
              <a:t>This topic enables learning about:</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marL="914400" lvl="1" indent="-457200">
              <a:buFont typeface="+mj-lt"/>
              <a:buAutoNum type="arabicPeriod"/>
            </a:pPr>
            <a:r>
              <a:rPr lang="en-GB" dirty="0">
                <a:latin typeface="Arial"/>
                <a:cs typeface="Arial"/>
              </a:rPr>
              <a:t>Socio-economic sectors´ role in pandemics</a:t>
            </a:r>
          </a:p>
          <a:p>
            <a:pPr marL="914400" lvl="1" indent="-457200">
              <a:buFont typeface="+mj-lt"/>
              <a:buAutoNum type="arabicPeriod"/>
            </a:pPr>
            <a:r>
              <a:rPr lang="en-GB" dirty="0">
                <a:latin typeface="Arial" panose="020B0604020202020204" pitchFamily="34" charset="0"/>
                <a:cs typeface="Arial" panose="020B0604020202020204" pitchFamily="34" charset="0"/>
              </a:rPr>
              <a:t>impact of pandemics on socio-economic sectors</a:t>
            </a:r>
          </a:p>
          <a:p>
            <a:pPr marL="914400" lvl="1" indent="-457200">
              <a:buFont typeface="+mj-lt"/>
              <a:buAutoNum type="arabicPeriod"/>
            </a:pPr>
            <a:r>
              <a:rPr lang="en-GB" dirty="0">
                <a:latin typeface="Arial"/>
                <a:cs typeface="Arial"/>
              </a:rPr>
              <a:t>Socio-economic sectors´ regulatory frameworks and their roles in mitigating effects of pandemics</a:t>
            </a:r>
          </a:p>
          <a:p>
            <a:pPr marL="914400" lvl="1" indent="-457200">
              <a:buFont typeface="+mj-lt"/>
              <a:buAutoNum type="arabicPeriod"/>
            </a:pPr>
            <a:endParaRPr lang="en-GB" b="1" dirty="0">
              <a:latin typeface="Arial" panose="020B0604020202020204" pitchFamily="34" charset="0"/>
              <a:cs typeface="Arial" panose="020B0604020202020204" pitchFamily="34" charset="0"/>
            </a:endParaRPr>
          </a:p>
          <a:p>
            <a:pPr marL="457200" lvl="1" indent="0">
              <a:buNone/>
            </a:pPr>
            <a:endParaRPr lang="en-GB" dirty="0">
              <a:latin typeface="Arial" panose="020B0604020202020204" pitchFamily="34" charset="0"/>
              <a:cs typeface="Arial" panose="020B0604020202020204" pitchFamily="34" charset="0"/>
            </a:endParaRPr>
          </a:p>
          <a:p>
            <a:pPr lvl="1"/>
            <a:endParaRPr lang="en-US" dirty="0">
              <a:latin typeface="Arial" panose="020B0604020202020204" pitchFamily="34" charset="0"/>
              <a:cs typeface="Arial" panose="020B0604020202020204" pitchFamily="34" charset="0"/>
            </a:endParaRPr>
          </a:p>
          <a:p>
            <a:pPr lvl="1"/>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0669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F88AA-793C-A44B-ACEE-5E734263E844}"/>
              </a:ext>
            </a:extLst>
          </p:cNvPr>
          <p:cNvSpPr>
            <a:spLocks noGrp="1"/>
          </p:cNvSpPr>
          <p:nvPr>
            <p:ph type="title"/>
          </p:nvPr>
        </p:nvSpPr>
        <p:spPr>
          <a:xfrm>
            <a:off x="729521" y="292309"/>
            <a:ext cx="10972800" cy="838200"/>
          </a:xfrm>
        </p:spPr>
        <p:txBody>
          <a:bodyPr>
            <a:normAutofit fontScale="90000"/>
          </a:bodyPr>
          <a:lstStyle/>
          <a:p>
            <a:pPr algn="ctr"/>
            <a:r>
              <a:rPr lang="en-US" b="1" dirty="0"/>
              <a:t>Modern patterns of migration (migration phases)</a:t>
            </a:r>
          </a:p>
        </p:txBody>
      </p:sp>
      <p:sp>
        <p:nvSpPr>
          <p:cNvPr id="3" name="Text Placeholder 2">
            <a:extLst>
              <a:ext uri="{FF2B5EF4-FFF2-40B4-BE49-F238E27FC236}">
                <a16:creationId xmlns:a16="http://schemas.microsoft.com/office/drawing/2014/main" id="{C46003D0-559F-C340-BC48-9B5B55DA7E57}"/>
              </a:ext>
            </a:extLst>
          </p:cNvPr>
          <p:cNvSpPr>
            <a:spLocks noGrp="1"/>
          </p:cNvSpPr>
          <p:nvPr>
            <p:ph type="body" sz="half" idx="1"/>
          </p:nvPr>
        </p:nvSpPr>
        <p:spPr>
          <a:xfrm>
            <a:off x="609600" y="1600199"/>
            <a:ext cx="5761220" cy="4350895"/>
          </a:xfrm>
        </p:spPr>
        <p:txBody>
          <a:bodyPr vert="horz" lIns="91440" tIns="45720" rIns="91440" bIns="45720" rtlCol="0" anchor="t">
            <a:normAutofit fontScale="92500" lnSpcReduction="20000"/>
          </a:bodyPr>
          <a:lstStyle/>
          <a:p>
            <a:pPr marL="285750" indent="-285750">
              <a:buClr>
                <a:srgbClr val="C00000"/>
              </a:buClr>
              <a:buFont typeface="Wingdings" pitchFamily="2" charset="2"/>
              <a:buChar char="§"/>
            </a:pPr>
            <a:r>
              <a:rPr lang="en-US" b="1" dirty="0"/>
              <a:t>Migration</a:t>
            </a:r>
            <a:r>
              <a:rPr lang="en-US" dirty="0"/>
              <a:t> in today’s globalizing world can be conceptualized as a </a:t>
            </a:r>
            <a:r>
              <a:rPr lang="en-US" b="1" dirty="0"/>
              <a:t>continuum</a:t>
            </a:r>
            <a:r>
              <a:rPr lang="en-US" dirty="0"/>
              <a:t> of related and linked components of pre-departure, transit, and arrival phases including repeated return or onward travel. </a:t>
            </a:r>
          </a:p>
          <a:p>
            <a:endParaRPr lang="en-US" dirty="0"/>
          </a:p>
          <a:p>
            <a:pPr marL="285750" indent="-285750">
              <a:buClr>
                <a:srgbClr val="C00000"/>
              </a:buClr>
              <a:buFont typeface="Wingdings" pitchFamily="2" charset="2"/>
              <a:buChar char="§"/>
            </a:pPr>
            <a:r>
              <a:rPr lang="en-US" dirty="0"/>
              <a:t>Each one of these </a:t>
            </a:r>
            <a:r>
              <a:rPr lang="en-US" b="1" dirty="0"/>
              <a:t>mobility phases </a:t>
            </a:r>
            <a:r>
              <a:rPr lang="en-US" dirty="0"/>
              <a:t>is associated with factors that have consequences for health and disease in both migrant and host populations through which the migrant has lived or transited.</a:t>
            </a:r>
          </a:p>
          <a:p>
            <a:endParaRPr lang="en-US" dirty="0"/>
          </a:p>
          <a:p>
            <a:endParaRPr lang="en-US" dirty="0"/>
          </a:p>
        </p:txBody>
      </p:sp>
      <p:pic>
        <p:nvPicPr>
          <p:cNvPr id="8" name="Content Placeholder 3">
            <a:extLst>
              <a:ext uri="{FF2B5EF4-FFF2-40B4-BE49-F238E27FC236}">
                <a16:creationId xmlns:a16="http://schemas.microsoft.com/office/drawing/2014/main" id="{6E1578DB-F151-AD48-9C37-5F6394EB03C4}"/>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863709" y="1600200"/>
            <a:ext cx="4052581" cy="3886200"/>
          </a:xfrm>
          <a:solidFill>
            <a:schemeClr val="accent2">
              <a:lumMod val="40000"/>
              <a:lumOff val="60000"/>
            </a:schemeClr>
          </a:solidFill>
        </p:spPr>
      </p:pic>
    </p:spTree>
    <p:extLst>
      <p:ext uri="{BB962C8B-B14F-4D97-AF65-F5344CB8AC3E}">
        <p14:creationId xmlns:p14="http://schemas.microsoft.com/office/powerpoint/2010/main" val="1985494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39F7F50-5861-364E-92F1-FA1C7B428743}"/>
              </a:ext>
            </a:extLst>
          </p:cNvPr>
          <p:cNvSpPr>
            <a:spLocks noGrp="1"/>
          </p:cNvSpPr>
          <p:nvPr>
            <p:ph type="body" sz="quarter" idx="13"/>
          </p:nvPr>
        </p:nvSpPr>
        <p:spPr>
          <a:xfrm>
            <a:off x="734517" y="1361294"/>
            <a:ext cx="10358203" cy="5176422"/>
          </a:xfrm>
        </p:spPr>
        <p:txBody>
          <a:bodyPr vert="horz" lIns="91440" tIns="45720" rIns="91440" bIns="45720" rtlCol="0" anchor="t">
            <a:normAutofit fontScale="92500" lnSpcReduction="20000"/>
          </a:bodyPr>
          <a:lstStyle/>
          <a:p>
            <a:pPr marL="285750" indent="-285750">
              <a:buClr>
                <a:srgbClr val="C80F0F"/>
              </a:buClr>
              <a:buFont typeface="Wingdings" pitchFamily="2" charset="2"/>
              <a:buChar char="§"/>
            </a:pPr>
            <a:r>
              <a:rPr lang="en-US" b="1" dirty="0">
                <a:solidFill>
                  <a:srgbClr val="FF0000"/>
                </a:solidFill>
              </a:rPr>
              <a:t>Mobility takes place along a continuum</a:t>
            </a:r>
            <a:r>
              <a:rPr lang="en-US" b="1" dirty="0"/>
              <a:t>, </a:t>
            </a:r>
            <a:r>
              <a:rPr lang="en-US" dirty="0"/>
              <a:t>which encompasses points of origin and destination, as well as the multiple pathways in between.</a:t>
            </a:r>
          </a:p>
          <a:p>
            <a:pPr marL="285750" indent="-285750">
              <a:buClr>
                <a:srgbClr val="C80F0F"/>
              </a:buClr>
              <a:buFont typeface="Wingdings" pitchFamily="2" charset="2"/>
              <a:buChar char="§"/>
            </a:pPr>
            <a:endParaRPr lang="en-US" dirty="0"/>
          </a:p>
          <a:p>
            <a:pPr marL="285750" indent="-285750">
              <a:buClr>
                <a:srgbClr val="C80F0F"/>
              </a:buClr>
              <a:buFont typeface="Wingdings" pitchFamily="2" charset="2"/>
              <a:buChar char="§"/>
            </a:pPr>
            <a:r>
              <a:rPr lang="en-US" b="1" dirty="0">
                <a:solidFill>
                  <a:srgbClr val="FF0000"/>
                </a:solidFill>
              </a:rPr>
              <a:t>This mobility continuum, </a:t>
            </a:r>
            <a:r>
              <a:rPr lang="en-US" dirty="0"/>
              <a:t>depicts the key population movements, taking into account the various modes of travel, routes, and transit and congregation points along the way, as well as the interconnectivity between them. </a:t>
            </a:r>
          </a:p>
          <a:p>
            <a:pPr marL="285750" indent="-285750">
              <a:buClr>
                <a:srgbClr val="C80F0F"/>
              </a:buClr>
              <a:buFont typeface="Wingdings" pitchFamily="2" charset="2"/>
              <a:buChar char="§"/>
            </a:pPr>
            <a:endParaRPr lang="en-US" dirty="0"/>
          </a:p>
          <a:p>
            <a:pPr marL="285750" indent="-285750">
              <a:buClr>
                <a:srgbClr val="C80F0F"/>
              </a:buClr>
              <a:buFont typeface="Wingdings" pitchFamily="2" charset="2"/>
              <a:buChar char="§"/>
            </a:pPr>
            <a:r>
              <a:rPr lang="en-US" dirty="0"/>
              <a:t>A person may choose to </a:t>
            </a:r>
            <a:r>
              <a:rPr lang="en-US" b="1" dirty="0">
                <a:solidFill>
                  <a:srgbClr val="FF0000"/>
                </a:solidFill>
              </a:rPr>
              <a:t>travel using one or more of these routes</a:t>
            </a:r>
            <a:r>
              <a:rPr lang="en-US" dirty="0"/>
              <a:t>: land, air and water to their intended destination.</a:t>
            </a:r>
          </a:p>
          <a:p>
            <a:pPr marL="285750" indent="-285750">
              <a:buClr>
                <a:srgbClr val="C80F0F"/>
              </a:buClr>
              <a:buFont typeface="Wingdings" pitchFamily="2" charset="2"/>
              <a:buChar char="§"/>
            </a:pPr>
            <a:endParaRPr lang="en-US" dirty="0"/>
          </a:p>
          <a:p>
            <a:pPr marL="285750" indent="-285750">
              <a:buClr>
                <a:srgbClr val="C80F0F"/>
              </a:buClr>
              <a:buFont typeface="Wingdings" pitchFamily="2" charset="2"/>
              <a:buChar char="§"/>
            </a:pPr>
            <a:r>
              <a:rPr lang="en-US" dirty="0"/>
              <a:t>In the Mobility Continuum it is important to pick out  the </a:t>
            </a:r>
            <a:r>
              <a:rPr lang="en-US" b="1" dirty="0">
                <a:solidFill>
                  <a:srgbClr val="FF0000"/>
                </a:solidFill>
              </a:rPr>
              <a:t>spaces of vulnerability( SOV).</a:t>
            </a:r>
          </a:p>
          <a:p>
            <a:pPr marL="285750" indent="-285750">
              <a:buClr>
                <a:srgbClr val="C80F0F"/>
              </a:buClr>
              <a:buFont typeface="Wingdings" pitchFamily="2" charset="2"/>
              <a:buChar char="§"/>
            </a:pPr>
            <a:endParaRPr lang="en-US" dirty="0"/>
          </a:p>
        </p:txBody>
      </p:sp>
      <p:sp>
        <p:nvSpPr>
          <p:cNvPr id="3" name="Title 2">
            <a:extLst>
              <a:ext uri="{FF2B5EF4-FFF2-40B4-BE49-F238E27FC236}">
                <a16:creationId xmlns:a16="http://schemas.microsoft.com/office/drawing/2014/main" id="{D639F297-B89F-B247-B22F-D74D5808804C}"/>
              </a:ext>
            </a:extLst>
          </p:cNvPr>
          <p:cNvSpPr>
            <a:spLocks noGrp="1"/>
          </p:cNvSpPr>
          <p:nvPr>
            <p:ph type="title"/>
          </p:nvPr>
        </p:nvSpPr>
        <p:spPr/>
        <p:txBody>
          <a:bodyPr>
            <a:normAutofit fontScale="90000"/>
          </a:bodyPr>
          <a:lstStyle/>
          <a:p>
            <a:pPr algn="ctr"/>
            <a:r>
              <a:rPr lang="en-US" b="1" dirty="0"/>
              <a:t>The mobility continuum</a:t>
            </a:r>
            <a:br>
              <a:rPr lang="en-US" b="1" dirty="0"/>
            </a:br>
            <a:r>
              <a:rPr lang="en-US" b="1" dirty="0"/>
              <a:t>Stages of mobility and spaces of vulnerability (SOV)</a:t>
            </a:r>
          </a:p>
        </p:txBody>
      </p:sp>
    </p:spTree>
    <p:extLst>
      <p:ext uri="{BB962C8B-B14F-4D97-AF65-F5344CB8AC3E}">
        <p14:creationId xmlns:p14="http://schemas.microsoft.com/office/powerpoint/2010/main" val="76091987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4BA8DC-C07C-884F-995D-3F74FE027253}"/>
              </a:ext>
            </a:extLst>
          </p:cNvPr>
          <p:cNvSpPr>
            <a:spLocks noGrp="1"/>
          </p:cNvSpPr>
          <p:nvPr>
            <p:ph type="body" sz="quarter" idx="13"/>
          </p:nvPr>
        </p:nvSpPr>
        <p:spPr>
          <a:xfrm>
            <a:off x="281355" y="1195755"/>
            <a:ext cx="6231988" cy="5341962"/>
          </a:xfrm>
        </p:spPr>
        <p:txBody>
          <a:bodyPr>
            <a:noAutofit/>
          </a:bodyPr>
          <a:lstStyle/>
          <a:p>
            <a:pPr lvl="1" algn="just"/>
            <a:r>
              <a:rPr lang="en-GB" b="1" dirty="0">
                <a:solidFill>
                  <a:srgbClr val="FF0000"/>
                </a:solidFill>
              </a:rPr>
              <a:t>International trade and commerce (cargo as the vectors).</a:t>
            </a:r>
          </a:p>
          <a:p>
            <a:pPr lvl="1" algn="just"/>
            <a:r>
              <a:rPr lang="en-GB" b="1" dirty="0"/>
              <a:t>Human demographics, behaviours and susceptibility to infection. </a:t>
            </a:r>
          </a:p>
          <a:p>
            <a:pPr lvl="1" algn="just"/>
            <a:r>
              <a:rPr lang="en-GB" b="1" dirty="0">
                <a:solidFill>
                  <a:srgbClr val="FF0000"/>
                </a:solidFill>
              </a:rPr>
              <a:t>Poverty and social inequality (malnutrition, overcrowding, breakdown of public health measures)</a:t>
            </a:r>
          </a:p>
          <a:p>
            <a:pPr lvl="1" algn="just"/>
            <a:r>
              <a:rPr lang="en-GB" b="1" dirty="0"/>
              <a:t>War and famine (displacement of people and their properties, destruction of services)</a:t>
            </a:r>
          </a:p>
          <a:p>
            <a:pPr lvl="1" algn="just"/>
            <a:r>
              <a:rPr lang="en-GB" b="1" dirty="0">
                <a:solidFill>
                  <a:srgbClr val="FF0000"/>
                </a:solidFill>
              </a:rPr>
              <a:t>Global travel (air connectivity and humans as the vectors)</a:t>
            </a:r>
          </a:p>
          <a:p>
            <a:pPr lvl="1" algn="just"/>
            <a:r>
              <a:rPr lang="en-GB" b="1" dirty="0"/>
              <a:t>Migration (introduction of diseases, creation of disease cluster)</a:t>
            </a:r>
          </a:p>
        </p:txBody>
      </p:sp>
      <p:sp>
        <p:nvSpPr>
          <p:cNvPr id="3" name="Title 2">
            <a:extLst>
              <a:ext uri="{FF2B5EF4-FFF2-40B4-BE49-F238E27FC236}">
                <a16:creationId xmlns:a16="http://schemas.microsoft.com/office/drawing/2014/main" id="{8C3255C5-3495-BF41-9B7A-95A36C74A73E}"/>
              </a:ext>
            </a:extLst>
          </p:cNvPr>
          <p:cNvSpPr>
            <a:spLocks noGrp="1"/>
          </p:cNvSpPr>
          <p:nvPr>
            <p:ph type="title"/>
          </p:nvPr>
        </p:nvSpPr>
        <p:spPr>
          <a:xfrm>
            <a:off x="585689" y="186777"/>
            <a:ext cx="11414444" cy="720725"/>
          </a:xfrm>
        </p:spPr>
        <p:txBody>
          <a:bodyPr>
            <a:normAutofit fontScale="90000"/>
          </a:bodyPr>
          <a:lstStyle/>
          <a:p>
            <a:pPr algn="ctr"/>
            <a:br>
              <a:rPr lang="en-US" b="1" dirty="0"/>
            </a:br>
            <a:r>
              <a:rPr lang="en-US" sz="3600" b="1" dirty="0"/>
              <a:t>Trade, Migration and Pandemics Inter-relations</a:t>
            </a:r>
            <a:br>
              <a:rPr lang="en-US" sz="3600" b="1" dirty="0"/>
            </a:br>
            <a:r>
              <a:rPr lang="en-US" sz="3600" b="1" dirty="0"/>
              <a:t>(Drivers of Pandemics)</a:t>
            </a:r>
            <a:br>
              <a:rPr lang="en-US" sz="3600" b="1" dirty="0"/>
            </a:br>
            <a:endParaRPr lang="en-US" sz="3600" dirty="0"/>
          </a:p>
        </p:txBody>
      </p:sp>
      <p:sp>
        <p:nvSpPr>
          <p:cNvPr id="4" name="Text Placeholder 3">
            <a:extLst>
              <a:ext uri="{FF2B5EF4-FFF2-40B4-BE49-F238E27FC236}">
                <a16:creationId xmlns:a16="http://schemas.microsoft.com/office/drawing/2014/main" id="{592DFF15-B941-034B-BB08-BAE5A780DB6D}"/>
              </a:ext>
            </a:extLst>
          </p:cNvPr>
          <p:cNvSpPr>
            <a:spLocks noGrp="1"/>
          </p:cNvSpPr>
          <p:nvPr>
            <p:ph type="body" sz="quarter" idx="14"/>
          </p:nvPr>
        </p:nvSpPr>
        <p:spPr>
          <a:xfrm>
            <a:off x="7033846" y="1336432"/>
            <a:ext cx="4712678" cy="4974428"/>
          </a:xfrm>
        </p:spPr>
        <p:txBody>
          <a:bodyPr/>
          <a:lstStyle/>
          <a:p>
            <a:pPr>
              <a:buClr>
                <a:schemeClr val="accent1"/>
              </a:buClr>
            </a:pPr>
            <a:r>
              <a:rPr lang="en-US" b="1" dirty="0">
                <a:solidFill>
                  <a:schemeClr val="accent5">
                    <a:lumMod val="75000"/>
                  </a:schemeClr>
                </a:solidFill>
              </a:rPr>
              <a:t>Changing ecosystems</a:t>
            </a:r>
          </a:p>
          <a:p>
            <a:pPr>
              <a:buClr>
                <a:schemeClr val="accent1"/>
              </a:buClr>
            </a:pPr>
            <a:r>
              <a:rPr lang="en-US" b="1" dirty="0">
                <a:solidFill>
                  <a:schemeClr val="accent5">
                    <a:lumMod val="75000"/>
                  </a:schemeClr>
                </a:solidFill>
              </a:rPr>
              <a:t> Climate and weather</a:t>
            </a:r>
          </a:p>
          <a:p>
            <a:pPr>
              <a:buClr>
                <a:schemeClr val="accent1"/>
              </a:buClr>
            </a:pPr>
            <a:r>
              <a:rPr lang="en-US" b="1" dirty="0">
                <a:solidFill>
                  <a:schemeClr val="accent5">
                    <a:lumMod val="75000"/>
                  </a:schemeClr>
                </a:solidFill>
              </a:rPr>
              <a:t>Intent to harm (bioterrorism)</a:t>
            </a:r>
          </a:p>
          <a:p>
            <a:pPr>
              <a:buClr>
                <a:schemeClr val="accent1"/>
              </a:buClr>
            </a:pPr>
            <a:r>
              <a:rPr lang="en-US" b="1" dirty="0">
                <a:solidFill>
                  <a:schemeClr val="accent5">
                    <a:lumMod val="75000"/>
                  </a:schemeClr>
                </a:solidFill>
              </a:rPr>
              <a:t> Lack of political will</a:t>
            </a:r>
          </a:p>
          <a:p>
            <a:pPr>
              <a:buClr>
                <a:schemeClr val="accent1"/>
              </a:buClr>
            </a:pPr>
            <a:r>
              <a:rPr lang="en-US" b="1" dirty="0">
                <a:solidFill>
                  <a:schemeClr val="accent5">
                    <a:lumMod val="75000"/>
                  </a:schemeClr>
                </a:solidFill>
              </a:rPr>
              <a:t>Microbial adaptation and change</a:t>
            </a:r>
          </a:p>
          <a:p>
            <a:pPr>
              <a:buClr>
                <a:schemeClr val="accent1"/>
              </a:buClr>
            </a:pPr>
            <a:r>
              <a:rPr lang="en-US" b="1" dirty="0">
                <a:solidFill>
                  <a:schemeClr val="accent5">
                    <a:lumMod val="75000"/>
                  </a:schemeClr>
                </a:solidFill>
              </a:rPr>
              <a:t>Economic development and land use</a:t>
            </a:r>
          </a:p>
          <a:p>
            <a:endParaRPr lang="en-US" dirty="0"/>
          </a:p>
        </p:txBody>
      </p:sp>
    </p:spTree>
    <p:extLst>
      <p:ext uri="{BB962C8B-B14F-4D97-AF65-F5344CB8AC3E}">
        <p14:creationId xmlns:p14="http://schemas.microsoft.com/office/powerpoint/2010/main" val="207216802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AC9B5-627F-FB51-F69D-CF99C171B7A7}"/>
              </a:ext>
            </a:extLst>
          </p:cNvPr>
          <p:cNvSpPr>
            <a:spLocks noGrp="1"/>
          </p:cNvSpPr>
          <p:nvPr>
            <p:ph type="title"/>
          </p:nvPr>
        </p:nvSpPr>
        <p:spPr>
          <a:xfrm>
            <a:off x="838200" y="365125"/>
            <a:ext cx="10515600" cy="699177"/>
          </a:xfrm>
        </p:spPr>
        <p:txBody>
          <a:bodyPr/>
          <a:lstStyle/>
          <a:p>
            <a:pPr algn="ctr"/>
            <a:r>
              <a:rPr lang="en-US" b="1" dirty="0"/>
              <a:t>Impact of pandemics on trade</a:t>
            </a:r>
            <a:endParaRPr lang="en-US" dirty="0"/>
          </a:p>
        </p:txBody>
      </p:sp>
      <p:sp>
        <p:nvSpPr>
          <p:cNvPr id="3" name="Content Placeholder 2">
            <a:extLst>
              <a:ext uri="{FF2B5EF4-FFF2-40B4-BE49-F238E27FC236}">
                <a16:creationId xmlns:a16="http://schemas.microsoft.com/office/drawing/2014/main" id="{DD289846-DF28-C549-CA02-5E0427CAC3BA}"/>
              </a:ext>
            </a:extLst>
          </p:cNvPr>
          <p:cNvSpPr>
            <a:spLocks noGrp="1"/>
          </p:cNvSpPr>
          <p:nvPr>
            <p:ph idx="1"/>
          </p:nvPr>
        </p:nvSpPr>
        <p:spPr>
          <a:xfrm>
            <a:off x="838200" y="1304144"/>
            <a:ext cx="10515600" cy="4872819"/>
          </a:xfrm>
        </p:spPr>
        <p:txBody>
          <a:bodyPr vert="horz" lIns="91440" tIns="45720" rIns="91440" bIns="45720" rtlCol="0" anchor="t">
            <a:normAutofit lnSpcReduction="10000"/>
          </a:bodyPr>
          <a:lstStyle/>
          <a:p>
            <a:pPr marL="285750" indent="-285750">
              <a:buFont typeface="Arial" panose="020B0604020202020204" pitchFamily="34" charset="0"/>
              <a:buChar char="•"/>
            </a:pPr>
            <a:r>
              <a:rPr lang="en-US" sz="3200" b="1" dirty="0">
                <a:solidFill>
                  <a:srgbClr val="FF0000"/>
                </a:solidFill>
              </a:rPr>
              <a:t>International trade (in an interconnected global economy) is adversely affected by pandemics (decline in trade values), through;</a:t>
            </a:r>
          </a:p>
          <a:p>
            <a:pPr marL="466090" lvl="1" indent="-285750">
              <a:buFont typeface="Wingdings" panose="05000000000000000000" pitchFamily="2" charset="2"/>
              <a:buChar char="ü"/>
            </a:pPr>
            <a:r>
              <a:rPr lang="en-US" sz="3200" dirty="0"/>
              <a:t>fall in commodity prices, </a:t>
            </a:r>
            <a:endParaRPr lang="en-US" sz="3200" dirty="0">
              <a:cs typeface="Arial"/>
            </a:endParaRPr>
          </a:p>
          <a:p>
            <a:pPr marL="466090" lvl="1" indent="-285750">
              <a:buFont typeface="Wingdings" panose="05000000000000000000" pitchFamily="2" charset="2"/>
              <a:buChar char="ü"/>
            </a:pPr>
            <a:r>
              <a:rPr lang="en-US" sz="3200" dirty="0"/>
              <a:t>reduced manufacturing output </a:t>
            </a:r>
            <a:endParaRPr lang="en-US" sz="3200" dirty="0">
              <a:cs typeface="Arial"/>
            </a:endParaRPr>
          </a:p>
          <a:p>
            <a:pPr marL="466090" lvl="1" indent="-285750">
              <a:buFont typeface="Wingdings" panose="05000000000000000000" pitchFamily="2" charset="2"/>
              <a:buChar char="ü"/>
            </a:pPr>
            <a:r>
              <a:rPr lang="en-US" sz="3200" dirty="0"/>
              <a:t>disrupted logistics/operations in global value chains (GVCs).</a:t>
            </a:r>
            <a:endParaRPr lang="en-US" sz="3200" dirty="0">
              <a:cs typeface="Arial"/>
            </a:endParaRPr>
          </a:p>
          <a:p>
            <a:pPr marL="466090" lvl="1" indent="-285750">
              <a:buFont typeface="Wingdings" panose="05000000000000000000" pitchFamily="2" charset="2"/>
              <a:buChar char="ü"/>
            </a:pPr>
            <a:r>
              <a:rPr lang="en-US" sz="3200" dirty="0"/>
              <a:t>Generalized decline in global demand for both goods and services</a:t>
            </a:r>
            <a:endParaRPr lang="en-US" sz="3200" dirty="0">
              <a:cs typeface="Arial"/>
            </a:endParaRPr>
          </a:p>
          <a:p>
            <a:pPr marL="466090" lvl="1" indent="-285750">
              <a:buFont typeface="Wingdings" panose="05000000000000000000" pitchFamily="2" charset="2"/>
              <a:buChar char="ü"/>
            </a:pPr>
            <a:r>
              <a:rPr lang="en-US" sz="3200" dirty="0"/>
              <a:t>Cross-border restrictions and ports closure</a:t>
            </a:r>
            <a:endParaRPr lang="en-US" sz="3200" dirty="0">
              <a:cs typeface="Arial"/>
            </a:endParaRPr>
          </a:p>
          <a:p>
            <a:pPr marL="466090" lvl="1" indent="-285750">
              <a:buFont typeface="Wingdings" panose="05000000000000000000" pitchFamily="2" charset="2"/>
              <a:buChar char="ü"/>
            </a:pPr>
            <a:r>
              <a:rPr lang="en-US" sz="3200" dirty="0"/>
              <a:t>Loss of jobs and employment</a:t>
            </a:r>
            <a:endParaRPr lang="en-US" sz="3200" dirty="0">
              <a:cs typeface="Arial"/>
            </a:endParaRPr>
          </a:p>
          <a:p>
            <a:endParaRPr lang="en-US" dirty="0"/>
          </a:p>
        </p:txBody>
      </p:sp>
    </p:spTree>
    <p:extLst>
      <p:ext uri="{BB962C8B-B14F-4D97-AF65-F5344CB8AC3E}">
        <p14:creationId xmlns:p14="http://schemas.microsoft.com/office/powerpoint/2010/main" val="7523843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B0BE5F5-A523-8045-2A38-26504C562C9C}"/>
              </a:ext>
            </a:extLst>
          </p:cNvPr>
          <p:cNvSpPr>
            <a:spLocks noGrp="1"/>
          </p:cNvSpPr>
          <p:nvPr>
            <p:ph type="body" sz="quarter" idx="13"/>
          </p:nvPr>
        </p:nvSpPr>
        <p:spPr>
          <a:xfrm>
            <a:off x="354767" y="1169233"/>
            <a:ext cx="11482466" cy="5368483"/>
          </a:xfrm>
        </p:spPr>
        <p:txBody>
          <a:bodyPr>
            <a:normAutofit fontScale="92500"/>
          </a:bodyPr>
          <a:lstStyle/>
          <a:p>
            <a:pPr marL="285750" indent="-285750">
              <a:buFont typeface="Arial" panose="020B0604020202020204" pitchFamily="34" charset="0"/>
              <a:buChar char="•"/>
            </a:pPr>
            <a:r>
              <a:rPr lang="en-US" b="1" dirty="0"/>
              <a:t>During COVID-19 Pandemic;</a:t>
            </a:r>
          </a:p>
          <a:p>
            <a:pPr marL="466720" lvl="1" indent="-285750">
              <a:buFont typeface="Wingdings" panose="05000000000000000000" pitchFamily="2" charset="2"/>
              <a:buChar char="ü"/>
            </a:pPr>
            <a:r>
              <a:rPr lang="en-US" b="1" dirty="0"/>
              <a:t>global trade has decline </a:t>
            </a:r>
            <a:r>
              <a:rPr lang="en-US" dirty="0"/>
              <a:t>in 2020 by 9% ($ 2.5 trillion), than 2019 (WTO 2020), close to decline during Global Financial Crisis (GFC) in 2008/9 and worse than Economic Recession in 2015 (UNCTAC 2021)</a:t>
            </a:r>
          </a:p>
          <a:p>
            <a:pPr marL="466720" lvl="1" indent="-285750">
              <a:buFont typeface="Wingdings" panose="05000000000000000000" pitchFamily="2" charset="2"/>
              <a:buChar char="ü"/>
            </a:pPr>
            <a:r>
              <a:rPr lang="en-US" sz="2400" dirty="0">
                <a:solidFill>
                  <a:srgbClr val="333333"/>
                </a:solidFill>
                <a:effectLst/>
                <a:ea typeface="Calibri" panose="020F0502020204030204" pitchFamily="34" charset="0"/>
              </a:rPr>
              <a:t>the largest </a:t>
            </a:r>
            <a:r>
              <a:rPr lang="en-US" sz="2400" b="1" dirty="0">
                <a:solidFill>
                  <a:srgbClr val="333333"/>
                </a:solidFill>
                <a:effectLst/>
                <a:ea typeface="Calibri" panose="020F0502020204030204" pitchFamily="34" charset="0"/>
              </a:rPr>
              <a:t>reductions in trade and output </a:t>
            </a:r>
            <a:r>
              <a:rPr lang="en-US" sz="2400" dirty="0">
                <a:solidFill>
                  <a:srgbClr val="333333"/>
                </a:solidFill>
                <a:effectLst/>
                <a:ea typeface="Calibri" panose="020F0502020204030204" pitchFamily="34" charset="0"/>
              </a:rPr>
              <a:t>volumes since World War, falling by 6</a:t>
            </a:r>
            <a:r>
              <a:rPr lang="en-US" sz="2400" b="1" dirty="0">
                <a:solidFill>
                  <a:srgbClr val="333333"/>
                </a:solidFill>
                <a:effectLst/>
                <a:ea typeface="Calibri" panose="020F0502020204030204" pitchFamily="34" charset="0"/>
              </a:rPr>
              <a:t>%.</a:t>
            </a:r>
            <a:endParaRPr lang="en-US" dirty="0"/>
          </a:p>
          <a:p>
            <a:pPr marL="466720" lvl="1" indent="-285750">
              <a:buFont typeface="Wingdings" panose="05000000000000000000" pitchFamily="2" charset="2"/>
              <a:buChar char="ü"/>
            </a:pPr>
            <a:r>
              <a:rPr lang="en-US" b="1" dirty="0"/>
              <a:t>domestic and direct foreign investments </a:t>
            </a:r>
            <a:r>
              <a:rPr lang="en-US" dirty="0"/>
              <a:t>were badly affected (declined greatly)</a:t>
            </a:r>
          </a:p>
          <a:p>
            <a:pPr marL="466720" lvl="1" indent="-285750">
              <a:buFont typeface="Wingdings" panose="05000000000000000000" pitchFamily="2" charset="2"/>
              <a:buChar char="ü"/>
            </a:pPr>
            <a:r>
              <a:rPr lang="en-US" dirty="0"/>
              <a:t>there was potential for most </a:t>
            </a:r>
            <a:r>
              <a:rPr lang="en-US" b="1" dirty="0"/>
              <a:t>significant adverse macroeconomic shock </a:t>
            </a:r>
            <a:r>
              <a:rPr lang="en-US" dirty="0"/>
              <a:t>in the past hundred years (</a:t>
            </a:r>
            <a:r>
              <a:rPr lang="en-US" dirty="0" err="1"/>
              <a:t>Hevia</a:t>
            </a:r>
            <a:r>
              <a:rPr lang="en-US" dirty="0"/>
              <a:t> and </a:t>
            </a:r>
            <a:r>
              <a:rPr lang="en-US" dirty="0" err="1"/>
              <a:t>Neumeyer</a:t>
            </a:r>
            <a:r>
              <a:rPr lang="en-US" dirty="0"/>
              <a:t>, 2020; World Bank, 2020a).</a:t>
            </a:r>
          </a:p>
          <a:p>
            <a:pPr marL="466720" lvl="1" indent="-285750">
              <a:buFont typeface="Wingdings" panose="05000000000000000000" pitchFamily="2" charset="2"/>
              <a:buChar char="ü"/>
            </a:pPr>
            <a:r>
              <a:rPr lang="en-US" sz="2400" b="1" dirty="0">
                <a:solidFill>
                  <a:srgbClr val="333333"/>
                </a:solidFill>
                <a:effectLst/>
                <a:ea typeface="Calibri" panose="020F0502020204030204" pitchFamily="34" charset="0"/>
              </a:rPr>
              <a:t>trade in several merchandised products decreased </a:t>
            </a:r>
            <a:r>
              <a:rPr lang="en-US" sz="2400" dirty="0">
                <a:solidFill>
                  <a:srgbClr val="333333"/>
                </a:solidFill>
                <a:effectLst/>
                <a:ea typeface="Calibri" panose="020F0502020204030204" pitchFamily="34" charset="0"/>
              </a:rPr>
              <a:t>(e.g. fuels, aircrafts, cars, mechanical machinery, steel), </a:t>
            </a:r>
          </a:p>
          <a:p>
            <a:pPr marL="466720" lvl="1" indent="-285750">
              <a:buFont typeface="Wingdings" panose="05000000000000000000" pitchFamily="2" charset="2"/>
              <a:buChar char="ü"/>
            </a:pPr>
            <a:r>
              <a:rPr lang="en-US" sz="2400" b="1" dirty="0">
                <a:solidFill>
                  <a:srgbClr val="333333"/>
                </a:solidFill>
                <a:effectLst/>
                <a:ea typeface="Calibri" panose="020F0502020204030204" pitchFamily="34" charset="0"/>
              </a:rPr>
              <a:t>trade in some other products increased </a:t>
            </a:r>
            <a:r>
              <a:rPr lang="en-US" sz="2400" dirty="0">
                <a:solidFill>
                  <a:srgbClr val="333333"/>
                </a:solidFill>
                <a:effectLst/>
                <a:ea typeface="Calibri" panose="020F0502020204030204" pitchFamily="34" charset="0"/>
              </a:rPr>
              <a:t>(e.g. protective equipment and pharmaceutical products, food, and ‘home nesting’ products such as domestic appliances and electronics)</a:t>
            </a:r>
          </a:p>
          <a:p>
            <a:pPr marL="466720" lvl="1" indent="-285750">
              <a:buFont typeface="Wingdings" panose="05000000000000000000" pitchFamily="2" charset="2"/>
              <a:buChar char="ü"/>
            </a:pPr>
            <a:r>
              <a:rPr lang="en-US" b="1" dirty="0"/>
              <a:t>rising unemployment, working time reductions, temporary layoffs </a:t>
            </a:r>
            <a:r>
              <a:rPr lang="en-US" dirty="0"/>
              <a:t>and job-search discouragement (women and informal workers were more affected)</a:t>
            </a:r>
            <a:endParaRPr lang="en-US" sz="2400" dirty="0">
              <a:solidFill>
                <a:srgbClr val="333333"/>
              </a:solidFill>
              <a:effectLst/>
              <a:ea typeface="Calibri" panose="020F0502020204030204" pitchFamily="34" charset="0"/>
            </a:endParaRPr>
          </a:p>
          <a:p>
            <a:pPr marL="466720" lvl="1" indent="-285750">
              <a:buFont typeface="Wingdings" panose="05000000000000000000" pitchFamily="2" charset="2"/>
              <a:buChar char="ü"/>
            </a:pPr>
            <a:endParaRPr lang="en-US" dirty="0"/>
          </a:p>
        </p:txBody>
      </p:sp>
      <p:sp>
        <p:nvSpPr>
          <p:cNvPr id="3" name="Title 2">
            <a:extLst>
              <a:ext uri="{FF2B5EF4-FFF2-40B4-BE49-F238E27FC236}">
                <a16:creationId xmlns:a16="http://schemas.microsoft.com/office/drawing/2014/main" id="{A9070915-E2A9-0DF1-E37F-81A41994FCA0}"/>
              </a:ext>
            </a:extLst>
          </p:cNvPr>
          <p:cNvSpPr>
            <a:spLocks noGrp="1"/>
          </p:cNvSpPr>
          <p:nvPr>
            <p:ph type="title"/>
          </p:nvPr>
        </p:nvSpPr>
        <p:spPr>
          <a:xfrm>
            <a:off x="849442" y="170383"/>
            <a:ext cx="10493115" cy="720725"/>
          </a:xfrm>
        </p:spPr>
        <p:txBody>
          <a:bodyPr>
            <a:normAutofit/>
          </a:bodyPr>
          <a:lstStyle/>
          <a:p>
            <a:pPr algn="ctr"/>
            <a:r>
              <a:rPr lang="en-US" b="1" dirty="0"/>
              <a:t>Case study, COVID -19 Pandemic</a:t>
            </a:r>
          </a:p>
        </p:txBody>
      </p:sp>
    </p:spTree>
    <p:extLst>
      <p:ext uri="{BB962C8B-B14F-4D97-AF65-F5344CB8AC3E}">
        <p14:creationId xmlns:p14="http://schemas.microsoft.com/office/powerpoint/2010/main" val="157482639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1ADD2-13EF-E245-227D-03B4E0835306}"/>
              </a:ext>
            </a:extLst>
          </p:cNvPr>
          <p:cNvSpPr>
            <a:spLocks noGrp="1"/>
          </p:cNvSpPr>
          <p:nvPr>
            <p:ph type="title"/>
          </p:nvPr>
        </p:nvSpPr>
        <p:spPr>
          <a:xfrm>
            <a:off x="976746" y="365125"/>
            <a:ext cx="10515600" cy="729157"/>
          </a:xfrm>
        </p:spPr>
        <p:txBody>
          <a:bodyPr>
            <a:normAutofit fontScale="90000"/>
          </a:bodyPr>
          <a:lstStyle/>
          <a:p>
            <a:pPr marL="0" marR="0" algn="ctr">
              <a:lnSpc>
                <a:spcPct val="107000"/>
              </a:lnSpc>
              <a:spcBef>
                <a:spcPts val="0"/>
              </a:spcBef>
              <a:spcAft>
                <a:spcPts val="0"/>
              </a:spcAft>
            </a:pPr>
            <a:r>
              <a:rPr lang="en-US" sz="2400" b="1" kern="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Volume of world trade and industrial production</a:t>
            </a:r>
            <a:br>
              <a:rPr lang="en-US" sz="2400" kern="100" dirty="0">
                <a:effectLst/>
                <a:latin typeface="Calibri" panose="020F0502020204030204" pitchFamily="34" charset="0"/>
                <a:ea typeface="Calibri" panose="020F0502020204030204" pitchFamily="34" charset="0"/>
                <a:cs typeface="Times New Roman" panose="02020603050405020304" pitchFamily="18" charset="0"/>
              </a:rPr>
            </a:br>
            <a:r>
              <a:rPr lang="en-US" sz="2400" kern="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Seasonally adjusted (2010-2021)</a:t>
            </a:r>
            <a:endParaRPr lang="en-US" sz="2400" dirty="0"/>
          </a:p>
        </p:txBody>
      </p:sp>
      <p:pic>
        <p:nvPicPr>
          <p:cNvPr id="4" name="Picture 3">
            <a:extLst>
              <a:ext uri="{FF2B5EF4-FFF2-40B4-BE49-F238E27FC236}">
                <a16:creationId xmlns:a16="http://schemas.microsoft.com/office/drawing/2014/main" id="{C3DFA93A-78B8-4CA5-DAA7-3D6CA9B028C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6747" y="1573967"/>
            <a:ext cx="9951084" cy="4918908"/>
          </a:xfrm>
          <a:prstGeom prst="rect">
            <a:avLst/>
          </a:prstGeom>
          <a:noFill/>
          <a:ln>
            <a:noFill/>
          </a:ln>
        </p:spPr>
      </p:pic>
    </p:spTree>
    <p:extLst>
      <p:ext uri="{BB962C8B-B14F-4D97-AF65-F5344CB8AC3E}">
        <p14:creationId xmlns:p14="http://schemas.microsoft.com/office/powerpoint/2010/main" val="22704083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38BC6-A636-2013-1D19-4E22EEAA8FA3}"/>
              </a:ext>
            </a:extLst>
          </p:cNvPr>
          <p:cNvSpPr>
            <a:spLocks noGrp="1"/>
          </p:cNvSpPr>
          <p:nvPr>
            <p:ph type="title"/>
          </p:nvPr>
        </p:nvSpPr>
        <p:spPr>
          <a:xfrm>
            <a:off x="850692" y="157398"/>
            <a:ext cx="10515600" cy="669196"/>
          </a:xfrm>
        </p:spPr>
        <p:txBody>
          <a:bodyPr>
            <a:normAutofit fontScale="90000"/>
          </a:bodyPr>
          <a:lstStyle/>
          <a:p>
            <a:pPr algn="ctr"/>
            <a:r>
              <a:rPr lang="en-US" b="1" dirty="0"/>
              <a:t>Impact of Pandemics on Migration</a:t>
            </a:r>
          </a:p>
        </p:txBody>
      </p:sp>
      <p:sp>
        <p:nvSpPr>
          <p:cNvPr id="3" name="Content Placeholder 2">
            <a:extLst>
              <a:ext uri="{FF2B5EF4-FFF2-40B4-BE49-F238E27FC236}">
                <a16:creationId xmlns:a16="http://schemas.microsoft.com/office/drawing/2014/main" id="{03F8C5C5-15D4-118B-4654-9A94225AD359}"/>
              </a:ext>
            </a:extLst>
          </p:cNvPr>
          <p:cNvSpPr>
            <a:spLocks noGrp="1"/>
          </p:cNvSpPr>
          <p:nvPr>
            <p:ph idx="1"/>
          </p:nvPr>
        </p:nvSpPr>
        <p:spPr>
          <a:xfrm>
            <a:off x="492369" y="1034321"/>
            <a:ext cx="11254154" cy="5666281"/>
          </a:xfrm>
        </p:spPr>
        <p:txBody>
          <a:bodyPr>
            <a:normAutofit fontScale="62500" lnSpcReduction="20000"/>
          </a:bodyPr>
          <a:lstStyle/>
          <a:p>
            <a:pPr algn="just"/>
            <a:r>
              <a:rPr lang="en-US" sz="3200" b="1" dirty="0">
                <a:solidFill>
                  <a:srgbClr val="FF0000"/>
                </a:solidFill>
              </a:rPr>
              <a:t>Global connectivity has greatly changed </a:t>
            </a:r>
            <a:r>
              <a:rPr lang="en-US" sz="3200" dirty="0"/>
              <a:t>the </a:t>
            </a:r>
            <a:r>
              <a:rPr lang="en-US" sz="3200" dirty="0" err="1"/>
              <a:t>spatio</a:t>
            </a:r>
            <a:r>
              <a:rPr lang="en-US" sz="3200" dirty="0"/>
              <a:t>-temporal pattern of modern, global disease dynamics.</a:t>
            </a:r>
          </a:p>
          <a:p>
            <a:pPr algn="just"/>
            <a:r>
              <a:rPr lang="en-US" sz="3200" b="1" dirty="0">
                <a:solidFill>
                  <a:srgbClr val="FF0000"/>
                </a:solidFill>
              </a:rPr>
              <a:t>More than three billion passengers travel on this network each year</a:t>
            </a:r>
            <a:r>
              <a:rPr lang="en-US" sz="3200" dirty="0"/>
              <a:t>. Every day, all passengers travel more than 15 billion km in total; that is three times the radius of our solar system. </a:t>
            </a:r>
          </a:p>
          <a:p>
            <a:pPr algn="just"/>
            <a:r>
              <a:rPr lang="en-US" sz="3200" b="1" dirty="0">
                <a:solidFill>
                  <a:srgbClr val="FF0000"/>
                </a:solidFill>
              </a:rPr>
              <a:t>Geographic distance to the original outbreak location </a:t>
            </a:r>
            <a:r>
              <a:rPr lang="en-US" sz="3200" dirty="0"/>
              <a:t>correlates no longer well with arrival time.. Regular wave patterns no longer exist. Educated guesses about when the disease is going to hit a particular location become next to impossible, and the spatial pattern of disease spread is spatially incoherent.</a:t>
            </a:r>
          </a:p>
          <a:p>
            <a:pPr algn="just"/>
            <a:r>
              <a:rPr lang="en-US" sz="3200" b="1" dirty="0">
                <a:solidFill>
                  <a:srgbClr val="FF0000"/>
                </a:solidFill>
              </a:rPr>
              <a:t>Migration and travel is one of factors involved in epidemic emergence and re-emergence</a:t>
            </a:r>
          </a:p>
          <a:p>
            <a:pPr algn="just"/>
            <a:r>
              <a:rPr lang="en-US" sz="3200" b="1" dirty="0"/>
              <a:t>Increased human migration and urbanization </a:t>
            </a:r>
            <a:r>
              <a:rPr lang="en-US" sz="3200" dirty="0"/>
              <a:t>due to socio-economic factors play an important role in population increase leading to the rapid geographical distribution of arthropod vectors and transmission of arboviral diseases.</a:t>
            </a:r>
          </a:p>
          <a:p>
            <a:pPr algn="just"/>
            <a:r>
              <a:rPr lang="en-US" sz="3200" b="1" dirty="0">
                <a:solidFill>
                  <a:srgbClr val="FF0000"/>
                </a:solidFill>
              </a:rPr>
              <a:t>Migrants and women are among the vulnerable/disadvantaged groups </a:t>
            </a:r>
            <a:r>
              <a:rPr lang="en-US" sz="3200" dirty="0"/>
              <a:t>during epidemics (most are informal/casual workers and are at the receiving side of assistances)</a:t>
            </a:r>
          </a:p>
          <a:p>
            <a:pPr algn="just"/>
            <a:r>
              <a:rPr lang="en-US" sz="3200" b="1" dirty="0">
                <a:solidFill>
                  <a:srgbClr val="FF0000"/>
                </a:solidFill>
              </a:rPr>
              <a:t>Migrants remittances and transfers </a:t>
            </a:r>
            <a:r>
              <a:rPr lang="en-US" sz="3200" dirty="0"/>
              <a:t>to their original countries have declined by 20% in 2020 (Due to COVID 19 Pandemic-World Bank 2020)-Figure???</a:t>
            </a:r>
          </a:p>
          <a:p>
            <a:pPr algn="just"/>
            <a:r>
              <a:rPr lang="en-US" sz="3200" b="1" dirty="0">
                <a:solidFill>
                  <a:srgbClr val="FF0000"/>
                </a:solidFill>
                <a:effectLst/>
                <a:latin typeface="Lato"/>
                <a:ea typeface="Times New Roman" panose="02020603050405020304" pitchFamily="18" charset="0"/>
              </a:rPr>
              <a:t>inadequate responses taken to mitigate rising risks to refugees, </a:t>
            </a:r>
            <a:r>
              <a:rPr lang="en-US" sz="3200" dirty="0">
                <a:solidFill>
                  <a:srgbClr val="222222"/>
                </a:solidFill>
                <a:effectLst/>
                <a:latin typeface="Lato"/>
                <a:ea typeface="Times New Roman" panose="02020603050405020304" pitchFamily="18" charset="0"/>
              </a:rPr>
              <a:t>from gender-based violence to worsening educational inequalities, child protection issues, rising xenophobia and vaccine scarcity.</a:t>
            </a:r>
            <a:endParaRPr lang="en-US" sz="32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2127032162"/>
      </p:ext>
    </p:extLst>
  </p:cSld>
  <p:clrMapOvr>
    <a:masterClrMapping/>
  </p:clrMapOvr>
  <p:extLst>
    <p:ext uri="{6950BFC3-D8DA-4A85-94F7-54DA5524770B}">
      <p188:commentRel xmlns:p188="http://schemas.microsoft.com/office/powerpoint/2018/8/main" r:id="rId3"/>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7DFA6-9129-74AA-CA20-F403FA946D35}"/>
              </a:ext>
            </a:extLst>
          </p:cNvPr>
          <p:cNvSpPr>
            <a:spLocks noGrp="1"/>
          </p:cNvSpPr>
          <p:nvPr>
            <p:ph type="body" sz="quarter" idx="13"/>
          </p:nvPr>
        </p:nvSpPr>
        <p:spPr>
          <a:xfrm>
            <a:off x="599756" y="836081"/>
            <a:ext cx="10992487" cy="5803870"/>
          </a:xfrm>
        </p:spPr>
        <p:txBody>
          <a:bodyPr>
            <a:noAutofit/>
          </a:bodyPr>
          <a:lstStyle/>
          <a:p>
            <a:pPr algn="just"/>
            <a:r>
              <a:rPr lang="en-US" sz="2400" b="1" dirty="0">
                <a:solidFill>
                  <a:srgbClr val="FF0000"/>
                </a:solidFill>
              </a:rPr>
              <a:t>Contracting infectious diseases (e.g., COVID -19)</a:t>
            </a:r>
          </a:p>
          <a:p>
            <a:pPr lvl="1" algn="just">
              <a:buFont typeface="Wingdings" panose="05000000000000000000" pitchFamily="2" charset="2"/>
              <a:buChar char="ü"/>
            </a:pPr>
            <a:r>
              <a:rPr lang="en-US" dirty="0"/>
              <a:t>Limited awareness of recommended prevention measures, including due to linguistic barriers </a:t>
            </a:r>
          </a:p>
          <a:p>
            <a:pPr lvl="1" algn="just">
              <a:buFont typeface="Wingdings" panose="05000000000000000000" pitchFamily="2" charset="2"/>
              <a:buChar char="ü"/>
            </a:pPr>
            <a:r>
              <a:rPr lang="en-US" dirty="0"/>
              <a:t>Inability to respect social distancing in crowded, multigenerational homes </a:t>
            </a:r>
          </a:p>
          <a:p>
            <a:pPr lvl="1" algn="just">
              <a:buFont typeface="Wingdings" panose="05000000000000000000" pitchFamily="2" charset="2"/>
              <a:buChar char="ü"/>
            </a:pPr>
            <a:r>
              <a:rPr lang="en-US" dirty="0"/>
              <a:t>Reliance on public transportation </a:t>
            </a:r>
          </a:p>
          <a:p>
            <a:pPr lvl="1" algn="just">
              <a:buFont typeface="Wingdings" panose="05000000000000000000" pitchFamily="2" charset="2"/>
              <a:buChar char="ü"/>
            </a:pPr>
            <a:r>
              <a:rPr lang="en-US" dirty="0"/>
              <a:t>Continued exposure in close contact professions </a:t>
            </a:r>
          </a:p>
          <a:p>
            <a:pPr lvl="1" algn="just">
              <a:buFont typeface="Wingdings" panose="05000000000000000000" pitchFamily="2" charset="2"/>
              <a:buChar char="ü"/>
            </a:pPr>
            <a:r>
              <a:rPr lang="en-US" dirty="0"/>
              <a:t>Limited access to key hygiene items </a:t>
            </a:r>
          </a:p>
          <a:p>
            <a:pPr lvl="1" algn="just">
              <a:buFont typeface="Wingdings" panose="05000000000000000000" pitchFamily="2" charset="2"/>
              <a:buChar char="ü"/>
            </a:pPr>
            <a:r>
              <a:rPr lang="en-US" dirty="0"/>
              <a:t>Limited personal protective </a:t>
            </a:r>
            <a:r>
              <a:rPr lang="en-US" dirty="0" err="1"/>
              <a:t>equipments</a:t>
            </a:r>
            <a:endParaRPr lang="en-US" dirty="0"/>
          </a:p>
          <a:p>
            <a:pPr algn="just"/>
            <a:r>
              <a:rPr lang="en-US" sz="2400" b="1" dirty="0">
                <a:solidFill>
                  <a:srgbClr val="FF0000"/>
                </a:solidFill>
              </a:rPr>
              <a:t>Not accessing appropriate care</a:t>
            </a:r>
          </a:p>
          <a:p>
            <a:pPr lvl="1" algn="just">
              <a:buFont typeface="Wingdings" panose="05000000000000000000" pitchFamily="2" charset="2"/>
              <a:buChar char="ü"/>
            </a:pPr>
            <a:r>
              <a:rPr lang="en-US" dirty="0"/>
              <a:t>Lack of entitlement to health care and </a:t>
            </a:r>
            <a:r>
              <a:rPr lang="en-US" dirty="0" err="1"/>
              <a:t>deprioritization</a:t>
            </a:r>
            <a:r>
              <a:rPr lang="en-US" dirty="0"/>
              <a:t> in service provision</a:t>
            </a:r>
          </a:p>
          <a:p>
            <a:pPr lvl="1" algn="just">
              <a:buFont typeface="Wingdings" panose="05000000000000000000" pitchFamily="2" charset="2"/>
              <a:buChar char="ü"/>
            </a:pPr>
            <a:r>
              <a:rPr lang="en-US" dirty="0"/>
              <a:t> Lack of access to facilities in underserved locations </a:t>
            </a:r>
          </a:p>
          <a:p>
            <a:pPr lvl="1" algn="just">
              <a:buFont typeface="Wingdings" panose="05000000000000000000" pitchFamily="2" charset="2"/>
              <a:buChar char="ü"/>
            </a:pPr>
            <a:r>
              <a:rPr lang="en-US" dirty="0"/>
              <a:t>Limited awareness of options or right to receive health care </a:t>
            </a:r>
          </a:p>
          <a:p>
            <a:pPr lvl="1" algn="just">
              <a:buFont typeface="Wingdings" panose="05000000000000000000" pitchFamily="2" charset="2"/>
              <a:buChar char="ü"/>
            </a:pPr>
            <a:r>
              <a:rPr lang="en-US" dirty="0"/>
              <a:t>Language barriers hindering communication with providers </a:t>
            </a:r>
          </a:p>
          <a:p>
            <a:pPr lvl="1" algn="just">
              <a:buFont typeface="Wingdings" panose="05000000000000000000" pitchFamily="2" charset="2"/>
              <a:buChar char="ü"/>
            </a:pPr>
            <a:r>
              <a:rPr lang="en-US" dirty="0"/>
              <a:t>Unwillingness to come forward for assistance due to fear of arrest and/or </a:t>
            </a:r>
            <a:r>
              <a:rPr lang="en-US" dirty="0" err="1"/>
              <a:t>stigmatizationpersonal</a:t>
            </a:r>
            <a:r>
              <a:rPr lang="en-US" dirty="0"/>
              <a:t> protective equipment in the workplace</a:t>
            </a:r>
          </a:p>
          <a:p>
            <a:pPr>
              <a:buFont typeface="Wingdings" panose="05000000000000000000" pitchFamily="2" charset="2"/>
              <a:buChar char="ü"/>
            </a:pPr>
            <a:endParaRPr lang="en-US" sz="2000" dirty="0"/>
          </a:p>
        </p:txBody>
      </p:sp>
      <p:sp>
        <p:nvSpPr>
          <p:cNvPr id="3" name="Title 2">
            <a:extLst>
              <a:ext uri="{FF2B5EF4-FFF2-40B4-BE49-F238E27FC236}">
                <a16:creationId xmlns:a16="http://schemas.microsoft.com/office/drawing/2014/main" id="{E1CC9110-CD3D-46EB-C10E-4B6632B76E04}"/>
              </a:ext>
            </a:extLst>
          </p:cNvPr>
          <p:cNvSpPr>
            <a:spLocks noGrp="1"/>
          </p:cNvSpPr>
          <p:nvPr>
            <p:ph type="title"/>
          </p:nvPr>
        </p:nvSpPr>
        <p:spPr>
          <a:xfrm>
            <a:off x="599757" y="115356"/>
            <a:ext cx="11422911" cy="720725"/>
          </a:xfrm>
        </p:spPr>
        <p:txBody>
          <a:bodyPr/>
          <a:lstStyle/>
          <a:p>
            <a:pPr algn="ctr"/>
            <a:r>
              <a:rPr lang="en-US" b="1" dirty="0"/>
              <a:t>Migrants vulnerability</a:t>
            </a:r>
          </a:p>
        </p:txBody>
      </p:sp>
    </p:spTree>
    <p:extLst>
      <p:ext uri="{BB962C8B-B14F-4D97-AF65-F5344CB8AC3E}">
        <p14:creationId xmlns:p14="http://schemas.microsoft.com/office/powerpoint/2010/main" val="1981856550"/>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4C4CA9C-572C-84B5-8F83-54EC060C1913}"/>
              </a:ext>
            </a:extLst>
          </p:cNvPr>
          <p:cNvSpPr>
            <a:spLocks noGrp="1"/>
          </p:cNvSpPr>
          <p:nvPr>
            <p:ph type="body" sz="quarter" idx="13"/>
          </p:nvPr>
        </p:nvSpPr>
        <p:spPr>
          <a:xfrm>
            <a:off x="599757" y="404735"/>
            <a:ext cx="10668465" cy="6100996"/>
          </a:xfrm>
        </p:spPr>
        <p:txBody>
          <a:bodyPr>
            <a:normAutofit fontScale="92500" lnSpcReduction="10000"/>
          </a:bodyPr>
          <a:lstStyle/>
          <a:p>
            <a:r>
              <a:rPr lang="en-US" b="1" dirty="0">
                <a:solidFill>
                  <a:srgbClr val="FF0000"/>
                </a:solidFill>
              </a:rPr>
              <a:t>Showing severe symptoms</a:t>
            </a:r>
          </a:p>
          <a:p>
            <a:pPr lvl="1">
              <a:buFont typeface="Wingdings" panose="05000000000000000000" pitchFamily="2" charset="2"/>
              <a:buChar char="ü"/>
            </a:pPr>
            <a:r>
              <a:rPr lang="en-US" dirty="0"/>
              <a:t>Pre-existing pulmonary/respiratory issues due to travel and living conditions </a:t>
            </a:r>
          </a:p>
          <a:p>
            <a:pPr lvl="1">
              <a:buFont typeface="Wingdings" panose="05000000000000000000" pitchFamily="2" charset="2"/>
              <a:buChar char="ü"/>
            </a:pPr>
            <a:r>
              <a:rPr lang="en-US" dirty="0"/>
              <a:t>Physical weathering Inability to access timely assistance</a:t>
            </a:r>
          </a:p>
          <a:p>
            <a:endParaRPr lang="en-US" dirty="0"/>
          </a:p>
          <a:p>
            <a:r>
              <a:rPr lang="en-US" b="1" dirty="0">
                <a:solidFill>
                  <a:srgbClr val="FF0000"/>
                </a:solidFill>
              </a:rPr>
              <a:t>Suffering</a:t>
            </a:r>
            <a:r>
              <a:rPr lang="en-US" dirty="0">
                <a:solidFill>
                  <a:srgbClr val="FF0000"/>
                </a:solidFill>
              </a:rPr>
              <a:t> </a:t>
            </a:r>
            <a:r>
              <a:rPr lang="en-US" b="1" dirty="0">
                <a:solidFill>
                  <a:srgbClr val="FF0000"/>
                </a:solidFill>
              </a:rPr>
              <a:t>psychological impacts</a:t>
            </a:r>
            <a:endParaRPr lang="en-US" b="1" dirty="0"/>
          </a:p>
          <a:p>
            <a:pPr lvl="1">
              <a:buFont typeface="Wingdings" panose="05000000000000000000" pitchFamily="2" charset="2"/>
              <a:buChar char="ü"/>
            </a:pPr>
            <a:r>
              <a:rPr lang="en-US" dirty="0"/>
              <a:t>Restrained living and outside space during lockdowns </a:t>
            </a:r>
          </a:p>
          <a:p>
            <a:pPr lvl="1">
              <a:buFont typeface="Wingdings" panose="05000000000000000000" pitchFamily="2" charset="2"/>
              <a:buChar char="ü"/>
            </a:pPr>
            <a:r>
              <a:rPr lang="en-US" dirty="0"/>
              <a:t>Isolation and inability to communicate </a:t>
            </a:r>
          </a:p>
          <a:p>
            <a:pPr lvl="1">
              <a:buFont typeface="Wingdings" panose="05000000000000000000" pitchFamily="2" charset="2"/>
              <a:buChar char="ü"/>
            </a:pPr>
            <a:r>
              <a:rPr lang="en-US" dirty="0"/>
              <a:t>Obstacles to proper burial of deceased ones </a:t>
            </a:r>
          </a:p>
          <a:p>
            <a:pPr lvl="1">
              <a:buFont typeface="Wingdings" panose="05000000000000000000" pitchFamily="2" charset="2"/>
              <a:buChar char="ü"/>
            </a:pPr>
            <a:r>
              <a:rPr lang="en-US" dirty="0"/>
              <a:t>Anxiety linked with being stranded, potentially arrested or victim of xenophobic acts</a:t>
            </a:r>
          </a:p>
          <a:p>
            <a:endParaRPr lang="en-US" dirty="0"/>
          </a:p>
          <a:p>
            <a:r>
              <a:rPr lang="en-US" b="1" dirty="0">
                <a:solidFill>
                  <a:srgbClr val="FF0000"/>
                </a:solidFill>
              </a:rPr>
              <a:t>Livelihood and income insecurity</a:t>
            </a:r>
          </a:p>
          <a:p>
            <a:pPr lvl="1">
              <a:buFont typeface="Wingdings" panose="05000000000000000000" pitchFamily="2" charset="2"/>
              <a:buChar char="ü"/>
            </a:pPr>
            <a:r>
              <a:rPr lang="en-US" dirty="0"/>
              <a:t>Discontinued provision of basic assistance and integration services </a:t>
            </a:r>
          </a:p>
          <a:p>
            <a:pPr lvl="1">
              <a:buFont typeface="Wingdings" panose="05000000000000000000" pitchFamily="2" charset="2"/>
              <a:buChar char="ü"/>
            </a:pPr>
            <a:r>
              <a:rPr lang="en-US" dirty="0"/>
              <a:t>Loss of precarious, unprotected job </a:t>
            </a:r>
          </a:p>
          <a:p>
            <a:pPr lvl="1">
              <a:buFont typeface="Wingdings" panose="05000000000000000000" pitchFamily="2" charset="2"/>
              <a:buChar char="ü"/>
            </a:pPr>
            <a:r>
              <a:rPr lang="en-US" dirty="0"/>
              <a:t>No inclusion in COVID-19 income support schemes, housing provision </a:t>
            </a:r>
            <a:r>
              <a:rPr lang="en-US" dirty="0" err="1"/>
              <a:t>programmes</a:t>
            </a:r>
            <a:r>
              <a:rPr lang="en-US" dirty="0"/>
              <a:t> or rental subsidies/exemptions </a:t>
            </a:r>
          </a:p>
          <a:p>
            <a:pPr lvl="1">
              <a:buFont typeface="Wingdings" panose="05000000000000000000" pitchFamily="2" charset="2"/>
              <a:buChar char="ü"/>
            </a:pPr>
            <a:r>
              <a:rPr lang="en-US" dirty="0"/>
              <a:t>Inability to maintain regular migration status</a:t>
            </a:r>
          </a:p>
        </p:txBody>
      </p:sp>
    </p:spTree>
    <p:extLst>
      <p:ext uri="{BB962C8B-B14F-4D97-AF65-F5344CB8AC3E}">
        <p14:creationId xmlns:p14="http://schemas.microsoft.com/office/powerpoint/2010/main" val="389114435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11376"/>
            <a:ext cx="10515600" cy="412523"/>
          </a:xfrm>
        </p:spPr>
        <p:txBody>
          <a:bodyPr>
            <a:normAutofit fontScale="90000"/>
          </a:bodyPr>
          <a:lstStyle/>
          <a:p>
            <a:pPr algn="ctr"/>
            <a:r>
              <a:rPr lang="en-GB" b="1" dirty="0"/>
              <a:t>Impact on tourism</a:t>
            </a:r>
          </a:p>
        </p:txBody>
      </p:sp>
      <p:sp>
        <p:nvSpPr>
          <p:cNvPr id="3" name="Content Placeholder 2"/>
          <p:cNvSpPr>
            <a:spLocks noGrp="1"/>
          </p:cNvSpPr>
          <p:nvPr>
            <p:ph idx="1"/>
          </p:nvPr>
        </p:nvSpPr>
        <p:spPr>
          <a:xfrm>
            <a:off x="838201" y="1001486"/>
            <a:ext cx="5257800" cy="5175477"/>
          </a:xfrm>
        </p:spPr>
        <p:txBody>
          <a:bodyPr/>
          <a:lstStyle/>
          <a:p>
            <a:pPr algn="just">
              <a:buFont typeface="Wingdings" panose="05000000000000000000" pitchFamily="2" charset="2"/>
              <a:buChar char="q"/>
            </a:pPr>
            <a:r>
              <a:rPr lang="en-GB" b="1" dirty="0">
                <a:solidFill>
                  <a:srgbClr val="FF0000"/>
                </a:solidFill>
              </a:rPr>
              <a:t>Outbreaks intend to have the capacity to generate a great impact on the tourism industries:</a:t>
            </a:r>
          </a:p>
          <a:p>
            <a:pPr lvl="1" algn="just"/>
            <a:r>
              <a:rPr lang="en-GB" dirty="0"/>
              <a:t>Most common response from tourist to the occurrence of outbreak in particular area is the fear to come to places/countries where outbreaks happened</a:t>
            </a:r>
          </a:p>
          <a:p>
            <a:pPr lvl="1" algn="just"/>
            <a:endParaRPr lang="en-GB" dirty="0"/>
          </a:p>
          <a:p>
            <a:pPr lvl="1" algn="just"/>
            <a:r>
              <a:rPr lang="en-GB" dirty="0"/>
              <a:t>Great impact on economy growth</a:t>
            </a:r>
          </a:p>
        </p:txBody>
      </p:sp>
      <p:pic>
        <p:nvPicPr>
          <p:cNvPr id="4" name="Picture Placeholder 5">
            <a:extLst>
              <a:ext uri="{FF2B5EF4-FFF2-40B4-BE49-F238E27FC236}">
                <a16:creationId xmlns:a16="http://schemas.microsoft.com/office/drawing/2014/main" id="{4B634679-C3EF-650E-F1CC-3C00820769D1}"/>
              </a:ext>
            </a:extLst>
          </p:cNvPr>
          <p:cNvPicPr>
            <a:picLocks noChangeAspect="1"/>
          </p:cNvPicPr>
          <p:nvPr/>
        </p:nvPicPr>
        <p:blipFill>
          <a:blip r:embed="rId3"/>
          <a:srcRect l="24002" r="24002"/>
          <a:stretch>
            <a:fillRect/>
          </a:stretch>
        </p:blipFill>
        <p:spPr>
          <a:xfrm>
            <a:off x="6531429" y="1001486"/>
            <a:ext cx="5494181" cy="5175477"/>
          </a:xfrm>
          <a:prstGeom prst="rect">
            <a:avLst/>
          </a:prstGeom>
        </p:spPr>
      </p:pic>
    </p:spTree>
    <p:extLst>
      <p:ext uri="{BB962C8B-B14F-4D97-AF65-F5344CB8AC3E}">
        <p14:creationId xmlns:p14="http://schemas.microsoft.com/office/powerpoint/2010/main" val="3289533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A91BF-1EDB-FDDE-4A2E-97677B2A019B}"/>
              </a:ext>
            </a:extLst>
          </p:cNvPr>
          <p:cNvSpPr>
            <a:spLocks noGrp="1"/>
          </p:cNvSpPr>
          <p:nvPr>
            <p:ph type="title"/>
          </p:nvPr>
        </p:nvSpPr>
        <p:spPr>
          <a:xfrm>
            <a:off x="838200" y="449531"/>
            <a:ext cx="10515600" cy="802493"/>
          </a:xfrm>
        </p:spPr>
        <p:txBody>
          <a:bodyPr/>
          <a:lstStyle/>
          <a:p>
            <a:pPr algn="just"/>
            <a:r>
              <a:rPr lang="en-US" b="1" dirty="0">
                <a:latin typeface="Arial" panose="020B0604020202020204" pitchFamily="34" charset="0"/>
                <a:cs typeface="Arial" panose="020B0604020202020204" pitchFamily="34" charset="0"/>
              </a:rPr>
              <a:t>Expected learning outcomes</a:t>
            </a:r>
          </a:p>
        </p:txBody>
      </p:sp>
      <p:sp>
        <p:nvSpPr>
          <p:cNvPr id="3" name="Content Placeholder 2">
            <a:extLst>
              <a:ext uri="{FF2B5EF4-FFF2-40B4-BE49-F238E27FC236}">
                <a16:creationId xmlns:a16="http://schemas.microsoft.com/office/drawing/2014/main" id="{0EB9CFBA-1D9C-E521-5C9B-62430DB190BC}"/>
              </a:ext>
            </a:extLst>
          </p:cNvPr>
          <p:cNvSpPr>
            <a:spLocks noGrp="1"/>
          </p:cNvSpPr>
          <p:nvPr>
            <p:ph idx="1"/>
          </p:nvPr>
        </p:nvSpPr>
        <p:spPr>
          <a:xfrm>
            <a:off x="641252" y="1473933"/>
            <a:ext cx="10515600" cy="4351338"/>
          </a:xfrm>
        </p:spPr>
        <p:txBody>
          <a:bodyPr vert="horz" lIns="91440" tIns="45720" rIns="91440" bIns="45720" rtlCol="0" anchor="t">
            <a:normAutofit fontScale="92500"/>
          </a:bodyPr>
          <a:lstStyle/>
          <a:p>
            <a:pPr marL="0" marR="0" algn="just">
              <a:lnSpc>
                <a:spcPct val="150000"/>
              </a:lnSpc>
              <a:spcBef>
                <a:spcPts val="0"/>
              </a:spcBef>
              <a:spcAft>
                <a:spcPts val="0"/>
              </a:spcAft>
            </a:pPr>
            <a:r>
              <a:rPr lang="en-US" sz="2800" b="1" dirty="0">
                <a:effectLst/>
                <a:latin typeface="Arial" panose="020B0604020202020204" pitchFamily="34" charset="0"/>
                <a:ea typeface="Calibri" panose="020F0502020204030204" pitchFamily="34" charset="0"/>
                <a:cs typeface="Arial" panose="020B0604020202020204" pitchFamily="34" charset="0"/>
              </a:rPr>
              <a:t>Expected Learning Outcomes</a:t>
            </a: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0"/>
              </a:spcAft>
            </a:pPr>
            <a:r>
              <a:rPr lang="en-US" sz="2800" dirty="0">
                <a:effectLst/>
                <a:latin typeface="Arial" panose="020B0604020202020204" pitchFamily="34" charset="0"/>
                <a:ea typeface="Calibri" panose="020F0502020204030204" pitchFamily="34" charset="0"/>
                <a:cs typeface="Arial" panose="020B0604020202020204" pitchFamily="34" charset="0"/>
              </a:rPr>
              <a:t>At the end of this topic, the learner should be able to:</a:t>
            </a:r>
          </a:p>
          <a:p>
            <a:pPr marL="342900" marR="0" lvl="0" indent="-342900" algn="just">
              <a:lnSpc>
                <a:spcPct val="150000"/>
              </a:lnSpc>
              <a:spcBef>
                <a:spcPts val="0"/>
              </a:spcBef>
              <a:spcAft>
                <a:spcPts val="0"/>
              </a:spcAft>
              <a:buFont typeface="+mj-lt"/>
              <a:buAutoNum type="arabicPeriod"/>
            </a:pPr>
            <a:r>
              <a:rPr lang="en-US" dirty="0">
                <a:latin typeface="Arial"/>
                <a:ea typeface="Calibri" panose="020F0502020204030204" pitchFamily="34" charset="0"/>
                <a:cs typeface="Arial"/>
              </a:rPr>
              <a:t>Describe the role of </a:t>
            </a:r>
            <a:r>
              <a:rPr lang="en-US" dirty="0">
                <a:solidFill>
                  <a:srgbClr val="FF0000"/>
                </a:solidFill>
                <a:latin typeface="Arial"/>
                <a:ea typeface="Calibri" panose="020F0502020204030204" pitchFamily="34" charset="0"/>
                <a:cs typeface="Arial"/>
              </a:rPr>
              <a:t>different</a:t>
            </a:r>
            <a:r>
              <a:rPr lang="en-US" dirty="0">
                <a:latin typeface="Arial"/>
                <a:ea typeface="Calibri" panose="020F0502020204030204" pitchFamily="34" charset="0"/>
                <a:cs typeface="Arial"/>
              </a:rPr>
              <a:t> socio-economic sectors in spread of infectious pathogens</a:t>
            </a:r>
            <a:endParaRPr lang="en-US" sz="2800" dirty="0">
              <a:effectLst/>
              <a:latin typeface="Arial"/>
              <a:ea typeface="Calibri" panose="020F0502020204030204" pitchFamily="34" charset="0"/>
              <a:cs typeface="Arial"/>
            </a:endParaRPr>
          </a:p>
          <a:p>
            <a:pPr marL="342900" marR="0" lvl="0" indent="-342900" algn="just">
              <a:lnSpc>
                <a:spcPct val="150000"/>
              </a:lnSpc>
              <a:spcBef>
                <a:spcPts val="0"/>
              </a:spcBef>
              <a:spcAft>
                <a:spcPts val="0"/>
              </a:spcAft>
              <a:buFont typeface="+mj-lt"/>
              <a:buAutoNum type="arabicPeriod"/>
            </a:pPr>
            <a:r>
              <a:rPr lang="en-US" sz="2800" dirty="0">
                <a:effectLst/>
                <a:latin typeface="Arial" panose="020B0604020202020204" pitchFamily="34" charset="0"/>
                <a:ea typeface="Calibri" panose="020F0502020204030204" pitchFamily="34" charset="0"/>
                <a:cs typeface="Arial" panose="020B0604020202020204" pitchFamily="34" charset="0"/>
              </a:rPr>
              <a:t>Discuss the effect of pandemics on different socio-economic sectors </a:t>
            </a:r>
          </a:p>
          <a:p>
            <a:pPr marL="342900" indent="-342900" algn="just">
              <a:lnSpc>
                <a:spcPct val="150000"/>
              </a:lnSpc>
              <a:spcBef>
                <a:spcPts val="0"/>
              </a:spcBef>
              <a:buFont typeface="+mj-lt"/>
              <a:buAutoNum type="arabicPeriod"/>
            </a:pPr>
            <a:r>
              <a:rPr lang="en-US" sz="2800" dirty="0">
                <a:effectLst/>
                <a:latin typeface="Arial" panose="020B0604020202020204" pitchFamily="34" charset="0"/>
                <a:ea typeface="Calibri" panose="020F0502020204030204" pitchFamily="34" charset="0"/>
                <a:cs typeface="Arial" panose="020B0604020202020204" pitchFamily="34" charset="0"/>
              </a:rPr>
              <a:t>Analyze the roles of </a:t>
            </a:r>
            <a:r>
              <a:rPr lang="en-US" dirty="0">
                <a:latin typeface="Arial" panose="020B0604020202020204" pitchFamily="34" charset="0"/>
                <a:ea typeface="Calibri" panose="020F0502020204030204" pitchFamily="34" charset="0"/>
                <a:cs typeface="Arial" panose="020B0604020202020204" pitchFamily="34" charset="0"/>
              </a:rPr>
              <a:t>sectors regulatory frameworks </a:t>
            </a:r>
            <a:r>
              <a:rPr lang="en-US" sz="2800" dirty="0">
                <a:effectLst/>
                <a:latin typeface="Arial" panose="020B0604020202020204" pitchFamily="34" charset="0"/>
                <a:ea typeface="Calibri" panose="020F0502020204030204" pitchFamily="34" charset="0"/>
                <a:cs typeface="Arial" panose="020B0604020202020204" pitchFamily="34" charset="0"/>
              </a:rPr>
              <a:t>in pandemic prevention, preparedness, and response </a:t>
            </a:r>
          </a:p>
          <a:p>
            <a:pPr marL="342900" marR="0" lvl="0" indent="-342900" algn="just">
              <a:lnSpc>
                <a:spcPct val="150000"/>
              </a:lnSpc>
              <a:spcBef>
                <a:spcPts val="0"/>
              </a:spcBef>
              <a:spcAft>
                <a:spcPts val="0"/>
              </a:spcAft>
              <a:buFont typeface="+mj-lt"/>
              <a:buAutoNum type="arabicPeriod"/>
            </a:pPr>
            <a:endParaRPr lang="en-US" sz="2800" dirty="0">
              <a:effectLst/>
              <a:latin typeface="Arial" panose="020B0604020202020204" pitchFamily="34" charset="0"/>
              <a:ea typeface="Calibri" panose="020F0502020204030204" pitchFamily="34" charset="0"/>
              <a:cs typeface="Arial" panose="020B0604020202020204" pitchFamily="34" charset="0"/>
            </a:endParaRPr>
          </a:p>
          <a:p>
            <a:pPr algn="just"/>
            <a:endParaRPr lang="en-US" sz="2800" dirty="0">
              <a:latin typeface="Arial" panose="020B0604020202020204" pitchFamily="34" charset="0"/>
              <a:cs typeface="Arial" panose="020B0604020202020204" pitchFamily="34" charset="0"/>
            </a:endParaRPr>
          </a:p>
          <a:p>
            <a:pPr algn="just"/>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78290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685" y="365125"/>
            <a:ext cx="10515600" cy="447675"/>
          </a:xfrm>
        </p:spPr>
        <p:txBody>
          <a:bodyPr>
            <a:normAutofit fontScale="90000"/>
          </a:bodyPr>
          <a:lstStyle/>
          <a:p>
            <a:pPr algn="ctr"/>
            <a:r>
              <a:rPr lang="en-GB" dirty="0"/>
              <a:t> </a:t>
            </a:r>
            <a:r>
              <a:rPr lang="en-GB" b="1" dirty="0"/>
              <a:t>Impact on agriculture and livestock</a:t>
            </a:r>
          </a:p>
        </p:txBody>
      </p:sp>
      <p:sp>
        <p:nvSpPr>
          <p:cNvPr id="3" name="Content Placeholder 2"/>
          <p:cNvSpPr>
            <a:spLocks noGrp="1"/>
          </p:cNvSpPr>
          <p:nvPr>
            <p:ph idx="1"/>
          </p:nvPr>
        </p:nvSpPr>
        <p:spPr>
          <a:xfrm>
            <a:off x="838200" y="1277257"/>
            <a:ext cx="5533571" cy="4899706"/>
          </a:xfrm>
        </p:spPr>
        <p:txBody>
          <a:bodyPr>
            <a:normAutofit fontScale="92500" lnSpcReduction="20000"/>
          </a:bodyPr>
          <a:lstStyle/>
          <a:p>
            <a:pPr algn="just"/>
            <a:r>
              <a:rPr lang="en-GB" dirty="0"/>
              <a:t>Food often scarce</a:t>
            </a:r>
          </a:p>
          <a:p>
            <a:pPr algn="just"/>
            <a:r>
              <a:rPr lang="en-GB" dirty="0"/>
              <a:t>Lack of production</a:t>
            </a:r>
          </a:p>
          <a:p>
            <a:pPr algn="just"/>
            <a:r>
              <a:rPr lang="en-GB" dirty="0"/>
              <a:t>Rising of food prices with a population with low income</a:t>
            </a:r>
          </a:p>
          <a:p>
            <a:pPr algn="just"/>
            <a:r>
              <a:rPr lang="en-GB" dirty="0"/>
              <a:t>Increasing risk of severe malnutrition</a:t>
            </a:r>
          </a:p>
          <a:p>
            <a:pPr algn="just"/>
            <a:r>
              <a:rPr lang="en-GB" dirty="0"/>
              <a:t>Impact on economy</a:t>
            </a:r>
          </a:p>
          <a:p>
            <a:r>
              <a:rPr lang="en-GB" dirty="0"/>
              <a:t>Lack of production</a:t>
            </a:r>
          </a:p>
          <a:p>
            <a:r>
              <a:rPr lang="en-GB" dirty="0"/>
              <a:t>Rising of food prices with a population with low income</a:t>
            </a:r>
          </a:p>
          <a:p>
            <a:r>
              <a:rPr lang="en-GB" dirty="0"/>
              <a:t>Increasing risk of severe malnutrition</a:t>
            </a:r>
          </a:p>
          <a:p>
            <a:r>
              <a:rPr lang="en-GB" dirty="0"/>
              <a:t>Impact on economy</a:t>
            </a:r>
          </a:p>
          <a:p>
            <a:pPr algn="just"/>
            <a:endParaRPr lang="en-GB" dirty="0"/>
          </a:p>
        </p:txBody>
      </p:sp>
      <p:pic>
        <p:nvPicPr>
          <p:cNvPr id="4" name="Picture 3">
            <a:extLst>
              <a:ext uri="{FF2B5EF4-FFF2-40B4-BE49-F238E27FC236}">
                <a16:creationId xmlns:a16="http://schemas.microsoft.com/office/drawing/2014/main" id="{BF5F2674-2EE7-F624-ED53-F49D991AC131}"/>
              </a:ext>
            </a:extLst>
          </p:cNvPr>
          <p:cNvPicPr>
            <a:picLocks noChangeAspect="1"/>
          </p:cNvPicPr>
          <p:nvPr/>
        </p:nvPicPr>
        <p:blipFill rotWithShape="1">
          <a:blip r:embed="rId3"/>
          <a:srcRect l="23986" r="23986"/>
          <a:stretch/>
        </p:blipFill>
        <p:spPr>
          <a:xfrm>
            <a:off x="7226783" y="1277257"/>
            <a:ext cx="4653683" cy="4899706"/>
          </a:xfrm>
          <a:prstGeom prst="rect">
            <a:avLst/>
          </a:prstGeom>
        </p:spPr>
      </p:pic>
    </p:spTree>
    <p:extLst>
      <p:ext uri="{BB962C8B-B14F-4D97-AF65-F5344CB8AC3E}">
        <p14:creationId xmlns:p14="http://schemas.microsoft.com/office/powerpoint/2010/main" val="14905978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188640"/>
            <a:ext cx="8229600" cy="653189"/>
          </a:xfrm>
        </p:spPr>
        <p:txBody>
          <a:bodyPr>
            <a:normAutofit fontScale="90000"/>
          </a:bodyPr>
          <a:lstStyle/>
          <a:p>
            <a:pPr algn="ctr"/>
            <a:r>
              <a:rPr lang="en-GB" b="1" dirty="0"/>
              <a:t>Impact on wildlife</a:t>
            </a:r>
          </a:p>
        </p:txBody>
      </p:sp>
      <p:sp>
        <p:nvSpPr>
          <p:cNvPr id="3" name="Content Placeholder 2"/>
          <p:cNvSpPr>
            <a:spLocks noGrp="1"/>
          </p:cNvSpPr>
          <p:nvPr>
            <p:ph idx="1"/>
          </p:nvPr>
        </p:nvSpPr>
        <p:spPr>
          <a:xfrm>
            <a:off x="707572" y="1041852"/>
            <a:ext cx="6128657" cy="5373461"/>
          </a:xfrm>
        </p:spPr>
        <p:txBody>
          <a:bodyPr>
            <a:normAutofit fontScale="92500"/>
          </a:bodyPr>
          <a:lstStyle/>
          <a:p>
            <a:pPr algn="just"/>
            <a:r>
              <a:rPr lang="en-GB" dirty="0"/>
              <a:t>Infectious </a:t>
            </a:r>
            <a:r>
              <a:rPr lang="en-GB" b="1" dirty="0">
                <a:solidFill>
                  <a:srgbClr val="FF0000"/>
                </a:solidFill>
              </a:rPr>
              <a:t>diseases outbreak interface threaten the health and wellbeing of wildlife and human population </a:t>
            </a:r>
            <a:r>
              <a:rPr lang="en-GB" dirty="0"/>
              <a:t>and contribute to significant economic losses to each sector</a:t>
            </a:r>
          </a:p>
          <a:p>
            <a:pPr algn="just"/>
            <a:endParaRPr lang="en-GB" dirty="0"/>
          </a:p>
          <a:p>
            <a:pPr algn="just"/>
            <a:r>
              <a:rPr lang="en-GB" dirty="0"/>
              <a:t>Outbreak involve any number of disease pathogens that may affect large numbers of wildlife resulting in:</a:t>
            </a:r>
          </a:p>
          <a:p>
            <a:pPr lvl="1" algn="just"/>
            <a:r>
              <a:rPr lang="en-GB" dirty="0"/>
              <a:t> severe economic consequences including</a:t>
            </a:r>
          </a:p>
          <a:p>
            <a:pPr lvl="1" algn="just"/>
            <a:r>
              <a:rPr lang="en-GB" dirty="0"/>
              <a:t> high death rates and </a:t>
            </a:r>
          </a:p>
          <a:p>
            <a:pPr lvl="1" algn="just"/>
            <a:r>
              <a:rPr lang="en-GB" dirty="0"/>
              <a:t>high level  of diseases and </a:t>
            </a:r>
          </a:p>
          <a:p>
            <a:pPr lvl="1" algn="just"/>
            <a:r>
              <a:rPr lang="en-GB" dirty="0"/>
              <a:t>loss of population</a:t>
            </a:r>
          </a:p>
        </p:txBody>
      </p:sp>
      <p:pic>
        <p:nvPicPr>
          <p:cNvPr id="4" name="Picture Placeholder 7">
            <a:extLst>
              <a:ext uri="{FF2B5EF4-FFF2-40B4-BE49-F238E27FC236}">
                <a16:creationId xmlns:a16="http://schemas.microsoft.com/office/drawing/2014/main" id="{BFB63947-72CA-B243-498C-B644133EEC56}"/>
              </a:ext>
            </a:extLst>
          </p:cNvPr>
          <p:cNvPicPr>
            <a:picLocks noChangeAspect="1"/>
          </p:cNvPicPr>
          <p:nvPr/>
        </p:nvPicPr>
        <p:blipFill>
          <a:blip r:embed="rId2"/>
          <a:srcRect t="7268" b="7268"/>
          <a:stretch>
            <a:fillRect/>
          </a:stretch>
        </p:blipFill>
        <p:spPr>
          <a:xfrm>
            <a:off x="6995886" y="1041852"/>
            <a:ext cx="4884581" cy="5373461"/>
          </a:xfrm>
          <a:prstGeom prst="rect">
            <a:avLst/>
          </a:prstGeom>
        </p:spPr>
      </p:pic>
    </p:spTree>
    <p:extLst>
      <p:ext uri="{BB962C8B-B14F-4D97-AF65-F5344CB8AC3E}">
        <p14:creationId xmlns:p14="http://schemas.microsoft.com/office/powerpoint/2010/main" val="29256642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B310DE-B42C-8571-1F32-B73DEAE97188}"/>
              </a:ext>
            </a:extLst>
          </p:cNvPr>
          <p:cNvSpPr>
            <a:spLocks noGrp="1"/>
          </p:cNvSpPr>
          <p:nvPr>
            <p:ph type="body" sz="quarter" idx="13"/>
          </p:nvPr>
        </p:nvSpPr>
        <p:spPr>
          <a:xfrm>
            <a:off x="599759" y="1361294"/>
            <a:ext cx="7883060" cy="3928158"/>
          </a:xfrm>
        </p:spPr>
        <p:txBody>
          <a:bodyPr>
            <a:normAutofit/>
          </a:bodyPr>
          <a:lstStyle/>
          <a:p>
            <a:pPr algn="just"/>
            <a:r>
              <a:rPr lang="en-US" dirty="0"/>
              <a:t>Buchanan et al., 2020; New York City Department of Health, 2020; US Census Bureau, 2018.</a:t>
            </a:r>
          </a:p>
          <a:p>
            <a:pPr algn="just"/>
            <a:endParaRPr lang="en-US" b="1" dirty="0"/>
          </a:p>
          <a:p>
            <a:pPr algn="just"/>
            <a:endParaRPr lang="en-US" b="1" dirty="0"/>
          </a:p>
        </p:txBody>
      </p:sp>
      <p:sp>
        <p:nvSpPr>
          <p:cNvPr id="3" name="Title 2">
            <a:extLst>
              <a:ext uri="{FF2B5EF4-FFF2-40B4-BE49-F238E27FC236}">
                <a16:creationId xmlns:a16="http://schemas.microsoft.com/office/drawing/2014/main" id="{6D7052C1-AAA7-DE9F-9FCE-09C0C94B8CB2}"/>
              </a:ext>
            </a:extLst>
          </p:cNvPr>
          <p:cNvSpPr>
            <a:spLocks noGrp="1"/>
          </p:cNvSpPr>
          <p:nvPr>
            <p:ph type="title"/>
          </p:nvPr>
        </p:nvSpPr>
        <p:spPr/>
        <p:txBody>
          <a:bodyPr>
            <a:noAutofit/>
          </a:bodyPr>
          <a:lstStyle/>
          <a:p>
            <a:r>
              <a:rPr lang="en-US" sz="3200" b="1" dirty="0"/>
              <a:t>Case study;  Prevalence of COVID-19 and migrant presence in New York City </a:t>
            </a:r>
          </a:p>
        </p:txBody>
      </p:sp>
    </p:spTree>
    <p:extLst>
      <p:ext uri="{BB962C8B-B14F-4D97-AF65-F5344CB8AC3E}">
        <p14:creationId xmlns:p14="http://schemas.microsoft.com/office/powerpoint/2010/main" val="262440268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References </a:t>
            </a:r>
          </a:p>
        </p:txBody>
      </p:sp>
      <p:sp>
        <p:nvSpPr>
          <p:cNvPr id="3" name="TextBox 2">
            <a:extLst>
              <a:ext uri="{FF2B5EF4-FFF2-40B4-BE49-F238E27FC236}">
                <a16:creationId xmlns:a16="http://schemas.microsoft.com/office/drawing/2014/main" id="{E02F0040-D439-475D-8B48-F0E38B8EB620}"/>
              </a:ext>
            </a:extLst>
          </p:cNvPr>
          <p:cNvSpPr txBox="1"/>
          <p:nvPr/>
        </p:nvSpPr>
        <p:spPr>
          <a:xfrm>
            <a:off x="1735667" y="1164134"/>
            <a:ext cx="8720667" cy="5693866"/>
          </a:xfrm>
          <a:prstGeom prst="rect">
            <a:avLst/>
          </a:prstGeom>
          <a:noFill/>
        </p:spPr>
        <p:txBody>
          <a:bodyPr wrap="square" rtlCol="0">
            <a:spAutoFit/>
          </a:bodyPr>
          <a:lstStyle/>
          <a:p>
            <a:r>
              <a:rPr lang="en-GB" sz="2800" dirty="0">
                <a:latin typeface="Arial" panose="020B0604020202020204" pitchFamily="34" charset="0"/>
                <a:cs typeface="Arial" panose="020B0604020202020204" pitchFamily="34" charset="0"/>
              </a:rPr>
              <a:t>Gilbert, Natasha (2012) Cost of human-animal disease greatest for world’s poor. Nature. International Weekly Journal of Science, July 5 2012</a:t>
            </a:r>
          </a:p>
          <a:p>
            <a:endParaRPr lang="en-GB" sz="2800" dirty="0">
              <a:latin typeface="Arial" panose="020B0604020202020204" pitchFamily="34" charset="0"/>
              <a:cs typeface="Arial" panose="020B0604020202020204" pitchFamily="34" charset="0"/>
            </a:endParaRPr>
          </a:p>
          <a:p>
            <a:r>
              <a:rPr lang="en-GB" sz="2800" dirty="0">
                <a:latin typeface="Arial" panose="020B0604020202020204" pitchFamily="34" charset="0"/>
                <a:cs typeface="Arial" panose="020B0604020202020204" pitchFamily="34" charset="0"/>
              </a:rPr>
              <a:t>Grace D, Mutua F, </a:t>
            </a:r>
            <a:r>
              <a:rPr lang="en-GB" sz="2800" dirty="0" err="1">
                <a:latin typeface="Arial" panose="020B0604020202020204" pitchFamily="34" charset="0"/>
                <a:cs typeface="Arial" panose="020B0604020202020204" pitchFamily="34" charset="0"/>
              </a:rPr>
              <a:t>Ochungo</a:t>
            </a:r>
            <a:r>
              <a:rPr lang="en-GB" sz="2800" dirty="0">
                <a:latin typeface="Arial" panose="020B0604020202020204" pitchFamily="34" charset="0"/>
                <a:cs typeface="Arial" panose="020B0604020202020204" pitchFamily="34" charset="0"/>
              </a:rPr>
              <a:t> P, </a:t>
            </a:r>
            <a:r>
              <a:rPr lang="en-GB" sz="2800" dirty="0" err="1">
                <a:latin typeface="Arial" panose="020B0604020202020204" pitchFamily="34" charset="0"/>
                <a:cs typeface="Arial" panose="020B0604020202020204" pitchFamily="34" charset="0"/>
              </a:rPr>
              <a:t>Kruska</a:t>
            </a:r>
            <a:r>
              <a:rPr lang="en-GB" sz="2800" dirty="0">
                <a:latin typeface="Arial" panose="020B0604020202020204" pitchFamily="34" charset="0"/>
                <a:cs typeface="Arial" panose="020B0604020202020204" pitchFamily="34" charset="0"/>
              </a:rPr>
              <a:t> R, Jones K, Brierley L, </a:t>
            </a:r>
            <a:r>
              <a:rPr lang="en-GB" sz="2800" dirty="0" err="1">
                <a:latin typeface="Arial" panose="020B0604020202020204" pitchFamily="34" charset="0"/>
                <a:cs typeface="Arial" panose="020B0604020202020204" pitchFamily="34" charset="0"/>
              </a:rPr>
              <a:t>Lapar</a:t>
            </a:r>
            <a:r>
              <a:rPr lang="en-GB" sz="2800" dirty="0">
                <a:latin typeface="Arial" panose="020B0604020202020204" pitchFamily="34" charset="0"/>
                <a:cs typeface="Arial" panose="020B0604020202020204" pitchFamily="34" charset="0"/>
              </a:rPr>
              <a:t> L, Said M, Herrero M, </a:t>
            </a:r>
            <a:r>
              <a:rPr lang="en-GB" sz="2800" dirty="0" err="1">
                <a:latin typeface="Arial" panose="020B0604020202020204" pitchFamily="34" charset="0"/>
                <a:cs typeface="Arial" panose="020B0604020202020204" pitchFamily="34" charset="0"/>
              </a:rPr>
              <a:t>Phuc</a:t>
            </a:r>
            <a:r>
              <a:rPr lang="en-GB" sz="2800" dirty="0">
                <a:latin typeface="Arial" panose="020B0604020202020204" pitchFamily="34" charset="0"/>
                <a:cs typeface="Arial" panose="020B0604020202020204" pitchFamily="34" charset="0"/>
              </a:rPr>
              <a:t> PM, Thao NB, </a:t>
            </a:r>
            <a:r>
              <a:rPr lang="en-GB" sz="2800" dirty="0" err="1">
                <a:latin typeface="Arial" panose="020B0604020202020204" pitchFamily="34" charset="0"/>
                <a:cs typeface="Arial" panose="020B0604020202020204" pitchFamily="34" charset="0"/>
              </a:rPr>
              <a:t>Akuku</a:t>
            </a:r>
            <a:r>
              <a:rPr lang="en-GB" sz="2800" dirty="0">
                <a:latin typeface="Arial" panose="020B0604020202020204" pitchFamily="34" charset="0"/>
                <a:cs typeface="Arial" panose="020B0604020202020204" pitchFamily="34" charset="0"/>
              </a:rPr>
              <a:t> I, </a:t>
            </a:r>
            <a:r>
              <a:rPr lang="en-GB" sz="2800" dirty="0" err="1">
                <a:latin typeface="Arial" panose="020B0604020202020204" pitchFamily="34" charset="0"/>
                <a:cs typeface="Arial" panose="020B0604020202020204" pitchFamily="34" charset="0"/>
              </a:rPr>
              <a:t>Oguto</a:t>
            </a:r>
            <a:r>
              <a:rPr lang="en-GB" sz="2800" dirty="0">
                <a:latin typeface="Arial" panose="020B0604020202020204" pitchFamily="34" charset="0"/>
                <a:cs typeface="Arial" panose="020B0604020202020204" pitchFamily="34" charset="0"/>
              </a:rPr>
              <a:t> F (2012) Mapping of poverty and likely zoonoses hotspots. International Livestock Research Institute (IRLI). July 2012</a:t>
            </a:r>
          </a:p>
          <a:p>
            <a:endParaRPr lang="en-GB" sz="2800" dirty="0">
              <a:latin typeface="Arial" panose="020B0604020202020204" pitchFamily="34" charset="0"/>
              <a:cs typeface="Arial" panose="020B0604020202020204" pitchFamily="34" charset="0"/>
            </a:endParaRPr>
          </a:p>
          <a:p>
            <a:r>
              <a:rPr lang="en-GB" sz="2800" dirty="0">
                <a:latin typeface="Arial" panose="020B0604020202020204" pitchFamily="34" charset="0"/>
                <a:cs typeface="Arial" panose="020B0604020202020204" pitchFamily="34" charset="0"/>
              </a:rPr>
              <a:t>World Bank (2012) Connecting Sectors and Systems for Health Results. Public Health Notice, December 2012</a:t>
            </a:r>
          </a:p>
        </p:txBody>
      </p:sp>
    </p:spTree>
    <p:extLst>
      <p:ext uri="{BB962C8B-B14F-4D97-AF65-F5344CB8AC3E}">
        <p14:creationId xmlns:p14="http://schemas.microsoft.com/office/powerpoint/2010/main" val="3217813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952626" y="3147945"/>
            <a:ext cx="8283179" cy="2149050"/>
          </a:xfrm>
        </p:spPr>
        <p:txBody>
          <a:bodyPr>
            <a:normAutofit fontScale="90000"/>
          </a:bodyPr>
          <a:lstStyle/>
          <a:p>
            <a:pPr algn="ctr"/>
            <a:r>
              <a:rPr lang="en-GB" sz="2400" b="0" dirty="0"/>
              <a:t>Review of The Pandemic Preparedness  with One Health approach (PPOH) short course is by the East African Community (EAC) Secretariat in cooperation with universities of the six EAC Partner States. It is facilitated by the German Government and implemented by the Deutsche Gesellschaft für Internationale </a:t>
            </a:r>
            <a:r>
              <a:rPr lang="en-GB" sz="2400" b="0" dirty="0" err="1"/>
              <a:t>Zusammenarbeit</a:t>
            </a:r>
            <a:r>
              <a:rPr lang="en-GB" sz="2400" b="0" dirty="0"/>
              <a:t> GIZ GmbH through the </a:t>
            </a:r>
            <a:r>
              <a:rPr lang="en-US" sz="2400" b="0" dirty="0"/>
              <a:t>Global </a:t>
            </a:r>
            <a:r>
              <a:rPr lang="en-US" sz="2400" b="0" dirty="0" err="1"/>
              <a:t>Programme</a:t>
            </a:r>
            <a:r>
              <a:rPr lang="en-US" sz="2400" b="0" dirty="0"/>
              <a:t> Pandemic Prevention and Response, One Health (GP PPOH)</a:t>
            </a:r>
            <a:endParaRPr lang="en-US" sz="28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60782" y="944242"/>
            <a:ext cx="1906283" cy="1348538"/>
          </a:xfrm>
          <a:prstGeom prst="rect">
            <a:avLst/>
          </a:prstGeom>
        </p:spPr>
      </p:pic>
      <p:pic>
        <p:nvPicPr>
          <p:cNvPr id="3" name="Picture 2">
            <a:extLst>
              <a:ext uri="{FF2B5EF4-FFF2-40B4-BE49-F238E27FC236}">
                <a16:creationId xmlns:a16="http://schemas.microsoft.com/office/drawing/2014/main" id="{DF1D0F11-D343-E402-A52C-97BF64743F4D}"/>
              </a:ext>
            </a:extLst>
          </p:cNvPr>
          <p:cNvPicPr>
            <a:picLocks noChangeAspect="1"/>
          </p:cNvPicPr>
          <p:nvPr/>
        </p:nvPicPr>
        <p:blipFill>
          <a:blip r:embed="rId3"/>
          <a:stretch>
            <a:fillRect/>
          </a:stretch>
        </p:blipFill>
        <p:spPr>
          <a:xfrm>
            <a:off x="7877376" y="1166876"/>
            <a:ext cx="1333025" cy="1035658"/>
          </a:xfrm>
          <a:prstGeom prst="rect">
            <a:avLst/>
          </a:prstGeom>
        </p:spPr>
      </p:pic>
      <p:pic>
        <p:nvPicPr>
          <p:cNvPr id="6" name="Picture 5">
            <a:extLst>
              <a:ext uri="{FF2B5EF4-FFF2-40B4-BE49-F238E27FC236}">
                <a16:creationId xmlns:a16="http://schemas.microsoft.com/office/drawing/2014/main" id="{0DE05482-44D3-BB0F-4B72-61296C1BC10A}"/>
              </a:ext>
            </a:extLst>
          </p:cNvPr>
          <p:cNvPicPr>
            <a:picLocks noChangeAspect="1"/>
          </p:cNvPicPr>
          <p:nvPr/>
        </p:nvPicPr>
        <p:blipFill>
          <a:blip r:embed="rId4"/>
          <a:stretch>
            <a:fillRect/>
          </a:stretch>
        </p:blipFill>
        <p:spPr>
          <a:xfrm>
            <a:off x="3059199" y="1166877"/>
            <a:ext cx="1426006" cy="1107031"/>
          </a:xfrm>
          <a:prstGeom prst="rect">
            <a:avLst/>
          </a:prstGeom>
        </p:spPr>
      </p:pic>
    </p:spTree>
    <p:extLst>
      <p:ext uri="{BB962C8B-B14F-4D97-AF65-F5344CB8AC3E}">
        <p14:creationId xmlns:p14="http://schemas.microsoft.com/office/powerpoint/2010/main" val="345793401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228" y="274638"/>
            <a:ext cx="8229600" cy="922114"/>
          </a:xfrm>
        </p:spPr>
        <p:txBody>
          <a:bodyPr/>
          <a:lstStyle/>
          <a:p>
            <a:r>
              <a:rPr lang="en-GB" b="1" dirty="0">
                <a:latin typeface="Arial" panose="020B0604020202020204" pitchFamily="34" charset="0"/>
                <a:cs typeface="Arial" panose="020B0604020202020204" pitchFamily="34" charset="0"/>
              </a:rPr>
              <a:t>Introduction</a:t>
            </a:r>
          </a:p>
        </p:txBody>
      </p:sp>
      <p:sp>
        <p:nvSpPr>
          <p:cNvPr id="3" name="Content Placeholder 2"/>
          <p:cNvSpPr>
            <a:spLocks noGrp="1"/>
          </p:cNvSpPr>
          <p:nvPr>
            <p:ph idx="1"/>
          </p:nvPr>
        </p:nvSpPr>
        <p:spPr>
          <a:xfrm>
            <a:off x="717452" y="1435901"/>
            <a:ext cx="10353822" cy="5148459"/>
          </a:xfrm>
        </p:spPr>
        <p:txBody>
          <a:bodyPr vert="horz" lIns="91440" tIns="45720" rIns="91440" bIns="45720" rtlCol="0" anchor="t">
            <a:normAutofit/>
          </a:bodyPr>
          <a:lstStyle/>
          <a:p>
            <a:pPr algn="just"/>
            <a:r>
              <a:rPr lang="en-GB" dirty="0">
                <a:latin typeface="Arial" panose="020B0604020202020204" pitchFamily="34" charset="0"/>
                <a:cs typeface="Arial" panose="020B0604020202020204" pitchFamily="34" charset="0"/>
              </a:rPr>
              <a:t>Learning from the Ebola outbreak of 2014 - 2015 and other public health emergencies, and in recognition of the growing number of public health events</a:t>
            </a:r>
          </a:p>
          <a:p>
            <a:pPr algn="just"/>
            <a:r>
              <a:rPr lang="en-GB" dirty="0">
                <a:latin typeface="Arial" panose="020B0604020202020204" pitchFamily="34" charset="0"/>
                <a:cs typeface="Arial" panose="020B0604020202020204" pitchFamily="34" charset="0"/>
              </a:rPr>
              <a:t>The associated economic cost to governments and the continued loss they cause to communities</a:t>
            </a:r>
            <a:endParaRPr lang="en-GB">
              <a:latin typeface="Arial" panose="020B0604020202020204" pitchFamily="34" charset="0"/>
              <a:cs typeface="Arial" panose="020B0604020202020204" pitchFamily="34" charset="0"/>
            </a:endParaRPr>
          </a:p>
          <a:p>
            <a:pPr algn="just"/>
            <a:r>
              <a:rPr lang="en-GB" dirty="0">
                <a:latin typeface="Arial" panose="020B0604020202020204" pitchFamily="34" charset="0"/>
                <a:cs typeface="Arial" panose="020B0604020202020204" pitchFamily="34" charset="0"/>
              </a:rPr>
              <a:t>There is growing concern that public health emergencies transcend borders more than before </a:t>
            </a:r>
          </a:p>
          <a:p>
            <a:pPr algn="just"/>
            <a:r>
              <a:rPr lang="en-GB" dirty="0">
                <a:latin typeface="Arial"/>
                <a:cs typeface="Arial"/>
              </a:rPr>
              <a:t>EAC Partner States develop and adopt a course on PPOH in order to encounter these challenges</a:t>
            </a:r>
          </a:p>
          <a:p>
            <a:pPr algn="just"/>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6920678"/>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en-GB" b="1" dirty="0">
                <a:latin typeface="Arial" panose="020B0604020202020204" pitchFamily="34" charset="0"/>
                <a:cs typeface="Arial" panose="020B0604020202020204" pitchFamily="34" charset="0"/>
              </a:rPr>
              <a:t>Definition of key terms</a:t>
            </a:r>
          </a:p>
        </p:txBody>
      </p:sp>
      <p:sp>
        <p:nvSpPr>
          <p:cNvPr id="3" name="Content Placeholder 2"/>
          <p:cNvSpPr>
            <a:spLocks noGrp="1"/>
          </p:cNvSpPr>
          <p:nvPr>
            <p:ph idx="1"/>
          </p:nvPr>
        </p:nvSpPr>
        <p:spPr>
          <a:xfrm>
            <a:off x="838200" y="1734137"/>
            <a:ext cx="10515600" cy="4351338"/>
          </a:xfrm>
        </p:spPr>
        <p:txBody>
          <a:bodyPr>
            <a:normAutofit/>
          </a:bodyPr>
          <a:lstStyle/>
          <a:p>
            <a:pPr algn="just" fontAlgn="base"/>
            <a:r>
              <a:rPr lang="en-GB" dirty="0">
                <a:latin typeface="Arial" panose="020B0604020202020204" pitchFamily="34" charset="0"/>
                <a:cs typeface="Arial" panose="020B0604020202020204" pitchFamily="34" charset="0"/>
              </a:rPr>
              <a:t>Infectious disease; infectious diseases are caused by pathogenic microorganisms, such as bacteria, viruses, parasites or fungi; the diseases can be spread, directly or indirectly, from one person to another</a:t>
            </a:r>
          </a:p>
          <a:p>
            <a:pPr algn="just"/>
            <a:r>
              <a:rPr lang="en-GB" dirty="0">
                <a:latin typeface="Arial" panose="020B0604020202020204" pitchFamily="34" charset="0"/>
                <a:cs typeface="Arial" panose="020B0604020202020204" pitchFamily="34" charset="0"/>
              </a:rPr>
              <a:t>Emerging diseases; ‘emerging infectious diseases’ are defined as ‘those whose incidence in humans has increased within the past two decades or threatens to increase in the near future</a:t>
            </a:r>
          </a:p>
        </p:txBody>
      </p:sp>
    </p:spTree>
    <p:extLst>
      <p:ext uri="{BB962C8B-B14F-4D97-AF65-F5344CB8AC3E}">
        <p14:creationId xmlns:p14="http://schemas.microsoft.com/office/powerpoint/2010/main" val="3240048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en-GB" b="1" dirty="0">
                <a:latin typeface="Arial" panose="020B0604020202020204" pitchFamily="34" charset="0"/>
                <a:cs typeface="Arial" panose="020B0604020202020204" pitchFamily="34" charset="0"/>
              </a:rPr>
              <a:t>Definition of key terms</a:t>
            </a:r>
          </a:p>
        </p:txBody>
      </p:sp>
      <p:sp>
        <p:nvSpPr>
          <p:cNvPr id="3" name="Content Placeholder 2"/>
          <p:cNvSpPr>
            <a:spLocks noGrp="1"/>
          </p:cNvSpPr>
          <p:nvPr>
            <p:ph idx="1"/>
          </p:nvPr>
        </p:nvSpPr>
        <p:spPr/>
        <p:txBody>
          <a:bodyPr vert="horz" lIns="91440" tIns="45720" rIns="91440" bIns="45720" rtlCol="0" anchor="t">
            <a:normAutofit/>
          </a:bodyPr>
          <a:lstStyle/>
          <a:p>
            <a:pPr algn="just"/>
            <a:r>
              <a:rPr lang="en-GB" dirty="0">
                <a:latin typeface="Arial"/>
                <a:cs typeface="Arial"/>
              </a:rPr>
              <a:t>Re-emerging diseases:</a:t>
            </a:r>
            <a:r>
              <a:rPr lang="en-US" dirty="0">
                <a:latin typeface="Arial"/>
                <a:cs typeface="Arial"/>
              </a:rPr>
              <a:t> infectious agents that have been known for some time had fallen to such low levels that they were no longer considered public health problems and are now showing upward trends in incidence or prevalence worldwide</a:t>
            </a:r>
            <a:endParaRPr lang="en-GB" dirty="0">
              <a:latin typeface="Arial"/>
              <a:cs typeface="Arial"/>
            </a:endParaRPr>
          </a:p>
          <a:p>
            <a:pPr algn="just"/>
            <a:r>
              <a:rPr lang="en-GB" dirty="0">
                <a:latin typeface="Arial"/>
                <a:cs typeface="Arial"/>
              </a:rPr>
              <a:t>Outbreak: a disease outbreak is the occurrence of cases of disease in excess of what would normally be expected in a defined community, geographical area or season</a:t>
            </a:r>
          </a:p>
          <a:p>
            <a:pPr algn="just"/>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69270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a:latin typeface="Arial"/>
                <a:cs typeface="Arial"/>
              </a:rPr>
              <a:t>Impact of outbreaks to National E</a:t>
            </a:r>
            <a:r>
              <a:rPr lang="en-US" b="1" dirty="0" err="1">
                <a:latin typeface="Arial"/>
                <a:cs typeface="Arial"/>
              </a:rPr>
              <a:t>conomy</a:t>
            </a:r>
            <a:r>
              <a:rPr lang="en-US" b="1" dirty="0">
                <a:latin typeface="Arial"/>
                <a:cs typeface="Arial"/>
              </a:rPr>
              <a:t> </a:t>
            </a:r>
            <a:endParaRPr lang="en-GB"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marL="0" indent="0">
              <a:buNone/>
            </a:pP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Direct costs</a:t>
            </a:r>
          </a:p>
          <a:p>
            <a:r>
              <a:rPr lang="en-GB" dirty="0">
                <a:latin typeface="Arial" panose="020B0604020202020204" pitchFamily="34" charset="0"/>
                <a:cs typeface="Arial" panose="020B0604020202020204" pitchFamily="34" charset="0"/>
              </a:rPr>
              <a:t>Wage loss</a:t>
            </a:r>
          </a:p>
          <a:p>
            <a:r>
              <a:rPr lang="en-GB" dirty="0">
                <a:latin typeface="Arial" panose="020B0604020202020204" pitchFamily="34" charset="0"/>
                <a:cs typeface="Arial" panose="020B0604020202020204" pitchFamily="34" charset="0"/>
              </a:rPr>
              <a:t>Industrial and agricultural production</a:t>
            </a:r>
          </a:p>
          <a:p>
            <a:r>
              <a:rPr lang="en-GB" dirty="0">
                <a:latin typeface="Arial" panose="020B0604020202020204" pitchFamily="34" charset="0"/>
                <a:cs typeface="Arial" panose="020B0604020202020204" pitchFamily="34" charset="0"/>
              </a:rPr>
              <a:t>Trade and exports</a:t>
            </a:r>
          </a:p>
          <a:p>
            <a:r>
              <a:rPr lang="en-GB" dirty="0">
                <a:latin typeface="Arial" panose="020B0604020202020204" pitchFamily="34" charset="0"/>
                <a:cs typeface="Arial" panose="020B0604020202020204" pitchFamily="34" charset="0"/>
              </a:rPr>
              <a:t>Travel and tourism</a:t>
            </a:r>
          </a:p>
        </p:txBody>
      </p:sp>
    </p:spTree>
    <p:extLst>
      <p:ext uri="{BB962C8B-B14F-4D97-AF65-F5344CB8AC3E}">
        <p14:creationId xmlns:p14="http://schemas.microsoft.com/office/powerpoint/2010/main" val="1086095244"/>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latin typeface="Arial" panose="020B0604020202020204" pitchFamily="34" charset="0"/>
                <a:cs typeface="Arial" panose="020B0604020202020204" pitchFamily="34" charset="0"/>
              </a:rPr>
              <a:t>Impact of outbreaks to Public Health systems</a:t>
            </a:r>
            <a:br>
              <a:rPr lang="en-GB" b="1" dirty="0">
                <a:latin typeface="Arial" panose="020B0604020202020204" pitchFamily="34" charset="0"/>
                <a:cs typeface="Arial" panose="020B0604020202020204" pitchFamily="34" charset="0"/>
              </a:rPr>
            </a:br>
            <a:endParaRPr lang="en-GB"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853760"/>
            <a:ext cx="10515600" cy="4351338"/>
          </a:xfrm>
        </p:spPr>
        <p:txBody>
          <a:bodyPr/>
          <a:lstStyle/>
          <a:p>
            <a:r>
              <a:rPr lang="en-GB" dirty="0">
                <a:latin typeface="Arial" panose="020B0604020202020204" pitchFamily="34" charset="0"/>
                <a:cs typeface="Arial" panose="020B0604020202020204" pitchFamily="34" charset="0"/>
              </a:rPr>
              <a:t>Number of ill persons</a:t>
            </a:r>
          </a:p>
          <a:p>
            <a:r>
              <a:rPr lang="en-GB" dirty="0">
                <a:latin typeface="Arial" panose="020B0604020202020204" pitchFamily="34" charset="0"/>
                <a:cs typeface="Arial" panose="020B0604020202020204" pitchFamily="34" charset="0"/>
              </a:rPr>
              <a:t>Deaths</a:t>
            </a:r>
          </a:p>
          <a:p>
            <a:r>
              <a:rPr lang="en-GB" dirty="0">
                <a:latin typeface="Arial" panose="020B0604020202020204" pitchFamily="34" charset="0"/>
                <a:cs typeface="Arial" panose="020B0604020202020204" pitchFamily="34" charset="0"/>
              </a:rPr>
              <a:t>Health personnel</a:t>
            </a:r>
          </a:p>
          <a:p>
            <a:r>
              <a:rPr lang="en-GB" dirty="0">
                <a:latin typeface="Arial" panose="020B0604020202020204" pitchFamily="34" charset="0"/>
                <a:cs typeface="Arial" panose="020B0604020202020204" pitchFamily="34" charset="0"/>
              </a:rPr>
              <a:t>Treatment infrastructure</a:t>
            </a:r>
          </a:p>
          <a:p>
            <a:r>
              <a:rPr lang="en-GB" dirty="0">
                <a:latin typeface="Arial" panose="020B0604020202020204" pitchFamily="34" charset="0"/>
                <a:cs typeface="Arial" panose="020B0604020202020204" pitchFamily="34" charset="0"/>
              </a:rPr>
              <a:t>Medicines and other supplies</a:t>
            </a:r>
          </a:p>
        </p:txBody>
      </p:sp>
    </p:spTree>
    <p:extLst>
      <p:ext uri="{BB962C8B-B14F-4D97-AF65-F5344CB8AC3E}">
        <p14:creationId xmlns:p14="http://schemas.microsoft.com/office/powerpoint/2010/main" val="2209116937"/>
      </p:ext>
    </p:extLst>
  </p:cSld>
  <p:clrMapOvr>
    <a:masterClrMapping/>
  </p:clrMapOvr>
  <p:extLst>
    <p:ext uri="{6950BFC3-D8DA-4A85-94F7-54DA5524770B}">
      <p188:commentRel xmlns:p188="http://schemas.microsoft.com/office/powerpoint/2018/8/main" r:id="rId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599759" y="1361291"/>
            <a:ext cx="6325697" cy="4772810"/>
          </a:xfrm>
        </p:spPr>
        <p:txBody>
          <a:bodyPr>
            <a:normAutofit/>
          </a:bodyPr>
          <a:lstStyle/>
          <a:p>
            <a:pPr algn="just"/>
            <a:r>
              <a:rPr lang="en-US" dirty="0" err="1">
                <a:latin typeface="Arial" panose="020B0604020202020204" pitchFamily="34" charset="0"/>
                <a:cs typeface="Arial" panose="020B0604020202020204" pitchFamily="34" charset="0"/>
              </a:rPr>
              <a:t>Tatem</a:t>
            </a:r>
            <a:r>
              <a:rPr lang="en-US" dirty="0">
                <a:latin typeface="Arial" panose="020B0604020202020204" pitchFamily="34" charset="0"/>
                <a:cs typeface="Arial" panose="020B0604020202020204" pitchFamily="34" charset="0"/>
              </a:rPr>
              <a:t> AJH, Rogers DJ, Hay SI. Global Transport Networks and Infectious Disease Spread (2006).</a:t>
            </a:r>
            <a:r>
              <a:rPr lang="pt-BR" dirty="0">
                <a:latin typeface="Arial" panose="020B0604020202020204" pitchFamily="34" charset="0"/>
                <a:cs typeface="Arial" panose="020B0604020202020204" pitchFamily="34" charset="0"/>
              </a:rPr>
              <a:t> </a:t>
            </a:r>
            <a:r>
              <a:rPr lang="pt-BR" dirty="0" err="1">
                <a:latin typeface="Arial" panose="020B0604020202020204" pitchFamily="34" charset="0"/>
                <a:cs typeface="Arial" panose="020B0604020202020204" pitchFamily="34" charset="0"/>
              </a:rPr>
              <a:t>Adv</a:t>
            </a:r>
            <a:r>
              <a:rPr lang="pt-BR" dirty="0">
                <a:latin typeface="Arial" panose="020B0604020202020204" pitchFamily="34" charset="0"/>
                <a:cs typeface="Arial" panose="020B0604020202020204" pitchFamily="34" charset="0"/>
              </a:rPr>
              <a:t> </a:t>
            </a:r>
            <a:r>
              <a:rPr lang="pt-BR" dirty="0" err="1">
                <a:latin typeface="Arial" panose="020B0604020202020204" pitchFamily="34" charset="0"/>
                <a:cs typeface="Arial" panose="020B0604020202020204" pitchFamily="34" charset="0"/>
              </a:rPr>
              <a:t>Parasitol</a:t>
            </a:r>
            <a:r>
              <a:rPr lang="pt-BR" dirty="0">
                <a:latin typeface="Arial" panose="020B0604020202020204" pitchFamily="34" charset="0"/>
                <a:cs typeface="Arial" panose="020B0604020202020204" pitchFamily="34" charset="0"/>
              </a:rPr>
              <a:t>. 2006; 62: 293–343. doi: 10.1016/S0065-308X(05)62009-X</a:t>
            </a:r>
          </a:p>
          <a:p>
            <a:pPr algn="just"/>
            <a:endParaRPr lang="pt-BR" dirty="0">
              <a:latin typeface="Arial" panose="020B0604020202020204" pitchFamily="34" charset="0"/>
              <a:cs typeface="Arial" panose="020B0604020202020204" pitchFamily="34" charset="0"/>
            </a:endParaRPr>
          </a:p>
          <a:p>
            <a:pPr algn="just">
              <a:buFont typeface="Wingdings" panose="05000000000000000000" pitchFamily="2" charset="2"/>
              <a:buChar char="ü"/>
            </a:pPr>
            <a:r>
              <a:rPr lang="en-GB" sz="2000" b="1" dirty="0">
                <a:latin typeface="Arial" panose="020B0604020202020204" pitchFamily="34" charset="0"/>
                <a:cs typeface="Arial" panose="020B0604020202020204" pitchFamily="34" charset="0"/>
              </a:rPr>
              <a:t>Global Examples of Emerging and Re-emerging Infectious Diseases</a:t>
            </a:r>
            <a:endParaRPr lang="pt-BR" sz="2000"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r>
              <a:rPr lang="en-US" b="1" dirty="0">
                <a:latin typeface="Arial" panose="020B0604020202020204" pitchFamily="34" charset="0"/>
                <a:cs typeface="Arial" panose="020B0604020202020204" pitchFamily="34" charset="0"/>
              </a:rPr>
              <a:t>Case Scenario</a:t>
            </a:r>
          </a:p>
        </p:txBody>
      </p:sp>
      <p:pic>
        <p:nvPicPr>
          <p:cNvPr id="7" name="Picture Placeholder 6">
            <a:extLst>
              <a:ext uri="{FF2B5EF4-FFF2-40B4-BE49-F238E27FC236}">
                <a16:creationId xmlns:a16="http://schemas.microsoft.com/office/drawing/2014/main" id="{DDA2A5FC-DB19-3E41-A90B-28600B81044E}"/>
              </a:ext>
            </a:extLst>
          </p:cNvPr>
          <p:cNvPicPr>
            <a:picLocks noGrp="1" noChangeAspect="1"/>
          </p:cNvPicPr>
          <p:nvPr>
            <p:ph type="pic" sz="quarter" idx="15"/>
          </p:nvPr>
        </p:nvPicPr>
        <p:blipFill>
          <a:blip r:embed="rId3"/>
          <a:srcRect l="28097" r="28097"/>
          <a:stretch>
            <a:fillRect/>
          </a:stretch>
        </p:blipFill>
        <p:spPr>
          <a:xfrm>
            <a:off x="7356939" y="764399"/>
            <a:ext cx="4653681" cy="5966593"/>
          </a:xfrm>
        </p:spPr>
      </p:pic>
    </p:spTree>
    <p:extLst>
      <p:ext uri="{BB962C8B-B14F-4D97-AF65-F5344CB8AC3E}">
        <p14:creationId xmlns:p14="http://schemas.microsoft.com/office/powerpoint/2010/main" val="4218470817"/>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33E6B49502B9C642B2D5BB5E754263EF" ma:contentTypeVersion="8" ma:contentTypeDescription="Ein neues Dokument erstellen." ma:contentTypeScope="" ma:versionID="0e2396517994fde0a1f31f3d9d98bc95">
  <xsd:schema xmlns:xsd="http://www.w3.org/2001/XMLSchema" xmlns:xs="http://www.w3.org/2001/XMLSchema" xmlns:p="http://schemas.microsoft.com/office/2006/metadata/properties" xmlns:ns2="1e2bd01e-29b9-4066-9a95-1c36b16ac655" xmlns:ns3="d532121a-fa52-4771-8dd4-0430e1f15839" targetNamespace="http://schemas.microsoft.com/office/2006/metadata/properties" ma:root="true" ma:fieldsID="6cd55501c148cf27e9a6f75b0f07e242" ns2:_="" ns3:_="">
    <xsd:import namespace="1e2bd01e-29b9-4066-9a95-1c36b16ac655"/>
    <xsd:import namespace="d532121a-fa52-4771-8dd4-0430e1f1583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2bd01e-29b9-4066-9a95-1c36b16ac65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32121a-fa52-4771-8dd4-0430e1f15839" elementFormDefault="qualified">
    <xsd:import namespace="http://schemas.microsoft.com/office/2006/documentManagement/types"/>
    <xsd:import namespace="http://schemas.microsoft.com/office/infopath/2007/PartnerControls"/>
    <xsd:element name="SharedWithUsers" ma:index="14"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11D0B20-2F50-4895-8F0D-3D2AF22172DC}">
  <ds:schemaRefs>
    <ds:schemaRef ds:uri="http://schemas.microsoft.com/sharepoint/v3/contenttype/forms"/>
  </ds:schemaRefs>
</ds:datastoreItem>
</file>

<file path=customXml/itemProps2.xml><?xml version="1.0" encoding="utf-8"?>
<ds:datastoreItem xmlns:ds="http://schemas.openxmlformats.org/officeDocument/2006/customXml" ds:itemID="{C9FCFE9A-0B3B-4806-994E-0E6A191291A9}"/>
</file>

<file path=customXml/itemProps3.xml><?xml version="1.0" encoding="utf-8"?>
<ds:datastoreItem xmlns:ds="http://schemas.openxmlformats.org/officeDocument/2006/customXml" ds:itemID="{5E6D741D-58E6-47C4-BF42-C612B96E3C1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2465</TotalTime>
  <Words>3359</Words>
  <Application>Microsoft Office PowerPoint</Application>
  <PresentationFormat>Widescreen</PresentationFormat>
  <Paragraphs>322</Paragraphs>
  <Slides>34</Slides>
  <Notes>19</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Impact of outbreaks on  socio-economic  sectors</vt:lpstr>
      <vt:lpstr>Objectives</vt:lpstr>
      <vt:lpstr>Expected learning outcomes</vt:lpstr>
      <vt:lpstr>Introduction</vt:lpstr>
      <vt:lpstr>Definition of key terms</vt:lpstr>
      <vt:lpstr>Definition of key terms</vt:lpstr>
      <vt:lpstr>Impact of outbreaks to National Economy </vt:lpstr>
      <vt:lpstr>Impact of outbreaks to Public Health systems </vt:lpstr>
      <vt:lpstr>Case Scenario</vt:lpstr>
      <vt:lpstr> International Trade </vt:lpstr>
      <vt:lpstr>Why do countries trade? </vt:lpstr>
      <vt:lpstr>PowerPoint Presentation</vt:lpstr>
      <vt:lpstr>International Trade Drawbacks</vt:lpstr>
      <vt:lpstr>Globalization </vt:lpstr>
      <vt:lpstr> Pros and Cons of Globalization  </vt:lpstr>
      <vt:lpstr>Globalization and associated risks</vt:lpstr>
      <vt:lpstr>Case Scenario</vt:lpstr>
      <vt:lpstr>Migration and Population Movement</vt:lpstr>
      <vt:lpstr>Causes of Migrations and Mobility</vt:lpstr>
      <vt:lpstr>Modern patterns of migration (migration phases)</vt:lpstr>
      <vt:lpstr>The mobility continuum Stages of mobility and spaces of vulnerability (SOV)</vt:lpstr>
      <vt:lpstr> Trade, Migration and Pandemics Inter-relations (Drivers of Pandemics) </vt:lpstr>
      <vt:lpstr>Impact of pandemics on trade</vt:lpstr>
      <vt:lpstr>Case study, COVID -19 Pandemic</vt:lpstr>
      <vt:lpstr>Volume of world trade and industrial production Seasonally adjusted (2010-2021)</vt:lpstr>
      <vt:lpstr>Impact of Pandemics on Migration</vt:lpstr>
      <vt:lpstr>Migrants vulnerability</vt:lpstr>
      <vt:lpstr>PowerPoint Presentation</vt:lpstr>
      <vt:lpstr>Impact on tourism</vt:lpstr>
      <vt:lpstr> Impact on agriculture and livestock</vt:lpstr>
      <vt:lpstr>Impact on wildlife</vt:lpstr>
      <vt:lpstr>Case study;  Prevalence of COVID-19 and migrant presence in New York City </vt:lpstr>
      <vt:lpstr>References </vt:lpstr>
      <vt:lpstr>Review of The Pandemic Preparedness  with One Health approach (PPOH) short course is by the East African Community (EAC) Secretariat in cooperation with universities of the six EAC Partner States. It is facilitated by the German Government and implemented by the Deutsche Gesellschaft für Internationale Zusammenarbeit GIZ GmbH through the Global Programme Pandemic Prevention and Response, One Health (GP PPOH)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TRADE, MIGRATION AND PANDEMICS</dc:title>
  <dc:creator>My PC</dc:creator>
  <cp:lastModifiedBy>Nelima Simiyu</cp:lastModifiedBy>
  <cp:revision>204</cp:revision>
  <dcterms:created xsi:type="dcterms:W3CDTF">2022-07-20T08:23:36Z</dcterms:created>
  <dcterms:modified xsi:type="dcterms:W3CDTF">2023-03-07T19:13:49Z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0x01010033E6B49502B9C642B2D5BB5E754263EF</vt:lpwstr>
  </property>
</Properties>
</file>