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5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54"/>
  </p:notesMasterIdLst>
  <p:sldIdLst>
    <p:sldId id="289" r:id="rId3"/>
    <p:sldId id="256" r:id="rId4"/>
    <p:sldId id="290" r:id="rId5"/>
    <p:sldId id="258" r:id="rId6"/>
    <p:sldId id="268" r:id="rId7"/>
    <p:sldId id="270" r:id="rId8"/>
    <p:sldId id="259" r:id="rId9"/>
    <p:sldId id="261" r:id="rId10"/>
    <p:sldId id="260" r:id="rId11"/>
    <p:sldId id="262" r:id="rId12"/>
    <p:sldId id="359" r:id="rId13"/>
    <p:sldId id="267" r:id="rId14"/>
    <p:sldId id="288" r:id="rId15"/>
    <p:sldId id="263" r:id="rId16"/>
    <p:sldId id="264" r:id="rId17"/>
    <p:sldId id="362" r:id="rId18"/>
    <p:sldId id="360" r:id="rId19"/>
    <p:sldId id="361" r:id="rId20"/>
    <p:sldId id="265" r:id="rId21"/>
    <p:sldId id="269" r:id="rId22"/>
    <p:sldId id="347" r:id="rId23"/>
    <p:sldId id="266" r:id="rId24"/>
    <p:sldId id="272" r:id="rId25"/>
    <p:sldId id="348" r:id="rId26"/>
    <p:sldId id="273" r:id="rId27"/>
    <p:sldId id="287" r:id="rId28"/>
    <p:sldId id="284" r:id="rId29"/>
    <p:sldId id="286" r:id="rId30"/>
    <p:sldId id="278" r:id="rId31"/>
    <p:sldId id="355" r:id="rId32"/>
    <p:sldId id="280" r:id="rId33"/>
    <p:sldId id="279" r:id="rId34"/>
    <p:sldId id="354" r:id="rId35"/>
    <p:sldId id="282" r:id="rId36"/>
    <p:sldId id="283" r:id="rId37"/>
    <p:sldId id="313" r:id="rId38"/>
    <p:sldId id="314" r:id="rId39"/>
    <p:sldId id="315" r:id="rId40"/>
    <p:sldId id="316" r:id="rId41"/>
    <p:sldId id="317" r:id="rId42"/>
    <p:sldId id="318" r:id="rId43"/>
    <p:sldId id="363" r:id="rId44"/>
    <p:sldId id="319" r:id="rId45"/>
    <p:sldId id="320" r:id="rId46"/>
    <p:sldId id="321" r:id="rId47"/>
    <p:sldId id="291" r:id="rId48"/>
    <p:sldId id="292" r:id="rId49"/>
    <p:sldId id="293" r:id="rId50"/>
    <p:sldId id="294" r:id="rId51"/>
    <p:sldId id="296" r:id="rId52"/>
    <p:sldId id="29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1CF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11" autoAdjust="0"/>
  </p:normalViewPr>
  <p:slideViewPr>
    <p:cSldViewPr>
      <p:cViewPr varScale="1">
        <p:scale>
          <a:sx n="40" d="100"/>
          <a:sy n="40" d="100"/>
        </p:scale>
        <p:origin x="138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customXml" Target="../customXml/item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customXml" Target="../customXml/item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6B308-D044-4DBD-993F-49FF8919EC1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57EB0-67D4-4C57-A6A6-1A69D71F9B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29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57EB0-67D4-4C57-A6A6-1A69D71F9BB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3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D8791-087D-435B-A69C-BB528EC1E78D}" type="slidenum">
              <a:rPr lang="en-US"/>
              <a:pPr/>
              <a:t>20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022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AC903E5-05A0-4F44-A15C-546E90C4153F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78FB95A-545F-4620-A40B-088DF522E4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Communicable Diseases:</a:t>
            </a:r>
            <a:b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429000"/>
            <a:ext cx="8229600" cy="2773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Explaining disease occurrence, epidemiology and control</a:t>
            </a:r>
            <a:endParaRPr lang="en-US" sz="3600" b="1" dirty="0">
              <a:solidFill>
                <a:srgbClr val="5A1CF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8" y="609600"/>
            <a:ext cx="9144000" cy="990600"/>
          </a:xfrm>
          <a:noFill/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Agent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Agent </a:t>
            </a:r>
          </a:p>
          <a:p>
            <a:pPr lvl="1"/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Can be an infectious micro-organisms (virus, bacteria, parasites etc) </a:t>
            </a:r>
          </a:p>
          <a:p>
            <a:pPr lvl="1"/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Noninfectious disease agents such as chemicals and physical factors.</a:t>
            </a:r>
          </a:p>
          <a:p>
            <a:r>
              <a:rPr lang="en-US" sz="3600" b="1" dirty="0" smtClean="0">
                <a:latin typeface="Comic Sans MS" pitchFamily="66" charset="0"/>
              </a:rPr>
              <a:t>The agent must be present for an infection to occur. </a:t>
            </a:r>
            <a:endParaRPr 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Characteristics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of infectious disease 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latin typeface="Comic Sans MS" pitchFamily="66" charset="0"/>
              </a:rPr>
              <a:t>Six characteristics of an agent </a:t>
            </a:r>
            <a:r>
              <a:rPr lang="en-US" sz="3200" b="1" dirty="0" smtClean="0">
                <a:latin typeface="Comic Sans MS" pitchFamily="66" charset="0"/>
              </a:rPr>
              <a:t>determine </a:t>
            </a:r>
            <a:r>
              <a:rPr lang="en-US" sz="3200" b="1" dirty="0">
                <a:latin typeface="Comic Sans MS" pitchFamily="66" charset="0"/>
              </a:rPr>
              <a:t>whether </a:t>
            </a:r>
            <a:r>
              <a:rPr lang="en-US" sz="3200" b="1" dirty="0" smtClean="0">
                <a:latin typeface="Comic Sans MS" pitchFamily="66" charset="0"/>
              </a:rPr>
              <a:t>the agent</a:t>
            </a:r>
          </a:p>
          <a:p>
            <a:pPr lvl="2"/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Will cause disease </a:t>
            </a:r>
          </a:p>
          <a:p>
            <a:pPr lvl="2"/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Will be </a:t>
            </a:r>
            <a:r>
              <a:rPr lang="en-US" sz="2800" b="1" dirty="0">
                <a:solidFill>
                  <a:srgbClr val="5A1CF6"/>
                </a:solidFill>
                <a:latin typeface="Comic Sans MS" pitchFamily="66" charset="0"/>
              </a:rPr>
              <a:t>transmitted to and infect a host</a:t>
            </a: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.</a:t>
            </a:r>
          </a:p>
          <a:p>
            <a:pPr lvl="2"/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Will cause death</a:t>
            </a:r>
          </a:p>
          <a:p>
            <a:pPr lvl="2"/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Will evoke an immune response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818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noFill/>
        </p:spPr>
        <p:txBody>
          <a:bodyPr>
            <a:noAutofit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CHARACTERISTICS OF AN INFECTIOUS DISEASE AGENT</a:t>
            </a:r>
            <a:endParaRPr 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3300" b="1" dirty="0" smtClean="0">
                <a:solidFill>
                  <a:srgbClr val="5A1CF6"/>
                </a:solidFill>
                <a:latin typeface="Comic Sans MS" pitchFamily="66" charset="0"/>
              </a:rPr>
              <a:t>Infectivity</a:t>
            </a:r>
            <a:r>
              <a:rPr lang="en-US" sz="3300" b="1" dirty="0" smtClean="0">
                <a:latin typeface="Comic Sans MS" pitchFamily="66" charset="0"/>
              </a:rPr>
              <a:t> – the ability of a disease agent to enter, survive and multiply in the host. </a:t>
            </a:r>
          </a:p>
          <a:p>
            <a:r>
              <a:rPr lang="en-US" sz="3300" b="1" dirty="0" err="1" smtClean="0">
                <a:solidFill>
                  <a:srgbClr val="5A1CF6"/>
                </a:solidFill>
                <a:latin typeface="Comic Sans MS" pitchFamily="66" charset="0"/>
              </a:rPr>
              <a:t>Pathogenicity</a:t>
            </a:r>
            <a:r>
              <a:rPr lang="en-US" sz="3300" b="1" dirty="0" smtClean="0">
                <a:latin typeface="Comic Sans MS" pitchFamily="66" charset="0"/>
              </a:rPr>
              <a:t>- ability of an organism to cause disease</a:t>
            </a:r>
          </a:p>
          <a:p>
            <a:r>
              <a:rPr lang="en-US" sz="3300" b="1" dirty="0" smtClean="0">
                <a:solidFill>
                  <a:srgbClr val="5A1CF6"/>
                </a:solidFill>
                <a:latin typeface="Comic Sans MS" pitchFamily="66" charset="0"/>
              </a:rPr>
              <a:t>Virulence</a:t>
            </a:r>
            <a:r>
              <a:rPr lang="en-US" sz="3300" b="1" dirty="0" smtClean="0">
                <a:latin typeface="Comic Sans MS" pitchFamily="66" charset="0"/>
              </a:rPr>
              <a:t>- the disease causing power (strength/fierceness) of a micro-organism in a host i.e. “</a:t>
            </a:r>
            <a:r>
              <a:rPr lang="en-US" sz="3300" b="1" i="1" dirty="0" smtClean="0">
                <a:latin typeface="Comic Sans MS" pitchFamily="66" charset="0"/>
              </a:rPr>
              <a:t>the degree of </a:t>
            </a:r>
            <a:r>
              <a:rPr lang="en-US" sz="3300" b="1" i="1" dirty="0" err="1" smtClean="0">
                <a:latin typeface="Comic Sans MS" pitchFamily="66" charset="0"/>
              </a:rPr>
              <a:t>pathogenicity</a:t>
            </a:r>
            <a:r>
              <a:rPr lang="en-US" sz="3300" b="1" i="1" dirty="0" smtClean="0">
                <a:latin typeface="Comic Sans MS" pitchFamily="66" charset="0"/>
              </a:rPr>
              <a:t>”. </a:t>
            </a:r>
            <a:r>
              <a:rPr lang="en-US" sz="3300" b="1" dirty="0" smtClean="0">
                <a:latin typeface="Comic Sans MS" pitchFamily="66" charset="0"/>
              </a:rPr>
              <a:t>The capacity of an infectious agent to cause death.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Immunogenicity</a:t>
            </a:r>
            <a:r>
              <a:rPr lang="en-US" b="1" dirty="0" smtClean="0">
                <a:latin typeface="Comic Sans MS" pitchFamily="66" charset="0"/>
              </a:rPr>
              <a:t> is the ability of an infectious agent to produce an immune response which will protect the host form subsequent infection due to similar or related organism.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HOST/RESERVOIR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410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The habitat in which an infectious agent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normally lives</a:t>
            </a:r>
            <a:r>
              <a:rPr lang="en-US" sz="2800" b="1" dirty="0" smtClean="0">
                <a:latin typeface="Comic Sans MS" pitchFamily="66" charset="0"/>
              </a:rPr>
              <a:t>, 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grows</a:t>
            </a:r>
            <a:r>
              <a:rPr lang="en-US" sz="2800" b="1" dirty="0" smtClean="0">
                <a:latin typeface="Comic Sans MS" pitchFamily="66" charset="0"/>
              </a:rPr>
              <a:t> and </a:t>
            </a:r>
            <a:r>
              <a:rPr lang="en-US" sz="2800" b="1" dirty="0" smtClean="0">
                <a:solidFill>
                  <a:srgbClr val="00B0F0"/>
                </a:solidFill>
                <a:latin typeface="Comic Sans MS" pitchFamily="66" charset="0"/>
              </a:rPr>
              <a:t>multiplies</a:t>
            </a:r>
            <a:r>
              <a:rPr lang="en-US" sz="2800" b="1" dirty="0" smtClean="0">
                <a:latin typeface="Comic Sans MS" pitchFamily="66" charset="0"/>
              </a:rPr>
              <a:t>.</a:t>
            </a:r>
          </a:p>
          <a:p>
            <a:r>
              <a:rPr lang="en-US" sz="2800" b="1" dirty="0" smtClean="0">
                <a:latin typeface="Comic Sans MS" pitchFamily="66" charset="0"/>
              </a:rPr>
              <a:t>There are different types of hosts/reservoir: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</a:rPr>
              <a:t>Human reservoirs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Comic Sans MS" pitchFamily="66" charset="0"/>
              </a:rPr>
              <a:t>Animal reservoir (</a:t>
            </a:r>
            <a:r>
              <a:rPr lang="en-US" sz="3200" b="1" dirty="0" err="1" smtClean="0">
                <a:solidFill>
                  <a:srgbClr val="002060"/>
                </a:solidFill>
                <a:latin typeface="Comic Sans MS" pitchFamily="66" charset="0"/>
              </a:rPr>
              <a:t>cows,dogs</a:t>
            </a:r>
            <a:r>
              <a:rPr lang="en-US" sz="3200" b="1" dirty="0" smtClean="0">
                <a:solidFill>
                  <a:srgbClr val="002060"/>
                </a:solidFill>
                <a:latin typeface="Comic Sans MS" pitchFamily="66" charset="0"/>
              </a:rPr>
              <a:t>, rats)</a:t>
            </a:r>
            <a:endParaRPr lang="en-US" sz="8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1200150" lvl="1" indent="-7429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Comic Sans MS" pitchFamily="66" charset="0"/>
              </a:rPr>
              <a:t>Environmental </a:t>
            </a:r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reservoirs(plants, H</a:t>
            </a:r>
            <a:r>
              <a:rPr lang="en-US" sz="3600" b="1" baseline="-25000" dirty="0" smtClean="0">
                <a:solidFill>
                  <a:srgbClr val="002060"/>
                </a:solidFill>
                <a:latin typeface="Comic Sans MS" pitchFamily="66" charset="0"/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0, soil)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HUMAN RESERVOIRS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Two types of human reservoirs are recognised: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9900"/>
                </a:solidFill>
                <a:latin typeface="Comic Sans MS" pitchFamily="66" charset="0"/>
              </a:rPr>
              <a:t>Symptomatic persons: these are sick people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9900"/>
                </a:solidFill>
                <a:latin typeface="Comic Sans MS" pitchFamily="66" charset="0"/>
              </a:rPr>
              <a:t>Asymptomatic persons: these are carriers</a:t>
            </a:r>
            <a:endParaRPr lang="en-US" b="1" i="1" dirty="0">
              <a:solidFill>
                <a:srgbClr val="00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CARRIER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A carrier is an infected person without symptoms but is capable of transmitting the agent to others.</a:t>
            </a:r>
          </a:p>
          <a:p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A person or animal that </a:t>
            </a:r>
            <a:r>
              <a:rPr lang="en-US" b="1" dirty="0" err="1" smtClean="0">
                <a:solidFill>
                  <a:srgbClr val="009900"/>
                </a:solidFill>
                <a:latin typeface="Comic Sans MS" pitchFamily="66" charset="0"/>
              </a:rPr>
              <a:t>harbours</a:t>
            </a:r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 a specific infectious agent in the absence of discernible clinical disease and serves as a potential source of infection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266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Carrier state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marL="609600" indent="-609600">
              <a:defRPr/>
            </a:pPr>
            <a:r>
              <a:rPr lang="en-US" b="1" dirty="0" smtClean="0">
                <a:latin typeface="Comic Sans MS" pitchFamily="66" charset="0"/>
              </a:rPr>
              <a:t>A carrier state occurs when there is:</a:t>
            </a:r>
            <a:endParaRPr lang="en-US" b="1" dirty="0">
              <a:latin typeface="Comic Sans MS" pitchFamily="66" charset="0"/>
            </a:endParaRPr>
          </a:p>
          <a:p>
            <a:pPr marL="990600" lvl="1" indent="-533400">
              <a:buFontTx/>
              <a:buAutoNum type="arabicPeriod"/>
              <a:defRPr/>
            </a:pPr>
            <a:r>
              <a:rPr lang="en-US" sz="3200" b="1" dirty="0" smtClean="0">
                <a:latin typeface="Comic Sans MS" pitchFamily="66" charset="0"/>
              </a:rPr>
              <a:t>Presence of </a:t>
            </a:r>
            <a:r>
              <a:rPr lang="en-US" sz="3200" b="1" dirty="0">
                <a:latin typeface="Comic Sans MS" pitchFamily="66" charset="0"/>
              </a:rPr>
              <a:t>the disease </a:t>
            </a:r>
            <a:r>
              <a:rPr lang="en-US" sz="3200" b="1" dirty="0" smtClean="0">
                <a:latin typeface="Comic Sans MS" pitchFamily="66" charset="0"/>
              </a:rPr>
              <a:t>agent in the body.</a:t>
            </a:r>
            <a:endParaRPr lang="en-US" sz="3200" b="1" dirty="0">
              <a:latin typeface="Comic Sans MS" pitchFamily="66" charset="0"/>
            </a:endParaRPr>
          </a:p>
          <a:p>
            <a:pPr marL="990600" lvl="1" indent="-533400">
              <a:buFontTx/>
              <a:buAutoNum type="arabicPeriod"/>
              <a:defRPr/>
            </a:pPr>
            <a:r>
              <a:rPr lang="en-US" sz="3200" b="1" dirty="0" smtClean="0">
                <a:latin typeface="Comic Sans MS" pitchFamily="66" charset="0"/>
              </a:rPr>
              <a:t>Absence </a:t>
            </a:r>
            <a:r>
              <a:rPr lang="en-US" sz="3200" b="1" dirty="0">
                <a:latin typeface="Comic Sans MS" pitchFamily="66" charset="0"/>
              </a:rPr>
              <a:t>of </a:t>
            </a:r>
            <a:r>
              <a:rPr lang="en-US" sz="3200" b="1" dirty="0" smtClean="0">
                <a:latin typeface="Comic Sans MS" pitchFamily="66" charset="0"/>
              </a:rPr>
              <a:t>signs and </a:t>
            </a:r>
            <a:r>
              <a:rPr lang="en-US" sz="3200" b="1" dirty="0">
                <a:latin typeface="Comic Sans MS" pitchFamily="66" charset="0"/>
              </a:rPr>
              <a:t>symptoms </a:t>
            </a:r>
            <a:r>
              <a:rPr lang="en-US" sz="3200" b="1" dirty="0" smtClean="0">
                <a:latin typeface="Comic Sans MS" pitchFamily="66" charset="0"/>
              </a:rPr>
              <a:t>of </a:t>
            </a:r>
            <a:r>
              <a:rPr lang="en-US" sz="3200" b="1" dirty="0">
                <a:latin typeface="Comic Sans MS" pitchFamily="66" charset="0"/>
              </a:rPr>
              <a:t>disease.</a:t>
            </a:r>
          </a:p>
          <a:p>
            <a:pPr marL="990600" lvl="1" indent="-533400">
              <a:buFontTx/>
              <a:buAutoNum type="arabicPeriod"/>
              <a:defRPr/>
            </a:pPr>
            <a:r>
              <a:rPr lang="en-US" sz="3200" b="1" dirty="0" smtClean="0">
                <a:latin typeface="Comic Sans MS" pitchFamily="66" charset="0"/>
              </a:rPr>
              <a:t>Continuous shedding </a:t>
            </a:r>
            <a:r>
              <a:rPr lang="en-US" sz="3200" b="1" dirty="0">
                <a:latin typeface="Comic Sans MS" pitchFamily="66" charset="0"/>
              </a:rPr>
              <a:t>of disease </a:t>
            </a:r>
            <a:r>
              <a:rPr lang="en-US" sz="3200" b="1" dirty="0" smtClean="0">
                <a:latin typeface="Comic Sans MS" pitchFamily="66" charset="0"/>
              </a:rPr>
              <a:t>agent.</a:t>
            </a:r>
            <a:endParaRPr lang="en-US" sz="3200" b="1" dirty="0">
              <a:latin typeface="Comic Sans MS" pitchFamily="66" charset="0"/>
            </a:endParaRPr>
          </a:p>
          <a:p>
            <a:endParaRPr lang="en-US" sz="4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58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Carrier state cont’d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Carrier state occurs </a:t>
            </a:r>
            <a:r>
              <a:rPr lang="en-US" b="1" dirty="0">
                <a:latin typeface="Comic Sans MS" pitchFamily="66" charset="0"/>
              </a:rPr>
              <a:t>due to </a:t>
            </a:r>
            <a:r>
              <a:rPr lang="en-US" b="1" dirty="0" smtClean="0">
                <a:latin typeface="Comic Sans MS" pitchFamily="66" charset="0"/>
              </a:rPr>
              <a:t>two main reasons: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Inadequate </a:t>
            </a:r>
            <a:r>
              <a:rPr lang="en-US" sz="3200" b="1" dirty="0">
                <a:solidFill>
                  <a:srgbClr val="5A1CF6"/>
                </a:solidFill>
                <a:latin typeface="Comic Sans MS" pitchFamily="66" charset="0"/>
              </a:rPr>
              <a:t>treatment or </a:t>
            </a:r>
            <a:endParaRPr lang="en-US" sz="3200" b="1" dirty="0" smtClean="0">
              <a:solidFill>
                <a:srgbClr val="5A1CF6"/>
              </a:solidFill>
              <a:latin typeface="Comic Sans MS" pitchFamily="66" charset="0"/>
            </a:endParaRP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Inadequate immune </a:t>
            </a:r>
            <a:r>
              <a:rPr lang="en-US" sz="3200" b="1" dirty="0">
                <a:solidFill>
                  <a:srgbClr val="5A1CF6"/>
                </a:solidFill>
                <a:latin typeface="Comic Sans MS" pitchFamily="66" charset="0"/>
              </a:rPr>
              <a:t>response</a:t>
            </a:r>
            <a:r>
              <a:rPr lang="en-US" b="1" dirty="0">
                <a:latin typeface="Comic Sans MS" pitchFamily="66" charset="0"/>
              </a:rPr>
              <a:t>, </a:t>
            </a:r>
            <a:endParaRPr lang="en-US" b="1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The </a:t>
            </a:r>
            <a:r>
              <a:rPr lang="en-US" b="1" dirty="0">
                <a:latin typeface="Comic Sans MS" pitchFamily="66" charset="0"/>
              </a:rPr>
              <a:t>disease agent is </a:t>
            </a:r>
            <a:r>
              <a:rPr lang="en-US" b="1" dirty="0" smtClean="0">
                <a:latin typeface="Comic Sans MS" pitchFamily="66" charset="0"/>
              </a:rPr>
              <a:t>thus not </a:t>
            </a:r>
            <a:r>
              <a:rPr lang="en-US" b="1" dirty="0">
                <a:latin typeface="Comic Sans MS" pitchFamily="66" charset="0"/>
              </a:rPr>
              <a:t>completely eliminated, leading to a carrier state.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971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Types of carriers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486400"/>
          </a:xfr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900" b="1" dirty="0" smtClean="0">
                <a:solidFill>
                  <a:srgbClr val="5A1CF6"/>
                </a:solidFill>
                <a:latin typeface="Comic Sans MS" pitchFamily="66" charset="0"/>
              </a:rPr>
              <a:t>Asymptomatic carriers.</a:t>
            </a:r>
          </a:p>
          <a:p>
            <a:pPr marL="914400" lvl="1" indent="-514350">
              <a:buNone/>
            </a:pPr>
            <a:r>
              <a:rPr lang="en-US" sz="2600" b="1" dirty="0" smtClean="0">
                <a:solidFill>
                  <a:schemeClr val="tx1"/>
                </a:solidFill>
                <a:latin typeface="Comic Sans MS" pitchFamily="66" charset="0"/>
              </a:rPr>
              <a:t>-</a:t>
            </a: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Never show symptoms although infected</a:t>
            </a:r>
          </a:p>
          <a:p>
            <a:pPr marL="914400" lvl="1" indent="-514350">
              <a:buNone/>
            </a:pP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-Capable of transmitting the agent to others.</a:t>
            </a:r>
          </a:p>
          <a:p>
            <a:pPr marL="514350" indent="-514350">
              <a:buNone/>
            </a:pP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r>
              <a:rPr lang="en-US" sz="3900" b="1" dirty="0" smtClean="0">
                <a:solidFill>
                  <a:schemeClr val="tx1"/>
                </a:solidFill>
                <a:latin typeface="Comic Sans MS" pitchFamily="66" charset="0"/>
              </a:rPr>
              <a:t>. </a:t>
            </a:r>
            <a:r>
              <a:rPr lang="en-US" sz="3900" b="1" dirty="0" smtClean="0">
                <a:solidFill>
                  <a:srgbClr val="5A1CF6"/>
                </a:solidFill>
                <a:latin typeface="Comic Sans MS" pitchFamily="66" charset="0"/>
              </a:rPr>
              <a:t>Incubatory &amp; convalescent carriers</a:t>
            </a:r>
            <a:r>
              <a:rPr lang="en-US" sz="3900" b="1" dirty="0" smtClean="0">
                <a:latin typeface="Comic Sans MS" pitchFamily="66" charset="0"/>
              </a:rPr>
              <a:t>.</a:t>
            </a:r>
            <a:endParaRPr lang="en-US" sz="3000" b="1" dirty="0" smtClean="0">
              <a:latin typeface="Comic Sans MS" pitchFamily="66" charset="0"/>
            </a:endParaRPr>
          </a:p>
          <a:p>
            <a:pPr marL="914400" lvl="1" indent="-514350">
              <a:buNone/>
            </a:pP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-Persons capable of transmitting disease before and after they are clinically ill.</a:t>
            </a:r>
          </a:p>
          <a:p>
            <a:pPr marL="514350" indent="-514350">
              <a:buNone/>
            </a:pP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3.</a:t>
            </a:r>
            <a:r>
              <a:rPr lang="en-US" sz="3000" b="1" dirty="0" smtClean="0">
                <a:latin typeface="Comic Sans MS" pitchFamily="66" charset="0"/>
              </a:rPr>
              <a:t> </a:t>
            </a:r>
            <a:r>
              <a:rPr lang="en-US" sz="3900" b="1" dirty="0" smtClean="0">
                <a:solidFill>
                  <a:srgbClr val="5A1CF6"/>
                </a:solidFill>
                <a:latin typeface="Comic Sans MS" pitchFamily="66" charset="0"/>
              </a:rPr>
              <a:t>Chronic carriers.</a:t>
            </a:r>
            <a:endParaRPr lang="en-US" sz="3000" b="1" dirty="0" smtClean="0">
              <a:solidFill>
                <a:srgbClr val="5A1CF6"/>
              </a:solidFill>
              <a:latin typeface="Comic Sans MS" pitchFamily="66" charset="0"/>
            </a:endParaRPr>
          </a:p>
          <a:p>
            <a:pPr marL="914400" lvl="1" indent="-514350">
              <a:buNone/>
            </a:pPr>
            <a:r>
              <a:rPr lang="en-US" sz="2600" b="1" dirty="0" smtClean="0">
                <a:solidFill>
                  <a:schemeClr val="tx1"/>
                </a:solidFill>
                <a:latin typeface="Comic Sans MS" pitchFamily="66" charset="0"/>
              </a:rPr>
              <a:t>-</a:t>
            </a: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Persons who continue to habour an agent for a very long time following the initial infection (e.g. HBV, Salmonella </a:t>
            </a:r>
            <a:r>
              <a:rPr lang="en-US" sz="3000" b="1" dirty="0" err="1" smtClean="0">
                <a:solidFill>
                  <a:schemeClr val="tx1"/>
                </a:solidFill>
                <a:latin typeface="Comic Sans MS" pitchFamily="66" charset="0"/>
              </a:rPr>
              <a:t>Typhi</a:t>
            </a:r>
            <a:r>
              <a:rPr lang="en-US" sz="3000" b="1" dirty="0" smtClean="0">
                <a:solidFill>
                  <a:schemeClr val="tx1"/>
                </a:solidFill>
                <a:latin typeface="Comic Sans MS" pitchFamily="66" charset="0"/>
              </a:rPr>
              <a:t>)</a:t>
            </a:r>
            <a:endParaRPr lang="en-US" sz="2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COMMUNICABLE DISEASES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8001000" cy="44958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The approach: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Definition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Importance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Terminologies used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The epidemiologic triad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The chain  of infection.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Types of communicable diseases</a:t>
            </a:r>
          </a:p>
          <a:p>
            <a:pPr algn="l">
              <a:buFont typeface="Arial" pitchFamily="34" charset="0"/>
              <a:buChar char="•"/>
            </a:pPr>
            <a:endParaRPr lang="en-US" sz="4800" b="1" dirty="0">
              <a:solidFill>
                <a:srgbClr val="5A1CF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76400"/>
          </a:xfr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Factors Contributing to the </a:t>
            </a:r>
            <a:b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occurrence of Infectious Diseases</a:t>
            </a:r>
            <a:endParaRPr lang="en-US" sz="36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686800" cy="4876800"/>
          </a:xfrm>
        </p:spPr>
        <p:txBody>
          <a:bodyPr>
            <a:normAutofit/>
          </a:bodyPr>
          <a:lstStyle/>
          <a:p>
            <a:pPr marL="114300" indent="0">
              <a:buClr>
                <a:schemeClr val="tx1"/>
              </a:buClr>
              <a:buNone/>
            </a:pPr>
            <a:r>
              <a:rPr lang="en-US" sz="2800" b="1" dirty="0" smtClean="0">
                <a:latin typeface="Comic Sans MS" pitchFamily="66" charset="0"/>
              </a:rPr>
              <a:t>These are intrinsic factors that influence an individual’s exposure, susceptibility or response to a causative agent.  These can be factors related to the:</a:t>
            </a:r>
          </a:p>
          <a:p>
            <a:pPr marL="1333500" lvl="2" indent="-419100">
              <a:buClr>
                <a:schemeClr val="tx1"/>
              </a:buClr>
              <a:buFontTx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Host  </a:t>
            </a:r>
          </a:p>
          <a:p>
            <a:pPr marL="1333500" lvl="2" indent="-419100">
              <a:buClr>
                <a:schemeClr val="tx1"/>
              </a:buClr>
              <a:buFontTx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Environment </a:t>
            </a:r>
          </a:p>
          <a:p>
            <a:pPr marL="1333500" lvl="2" indent="-419100">
              <a:buClr>
                <a:schemeClr val="tx1"/>
              </a:buClr>
              <a:buFontTx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Agent.                                                </a:t>
            </a:r>
            <a:endParaRPr lang="en-US" sz="2800" b="1" dirty="0" smtClean="0">
              <a:solidFill>
                <a:srgbClr val="5A1CF6"/>
              </a:solidFill>
            </a:endParaRPr>
          </a:p>
          <a:p>
            <a:pPr marL="533400" indent="-419100" eaLnBrk="1" hangingPunct="1">
              <a:buClr>
                <a:schemeClr val="tx1"/>
              </a:buClr>
              <a:buFontTx/>
              <a:buAutoNum type="arabicPeriod"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Factors which influence disease occurrence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Demographic factors</a:t>
            </a:r>
          </a:p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Technology and industry</a:t>
            </a:r>
          </a:p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Economic development and land use</a:t>
            </a:r>
          </a:p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International travel and commerce</a:t>
            </a:r>
          </a:p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Microbial adaptation and change</a:t>
            </a:r>
          </a:p>
          <a:p>
            <a:pPr marL="533400" indent="-419100">
              <a:buClr>
                <a:srgbClr val="220BAF"/>
              </a:buClr>
              <a:buSzPct val="105000"/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Breakdown of public health measures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219200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Host factors (Demographic)that influence disease occurrence</a:t>
            </a:r>
            <a:r>
              <a:rPr lang="en-US" sz="3600" b="1" dirty="0" smtClean="0">
                <a:latin typeface="Comic Sans MS" pitchFamily="66" charset="0"/>
              </a:rPr>
              <a:t>.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638800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Age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Gender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Race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Socio-economic status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Behaviours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Genetic constitution</a:t>
            </a:r>
          </a:p>
          <a:p>
            <a:pPr lvl="1"/>
            <a:r>
              <a:rPr lang="en-US" sz="3200" b="1" dirty="0" smtClean="0">
                <a:solidFill>
                  <a:srgbClr val="5A1CF6"/>
                </a:solidFill>
                <a:latin typeface="Comic Sans MS" pitchFamily="66" charset="0"/>
              </a:rPr>
              <a:t>Immunologic status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7159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Environment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91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The extrinsic factors in which the disease-causing agent may exist, survive or originate. They include: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Physical Factors </a:t>
            </a:r>
            <a:r>
              <a:rPr lang="en-US" sz="2800" b="1" dirty="0" smtClean="0">
                <a:latin typeface="Comic Sans MS" pitchFamily="66" charset="0"/>
              </a:rPr>
              <a:t>e.g. geology, climate, plants, and physical surroundings such as nursing homes, hospitals, factories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Biological Factors</a:t>
            </a:r>
            <a:r>
              <a:rPr lang="en-US" sz="2800" b="1" dirty="0" smtClean="0">
                <a:latin typeface="Comic Sans MS" pitchFamily="66" charset="0"/>
              </a:rPr>
              <a:t>, such as vectors that transmit the agent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Socio-economic Factors </a:t>
            </a:r>
            <a:r>
              <a:rPr lang="en-US" sz="2800" b="1" dirty="0" smtClean="0">
                <a:latin typeface="Comic Sans MS" pitchFamily="66" charset="0"/>
              </a:rPr>
              <a:t>such as overcrowding, sanitation, availability of health services</a:t>
            </a: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Environmental factors influencing spread of communicable diseases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Climate</a:t>
            </a:r>
          </a:p>
          <a:p>
            <a:r>
              <a:rPr lang="en-US" b="1" dirty="0" smtClean="0">
                <a:latin typeface="Comic Sans MS" pitchFamily="66" charset="0"/>
              </a:rPr>
              <a:t>Water supply</a:t>
            </a:r>
          </a:p>
          <a:p>
            <a:r>
              <a:rPr lang="en-US" b="1" dirty="0" smtClean="0">
                <a:latin typeface="Comic Sans MS" pitchFamily="66" charset="0"/>
              </a:rPr>
              <a:t>Food supply</a:t>
            </a:r>
          </a:p>
          <a:p>
            <a:r>
              <a:rPr lang="en-US" b="1" dirty="0" smtClean="0">
                <a:latin typeface="Comic Sans MS" pitchFamily="66" charset="0"/>
              </a:rPr>
              <a:t>Sanitation facilities</a:t>
            </a:r>
          </a:p>
          <a:p>
            <a:r>
              <a:rPr lang="en-US" b="1" dirty="0" smtClean="0">
                <a:latin typeface="Comic Sans MS" pitchFamily="66" charset="0"/>
              </a:rPr>
              <a:t>Housing 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Epidemiologic Beam Balance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41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The agent, host and environmental factors interrelate in complex ways to produce disease in man.</a:t>
            </a:r>
          </a:p>
          <a:p>
            <a:r>
              <a:rPr lang="en-US" b="1" dirty="0" smtClean="0">
                <a:latin typeface="Comic Sans MS" pitchFamily="66" charset="0"/>
              </a:rPr>
              <a:t>When the balance of these three is constant there will be a fairly steady number of people getting sick.</a:t>
            </a:r>
          </a:p>
          <a:p>
            <a:r>
              <a:rPr lang="en-US" b="1" dirty="0" smtClean="0">
                <a:latin typeface="Comic Sans MS" pitchFamily="66" charset="0"/>
              </a:rPr>
              <a:t>If the agent has the upper hand a disease outbreak (epidemic) occurs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The Epidemiologic Beam Balance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n-US" b="1" dirty="0" smtClean="0">
                <a:latin typeface="Comic Sans MS" pitchFamily="66" charset="0"/>
              </a:rPr>
              <a:t>Endemic state</a:t>
            </a:r>
          </a:p>
          <a:p>
            <a:r>
              <a:rPr lang="en-US" sz="2800" dirty="0" smtClean="0">
                <a:latin typeface="Comic Sans MS" pitchFamily="66" charset="0"/>
              </a:rPr>
              <a:t>AGENT                                          HOST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pPr lvl="4"/>
            <a:r>
              <a:rPr lang="en-US" dirty="0" smtClean="0">
                <a:latin typeface="Comic Sans MS" pitchFamily="66" charset="0"/>
              </a:rPr>
              <a:t>ENV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2133600" y="2743200"/>
            <a:ext cx="4724400" cy="3276600"/>
          </a:xfrm>
          <a:prstGeom prst="triangle">
            <a:avLst>
              <a:gd name="adj" fmla="val 482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 smtClean="0"/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ENVIRONMENT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209800" y="2667000"/>
            <a:ext cx="4267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Defeat/Disease/Epidemic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0200" y="2667000"/>
            <a:ext cx="6172200" cy="3459163"/>
          </a:xfrm>
          <a:prstGeom prst="triangle">
            <a:avLst>
              <a:gd name="adj" fmla="val 482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atin typeface="Comic Sans MS" pitchFamily="66" charset="0"/>
              </a:rPr>
              <a:t>ENVIRONMENT</a:t>
            </a:r>
            <a:endParaRPr lang="en-US" sz="2800" b="1" dirty="0">
              <a:latin typeface="Comic Sans MS" pitchFamily="66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1752600"/>
            <a:ext cx="6477000" cy="1828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800" y="1295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HOST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43800" y="28956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AGENT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Defence/Non-Disease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0200" y="2667000"/>
            <a:ext cx="6172200" cy="3459163"/>
          </a:xfrm>
          <a:prstGeom prst="triangle">
            <a:avLst>
              <a:gd name="adj" fmla="val 482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atin typeface="Comic Sans MS" pitchFamily="66" charset="0"/>
              </a:rPr>
              <a:t>ENVIRONMENT</a:t>
            </a:r>
            <a:endParaRPr lang="en-US" sz="2800" b="1" dirty="0">
              <a:latin typeface="Comic Sans MS" pitchFamily="66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219200" y="1524000"/>
            <a:ext cx="6477000" cy="2362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356104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HOST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0" y="10668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AGENT</a:t>
            </a:r>
            <a:endParaRPr lang="en-US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Chain of Infection (The Transmission Cycle)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6880"/>
            <a:ext cx="8229600" cy="51816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Disease transmission occurs when the agent leaves its reservoir or host through a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portal of exit </a:t>
            </a:r>
            <a:r>
              <a:rPr lang="en-US" sz="2800" b="1" dirty="0" smtClean="0">
                <a:latin typeface="Comic Sans MS" pitchFamily="66" charset="0"/>
              </a:rPr>
              <a:t>and is conveyed by some mode of transmission and enters through an appropriate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portal of entry </a:t>
            </a:r>
            <a:r>
              <a:rPr lang="en-US" sz="2800" b="1" dirty="0" smtClean="0">
                <a:latin typeface="Comic Sans MS" pitchFamily="66" charset="0"/>
              </a:rPr>
              <a:t>to infect a susceptible host. This progression is referred to as the chain of infection or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the transmission cycle.</a:t>
            </a:r>
            <a:endParaRPr 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Definition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Comic Sans MS" pitchFamily="66" charset="0"/>
              </a:rPr>
              <a:t>A communicable </a:t>
            </a:r>
            <a:r>
              <a:rPr lang="en-US" sz="2800" b="1" dirty="0" smtClean="0">
                <a:latin typeface="Comic Sans MS" pitchFamily="66" charset="0"/>
              </a:rPr>
              <a:t>disease (CD) </a:t>
            </a:r>
            <a:r>
              <a:rPr lang="en-US" sz="2800" b="1" dirty="0">
                <a:latin typeface="Comic Sans MS" pitchFamily="66" charset="0"/>
              </a:rPr>
              <a:t>is an illness that </a:t>
            </a:r>
            <a:r>
              <a:rPr lang="en-US" sz="2800" b="1" dirty="0" smtClean="0">
                <a:latin typeface="Comic Sans MS" pitchFamily="66" charset="0"/>
              </a:rPr>
              <a:t>is transmitted </a:t>
            </a:r>
            <a:r>
              <a:rPr lang="en-US" sz="2800" b="1" dirty="0">
                <a:latin typeface="Comic Sans MS" pitchFamily="66" charset="0"/>
              </a:rPr>
              <a:t>from a person, animal or </a:t>
            </a:r>
            <a:r>
              <a:rPr lang="en-US" sz="2800" b="1" dirty="0" smtClean="0">
                <a:latin typeface="Comic Sans MS" pitchFamily="66" charset="0"/>
              </a:rPr>
              <a:t>inanimate source </a:t>
            </a:r>
            <a:r>
              <a:rPr lang="en-US" sz="2800" b="1" dirty="0">
                <a:latin typeface="Comic Sans MS" pitchFamily="66" charset="0"/>
              </a:rPr>
              <a:t>to another person either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directly</a:t>
            </a:r>
            <a:r>
              <a:rPr lang="en-US" sz="2800" b="1" dirty="0" smtClean="0">
                <a:latin typeface="Comic Sans MS" pitchFamily="66" charset="0"/>
              </a:rPr>
              <a:t>, via </a:t>
            </a:r>
            <a:r>
              <a:rPr lang="en-US" sz="2800" b="1" dirty="0">
                <a:latin typeface="Comic Sans MS" pitchFamily="66" charset="0"/>
              </a:rPr>
              <a:t>a 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vector</a:t>
            </a:r>
            <a:r>
              <a:rPr lang="en-US" sz="2800" b="1" dirty="0">
                <a:latin typeface="Comic Sans MS" pitchFamily="66" charset="0"/>
              </a:rPr>
              <a:t> or </a:t>
            </a:r>
            <a:r>
              <a:rPr lang="en-US" sz="2800" b="1" dirty="0" smtClean="0">
                <a:latin typeface="Comic Sans MS" pitchFamily="66" charset="0"/>
              </a:rPr>
              <a:t>by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other </a:t>
            </a:r>
            <a:r>
              <a:rPr lang="en-US" sz="2800" b="1" dirty="0">
                <a:solidFill>
                  <a:srgbClr val="FF0000"/>
                </a:solidFill>
                <a:latin typeface="Comic Sans MS" pitchFamily="66" charset="0"/>
              </a:rPr>
              <a:t>means</a:t>
            </a:r>
            <a:r>
              <a:rPr lang="en-US" sz="2800" b="1" dirty="0" smtClean="0">
                <a:latin typeface="Comic Sans MS" pitchFamily="66" charset="0"/>
              </a:rPr>
              <a:t>. </a:t>
            </a:r>
          </a:p>
          <a:p>
            <a:r>
              <a:rPr lang="en-US" sz="2800" b="1" dirty="0" smtClean="0">
                <a:latin typeface="Comic Sans MS" pitchFamily="66" charset="0"/>
              </a:rPr>
              <a:t>CD can present in an epidemic or endemic form.</a:t>
            </a:r>
          </a:p>
          <a:p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Dynamics of Disease Transmission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Requirements for diseases transmission: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Source of agent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Agent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Portal of exit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Transmission channel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Portal of entry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Susceptible host</a:t>
            </a:r>
            <a:endParaRPr lang="en-US" b="1" dirty="0">
              <a:solidFill>
                <a:srgbClr val="5A1CF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962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Modes of Transmission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41020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omic Sans MS" pitchFamily="66" charset="0"/>
              </a:rPr>
              <a:t>Directly </a:t>
            </a:r>
            <a:r>
              <a:rPr lang="en-US" sz="2800" b="1" dirty="0">
                <a:latin typeface="Comic Sans MS" pitchFamily="66" charset="0"/>
              </a:rPr>
              <a:t>or </a:t>
            </a:r>
            <a:r>
              <a:rPr lang="en-US" sz="2800" b="1" dirty="0" smtClean="0">
                <a:latin typeface="Comic Sans MS" pitchFamily="66" charset="0"/>
              </a:rPr>
              <a:t>Indirectly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Direct Transmission</a:t>
            </a:r>
            <a:r>
              <a:rPr lang="en-US" sz="2800" b="1" dirty="0" smtClean="0">
                <a:latin typeface="Comic Sans MS" pitchFamily="66" charset="0"/>
              </a:rPr>
              <a:t>: </a:t>
            </a:r>
            <a:endParaRPr lang="en-US" sz="2800" b="1" dirty="0">
              <a:latin typeface="Comic Sans MS" pitchFamily="66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Direct contact</a:t>
            </a:r>
            <a:endParaRPr lang="en-US" sz="2400" b="1" dirty="0" smtClean="0">
              <a:latin typeface="Comic Sans MS" pitchFamily="66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Direct droplets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Vertical  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Indirect Transmission: 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b="1" dirty="0">
                <a:solidFill>
                  <a:srgbClr val="5A1CF6"/>
                </a:solidFill>
                <a:latin typeface="Comic Sans MS" pitchFamily="66" charset="0"/>
              </a:rPr>
              <a:t>Vehicles:</a:t>
            </a:r>
            <a:r>
              <a:rPr lang="en-US" sz="2400" b="1" dirty="0">
                <a:latin typeface="Comic Sans MS" pitchFamily="66" charset="0"/>
              </a:rPr>
              <a:t> H2O, food, infected blood, hypodermic needles, surgical instruments.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b="1" dirty="0">
                <a:solidFill>
                  <a:srgbClr val="5A1CF6"/>
                </a:solidFill>
                <a:latin typeface="Comic Sans MS" pitchFamily="66" charset="0"/>
              </a:rPr>
              <a:t>Fomites:</a:t>
            </a:r>
            <a:r>
              <a:rPr lang="en-US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latin typeface="Comic Sans MS" pitchFamily="66" charset="0"/>
              </a:rPr>
              <a:t>inanimate objects : doorknobs, mobile phones or clothing.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b="1" dirty="0">
                <a:solidFill>
                  <a:srgbClr val="5A1CF6"/>
                </a:solidFill>
                <a:latin typeface="Comic Sans MS" pitchFamily="66" charset="0"/>
              </a:rPr>
              <a:t>Vectors:</a:t>
            </a:r>
            <a:r>
              <a:rPr lang="en-US" sz="2400" b="1" dirty="0">
                <a:solidFill>
                  <a:srgbClr val="5A1CF6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latin typeface="Comic Sans MS" pitchFamily="66" charset="0"/>
              </a:rPr>
              <a:t>animate things : living insect or animal involved with transmission of the disease agent</a:t>
            </a:r>
            <a:endParaRPr lang="en-US" sz="2400" b="1" dirty="0" smtClean="0">
              <a:solidFill>
                <a:srgbClr val="5A1CF6"/>
              </a:solidFill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Comic Sans MS" pitchFamily="66" charset="0"/>
              </a:rPr>
              <a:t>Vectors can be classified as: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Mechanical</a:t>
            </a:r>
            <a:r>
              <a:rPr lang="en-US" sz="2800" b="1" dirty="0" smtClean="0">
                <a:latin typeface="Comic Sans MS" pitchFamily="66" charset="0"/>
              </a:rPr>
              <a:t> vectors transmit agents on their appendages and the agent does not undergo a life cycle in the vector.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Biologic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latin typeface="Comic Sans MS" pitchFamily="66" charset="0"/>
              </a:rPr>
              <a:t>vectors: the agent undergoes part of its life cycle inside the vector before being transmitted to a new host.</a:t>
            </a:r>
          </a:p>
          <a:p>
            <a:pPr lvl="1"/>
            <a:r>
              <a:rPr lang="en-US" b="1" dirty="0" err="1" smtClean="0">
                <a:solidFill>
                  <a:srgbClr val="5A1CF6"/>
                </a:solidFill>
                <a:latin typeface="Comic Sans MS" pitchFamily="66" charset="0"/>
              </a:rPr>
              <a:t>Cyclo</a:t>
            </a: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-propagative</a:t>
            </a:r>
            <a:r>
              <a:rPr lang="en-US" b="1" dirty="0" smtClean="0">
                <a:latin typeface="Comic Sans MS" pitchFamily="66" charset="0"/>
              </a:rPr>
              <a:t> (change in number and form e.g. plague bacillus)</a:t>
            </a:r>
          </a:p>
          <a:p>
            <a:pPr lvl="1"/>
            <a:r>
              <a:rPr lang="en-US" b="1" dirty="0" err="1" smtClean="0">
                <a:solidFill>
                  <a:srgbClr val="5A1CF6"/>
                </a:solidFill>
                <a:latin typeface="Comic Sans MS" pitchFamily="66" charset="0"/>
              </a:rPr>
              <a:t>Cyclo</a:t>
            </a:r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-development</a:t>
            </a:r>
            <a:r>
              <a:rPr lang="en-US" b="1" dirty="0" smtClean="0">
                <a:latin typeface="Comic Sans MS" pitchFamily="66" charset="0"/>
              </a:rPr>
              <a:t> (change in form e.g. plasmodium)</a:t>
            </a:r>
          </a:p>
          <a:p>
            <a:pPr lvl="1"/>
            <a:r>
              <a:rPr lang="en-US" b="1" dirty="0" smtClean="0">
                <a:solidFill>
                  <a:srgbClr val="5A1CF6"/>
                </a:solidFill>
                <a:latin typeface="Comic Sans MS" pitchFamily="66" charset="0"/>
              </a:rPr>
              <a:t>Propagative</a:t>
            </a:r>
            <a:r>
              <a:rPr lang="en-US" b="1" dirty="0" smtClean="0">
                <a:latin typeface="Comic Sans MS" pitchFamily="66" charset="0"/>
              </a:rPr>
              <a:t> (change in number e.g. microfilariae)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Portals of Exit and Entry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5A1CF6"/>
                </a:solidFill>
                <a:latin typeface="Comic Sans MS" pitchFamily="66" charset="0"/>
              </a:rPr>
              <a:t>Portals of exit: 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b="1" dirty="0">
                <a:latin typeface="Comic Sans MS" pitchFamily="66" charset="0"/>
              </a:rPr>
              <a:t>Is the path by which an agent leaves the host e.g. respiratory passages, orifices and skin lesions. Also through insect bites, the drawing of blood, surgical procedures and accidents)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b="1" dirty="0">
                <a:latin typeface="Comic Sans MS" pitchFamily="66" charset="0"/>
              </a:rPr>
              <a:t>The portal of exit usually corresponds to the site at which the agent is </a:t>
            </a:r>
            <a:r>
              <a:rPr lang="en-US" b="1" dirty="0" err="1">
                <a:latin typeface="Comic Sans MS" pitchFamily="66" charset="0"/>
              </a:rPr>
              <a:t>localised</a:t>
            </a:r>
            <a:r>
              <a:rPr lang="en-US" b="1" dirty="0">
                <a:latin typeface="Comic Sans MS" pitchFamily="66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7461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5A1CF6"/>
                </a:solidFill>
                <a:latin typeface="Comic Sans MS" pitchFamily="66" charset="0"/>
              </a:rPr>
              <a:t>Portal of Entry: </a:t>
            </a:r>
          </a:p>
          <a:p>
            <a:r>
              <a:rPr lang="en-US" b="1" dirty="0" smtClean="0">
                <a:latin typeface="Comic Sans MS" pitchFamily="66" charset="0"/>
              </a:rPr>
              <a:t>The portal of entry must provide access to tissues in which the agent can multiply or a toxin can act. Examples: respiratory system (influenza, cold), the mouth &amp; digestive system (hepatitis A), mucous membranes or wounds in the skin. 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3600" b="1" dirty="0" smtClean="0"/>
              <a:t>Examples of transmission cycles: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Measles (D)</a:t>
            </a:r>
            <a:r>
              <a:rPr lang="en-US" dirty="0" smtClean="0"/>
              <a:t>                  MAN</a:t>
            </a:r>
          </a:p>
          <a:p>
            <a:pPr>
              <a:buNone/>
            </a:pPr>
            <a:r>
              <a:rPr lang="en-US" dirty="0" smtClean="0"/>
              <a:t>                                       droplets</a:t>
            </a:r>
          </a:p>
          <a:p>
            <a:pPr>
              <a:buNone/>
            </a:pPr>
            <a:r>
              <a:rPr lang="en-US" dirty="0" smtClean="0"/>
              <a:t>                                          MAN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Tetanus (ID)                </a:t>
            </a:r>
            <a:r>
              <a:rPr lang="en-US" dirty="0" smtClean="0"/>
              <a:t>MAN</a:t>
            </a:r>
          </a:p>
          <a:p>
            <a:pPr>
              <a:buNone/>
            </a:pPr>
            <a:r>
              <a:rPr lang="en-US" dirty="0" smtClean="0"/>
              <a:t>                                         soil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MAN</a:t>
            </a:r>
            <a:endParaRPr lang="en-US" dirty="0"/>
          </a:p>
        </p:txBody>
      </p:sp>
      <p:sp>
        <p:nvSpPr>
          <p:cNvPr id="4" name="Curved Right Arrow 3"/>
          <p:cNvSpPr/>
          <p:nvPr/>
        </p:nvSpPr>
        <p:spPr>
          <a:xfrm>
            <a:off x="3581400" y="1905000"/>
            <a:ext cx="731520" cy="1444752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Up Arrow 5"/>
          <p:cNvSpPr/>
          <p:nvPr/>
        </p:nvSpPr>
        <p:spPr>
          <a:xfrm rot="16487227">
            <a:off x="5071293" y="4297326"/>
            <a:ext cx="886216" cy="73152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Right Arrow 7"/>
          <p:cNvSpPr/>
          <p:nvPr/>
        </p:nvSpPr>
        <p:spPr>
          <a:xfrm>
            <a:off x="3352800" y="4191000"/>
            <a:ext cx="731520" cy="838200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 rot="16487227">
            <a:off x="5125306" y="2214743"/>
            <a:ext cx="1543215" cy="921312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495800" y="5334000"/>
            <a:ext cx="22860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Types of diseases/Modes of Transmission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54102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r>
              <a:rPr lang="en-US" sz="4500" b="1" dirty="0" smtClean="0">
                <a:solidFill>
                  <a:srgbClr val="FF0000"/>
                </a:solidFill>
              </a:rPr>
              <a:t>1. </a:t>
            </a:r>
            <a:r>
              <a:rPr lang="en-US" sz="4500" b="1" dirty="0" smtClean="0">
                <a:solidFill>
                  <a:srgbClr val="FF0000"/>
                </a:solidFill>
                <a:latin typeface="Comic Sans MS" pitchFamily="66" charset="0"/>
              </a:rPr>
              <a:t>Direct Transmission</a:t>
            </a:r>
            <a:r>
              <a:rPr lang="en-US" sz="4500" b="1" dirty="0">
                <a:solidFill>
                  <a:srgbClr val="FF0000"/>
                </a:solidFill>
                <a:latin typeface="Comic Sans MS" pitchFamily="66" charset="0"/>
              </a:rPr>
              <a:t>: Contagious </a:t>
            </a:r>
            <a:r>
              <a:rPr lang="en-US" sz="4500" b="1" dirty="0" smtClean="0">
                <a:solidFill>
                  <a:srgbClr val="FF0000"/>
                </a:solidFill>
                <a:latin typeface="Comic Sans MS" pitchFamily="66" charset="0"/>
              </a:rPr>
              <a:t>diseases/ </a:t>
            </a:r>
            <a:r>
              <a:rPr lang="en-US" sz="4500" b="1" dirty="0">
                <a:solidFill>
                  <a:srgbClr val="FF0000"/>
                </a:solidFill>
                <a:latin typeface="Comic Sans MS" pitchFamily="66" charset="0"/>
              </a:rPr>
              <a:t>Water-washed </a:t>
            </a:r>
            <a:r>
              <a:rPr lang="en-US" sz="4500" b="1" dirty="0" smtClean="0">
                <a:solidFill>
                  <a:srgbClr val="FF0000"/>
                </a:solidFill>
                <a:latin typeface="Comic Sans MS" pitchFamily="66" charset="0"/>
              </a:rPr>
              <a:t>diseases</a:t>
            </a:r>
          </a:p>
          <a:p>
            <a:pPr lvl="2"/>
            <a:r>
              <a:rPr lang="en-US" sz="4500" b="1" dirty="0" smtClean="0">
                <a:latin typeface="Comic Sans MS" pitchFamily="66" charset="0"/>
              </a:rPr>
              <a:t>Scabies </a:t>
            </a:r>
          </a:p>
          <a:p>
            <a:pPr lvl="2"/>
            <a:r>
              <a:rPr lang="en-US" sz="4500" b="1" dirty="0" smtClean="0">
                <a:latin typeface="Comic Sans MS" pitchFamily="66" charset="0"/>
              </a:rPr>
              <a:t>Lice </a:t>
            </a:r>
          </a:p>
          <a:p>
            <a:pPr lvl="2"/>
            <a:r>
              <a:rPr lang="en-US" sz="4500" b="1" dirty="0" smtClean="0">
                <a:solidFill>
                  <a:srgbClr val="00B050"/>
                </a:solidFill>
                <a:latin typeface="Comic Sans MS" pitchFamily="66" charset="0"/>
              </a:rPr>
              <a:t>Superficial Fungal Infections (Dermatophytosis) </a:t>
            </a:r>
          </a:p>
          <a:p>
            <a:pPr lvl="2"/>
            <a:r>
              <a:rPr lang="en-US" sz="4500" b="1" dirty="0" smtClean="0">
                <a:solidFill>
                  <a:srgbClr val="00B050"/>
                </a:solidFill>
                <a:latin typeface="Comic Sans MS" pitchFamily="66" charset="0"/>
              </a:rPr>
              <a:t>Tropical Ulcers </a:t>
            </a:r>
          </a:p>
          <a:p>
            <a:pPr lvl="2"/>
            <a:r>
              <a:rPr lang="en-US" sz="4500" b="1" dirty="0" smtClean="0">
                <a:solidFill>
                  <a:srgbClr val="5A1CF6"/>
                </a:solidFill>
                <a:latin typeface="Comic Sans MS" pitchFamily="66" charset="0"/>
              </a:rPr>
              <a:t>Trachoma </a:t>
            </a:r>
          </a:p>
          <a:p>
            <a:pPr lvl="2"/>
            <a:r>
              <a:rPr lang="en-US" sz="4500" b="1" dirty="0" smtClean="0">
                <a:solidFill>
                  <a:srgbClr val="5A1CF6"/>
                </a:solidFill>
                <a:latin typeface="Comic Sans MS" pitchFamily="66" charset="0"/>
              </a:rPr>
              <a:t>Epidemic Haemorrhagic Conjunctivitis </a:t>
            </a:r>
          </a:p>
          <a:p>
            <a:pPr lvl="2"/>
            <a:r>
              <a:rPr lang="en-US" sz="4500" b="1" dirty="0" err="1" smtClean="0">
                <a:solidFill>
                  <a:srgbClr val="5A1CF6"/>
                </a:solidFill>
                <a:latin typeface="Comic Sans MS" pitchFamily="66" charset="0"/>
              </a:rPr>
              <a:t>Ophthalmia</a:t>
            </a:r>
            <a:r>
              <a:rPr lang="en-US" sz="45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  <a:r>
              <a:rPr lang="en-US" sz="4500" b="1" dirty="0" err="1" smtClean="0">
                <a:solidFill>
                  <a:srgbClr val="5A1CF6"/>
                </a:solidFill>
                <a:latin typeface="Comic Sans MS" pitchFamily="66" charset="0"/>
              </a:rPr>
              <a:t>Neonatorum</a:t>
            </a:r>
            <a:r>
              <a:rPr lang="en-US" sz="45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sz="6900" b="1" dirty="0" smtClean="0"/>
              <a:t> </a:t>
            </a:r>
          </a:p>
          <a:p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401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2. Indirect Transmission: Faecal–Oral/Water borne Diseases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5334000"/>
          </a:xfrm>
        </p:spPr>
        <p:txBody>
          <a:bodyPr>
            <a:normAutofit/>
          </a:bodyPr>
          <a:lstStyle/>
          <a:p>
            <a:pPr lvl="1"/>
            <a:r>
              <a:rPr lang="en-US" sz="2400" b="1" dirty="0" smtClean="0">
                <a:latin typeface="Comic Sans MS" pitchFamily="66" charset="0"/>
              </a:rPr>
              <a:t>Gastro-enteritis </a:t>
            </a:r>
          </a:p>
          <a:p>
            <a:pPr lvl="1"/>
            <a:r>
              <a:rPr lang="en-US" sz="2400" b="1" dirty="0" err="1" smtClean="0">
                <a:latin typeface="Comic Sans MS" pitchFamily="66" charset="0"/>
              </a:rPr>
              <a:t>Cryptosporidosis</a:t>
            </a: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sz="2400" b="1" dirty="0" smtClean="0">
                <a:latin typeface="Comic Sans MS" pitchFamily="66" charset="0"/>
              </a:rPr>
              <a:t>Cholera </a:t>
            </a:r>
          </a:p>
          <a:p>
            <a:pPr lvl="1"/>
            <a:r>
              <a:rPr lang="en-US" sz="2400" b="1" dirty="0" smtClean="0">
                <a:latin typeface="Comic Sans MS" pitchFamily="66" charset="0"/>
              </a:rPr>
              <a:t>Bacillary Dysentery (Shigellosis) </a:t>
            </a:r>
          </a:p>
          <a:p>
            <a:pPr lvl="1"/>
            <a:r>
              <a:rPr lang="en-US" sz="2400" b="1" dirty="0" err="1" smtClean="0">
                <a:latin typeface="Comic Sans MS" pitchFamily="66" charset="0"/>
              </a:rPr>
              <a:t>Giardia</a:t>
            </a: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sz="2400" b="1" dirty="0" err="1" smtClean="0">
                <a:latin typeface="Comic Sans MS" pitchFamily="66" charset="0"/>
              </a:rPr>
              <a:t>Amoebiasis</a:t>
            </a: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pPr lvl="1"/>
            <a:r>
              <a:rPr lang="en-US" sz="2400" b="1" dirty="0" smtClean="0">
                <a:latin typeface="Comic Sans MS" pitchFamily="66" charset="0"/>
              </a:rPr>
              <a:t>Typhoid </a:t>
            </a:r>
          </a:p>
          <a:p>
            <a:pPr lvl="1"/>
            <a:r>
              <a:rPr lang="pt-BR" sz="2400" b="1" dirty="0" smtClean="0">
                <a:latin typeface="Comic Sans MS" pitchFamily="66" charset="0"/>
              </a:rPr>
              <a:t>Hepatitis A (HAV) </a:t>
            </a:r>
          </a:p>
          <a:p>
            <a:pPr lvl="1"/>
            <a:r>
              <a:rPr lang="pt-BR" sz="2400" b="1" dirty="0" smtClean="0">
                <a:latin typeface="Comic Sans MS" pitchFamily="66" charset="0"/>
              </a:rPr>
              <a:t>Hepatitis E (HEV) </a:t>
            </a:r>
          </a:p>
          <a:p>
            <a:pPr lvl="1"/>
            <a:r>
              <a:rPr lang="en-US" sz="2400" b="1" dirty="0" smtClean="0">
                <a:latin typeface="Comic Sans MS" pitchFamily="66" charset="0"/>
              </a:rPr>
              <a:t>Poliomyelitis (Polio) </a:t>
            </a:r>
          </a:p>
          <a:p>
            <a:pPr lvl="1"/>
            <a:r>
              <a:rPr lang="en-US" sz="2400" b="1" dirty="0" err="1" smtClean="0">
                <a:latin typeface="Comic Sans MS" pitchFamily="66" charset="0"/>
              </a:rPr>
              <a:t>Enterobius</a:t>
            </a:r>
            <a:r>
              <a:rPr lang="en-US" sz="2400" b="1" dirty="0" smtClean="0">
                <a:latin typeface="Comic Sans MS" pitchFamily="66" charset="0"/>
              </a:rPr>
              <a:t> (Pin Worm)</a:t>
            </a:r>
            <a:endParaRPr lang="en-US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3. Indirect transmission: Food-borne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Food Poisoning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Campylobacter Enteritis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Intestinal Fluke (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</a:rPr>
              <a:t>Fasciolopsis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)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Sheep Liver Fluke (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</a:rPr>
              <a:t>Fasciola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hepatica)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Fish-transmitted Liver Flukes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Lung Fluke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Fish Tapeworm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Beef and Pork Tapeworms </a:t>
            </a:r>
          </a:p>
          <a:p>
            <a:pPr lvl="1"/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Trichinosis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4. Indirect Transmission: Diseases of Soil Contact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Trichuris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(Whip Worm) </a:t>
            </a:r>
          </a:p>
          <a:p>
            <a:pPr lvl="1"/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Ascaris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  <a:p>
            <a:pPr lvl="1"/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Hookworms </a:t>
            </a:r>
          </a:p>
          <a:p>
            <a:pPr lvl="1"/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Strongyloides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  <a:p>
            <a:pPr lvl="1"/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Tetanus</a:t>
            </a:r>
            <a:endParaRPr lang="en-US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2362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Why are communicable diseases important in 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frica? Because: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45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Most of them are preventable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They are very common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Some may cause epidemics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Some may cause death or disability</a:t>
            </a:r>
            <a:endParaRPr lang="en-US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5. Indirect Transmission: Airborne Transmitted Infections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257800"/>
          </a:xfrm>
        </p:spPr>
        <p:txBody>
          <a:bodyPr>
            <a:normAutofit/>
          </a:bodyPr>
          <a:lstStyle/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Tuberculosis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Acute Respiratory Infections (ARI)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Influenza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Whooping Cough (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itchFamily="66" charset="0"/>
              </a:rPr>
              <a:t>Pertussis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)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Diphtheria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Meningococcal Meningitis </a:t>
            </a:r>
          </a:p>
          <a:p>
            <a:pPr lvl="1"/>
            <a:r>
              <a:rPr lang="en-US" sz="2000" b="1" dirty="0" err="1" smtClean="0">
                <a:solidFill>
                  <a:srgbClr val="00B050"/>
                </a:solidFill>
                <a:latin typeface="Comic Sans MS" pitchFamily="66" charset="0"/>
              </a:rPr>
              <a:t>Haemophilus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itchFamily="66" charset="0"/>
              </a:rPr>
              <a:t>influenzae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(Meningitis and Pneumonia)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Pneumococcal Disease </a:t>
            </a:r>
          </a:p>
          <a:p>
            <a:pPr lvl="1"/>
            <a:r>
              <a:rPr lang="en-US" sz="2000" b="1" dirty="0" err="1" smtClean="0">
                <a:solidFill>
                  <a:srgbClr val="00B050"/>
                </a:solidFill>
                <a:latin typeface="Comic Sans MS" pitchFamily="66" charset="0"/>
              </a:rPr>
              <a:t>Otitis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Media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Acute Rheumatic Fever</a:t>
            </a:r>
            <a:endParaRPr lang="en-US" sz="2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6. Direct Transmission: Diseases Transmitted Via Body Fluids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Yaws </a:t>
            </a:r>
          </a:p>
          <a:p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Pinta</a:t>
            </a:r>
            <a:endParaRPr lang="en-US" b="1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Endemic Syphilis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Venereal Diseases</a:t>
            </a:r>
          </a:p>
          <a:p>
            <a:pPr lvl="1"/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Venereal Syphilis</a:t>
            </a:r>
          </a:p>
          <a:p>
            <a:pPr lvl="1"/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Gonorrhoea </a:t>
            </a:r>
          </a:p>
          <a:p>
            <a:pPr lvl="1"/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 Non-</a:t>
            </a:r>
            <a:r>
              <a:rPr lang="en-US" sz="2400" b="1" dirty="0" err="1" smtClean="0">
                <a:solidFill>
                  <a:srgbClr val="5A1CF6"/>
                </a:solidFill>
                <a:latin typeface="Comic Sans MS" pitchFamily="66" charset="0"/>
              </a:rPr>
              <a:t>gonococcal</a:t>
            </a: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 Urethritis (</a:t>
            </a:r>
            <a:r>
              <a:rPr lang="en-US" sz="2400" b="1" dirty="0" err="1" smtClean="0">
                <a:solidFill>
                  <a:srgbClr val="5A1CF6"/>
                </a:solidFill>
                <a:latin typeface="Comic Sans MS" pitchFamily="66" charset="0"/>
              </a:rPr>
              <a:t>NGU</a:t>
            </a: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)</a:t>
            </a:r>
          </a:p>
          <a:p>
            <a:pPr lvl="1"/>
            <a:r>
              <a:rPr lang="en-US" sz="2400" b="1" dirty="0" err="1" smtClean="0">
                <a:solidFill>
                  <a:srgbClr val="5A1CF6"/>
                </a:solidFill>
                <a:latin typeface="Comic Sans MS" pitchFamily="66" charset="0"/>
              </a:rPr>
              <a:t>Lymphogranuloma</a:t>
            </a: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  <a:r>
              <a:rPr lang="en-US" sz="2400" b="1" dirty="0" err="1" smtClean="0">
                <a:solidFill>
                  <a:srgbClr val="5A1CF6"/>
                </a:solidFill>
                <a:latin typeface="Comic Sans MS" pitchFamily="66" charset="0"/>
              </a:rPr>
              <a:t>Venereum</a:t>
            </a: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	Granuloma </a:t>
            </a:r>
            <a:r>
              <a:rPr lang="en-US" sz="2400" b="1" dirty="0" err="1" smtClean="0">
                <a:solidFill>
                  <a:srgbClr val="5A1CF6"/>
                </a:solidFill>
                <a:latin typeface="Comic Sans MS" pitchFamily="66" charset="0"/>
              </a:rPr>
              <a:t>Inguinale</a:t>
            </a:r>
            <a:r>
              <a:rPr lang="en-US" sz="24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Comic Sans MS" pitchFamily="66" charset="0"/>
              </a:rPr>
              <a:t>Venereal Diseases cont’d</a:t>
            </a:r>
          </a:p>
          <a:p>
            <a:pPr lvl="1"/>
            <a:r>
              <a:rPr lang="en-US" sz="2000" b="1" dirty="0" err="1" smtClean="0">
                <a:solidFill>
                  <a:srgbClr val="5A1CF6"/>
                </a:solidFill>
                <a:latin typeface="Comic Sans MS" pitchFamily="66" charset="0"/>
              </a:rPr>
              <a:t>Chancroid</a:t>
            </a:r>
            <a:r>
              <a:rPr lang="en-US" sz="2000" b="1" dirty="0" smtClean="0">
                <a:solidFill>
                  <a:srgbClr val="5A1CF6"/>
                </a:solidFill>
                <a:latin typeface="Comic Sans MS" pitchFamily="66" charset="0"/>
              </a:rPr>
              <a:t> </a:t>
            </a:r>
            <a:endParaRPr lang="en-US" sz="2000" b="1" dirty="0">
              <a:solidFill>
                <a:srgbClr val="5A1CF6"/>
              </a:solidFill>
              <a:latin typeface="Comic Sans MS" pitchFamily="66" charset="0"/>
            </a:endParaRP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Genital Herpes</a:t>
            </a:r>
          </a:p>
          <a:p>
            <a:pPr lvl="1"/>
            <a:r>
              <a:rPr lang="fi-FI" sz="2000" b="1" dirty="0">
                <a:solidFill>
                  <a:srgbClr val="5A1CF6"/>
                </a:solidFill>
                <a:latin typeface="Comic Sans MS" pitchFamily="66" charset="0"/>
              </a:rPr>
              <a:t>Human Papilloma Virus (HPV)</a:t>
            </a: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Human Immunodeficiency Virus (HIV)</a:t>
            </a: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Hepatitis B (HBV) </a:t>
            </a: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Hepatitis C (HCV) </a:t>
            </a:r>
          </a:p>
          <a:p>
            <a:pPr lvl="1"/>
            <a:r>
              <a:rPr lang="sv-SE" sz="2000" b="1" dirty="0">
                <a:solidFill>
                  <a:srgbClr val="5A1CF6"/>
                </a:solidFill>
                <a:latin typeface="Comic Sans MS" pitchFamily="66" charset="0"/>
              </a:rPr>
              <a:t>Hepatitis Delta (HDV) </a:t>
            </a:r>
            <a:endParaRPr lang="sv-SE" b="1" dirty="0">
              <a:solidFill>
                <a:srgbClr val="5A1CF6"/>
              </a:solidFill>
              <a:latin typeface="Comic Sans MS" pitchFamily="66" charset="0"/>
            </a:endParaRPr>
          </a:p>
          <a:p>
            <a:r>
              <a:rPr lang="pt-BR" b="1" dirty="0">
                <a:latin typeface="Comic Sans MS" pitchFamily="66" charset="0"/>
              </a:rPr>
              <a:t>Ebola Haemorrhagic Fever </a:t>
            </a:r>
          </a:p>
          <a:p>
            <a:r>
              <a:rPr lang="en-US" b="1" dirty="0">
                <a:latin typeface="Comic Sans MS" pitchFamily="66" charset="0"/>
              </a:rPr>
              <a:t>Marburg Haemorrhagic Fever </a:t>
            </a:r>
          </a:p>
          <a:p>
            <a:r>
              <a:rPr lang="en-US" b="1" dirty="0">
                <a:latin typeface="Comic Sans MS" pitchFamily="66" charset="0"/>
              </a:rPr>
              <a:t>Lassa and Crimea–Congo Haemorrhagic Fevers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575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7. Indirect Transmission: Insect/Vector-borne Diseases</a:t>
            </a:r>
            <a:endParaRPr 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02163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latin typeface="Comic Sans MS" pitchFamily="66" charset="0"/>
              </a:rPr>
              <a:t>Arboviruses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fr-FR" b="1" dirty="0" err="1" smtClean="0">
                <a:latin typeface="Comic Sans MS" pitchFamily="66" charset="0"/>
              </a:rPr>
              <a:t>Japanese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latin typeface="Comic Sans MS" pitchFamily="66" charset="0"/>
              </a:rPr>
              <a:t>Encephalitis</a:t>
            </a:r>
            <a:r>
              <a:rPr lang="fr-FR" b="1" dirty="0" smtClean="0">
                <a:latin typeface="Comic Sans MS" pitchFamily="66" charset="0"/>
              </a:rPr>
              <a:t> (JE) </a:t>
            </a:r>
          </a:p>
          <a:p>
            <a:r>
              <a:rPr lang="en-US" b="1" dirty="0" smtClean="0">
                <a:latin typeface="Comic Sans MS" pitchFamily="66" charset="0"/>
              </a:rPr>
              <a:t>Dengue</a:t>
            </a:r>
          </a:p>
          <a:p>
            <a:r>
              <a:rPr lang="en-US" b="1" dirty="0" smtClean="0">
                <a:latin typeface="Comic Sans MS" pitchFamily="66" charset="0"/>
              </a:rPr>
              <a:t>Yellow Fever </a:t>
            </a:r>
          </a:p>
          <a:p>
            <a:r>
              <a:rPr lang="en-US" b="1" dirty="0" smtClean="0">
                <a:latin typeface="Comic Sans MS" pitchFamily="66" charset="0"/>
              </a:rPr>
              <a:t>Malaria</a:t>
            </a:r>
          </a:p>
          <a:p>
            <a:r>
              <a:rPr lang="en-US" b="1" dirty="0" smtClean="0">
                <a:latin typeface="Comic Sans MS" pitchFamily="66" charset="0"/>
              </a:rPr>
              <a:t>Lymphatic </a:t>
            </a:r>
            <a:r>
              <a:rPr lang="en-US" b="1" dirty="0" err="1" smtClean="0">
                <a:latin typeface="Comic Sans MS" pitchFamily="66" charset="0"/>
              </a:rPr>
              <a:t>Filariasis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err="1" smtClean="0">
                <a:latin typeface="Comic Sans MS" pitchFamily="66" charset="0"/>
              </a:rPr>
              <a:t>Onchocerciasis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Loiasis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African </a:t>
            </a:r>
            <a:r>
              <a:rPr lang="en-US" b="1" dirty="0" err="1" smtClean="0">
                <a:latin typeface="Comic Sans MS" pitchFamily="66" charset="0"/>
              </a:rPr>
              <a:t>Trypanosomiasis</a:t>
            </a:r>
            <a:r>
              <a:rPr lang="en-US" b="1" dirty="0" smtClean="0">
                <a:latin typeface="Comic Sans MS" pitchFamily="66" charset="0"/>
              </a:rPr>
              <a:t> (Sleeping Sickness)</a:t>
            </a:r>
          </a:p>
          <a:p>
            <a:r>
              <a:rPr lang="en-US" b="1" dirty="0" smtClean="0">
                <a:latin typeface="Comic Sans MS" pitchFamily="66" charset="0"/>
              </a:rPr>
              <a:t>American </a:t>
            </a:r>
            <a:r>
              <a:rPr lang="en-US" b="1" dirty="0" err="1" smtClean="0">
                <a:latin typeface="Comic Sans MS" pitchFamily="66" charset="0"/>
              </a:rPr>
              <a:t>Trypanosomiasis</a:t>
            </a:r>
            <a:r>
              <a:rPr lang="en-US" b="1" dirty="0" smtClean="0">
                <a:latin typeface="Comic Sans MS" pitchFamily="66" charset="0"/>
              </a:rPr>
              <a:t> (</a:t>
            </a:r>
            <a:r>
              <a:rPr lang="en-US" b="1" dirty="0" err="1" smtClean="0">
                <a:latin typeface="Comic Sans MS" pitchFamily="66" charset="0"/>
              </a:rPr>
              <a:t>Chagas</a:t>
            </a:r>
            <a:r>
              <a:rPr lang="en-US" b="1" dirty="0" smtClean="0">
                <a:latin typeface="Comic Sans MS" pitchFamily="66" charset="0"/>
              </a:rPr>
              <a:t>’ Disease)</a:t>
            </a:r>
          </a:p>
          <a:p>
            <a:r>
              <a:rPr lang="en-US" b="1" dirty="0" err="1" smtClean="0">
                <a:latin typeface="Comic Sans MS" pitchFamily="66" charset="0"/>
              </a:rPr>
              <a:t>Leishmaniasis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8. Indirect Transmission: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Ectoparasites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Zoonoses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7545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Plague </a:t>
            </a:r>
          </a:p>
          <a:p>
            <a:r>
              <a:rPr lang="en-US" sz="2800" b="1" dirty="0" smtClean="0">
                <a:latin typeface="Comic Sans MS" pitchFamily="66" charset="0"/>
              </a:rPr>
              <a:t>Typhus </a:t>
            </a:r>
          </a:p>
          <a:p>
            <a:r>
              <a:rPr lang="en-US" sz="2800" b="1" dirty="0" smtClean="0">
                <a:latin typeface="Comic Sans MS" pitchFamily="66" charset="0"/>
              </a:rPr>
              <a:t>Louse-borne Relapsing Fever </a:t>
            </a:r>
          </a:p>
          <a:p>
            <a:r>
              <a:rPr lang="en-US" sz="2800" b="1" dirty="0" smtClean="0">
                <a:latin typeface="Comic Sans MS" pitchFamily="66" charset="0"/>
              </a:rPr>
              <a:t>Tick-borne Relapsing Fever </a:t>
            </a:r>
          </a:p>
          <a:p>
            <a:r>
              <a:rPr lang="en-US" sz="2800" b="1" dirty="0" smtClean="0">
                <a:latin typeface="Comic Sans MS" pitchFamily="66" charset="0"/>
              </a:rPr>
              <a:t>Diseases Transmitted by Hard Ticks </a:t>
            </a:r>
          </a:p>
          <a:p>
            <a:r>
              <a:rPr lang="en-US" sz="2800" b="1" dirty="0" smtClean="0">
                <a:latin typeface="Comic Sans MS" pitchFamily="66" charset="0"/>
              </a:rPr>
              <a:t>Tick Typhus/Fever </a:t>
            </a:r>
          </a:p>
          <a:p>
            <a:r>
              <a:rPr lang="en-US" sz="2800" b="1" dirty="0" smtClean="0">
                <a:latin typeface="Comic Sans MS" pitchFamily="66" charset="0"/>
              </a:rPr>
              <a:t>Rocky Mountain Spotted Fever </a:t>
            </a:r>
          </a:p>
          <a:p>
            <a:r>
              <a:rPr lang="en-US" sz="2800" b="1" dirty="0" smtClean="0">
                <a:latin typeface="Comic Sans MS" pitchFamily="66" charset="0"/>
              </a:rPr>
              <a:t>Lyme Disease </a:t>
            </a:r>
          </a:p>
          <a:p>
            <a:r>
              <a:rPr lang="en-US" sz="2800" b="1" dirty="0" err="1" smtClean="0">
                <a:latin typeface="Comic Sans MS" pitchFamily="66" charset="0"/>
              </a:rPr>
              <a:t>Arboviruses</a:t>
            </a:r>
            <a:endParaRPr lang="en-US" sz="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Indirect Transmission: Domestic and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Synanthropic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Zoonoses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Rabies </a:t>
            </a:r>
          </a:p>
          <a:p>
            <a:r>
              <a:rPr lang="en-US" b="1" dirty="0" err="1" smtClean="0">
                <a:latin typeface="Comic Sans MS" pitchFamily="66" charset="0"/>
              </a:rPr>
              <a:t>Hydatid</a:t>
            </a:r>
            <a:r>
              <a:rPr lang="en-US" b="1" dirty="0" smtClean="0">
                <a:latin typeface="Comic Sans MS" pitchFamily="66" charset="0"/>
              </a:rPr>
              <a:t> Disease</a:t>
            </a:r>
          </a:p>
          <a:p>
            <a:r>
              <a:rPr lang="en-US" b="1" dirty="0" err="1" smtClean="0">
                <a:latin typeface="Comic Sans MS" pitchFamily="66" charset="0"/>
              </a:rPr>
              <a:t>Toxocariasis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Larva </a:t>
            </a:r>
            <a:r>
              <a:rPr lang="en-US" b="1" dirty="0" err="1" smtClean="0">
                <a:latin typeface="Comic Sans MS" pitchFamily="66" charset="0"/>
              </a:rPr>
              <a:t>Migrans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Toxoplasmosis </a:t>
            </a:r>
          </a:p>
          <a:p>
            <a:r>
              <a:rPr lang="en-US" b="1" dirty="0" smtClean="0">
                <a:latin typeface="Comic Sans MS" pitchFamily="66" charset="0"/>
              </a:rPr>
              <a:t>Brucellosis </a:t>
            </a:r>
          </a:p>
          <a:p>
            <a:r>
              <a:rPr lang="en-US" b="1" dirty="0" err="1" smtClean="0">
                <a:latin typeface="Comic Sans MS" pitchFamily="66" charset="0"/>
              </a:rPr>
              <a:t>nthrax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err="1" smtClean="0">
                <a:latin typeface="Comic Sans MS" pitchFamily="66" charset="0"/>
              </a:rPr>
              <a:t>Leptospirosis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r>
              <a:rPr lang="en-US" b="1" dirty="0" smtClean="0">
                <a:latin typeface="Comic Sans MS" pitchFamily="66" charset="0"/>
              </a:rPr>
              <a:t>Lassa Fever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Control and Prevention of Infectious Diseases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30763"/>
          </a:xfrm>
        </p:spPr>
        <p:txBody>
          <a:bodyPr/>
          <a:lstStyle/>
          <a:p>
            <a:r>
              <a:rPr lang="en-US" sz="3600" b="1" dirty="0" smtClean="0">
                <a:latin typeface="Comic Sans MS" pitchFamily="66" charset="0"/>
              </a:rPr>
              <a:t>Control can be directed at 5 levels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agent</a:t>
            </a:r>
            <a:r>
              <a:rPr lang="en-US" sz="3600" b="1" dirty="0" smtClean="0">
                <a:latin typeface="Comic Sans MS" pitchFamily="66" charset="0"/>
              </a:rPr>
              <a:t>,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route of transmission</a:t>
            </a:r>
            <a:r>
              <a:rPr lang="en-US" sz="3600" b="1" dirty="0" smtClean="0">
                <a:latin typeface="Comic Sans MS" pitchFamily="66" charset="0"/>
              </a:rPr>
              <a:t>,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host </a:t>
            </a:r>
            <a:r>
              <a:rPr lang="en-US" sz="3600" b="1" dirty="0" smtClean="0">
                <a:latin typeface="Comic Sans MS" pitchFamily="66" charset="0"/>
              </a:rPr>
              <a:t>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environment</a:t>
            </a:r>
            <a:r>
              <a:rPr lang="en-US" sz="3600" b="1" dirty="0" smtClean="0">
                <a:latin typeface="Comic Sans MS" pitchFamily="66" charset="0"/>
              </a:rPr>
              <a:t>.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Combined control strategies.</a:t>
            </a:r>
            <a:endParaRPr 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2590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Disease prevention: Controlling the Agent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7"/>
            <a:ext cx="8229600" cy="4068763"/>
          </a:xfrm>
        </p:spPr>
        <p:txBody>
          <a:bodyPr>
            <a:normAutofit fontScale="92500"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Destruction of the agent either by: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Using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drugs</a:t>
            </a:r>
            <a:r>
              <a:rPr lang="en-US" sz="3600" b="1" dirty="0" smtClean="0">
                <a:latin typeface="Comic Sans MS" pitchFamily="66" charset="0"/>
              </a:rPr>
              <a:t> that kill the agent in agents that live in the body,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Use of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antiseptics</a:t>
            </a:r>
            <a:r>
              <a:rPr lang="en-US" sz="3600" b="1" dirty="0" smtClean="0">
                <a:latin typeface="Comic Sans MS" pitchFamily="66" charset="0"/>
              </a:rPr>
              <a:t>,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sterilization</a:t>
            </a:r>
            <a:r>
              <a:rPr lang="en-US" sz="3600" b="1" dirty="0" smtClean="0">
                <a:latin typeface="Comic Sans MS" pitchFamily="66" charset="0"/>
              </a:rPr>
              <a:t>,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incineration</a:t>
            </a:r>
            <a:r>
              <a:rPr lang="en-US" sz="3600" b="1" dirty="0" smtClean="0">
                <a:latin typeface="Comic Sans MS" pitchFamily="66" charset="0"/>
              </a:rPr>
              <a:t> or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radiation</a:t>
            </a:r>
            <a:r>
              <a:rPr lang="en-US" sz="3600" b="1" dirty="0" smtClean="0">
                <a:latin typeface="Comic Sans MS" pitchFamily="66" charset="0"/>
              </a:rPr>
              <a:t> for agents which live outside the body.</a:t>
            </a:r>
            <a:endParaRPr 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Interrupting Transmission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Aimed at </a:t>
            </a:r>
            <a:r>
              <a:rPr lang="en-US" sz="3600" b="1" dirty="0" smtClean="0">
                <a:solidFill>
                  <a:srgbClr val="5A1CF6"/>
                </a:solidFill>
                <a:latin typeface="Comic Sans MS" pitchFamily="66" charset="0"/>
              </a:rPr>
              <a:t>impeding the movement of an agent</a:t>
            </a:r>
            <a:r>
              <a:rPr lang="en-US" sz="3600" b="1" dirty="0" smtClean="0">
                <a:latin typeface="Comic Sans MS" pitchFamily="66" charset="0"/>
              </a:rPr>
              <a:t> from reservoir to the host. </a:t>
            </a:r>
          </a:p>
          <a:p>
            <a:r>
              <a:rPr lang="en-US" sz="3600" b="1" dirty="0" smtClean="0">
                <a:latin typeface="Comic Sans MS" pitchFamily="66" charset="0"/>
              </a:rPr>
              <a:t>Successful because the agent is most vulnerable when travelling to the host.</a:t>
            </a:r>
          </a:p>
          <a:p>
            <a:r>
              <a:rPr lang="en-US" sz="3600" b="1" dirty="0" smtClean="0">
                <a:latin typeface="Comic Sans MS" pitchFamily="66" charset="0"/>
              </a:rPr>
              <a:t>Many control strategies use this approach</a:t>
            </a:r>
            <a:endParaRPr 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Disease prevention: interrupting transmission</a:t>
            </a:r>
            <a:r>
              <a:rPr lang="en-US" sz="3600" b="1" dirty="0" smtClean="0">
                <a:solidFill>
                  <a:srgbClr val="FF0000"/>
                </a:solidFill>
              </a:rPr>
              <a:t>: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Quarantine or isolation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Giving vaccination/prophylaxis to contacts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Improving environmental 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Destroying/vaccinating animal reservoir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Proper Cooking of food and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Boling and proper water treatment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Vector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Statuses of Disease in Epidemiology</a:t>
            </a:r>
            <a:r>
              <a:rPr lang="en-US" sz="4000" b="1" dirty="0" smtClean="0">
                <a:solidFill>
                  <a:srgbClr val="FF0000"/>
                </a:solidFill>
              </a:rPr>
              <a:t>: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Epidemic</a:t>
            </a:r>
          </a:p>
          <a:p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Endemic</a:t>
            </a:r>
          </a:p>
          <a:p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Pandemic</a:t>
            </a:r>
          </a:p>
          <a:p>
            <a:r>
              <a:rPr lang="en-US" sz="2800" b="1" dirty="0" err="1" smtClean="0">
                <a:solidFill>
                  <a:srgbClr val="5A1CF6"/>
                </a:solidFill>
                <a:latin typeface="Comic Sans MS" pitchFamily="66" charset="0"/>
              </a:rPr>
              <a:t>Holoendemic</a:t>
            </a:r>
            <a:endParaRPr lang="en-US" sz="2800" b="1" dirty="0" smtClean="0">
              <a:solidFill>
                <a:srgbClr val="5A1CF6"/>
              </a:solidFill>
              <a:latin typeface="Comic Sans MS" pitchFamily="66" charset="0"/>
            </a:endParaRPr>
          </a:p>
          <a:p>
            <a:r>
              <a:rPr lang="en-US" sz="2800" b="1" dirty="0" err="1" smtClean="0">
                <a:solidFill>
                  <a:srgbClr val="5A1CF6"/>
                </a:solidFill>
                <a:latin typeface="Comic Sans MS" pitchFamily="66" charset="0"/>
              </a:rPr>
              <a:t>Hyperendemic</a:t>
            </a:r>
            <a:endParaRPr lang="en-US" sz="2800" b="1" dirty="0">
              <a:solidFill>
                <a:srgbClr val="5A1CF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Disease prevention: Host protection</a:t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The host can be protected by: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Physical methods </a:t>
            </a:r>
            <a:r>
              <a:rPr lang="en-US" sz="3600" b="1" dirty="0" smtClean="0">
                <a:latin typeface="Comic Sans MS" pitchFamily="66" charset="0"/>
              </a:rPr>
              <a:t>(mosquito nets, clothing, housing, repellants)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Vaccination</a:t>
            </a:r>
            <a:r>
              <a:rPr lang="en-US" sz="3600" b="1" dirty="0" smtClean="0">
                <a:latin typeface="Comic Sans MS" pitchFamily="66" charset="0"/>
              </a:rPr>
              <a:t> against specific diseases or by taking regular prophylaxis.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>
                <a:latin typeface="Comic Sans MS" pitchFamily="66" charset="0"/>
              </a:rPr>
              <a:t>Improvement of personal hygiene</a:t>
            </a:r>
            <a:endParaRPr 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Disease prevention: Environment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797"/>
            <a:ext cx="8229600" cy="4906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Improvement of housing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Improvement of communications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Provision of safe water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Proper disposal of excreta and waste;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Others, such as meat inspection and hygiene.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0948"/>
            <a:ext cx="8229600" cy="6092252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Epidemic</a:t>
            </a: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 occurrence of disease or health related event in excess of normal expectancy.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Endemic</a:t>
            </a:r>
          </a:p>
          <a:p>
            <a:pPr lvl="1"/>
            <a:r>
              <a:rPr lang="en-US" sz="2000" b="1" dirty="0" smtClean="0">
                <a:solidFill>
                  <a:srgbClr val="5A1CF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 constant presence of a disease or infectious organisms within a particular geographic area or population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Pandemic</a:t>
            </a:r>
          </a:p>
          <a:p>
            <a:pPr lvl="1"/>
            <a:r>
              <a:rPr lang="en-US" sz="2000" b="1" dirty="0" smtClean="0">
                <a:solidFill>
                  <a:srgbClr val="5A1CF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An epidemic occurring across international boundaries and usually affecting many people</a:t>
            </a:r>
          </a:p>
          <a:p>
            <a:r>
              <a:rPr lang="en-US" b="1" dirty="0" err="1" smtClean="0">
                <a:solidFill>
                  <a:srgbClr val="009900"/>
                </a:solidFill>
                <a:latin typeface="Comic Sans MS" pitchFamily="66" charset="0"/>
              </a:rPr>
              <a:t>Holoendemic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State of a disease being very common in children and reaching a state of equilibrium such that adults are not as commonly affected as children e.g. Malaria</a:t>
            </a:r>
          </a:p>
          <a:p>
            <a:r>
              <a:rPr lang="en-US" b="1" dirty="0" err="1" smtClean="0">
                <a:solidFill>
                  <a:srgbClr val="009900"/>
                </a:solidFill>
                <a:latin typeface="Comic Sans MS" pitchFamily="66" charset="0"/>
              </a:rPr>
              <a:t>Hyperendemic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  <a:p>
            <a:pPr lvl="1"/>
            <a:r>
              <a:rPr lang="en-US" sz="2000" b="1" dirty="0">
                <a:solidFill>
                  <a:srgbClr val="5A1CF6"/>
                </a:solidFill>
                <a:latin typeface="Comic Sans MS" pitchFamily="66" charset="0"/>
              </a:rPr>
              <a:t>A disease that is constantly present at a high incidence/prevalence and affects all age groups equally.</a:t>
            </a:r>
          </a:p>
          <a:p>
            <a:pPr lvl="1"/>
            <a:endParaRPr lang="en-US" b="1" dirty="0">
              <a:solidFill>
                <a:srgbClr val="5A1CF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Explaining Disease Occurrence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9240"/>
            <a:ext cx="8229600" cy="455676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Epidemiologic triangle/Triad is a model for explaining infectious disease causation.</a:t>
            </a:r>
          </a:p>
          <a:p>
            <a:pPr lvl="1"/>
            <a:r>
              <a:rPr lang="en-US" sz="2800" b="1" dirty="0" smtClean="0">
                <a:latin typeface="Comic Sans MS" pitchFamily="66" charset="0"/>
              </a:rPr>
              <a:t>Has three components: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An external agent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A susceptible host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sz="2800" b="1" dirty="0" smtClean="0">
                <a:solidFill>
                  <a:srgbClr val="5A1CF6"/>
                </a:solidFill>
                <a:latin typeface="Comic Sans MS" pitchFamily="66" charset="0"/>
              </a:rPr>
              <a:t>The environment</a:t>
            </a:r>
            <a:endParaRPr lang="en-US" sz="2800" b="1" dirty="0">
              <a:solidFill>
                <a:srgbClr val="5A1CF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Epidemiologic Triad</a:t>
            </a:r>
            <a:endParaRPr lang="en-US" sz="2800" b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477000" cy="4267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Epidemiologic Triad Cont’d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The interactions of agent, host and environment are: </a:t>
            </a:r>
          </a:p>
          <a:p>
            <a:r>
              <a:rPr lang="en-US" sz="2800" b="1" dirty="0" smtClean="0">
                <a:solidFill>
                  <a:srgbClr val="009900"/>
                </a:solidFill>
                <a:latin typeface="Comic Sans MS" pitchFamily="66" charset="0"/>
              </a:rPr>
              <a:t>The agent </a:t>
            </a:r>
            <a:r>
              <a:rPr lang="en-US" sz="2800" b="1" dirty="0" smtClean="0">
                <a:latin typeface="Comic Sans MS" pitchFamily="66" charset="0"/>
              </a:rPr>
              <a:t>needs a</a:t>
            </a:r>
            <a:r>
              <a:rPr lang="en-US" sz="2800" b="1" dirty="0" smtClean="0">
                <a:solidFill>
                  <a:srgbClr val="009900"/>
                </a:solidFill>
                <a:latin typeface="Comic Sans MS" pitchFamily="66" charset="0"/>
              </a:rPr>
              <a:t> suitable environment </a:t>
            </a:r>
            <a:r>
              <a:rPr lang="en-US" sz="2800" b="1" dirty="0" smtClean="0">
                <a:latin typeface="Comic Sans MS" pitchFamily="66" charset="0"/>
              </a:rPr>
              <a:t>in which to grow and multiply and thus be able to spread and infect a </a:t>
            </a:r>
            <a:r>
              <a:rPr lang="en-US" sz="2800" b="1" dirty="0" smtClean="0">
                <a:solidFill>
                  <a:srgbClr val="009900"/>
                </a:solidFill>
                <a:latin typeface="Comic Sans MS" pitchFamily="66" charset="0"/>
              </a:rPr>
              <a:t>susceptible host </a:t>
            </a:r>
            <a:r>
              <a:rPr lang="en-US" sz="2800" b="1" dirty="0" smtClean="0">
                <a:latin typeface="Comic Sans MS" pitchFamily="66" charset="0"/>
              </a:rPr>
              <a:t>living in the </a:t>
            </a:r>
            <a:r>
              <a:rPr lang="en-US" sz="2800" b="1" dirty="0" smtClean="0">
                <a:solidFill>
                  <a:srgbClr val="009900"/>
                </a:solidFill>
                <a:latin typeface="Comic Sans MS" pitchFamily="66" charset="0"/>
              </a:rPr>
              <a:t>environment.</a:t>
            </a:r>
            <a:endParaRPr lang="en-US" sz="28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E6B49502B9C642B2D5BB5E754263EF" ma:contentTypeVersion="8" ma:contentTypeDescription="Ein neues Dokument erstellen." ma:contentTypeScope="" ma:versionID="0e2396517994fde0a1f31f3d9d98bc95">
  <xsd:schema xmlns:xsd="http://www.w3.org/2001/XMLSchema" xmlns:xs="http://www.w3.org/2001/XMLSchema" xmlns:p="http://schemas.microsoft.com/office/2006/metadata/properties" xmlns:ns2="1e2bd01e-29b9-4066-9a95-1c36b16ac655" xmlns:ns3="d532121a-fa52-4771-8dd4-0430e1f15839" targetNamespace="http://schemas.microsoft.com/office/2006/metadata/properties" ma:root="true" ma:fieldsID="6cd55501c148cf27e9a6f75b0f07e242" ns2:_="" ns3:_="">
    <xsd:import namespace="1e2bd01e-29b9-4066-9a95-1c36b16ac655"/>
    <xsd:import namespace="d532121a-fa52-4771-8dd4-0430e1f158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2bd01e-29b9-4066-9a95-1c36b16ac6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2121a-fa52-4771-8dd4-0430e1f1583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97A9D5-2A44-4173-999B-CDB06339117C}"/>
</file>

<file path=customXml/itemProps2.xml><?xml version="1.0" encoding="utf-8"?>
<ds:datastoreItem xmlns:ds="http://schemas.openxmlformats.org/officeDocument/2006/customXml" ds:itemID="{1CEE38C2-EE28-4D4D-8E32-9FF544E95D44}"/>
</file>

<file path=customXml/itemProps3.xml><?xml version="1.0" encoding="utf-8"?>
<ds:datastoreItem xmlns:ds="http://schemas.openxmlformats.org/officeDocument/2006/customXml" ds:itemID="{4298743C-1E0A-4786-936D-9D896E5F1C7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35998</TotalTime>
  <Words>1782</Words>
  <Application>Microsoft Office PowerPoint</Application>
  <PresentationFormat>On-screen Show (4:3)</PresentationFormat>
  <Paragraphs>325</Paragraphs>
  <Slides>51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1" baseType="lpstr">
      <vt:lpstr>Arial</vt:lpstr>
      <vt:lpstr>Calibri</vt:lpstr>
      <vt:lpstr>Century Gothic</vt:lpstr>
      <vt:lpstr>Comic Sans MS</vt:lpstr>
      <vt:lpstr>Courier New</vt:lpstr>
      <vt:lpstr>Palatino Linotype</vt:lpstr>
      <vt:lpstr>Tahoma</vt:lpstr>
      <vt:lpstr>Wingdings</vt:lpstr>
      <vt:lpstr>Executive</vt:lpstr>
      <vt:lpstr>1_Executive</vt:lpstr>
      <vt:lpstr>Communicable Diseases: </vt:lpstr>
      <vt:lpstr>COMMUNICABLE DISEASES</vt:lpstr>
      <vt:lpstr>Definition</vt:lpstr>
      <vt:lpstr> Why are communicable diseases important in Africa? Because: </vt:lpstr>
      <vt:lpstr>Statuses of Disease in Epidemiology:</vt:lpstr>
      <vt:lpstr>PowerPoint Presentation</vt:lpstr>
      <vt:lpstr>Explaining Disease Occurrence</vt:lpstr>
      <vt:lpstr>Epidemiologic Triad</vt:lpstr>
      <vt:lpstr>Epidemiologic Triad Cont’d</vt:lpstr>
      <vt:lpstr>The Agent</vt:lpstr>
      <vt:lpstr>Characteristics of infectious disease agents</vt:lpstr>
      <vt:lpstr> CHARACTERISTICS OF AN INFECTIOUS DISEASE AGENT</vt:lpstr>
      <vt:lpstr>PowerPoint Presentation</vt:lpstr>
      <vt:lpstr>THE HOST/RESERVOIR</vt:lpstr>
      <vt:lpstr>THE HUMAN RESERVOIRS</vt:lpstr>
      <vt:lpstr>CARRIER</vt:lpstr>
      <vt:lpstr>Carrier state</vt:lpstr>
      <vt:lpstr>Carrier state cont’d</vt:lpstr>
      <vt:lpstr>Types of carriers</vt:lpstr>
      <vt:lpstr> Factors Contributing to the  occurrence of Infectious Diseases</vt:lpstr>
      <vt:lpstr>Factors which influence disease occurrence</vt:lpstr>
      <vt:lpstr>Host factors (Demographic)that influence disease occurrence.</vt:lpstr>
      <vt:lpstr>The Environment</vt:lpstr>
      <vt:lpstr>Environmental factors influencing spread of communicable diseases</vt:lpstr>
      <vt:lpstr>The Epidemiologic Beam Balance</vt:lpstr>
      <vt:lpstr>The Epidemiologic Beam Balance</vt:lpstr>
      <vt:lpstr>Defeat/Disease/Epidemic</vt:lpstr>
      <vt:lpstr>Defence/Non-Disease</vt:lpstr>
      <vt:lpstr>Chain of Infection (The Transmission Cycle)</vt:lpstr>
      <vt:lpstr>Dynamics of Disease Transmission</vt:lpstr>
      <vt:lpstr>Modes of Transmission</vt:lpstr>
      <vt:lpstr>PowerPoint Presentation</vt:lpstr>
      <vt:lpstr>Portals of Exit and Entry</vt:lpstr>
      <vt:lpstr>PowerPoint Presentation</vt:lpstr>
      <vt:lpstr>PowerPoint Presentation</vt:lpstr>
      <vt:lpstr>Types of diseases/Modes of Transmission</vt:lpstr>
      <vt:lpstr>2. Indirect Transmission: Faecal–Oral/Water borne Diseases</vt:lpstr>
      <vt:lpstr>3. Indirect transmission: Food-borne</vt:lpstr>
      <vt:lpstr>4. Indirect Transmission: Diseases of Soil Contact</vt:lpstr>
      <vt:lpstr>5. Indirect Transmission: Airborne Transmitted Infections</vt:lpstr>
      <vt:lpstr>6. Direct Transmission: Diseases Transmitted Via Body Fluids</vt:lpstr>
      <vt:lpstr>PowerPoint Presentation</vt:lpstr>
      <vt:lpstr>7. Indirect Transmission: Insect/Vector-borne Diseases</vt:lpstr>
      <vt:lpstr>8. Indirect Transmission: Ectoparasites/Zoonoses</vt:lpstr>
      <vt:lpstr>Indirect Transmission: Domestic and Synanthropic Zoonoses</vt:lpstr>
      <vt:lpstr>Control and Prevention of Infectious Diseases</vt:lpstr>
      <vt:lpstr> Disease prevention: Controlling the Agent </vt:lpstr>
      <vt:lpstr>Interrupting Transmission </vt:lpstr>
      <vt:lpstr>Disease prevention: interrupting transmission:</vt:lpstr>
      <vt:lpstr>Disease prevention: Host protection </vt:lpstr>
      <vt:lpstr>Disease prevention: Environment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EPIDEMIOLOGIC TRIAD</dc:title>
  <dc:creator>DR Ramadan</dc:creator>
  <cp:lastModifiedBy>Microsoft account</cp:lastModifiedBy>
  <cp:revision>210</cp:revision>
  <dcterms:created xsi:type="dcterms:W3CDTF">2010-07-19T18:18:09Z</dcterms:created>
  <dcterms:modified xsi:type="dcterms:W3CDTF">2022-11-22T19:21:57Z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0x01010033E6B49502B9C642B2D5BB5E754263EF</vt:lpwstr>
  </property>
</Properties>
</file>