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modernComment_1AD_4DDE8CB9.xml" ContentType="application/vnd.ms-powerpoint.comments+xml"/>
  <Override PartName="/ppt/comments/modernComment_1AE_31894AFE.xml" ContentType="application/vnd.ms-powerpoint.comment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63"/>
  </p:notesMasterIdLst>
  <p:sldIdLst>
    <p:sldId id="256" r:id="rId5"/>
    <p:sldId id="429" r:id="rId6"/>
    <p:sldId id="430" r:id="rId7"/>
    <p:sldId id="431"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8" r:id="rId26"/>
    <p:sldId id="279" r:id="rId27"/>
    <p:sldId id="280" r:id="rId28"/>
    <p:sldId id="281" r:id="rId29"/>
    <p:sldId id="282" r:id="rId30"/>
    <p:sldId id="283" r:id="rId31"/>
    <p:sldId id="284" r:id="rId32"/>
    <p:sldId id="285" r:id="rId33"/>
    <p:sldId id="286" r:id="rId34"/>
    <p:sldId id="288" r:id="rId35"/>
    <p:sldId id="291" r:id="rId36"/>
    <p:sldId id="292" r:id="rId37"/>
    <p:sldId id="293" r:id="rId38"/>
    <p:sldId id="294" r:id="rId39"/>
    <p:sldId id="295" r:id="rId40"/>
    <p:sldId id="296" r:id="rId41"/>
    <p:sldId id="297" r:id="rId42"/>
    <p:sldId id="299" r:id="rId43"/>
    <p:sldId id="306" r:id="rId44"/>
    <p:sldId id="319" r:id="rId45"/>
    <p:sldId id="320" r:id="rId46"/>
    <p:sldId id="321" r:id="rId47"/>
    <p:sldId id="322" r:id="rId48"/>
    <p:sldId id="323" r:id="rId49"/>
    <p:sldId id="324" r:id="rId50"/>
    <p:sldId id="326" r:id="rId51"/>
    <p:sldId id="328" r:id="rId52"/>
    <p:sldId id="330" r:id="rId53"/>
    <p:sldId id="417" r:id="rId54"/>
    <p:sldId id="418" r:id="rId55"/>
    <p:sldId id="419" r:id="rId56"/>
    <p:sldId id="420" r:id="rId57"/>
    <p:sldId id="421" r:id="rId58"/>
    <p:sldId id="422" r:id="rId59"/>
    <p:sldId id="423" r:id="rId60"/>
    <p:sldId id="424" r:id="rId61"/>
    <p:sldId id="425" r:id="rId6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9454761-CC25-4E87-D095-F4E0AF4574DB}" name="Buckup, Rieke GIZ" initials="BG" userId="S::rieke.buckup@giz.de::dc659dc8-4076-4822-9824-418c61fc00c0"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6009F70-54F2-7EB4-A519-EE87C5BA7737}" v="8" dt="2023-03-17T09:05:39.24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7" autoAdjust="0"/>
    <p:restoredTop sz="70242" autoAdjust="0"/>
  </p:normalViewPr>
  <p:slideViewPr>
    <p:cSldViewPr snapToGrid="0" snapToObjects="1">
      <p:cViewPr varScale="1">
        <p:scale>
          <a:sx n="51" d="100"/>
          <a:sy n="51" d="100"/>
        </p:scale>
        <p:origin x="1956"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notesMaster" Target="notesMasters/notesMaster1.xml"/><Relationship Id="rId68" Type="http://schemas.microsoft.com/office/2016/11/relationships/changesInfo" Target="changesInfos/changesInfo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theme" Target="theme/theme1.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presProps" Target="presProps.xml"/><Relationship Id="rId69" Type="http://schemas.microsoft.com/office/2015/10/relationships/revisionInfo" Target="revisionInfo.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tableStyles" Target="tableStyle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uckup, Rieke GIZ" userId="S::rieke.buckup@giz.de::dc659dc8-4076-4822-9824-418c61fc00c0" providerId="AD" clId="Web-{36009F70-54F2-7EB4-A519-EE87C5BA7737}"/>
    <pc:docChg chg="mod modSld">
      <pc:chgData name="Buckup, Rieke GIZ" userId="S::rieke.buckup@giz.de::dc659dc8-4076-4822-9824-418c61fc00c0" providerId="AD" clId="Web-{36009F70-54F2-7EB4-A519-EE87C5BA7737}" dt="2023-03-17T09:05:38.620" v="6" actId="20577"/>
      <pc:docMkLst>
        <pc:docMk/>
      </pc:docMkLst>
      <pc:sldChg chg="modSp">
        <pc:chgData name="Buckup, Rieke GIZ" userId="S::rieke.buckup@giz.de::dc659dc8-4076-4822-9824-418c61fc00c0" providerId="AD" clId="Web-{36009F70-54F2-7EB4-A519-EE87C5BA7737}" dt="2023-03-17T09:05:38.620" v="6" actId="20577"/>
        <pc:sldMkLst>
          <pc:docMk/>
          <pc:sldMk cId="20585096" sldId="270"/>
        </pc:sldMkLst>
        <pc:spChg chg="mod">
          <ac:chgData name="Buckup, Rieke GIZ" userId="S::rieke.buckup@giz.de::dc659dc8-4076-4822-9824-418c61fc00c0" providerId="AD" clId="Web-{36009F70-54F2-7EB4-A519-EE87C5BA7737}" dt="2023-03-17T09:05:38.620" v="6" actId="20577"/>
          <ac:spMkLst>
            <pc:docMk/>
            <pc:sldMk cId="20585096" sldId="270"/>
            <ac:spMk id="3" creationId="{00000000-0000-0000-0000-000000000000}"/>
          </ac:spMkLst>
        </pc:spChg>
      </pc:sldChg>
      <pc:sldChg chg="addCm">
        <pc:chgData name="Buckup, Rieke GIZ" userId="S::rieke.buckup@giz.de::dc659dc8-4076-4822-9824-418c61fc00c0" providerId="AD" clId="Web-{36009F70-54F2-7EB4-A519-EE87C5BA7737}" dt="2023-03-17T08:56:30.132" v="3"/>
        <pc:sldMkLst>
          <pc:docMk/>
          <pc:sldMk cId="1306430649" sldId="429"/>
        </pc:sldMkLst>
        <pc:extLst>
          <p:ext xmlns:p="http://schemas.openxmlformats.org/presentationml/2006/main" uri="{D6D511B9-2390-475A-947B-AFAB55BFBCF1}">
            <pc226:cmChg xmlns:pc226="http://schemas.microsoft.com/office/powerpoint/2022/06/main/command" chg="add">
              <pc226:chgData name="Buckup, Rieke GIZ" userId="S::rieke.buckup@giz.de::dc659dc8-4076-4822-9824-418c61fc00c0" providerId="AD" clId="Web-{36009F70-54F2-7EB4-A519-EE87C5BA7737}" dt="2023-03-17T08:56:13.334" v="2"/>
              <pc2:cmMkLst xmlns:pc2="http://schemas.microsoft.com/office/powerpoint/2019/9/main/command">
                <pc:docMk/>
                <pc:sldMk cId="1306430649" sldId="429"/>
                <pc2:cmMk id="{2B019551-4FEE-4AB6-AF48-030027555E98}"/>
              </pc2:cmMkLst>
            </pc226:cmChg>
            <pc226:cmChg xmlns:pc226="http://schemas.microsoft.com/office/powerpoint/2022/06/main/command" chg="add">
              <pc226:chgData name="Buckup, Rieke GIZ" userId="S::rieke.buckup@giz.de::dc659dc8-4076-4822-9824-418c61fc00c0" providerId="AD" clId="Web-{36009F70-54F2-7EB4-A519-EE87C5BA7737}" dt="2023-03-17T08:55:53.396" v="1"/>
              <pc2:cmMkLst xmlns:pc2="http://schemas.microsoft.com/office/powerpoint/2019/9/main/command">
                <pc:docMk/>
                <pc:sldMk cId="1306430649" sldId="429"/>
                <pc2:cmMk id="{A54D366F-B542-4B34-B6BE-B4B2BA1AF2A4}"/>
              </pc2:cmMkLst>
            </pc226:cmChg>
            <pc226:cmChg xmlns:pc226="http://schemas.microsoft.com/office/powerpoint/2022/06/main/command" chg="add">
              <pc226:chgData name="Buckup, Rieke GIZ" userId="S::rieke.buckup@giz.de::dc659dc8-4076-4822-9824-418c61fc00c0" providerId="AD" clId="Web-{36009F70-54F2-7EB4-A519-EE87C5BA7737}" dt="2023-03-17T08:56:30.132" v="3"/>
              <pc2:cmMkLst xmlns:pc2="http://schemas.microsoft.com/office/powerpoint/2019/9/main/command">
                <pc:docMk/>
                <pc:sldMk cId="1306430649" sldId="429"/>
                <pc2:cmMk id="{0C36237F-23FE-4AF4-A8B3-F5E1E9E0AA81}"/>
              </pc2:cmMkLst>
            </pc226:cmChg>
          </p:ext>
        </pc:extLst>
      </pc:sldChg>
      <pc:sldChg chg="addCm">
        <pc:chgData name="Buckup, Rieke GIZ" userId="S::rieke.buckup@giz.de::dc659dc8-4076-4822-9824-418c61fc00c0" providerId="AD" clId="Web-{36009F70-54F2-7EB4-A519-EE87C5BA7737}" dt="2023-03-17T08:57:00.070" v="4"/>
        <pc:sldMkLst>
          <pc:docMk/>
          <pc:sldMk cId="831081214" sldId="430"/>
        </pc:sldMkLst>
        <pc:extLst>
          <p:ext xmlns:p="http://schemas.openxmlformats.org/presentationml/2006/main" uri="{D6D511B9-2390-475A-947B-AFAB55BFBCF1}">
            <pc226:cmChg xmlns:pc226="http://schemas.microsoft.com/office/powerpoint/2022/06/main/command" chg="add">
              <pc226:chgData name="Buckup, Rieke GIZ" userId="S::rieke.buckup@giz.de::dc659dc8-4076-4822-9824-418c61fc00c0" providerId="AD" clId="Web-{36009F70-54F2-7EB4-A519-EE87C5BA7737}" dt="2023-03-17T08:57:00.070" v="4"/>
              <pc2:cmMkLst xmlns:pc2="http://schemas.microsoft.com/office/powerpoint/2019/9/main/command">
                <pc:docMk/>
                <pc:sldMk cId="831081214" sldId="430"/>
                <pc2:cmMk id="{DE128DD9-4E46-4B8A-ABEB-B2E0284D92EA}"/>
              </pc2:cmMkLst>
            </pc226:cmChg>
          </p:ext>
        </pc:extLst>
      </pc:sldChg>
    </pc:docChg>
  </pc:docChgLst>
</pc:chgInfo>
</file>

<file path=ppt/comments/modernComment_1AD_4DDE8CB9.xml><?xml version="1.0" encoding="utf-8"?>
<p188:cmLst xmlns:a="http://schemas.openxmlformats.org/drawingml/2006/main" xmlns:r="http://schemas.openxmlformats.org/officeDocument/2006/relationships" xmlns:p188="http://schemas.microsoft.com/office/powerpoint/2018/8/main">
  <p188:cm id="{A54D366F-B542-4B34-B6BE-B4B2BA1AF2A4}" authorId="{79454761-CC25-4E87-D095-F4E0AF4574DB}" created="2023-03-17T08:55:53.396">
    <ac:txMkLst xmlns:ac="http://schemas.microsoft.com/office/drawing/2013/main/command">
      <pc:docMk xmlns:pc="http://schemas.microsoft.com/office/powerpoint/2013/main/command"/>
      <pc:sldMk xmlns:pc="http://schemas.microsoft.com/office/powerpoint/2013/main/command" cId="1306430649" sldId="429"/>
      <ac:spMk id="3" creationId="{00000000-0000-0000-0000-000000000000}"/>
      <ac:txMk cp="139" len="8">
        <ac:context len="301" hash="3147926976"/>
      </ac:txMk>
    </ac:txMkLst>
    <p188:pos x="1756925" y="3024707"/>
    <p188:txBody>
      <a:bodyPr/>
      <a:lstStyle/>
      <a:p>
        <a:r>
          <a:rPr lang="en-US"/>
          <a:t>define factors? </a:t>
        </a:r>
      </a:p>
    </p188:txBody>
  </p188:cm>
  <p188:cm id="{2B019551-4FEE-4AB6-AF48-030027555E98}" authorId="{79454761-CC25-4E87-D095-F4E0AF4574DB}" created="2023-03-17T08:56:13.334">
    <ac:txMkLst xmlns:ac="http://schemas.microsoft.com/office/drawing/2013/main/command">
      <pc:docMk xmlns:pc="http://schemas.microsoft.com/office/powerpoint/2013/main/command"/>
      <pc:sldMk xmlns:pc="http://schemas.microsoft.com/office/powerpoint/2013/main/command" cId="1306430649" sldId="429"/>
      <ac:spMk id="3" creationId="{00000000-0000-0000-0000-000000000000}"/>
      <ac:txMk cp="180" len="7">
        <ac:context len="301" hash="3147926976"/>
      </ac:txMk>
    </ac:txMkLst>
    <p188:pos x="1836786" y="3533816"/>
    <p188:txBody>
      <a:bodyPr/>
      <a:lstStyle/>
      <a:p>
        <a:r>
          <a:rPr lang="en-US"/>
          <a:t>understand the web of disease causation?</a:t>
        </a:r>
      </a:p>
    </p188:txBody>
  </p188:cm>
  <p188:cm id="{0C36237F-23FE-4AF4-A8B3-F5E1E9E0AA81}" authorId="{79454761-CC25-4E87-D095-F4E0AF4574DB}" created="2023-03-17T08:56:30.132">
    <ac:txMkLst xmlns:ac="http://schemas.microsoft.com/office/drawing/2013/main/command">
      <pc:docMk xmlns:pc="http://schemas.microsoft.com/office/powerpoint/2013/main/command"/>
      <pc:sldMk xmlns:pc="http://schemas.microsoft.com/office/powerpoint/2013/main/command" cId="1306430649" sldId="429"/>
      <ac:spMk id="3" creationId="{00000000-0000-0000-0000-000000000000}"/>
      <ac:txMk cp="229" len="11">
        <ac:context len="301" hash="3147926976"/>
      </ac:txMk>
    </ac:txMkLst>
    <p188:pos x="2116296" y="4032943"/>
    <p188:txBody>
      <a:bodyPr/>
      <a:lstStyle/>
      <a:p>
        <a:r>
          <a:rPr lang="en-US"/>
          <a:t>look at principles of prevention? </a:t>
        </a:r>
      </a:p>
    </p188:txBody>
  </p188:cm>
</p188:cmLst>
</file>

<file path=ppt/comments/modernComment_1AE_31894AFE.xml><?xml version="1.0" encoding="utf-8"?>
<p188:cmLst xmlns:a="http://schemas.openxmlformats.org/drawingml/2006/main" xmlns:r="http://schemas.openxmlformats.org/officeDocument/2006/relationships" xmlns:p188="http://schemas.microsoft.com/office/powerpoint/2018/8/main">
  <p188:cm id="{DE128DD9-4E46-4B8A-ABEB-B2E0284D92EA}" authorId="{79454761-CC25-4E87-D095-F4E0AF4574DB}" created="2023-03-17T08:57:00.070">
    <ac:txMkLst xmlns:ac="http://schemas.microsoft.com/office/drawing/2013/main/command">
      <pc:docMk xmlns:pc="http://schemas.microsoft.com/office/powerpoint/2013/main/command"/>
      <pc:sldMk xmlns:pc="http://schemas.microsoft.com/office/powerpoint/2013/main/command" cId="831081214" sldId="430"/>
      <ac:spMk id="3" creationId="{00000000-0000-0000-0000-000000000000}"/>
      <ac:txMk cp="229" len="4">
        <ac:context len="353" hash="39009114"/>
      </ac:txMk>
    </ac:txMkLst>
    <p188:pos x="4012978" y="2665336"/>
    <p188:txBody>
      <a:bodyPr/>
      <a:lstStyle/>
      <a:p>
        <a:r>
          <a:rPr lang="en-US"/>
          <a:t>of the One Health approach</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3D4FACC-0F22-884B-9361-01B0F15D03F8}" type="datetimeFigureOut">
              <a:rPr lang="en-US" smtClean="0"/>
              <a:t>3/17/2023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79D60E1-E50D-2447-9372-F19F5FBB066C}" type="slidenum">
              <a:rPr lang="en-US" smtClean="0"/>
              <a:t>‹#›</a:t>
            </a:fld>
            <a:endParaRPr lang="en-US"/>
          </a:p>
        </p:txBody>
      </p:sp>
    </p:spTree>
    <p:extLst>
      <p:ext uri="{BB962C8B-B14F-4D97-AF65-F5344CB8AC3E}">
        <p14:creationId xmlns:p14="http://schemas.microsoft.com/office/powerpoint/2010/main" val="217588191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79D60E1-E50D-2447-9372-F19F5FBB066C}" type="slidenum">
              <a:rPr lang="en-US" smtClean="0"/>
              <a:t>4</a:t>
            </a:fld>
            <a:endParaRPr lang="en-US"/>
          </a:p>
        </p:txBody>
      </p:sp>
    </p:spTree>
    <p:extLst>
      <p:ext uri="{BB962C8B-B14F-4D97-AF65-F5344CB8AC3E}">
        <p14:creationId xmlns:p14="http://schemas.microsoft.com/office/powerpoint/2010/main" val="22743258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99E69A-BA70-44B9-BD91-9F9841E63C6B}" type="slidenum">
              <a:rPr lang="en-US" smtClean="0"/>
              <a:pPr/>
              <a:t>27</a:t>
            </a:fld>
            <a:endParaRPr lang="en-US" dirty="0"/>
          </a:p>
        </p:txBody>
      </p:sp>
    </p:spTree>
    <p:extLst>
      <p:ext uri="{BB962C8B-B14F-4D97-AF65-F5344CB8AC3E}">
        <p14:creationId xmlns:p14="http://schemas.microsoft.com/office/powerpoint/2010/main" val="26856157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99E69A-BA70-44B9-BD91-9F9841E63C6B}" type="slidenum">
              <a:rPr lang="en-US" smtClean="0"/>
              <a:pPr/>
              <a:t>30</a:t>
            </a:fld>
            <a:endParaRPr lang="en-US" dirty="0"/>
          </a:p>
        </p:txBody>
      </p:sp>
    </p:spTree>
    <p:extLst>
      <p:ext uri="{BB962C8B-B14F-4D97-AF65-F5344CB8AC3E}">
        <p14:creationId xmlns:p14="http://schemas.microsoft.com/office/powerpoint/2010/main" val="11948607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Arial" panose="020B0604020202020204" pitchFamily="34" charset="0"/>
                <a:cs typeface="Arial" panose="020B0604020202020204" pitchFamily="34" charset="0"/>
              </a:rPr>
              <a:t>Exposure assessment is a step in the risk assessment process. Fundamentally </a:t>
            </a:r>
            <a:r>
              <a:rPr lang="en-US" baseline="0" dirty="0">
                <a:latin typeface="Arial" panose="020B0604020202020204" pitchFamily="34" charset="0"/>
                <a:cs typeface="Arial" panose="020B0604020202020204" pitchFamily="34" charset="0"/>
              </a:rPr>
              <a:t>you need to identify your sources (where/when/what), the pathways of transmission, and your receptors. </a:t>
            </a:r>
            <a:r>
              <a:rPr lang="en-US" dirty="0">
                <a:latin typeface="Arial" panose="020B0604020202020204" pitchFamily="34" charset="0"/>
                <a:cs typeface="Arial" panose="020B0604020202020204" pitchFamily="34" charset="0"/>
              </a:rPr>
              <a:t>When</a:t>
            </a:r>
            <a:r>
              <a:rPr lang="en-US" baseline="0" dirty="0">
                <a:latin typeface="Arial" panose="020B0604020202020204" pitchFamily="34" charset="0"/>
                <a:cs typeface="Arial" panose="020B0604020202020204" pitchFamily="34" charset="0"/>
              </a:rPr>
              <a:t> thinking about the exposure assessment - you should consider whether the conditions allow for transmission. How could be people be exposed? Are there vectors? Are they proliferating? You also want to consider the risk factors in your community - such as: does the population have immunity? Is the community vaccinated? Is the community healthy? Are they adequately fed?</a:t>
            </a: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pPr>
              <a:defRPr/>
            </a:pPr>
            <a:fld id="{D5846F62-B53E-4CF1-AEA1-B747C0C8F04F}" type="slidenum">
              <a:rPr lang="en-US" smtClean="0"/>
              <a:pPr>
                <a:defRPr/>
              </a:pPr>
              <a:t>41</a:t>
            </a:fld>
            <a:endParaRPr lang="en-US"/>
          </a:p>
        </p:txBody>
      </p:sp>
    </p:spTree>
    <p:extLst>
      <p:ext uri="{BB962C8B-B14F-4D97-AF65-F5344CB8AC3E}">
        <p14:creationId xmlns:p14="http://schemas.microsoft.com/office/powerpoint/2010/main" val="6491329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a:t>
            </a:r>
            <a:r>
              <a:rPr lang="en-US" baseline="0" dirty="0"/>
              <a:t> exposure assessment, you often create a conceptual model of your routes of exposure so that you understand both transmission and exposure pathways. Although the above graphic describes how a conceptual model should be developed for a model where contaminants are involved, the same principles can be applied for a pathogen. Think of the pathogen as a contaminant. The pathways are the exposure/transmission pathways. The receptors are your populations and subpopulations.</a:t>
            </a:r>
            <a:endParaRPr lang="en-US" dirty="0"/>
          </a:p>
        </p:txBody>
      </p:sp>
      <p:sp>
        <p:nvSpPr>
          <p:cNvPr id="4" name="Slide Number Placeholder 3"/>
          <p:cNvSpPr>
            <a:spLocks noGrp="1"/>
          </p:cNvSpPr>
          <p:nvPr>
            <p:ph type="sldNum" sz="quarter" idx="10"/>
          </p:nvPr>
        </p:nvSpPr>
        <p:spPr/>
        <p:txBody>
          <a:bodyPr/>
          <a:lstStyle/>
          <a:p>
            <a:pPr>
              <a:defRPr/>
            </a:pPr>
            <a:fld id="{D5846F62-B53E-4CF1-AEA1-B747C0C8F04F}" type="slidenum">
              <a:rPr lang="en-US" smtClean="0"/>
              <a:pPr>
                <a:defRPr/>
              </a:pPr>
              <a:t>42</a:t>
            </a:fld>
            <a:endParaRPr lang="en-US"/>
          </a:p>
        </p:txBody>
      </p:sp>
    </p:spTree>
    <p:extLst>
      <p:ext uri="{BB962C8B-B14F-4D97-AF65-F5344CB8AC3E}">
        <p14:creationId xmlns:p14="http://schemas.microsoft.com/office/powerpoint/2010/main" val="31277802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Arial" panose="020B0604020202020204" pitchFamily="34" charset="0"/>
                <a:cs typeface="Arial" panose="020B0604020202020204" pitchFamily="34" charset="0"/>
              </a:rPr>
              <a:t>Oral, dermal,</a:t>
            </a:r>
            <a:r>
              <a:rPr lang="en-US" baseline="0" dirty="0">
                <a:latin typeface="Arial" panose="020B0604020202020204" pitchFamily="34" charset="0"/>
                <a:cs typeface="Arial" panose="020B0604020202020204" pitchFamily="34" charset="0"/>
              </a:rPr>
              <a:t> inhalation routes of exposure</a:t>
            </a: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pPr>
              <a:defRPr/>
            </a:pPr>
            <a:fld id="{D5846F62-B53E-4CF1-AEA1-B747C0C8F04F}" type="slidenum">
              <a:rPr lang="en-US" smtClean="0"/>
              <a:pPr>
                <a:defRPr/>
              </a:pPr>
              <a:t>43</a:t>
            </a:fld>
            <a:endParaRPr lang="en-US"/>
          </a:p>
        </p:txBody>
      </p:sp>
    </p:spTree>
    <p:extLst>
      <p:ext uri="{BB962C8B-B14F-4D97-AF65-F5344CB8AC3E}">
        <p14:creationId xmlns:p14="http://schemas.microsoft.com/office/powerpoint/2010/main" val="25574321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Arial" panose="020B0604020202020204" pitchFamily="34" charset="0"/>
                <a:cs typeface="Arial" panose="020B0604020202020204" pitchFamily="34" charset="0"/>
              </a:rPr>
              <a:t>Other factors</a:t>
            </a:r>
            <a:r>
              <a:rPr lang="en-US" baseline="0" dirty="0">
                <a:latin typeface="Arial" panose="020B0604020202020204" pitchFamily="34" charset="0"/>
                <a:cs typeface="Arial" panose="020B0604020202020204" pitchFamily="34" charset="0"/>
              </a:rPr>
              <a:t> to consider in how a pathogen could affect a community are the community’s risk factors. Other risk factors include the nutrition, the quality of housing, water quality, sanitation, vaccination, and exposure to disease vectors</a:t>
            </a: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pPr>
              <a:defRPr/>
            </a:pPr>
            <a:fld id="{D5846F62-B53E-4CF1-AEA1-B747C0C8F04F}" type="slidenum">
              <a:rPr lang="en-US" smtClean="0"/>
              <a:pPr>
                <a:defRPr/>
              </a:pPr>
              <a:t>44</a:t>
            </a:fld>
            <a:endParaRPr lang="en-US"/>
          </a:p>
        </p:txBody>
      </p:sp>
    </p:spTree>
    <p:extLst>
      <p:ext uri="{BB962C8B-B14F-4D97-AF65-F5344CB8AC3E}">
        <p14:creationId xmlns:p14="http://schemas.microsoft.com/office/powerpoint/2010/main" val="10959243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Subpopulations like the elderly,</a:t>
            </a:r>
            <a:r>
              <a:rPr lang="en-US" baseline="0" dirty="0"/>
              <a:t> the chronically, pregnant women, babies and children can be more or less susceptible to certain pathogens</a:t>
            </a:r>
            <a:endParaRPr lang="en-US" dirty="0"/>
          </a:p>
        </p:txBody>
      </p:sp>
      <p:sp>
        <p:nvSpPr>
          <p:cNvPr id="4" name="Slide Number Placeholder 3"/>
          <p:cNvSpPr>
            <a:spLocks noGrp="1"/>
          </p:cNvSpPr>
          <p:nvPr>
            <p:ph type="sldNum" sz="quarter" idx="10"/>
          </p:nvPr>
        </p:nvSpPr>
        <p:spPr/>
        <p:txBody>
          <a:bodyPr/>
          <a:lstStyle/>
          <a:p>
            <a:pPr>
              <a:defRPr/>
            </a:pPr>
            <a:fld id="{D5846F62-B53E-4CF1-AEA1-B747C0C8F04F}" type="slidenum">
              <a:rPr lang="en-US" smtClean="0"/>
              <a:pPr>
                <a:defRPr/>
              </a:pPr>
              <a:t>45</a:t>
            </a:fld>
            <a:endParaRPr lang="en-US"/>
          </a:p>
        </p:txBody>
      </p:sp>
    </p:spTree>
    <p:extLst>
      <p:ext uri="{BB962C8B-B14F-4D97-AF65-F5344CB8AC3E}">
        <p14:creationId xmlns:p14="http://schemas.microsoft.com/office/powerpoint/2010/main" val="15019563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Arial" panose="020B0604020202020204" pitchFamily="34" charset="0"/>
                <a:cs typeface="Arial" panose="020B0604020202020204" pitchFamily="34" charset="0"/>
              </a:rPr>
              <a:t>This is an</a:t>
            </a:r>
            <a:r>
              <a:rPr lang="en-US" baseline="0" dirty="0">
                <a:latin typeface="Arial" panose="020B0604020202020204" pitchFamily="34" charset="0"/>
                <a:cs typeface="Arial" panose="020B0604020202020204" pitchFamily="34" charset="0"/>
              </a:rPr>
              <a:t> example of a conceptual model of transmission from an infected animal to people through multiple different transmission pathways. How would you refine a model like this to include the populations that could be exposed and the susceptible subpopulations? If the pathogen was rabies, what would be the routes of exposure? Who would be the susceptible populations? For a pathogen such as </a:t>
            </a:r>
            <a:r>
              <a:rPr lang="en-US" baseline="0" dirty="0" err="1">
                <a:latin typeface="Arial" panose="020B0604020202020204" pitchFamily="34" charset="0"/>
                <a:cs typeface="Arial" panose="020B0604020202020204" pitchFamily="34" charset="0"/>
              </a:rPr>
              <a:t>Nipah</a:t>
            </a:r>
            <a:r>
              <a:rPr lang="en-US" baseline="0" dirty="0">
                <a:latin typeface="Arial" panose="020B0604020202020204" pitchFamily="34" charset="0"/>
                <a:cs typeface="Arial" panose="020B0604020202020204" pitchFamily="34" charset="0"/>
              </a:rPr>
              <a:t> virus, what would be your source? What would be the exposure pathways? Do you have intermediary transmission sources? Who have been the populations at risk?</a:t>
            </a: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pPr>
              <a:defRPr/>
            </a:pPr>
            <a:fld id="{D5846F62-B53E-4CF1-AEA1-B747C0C8F04F}" type="slidenum">
              <a:rPr lang="en-US" smtClean="0"/>
              <a:pPr>
                <a:defRPr/>
              </a:pPr>
              <a:t>46</a:t>
            </a:fld>
            <a:endParaRPr lang="en-US"/>
          </a:p>
        </p:txBody>
      </p:sp>
    </p:spTree>
    <p:extLst>
      <p:ext uri="{BB962C8B-B14F-4D97-AF65-F5344CB8AC3E}">
        <p14:creationId xmlns:p14="http://schemas.microsoft.com/office/powerpoint/2010/main" val="27547899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Arial" panose="020B0604020202020204" pitchFamily="34" charset="0"/>
                <a:cs typeface="Arial" panose="020B0604020202020204" pitchFamily="34" charset="0"/>
              </a:rPr>
              <a:t>Keep this</a:t>
            </a:r>
            <a:r>
              <a:rPr lang="en-US" baseline="0" dirty="0">
                <a:latin typeface="Arial" panose="020B0604020202020204" pitchFamily="34" charset="0"/>
                <a:cs typeface="Arial" panose="020B0604020202020204" pitchFamily="34" charset="0"/>
              </a:rPr>
              <a:t> in mind especially when you are thinking doses. People have died from drinking too much water.  </a:t>
            </a: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6999E69A-BA70-44B9-BD91-9F9841E63C6B}" type="slidenum">
              <a:rPr lang="en-US" smtClean="0"/>
              <a:pPr/>
              <a:t>47</a:t>
            </a:fld>
            <a:endParaRPr lang="en-US" dirty="0"/>
          </a:p>
        </p:txBody>
      </p:sp>
    </p:spTree>
    <p:extLst>
      <p:ext uri="{BB962C8B-B14F-4D97-AF65-F5344CB8AC3E}">
        <p14:creationId xmlns:p14="http://schemas.microsoft.com/office/powerpoint/2010/main" val="26611417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Arial" panose="020B0604020202020204" pitchFamily="34" charset="0"/>
                <a:cs typeface="Arial" panose="020B0604020202020204" pitchFamily="34" charset="0"/>
              </a:rPr>
              <a:t>This diagram summarize</a:t>
            </a:r>
            <a:r>
              <a:rPr lang="en-US" baseline="0" dirty="0">
                <a:latin typeface="Arial" panose="020B0604020202020204" pitchFamily="34" charset="0"/>
                <a:cs typeface="Arial" panose="020B0604020202020204" pitchFamily="34" charset="0"/>
              </a:rPr>
              <a:t>s some of the factors that should be considered when conducting an infectious disease risk analysis</a:t>
            </a: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pPr>
              <a:defRPr/>
            </a:pPr>
            <a:fld id="{D5846F62-B53E-4CF1-AEA1-B747C0C8F04F}" type="slidenum">
              <a:rPr lang="en-US" smtClean="0"/>
              <a:pPr>
                <a:defRPr/>
              </a:pPr>
              <a:t>48</a:t>
            </a:fld>
            <a:endParaRPr lang="en-US"/>
          </a:p>
        </p:txBody>
      </p:sp>
    </p:spTree>
    <p:extLst>
      <p:ext uri="{BB962C8B-B14F-4D97-AF65-F5344CB8AC3E}">
        <p14:creationId xmlns:p14="http://schemas.microsoft.com/office/powerpoint/2010/main" val="37682219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79D60E1-E50D-2447-9372-F19F5FBB066C}" type="slidenum">
              <a:rPr lang="en-US" smtClean="0"/>
              <a:t>5</a:t>
            </a:fld>
            <a:endParaRPr lang="en-US"/>
          </a:p>
        </p:txBody>
      </p:sp>
    </p:spTree>
    <p:extLst>
      <p:ext uri="{BB962C8B-B14F-4D97-AF65-F5344CB8AC3E}">
        <p14:creationId xmlns:p14="http://schemas.microsoft.com/office/powerpoint/2010/main" val="29732008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800" dirty="0">
                <a:latin typeface="Arial" panose="020B0604020202020204" pitchFamily="34" charset="0"/>
                <a:cs typeface="Arial" panose="020B0604020202020204" pitchFamily="34" charset="0"/>
              </a:rPr>
              <a:t>Part</a:t>
            </a:r>
            <a:r>
              <a:rPr lang="en-US" sz="2800" baseline="0" dirty="0">
                <a:latin typeface="Arial" panose="020B0604020202020204" pitchFamily="34" charset="0"/>
                <a:cs typeface="Arial" panose="020B0604020202020204" pitchFamily="34" charset="0"/>
              </a:rPr>
              <a:t> of the process is u</a:t>
            </a:r>
            <a:r>
              <a:rPr lang="en-US" sz="2800" dirty="0">
                <a:latin typeface="Arial" panose="020B0604020202020204" pitchFamily="34" charset="0"/>
                <a:cs typeface="Arial" panose="020B0604020202020204" pitchFamily="34" charset="0"/>
              </a:rPr>
              <a:t>nderstanding what are the most important variables are that have the greatest effect on the risk.</a:t>
            </a:r>
            <a:r>
              <a:rPr lang="en-US" sz="2800" baseline="0" dirty="0">
                <a:latin typeface="Arial" panose="020B0604020202020204" pitchFamily="34" charset="0"/>
                <a:cs typeface="Arial" panose="020B0604020202020204" pitchFamily="34" charset="0"/>
              </a:rPr>
              <a:t> But it also involves u</a:t>
            </a:r>
            <a:r>
              <a:rPr lang="en-US" sz="2800" dirty="0">
                <a:latin typeface="Arial" panose="020B0604020202020204" pitchFamily="34" charset="0"/>
                <a:cs typeface="Arial" panose="020B0604020202020204" pitchFamily="34" charset="0"/>
              </a:rPr>
              <a:t>nderstanding the different</a:t>
            </a:r>
            <a:r>
              <a:rPr lang="en-US" sz="2800" baseline="0" dirty="0">
                <a:latin typeface="Arial" panose="020B0604020202020204" pitchFamily="34" charset="0"/>
                <a:cs typeface="Arial" panose="020B0604020202020204" pitchFamily="34" charset="0"/>
              </a:rPr>
              <a:t> potential </a:t>
            </a:r>
            <a:r>
              <a:rPr lang="en-US" sz="2800" dirty="0">
                <a:latin typeface="Arial" panose="020B0604020202020204" pitchFamily="34" charset="0"/>
                <a:cs typeface="Arial" panose="020B0604020202020204" pitchFamily="34" charset="0"/>
              </a:rPr>
              <a:t>scenarios and</a:t>
            </a:r>
            <a:r>
              <a:rPr lang="en-US" sz="2800" baseline="0" dirty="0">
                <a:latin typeface="Arial" panose="020B0604020202020204" pitchFamily="34" charset="0"/>
                <a:cs typeface="Arial" panose="020B0604020202020204" pitchFamily="34" charset="0"/>
              </a:rPr>
              <a:t> their outcomes and their</a:t>
            </a:r>
            <a:r>
              <a:rPr lang="en-US" sz="2800" dirty="0">
                <a:latin typeface="Arial" panose="020B0604020202020204" pitchFamily="34" charset="0"/>
                <a:cs typeface="Arial" panose="020B0604020202020204" pitchFamily="34" charset="0"/>
              </a:rPr>
              <a:t> cost effectiveness (cost-benefit</a:t>
            </a:r>
            <a:r>
              <a:rPr lang="en-US" sz="2800" baseline="0" dirty="0">
                <a:latin typeface="Arial" panose="020B0604020202020204" pitchFamily="34" charset="0"/>
                <a:cs typeface="Arial" panose="020B0604020202020204" pitchFamily="34" charset="0"/>
              </a:rPr>
              <a:t> analysis)</a:t>
            </a:r>
            <a:r>
              <a:rPr lang="en-US" sz="2800" dirty="0">
                <a:latin typeface="Arial" panose="020B0604020202020204" pitchFamily="34" charset="0"/>
                <a:cs typeface="Arial" panose="020B0604020202020204" pitchFamily="34" charset="0"/>
              </a:rPr>
              <a:t>. It is also necessary to adapt to changing</a:t>
            </a:r>
            <a:r>
              <a:rPr lang="en-US" sz="2800" baseline="0" dirty="0">
                <a:latin typeface="Arial" panose="020B0604020202020204" pitchFamily="34" charset="0"/>
                <a:cs typeface="Arial" panose="020B0604020202020204" pitchFamily="34" charset="0"/>
              </a:rPr>
              <a:t> situations and that a single response may not be effective therefore it is necessary to re-assess (adaptive management)</a:t>
            </a:r>
            <a:endParaRPr lang="en-US" sz="2800"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pPr>
              <a:defRPr/>
            </a:pPr>
            <a:fld id="{D5846F62-B53E-4CF1-AEA1-B747C0C8F04F}" type="slidenum">
              <a:rPr lang="en-US" smtClean="0"/>
              <a:pPr>
                <a:defRPr/>
              </a:pPr>
              <a:t>49</a:t>
            </a:fld>
            <a:endParaRPr lang="en-US"/>
          </a:p>
        </p:txBody>
      </p:sp>
    </p:spTree>
    <p:extLst>
      <p:ext uri="{BB962C8B-B14F-4D97-AF65-F5344CB8AC3E}">
        <p14:creationId xmlns:p14="http://schemas.microsoft.com/office/powerpoint/2010/main" val="2333689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Arial" panose="020B0604020202020204" pitchFamily="34" charset="0"/>
                <a:cs typeface="Arial" panose="020B0604020202020204" pitchFamily="34" charset="0"/>
              </a:rPr>
              <a:t>Cover the main categories of infectious organisms and ask participants if they can think of a couple of examples of diseases caused</a:t>
            </a:r>
            <a:r>
              <a:rPr lang="en-US" baseline="0" dirty="0">
                <a:latin typeface="Arial" panose="020B0604020202020204" pitchFamily="34" charset="0"/>
                <a:cs typeface="Arial" panose="020B0604020202020204" pitchFamily="34" charset="0"/>
              </a:rPr>
              <a:t> by each.  </a:t>
            </a:r>
          </a:p>
          <a:p>
            <a:r>
              <a:rPr lang="en-US" baseline="0" dirty="0">
                <a:latin typeface="Arial" panose="020B0604020202020204" pitchFamily="34" charset="0"/>
                <a:cs typeface="Arial" panose="020B0604020202020204" pitchFamily="34" charset="0"/>
              </a:rPr>
              <a:t>A few examples are below, if needed for discussion:</a:t>
            </a:r>
          </a:p>
          <a:p>
            <a:pPr marL="171450" indent="-171450">
              <a:buFont typeface="Arial" panose="020B0604020202020204" pitchFamily="34" charset="0"/>
              <a:buChar char="•"/>
            </a:pPr>
            <a:r>
              <a:rPr lang="en-US" baseline="0" dirty="0">
                <a:latin typeface="Arial" panose="020B0604020202020204" pitchFamily="34" charset="0"/>
                <a:cs typeface="Arial" panose="020B0604020202020204" pitchFamily="34" charset="0"/>
              </a:rPr>
              <a:t>Bacteria: </a:t>
            </a:r>
            <a:r>
              <a:rPr lang="en-US" baseline="0" dirty="0" err="1">
                <a:latin typeface="Arial" panose="020B0604020202020204" pitchFamily="34" charset="0"/>
                <a:cs typeface="Arial" panose="020B0604020202020204" pitchFamily="34" charset="0"/>
              </a:rPr>
              <a:t>leptospira</a:t>
            </a:r>
            <a:r>
              <a:rPr lang="en-US" baseline="0" dirty="0">
                <a:latin typeface="Arial" panose="020B0604020202020204" pitchFamily="34" charset="0"/>
                <a:cs typeface="Arial" panose="020B0604020202020204" pitchFamily="34" charset="0"/>
              </a:rPr>
              <a:t> interrogans (pictured), Yersinia pestis (causes plague), Borrelia burgdorferi (Lyme disease), E. coli, Salmonella, Campylobacter (all food borne)</a:t>
            </a:r>
          </a:p>
          <a:p>
            <a:pPr marL="171450" indent="-171450">
              <a:buFont typeface="Arial" panose="020B0604020202020204" pitchFamily="34" charset="0"/>
              <a:buChar char="•"/>
            </a:pPr>
            <a:r>
              <a:rPr lang="en-US" baseline="0" dirty="0">
                <a:latin typeface="Arial" panose="020B0604020202020204" pitchFamily="34" charset="0"/>
                <a:cs typeface="Arial" panose="020B0604020202020204" pitchFamily="34" charset="0"/>
              </a:rPr>
              <a:t>Viruses: avian influenza (pictured), SARS, Ebola, Dengue, Japanese encephalitis, Nipah, Hendra</a:t>
            </a:r>
          </a:p>
          <a:p>
            <a:pPr marL="171450" indent="-171450">
              <a:buFont typeface="Arial" panose="020B0604020202020204" pitchFamily="34" charset="0"/>
              <a:buChar char="•"/>
            </a:pPr>
            <a:r>
              <a:rPr lang="en-US" baseline="0" dirty="0">
                <a:latin typeface="Arial" panose="020B0604020202020204" pitchFamily="34" charset="0"/>
                <a:cs typeface="Arial" panose="020B0604020202020204" pitchFamily="34" charset="0"/>
              </a:rPr>
              <a:t>Parasites: malaria (protozoan), roundworms, hookworms, tapeworms (helminths), cryptosporidium (protozoan)</a:t>
            </a:r>
          </a:p>
          <a:p>
            <a:pPr marL="171450" indent="-171450">
              <a:buFont typeface="Arial" panose="020B0604020202020204" pitchFamily="34" charset="0"/>
              <a:buChar char="•"/>
            </a:pPr>
            <a:r>
              <a:rPr lang="en-US" baseline="0" dirty="0">
                <a:latin typeface="Arial" panose="020B0604020202020204" pitchFamily="34" charset="0"/>
                <a:cs typeface="Arial" panose="020B0604020202020204" pitchFamily="34" charset="0"/>
              </a:rPr>
              <a:t>Fungi: candida albicans, Aspergillus, Histoplasmosis, Cryptococcus, Pneumocystis</a:t>
            </a:r>
          </a:p>
          <a:p>
            <a:pPr marL="171450" indent="-171450">
              <a:buFont typeface="Arial" panose="020B0604020202020204" pitchFamily="34" charset="0"/>
              <a:buChar char="•"/>
            </a:pPr>
            <a:r>
              <a:rPr lang="en-US" baseline="0" dirty="0">
                <a:latin typeface="Arial" panose="020B0604020202020204" pitchFamily="34" charset="0"/>
                <a:cs typeface="Arial" panose="020B0604020202020204" pitchFamily="34" charset="0"/>
              </a:rPr>
              <a:t>Prions: bovine spongiform encephalopathy (mad cow disease), Creutzfeld-Jakob disease, kuru</a:t>
            </a: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1564F4F8-1704-164A-AD6F-CE84C4317A5B}" type="slidenum">
              <a:rPr lang="en-US" smtClean="0"/>
              <a:t>7</a:t>
            </a:fld>
            <a:endParaRPr lang="en-US" dirty="0"/>
          </a:p>
        </p:txBody>
      </p:sp>
    </p:spTree>
    <p:extLst>
      <p:ext uri="{BB962C8B-B14F-4D97-AF65-F5344CB8AC3E}">
        <p14:creationId xmlns:p14="http://schemas.microsoft.com/office/powerpoint/2010/main" val="16164671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th-TH"/>
          </a:p>
        </p:txBody>
      </p:sp>
      <p:sp>
        <p:nvSpPr>
          <p:cNvPr id="46084"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Garamond" pitchFamily="18" charset="0"/>
                <a:cs typeface="Angsana New" pitchFamily="18" charset="-34"/>
              </a:defRPr>
            </a:lvl1pPr>
            <a:lvl2pPr marL="742877" indent="-285722" eaLnBrk="0" hangingPunct="0">
              <a:defRPr sz="2000">
                <a:solidFill>
                  <a:schemeClr val="tx1"/>
                </a:solidFill>
                <a:latin typeface="Garamond" pitchFamily="18" charset="0"/>
                <a:cs typeface="Angsana New" pitchFamily="18" charset="-34"/>
              </a:defRPr>
            </a:lvl2pPr>
            <a:lvl3pPr marL="1142888" indent="-228578" eaLnBrk="0" hangingPunct="0">
              <a:defRPr sz="2000">
                <a:solidFill>
                  <a:schemeClr val="tx1"/>
                </a:solidFill>
                <a:latin typeface="Garamond" pitchFamily="18" charset="0"/>
                <a:cs typeface="Angsana New" pitchFamily="18" charset="-34"/>
              </a:defRPr>
            </a:lvl3pPr>
            <a:lvl4pPr marL="1600043" indent="-228578" eaLnBrk="0" hangingPunct="0">
              <a:defRPr sz="2000">
                <a:solidFill>
                  <a:schemeClr val="tx1"/>
                </a:solidFill>
                <a:latin typeface="Garamond" pitchFamily="18" charset="0"/>
                <a:cs typeface="Angsana New" pitchFamily="18" charset="-34"/>
              </a:defRPr>
            </a:lvl4pPr>
            <a:lvl5pPr marL="2057199" indent="-228578" eaLnBrk="0" hangingPunct="0">
              <a:defRPr sz="2000">
                <a:solidFill>
                  <a:schemeClr val="tx1"/>
                </a:solidFill>
                <a:latin typeface="Garamond" pitchFamily="18" charset="0"/>
                <a:cs typeface="Angsana New" pitchFamily="18" charset="-34"/>
              </a:defRPr>
            </a:lvl5pPr>
            <a:lvl6pPr marL="2514354" indent="-228578" eaLnBrk="0" fontAlgn="base" hangingPunct="0">
              <a:spcBef>
                <a:spcPct val="0"/>
              </a:spcBef>
              <a:spcAft>
                <a:spcPct val="0"/>
              </a:spcAft>
              <a:defRPr sz="2000">
                <a:solidFill>
                  <a:schemeClr val="tx1"/>
                </a:solidFill>
                <a:latin typeface="Garamond" pitchFamily="18" charset="0"/>
                <a:cs typeface="Angsana New" pitchFamily="18" charset="-34"/>
              </a:defRPr>
            </a:lvl6pPr>
            <a:lvl7pPr marL="2971509" indent="-228578" eaLnBrk="0" fontAlgn="base" hangingPunct="0">
              <a:spcBef>
                <a:spcPct val="0"/>
              </a:spcBef>
              <a:spcAft>
                <a:spcPct val="0"/>
              </a:spcAft>
              <a:defRPr sz="2000">
                <a:solidFill>
                  <a:schemeClr val="tx1"/>
                </a:solidFill>
                <a:latin typeface="Garamond" pitchFamily="18" charset="0"/>
                <a:cs typeface="Angsana New" pitchFamily="18" charset="-34"/>
              </a:defRPr>
            </a:lvl7pPr>
            <a:lvl8pPr marL="3428664" indent="-228578" eaLnBrk="0" fontAlgn="base" hangingPunct="0">
              <a:spcBef>
                <a:spcPct val="0"/>
              </a:spcBef>
              <a:spcAft>
                <a:spcPct val="0"/>
              </a:spcAft>
              <a:defRPr sz="2000">
                <a:solidFill>
                  <a:schemeClr val="tx1"/>
                </a:solidFill>
                <a:latin typeface="Garamond" pitchFamily="18" charset="0"/>
                <a:cs typeface="Angsana New" pitchFamily="18" charset="-34"/>
              </a:defRPr>
            </a:lvl8pPr>
            <a:lvl9pPr marL="3885819" indent="-228578" eaLnBrk="0" fontAlgn="base" hangingPunct="0">
              <a:spcBef>
                <a:spcPct val="0"/>
              </a:spcBef>
              <a:spcAft>
                <a:spcPct val="0"/>
              </a:spcAft>
              <a:defRPr sz="2000">
                <a:solidFill>
                  <a:schemeClr val="tx1"/>
                </a:solidFill>
                <a:latin typeface="Garamond" pitchFamily="18" charset="0"/>
                <a:cs typeface="Angsana New" pitchFamily="18" charset="-34"/>
              </a:defRPr>
            </a:lvl9pPr>
          </a:lstStyle>
          <a:p>
            <a:pPr eaLnBrk="1" hangingPunct="1"/>
            <a:fld id="{46F43919-08E0-4073-B3EF-F511FA79E51C}" type="slidenum">
              <a:rPr lang="en-US" sz="1200">
                <a:latin typeface="Arial" pitchFamily="34" charset="0"/>
              </a:rPr>
              <a:pPr eaLnBrk="1" hangingPunct="1"/>
              <a:t>8</a:t>
            </a:fld>
            <a:endParaRPr lang="th-TH" sz="1200">
              <a:latin typeface="Arial" pitchFamily="34" charset="0"/>
            </a:endParaRPr>
          </a:p>
        </p:txBody>
      </p:sp>
    </p:spTree>
    <p:extLst>
      <p:ext uri="{BB962C8B-B14F-4D97-AF65-F5344CB8AC3E}">
        <p14:creationId xmlns:p14="http://schemas.microsoft.com/office/powerpoint/2010/main" val="3665013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Arial" panose="020B0604020202020204" pitchFamily="34" charset="0"/>
                <a:cs typeface="Arial" panose="020B0604020202020204" pitchFamily="34" charset="0"/>
              </a:rPr>
              <a:t>Transmission – route by which an infectious organism infects a new host</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Method of transmission will influence management plan strategies</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Transmission routes:</a:t>
            </a:r>
          </a:p>
          <a:p>
            <a:pPr marL="171450" indent="-171450">
              <a:buFont typeface="Arial" panose="020B0604020202020204" pitchFamily="34" charset="0"/>
              <a:buChar char="•"/>
            </a:pPr>
            <a:r>
              <a:rPr lang="en-US" dirty="0">
                <a:latin typeface="Arial" panose="020B0604020202020204" pitchFamily="34" charset="0"/>
                <a:cs typeface="Arial" panose="020B0604020202020204" pitchFamily="34" charset="0"/>
              </a:rPr>
              <a:t>Direct contact with infected animal or human or their secretions</a:t>
            </a:r>
          </a:p>
          <a:p>
            <a:pPr marL="171450" indent="-171450">
              <a:buFont typeface="Arial" panose="020B0604020202020204" pitchFamily="34" charset="0"/>
              <a:buChar char="•"/>
            </a:pPr>
            <a:r>
              <a:rPr lang="en-US" dirty="0">
                <a:latin typeface="Arial" panose="020B0604020202020204" pitchFamily="34" charset="0"/>
                <a:cs typeface="Arial" panose="020B0604020202020204" pitchFamily="34" charset="0"/>
              </a:rPr>
              <a:t>Indirect contact with a contaminated surface, fomite, or other object</a:t>
            </a:r>
          </a:p>
          <a:p>
            <a:pPr marL="171450" indent="-171450">
              <a:buFont typeface="Arial" panose="020B0604020202020204" pitchFamily="34" charset="0"/>
              <a:buChar char="•"/>
            </a:pPr>
            <a:r>
              <a:rPr lang="en-US" dirty="0">
                <a:latin typeface="Arial" panose="020B0604020202020204" pitchFamily="34" charset="0"/>
                <a:cs typeface="Arial" panose="020B0604020202020204" pitchFamily="34" charset="0"/>
              </a:rPr>
              <a:t>Contact with or consumption of contaminated food or water</a:t>
            </a:r>
          </a:p>
          <a:p>
            <a:pPr marL="171450" indent="-171450">
              <a:buFont typeface="Arial" panose="020B0604020202020204" pitchFamily="34" charset="0"/>
              <a:buChar char="•"/>
            </a:pPr>
            <a:r>
              <a:rPr lang="en-US" dirty="0">
                <a:latin typeface="Arial" panose="020B0604020202020204" pitchFamily="34" charset="0"/>
                <a:cs typeface="Arial" panose="020B0604020202020204" pitchFamily="34" charset="0"/>
              </a:rPr>
              <a:t>Biological vector - bite of an insect such as rats, ticks, mosquitoes, or flies</a:t>
            </a:r>
          </a:p>
          <a:p>
            <a:pPr lvl="1"/>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Ask participants for an</a:t>
            </a:r>
            <a:r>
              <a:rPr lang="en-US" baseline="0" dirty="0">
                <a:latin typeface="Arial" panose="020B0604020202020204" pitchFamily="34" charset="0"/>
                <a:cs typeface="Arial" panose="020B0604020202020204" pitchFamily="34" charset="0"/>
              </a:rPr>
              <a:t> example of a disease spread by each transmission route. One example of each is below.  </a:t>
            </a:r>
          </a:p>
          <a:p>
            <a:r>
              <a:rPr lang="en-US" baseline="0" dirty="0">
                <a:latin typeface="Arial" panose="020B0604020202020204" pitchFamily="34" charset="0"/>
                <a:cs typeface="Arial" panose="020B0604020202020204" pitchFamily="34" charset="0"/>
              </a:rPr>
              <a:t>Note that some diseases can be spread by more than one transmission category - see if participants can think of one. </a:t>
            </a:r>
          </a:p>
          <a:p>
            <a:pPr marL="171450" indent="-171450">
              <a:buFont typeface="Arial" panose="020B0604020202020204" pitchFamily="34" charset="0"/>
              <a:buChar char="•"/>
            </a:pPr>
            <a:r>
              <a:rPr lang="en-US" baseline="0" dirty="0">
                <a:latin typeface="Arial" panose="020B0604020202020204" pitchFamily="34" charset="0"/>
                <a:cs typeface="Arial" panose="020B0604020202020204" pitchFamily="34" charset="0"/>
              </a:rPr>
              <a:t>Direct contact - influenza (contact with respiratory secretions of individual - breathing in particles from coughing or sneezing) - influenza could also be spread by fomites</a:t>
            </a:r>
          </a:p>
          <a:p>
            <a:pPr marL="171450" indent="-171450">
              <a:buFont typeface="Arial" panose="020B0604020202020204" pitchFamily="34" charset="0"/>
              <a:buChar char="•"/>
            </a:pPr>
            <a:r>
              <a:rPr lang="en-US" baseline="0" dirty="0">
                <a:latin typeface="Arial" panose="020B0604020202020204" pitchFamily="34" charset="0"/>
                <a:cs typeface="Arial" panose="020B0604020202020204" pitchFamily="34" charset="0"/>
              </a:rPr>
              <a:t>Contaminated surface or fomite - Salmonella on contaminated food prep surface - can also be food consumption</a:t>
            </a:r>
          </a:p>
          <a:p>
            <a:pPr marL="171450" indent="-171450">
              <a:buFont typeface="Arial" panose="020B0604020202020204" pitchFamily="34" charset="0"/>
              <a:buChar char="•"/>
            </a:pPr>
            <a:r>
              <a:rPr lang="en-US" baseline="0" dirty="0">
                <a:latin typeface="Arial" panose="020B0604020202020204" pitchFamily="34" charset="0"/>
                <a:cs typeface="Arial" panose="020B0604020202020204" pitchFamily="34" charset="0"/>
              </a:rPr>
              <a:t>Consumption of food or water - cholera</a:t>
            </a:r>
          </a:p>
          <a:p>
            <a:pPr marL="171450" indent="-171450">
              <a:buFont typeface="Arial" panose="020B0604020202020204" pitchFamily="34" charset="0"/>
              <a:buChar char="•"/>
            </a:pPr>
            <a:r>
              <a:rPr lang="en-US" baseline="0" dirty="0">
                <a:latin typeface="Arial" panose="020B0604020202020204" pitchFamily="34" charset="0"/>
                <a:cs typeface="Arial" panose="020B0604020202020204" pitchFamily="34" charset="0"/>
              </a:rPr>
              <a:t>Biological vector - dengue</a:t>
            </a:r>
          </a:p>
        </p:txBody>
      </p:sp>
      <p:sp>
        <p:nvSpPr>
          <p:cNvPr id="4" name="Slide Number Placeholder 3"/>
          <p:cNvSpPr>
            <a:spLocks noGrp="1"/>
          </p:cNvSpPr>
          <p:nvPr>
            <p:ph type="sldNum" sz="quarter" idx="10"/>
          </p:nvPr>
        </p:nvSpPr>
        <p:spPr/>
        <p:txBody>
          <a:bodyPr/>
          <a:lstStyle/>
          <a:p>
            <a:fld id="{6999E69A-BA70-44B9-BD91-9F9841E63C6B}" type="slidenum">
              <a:rPr lang="en-US" smtClean="0"/>
              <a:pPr/>
              <a:t>10</a:t>
            </a:fld>
            <a:endParaRPr lang="en-US" dirty="0"/>
          </a:p>
        </p:txBody>
      </p:sp>
    </p:spTree>
    <p:extLst>
      <p:ext uri="{BB962C8B-B14F-4D97-AF65-F5344CB8AC3E}">
        <p14:creationId xmlns:p14="http://schemas.microsoft.com/office/powerpoint/2010/main" val="38805898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Arial" panose="020B0604020202020204" pitchFamily="34" charset="0"/>
                <a:cs typeface="Arial" panose="020B0604020202020204" pitchFamily="34" charset="0"/>
              </a:rPr>
              <a:t>After</a:t>
            </a:r>
            <a:r>
              <a:rPr lang="en-US" baseline="0" dirty="0">
                <a:latin typeface="Arial" panose="020B0604020202020204" pitchFamily="34" charset="0"/>
                <a:cs typeface="Arial" panose="020B0604020202020204" pitchFamily="34" charset="0"/>
              </a:rPr>
              <a:t> defining what a fomite is, p</a:t>
            </a:r>
            <a:r>
              <a:rPr lang="en-US" dirty="0">
                <a:latin typeface="Arial" panose="020B0604020202020204" pitchFamily="34" charset="0"/>
                <a:cs typeface="Arial" panose="020B0604020202020204" pitchFamily="34" charset="0"/>
              </a:rPr>
              <a:t>rompt participants to give examples of fomites that may be involved in disease transfer before listing examples.</a:t>
            </a:r>
          </a:p>
        </p:txBody>
      </p:sp>
      <p:sp>
        <p:nvSpPr>
          <p:cNvPr id="4" name="Slide Number Placeholder 3"/>
          <p:cNvSpPr>
            <a:spLocks noGrp="1"/>
          </p:cNvSpPr>
          <p:nvPr>
            <p:ph type="sldNum" sz="quarter" idx="10"/>
          </p:nvPr>
        </p:nvSpPr>
        <p:spPr/>
        <p:txBody>
          <a:bodyPr/>
          <a:lstStyle/>
          <a:p>
            <a:fld id="{1564F4F8-1704-164A-AD6F-CE84C4317A5B}" type="slidenum">
              <a:rPr lang="en-US" smtClean="0"/>
              <a:t>12</a:t>
            </a:fld>
            <a:endParaRPr lang="en-US" dirty="0"/>
          </a:p>
        </p:txBody>
      </p:sp>
    </p:spTree>
    <p:extLst>
      <p:ext uri="{BB962C8B-B14F-4D97-AF65-F5344CB8AC3E}">
        <p14:creationId xmlns:p14="http://schemas.microsoft.com/office/powerpoint/2010/main" val="38139332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79D60E1-E50D-2447-9372-F19F5FBB066C}" type="slidenum">
              <a:rPr lang="en-US" smtClean="0"/>
              <a:t>13</a:t>
            </a:fld>
            <a:endParaRPr lang="en-US"/>
          </a:p>
        </p:txBody>
      </p:sp>
    </p:spTree>
    <p:extLst>
      <p:ext uri="{BB962C8B-B14F-4D97-AF65-F5344CB8AC3E}">
        <p14:creationId xmlns:p14="http://schemas.microsoft.com/office/powerpoint/2010/main" val="40422084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Arial" panose="020B0604020202020204" pitchFamily="34" charset="0"/>
                <a:cs typeface="Arial" panose="020B0604020202020204" pitchFamily="34" charset="0"/>
              </a:rPr>
              <a:t>Infants, the elderly,</a:t>
            </a:r>
            <a:r>
              <a:rPr lang="en-US" baseline="0" dirty="0">
                <a:latin typeface="Arial" panose="020B0604020202020204" pitchFamily="34" charset="0"/>
                <a:cs typeface="Arial" panose="020B0604020202020204" pitchFamily="34" charset="0"/>
              </a:rPr>
              <a:t> and </a:t>
            </a:r>
            <a:r>
              <a:rPr lang="en-US" baseline="0" dirty="0" err="1">
                <a:latin typeface="Arial" panose="020B0604020202020204" pitchFamily="34" charset="0"/>
                <a:cs typeface="Arial" panose="020B0604020202020204" pitchFamily="34" charset="0"/>
              </a:rPr>
              <a:t>immuno</a:t>
            </a:r>
            <a:r>
              <a:rPr lang="en-US" baseline="0" dirty="0">
                <a:latin typeface="Arial" panose="020B0604020202020204" pitchFamily="34" charset="0"/>
                <a:cs typeface="Arial" panose="020B0604020202020204" pitchFamily="34" charset="0"/>
              </a:rPr>
              <a:t>-compromised</a:t>
            </a: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6999E69A-BA70-44B9-BD91-9F9841E63C6B}" type="slidenum">
              <a:rPr lang="en-US" smtClean="0"/>
              <a:pPr/>
              <a:t>19</a:t>
            </a:fld>
            <a:endParaRPr lang="en-US" dirty="0"/>
          </a:p>
        </p:txBody>
      </p:sp>
    </p:spTree>
    <p:extLst>
      <p:ext uri="{BB962C8B-B14F-4D97-AF65-F5344CB8AC3E}">
        <p14:creationId xmlns:p14="http://schemas.microsoft.com/office/powerpoint/2010/main" val="25712322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79D60E1-E50D-2447-9372-F19F5FBB066C}" type="slidenum">
              <a:rPr lang="en-US" smtClean="0"/>
              <a:t>22</a:t>
            </a:fld>
            <a:endParaRPr lang="en-US"/>
          </a:p>
        </p:txBody>
      </p:sp>
    </p:spTree>
    <p:extLst>
      <p:ext uri="{BB962C8B-B14F-4D97-AF65-F5344CB8AC3E}">
        <p14:creationId xmlns:p14="http://schemas.microsoft.com/office/powerpoint/2010/main" val="18951611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normAutofit/>
          </a:bodyPr>
          <a:lstStyle>
            <a:lvl1pPr>
              <a:defRPr sz="4000"/>
            </a:lvl1pPr>
          </a:lstStyle>
          <a:p>
            <a:r>
              <a:rPr lang="x-none" dirty="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2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dirty="0"/>
              <a:t>Click to edit Master subtitle style</a:t>
            </a:r>
            <a:endParaRPr lang="en-US" dirty="0"/>
          </a:p>
        </p:txBody>
      </p:sp>
      <p:sp>
        <p:nvSpPr>
          <p:cNvPr id="4" name="Date Placeholder 3"/>
          <p:cNvSpPr>
            <a:spLocks noGrp="1"/>
          </p:cNvSpPr>
          <p:nvPr>
            <p:ph type="dt" sz="half" idx="10"/>
          </p:nvPr>
        </p:nvSpPr>
        <p:spPr/>
        <p:txBody>
          <a:bodyPr/>
          <a:lstStyle/>
          <a:p>
            <a:fld id="{213BC042-5F54-AE43-81A0-73F2E99ADFAC}" type="datetimeFigureOut">
              <a:rPr lang="en-US" smtClean="0"/>
              <a:t>3/17/2023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10BC9FC-6E18-7240-9470-066D5B5A70BD}" type="slidenum">
              <a:rPr lang="en-US" smtClean="0"/>
              <a:t>‹#›</a:t>
            </a:fld>
            <a:endParaRPr lang="en-US" dirty="0"/>
          </a:p>
        </p:txBody>
      </p:sp>
    </p:spTree>
    <p:extLst>
      <p:ext uri="{BB962C8B-B14F-4D97-AF65-F5344CB8AC3E}">
        <p14:creationId xmlns:p14="http://schemas.microsoft.com/office/powerpoint/2010/main" val="4200559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Date Placeholder 3"/>
          <p:cNvSpPr>
            <a:spLocks noGrp="1"/>
          </p:cNvSpPr>
          <p:nvPr>
            <p:ph type="dt" sz="half" idx="10"/>
          </p:nvPr>
        </p:nvSpPr>
        <p:spPr/>
        <p:txBody>
          <a:bodyPr/>
          <a:lstStyle/>
          <a:p>
            <a:fld id="{213BC042-5F54-AE43-81A0-73F2E99ADFAC}" type="datetimeFigureOut">
              <a:rPr lang="en-US" smtClean="0"/>
              <a:t>3/17/2023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0BC9FC-6E18-7240-9470-066D5B5A70BD}" type="slidenum">
              <a:rPr lang="en-US" smtClean="0"/>
              <a:t>‹#›</a:t>
            </a:fld>
            <a:endParaRPr lang="en-US"/>
          </a:p>
        </p:txBody>
      </p:sp>
    </p:spTree>
    <p:extLst>
      <p:ext uri="{BB962C8B-B14F-4D97-AF65-F5344CB8AC3E}">
        <p14:creationId xmlns:p14="http://schemas.microsoft.com/office/powerpoint/2010/main" val="19800510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x-none"/>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Date Placeholder 3"/>
          <p:cNvSpPr>
            <a:spLocks noGrp="1"/>
          </p:cNvSpPr>
          <p:nvPr>
            <p:ph type="dt" sz="half" idx="10"/>
          </p:nvPr>
        </p:nvSpPr>
        <p:spPr/>
        <p:txBody>
          <a:bodyPr/>
          <a:lstStyle/>
          <a:p>
            <a:fld id="{213BC042-5F54-AE43-81A0-73F2E99ADFAC}" type="datetimeFigureOut">
              <a:rPr lang="en-US" smtClean="0"/>
              <a:t>3/17/2023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0BC9FC-6E18-7240-9470-066D5B5A70BD}" type="slidenum">
              <a:rPr lang="en-US" smtClean="0"/>
              <a:t>‹#›</a:t>
            </a:fld>
            <a:endParaRPr lang="en-US"/>
          </a:p>
        </p:txBody>
      </p:sp>
    </p:spTree>
    <p:extLst>
      <p:ext uri="{BB962C8B-B14F-4D97-AF65-F5344CB8AC3E}">
        <p14:creationId xmlns:p14="http://schemas.microsoft.com/office/powerpoint/2010/main" val="35284837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4000">
                <a:solidFill>
                  <a:schemeClr val="tx1"/>
                </a:solidFill>
                <a:latin typeface="Arial" panose="020B0604020202020204" pitchFamily="34" charset="0"/>
                <a:cs typeface="Arial" panose="020B0604020202020204" pitchFamily="34" charset="0"/>
              </a:defRPr>
            </a:lvl1pPr>
          </a:lstStyle>
          <a:p>
            <a:r>
              <a:rPr lang="x-none" dirty="0"/>
              <a:t>Click to edit Master title style</a:t>
            </a:r>
            <a:endParaRPr lang="en-US" dirty="0"/>
          </a:p>
        </p:txBody>
      </p:sp>
      <p:sp>
        <p:nvSpPr>
          <p:cNvPr id="3" name="Content Placeholder 2"/>
          <p:cNvSpPr>
            <a:spLocks noGrp="1"/>
          </p:cNvSpPr>
          <p:nvPr>
            <p:ph idx="1"/>
          </p:nvPr>
        </p:nvSpPr>
        <p:spPr/>
        <p:txBody>
          <a:bodyPr>
            <a:normAutofit/>
          </a:bodyPr>
          <a:lstStyle>
            <a:lvl1pPr>
              <a:defRPr sz="2800">
                <a:solidFill>
                  <a:schemeClr val="tx1"/>
                </a:solidFill>
                <a:latin typeface="Arial" panose="020B0604020202020204" pitchFamily="34" charset="0"/>
                <a:cs typeface="Arial" panose="020B0604020202020204" pitchFamily="34" charset="0"/>
              </a:defRPr>
            </a:lvl1pPr>
            <a:lvl2pPr>
              <a:defRPr sz="2800">
                <a:solidFill>
                  <a:schemeClr val="tx1"/>
                </a:solidFill>
                <a:latin typeface="Arial" panose="020B0604020202020204" pitchFamily="34" charset="0"/>
                <a:cs typeface="Arial" panose="020B0604020202020204" pitchFamily="34" charset="0"/>
              </a:defRPr>
            </a:lvl2pPr>
            <a:lvl3pPr>
              <a:defRPr sz="2800">
                <a:solidFill>
                  <a:schemeClr val="tx1"/>
                </a:solidFill>
                <a:latin typeface="Arial" panose="020B0604020202020204" pitchFamily="34" charset="0"/>
                <a:cs typeface="Arial" panose="020B0604020202020204" pitchFamily="34" charset="0"/>
              </a:defRPr>
            </a:lvl3pPr>
            <a:lvl4pPr>
              <a:defRPr sz="2800">
                <a:solidFill>
                  <a:schemeClr val="tx1"/>
                </a:solidFill>
                <a:latin typeface="Arial" panose="020B0604020202020204" pitchFamily="34" charset="0"/>
                <a:cs typeface="Arial" panose="020B0604020202020204" pitchFamily="34" charset="0"/>
              </a:defRPr>
            </a:lvl4pPr>
            <a:lvl5pPr>
              <a:defRPr sz="2800">
                <a:solidFill>
                  <a:schemeClr val="tx1"/>
                </a:solidFill>
                <a:latin typeface="Arial" panose="020B0604020202020204" pitchFamily="34" charset="0"/>
                <a:cs typeface="Arial" panose="020B0604020202020204" pitchFamily="34" charset="0"/>
              </a:defRPr>
            </a:lvl5pPr>
          </a:lstStyle>
          <a:p>
            <a:pPr lvl="0"/>
            <a:r>
              <a:rPr lang="x-none" dirty="0"/>
              <a:t>Click to edit Master text styles</a:t>
            </a:r>
          </a:p>
          <a:p>
            <a:pPr lvl="1"/>
            <a:r>
              <a:rPr lang="x-none" dirty="0"/>
              <a:t>Second level</a:t>
            </a:r>
          </a:p>
          <a:p>
            <a:pPr lvl="2"/>
            <a:r>
              <a:rPr lang="x-none" dirty="0"/>
              <a:t>Third level</a:t>
            </a:r>
          </a:p>
          <a:p>
            <a:pPr lvl="3"/>
            <a:r>
              <a:rPr lang="x-none" dirty="0"/>
              <a:t>Fourth level</a:t>
            </a:r>
          </a:p>
          <a:p>
            <a:pPr lvl="4"/>
            <a:r>
              <a:rPr lang="x-none" dirty="0"/>
              <a:t>Fifth level</a:t>
            </a:r>
            <a:endParaRPr lang="en-US" dirty="0"/>
          </a:p>
        </p:txBody>
      </p:sp>
      <p:sp>
        <p:nvSpPr>
          <p:cNvPr id="4" name="Date Placeholder 3"/>
          <p:cNvSpPr>
            <a:spLocks noGrp="1"/>
          </p:cNvSpPr>
          <p:nvPr>
            <p:ph type="dt" sz="half" idx="10"/>
          </p:nvPr>
        </p:nvSpPr>
        <p:spPr/>
        <p:txBody>
          <a:bodyPr/>
          <a:lstStyle/>
          <a:p>
            <a:fld id="{213BC042-5F54-AE43-81A0-73F2E99ADFAC}" type="datetimeFigureOut">
              <a:rPr lang="en-US" smtClean="0"/>
              <a:t>3/17/2023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0BC9FC-6E18-7240-9470-066D5B5A70BD}" type="slidenum">
              <a:rPr lang="en-US" smtClean="0"/>
              <a:t>‹#›</a:t>
            </a:fld>
            <a:endParaRPr lang="en-US"/>
          </a:p>
        </p:txBody>
      </p:sp>
    </p:spTree>
    <p:extLst>
      <p:ext uri="{BB962C8B-B14F-4D97-AF65-F5344CB8AC3E}">
        <p14:creationId xmlns:p14="http://schemas.microsoft.com/office/powerpoint/2010/main" val="26935051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dirty="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x-none" dirty="0"/>
              <a:t>Click to edit Master text styles</a:t>
            </a:r>
          </a:p>
        </p:txBody>
      </p:sp>
      <p:sp>
        <p:nvSpPr>
          <p:cNvPr id="4" name="Date Placeholder 3"/>
          <p:cNvSpPr>
            <a:spLocks noGrp="1"/>
          </p:cNvSpPr>
          <p:nvPr>
            <p:ph type="dt" sz="half" idx="10"/>
          </p:nvPr>
        </p:nvSpPr>
        <p:spPr/>
        <p:txBody>
          <a:bodyPr/>
          <a:lstStyle/>
          <a:p>
            <a:fld id="{213BC042-5F54-AE43-81A0-73F2E99ADFAC}" type="datetimeFigureOut">
              <a:rPr lang="en-US" smtClean="0"/>
              <a:t>3/17/2023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0BC9FC-6E18-7240-9470-066D5B5A70BD}" type="slidenum">
              <a:rPr lang="en-US" smtClean="0"/>
              <a:t>‹#›</a:t>
            </a:fld>
            <a:endParaRPr lang="en-US"/>
          </a:p>
        </p:txBody>
      </p:sp>
    </p:spTree>
    <p:extLst>
      <p:ext uri="{BB962C8B-B14F-4D97-AF65-F5344CB8AC3E}">
        <p14:creationId xmlns:p14="http://schemas.microsoft.com/office/powerpoint/2010/main" val="42836720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dirty="0"/>
              <a:t>Click to edit Master text styles</a:t>
            </a:r>
          </a:p>
          <a:p>
            <a:pPr lvl="1"/>
            <a:r>
              <a:rPr lang="x-none" dirty="0"/>
              <a:t>Second level</a:t>
            </a:r>
          </a:p>
          <a:p>
            <a:pPr lvl="2"/>
            <a:r>
              <a:rPr lang="x-none" dirty="0"/>
              <a:t>Third level</a:t>
            </a:r>
          </a:p>
          <a:p>
            <a:pPr lvl="3"/>
            <a:r>
              <a:rPr lang="x-none" dirty="0"/>
              <a:t>Fourth level</a:t>
            </a:r>
          </a:p>
          <a:p>
            <a:pPr lvl="4"/>
            <a:r>
              <a:rPr lang="x-none" dirty="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5" name="Date Placeholder 4"/>
          <p:cNvSpPr>
            <a:spLocks noGrp="1"/>
          </p:cNvSpPr>
          <p:nvPr>
            <p:ph type="dt" sz="half" idx="10"/>
          </p:nvPr>
        </p:nvSpPr>
        <p:spPr/>
        <p:txBody>
          <a:bodyPr/>
          <a:lstStyle/>
          <a:p>
            <a:fld id="{213BC042-5F54-AE43-81A0-73F2E99ADFAC}" type="datetimeFigureOut">
              <a:rPr lang="en-US" smtClean="0"/>
              <a:t>3/17/2023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0BC9FC-6E18-7240-9470-066D5B5A70BD}" type="slidenum">
              <a:rPr lang="en-US" smtClean="0"/>
              <a:t>‹#›</a:t>
            </a:fld>
            <a:endParaRPr lang="en-US"/>
          </a:p>
        </p:txBody>
      </p:sp>
    </p:spTree>
    <p:extLst>
      <p:ext uri="{BB962C8B-B14F-4D97-AF65-F5344CB8AC3E}">
        <p14:creationId xmlns:p14="http://schemas.microsoft.com/office/powerpoint/2010/main" val="1591399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x-none" dirty="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dirty="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dirty="0"/>
              <a:t>Click to edit Master text styles</a:t>
            </a:r>
          </a:p>
          <a:p>
            <a:pPr lvl="1"/>
            <a:r>
              <a:rPr lang="x-none" dirty="0"/>
              <a:t>Second level</a:t>
            </a:r>
          </a:p>
          <a:p>
            <a:pPr lvl="2"/>
            <a:r>
              <a:rPr lang="x-none" dirty="0"/>
              <a:t>Third level</a:t>
            </a:r>
          </a:p>
          <a:p>
            <a:pPr lvl="3"/>
            <a:r>
              <a:rPr lang="x-none" dirty="0"/>
              <a:t>Fourth level</a:t>
            </a:r>
          </a:p>
          <a:p>
            <a:pPr lvl="4"/>
            <a:r>
              <a:rPr lang="x-none" dirty="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7" name="Date Placeholder 6"/>
          <p:cNvSpPr>
            <a:spLocks noGrp="1"/>
          </p:cNvSpPr>
          <p:nvPr>
            <p:ph type="dt" sz="half" idx="10"/>
          </p:nvPr>
        </p:nvSpPr>
        <p:spPr/>
        <p:txBody>
          <a:bodyPr/>
          <a:lstStyle/>
          <a:p>
            <a:fld id="{213BC042-5F54-AE43-81A0-73F2E99ADFAC}" type="datetimeFigureOut">
              <a:rPr lang="en-US" smtClean="0"/>
              <a:t>3/17/2023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0BC9FC-6E18-7240-9470-066D5B5A70BD}" type="slidenum">
              <a:rPr lang="en-US" smtClean="0"/>
              <a:t>‹#›</a:t>
            </a:fld>
            <a:endParaRPr lang="en-US"/>
          </a:p>
        </p:txBody>
      </p:sp>
    </p:spTree>
    <p:extLst>
      <p:ext uri="{BB962C8B-B14F-4D97-AF65-F5344CB8AC3E}">
        <p14:creationId xmlns:p14="http://schemas.microsoft.com/office/powerpoint/2010/main" val="31005823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4000"/>
            </a:lvl1pPr>
          </a:lstStyle>
          <a:p>
            <a:r>
              <a:rPr lang="x-none" dirty="0"/>
              <a:t>Click to edit Master title style</a:t>
            </a:r>
            <a:endParaRPr lang="en-US" dirty="0"/>
          </a:p>
        </p:txBody>
      </p:sp>
      <p:sp>
        <p:nvSpPr>
          <p:cNvPr id="3" name="Date Placeholder 2"/>
          <p:cNvSpPr>
            <a:spLocks noGrp="1"/>
          </p:cNvSpPr>
          <p:nvPr>
            <p:ph type="dt" sz="half" idx="10"/>
          </p:nvPr>
        </p:nvSpPr>
        <p:spPr/>
        <p:txBody>
          <a:bodyPr/>
          <a:lstStyle/>
          <a:p>
            <a:fld id="{213BC042-5F54-AE43-81A0-73F2E99ADFAC}" type="datetimeFigureOut">
              <a:rPr lang="en-US" smtClean="0"/>
              <a:t>3/17/2023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0BC9FC-6E18-7240-9470-066D5B5A70BD}" type="slidenum">
              <a:rPr lang="en-US" smtClean="0"/>
              <a:t>‹#›</a:t>
            </a:fld>
            <a:endParaRPr lang="en-US"/>
          </a:p>
        </p:txBody>
      </p:sp>
    </p:spTree>
    <p:extLst>
      <p:ext uri="{BB962C8B-B14F-4D97-AF65-F5344CB8AC3E}">
        <p14:creationId xmlns:p14="http://schemas.microsoft.com/office/powerpoint/2010/main" val="1234599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13BC042-5F54-AE43-81A0-73F2E99ADFAC}" type="datetimeFigureOut">
              <a:rPr lang="en-US" smtClean="0"/>
              <a:t>3/17/2023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0BC9FC-6E18-7240-9470-066D5B5A70BD}" type="slidenum">
              <a:rPr lang="en-US" smtClean="0"/>
              <a:t>‹#›</a:t>
            </a:fld>
            <a:endParaRPr lang="en-US"/>
          </a:p>
        </p:txBody>
      </p:sp>
    </p:spTree>
    <p:extLst>
      <p:ext uri="{BB962C8B-B14F-4D97-AF65-F5344CB8AC3E}">
        <p14:creationId xmlns:p14="http://schemas.microsoft.com/office/powerpoint/2010/main" val="29266690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dirty="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sz="half" idx="10"/>
          </p:nvPr>
        </p:nvSpPr>
        <p:spPr/>
        <p:txBody>
          <a:bodyPr/>
          <a:lstStyle/>
          <a:p>
            <a:fld id="{213BC042-5F54-AE43-81A0-73F2E99ADFAC}" type="datetimeFigureOut">
              <a:rPr lang="en-US" smtClean="0"/>
              <a:t>3/17/2023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0BC9FC-6E18-7240-9470-066D5B5A70BD}" type="slidenum">
              <a:rPr lang="en-US" smtClean="0"/>
              <a:t>‹#›</a:t>
            </a:fld>
            <a:endParaRPr lang="en-US"/>
          </a:p>
        </p:txBody>
      </p:sp>
    </p:spTree>
    <p:extLst>
      <p:ext uri="{BB962C8B-B14F-4D97-AF65-F5344CB8AC3E}">
        <p14:creationId xmlns:p14="http://schemas.microsoft.com/office/powerpoint/2010/main" val="40785623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sz="half" idx="10"/>
          </p:nvPr>
        </p:nvSpPr>
        <p:spPr/>
        <p:txBody>
          <a:bodyPr/>
          <a:lstStyle/>
          <a:p>
            <a:fld id="{213BC042-5F54-AE43-81A0-73F2E99ADFAC}" type="datetimeFigureOut">
              <a:rPr lang="en-US" smtClean="0"/>
              <a:t>3/17/2023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0BC9FC-6E18-7240-9470-066D5B5A70BD}" type="slidenum">
              <a:rPr lang="en-US" smtClean="0"/>
              <a:t>‹#›</a:t>
            </a:fld>
            <a:endParaRPr lang="en-US"/>
          </a:p>
        </p:txBody>
      </p:sp>
    </p:spTree>
    <p:extLst>
      <p:ext uri="{BB962C8B-B14F-4D97-AF65-F5344CB8AC3E}">
        <p14:creationId xmlns:p14="http://schemas.microsoft.com/office/powerpoint/2010/main" val="943846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x-none" dirty="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x-none" dirty="0"/>
              <a:t>Click to edit Master text styles</a:t>
            </a:r>
          </a:p>
          <a:p>
            <a:pPr lvl="1"/>
            <a:r>
              <a:rPr lang="x-none" dirty="0"/>
              <a:t>Second level</a:t>
            </a:r>
          </a:p>
          <a:p>
            <a:pPr lvl="2"/>
            <a:r>
              <a:rPr lang="x-none" dirty="0"/>
              <a:t>Third level</a:t>
            </a:r>
          </a:p>
          <a:p>
            <a:pPr lvl="3"/>
            <a:r>
              <a:rPr lang="x-none" dirty="0"/>
              <a:t>Fourth level</a:t>
            </a:r>
          </a:p>
          <a:p>
            <a:pPr lvl="4"/>
            <a:r>
              <a:rPr lang="x-none" dirty="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fld id="{213BC042-5F54-AE43-81A0-73F2E99ADFAC}" type="datetimeFigureOut">
              <a:rPr lang="en-US" smtClean="0"/>
              <a:pPr/>
              <a:t>3/17/2023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fld id="{C10BC9FC-6E18-7240-9470-066D5B5A70BD}" type="slidenum">
              <a:rPr lang="en-US" smtClean="0"/>
              <a:pPr/>
              <a:t>‹#›</a:t>
            </a:fld>
            <a:endParaRPr lang="en-US" dirty="0"/>
          </a:p>
        </p:txBody>
      </p:sp>
    </p:spTree>
    <p:extLst>
      <p:ext uri="{BB962C8B-B14F-4D97-AF65-F5344CB8AC3E}">
        <p14:creationId xmlns:p14="http://schemas.microsoft.com/office/powerpoint/2010/main" val="24398540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Arial" panose="020B0604020202020204" pitchFamily="34" charset="0"/>
          <a:ea typeface="+mj-ea"/>
          <a:cs typeface="Arial" panose="020B0604020202020204" pitchFamily="34" charset="0"/>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ct val="20000"/>
        </a:spcBef>
        <a:buFont typeface="Arial"/>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ct val="20000"/>
        </a:spcBef>
        <a:buFont typeface="Arial"/>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ct val="20000"/>
        </a:spcBef>
        <a:buFont typeface="Arial"/>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ct val="20000"/>
        </a:spcBef>
        <a:buFont typeface="Arial"/>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3.jpeg"/><Relationship Id="rId7" Type="http://schemas.openxmlformats.org/officeDocument/2006/relationships/image" Target="../media/image16.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http://images.google.co.th/imgres?imgurl=http://www.accb.ns.ca/images/bloodtest.jpg&amp;imgrefurl=http://www.accb.ns.ca/bborne.htm&amp;usg=__0nDPL7kb0dkvb0xhrEInmJgpohw=&amp;h=375&amp;w=500&amp;sz=233&amp;hl=th&amp;start=22&amp;um=1&amp;tbnid=owVWY6zbioXSOM:&amp;tbnh=98&amp;tbnw=130&amp;prev=/images?q=bloodborne+transmission&amp;gbv=2&amp;ndsp=20&amp;hl=th&amp;sa=N&amp;start=20&amp;um=1" TargetMode="External"/><Relationship Id="rId5" Type="http://schemas.openxmlformats.org/officeDocument/2006/relationships/image" Target="../media/image15.jpeg"/><Relationship Id="rId4" Type="http://schemas.openxmlformats.org/officeDocument/2006/relationships/image" Target="../media/image14.jpeg"/><Relationship Id="rId9" Type="http://schemas.openxmlformats.org/officeDocument/2006/relationships/image" Target="../media/image1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1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8.xml"/><Relationship Id="rId1" Type="http://schemas.openxmlformats.org/officeDocument/2006/relationships/slideLayout" Target="../slideLayouts/slideLayout6.xml"/><Relationship Id="rId5" Type="http://schemas.openxmlformats.org/officeDocument/2006/relationships/image" Target="../media/image27.jpeg"/><Relationship Id="rId4" Type="http://schemas.openxmlformats.org/officeDocument/2006/relationships/image" Target="../media/image26.jpeg"/></Relationships>
</file>

<file path=ppt/slides/_rels/slide2.xml.rels><?xml version="1.0" encoding="UTF-8" standalone="yes"?>
<Relationships xmlns="http://schemas.openxmlformats.org/package/2006/relationships"><Relationship Id="rId2" Type="http://schemas.microsoft.com/office/2018/10/relationships/comments" Target="../comments/modernComment_1AD_4DDE8CB9.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microsoft.com/office/2018/10/relationships/comments" Target="../comments/modernComment_1AE_31894AFE.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www.youtube.com/watch?v=bd6Vv0C64wU" TargetMode="External"/><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hyperlink" Target="file://localhost/www.youtube.com/watch" TargetMode="External"/><Relationship Id="rId4" Type="http://schemas.openxmlformats.org/officeDocument/2006/relationships/image" Target="../media/image28.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hyperlink" Target="http://www.youtube.com/watch?v=8RApk1t9XDo" TargetMode="Externa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hyperlink" Target="http://www.youtube.com/watch?v=R9Un5fD5Rlk" TargetMode="Externa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openxmlformats.org/officeDocument/2006/relationships/image" Target="../media/image3.jpeg"/><Relationship Id="rId4" Type="http://schemas.openxmlformats.org/officeDocument/2006/relationships/image" Target="../media/image2.jpeg"/></Relationships>
</file>

<file path=ppt/slides/_rels/slide40.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4400" dirty="0"/>
              <a:t>Fundamental of infections diseases</a:t>
            </a:r>
          </a:p>
        </p:txBody>
      </p:sp>
      <p:sp>
        <p:nvSpPr>
          <p:cNvPr id="3" name="Subtitle 2"/>
          <p:cNvSpPr>
            <a:spLocks noGrp="1"/>
          </p:cNvSpPr>
          <p:nvPr>
            <p:ph type="subTitle" idx="1"/>
          </p:nvPr>
        </p:nvSpPr>
        <p:spPr>
          <a:xfrm>
            <a:off x="1371600" y="5118100"/>
            <a:ext cx="6400800" cy="969338"/>
          </a:xfrm>
        </p:spPr>
        <p:txBody>
          <a:bodyPr>
            <a:noAutofit/>
          </a:bodyPr>
          <a:lstStyle/>
          <a:p>
            <a:r>
              <a:rPr lang="en-US" sz="4000" dirty="0"/>
              <a:t>Code: </a:t>
            </a:r>
            <a:r>
              <a:rPr lang="en-US" sz="4000"/>
              <a:t>PPOH 103</a:t>
            </a:r>
            <a:endParaRPr lang="en-US" sz="4000" dirty="0"/>
          </a:p>
        </p:txBody>
      </p:sp>
    </p:spTree>
    <p:extLst>
      <p:ext uri="{BB962C8B-B14F-4D97-AF65-F5344CB8AC3E}">
        <p14:creationId xmlns:p14="http://schemas.microsoft.com/office/powerpoint/2010/main" val="5940868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5" name="Picture 6" descr="sneezing1-150x15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94465" y="1840948"/>
            <a:ext cx="1228654" cy="1315404"/>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Lst>
        </p:spPr>
      </p:pic>
      <p:pic>
        <p:nvPicPr>
          <p:cNvPr id="40966" name="Picture 8" descr="hand_germ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68156" y="1840948"/>
            <a:ext cx="1014229" cy="1285460"/>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Lst>
        </p:spPr>
      </p:pic>
      <p:pic>
        <p:nvPicPr>
          <p:cNvPr id="40967" name="Picture 10" descr="AerosolTransmission"/>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97007" y="1875256"/>
            <a:ext cx="2177738" cy="1251152"/>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Lst>
        </p:spPr>
      </p:pic>
      <p:pic>
        <p:nvPicPr>
          <p:cNvPr id="40970" name="Picture 15" descr="bloodtest">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05200" y="3770316"/>
            <a:ext cx="1507665" cy="1216991"/>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Lst>
        </p:spPr>
      </p:pic>
      <p:pic>
        <p:nvPicPr>
          <p:cNvPr id="40971" name="Picture 17" descr="aaa%5B1%5D"/>
          <p:cNvPicPr>
            <a:picLocks noChangeAspect="1" noChangeArrowheads="1"/>
          </p:cNvPicPr>
          <p:nvPr/>
        </p:nvPicPr>
        <p:blipFill>
          <a:blip r:embed="rId8">
            <a:extLst>
              <a:ext uri="{28A0092B-C50C-407E-A947-70E740481C1C}">
                <a14:useLocalDpi xmlns:a14="http://schemas.microsoft.com/office/drawing/2010/main" val="0"/>
              </a:ext>
            </a:extLst>
          </a:blip>
          <a:srcRect t="14381" b="10112"/>
          <a:stretch>
            <a:fillRect/>
          </a:stretch>
        </p:blipFill>
        <p:spPr bwMode="auto">
          <a:xfrm>
            <a:off x="5218623" y="3780279"/>
            <a:ext cx="1786862" cy="1216991"/>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Lst>
        </p:spPr>
      </p:pic>
      <p:pic>
        <p:nvPicPr>
          <p:cNvPr id="40972" name="Picture 19" descr="51_3_bi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143149" y="3770316"/>
            <a:ext cx="1531596" cy="1236918"/>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Lst>
        </p:spPr>
      </p:pic>
      <p:sp>
        <p:nvSpPr>
          <p:cNvPr id="2" name="Title 1"/>
          <p:cNvSpPr>
            <a:spLocks noGrp="1"/>
          </p:cNvSpPr>
          <p:nvPr>
            <p:ph type="title"/>
          </p:nvPr>
        </p:nvSpPr>
        <p:spPr>
          <a:xfrm>
            <a:off x="426128" y="713173"/>
            <a:ext cx="8260672" cy="1039427"/>
          </a:xfrm>
        </p:spPr>
        <p:txBody>
          <a:bodyPr>
            <a:noAutofit/>
          </a:bodyPr>
          <a:lstStyle/>
          <a:p>
            <a:r>
              <a:rPr lang="en-US" dirty="0"/>
              <a:t>Modes of disease transmission </a:t>
            </a:r>
            <a:br>
              <a:rPr lang="en-US" dirty="0"/>
            </a:br>
            <a:endParaRPr lang="en-US" dirty="0"/>
          </a:p>
        </p:txBody>
      </p:sp>
      <p:sp>
        <p:nvSpPr>
          <p:cNvPr id="5" name="Content Placeholder 4"/>
          <p:cNvSpPr>
            <a:spLocks noGrp="1"/>
          </p:cNvSpPr>
          <p:nvPr>
            <p:ph idx="1"/>
          </p:nvPr>
        </p:nvSpPr>
        <p:spPr>
          <a:xfrm>
            <a:off x="533400" y="1752600"/>
            <a:ext cx="8229600" cy="4419600"/>
          </a:xfrm>
        </p:spPr>
        <p:txBody>
          <a:bodyPr>
            <a:normAutofit/>
          </a:bodyPr>
          <a:lstStyle/>
          <a:p>
            <a:pPr marL="0" indent="0">
              <a:buNone/>
            </a:pPr>
            <a:r>
              <a:rPr lang="en-US" dirty="0"/>
              <a:t>Contact</a:t>
            </a:r>
          </a:p>
          <a:p>
            <a:pPr lvl="1">
              <a:buFont typeface="Arial" panose="020B0604020202020204" pitchFamily="34" charset="0"/>
              <a:buChar char="•"/>
            </a:pPr>
            <a:r>
              <a:rPr lang="en-US" sz="2400" dirty="0"/>
              <a:t>Direct</a:t>
            </a:r>
          </a:p>
          <a:p>
            <a:pPr lvl="1">
              <a:buFont typeface="Arial" panose="020B0604020202020204" pitchFamily="34" charset="0"/>
              <a:buChar char="•"/>
            </a:pPr>
            <a:r>
              <a:rPr lang="en-US" sz="2400" dirty="0"/>
              <a:t>Indirect</a:t>
            </a:r>
          </a:p>
          <a:p>
            <a:pPr marL="0" indent="0">
              <a:buNone/>
            </a:pPr>
            <a:r>
              <a:rPr lang="en-US" dirty="0"/>
              <a:t>Airborne</a:t>
            </a:r>
          </a:p>
          <a:p>
            <a:pPr lvl="1">
              <a:buFont typeface="Arial" panose="020B0604020202020204" pitchFamily="34" charset="0"/>
              <a:buChar char="•"/>
            </a:pPr>
            <a:r>
              <a:rPr lang="en-US" sz="2400" dirty="0"/>
              <a:t>Droplet</a:t>
            </a:r>
          </a:p>
          <a:p>
            <a:pPr lvl="1">
              <a:buFont typeface="Arial" panose="020B0604020202020204" pitchFamily="34" charset="0"/>
              <a:buChar char="•"/>
            </a:pPr>
            <a:r>
              <a:rPr lang="en-US" sz="2400" dirty="0"/>
              <a:t>Airborne</a:t>
            </a:r>
          </a:p>
          <a:p>
            <a:pPr marL="0" indent="0">
              <a:buNone/>
            </a:pPr>
            <a:r>
              <a:rPr lang="en-US" dirty="0"/>
              <a:t>Vector Borne</a:t>
            </a:r>
          </a:p>
          <a:p>
            <a:pPr marL="0" indent="0">
              <a:buNone/>
            </a:pPr>
            <a:r>
              <a:rPr lang="en-US" dirty="0"/>
              <a:t>Vehicle</a:t>
            </a:r>
          </a:p>
        </p:txBody>
      </p:sp>
      <p:sp>
        <p:nvSpPr>
          <p:cNvPr id="14" name="TextBox 13"/>
          <p:cNvSpPr txBox="1"/>
          <p:nvPr/>
        </p:nvSpPr>
        <p:spPr>
          <a:xfrm>
            <a:off x="5672033" y="3244334"/>
            <a:ext cx="2765576" cy="338554"/>
          </a:xfrm>
          <a:prstGeom prst="rect">
            <a:avLst/>
          </a:prstGeom>
          <a:noFill/>
        </p:spPr>
        <p:txBody>
          <a:bodyPr wrap="square" rtlCol="0">
            <a:spAutoFit/>
          </a:bodyPr>
          <a:lstStyle/>
          <a:p>
            <a:r>
              <a:rPr lang="en-US" sz="1600" dirty="0">
                <a:latin typeface="Arial" panose="020B0604020202020204" pitchFamily="34" charset="0"/>
                <a:cs typeface="Arial" panose="020B0604020202020204" pitchFamily="34" charset="0"/>
              </a:rPr>
              <a:t>* Aerosolized particles</a:t>
            </a:r>
          </a:p>
        </p:txBody>
      </p:sp>
      <p:sp>
        <p:nvSpPr>
          <p:cNvPr id="12" name="TextBox 11"/>
          <p:cNvSpPr txBox="1"/>
          <p:nvPr/>
        </p:nvSpPr>
        <p:spPr>
          <a:xfrm>
            <a:off x="426128" y="6040468"/>
            <a:ext cx="8438666"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 Aerosolized Particles from coughing or sneezing  &lt;5 microns in size containing influenza virus can be inhaled at alveolar level of lungs</a:t>
            </a:r>
          </a:p>
        </p:txBody>
      </p:sp>
    </p:spTree>
    <p:extLst>
      <p:ext uri="{BB962C8B-B14F-4D97-AF65-F5344CB8AC3E}">
        <p14:creationId xmlns:p14="http://schemas.microsoft.com/office/powerpoint/2010/main" val="35349627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Direct contact transmission</a:t>
            </a:r>
          </a:p>
        </p:txBody>
      </p:sp>
      <p:sp>
        <p:nvSpPr>
          <p:cNvPr id="3" name="Content Placeholder 2"/>
          <p:cNvSpPr>
            <a:spLocks noGrp="1"/>
          </p:cNvSpPr>
          <p:nvPr>
            <p:ph idx="1"/>
          </p:nvPr>
        </p:nvSpPr>
        <p:spPr>
          <a:xfrm>
            <a:off x="304800" y="1786468"/>
            <a:ext cx="8534400" cy="4343400"/>
          </a:xfrm>
        </p:spPr>
        <p:txBody>
          <a:bodyPr>
            <a:normAutofit fontScale="92500" lnSpcReduction="10000"/>
          </a:bodyPr>
          <a:lstStyle/>
          <a:p>
            <a:pPr marL="0" indent="0">
              <a:buNone/>
            </a:pPr>
            <a:r>
              <a:rPr lang="en-US" dirty="0"/>
              <a:t>Direct contact with infected individual person or animals, or their secretions</a:t>
            </a:r>
          </a:p>
          <a:p>
            <a:pPr marL="0" indent="0">
              <a:buNone/>
            </a:pPr>
            <a:r>
              <a:rPr lang="en-US" dirty="0"/>
              <a:t>Infectious organisms can enter via:</a:t>
            </a:r>
          </a:p>
          <a:p>
            <a:pPr lvl="1">
              <a:buFont typeface="Arial" panose="020B0604020202020204" pitchFamily="34" charset="0"/>
              <a:buChar char="•"/>
            </a:pPr>
            <a:r>
              <a:rPr lang="en-US" dirty="0"/>
              <a:t>Respiratory tract - inhaled particles from sneezing and coughing</a:t>
            </a:r>
          </a:p>
          <a:p>
            <a:pPr lvl="1">
              <a:buFont typeface="Arial" panose="020B0604020202020204" pitchFamily="34" charset="0"/>
              <a:buChar char="•"/>
            </a:pPr>
            <a:r>
              <a:rPr lang="en-US" dirty="0"/>
              <a:t>Mucous membranes - eyes, nose, reproductive, digestive tracts</a:t>
            </a:r>
          </a:p>
          <a:p>
            <a:pPr lvl="1">
              <a:buFont typeface="Arial" panose="020B0604020202020204" pitchFamily="34" charset="0"/>
              <a:buChar char="•"/>
            </a:pPr>
            <a:r>
              <a:rPr lang="en-US" dirty="0"/>
              <a:t>Skin - cuts, wounds, open sore, injury can facilitate entry</a:t>
            </a:r>
          </a:p>
          <a:p>
            <a:pPr lvl="1">
              <a:buFont typeface="Arial" panose="020B0604020202020204" pitchFamily="34" charset="0"/>
              <a:buChar char="•"/>
            </a:pPr>
            <a:r>
              <a:rPr lang="en-US" dirty="0"/>
              <a:t>Ingestion - swallowing</a:t>
            </a:r>
          </a:p>
          <a:p>
            <a:pPr lvl="1"/>
            <a:endParaRPr lang="en-US" dirty="0"/>
          </a:p>
        </p:txBody>
      </p:sp>
    </p:spTree>
    <p:extLst>
      <p:ext uri="{BB962C8B-B14F-4D97-AF65-F5344CB8AC3E}">
        <p14:creationId xmlns:p14="http://schemas.microsoft.com/office/powerpoint/2010/main" val="11676010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9890"/>
            <a:ext cx="8229600" cy="661188"/>
          </a:xfrm>
        </p:spPr>
        <p:txBody>
          <a:bodyPr>
            <a:normAutofit fontScale="90000"/>
          </a:bodyPr>
          <a:lstStyle/>
          <a:p>
            <a:r>
              <a:rPr lang="en-US" dirty="0"/>
              <a:t>Contact with fomite</a:t>
            </a:r>
          </a:p>
        </p:txBody>
      </p:sp>
      <p:sp>
        <p:nvSpPr>
          <p:cNvPr id="3" name="Content Placeholder 2"/>
          <p:cNvSpPr>
            <a:spLocks noGrp="1"/>
          </p:cNvSpPr>
          <p:nvPr>
            <p:ph idx="1"/>
          </p:nvPr>
        </p:nvSpPr>
        <p:spPr>
          <a:xfrm>
            <a:off x="116336" y="721078"/>
            <a:ext cx="8936922" cy="4343400"/>
          </a:xfrm>
        </p:spPr>
        <p:txBody>
          <a:bodyPr>
            <a:noAutofit/>
          </a:bodyPr>
          <a:lstStyle/>
          <a:p>
            <a:r>
              <a:rPr lang="en-US" dirty="0"/>
              <a:t>Fomite: an inanimate object contaminated with an infectious organism</a:t>
            </a:r>
          </a:p>
          <a:p>
            <a:r>
              <a:rPr lang="en-US" dirty="0"/>
              <a:t>Organisms can survive on surfaces</a:t>
            </a:r>
          </a:p>
          <a:p>
            <a:r>
              <a:rPr lang="en-US" dirty="0"/>
              <a:t>Does not require direct contact between individuals</a:t>
            </a:r>
          </a:p>
          <a:p>
            <a:r>
              <a:rPr lang="en-US" dirty="0"/>
              <a:t>Examples of fomites:</a:t>
            </a:r>
          </a:p>
          <a:p>
            <a:pPr lvl="1">
              <a:buFont typeface="Arial" panose="020B0604020202020204" pitchFamily="34" charset="0"/>
              <a:buChar char="•"/>
            </a:pPr>
            <a:r>
              <a:rPr lang="en-US" dirty="0"/>
              <a:t>Doorknobs</a:t>
            </a:r>
          </a:p>
          <a:p>
            <a:pPr lvl="1">
              <a:buFont typeface="Arial" panose="020B0604020202020204" pitchFamily="34" charset="0"/>
              <a:buChar char="•"/>
            </a:pPr>
            <a:r>
              <a:rPr lang="en-US" dirty="0"/>
              <a:t>Computer keyboard</a:t>
            </a:r>
          </a:p>
          <a:p>
            <a:pPr lvl="1">
              <a:buFont typeface="Arial" panose="020B0604020202020204" pitchFamily="34" charset="0"/>
              <a:buChar char="•"/>
            </a:pPr>
            <a:r>
              <a:rPr lang="en-US" dirty="0"/>
              <a:t>Bedding or towels</a:t>
            </a:r>
          </a:p>
          <a:p>
            <a:pPr lvl="1">
              <a:buFont typeface="Arial" panose="020B0604020202020204" pitchFamily="34" charset="0"/>
              <a:buChar char="•"/>
            </a:pPr>
            <a:r>
              <a:rPr lang="en-US" dirty="0"/>
              <a:t>Needles, forceps, scissors, </a:t>
            </a:r>
          </a:p>
          <a:p>
            <a:pPr lvl="1">
              <a:buFont typeface="Arial" panose="020B0604020202020204" pitchFamily="34" charset="0"/>
              <a:buChar char="•"/>
            </a:pPr>
            <a:r>
              <a:rPr lang="en-US" dirty="0"/>
              <a:t>other medical equipment</a:t>
            </a:r>
          </a:p>
          <a:p>
            <a:pPr lvl="1">
              <a:buFont typeface="Arial" panose="020B0604020202020204" pitchFamily="34" charset="0"/>
              <a:buChar char="•"/>
            </a:pPr>
            <a:r>
              <a:rPr lang="en-US" dirty="0"/>
              <a:t>Food preparation equipment and</a:t>
            </a:r>
          </a:p>
          <a:p>
            <a:pPr marL="457200" lvl="1" indent="0">
              <a:buNone/>
            </a:pPr>
            <a:r>
              <a:rPr lang="en-US" dirty="0"/>
              <a:t>serving vessels</a:t>
            </a:r>
          </a:p>
          <a:p>
            <a:endParaRPr lang="en-US" dirty="0"/>
          </a:p>
        </p:txBody>
      </p:sp>
      <p:pic>
        <p:nvPicPr>
          <p:cNvPr id="4" name="Picture 3" descr="fomite.jpg"/>
          <p:cNvPicPr>
            <a:picLocks noChangeAspect="1"/>
          </p:cNvPicPr>
          <p:nvPr/>
        </p:nvPicPr>
        <p:blipFill>
          <a:blip r:embed="rId3">
            <a:clrChange>
              <a:clrFrom>
                <a:srgbClr val="FE4910"/>
              </a:clrFrom>
              <a:clrTo>
                <a:srgbClr val="FE4910">
                  <a:alpha val="0"/>
                </a:srgbClr>
              </a:clrTo>
            </a:clrChange>
            <a:extLst>
              <a:ext uri="{28A0092B-C50C-407E-A947-70E740481C1C}">
                <a14:useLocalDpi xmlns:a14="http://schemas.microsoft.com/office/drawing/2010/main" val="0"/>
              </a:ext>
            </a:extLst>
          </a:blip>
          <a:stretch>
            <a:fillRect/>
          </a:stretch>
        </p:blipFill>
        <p:spPr>
          <a:xfrm>
            <a:off x="5635310" y="3060797"/>
            <a:ext cx="3213100" cy="2540000"/>
          </a:xfrm>
          <a:prstGeom prst="rect">
            <a:avLst/>
          </a:prstGeom>
        </p:spPr>
      </p:pic>
      <p:sp>
        <p:nvSpPr>
          <p:cNvPr id="5" name="TextBox 4"/>
          <p:cNvSpPr txBox="1"/>
          <p:nvPr/>
        </p:nvSpPr>
        <p:spPr>
          <a:xfrm>
            <a:off x="7535075" y="5715196"/>
            <a:ext cx="1219200"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healthline.com</a:t>
            </a:r>
          </a:p>
        </p:txBody>
      </p:sp>
    </p:spTree>
    <p:extLst>
      <p:ext uri="{BB962C8B-B14F-4D97-AF65-F5344CB8AC3E}">
        <p14:creationId xmlns:p14="http://schemas.microsoft.com/office/powerpoint/2010/main" val="16023210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Contaminated food and water</a:t>
            </a:r>
          </a:p>
        </p:txBody>
      </p:sp>
      <p:sp>
        <p:nvSpPr>
          <p:cNvPr id="3" name="Content Placeholder 2"/>
          <p:cNvSpPr>
            <a:spLocks noGrp="1"/>
          </p:cNvSpPr>
          <p:nvPr>
            <p:ph idx="1"/>
          </p:nvPr>
        </p:nvSpPr>
        <p:spPr>
          <a:xfrm>
            <a:off x="207078" y="1529796"/>
            <a:ext cx="8286751" cy="4936066"/>
          </a:xfrm>
        </p:spPr>
        <p:txBody>
          <a:bodyPr>
            <a:normAutofit fontScale="92500" lnSpcReduction="10000"/>
          </a:bodyPr>
          <a:lstStyle/>
          <a:p>
            <a:pPr marL="0" indent="0">
              <a:buNone/>
            </a:pPr>
            <a:r>
              <a:rPr lang="en-US" dirty="0"/>
              <a:t>Food and water can become contaminated and transmit diseases when consumed</a:t>
            </a:r>
          </a:p>
          <a:p>
            <a:pPr marL="0" indent="0">
              <a:buNone/>
            </a:pPr>
            <a:r>
              <a:rPr lang="en-US" dirty="0"/>
              <a:t>Contaminated food or water possible in:</a:t>
            </a:r>
          </a:p>
          <a:p>
            <a:pPr lvl="1">
              <a:buFont typeface="Arial" panose="020B0604020202020204" pitchFamily="34" charset="0"/>
              <a:buChar char="•"/>
            </a:pPr>
            <a:r>
              <a:rPr lang="en-US" dirty="0"/>
              <a:t>Restaurants</a:t>
            </a:r>
          </a:p>
          <a:p>
            <a:pPr lvl="1">
              <a:buFont typeface="Arial" panose="020B0604020202020204" pitchFamily="34" charset="0"/>
              <a:buChar char="•"/>
            </a:pPr>
            <a:r>
              <a:rPr lang="en-US" dirty="0"/>
              <a:t>Central water supply</a:t>
            </a:r>
          </a:p>
          <a:p>
            <a:pPr lvl="1">
              <a:buFont typeface="Arial" panose="020B0604020202020204" pitchFamily="34" charset="0"/>
              <a:buChar char="•"/>
            </a:pPr>
            <a:r>
              <a:rPr lang="en-US" dirty="0"/>
              <a:t>Water storage containers</a:t>
            </a:r>
          </a:p>
          <a:p>
            <a:pPr marL="0" indent="0">
              <a:buNone/>
            </a:pPr>
            <a:r>
              <a:rPr lang="en-US" dirty="0"/>
              <a:t>Often cause gastroenteritis</a:t>
            </a:r>
          </a:p>
          <a:p>
            <a:pPr lvl="1">
              <a:buFont typeface="Arial" panose="020B0604020202020204" pitchFamily="34" charset="0"/>
              <a:buChar char="•"/>
            </a:pPr>
            <a:r>
              <a:rPr lang="en-US" dirty="0"/>
              <a:t>Diarrhea, vomiting, nausea</a:t>
            </a:r>
          </a:p>
          <a:p>
            <a:pPr lvl="1">
              <a:buFont typeface="Arial" panose="020B0604020202020204" pitchFamily="34" charset="0"/>
              <a:buChar char="•"/>
            </a:pPr>
            <a:r>
              <a:rPr lang="en-US" i="1" dirty="0"/>
              <a:t>E. coli</a:t>
            </a:r>
            <a:r>
              <a:rPr lang="en-US" dirty="0"/>
              <a:t>, Salmonella, Campylobacter</a:t>
            </a:r>
          </a:p>
          <a:p>
            <a:pPr lvl="1">
              <a:buFont typeface="Arial" panose="020B0604020202020204" pitchFamily="34" charset="0"/>
              <a:buChar char="•"/>
            </a:pPr>
            <a:r>
              <a:rPr lang="en-US" dirty="0"/>
              <a:t>Cholera, Hepatitis A</a:t>
            </a:r>
          </a:p>
          <a:p>
            <a:pPr lvl="1">
              <a:buFont typeface="Arial" panose="020B0604020202020204" pitchFamily="34" charset="0"/>
              <a:buChar char="•"/>
            </a:pPr>
            <a:r>
              <a:rPr lang="en-US" dirty="0"/>
              <a:t>Intestinal parasites</a:t>
            </a:r>
          </a:p>
          <a:p>
            <a:endParaRPr lang="en-US" dirty="0"/>
          </a:p>
        </p:txBody>
      </p:sp>
      <p:pic>
        <p:nvPicPr>
          <p:cNvPr id="4" name="Picture 3" descr="foodborne illness.jpeg"/>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110777" y="3412173"/>
            <a:ext cx="2887133" cy="2746297"/>
          </a:xfrm>
          <a:prstGeom prst="rect">
            <a:avLst/>
          </a:prstGeom>
        </p:spPr>
      </p:pic>
      <p:sp>
        <p:nvSpPr>
          <p:cNvPr id="5" name="TextBox 4"/>
          <p:cNvSpPr txBox="1"/>
          <p:nvPr/>
        </p:nvSpPr>
        <p:spPr>
          <a:xfrm>
            <a:off x="7924800" y="6465862"/>
            <a:ext cx="1828800"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en.wikipedia.org</a:t>
            </a:r>
          </a:p>
        </p:txBody>
      </p:sp>
    </p:spTree>
    <p:extLst>
      <p:ext uri="{BB962C8B-B14F-4D97-AF65-F5344CB8AC3E}">
        <p14:creationId xmlns:p14="http://schemas.microsoft.com/office/powerpoint/2010/main" val="4280861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Reservoir hosts and transmission</a:t>
            </a:r>
          </a:p>
        </p:txBody>
      </p:sp>
      <p:sp>
        <p:nvSpPr>
          <p:cNvPr id="3" name="Content Placeholder 2"/>
          <p:cNvSpPr>
            <a:spLocks noGrp="1"/>
          </p:cNvSpPr>
          <p:nvPr>
            <p:ph idx="1"/>
          </p:nvPr>
        </p:nvSpPr>
        <p:spPr>
          <a:xfrm>
            <a:off x="304800" y="1600200"/>
            <a:ext cx="8382000" cy="4876800"/>
          </a:xfrm>
        </p:spPr>
        <p:txBody>
          <a:bodyPr>
            <a:normAutofit/>
          </a:bodyPr>
          <a:lstStyle/>
          <a:p>
            <a:r>
              <a:rPr lang="en-US" dirty="0"/>
              <a:t>Reservoir hosts with infectious agents can transmit the organism, but may not develop disease</a:t>
            </a:r>
          </a:p>
          <a:p>
            <a:r>
              <a:rPr lang="en-US" dirty="0"/>
              <a:t>Hosts provide a reservoir for the organism in the environment</a:t>
            </a:r>
          </a:p>
          <a:p>
            <a:r>
              <a:rPr lang="en-US" dirty="0"/>
              <a:t>Management difficult if host population is large or difficult to control </a:t>
            </a:r>
          </a:p>
          <a:p>
            <a:r>
              <a:rPr lang="en-US" dirty="0"/>
              <a:t>Host may be required for stage(s) of an organism’s development or transmission cycle before capable of infecting another host or vector</a:t>
            </a:r>
          </a:p>
        </p:txBody>
      </p:sp>
    </p:spTree>
    <p:extLst>
      <p:ext uri="{BB962C8B-B14F-4D97-AF65-F5344CB8AC3E}">
        <p14:creationId xmlns:p14="http://schemas.microsoft.com/office/powerpoint/2010/main" val="7006579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489272" cy="1039427"/>
          </a:xfrm>
        </p:spPr>
        <p:txBody>
          <a:bodyPr>
            <a:normAutofit/>
          </a:bodyPr>
          <a:lstStyle/>
          <a:p>
            <a:r>
              <a:rPr lang="en-US" dirty="0"/>
              <a:t>Biological vectors - arthropods</a:t>
            </a:r>
          </a:p>
        </p:txBody>
      </p:sp>
      <p:sp>
        <p:nvSpPr>
          <p:cNvPr id="3" name="Content Placeholder 2"/>
          <p:cNvSpPr>
            <a:spLocks noGrp="1"/>
          </p:cNvSpPr>
          <p:nvPr>
            <p:ph idx="1"/>
          </p:nvPr>
        </p:nvSpPr>
        <p:spPr>
          <a:xfrm>
            <a:off x="232832" y="1651000"/>
            <a:ext cx="8682567" cy="4724400"/>
          </a:xfrm>
        </p:spPr>
        <p:txBody>
          <a:bodyPr vert="horz" lIns="91440" tIns="45720" rIns="91440" bIns="45720" rtlCol="0" anchor="t">
            <a:normAutofit/>
          </a:bodyPr>
          <a:lstStyle/>
          <a:p>
            <a:r>
              <a:rPr lang="en-US" dirty="0"/>
              <a:t>Vector borne diseases are common worldwide</a:t>
            </a:r>
          </a:p>
          <a:p>
            <a:r>
              <a:rPr lang="en-US" dirty="0">
                <a:latin typeface="Arial"/>
                <a:cs typeface="Arial"/>
              </a:rPr>
              <a:t>Insect provides a necessary part of disease transmission process (e.g. biting during blood meal)</a:t>
            </a:r>
          </a:p>
          <a:p>
            <a:r>
              <a:rPr lang="en-US" dirty="0"/>
              <a:t>Considering vector(s) key to management plans</a:t>
            </a:r>
          </a:p>
        </p:txBody>
      </p:sp>
      <p:pic>
        <p:nvPicPr>
          <p:cNvPr id="4" name="Picture 3" descr="mosquito.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5436" y="4269623"/>
            <a:ext cx="2322670" cy="1757955"/>
          </a:xfrm>
          <a:prstGeom prst="rect">
            <a:avLst/>
          </a:prstGeom>
          <a:ln>
            <a:solidFill>
              <a:schemeClr val="accent5">
                <a:lumMod val="75000"/>
              </a:schemeClr>
            </a:solidFill>
          </a:ln>
        </p:spPr>
      </p:pic>
      <p:pic>
        <p:nvPicPr>
          <p:cNvPr id="6" name="Picture 5" descr="tick.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29840" y="4269622"/>
            <a:ext cx="2346960" cy="1757955"/>
          </a:xfrm>
          <a:prstGeom prst="rect">
            <a:avLst/>
          </a:prstGeom>
          <a:ln>
            <a:solidFill>
              <a:schemeClr val="accent5">
                <a:lumMod val="75000"/>
              </a:schemeClr>
            </a:solidFill>
          </a:ln>
        </p:spPr>
      </p:pic>
      <p:pic>
        <p:nvPicPr>
          <p:cNvPr id="5" name="Picture 4" descr="tsetse fly.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58534" y="4271791"/>
            <a:ext cx="2346960" cy="1757957"/>
          </a:xfrm>
          <a:prstGeom prst="rect">
            <a:avLst/>
          </a:prstGeom>
          <a:ln>
            <a:solidFill>
              <a:schemeClr val="accent5">
                <a:lumMod val="75000"/>
              </a:schemeClr>
            </a:solidFill>
          </a:ln>
        </p:spPr>
      </p:pic>
      <p:sp>
        <p:nvSpPr>
          <p:cNvPr id="7" name="TextBox 6"/>
          <p:cNvSpPr txBox="1"/>
          <p:nvPr/>
        </p:nvSpPr>
        <p:spPr>
          <a:xfrm>
            <a:off x="1160451" y="6129179"/>
            <a:ext cx="1676400"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www.list25.com</a:t>
            </a:r>
          </a:p>
        </p:txBody>
      </p:sp>
      <p:sp>
        <p:nvSpPr>
          <p:cNvPr id="8" name="TextBox 7"/>
          <p:cNvSpPr txBox="1"/>
          <p:nvPr/>
        </p:nvSpPr>
        <p:spPr>
          <a:xfrm>
            <a:off x="6764349" y="6129179"/>
            <a:ext cx="1219200" cy="276999"/>
          </a:xfrm>
          <a:prstGeom prst="rect">
            <a:avLst/>
          </a:prstGeom>
          <a:noFill/>
          <a:ln>
            <a:noFill/>
          </a:ln>
        </p:spPr>
        <p:txBody>
          <a:bodyPr wrap="square" rtlCol="0">
            <a:spAutoFit/>
          </a:bodyPr>
          <a:lstStyle/>
          <a:p>
            <a:r>
              <a:rPr lang="en-US" sz="1200" dirty="0">
                <a:latin typeface="Arial" panose="020B0604020202020204" pitchFamily="34" charset="0"/>
                <a:cs typeface="Arial" panose="020B0604020202020204" pitchFamily="34" charset="0"/>
              </a:rPr>
              <a:t>www.cdc.gov</a:t>
            </a:r>
          </a:p>
        </p:txBody>
      </p:sp>
      <p:sp>
        <p:nvSpPr>
          <p:cNvPr id="9" name="TextBox 8"/>
          <p:cNvSpPr txBox="1"/>
          <p:nvPr/>
        </p:nvSpPr>
        <p:spPr>
          <a:xfrm>
            <a:off x="3908764" y="6129179"/>
            <a:ext cx="1524000"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www.tse-tse.com</a:t>
            </a:r>
          </a:p>
        </p:txBody>
      </p:sp>
    </p:spTree>
    <p:extLst>
      <p:ext uri="{BB962C8B-B14F-4D97-AF65-F5344CB8AC3E}">
        <p14:creationId xmlns:p14="http://schemas.microsoft.com/office/powerpoint/2010/main" val="205850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Biological vectors - animals</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2236304"/>
            <a:ext cx="8743951" cy="342154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102494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Risk factors and infectious diseases</a:t>
            </a:r>
          </a:p>
        </p:txBody>
      </p:sp>
      <p:sp>
        <p:nvSpPr>
          <p:cNvPr id="3" name="Content Placeholder 2"/>
          <p:cNvSpPr>
            <a:spLocks noGrp="1"/>
          </p:cNvSpPr>
          <p:nvPr>
            <p:ph idx="1"/>
          </p:nvPr>
        </p:nvSpPr>
        <p:spPr>
          <a:xfrm>
            <a:off x="304800" y="1828800"/>
            <a:ext cx="8286751" cy="4114801"/>
          </a:xfrm>
        </p:spPr>
        <p:txBody>
          <a:bodyPr>
            <a:normAutofit lnSpcReduction="10000"/>
          </a:bodyPr>
          <a:lstStyle/>
          <a:p>
            <a:pPr>
              <a:lnSpc>
                <a:spcPct val="114000"/>
              </a:lnSpc>
            </a:pPr>
            <a:r>
              <a:rPr lang="en-US" dirty="0"/>
              <a:t>Consider risk factors when forming a management plan</a:t>
            </a:r>
          </a:p>
          <a:p>
            <a:pPr>
              <a:lnSpc>
                <a:spcPct val="114000"/>
              </a:lnSpc>
            </a:pPr>
            <a:r>
              <a:rPr lang="en-US" dirty="0"/>
              <a:t>Risk factors affect whether an individual will contract a disease</a:t>
            </a:r>
          </a:p>
          <a:p>
            <a:pPr>
              <a:lnSpc>
                <a:spcPct val="114000"/>
              </a:lnSpc>
            </a:pPr>
            <a:r>
              <a:rPr lang="en-US" dirty="0"/>
              <a:t>Consider intrinsic and extrinsic risk factors</a:t>
            </a:r>
          </a:p>
          <a:p>
            <a:pPr>
              <a:lnSpc>
                <a:spcPct val="114000"/>
              </a:lnSpc>
            </a:pPr>
            <a:r>
              <a:rPr lang="en-US" dirty="0"/>
              <a:t>Consider high-risk behaviors/occupations</a:t>
            </a:r>
          </a:p>
          <a:p>
            <a:pPr>
              <a:lnSpc>
                <a:spcPct val="114000"/>
              </a:lnSpc>
            </a:pPr>
            <a:r>
              <a:rPr lang="en-US" dirty="0"/>
              <a:t>Knowledge about risk factors useful when developing public awareness materials</a:t>
            </a:r>
          </a:p>
          <a:p>
            <a:endParaRPr lang="en-US" dirty="0"/>
          </a:p>
        </p:txBody>
      </p:sp>
    </p:spTree>
    <p:extLst>
      <p:ext uri="{BB962C8B-B14F-4D97-AF65-F5344CB8AC3E}">
        <p14:creationId xmlns:p14="http://schemas.microsoft.com/office/powerpoint/2010/main" val="39772347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8339" y="-38887"/>
            <a:ext cx="8229600" cy="1143000"/>
          </a:xfrm>
        </p:spPr>
        <p:txBody>
          <a:bodyPr/>
          <a:lstStyle/>
          <a:p>
            <a:r>
              <a:rPr lang="en-US" dirty="0"/>
              <a:t>Intrinsic risk factors</a:t>
            </a:r>
          </a:p>
        </p:txBody>
      </p:sp>
      <p:sp>
        <p:nvSpPr>
          <p:cNvPr id="3" name="Content Placeholder 2"/>
          <p:cNvSpPr>
            <a:spLocks noGrp="1"/>
          </p:cNvSpPr>
          <p:nvPr>
            <p:ph idx="1"/>
          </p:nvPr>
        </p:nvSpPr>
        <p:spPr>
          <a:xfrm>
            <a:off x="179739" y="990018"/>
            <a:ext cx="8686800" cy="4724400"/>
          </a:xfrm>
        </p:spPr>
        <p:txBody>
          <a:bodyPr>
            <a:noAutofit/>
          </a:bodyPr>
          <a:lstStyle/>
          <a:p>
            <a:pPr marL="0" indent="0">
              <a:buNone/>
            </a:pPr>
            <a:r>
              <a:rPr lang="en-US" sz="2400" dirty="0"/>
              <a:t>Intrinsic factors are those related to the host itself (human or animal):</a:t>
            </a:r>
          </a:p>
          <a:p>
            <a:r>
              <a:rPr lang="en-US" sz="2400" dirty="0"/>
              <a:t>Genetics</a:t>
            </a:r>
          </a:p>
          <a:p>
            <a:pPr marL="457200" lvl="1" indent="0">
              <a:buNone/>
            </a:pPr>
            <a:r>
              <a:rPr lang="en-US" sz="2400" dirty="0"/>
              <a:t>May cause susceptibility to a disease</a:t>
            </a:r>
          </a:p>
          <a:p>
            <a:pPr marL="457200" lvl="1" indent="0">
              <a:buNone/>
            </a:pPr>
            <a:r>
              <a:rPr lang="en-US" sz="2400" dirty="0"/>
              <a:t>Host have correct receptors? (important for many viruses)</a:t>
            </a:r>
          </a:p>
          <a:p>
            <a:r>
              <a:rPr lang="en-US" sz="2400" dirty="0"/>
              <a:t>Immune system - robust response can reduce severity</a:t>
            </a:r>
          </a:p>
          <a:p>
            <a:r>
              <a:rPr lang="en-US" sz="2400" dirty="0"/>
              <a:t>Underlying diseases (HIV/AIDS, cancer - immunodeficiency associated with increased severity of disease, death)</a:t>
            </a:r>
          </a:p>
          <a:p>
            <a:r>
              <a:rPr lang="en-US" sz="2400" dirty="0"/>
              <a:t>Age (infants, children, elderly generally more susceptible to severe illness)</a:t>
            </a:r>
          </a:p>
          <a:p>
            <a:r>
              <a:rPr lang="en-US" sz="2400" dirty="0"/>
              <a:t>Nutrition (malnutrition, or being under - or overweight can increase susceptibility to disease)</a:t>
            </a:r>
          </a:p>
        </p:txBody>
      </p:sp>
    </p:spTree>
    <p:extLst>
      <p:ext uri="{BB962C8B-B14F-4D97-AF65-F5344CB8AC3E}">
        <p14:creationId xmlns:p14="http://schemas.microsoft.com/office/powerpoint/2010/main" val="39011060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2" name="Picture 12" descr="Malnutrition%2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752600"/>
            <a:ext cx="2666678" cy="1973449"/>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Lst>
        </p:spPr>
      </p:pic>
      <p:pic>
        <p:nvPicPr>
          <p:cNvPr id="43014" name="Picture 16" descr="aids_patient_Thailand"/>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98754" y="3871978"/>
            <a:ext cx="2711846" cy="1807711"/>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Lst>
        </p:spPr>
      </p:pic>
      <p:pic>
        <p:nvPicPr>
          <p:cNvPr id="9" name="Picture 14" descr="old-people-reading-copy"/>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75782" y="2739324"/>
            <a:ext cx="2822972" cy="1831612"/>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a:t>Susceptible hosts</a:t>
            </a:r>
          </a:p>
        </p:txBody>
      </p:sp>
    </p:spTree>
    <p:extLst>
      <p:ext uri="{BB962C8B-B14F-4D97-AF65-F5344CB8AC3E}">
        <p14:creationId xmlns:p14="http://schemas.microsoft.com/office/powerpoint/2010/main" val="6179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a:t>
            </a:r>
          </a:p>
        </p:txBody>
      </p:sp>
      <p:sp>
        <p:nvSpPr>
          <p:cNvPr id="3" name="Content Placeholder 2"/>
          <p:cNvSpPr>
            <a:spLocks noGrp="1"/>
          </p:cNvSpPr>
          <p:nvPr>
            <p:ph idx="1"/>
          </p:nvPr>
        </p:nvSpPr>
        <p:spPr>
          <a:xfrm>
            <a:off x="177800" y="1219200"/>
            <a:ext cx="8839200" cy="5524500"/>
          </a:xfrm>
        </p:spPr>
        <p:txBody>
          <a:bodyPr>
            <a:normAutofit/>
          </a:bodyPr>
          <a:lstStyle/>
          <a:p>
            <a:pPr marL="0" indent="0">
              <a:lnSpc>
                <a:spcPct val="130000"/>
              </a:lnSpc>
              <a:buNone/>
            </a:pPr>
            <a:r>
              <a:rPr lang="en-GB" dirty="0"/>
              <a:t>Purpose</a:t>
            </a:r>
            <a:endParaRPr lang="en-US" dirty="0"/>
          </a:p>
          <a:p>
            <a:pPr marL="0" indent="0">
              <a:buNone/>
            </a:pPr>
            <a:r>
              <a:rPr lang="en-GB" dirty="0"/>
              <a:t>This topic introduces participants to causation, spread and control of pandemics</a:t>
            </a:r>
            <a:endParaRPr lang="en-US" dirty="0"/>
          </a:p>
          <a:p>
            <a:pPr marL="0" indent="0">
              <a:lnSpc>
                <a:spcPct val="130000"/>
              </a:lnSpc>
              <a:buNone/>
            </a:pPr>
            <a:r>
              <a:rPr lang="en-GB" dirty="0"/>
              <a:t>Objectives </a:t>
            </a:r>
            <a:endParaRPr lang="en-US" dirty="0"/>
          </a:p>
          <a:p>
            <a:pPr lvl="0"/>
            <a:r>
              <a:rPr lang="en-GB" dirty="0"/>
              <a:t>Define epidemiology and related terms</a:t>
            </a:r>
            <a:endParaRPr lang="en-US" dirty="0"/>
          </a:p>
          <a:p>
            <a:pPr lvl="0"/>
            <a:r>
              <a:rPr lang="en-GB" dirty="0"/>
              <a:t>Factors influencing disease transmission</a:t>
            </a:r>
            <a:endParaRPr lang="en-US" dirty="0"/>
          </a:p>
          <a:p>
            <a:pPr lvl="0"/>
            <a:r>
              <a:rPr lang="en-GB" dirty="0"/>
              <a:t>The web of disease causation, spread and control</a:t>
            </a:r>
            <a:endParaRPr lang="en-US" dirty="0"/>
          </a:p>
          <a:p>
            <a:pPr lvl="0"/>
            <a:r>
              <a:rPr lang="en-GB" dirty="0"/>
              <a:t>Principles of prevention, mitigation and response to disease outbreaks</a:t>
            </a:r>
            <a:endParaRPr lang="en-US" dirty="0"/>
          </a:p>
          <a:p>
            <a:endParaRPr lang="en-US" dirty="0"/>
          </a:p>
        </p:txBody>
      </p:sp>
    </p:spTree>
    <p:extLst>
      <p:ext uri="{BB962C8B-B14F-4D97-AF65-F5344CB8AC3E}">
        <p14:creationId xmlns:p14="http://schemas.microsoft.com/office/powerpoint/2010/main" val="1306430649"/>
      </p:ext>
    </p:extLst>
  </p:cSld>
  <p:clrMapOvr>
    <a:masterClrMapping/>
  </p:clrMapOvr>
  <p:extLst>
    <p:ext uri="{6950BFC3-D8DA-4A85-94F7-54DA5524770B}">
      <p188:commentRel xmlns:p188="http://schemas.microsoft.com/office/powerpoint/2018/8/main" r:id="rId2"/>
    </p:ext>
  </p:extLs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Extrinsic risk factors I</a:t>
            </a:r>
          </a:p>
        </p:txBody>
      </p:sp>
      <p:sp>
        <p:nvSpPr>
          <p:cNvPr id="3" name="Content Placeholder 2"/>
          <p:cNvSpPr>
            <a:spLocks noGrp="1"/>
          </p:cNvSpPr>
          <p:nvPr>
            <p:ph idx="1"/>
          </p:nvPr>
        </p:nvSpPr>
        <p:spPr>
          <a:xfrm>
            <a:off x="304800" y="1600201"/>
            <a:ext cx="8610600" cy="4919132"/>
          </a:xfrm>
        </p:spPr>
        <p:txBody>
          <a:bodyPr>
            <a:normAutofit/>
          </a:bodyPr>
          <a:lstStyle/>
          <a:p>
            <a:pPr marL="0" indent="0">
              <a:buNone/>
            </a:pPr>
            <a:r>
              <a:rPr lang="en-US" dirty="0"/>
              <a:t>Extrinsic factors are not directly host - related</a:t>
            </a:r>
          </a:p>
          <a:p>
            <a:pPr marL="0" indent="0">
              <a:buNone/>
            </a:pPr>
            <a:r>
              <a:rPr lang="en-US" dirty="0"/>
              <a:t>Reservoir or infectious hosts:</a:t>
            </a:r>
          </a:p>
          <a:p>
            <a:pPr lvl="1">
              <a:buFont typeface="Arial" panose="020B0604020202020204" pitchFamily="34" charset="0"/>
              <a:buChar char="•"/>
            </a:pPr>
            <a:r>
              <a:rPr lang="en-US" dirty="0"/>
              <a:t>Does an individual have exposure to infected hosts?</a:t>
            </a:r>
          </a:p>
          <a:p>
            <a:pPr lvl="1">
              <a:buFont typeface="Arial" panose="020B0604020202020204" pitchFamily="34" charset="0"/>
              <a:buChar char="•"/>
            </a:pPr>
            <a:r>
              <a:rPr lang="en-US" dirty="0"/>
              <a:t>What are the reservoir hosts?</a:t>
            </a:r>
          </a:p>
          <a:p>
            <a:pPr marL="0" indent="0">
              <a:buNone/>
            </a:pPr>
            <a:r>
              <a:rPr lang="en-US" dirty="0"/>
              <a:t>Exposure risks</a:t>
            </a:r>
          </a:p>
          <a:p>
            <a:pPr lvl="1">
              <a:buFont typeface="Arial" panose="020B0604020202020204" pitchFamily="34" charset="0"/>
              <a:buChar char="•"/>
            </a:pPr>
            <a:r>
              <a:rPr lang="en-US" dirty="0"/>
              <a:t>Contaminated food and water</a:t>
            </a:r>
          </a:p>
          <a:p>
            <a:pPr lvl="1">
              <a:buFont typeface="Arial" panose="020B0604020202020204" pitchFamily="34" charset="0"/>
              <a:buChar char="•"/>
            </a:pPr>
            <a:r>
              <a:rPr lang="en-US" dirty="0"/>
              <a:t>Contaminated surfaces</a:t>
            </a:r>
          </a:p>
          <a:p>
            <a:pPr lvl="1">
              <a:buFont typeface="Arial" panose="020B0604020202020204" pitchFamily="34" charset="0"/>
              <a:buChar char="•"/>
            </a:pPr>
            <a:r>
              <a:rPr lang="en-US" dirty="0"/>
              <a:t>Socioeconomic status</a:t>
            </a:r>
          </a:p>
        </p:txBody>
      </p:sp>
    </p:spTree>
    <p:extLst>
      <p:ext uri="{BB962C8B-B14F-4D97-AF65-F5344CB8AC3E}">
        <p14:creationId xmlns:p14="http://schemas.microsoft.com/office/powerpoint/2010/main" val="40825917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Extrinsic risk factors II</a:t>
            </a:r>
            <a:endParaRPr lang="en-US" sz="1800" dirty="0"/>
          </a:p>
        </p:txBody>
      </p:sp>
      <p:sp>
        <p:nvSpPr>
          <p:cNvPr id="3" name="Content Placeholder 2"/>
          <p:cNvSpPr>
            <a:spLocks noGrp="1"/>
          </p:cNvSpPr>
          <p:nvPr>
            <p:ph idx="1"/>
          </p:nvPr>
        </p:nvSpPr>
        <p:spPr>
          <a:xfrm>
            <a:off x="304800" y="1600201"/>
            <a:ext cx="8610600" cy="4919132"/>
          </a:xfrm>
        </p:spPr>
        <p:txBody>
          <a:bodyPr>
            <a:normAutofit/>
          </a:bodyPr>
          <a:lstStyle/>
          <a:p>
            <a:pPr marL="0" indent="0">
              <a:buNone/>
            </a:pPr>
            <a:r>
              <a:rPr lang="en-US" dirty="0"/>
              <a:t>Specific temporal risks:</a:t>
            </a:r>
          </a:p>
          <a:p>
            <a:pPr lvl="1">
              <a:buFont typeface="Arial" panose="020B0604020202020204" pitchFamily="34" charset="0"/>
              <a:buChar char="•"/>
            </a:pPr>
            <a:r>
              <a:rPr lang="en-US" dirty="0"/>
              <a:t>Occupational exposures</a:t>
            </a:r>
          </a:p>
          <a:p>
            <a:pPr lvl="1">
              <a:buFont typeface="Arial" panose="020B0604020202020204" pitchFamily="34" charset="0"/>
              <a:buChar char="•"/>
            </a:pPr>
            <a:r>
              <a:rPr lang="en-US" dirty="0"/>
              <a:t>Environmental exposures</a:t>
            </a:r>
          </a:p>
          <a:p>
            <a:pPr lvl="1">
              <a:buFont typeface="Arial" panose="020B0604020202020204" pitchFamily="34" charset="0"/>
              <a:buChar char="•"/>
            </a:pPr>
            <a:r>
              <a:rPr lang="en-US" dirty="0"/>
              <a:t>Natural disasters:</a:t>
            </a:r>
          </a:p>
          <a:p>
            <a:pPr lvl="2">
              <a:buFont typeface="Arial" panose="020B0604020202020204" pitchFamily="34" charset="0"/>
              <a:buChar char="•"/>
            </a:pPr>
            <a:r>
              <a:rPr lang="en-US" dirty="0"/>
              <a:t>Floods</a:t>
            </a:r>
          </a:p>
          <a:p>
            <a:pPr lvl="2">
              <a:buFont typeface="Arial" panose="020B0604020202020204" pitchFamily="34" charset="0"/>
              <a:buChar char="•"/>
            </a:pPr>
            <a:r>
              <a:rPr lang="en-US" dirty="0"/>
              <a:t>Drought</a:t>
            </a:r>
          </a:p>
          <a:p>
            <a:pPr lvl="2">
              <a:buFont typeface="Arial" panose="020B0604020202020204" pitchFamily="34" charset="0"/>
              <a:buChar char="•"/>
            </a:pPr>
            <a:r>
              <a:rPr lang="en-US" dirty="0"/>
              <a:t>Climate change</a:t>
            </a:r>
          </a:p>
          <a:p>
            <a:pPr lvl="1"/>
            <a:endParaRPr lang="en-US" dirty="0"/>
          </a:p>
        </p:txBody>
      </p:sp>
    </p:spTree>
    <p:extLst>
      <p:ext uri="{BB962C8B-B14F-4D97-AF65-F5344CB8AC3E}">
        <p14:creationId xmlns:p14="http://schemas.microsoft.com/office/powerpoint/2010/main" val="35838658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Management plan: </a:t>
            </a:r>
            <a:br>
              <a:rPr lang="en-US" dirty="0"/>
            </a:br>
            <a:r>
              <a:rPr lang="en-US" dirty="0"/>
              <a:t>fundamental approach</a:t>
            </a:r>
          </a:p>
        </p:txBody>
      </p:sp>
      <p:sp>
        <p:nvSpPr>
          <p:cNvPr id="3" name="Content Placeholder 2"/>
          <p:cNvSpPr>
            <a:spLocks noGrp="1"/>
          </p:cNvSpPr>
          <p:nvPr>
            <p:ph idx="1"/>
          </p:nvPr>
        </p:nvSpPr>
        <p:spPr>
          <a:xfrm>
            <a:off x="575863" y="1907326"/>
            <a:ext cx="8229600" cy="4525963"/>
          </a:xfrm>
        </p:spPr>
        <p:txBody>
          <a:bodyPr>
            <a:normAutofit lnSpcReduction="10000"/>
          </a:bodyPr>
          <a:lstStyle/>
          <a:p>
            <a:pPr>
              <a:spcAft>
                <a:spcPts val="600"/>
              </a:spcAft>
            </a:pPr>
            <a:r>
              <a:rPr lang="en-US" dirty="0"/>
              <a:t>Need to understand all aspects of disease transmission and risk factors to form an effective infectious disease management plan</a:t>
            </a:r>
          </a:p>
          <a:p>
            <a:pPr>
              <a:spcAft>
                <a:spcPts val="600"/>
              </a:spcAft>
            </a:pPr>
            <a:r>
              <a:rPr lang="en-US" dirty="0"/>
              <a:t>Often need to brainstorm and create concept maps with a management team to identify important disease transmission factors</a:t>
            </a:r>
          </a:p>
          <a:p>
            <a:pPr>
              <a:spcAft>
                <a:spcPts val="600"/>
              </a:spcAft>
            </a:pPr>
            <a:r>
              <a:rPr lang="en-US" dirty="0"/>
              <a:t>One Health approach – make sure to include members with different backgrounds on your team so important transmission or risk factors are considered (e.g., for zoonotic diseases)</a:t>
            </a:r>
          </a:p>
        </p:txBody>
      </p:sp>
    </p:spTree>
    <p:extLst>
      <p:ext uri="{BB962C8B-B14F-4D97-AF65-F5344CB8AC3E}">
        <p14:creationId xmlns:p14="http://schemas.microsoft.com/office/powerpoint/2010/main" val="19677287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Questions to guide </a:t>
            </a:r>
            <a:br>
              <a:rPr lang="en-US" dirty="0"/>
            </a:br>
            <a:r>
              <a:rPr lang="en-US" dirty="0"/>
              <a:t>management plan</a:t>
            </a:r>
          </a:p>
        </p:txBody>
      </p:sp>
      <p:sp>
        <p:nvSpPr>
          <p:cNvPr id="3" name="Content Placeholder 2"/>
          <p:cNvSpPr>
            <a:spLocks noGrp="1"/>
          </p:cNvSpPr>
          <p:nvPr>
            <p:ph idx="1"/>
          </p:nvPr>
        </p:nvSpPr>
        <p:spPr>
          <a:xfrm>
            <a:off x="304800" y="1600200"/>
            <a:ext cx="8382000" cy="4724400"/>
          </a:xfrm>
        </p:spPr>
        <p:txBody>
          <a:bodyPr>
            <a:normAutofit lnSpcReduction="10000"/>
          </a:bodyPr>
          <a:lstStyle/>
          <a:p>
            <a:pPr>
              <a:spcAft>
                <a:spcPts val="600"/>
              </a:spcAft>
            </a:pPr>
            <a:r>
              <a:rPr lang="en-US" dirty="0"/>
              <a:t>What is the infectious organism (agent)?</a:t>
            </a:r>
          </a:p>
          <a:p>
            <a:pPr>
              <a:spcAft>
                <a:spcPts val="600"/>
              </a:spcAft>
            </a:pPr>
            <a:r>
              <a:rPr lang="en-US" dirty="0"/>
              <a:t>What are the characteristics of that organism?</a:t>
            </a:r>
          </a:p>
          <a:p>
            <a:pPr>
              <a:spcAft>
                <a:spcPts val="600"/>
              </a:spcAft>
            </a:pPr>
            <a:r>
              <a:rPr lang="en-US" dirty="0"/>
              <a:t>Which host species develop disease?</a:t>
            </a:r>
          </a:p>
          <a:p>
            <a:pPr>
              <a:spcAft>
                <a:spcPts val="600"/>
              </a:spcAft>
            </a:pPr>
            <a:r>
              <a:rPr lang="en-US" dirty="0"/>
              <a:t>What are the reservoir hosts?</a:t>
            </a:r>
          </a:p>
          <a:p>
            <a:pPr>
              <a:spcAft>
                <a:spcPts val="600"/>
              </a:spcAft>
            </a:pPr>
            <a:r>
              <a:rPr lang="en-US" dirty="0"/>
              <a:t>How is the disease transmitted from one host to another?  </a:t>
            </a:r>
          </a:p>
          <a:p>
            <a:pPr>
              <a:spcAft>
                <a:spcPts val="600"/>
              </a:spcAft>
            </a:pPr>
            <a:r>
              <a:rPr lang="en-US" dirty="0"/>
              <a:t>Who gets the disease?  </a:t>
            </a:r>
          </a:p>
          <a:p>
            <a:pPr>
              <a:spcAft>
                <a:spcPts val="600"/>
              </a:spcAft>
            </a:pPr>
            <a:r>
              <a:rPr lang="en-US" dirty="0"/>
              <a:t>What are the most important risk factors for disease?</a:t>
            </a:r>
          </a:p>
        </p:txBody>
      </p:sp>
    </p:spTree>
    <p:extLst>
      <p:ext uri="{BB962C8B-B14F-4D97-AF65-F5344CB8AC3E}">
        <p14:creationId xmlns:p14="http://schemas.microsoft.com/office/powerpoint/2010/main" val="9356883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222"/>
            <a:ext cx="8229600" cy="1143000"/>
          </a:xfrm>
        </p:spPr>
        <p:txBody>
          <a:bodyPr/>
          <a:lstStyle/>
          <a:p>
            <a:r>
              <a:rPr lang="en-US" dirty="0"/>
              <a:t>Deciding on a plan</a:t>
            </a:r>
          </a:p>
        </p:txBody>
      </p:sp>
      <p:sp>
        <p:nvSpPr>
          <p:cNvPr id="3" name="Content Placeholder 2"/>
          <p:cNvSpPr>
            <a:spLocks noGrp="1"/>
          </p:cNvSpPr>
          <p:nvPr>
            <p:ph idx="1"/>
          </p:nvPr>
        </p:nvSpPr>
        <p:spPr>
          <a:xfrm>
            <a:off x="214274" y="1137984"/>
            <a:ext cx="8929726" cy="4284134"/>
          </a:xfrm>
        </p:spPr>
        <p:txBody>
          <a:bodyPr>
            <a:noAutofit/>
          </a:bodyPr>
          <a:lstStyle/>
          <a:p>
            <a:pPr marL="0" indent="0">
              <a:buNone/>
            </a:pPr>
            <a:r>
              <a:rPr lang="en-US" dirty="0"/>
              <a:t>Determine what interventions are available</a:t>
            </a:r>
          </a:p>
          <a:p>
            <a:pPr lvl="1">
              <a:buFont typeface="Arial" panose="020B0604020202020204" pitchFamily="34" charset="0"/>
              <a:buChar char="•"/>
            </a:pPr>
            <a:r>
              <a:rPr lang="en-US" dirty="0"/>
              <a:t>Vaccination</a:t>
            </a:r>
          </a:p>
          <a:p>
            <a:pPr lvl="1">
              <a:buFont typeface="Arial" panose="020B0604020202020204" pitchFamily="34" charset="0"/>
              <a:buChar char="•"/>
            </a:pPr>
            <a:r>
              <a:rPr lang="en-US" dirty="0"/>
              <a:t>Treatment</a:t>
            </a:r>
          </a:p>
          <a:p>
            <a:pPr lvl="1">
              <a:buFont typeface="Arial" panose="020B0604020202020204" pitchFamily="34" charset="0"/>
              <a:buChar char="•"/>
            </a:pPr>
            <a:r>
              <a:rPr lang="en-US" dirty="0"/>
              <a:t>Control of vectors and reservoir hosts</a:t>
            </a:r>
          </a:p>
          <a:p>
            <a:pPr lvl="1">
              <a:buFont typeface="Arial" panose="020B0604020202020204" pitchFamily="34" charset="0"/>
              <a:buChar char="•"/>
            </a:pPr>
            <a:r>
              <a:rPr lang="en-US" dirty="0"/>
              <a:t>Monitoring of food and water supply</a:t>
            </a:r>
          </a:p>
          <a:p>
            <a:pPr lvl="1">
              <a:buFont typeface="Arial" panose="020B0604020202020204" pitchFamily="34" charset="0"/>
              <a:buChar char="•"/>
            </a:pPr>
            <a:r>
              <a:rPr lang="en-US" dirty="0"/>
              <a:t>Safe food and water handling and preparation</a:t>
            </a:r>
          </a:p>
          <a:p>
            <a:pPr lvl="1">
              <a:buFont typeface="Arial" panose="020B0604020202020204" pitchFamily="34" charset="0"/>
              <a:buChar char="•"/>
            </a:pPr>
            <a:r>
              <a:rPr lang="en-US" dirty="0"/>
              <a:t>Cleaning of contaminated surfaces or fomites</a:t>
            </a:r>
          </a:p>
          <a:p>
            <a:pPr lvl="1">
              <a:buFont typeface="Arial" panose="020B0604020202020204" pitchFamily="34" charset="0"/>
              <a:buChar char="•"/>
            </a:pPr>
            <a:r>
              <a:rPr lang="en-US" dirty="0"/>
              <a:t>Animal husbandry practices</a:t>
            </a:r>
          </a:p>
          <a:p>
            <a:pPr lvl="1">
              <a:buFont typeface="Arial" panose="020B0604020202020204" pitchFamily="34" charset="0"/>
              <a:buChar char="•"/>
            </a:pPr>
            <a:r>
              <a:rPr lang="en-US" dirty="0"/>
              <a:t>Control of contact with reservoir hosts</a:t>
            </a:r>
          </a:p>
          <a:p>
            <a:pPr lvl="1">
              <a:buFont typeface="Arial" panose="020B0604020202020204" pitchFamily="34" charset="0"/>
              <a:buChar char="•"/>
            </a:pPr>
            <a:r>
              <a:rPr lang="en-US" dirty="0"/>
              <a:t>Public education - safe practices related to the disease</a:t>
            </a:r>
          </a:p>
        </p:txBody>
      </p:sp>
    </p:spTree>
    <p:extLst>
      <p:ext uri="{BB962C8B-B14F-4D97-AF65-F5344CB8AC3E}">
        <p14:creationId xmlns:p14="http://schemas.microsoft.com/office/powerpoint/2010/main" val="16842274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8516"/>
            <a:ext cx="8229600" cy="1143000"/>
          </a:xfrm>
        </p:spPr>
        <p:txBody>
          <a:bodyPr/>
          <a:lstStyle/>
          <a:p>
            <a:r>
              <a:rPr lang="en-US" dirty="0"/>
              <a:t>Evaluating the plan</a:t>
            </a:r>
          </a:p>
        </p:txBody>
      </p:sp>
      <p:sp>
        <p:nvSpPr>
          <p:cNvPr id="3" name="Content Placeholder 2"/>
          <p:cNvSpPr>
            <a:spLocks noGrp="1"/>
          </p:cNvSpPr>
          <p:nvPr>
            <p:ph idx="1"/>
          </p:nvPr>
        </p:nvSpPr>
        <p:spPr>
          <a:xfrm>
            <a:off x="276446" y="1020234"/>
            <a:ext cx="8867553" cy="4817532"/>
          </a:xfrm>
        </p:spPr>
        <p:txBody>
          <a:bodyPr>
            <a:noAutofit/>
          </a:bodyPr>
          <a:lstStyle/>
          <a:p>
            <a:pPr marL="0" indent="0">
              <a:buNone/>
            </a:pPr>
            <a:r>
              <a:rPr lang="en-US" dirty="0"/>
              <a:t>Once possible intervention strategies determined, consider best for the situation and context</a:t>
            </a:r>
          </a:p>
          <a:p>
            <a:pPr marL="0" indent="0">
              <a:buNone/>
            </a:pPr>
            <a:r>
              <a:rPr lang="en-US" dirty="0"/>
              <a:t>Where in the concept map do each of the possible interventions fit?</a:t>
            </a:r>
          </a:p>
          <a:p>
            <a:pPr marL="0" indent="0">
              <a:buNone/>
            </a:pPr>
            <a:r>
              <a:rPr lang="en-US" dirty="0"/>
              <a:t>What is the positive impact of each intervention?</a:t>
            </a:r>
          </a:p>
          <a:p>
            <a:pPr marL="0" indent="0">
              <a:buNone/>
            </a:pPr>
            <a:r>
              <a:rPr lang="en-US" dirty="0"/>
              <a:t>Cost-benefit? Want to maximize</a:t>
            </a:r>
          </a:p>
          <a:p>
            <a:pPr marL="0" indent="0">
              <a:buNone/>
            </a:pPr>
            <a:r>
              <a:rPr lang="en-US" dirty="0"/>
              <a:t>Are there negative consequences of the interventions?</a:t>
            </a:r>
          </a:p>
          <a:p>
            <a:pPr lvl="1">
              <a:buFont typeface="Arial" panose="020B0604020202020204" pitchFamily="34" charset="0"/>
              <a:buChar char="•"/>
            </a:pPr>
            <a:r>
              <a:rPr lang="en-US" dirty="0"/>
              <a:t>Who is affected?</a:t>
            </a:r>
          </a:p>
          <a:p>
            <a:pPr lvl="1">
              <a:buFont typeface="Arial" panose="020B0604020202020204" pitchFamily="34" charset="0"/>
              <a:buChar char="•"/>
            </a:pPr>
            <a:r>
              <a:rPr lang="en-US" dirty="0"/>
              <a:t>How to minimize negative impacts?</a:t>
            </a:r>
          </a:p>
          <a:p>
            <a:pPr lvl="1">
              <a:buFont typeface="Arial" panose="020B0604020202020204" pitchFamily="34" charset="0"/>
              <a:buChar char="•"/>
            </a:pPr>
            <a:r>
              <a:rPr lang="en-US" dirty="0"/>
              <a:t>Always consider downstream effects of disease management decisions</a:t>
            </a:r>
          </a:p>
        </p:txBody>
      </p:sp>
    </p:spTree>
    <p:extLst>
      <p:ext uri="{BB962C8B-B14F-4D97-AF65-F5344CB8AC3E}">
        <p14:creationId xmlns:p14="http://schemas.microsoft.com/office/powerpoint/2010/main" val="3600670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Think about</a:t>
            </a:r>
          </a:p>
        </p:txBody>
      </p:sp>
      <p:sp>
        <p:nvSpPr>
          <p:cNvPr id="3" name="Content Placeholder 2"/>
          <p:cNvSpPr>
            <a:spLocks noGrp="1"/>
          </p:cNvSpPr>
          <p:nvPr>
            <p:ph idx="1"/>
          </p:nvPr>
        </p:nvSpPr>
        <p:spPr>
          <a:xfrm>
            <a:off x="311888" y="1166018"/>
            <a:ext cx="8615917" cy="4525963"/>
          </a:xfrm>
        </p:spPr>
        <p:txBody>
          <a:bodyPr>
            <a:noAutofit/>
          </a:bodyPr>
          <a:lstStyle/>
          <a:p>
            <a:pPr marL="114300" lvl="0" indent="0">
              <a:buNone/>
            </a:pPr>
            <a:r>
              <a:rPr lang="en-US" dirty="0"/>
              <a:t>The Fournie article on Avian Influenza:</a:t>
            </a:r>
          </a:p>
          <a:p>
            <a:pPr lvl="0">
              <a:spcAft>
                <a:spcPts val="600"/>
              </a:spcAft>
            </a:pPr>
            <a:r>
              <a:rPr lang="en-US" dirty="0"/>
              <a:t>What species are infected by Avian Influenza H5N1?</a:t>
            </a:r>
          </a:p>
          <a:p>
            <a:pPr lvl="0">
              <a:spcAft>
                <a:spcPts val="600"/>
              </a:spcAft>
            </a:pPr>
            <a:r>
              <a:rPr lang="en-US" dirty="0"/>
              <a:t>What is the role of live bird markets in the transmission of H5N1, and why were they a focus of this investigation?</a:t>
            </a:r>
          </a:p>
          <a:p>
            <a:pPr lvl="0">
              <a:spcAft>
                <a:spcPts val="600"/>
              </a:spcAft>
            </a:pPr>
            <a:r>
              <a:rPr lang="en-US" dirty="0"/>
              <a:t>What is the difference between susceptibility and infectiousness in terms of the live bird markets studied in this paper?</a:t>
            </a:r>
          </a:p>
          <a:p>
            <a:pPr lvl="0">
              <a:spcAft>
                <a:spcPts val="600"/>
              </a:spcAft>
            </a:pPr>
            <a:r>
              <a:rPr lang="en-US" dirty="0"/>
              <a:t>What are the management recommendations for H5N1 in the live bird markets?</a:t>
            </a:r>
          </a:p>
          <a:p>
            <a:pPr lvl="0">
              <a:spcAft>
                <a:spcPts val="600"/>
              </a:spcAft>
            </a:pPr>
            <a:endParaRPr lang="en-US" dirty="0">
              <a:effectLst/>
            </a:endParaRPr>
          </a:p>
        </p:txBody>
      </p:sp>
    </p:spTree>
    <p:extLst>
      <p:ext uri="{BB962C8B-B14F-4D97-AF65-F5344CB8AC3E}">
        <p14:creationId xmlns:p14="http://schemas.microsoft.com/office/powerpoint/2010/main" val="327918303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17524" y="0"/>
            <a:ext cx="8261350" cy="689345"/>
          </a:xfrm>
        </p:spPr>
        <p:txBody>
          <a:bodyPr>
            <a:normAutofit fontScale="90000"/>
          </a:bodyPr>
          <a:lstStyle/>
          <a:p>
            <a:r>
              <a:rPr lang="en-US" sz="4000" dirty="0"/>
              <a:t>Assignment </a:t>
            </a:r>
          </a:p>
        </p:txBody>
      </p:sp>
      <p:graphicFrame>
        <p:nvGraphicFramePr>
          <p:cNvPr id="4" name="Table 3"/>
          <p:cNvGraphicFramePr>
            <a:graphicFrameLocks noGrp="1"/>
          </p:cNvGraphicFramePr>
          <p:nvPr>
            <p:extLst>
              <p:ext uri="{D42A27DB-BD31-4B8C-83A1-F6EECF244321}">
                <p14:modId xmlns:p14="http://schemas.microsoft.com/office/powerpoint/2010/main" val="1695736882"/>
              </p:ext>
            </p:extLst>
          </p:nvPr>
        </p:nvGraphicFramePr>
        <p:xfrm>
          <a:off x="191386" y="637952"/>
          <a:ext cx="8768315" cy="5871083"/>
        </p:xfrm>
        <a:graphic>
          <a:graphicData uri="http://schemas.openxmlformats.org/drawingml/2006/table">
            <a:tbl>
              <a:tblPr firstRow="1" firstCol="1" bandRow="1">
                <a:tableStyleId>{0505E3EF-67EA-436B-97B2-0124C06EBD24}</a:tableStyleId>
              </a:tblPr>
              <a:tblGrid>
                <a:gridCol w="2071838">
                  <a:extLst>
                    <a:ext uri="{9D8B030D-6E8A-4147-A177-3AD203B41FA5}">
                      <a16:colId xmlns:a16="http://schemas.microsoft.com/office/drawing/2014/main" val="20000"/>
                    </a:ext>
                  </a:extLst>
                </a:gridCol>
                <a:gridCol w="6696477">
                  <a:extLst>
                    <a:ext uri="{9D8B030D-6E8A-4147-A177-3AD203B41FA5}">
                      <a16:colId xmlns:a16="http://schemas.microsoft.com/office/drawing/2014/main" val="20001"/>
                    </a:ext>
                  </a:extLst>
                </a:gridCol>
              </a:tblGrid>
              <a:tr h="796448">
                <a:tc>
                  <a:txBody>
                    <a:bodyPr/>
                    <a:lstStyle/>
                    <a:p>
                      <a:pPr marL="0" marR="0" algn="ctr">
                        <a:lnSpc>
                          <a:spcPct val="115000"/>
                        </a:lnSpc>
                        <a:spcBef>
                          <a:spcPts val="0"/>
                        </a:spcBef>
                        <a:spcAft>
                          <a:spcPts val="0"/>
                        </a:spcAft>
                      </a:pPr>
                      <a:r>
                        <a:rPr lang="en-US" sz="1800" b="0" dirty="0">
                          <a:effectLst/>
                          <a:latin typeface="Arial" panose="020B0604020202020204" pitchFamily="34" charset="0"/>
                          <a:cs typeface="Arial" panose="020B0604020202020204" pitchFamily="34" charset="0"/>
                        </a:rPr>
                        <a:t>Group 1</a:t>
                      </a:r>
                    </a:p>
                    <a:p>
                      <a:pPr marL="0" marR="0" algn="ctr">
                        <a:lnSpc>
                          <a:spcPct val="115000"/>
                        </a:lnSpc>
                        <a:spcBef>
                          <a:spcPts val="0"/>
                        </a:spcBef>
                        <a:spcAft>
                          <a:spcPts val="0"/>
                        </a:spcAft>
                      </a:pPr>
                      <a:r>
                        <a:rPr lang="en-US" sz="1800" b="0" dirty="0">
                          <a:effectLst/>
                          <a:latin typeface="Arial" panose="020B0604020202020204" pitchFamily="34" charset="0"/>
                          <a:cs typeface="Arial" panose="020B0604020202020204" pitchFamily="34" charset="0"/>
                        </a:rPr>
                        <a:t>Transmission Dynamics for H5N1</a:t>
                      </a:r>
                    </a:p>
                    <a:p>
                      <a:pPr marL="0" marR="0" algn="ctr">
                        <a:lnSpc>
                          <a:spcPct val="115000"/>
                        </a:lnSpc>
                        <a:spcBef>
                          <a:spcPts val="0"/>
                        </a:spcBef>
                        <a:spcAft>
                          <a:spcPts val="0"/>
                        </a:spcAft>
                      </a:pPr>
                      <a:r>
                        <a:rPr lang="en-US" sz="1800" b="0" dirty="0">
                          <a:effectLst/>
                          <a:latin typeface="Arial" panose="020B0604020202020204" pitchFamily="34" charset="0"/>
                          <a:cs typeface="Arial" panose="020B0604020202020204" pitchFamily="34" charset="0"/>
                        </a:rPr>
                        <a:t> </a:t>
                      </a:r>
                      <a:endParaRPr lang="en-US" sz="1800" b="0" dirty="0">
                        <a:effectLst/>
                        <a:latin typeface="Arial" panose="020B0604020202020204" pitchFamily="34" charset="0"/>
                        <a:ea typeface="Calibri"/>
                        <a:cs typeface="Arial" panose="020B0604020202020204" pitchFamily="34" charset="0"/>
                      </a:endParaRPr>
                    </a:p>
                  </a:txBody>
                  <a:tcPr marL="64581" marR="64581" marT="0" marB="0" anchor="ctr">
                    <a:solidFill>
                      <a:schemeClr val="bg1"/>
                    </a:solidFill>
                  </a:tcPr>
                </a:tc>
                <a:tc>
                  <a:txBody>
                    <a:bodyPr/>
                    <a:lstStyle/>
                    <a:p>
                      <a:pPr marL="0" marR="0">
                        <a:lnSpc>
                          <a:spcPct val="115000"/>
                        </a:lnSpc>
                        <a:spcBef>
                          <a:spcPts val="0"/>
                        </a:spcBef>
                        <a:spcAft>
                          <a:spcPts val="0"/>
                        </a:spcAft>
                      </a:pPr>
                      <a:r>
                        <a:rPr lang="en-US" sz="1800" b="0" dirty="0">
                          <a:effectLst/>
                          <a:latin typeface="Arial" panose="020B0604020202020204" pitchFamily="34" charset="0"/>
                          <a:cs typeface="Arial" panose="020B0604020202020204" pitchFamily="34" charset="0"/>
                        </a:rPr>
                        <a:t>Create a presentation, including a diagram for transmission. Make sure to include:</a:t>
                      </a:r>
                    </a:p>
                    <a:p>
                      <a:pPr marL="342900" lvl="0" indent="-342900">
                        <a:spcBef>
                          <a:spcPts val="0"/>
                        </a:spcBef>
                        <a:spcAft>
                          <a:spcPts val="0"/>
                        </a:spcAft>
                        <a:buClrTx/>
                        <a:buFont typeface="Arial" panose="020B0604020202020204" pitchFamily="34" charset="0"/>
                        <a:buChar char="•"/>
                      </a:pPr>
                      <a:r>
                        <a:rPr lang="en-US" sz="1800" b="0" dirty="0">
                          <a:effectLst/>
                          <a:latin typeface="Arial" panose="020B0604020202020204" pitchFamily="34" charset="0"/>
                          <a:cs typeface="Arial" panose="020B0604020202020204" pitchFamily="34" charset="0"/>
                        </a:rPr>
                        <a:t>Type of organism</a:t>
                      </a:r>
                    </a:p>
                    <a:p>
                      <a:pPr marL="342900" lvl="0" indent="-342900">
                        <a:spcBef>
                          <a:spcPts val="0"/>
                        </a:spcBef>
                        <a:spcAft>
                          <a:spcPts val="0"/>
                        </a:spcAft>
                        <a:buClrTx/>
                        <a:buFont typeface="Arial" panose="020B0604020202020204" pitchFamily="34" charset="0"/>
                        <a:buChar char="•"/>
                      </a:pPr>
                      <a:r>
                        <a:rPr lang="en-US" sz="1800" b="0" dirty="0">
                          <a:effectLst/>
                          <a:latin typeface="Arial" panose="020B0604020202020204" pitchFamily="34" charset="0"/>
                          <a:cs typeface="Arial" panose="020B0604020202020204" pitchFamily="34" charset="0"/>
                        </a:rPr>
                        <a:t>Host range - include reservoirs</a:t>
                      </a:r>
                    </a:p>
                    <a:p>
                      <a:pPr marL="342900" lvl="0" indent="-342900">
                        <a:spcBef>
                          <a:spcPts val="0"/>
                        </a:spcBef>
                        <a:spcAft>
                          <a:spcPts val="0"/>
                        </a:spcAft>
                        <a:buClrTx/>
                        <a:buFont typeface="Arial" panose="020B0604020202020204" pitchFamily="34" charset="0"/>
                        <a:buChar char="•"/>
                      </a:pPr>
                      <a:r>
                        <a:rPr lang="en-US" sz="1800" b="0" dirty="0">
                          <a:effectLst/>
                          <a:latin typeface="Arial" panose="020B0604020202020204" pitchFamily="34" charset="0"/>
                          <a:cs typeface="Arial" panose="020B0604020202020204" pitchFamily="34" charset="0"/>
                        </a:rPr>
                        <a:t>Route of transmission</a:t>
                      </a:r>
                    </a:p>
                  </a:txBody>
                  <a:tcPr marL="64581" marR="64581" marT="0" marB="0">
                    <a:solidFill>
                      <a:schemeClr val="bg1"/>
                    </a:solidFill>
                  </a:tcPr>
                </a:tc>
                <a:extLst>
                  <a:ext uri="{0D108BD9-81ED-4DB2-BD59-A6C34878D82A}">
                    <a16:rowId xmlns:a16="http://schemas.microsoft.com/office/drawing/2014/main" val="10000"/>
                  </a:ext>
                </a:extLst>
              </a:tr>
              <a:tr h="1332139">
                <a:tc>
                  <a:txBody>
                    <a:bodyPr/>
                    <a:lstStyle/>
                    <a:p>
                      <a:pPr marL="0" marR="0" algn="ctr">
                        <a:lnSpc>
                          <a:spcPct val="115000"/>
                        </a:lnSpc>
                        <a:spcBef>
                          <a:spcPts val="0"/>
                        </a:spcBef>
                        <a:spcAft>
                          <a:spcPts val="0"/>
                        </a:spcAft>
                      </a:pPr>
                      <a:r>
                        <a:rPr lang="en-US" sz="1800" b="0" dirty="0">
                          <a:effectLst/>
                          <a:latin typeface="Arial" panose="020B0604020202020204" pitchFamily="34" charset="0"/>
                          <a:cs typeface="Arial" panose="020B0604020202020204" pitchFamily="34" charset="0"/>
                        </a:rPr>
                        <a:t>Group 2</a:t>
                      </a:r>
                    </a:p>
                    <a:p>
                      <a:pPr marL="0" marR="0" algn="ctr">
                        <a:lnSpc>
                          <a:spcPct val="115000"/>
                        </a:lnSpc>
                        <a:spcBef>
                          <a:spcPts val="0"/>
                        </a:spcBef>
                        <a:spcAft>
                          <a:spcPts val="0"/>
                        </a:spcAft>
                      </a:pPr>
                      <a:r>
                        <a:rPr lang="en-US" sz="1800" b="0" dirty="0">
                          <a:effectLst/>
                          <a:latin typeface="Arial" panose="020B0604020202020204" pitchFamily="34" charset="0"/>
                          <a:cs typeface="Arial" panose="020B0604020202020204" pitchFamily="34" charset="0"/>
                        </a:rPr>
                        <a:t>Risk factors for H5N1 Transmission</a:t>
                      </a:r>
                      <a:endParaRPr lang="en-US" sz="1800" b="0" dirty="0">
                        <a:effectLst/>
                        <a:latin typeface="Arial" panose="020B0604020202020204" pitchFamily="34" charset="0"/>
                        <a:ea typeface="Calibri"/>
                        <a:cs typeface="Arial" panose="020B0604020202020204" pitchFamily="34" charset="0"/>
                      </a:endParaRPr>
                    </a:p>
                  </a:txBody>
                  <a:tcPr marL="64581" marR="64581" marT="0" marB="0" anchor="ctr">
                    <a:solidFill>
                      <a:schemeClr val="bg1"/>
                    </a:solidFill>
                  </a:tcPr>
                </a:tc>
                <a:tc>
                  <a:txBody>
                    <a:bodyPr/>
                    <a:lstStyle/>
                    <a:p>
                      <a:pPr marL="0" marR="0">
                        <a:lnSpc>
                          <a:spcPct val="115000"/>
                        </a:lnSpc>
                        <a:spcBef>
                          <a:spcPts val="0"/>
                        </a:spcBef>
                        <a:spcAft>
                          <a:spcPts val="0"/>
                        </a:spcAft>
                      </a:pPr>
                      <a:r>
                        <a:rPr lang="en-US" sz="1800" b="0" dirty="0">
                          <a:effectLst/>
                          <a:latin typeface="Arial" panose="020B0604020202020204" pitchFamily="34" charset="0"/>
                          <a:cs typeface="Arial" panose="020B0604020202020204" pitchFamily="34" charset="0"/>
                        </a:rPr>
                        <a:t>Create a presentation describing risk factors for the spread of H5N1 between animals and humans. Make sure to include:</a:t>
                      </a:r>
                    </a:p>
                    <a:p>
                      <a:pPr marL="342900" lvl="0" indent="-342900">
                        <a:spcBef>
                          <a:spcPts val="0"/>
                        </a:spcBef>
                        <a:spcAft>
                          <a:spcPts val="0"/>
                        </a:spcAft>
                        <a:buClrTx/>
                        <a:buFont typeface="Arial" panose="020B0604020202020204" pitchFamily="34" charset="0"/>
                        <a:buChar char="•"/>
                      </a:pPr>
                      <a:r>
                        <a:rPr lang="en-US" sz="1800" b="0" dirty="0">
                          <a:effectLst/>
                          <a:latin typeface="Arial" panose="020B0604020202020204" pitchFamily="34" charset="0"/>
                          <a:cs typeface="Arial" panose="020B0604020202020204" pitchFamily="34" charset="0"/>
                        </a:rPr>
                        <a:t>Risk factors for humans and animals</a:t>
                      </a:r>
                    </a:p>
                    <a:p>
                      <a:pPr marL="342900" lvl="0" indent="-342900">
                        <a:spcBef>
                          <a:spcPts val="0"/>
                        </a:spcBef>
                        <a:spcAft>
                          <a:spcPts val="0"/>
                        </a:spcAft>
                        <a:buClrTx/>
                        <a:buFont typeface="Arial" panose="020B0604020202020204" pitchFamily="34" charset="0"/>
                        <a:buChar char="•"/>
                      </a:pPr>
                      <a:r>
                        <a:rPr lang="en-US" sz="1800" b="0" dirty="0">
                          <a:effectLst/>
                          <a:latin typeface="Arial" panose="020B0604020202020204" pitchFamily="34" charset="0"/>
                          <a:cs typeface="Arial" panose="020B0604020202020204" pitchFamily="34" charset="0"/>
                        </a:rPr>
                        <a:t>Environmental factors that increase or decrease risk</a:t>
                      </a:r>
                    </a:p>
                    <a:p>
                      <a:pPr marL="342900" lvl="0" indent="-342900">
                        <a:spcBef>
                          <a:spcPts val="0"/>
                        </a:spcBef>
                        <a:spcAft>
                          <a:spcPts val="0"/>
                        </a:spcAft>
                        <a:buClrTx/>
                        <a:buFont typeface="Arial" panose="020B0604020202020204" pitchFamily="34" charset="0"/>
                        <a:buChar char="•"/>
                      </a:pPr>
                      <a:r>
                        <a:rPr lang="en-US" sz="1800" b="0" dirty="0">
                          <a:effectLst/>
                          <a:latin typeface="Arial" panose="020B0604020202020204" pitchFamily="34" charset="0"/>
                          <a:cs typeface="Arial" panose="020B0604020202020204" pitchFamily="34" charset="0"/>
                        </a:rPr>
                        <a:t>Human behavior and cultural/traditional factors that increase or decrease risk of H5N1</a:t>
                      </a:r>
                    </a:p>
                    <a:p>
                      <a:pPr marL="342900" lvl="0" indent="-342900">
                        <a:spcBef>
                          <a:spcPts val="0"/>
                        </a:spcBef>
                        <a:spcAft>
                          <a:spcPts val="0"/>
                        </a:spcAft>
                        <a:buClrTx/>
                        <a:buFont typeface="Arial" panose="020B0604020202020204" pitchFamily="34" charset="0"/>
                        <a:buChar char="•"/>
                      </a:pPr>
                      <a:r>
                        <a:rPr lang="en-US" sz="1800" b="0" dirty="0">
                          <a:effectLst/>
                          <a:latin typeface="Arial" panose="020B0604020202020204" pitchFamily="34" charset="0"/>
                          <a:cs typeface="Arial" panose="020B0604020202020204" pitchFamily="34" charset="0"/>
                        </a:rPr>
                        <a:t>Animal behaviors that increase or decrease risk of H5N1</a:t>
                      </a:r>
                      <a:endParaRPr lang="en-US" sz="1800" b="0" dirty="0">
                        <a:effectLst/>
                        <a:latin typeface="Arial" panose="020B0604020202020204" pitchFamily="34" charset="0"/>
                        <a:ea typeface="Calibri"/>
                        <a:cs typeface="Arial" panose="020B0604020202020204" pitchFamily="34" charset="0"/>
                      </a:endParaRPr>
                    </a:p>
                  </a:txBody>
                  <a:tcPr marL="64581" marR="64581" marT="0" marB="0">
                    <a:solidFill>
                      <a:schemeClr val="bg1"/>
                    </a:solidFill>
                  </a:tcPr>
                </a:tc>
                <a:extLst>
                  <a:ext uri="{0D108BD9-81ED-4DB2-BD59-A6C34878D82A}">
                    <a16:rowId xmlns:a16="http://schemas.microsoft.com/office/drawing/2014/main" val="10001"/>
                  </a:ext>
                </a:extLst>
              </a:tr>
              <a:tr h="950717">
                <a:tc>
                  <a:txBody>
                    <a:bodyPr/>
                    <a:lstStyle/>
                    <a:p>
                      <a:pPr marL="0" marR="0" algn="ctr">
                        <a:lnSpc>
                          <a:spcPct val="115000"/>
                        </a:lnSpc>
                        <a:spcBef>
                          <a:spcPts val="0"/>
                        </a:spcBef>
                        <a:spcAft>
                          <a:spcPts val="0"/>
                        </a:spcAft>
                      </a:pPr>
                      <a:r>
                        <a:rPr lang="en-US" sz="1800" b="0" dirty="0">
                          <a:effectLst/>
                          <a:latin typeface="Arial" panose="020B0604020202020204" pitchFamily="34" charset="0"/>
                          <a:cs typeface="Arial" panose="020B0604020202020204" pitchFamily="34" charset="0"/>
                        </a:rPr>
                        <a:t>Group 3</a:t>
                      </a:r>
                    </a:p>
                    <a:p>
                      <a:pPr marL="0" marR="0" algn="ctr">
                        <a:lnSpc>
                          <a:spcPct val="115000"/>
                        </a:lnSpc>
                        <a:spcBef>
                          <a:spcPts val="0"/>
                        </a:spcBef>
                        <a:spcAft>
                          <a:spcPts val="0"/>
                        </a:spcAft>
                      </a:pPr>
                      <a:r>
                        <a:rPr lang="en-US" sz="1800" b="0" dirty="0">
                          <a:effectLst/>
                          <a:latin typeface="Arial" panose="020B0604020202020204" pitchFamily="34" charset="0"/>
                          <a:cs typeface="Arial" panose="020B0604020202020204" pitchFamily="34" charset="0"/>
                        </a:rPr>
                        <a:t>Management of H5N1</a:t>
                      </a:r>
                      <a:endParaRPr lang="en-US" sz="1800" b="0" dirty="0">
                        <a:effectLst/>
                        <a:latin typeface="Arial" panose="020B0604020202020204" pitchFamily="34" charset="0"/>
                        <a:ea typeface="Calibri"/>
                        <a:cs typeface="Arial" panose="020B0604020202020204" pitchFamily="34" charset="0"/>
                      </a:endParaRPr>
                    </a:p>
                  </a:txBody>
                  <a:tcPr marL="64581" marR="64581" marT="0" marB="0" anchor="ctr">
                    <a:solidFill>
                      <a:schemeClr val="bg1"/>
                    </a:solidFill>
                  </a:tcPr>
                </a:tc>
                <a:tc>
                  <a:txBody>
                    <a:bodyPr/>
                    <a:lstStyle/>
                    <a:p>
                      <a:pPr marL="0" marR="0">
                        <a:lnSpc>
                          <a:spcPct val="115000"/>
                        </a:lnSpc>
                        <a:spcBef>
                          <a:spcPts val="0"/>
                        </a:spcBef>
                        <a:spcAft>
                          <a:spcPts val="0"/>
                        </a:spcAft>
                      </a:pPr>
                      <a:r>
                        <a:rPr lang="en-US" sz="1800" b="0" dirty="0">
                          <a:effectLst/>
                          <a:latin typeface="Arial" panose="020B0604020202020204" pitchFamily="34" charset="0"/>
                          <a:cs typeface="Arial" panose="020B0604020202020204" pitchFamily="34" charset="0"/>
                        </a:rPr>
                        <a:t>Create a presentation describing the management recommendations proposed in the paper for H5N1 in live bird markets. Make sure to include:</a:t>
                      </a:r>
                    </a:p>
                    <a:p>
                      <a:pPr marL="342900" lvl="0" indent="-342900">
                        <a:spcBef>
                          <a:spcPts val="0"/>
                        </a:spcBef>
                        <a:spcAft>
                          <a:spcPts val="0"/>
                        </a:spcAft>
                        <a:buClrTx/>
                        <a:buFont typeface="Arial" panose="020B0604020202020204" pitchFamily="34" charset="0"/>
                        <a:buChar char="•"/>
                      </a:pPr>
                      <a:r>
                        <a:rPr lang="en-US" sz="1800" b="0" dirty="0">
                          <a:effectLst/>
                          <a:latin typeface="Arial" panose="020B0604020202020204" pitchFamily="34" charset="0"/>
                          <a:cs typeface="Arial" panose="020B0604020202020204" pitchFamily="34" charset="0"/>
                        </a:rPr>
                        <a:t>Management recommendations</a:t>
                      </a:r>
                    </a:p>
                    <a:p>
                      <a:pPr marL="342900" lvl="0" indent="-342900">
                        <a:spcBef>
                          <a:spcPts val="0"/>
                        </a:spcBef>
                        <a:spcAft>
                          <a:spcPts val="0"/>
                        </a:spcAft>
                        <a:buClrTx/>
                        <a:buFont typeface="Arial" panose="020B0604020202020204" pitchFamily="34" charset="0"/>
                        <a:buChar char="•"/>
                      </a:pPr>
                      <a:r>
                        <a:rPr lang="en-US" sz="1800" b="0" dirty="0">
                          <a:effectLst/>
                          <a:latin typeface="Arial" panose="020B0604020202020204" pitchFamily="34" charset="0"/>
                          <a:cs typeface="Arial" panose="020B0604020202020204" pitchFamily="34" charset="0"/>
                        </a:rPr>
                        <a:t>Aspects of transmission dynamics influenced by the management plan implementation.</a:t>
                      </a:r>
                    </a:p>
                    <a:p>
                      <a:pPr marL="342900" lvl="0" indent="-342900">
                        <a:spcBef>
                          <a:spcPts val="0"/>
                        </a:spcBef>
                        <a:spcAft>
                          <a:spcPts val="0"/>
                        </a:spcAft>
                        <a:buClrTx/>
                        <a:buFont typeface="Arial" panose="020B0604020202020204" pitchFamily="34" charset="0"/>
                        <a:buChar char="•"/>
                      </a:pPr>
                      <a:r>
                        <a:rPr lang="en-US" sz="1800" b="0" dirty="0">
                          <a:effectLst/>
                          <a:latin typeface="Arial" panose="020B0604020202020204" pitchFamily="34" charset="0"/>
                          <a:cs typeface="Arial" panose="020B0604020202020204" pitchFamily="34" charset="0"/>
                        </a:rPr>
                        <a:t>How risk factors are mitigated by the management plan suggested in the paper</a:t>
                      </a:r>
                    </a:p>
                  </a:txBody>
                  <a:tcPr marL="64581" marR="64581" marT="0" marB="0">
                    <a:solidFill>
                      <a:schemeClr val="bg1"/>
                    </a:solid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41029536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4584700"/>
            <a:ext cx="6400800" cy="1054100"/>
          </a:xfrm>
        </p:spPr>
        <p:txBody>
          <a:bodyPr>
            <a:normAutofit/>
          </a:bodyPr>
          <a:lstStyle/>
          <a:p>
            <a:r>
              <a:rPr lang="en-US" dirty="0"/>
              <a:t>Infectious disease management</a:t>
            </a:r>
          </a:p>
        </p:txBody>
      </p:sp>
      <p:sp>
        <p:nvSpPr>
          <p:cNvPr id="2" name="Title 1"/>
          <p:cNvSpPr>
            <a:spLocks noGrp="1"/>
          </p:cNvSpPr>
          <p:nvPr>
            <p:ph type="ctrTitle"/>
          </p:nvPr>
        </p:nvSpPr>
        <p:spPr/>
        <p:txBody>
          <a:bodyPr/>
          <a:lstStyle/>
          <a:p>
            <a:r>
              <a:rPr lang="en-US" sz="2800" cap="none" dirty="0"/>
              <a:t>Infectious disease </a:t>
            </a:r>
            <a:r>
              <a:rPr lang="en-US" sz="2800" dirty="0"/>
              <a:t>r</a:t>
            </a:r>
            <a:r>
              <a:rPr lang="en-US" sz="2800" cap="none" dirty="0"/>
              <a:t>isk </a:t>
            </a:r>
            <a:r>
              <a:rPr lang="en-US" sz="2800" dirty="0"/>
              <a:t>f</a:t>
            </a:r>
            <a:r>
              <a:rPr lang="en-US" sz="2800" cap="none" dirty="0"/>
              <a:t>actors in an outbreak Scenario case of rabies </a:t>
            </a:r>
          </a:p>
        </p:txBody>
      </p:sp>
    </p:spTree>
    <p:extLst>
      <p:ext uri="{BB962C8B-B14F-4D97-AF65-F5344CB8AC3E}">
        <p14:creationId xmlns:p14="http://schemas.microsoft.com/office/powerpoint/2010/main" val="10793576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Rabies </a:t>
            </a:r>
          </a:p>
        </p:txBody>
      </p:sp>
      <p:sp>
        <p:nvSpPr>
          <p:cNvPr id="3" name="Content Placeholder 2"/>
          <p:cNvSpPr>
            <a:spLocks noGrp="1"/>
          </p:cNvSpPr>
          <p:nvPr>
            <p:ph idx="1"/>
          </p:nvPr>
        </p:nvSpPr>
        <p:spPr>
          <a:xfrm>
            <a:off x="457200" y="1600200"/>
            <a:ext cx="8229600" cy="4983162"/>
          </a:xfrm>
        </p:spPr>
        <p:txBody>
          <a:bodyPr>
            <a:normAutofit fontScale="92500" lnSpcReduction="20000"/>
          </a:bodyPr>
          <a:lstStyle/>
          <a:p>
            <a:pPr lvl="0">
              <a:spcAft>
                <a:spcPts val="600"/>
              </a:spcAft>
            </a:pPr>
            <a:r>
              <a:rPr lang="en-US" sz="3000" dirty="0"/>
              <a:t>How is rabies transmitted to humans?</a:t>
            </a:r>
          </a:p>
          <a:p>
            <a:pPr lvl="0">
              <a:spcAft>
                <a:spcPts val="600"/>
              </a:spcAft>
            </a:pPr>
            <a:r>
              <a:rPr lang="en-US" sz="3000" dirty="0"/>
              <a:t>What are the symptoms and outcome of rabies infection in humans?</a:t>
            </a:r>
          </a:p>
          <a:p>
            <a:pPr lvl="0">
              <a:spcAft>
                <a:spcPts val="600"/>
              </a:spcAft>
            </a:pPr>
            <a:r>
              <a:rPr lang="en-US" sz="3000" dirty="0"/>
              <a:t>Which animal species can be infected with rabies?</a:t>
            </a:r>
          </a:p>
          <a:p>
            <a:pPr lvl="0">
              <a:spcAft>
                <a:spcPts val="600"/>
              </a:spcAft>
            </a:pPr>
            <a:r>
              <a:rPr lang="en-US" sz="3000" dirty="0"/>
              <a:t>Which animal species transmit rabies to humans?</a:t>
            </a:r>
          </a:p>
          <a:p>
            <a:pPr lvl="0">
              <a:spcAft>
                <a:spcPts val="600"/>
              </a:spcAft>
            </a:pPr>
            <a:r>
              <a:rPr lang="en-US" sz="3000" dirty="0"/>
              <a:t>What risk factors increase the risk of rabies infection to domestic animals? To humans?</a:t>
            </a:r>
          </a:p>
          <a:p>
            <a:pPr lvl="0">
              <a:spcAft>
                <a:spcPts val="600"/>
              </a:spcAft>
            </a:pPr>
            <a:r>
              <a:rPr lang="en-US" sz="3000" dirty="0"/>
              <a:t>Vaccine available for animals? Important?</a:t>
            </a:r>
          </a:p>
          <a:p>
            <a:pPr lvl="0">
              <a:spcAft>
                <a:spcPts val="600"/>
              </a:spcAft>
            </a:pPr>
            <a:r>
              <a:rPr lang="en-US" sz="3000" dirty="0"/>
              <a:t>Vaccine in humans (post-exposure prophylaxis)?</a:t>
            </a:r>
          </a:p>
          <a:p>
            <a:pPr>
              <a:spcAft>
                <a:spcPts val="600"/>
              </a:spcAft>
            </a:pPr>
            <a:endParaRPr lang="en-US" dirty="0"/>
          </a:p>
        </p:txBody>
      </p:sp>
    </p:spTree>
    <p:extLst>
      <p:ext uri="{BB962C8B-B14F-4D97-AF65-F5344CB8AC3E}">
        <p14:creationId xmlns:p14="http://schemas.microsoft.com/office/powerpoint/2010/main" val="10645212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dirty="0"/>
              <a:t>Expected learning outcomes</a:t>
            </a:r>
            <a:br>
              <a:rPr lang="en-US" dirty="0"/>
            </a:br>
            <a:endParaRPr lang="en-US" dirty="0"/>
          </a:p>
        </p:txBody>
      </p:sp>
      <p:sp>
        <p:nvSpPr>
          <p:cNvPr id="3" name="Content Placeholder 2"/>
          <p:cNvSpPr>
            <a:spLocks noGrp="1"/>
          </p:cNvSpPr>
          <p:nvPr>
            <p:ph idx="1"/>
          </p:nvPr>
        </p:nvSpPr>
        <p:spPr>
          <a:xfrm>
            <a:off x="127000" y="1206500"/>
            <a:ext cx="8864600" cy="5524500"/>
          </a:xfrm>
        </p:spPr>
        <p:txBody>
          <a:bodyPr>
            <a:normAutofit/>
          </a:bodyPr>
          <a:lstStyle/>
          <a:p>
            <a:pPr marL="0" indent="0">
              <a:buNone/>
            </a:pPr>
            <a:r>
              <a:rPr lang="en-GB" dirty="0"/>
              <a:t>By the end of the course, participants will be able to: </a:t>
            </a:r>
            <a:endParaRPr lang="en-US" dirty="0"/>
          </a:p>
          <a:p>
            <a:pPr lvl="0"/>
            <a:r>
              <a:rPr lang="en-GB" dirty="0"/>
              <a:t>Describe the processes of disease causation and transmission</a:t>
            </a:r>
            <a:endParaRPr lang="en-US" dirty="0"/>
          </a:p>
          <a:p>
            <a:pPr lvl="0"/>
            <a:r>
              <a:rPr lang="en-GB" dirty="0"/>
              <a:t>Explain the interrelationship between host, agent and environment factors in disease spread</a:t>
            </a:r>
            <a:endParaRPr lang="en-US" dirty="0"/>
          </a:p>
          <a:p>
            <a:pPr lvl="0"/>
            <a:r>
              <a:rPr lang="en-GB" dirty="0"/>
              <a:t>Justify the use of One Health approach to disease control</a:t>
            </a:r>
            <a:endParaRPr lang="en-US" dirty="0"/>
          </a:p>
          <a:p>
            <a:pPr lvl="0"/>
            <a:r>
              <a:rPr lang="en-GB" dirty="0"/>
              <a:t>Evaluate the principles of prevention, mitigation and response to disease outbreaks</a:t>
            </a:r>
            <a:endParaRPr lang="en-US" dirty="0"/>
          </a:p>
          <a:p>
            <a:pPr marL="0" indent="0">
              <a:buNone/>
            </a:pPr>
            <a:endParaRPr lang="en-US" dirty="0"/>
          </a:p>
        </p:txBody>
      </p:sp>
    </p:spTree>
    <p:extLst>
      <p:ext uri="{BB962C8B-B14F-4D97-AF65-F5344CB8AC3E}">
        <p14:creationId xmlns:p14="http://schemas.microsoft.com/office/powerpoint/2010/main" val="831081214"/>
      </p:ext>
    </p:extLst>
  </p:cSld>
  <p:clrMapOvr>
    <a:masterClrMapping/>
  </p:clrMapOvr>
  <p:extLst>
    <p:ext uri="{6950BFC3-D8DA-4A85-94F7-54DA5524770B}">
      <p188:commentRel xmlns:p188="http://schemas.microsoft.com/office/powerpoint/2018/8/main" r:id="rId2"/>
    </p:ext>
  </p:extLs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amcorders,cameras,clipped images,cropped images,cropped pictures,digital,digital cameras,digital photography,icons,movies,Photographs,photography,PNG,technologies,transparent background,video cameras,videos">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92725" y="572671"/>
            <a:ext cx="4838177" cy="4838177"/>
          </a:xfrm>
          <a:prstGeom prst="rect">
            <a:avLst/>
          </a:prstGeom>
          <a:noFill/>
          <a:extLst>
            <a:ext uri="{909E8E84-426E-40dd-AFC4-6F175D3DCCD1}">
              <a14:hiddenFill xmlns="" xmlns:a14="http://schemas.microsoft.com/office/drawing/2010/main">
                <a:solidFill>
                  <a:srgbClr val="FFFFFF"/>
                </a:solidFill>
              </a14:hiddenFill>
            </a:ext>
          </a:extLst>
        </p:spPr>
      </p:pic>
      <p:sp>
        <p:nvSpPr>
          <p:cNvPr id="3" name="Rectangle 2"/>
          <p:cNvSpPr/>
          <p:nvPr/>
        </p:nvSpPr>
        <p:spPr>
          <a:xfrm>
            <a:off x="538716" y="4649134"/>
            <a:ext cx="8343014" cy="954107"/>
          </a:xfrm>
          <a:prstGeom prst="rect">
            <a:avLst/>
          </a:prstGeom>
        </p:spPr>
        <p:txBody>
          <a:bodyPr wrap="square">
            <a:spAutoFit/>
          </a:bodyPr>
          <a:lstStyle/>
          <a:p>
            <a:pPr lvl="0"/>
            <a:r>
              <a:rPr lang="en-US" sz="2800" dirty="0">
                <a:latin typeface="Arial" panose="020B0604020202020204" pitchFamily="34" charset="0"/>
                <a:cs typeface="Arial" panose="020B0604020202020204" pitchFamily="34" charset="0"/>
              </a:rPr>
              <a:t>Hydrophobia in advanced Rabies, Nepal </a:t>
            </a:r>
            <a:r>
              <a:rPr lang="en-US" sz="2800" dirty="0">
                <a:latin typeface="Arial" panose="020B0604020202020204" pitchFamily="34" charset="0"/>
                <a:cs typeface="Arial" panose="020B0604020202020204" pitchFamily="34" charset="0"/>
                <a:hlinkClick r:id="rId5" action="ppaction://hlinkfile"/>
              </a:rPr>
              <a:t>/www.youtube.com/watch?v=bd6Vv0C64wU</a:t>
            </a:r>
            <a:endParaRPr lang="en-US" sz="2800" dirty="0">
              <a:effectLst/>
              <a:latin typeface="Arial" panose="020B0604020202020204" pitchFamily="34" charset="0"/>
              <a:cs typeface="Arial" panose="020B0604020202020204" pitchFamily="34" charset="0"/>
            </a:endParaRPr>
          </a:p>
        </p:txBody>
      </p:sp>
      <p:sp>
        <p:nvSpPr>
          <p:cNvPr id="4" name="Title 1"/>
          <p:cNvSpPr txBox="1">
            <a:spLocks/>
          </p:cNvSpPr>
          <p:nvPr/>
        </p:nvSpPr>
        <p:spPr>
          <a:xfrm>
            <a:off x="426128" y="408372"/>
            <a:ext cx="8260672" cy="1039427"/>
          </a:xfrm>
          <a:prstGeom prst="rect">
            <a:avLst/>
          </a:prstGeom>
        </p:spPr>
        <p:txBody>
          <a:bodyPr/>
          <a:lstStyle>
            <a:lvl1pPr algn="ctr" defTabSz="914400" rtl="0" eaLnBrk="1" latinLnBrk="0" hangingPunct="1">
              <a:spcBef>
                <a:spcPct val="0"/>
              </a:spcBef>
              <a:buNone/>
              <a:defRPr sz="3500" kern="1200" cap="all" baseline="0">
                <a:solidFill>
                  <a:schemeClr val="accent3"/>
                </a:solidFill>
                <a:latin typeface="+mj-lt"/>
                <a:ea typeface="+mj-ea"/>
                <a:cs typeface="+mj-cs"/>
              </a:defRPr>
            </a:lvl1pPr>
          </a:lstStyle>
          <a:p>
            <a:r>
              <a:rPr lang="en-US" cap="none" dirty="0">
                <a:solidFill>
                  <a:schemeClr val="tx1"/>
                </a:solidFill>
                <a:latin typeface="Arial" panose="020B0604020202020204" pitchFamily="34" charset="0"/>
                <a:cs typeface="Arial" panose="020B0604020202020204" pitchFamily="34" charset="0"/>
              </a:rPr>
              <a:t>Rabies video, Nepal </a:t>
            </a:r>
          </a:p>
        </p:txBody>
      </p:sp>
    </p:spTree>
    <p:extLst>
      <p:ext uri="{BB962C8B-B14F-4D97-AF65-F5344CB8AC3E}">
        <p14:creationId xmlns:p14="http://schemas.microsoft.com/office/powerpoint/2010/main" val="375024010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Rabies case scenario</a:t>
            </a:r>
          </a:p>
        </p:txBody>
      </p:sp>
      <p:sp>
        <p:nvSpPr>
          <p:cNvPr id="3" name="Content Placeholder 2"/>
          <p:cNvSpPr>
            <a:spLocks noGrp="1"/>
          </p:cNvSpPr>
          <p:nvPr>
            <p:ph idx="1"/>
          </p:nvPr>
        </p:nvSpPr>
        <p:spPr>
          <a:xfrm>
            <a:off x="457200" y="1600200"/>
            <a:ext cx="8229600" cy="4724400"/>
          </a:xfrm>
        </p:spPr>
        <p:txBody>
          <a:bodyPr>
            <a:normAutofit/>
          </a:bodyPr>
          <a:lstStyle/>
          <a:p>
            <a:pPr lvl="0"/>
            <a:r>
              <a:rPr lang="en-US" dirty="0"/>
              <a:t>How serious is the rabies outbreak?</a:t>
            </a:r>
          </a:p>
          <a:p>
            <a:pPr lvl="0"/>
            <a:r>
              <a:rPr lang="en-US" dirty="0"/>
              <a:t>What are the most significant risk factors in the rabies outbreak?</a:t>
            </a:r>
          </a:p>
          <a:p>
            <a:pPr lvl="0"/>
            <a:r>
              <a:rPr lang="en-US" dirty="0"/>
              <a:t>Who is responsible for monitoring risk factors?</a:t>
            </a:r>
          </a:p>
          <a:p>
            <a:pPr lvl="0"/>
            <a:r>
              <a:rPr lang="en-US" dirty="0"/>
              <a:t>What is a major concern in a rabies outbreak situation?</a:t>
            </a:r>
          </a:p>
          <a:p>
            <a:pPr lvl="0"/>
            <a:r>
              <a:rPr lang="en-US" dirty="0"/>
              <a:t>What would you do to mitigate risk factors for rabies during an outbreak?</a:t>
            </a:r>
          </a:p>
          <a:p>
            <a:pPr lvl="0"/>
            <a:r>
              <a:rPr lang="en-US" dirty="0"/>
              <a:t>What is your group’s plan of action?</a:t>
            </a:r>
          </a:p>
          <a:p>
            <a:endParaRPr lang="en-US" dirty="0"/>
          </a:p>
        </p:txBody>
      </p:sp>
    </p:spTree>
    <p:extLst>
      <p:ext uri="{BB962C8B-B14F-4D97-AF65-F5344CB8AC3E}">
        <p14:creationId xmlns:p14="http://schemas.microsoft.com/office/powerpoint/2010/main" val="375396708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Preventive strategies</a:t>
            </a:r>
          </a:p>
        </p:txBody>
      </p:sp>
      <p:sp>
        <p:nvSpPr>
          <p:cNvPr id="71683" name="Rectangle 3"/>
          <p:cNvSpPr>
            <a:spLocks noGrp="1" noChangeArrowheads="1"/>
          </p:cNvSpPr>
          <p:nvPr>
            <p:ph idx="1"/>
          </p:nvPr>
        </p:nvSpPr>
        <p:spPr/>
        <p:txBody>
          <a:bodyPr>
            <a:normAutofit/>
          </a:bodyPr>
          <a:lstStyle/>
          <a:p>
            <a:pPr indent="-342900" eaLnBrk="1" hangingPunct="1">
              <a:lnSpc>
                <a:spcPct val="150000"/>
              </a:lnSpc>
              <a:spcBef>
                <a:spcPct val="0"/>
              </a:spcBef>
            </a:pPr>
            <a:r>
              <a:rPr lang="en-US" sz="2800" dirty="0">
                <a:cs typeface="Tahoma" pitchFamily="34" charset="0"/>
              </a:rPr>
              <a:t>Primary prevention</a:t>
            </a:r>
          </a:p>
          <a:p>
            <a:pPr indent="-342900" eaLnBrk="1" hangingPunct="1">
              <a:lnSpc>
                <a:spcPct val="150000"/>
              </a:lnSpc>
              <a:spcBef>
                <a:spcPct val="0"/>
              </a:spcBef>
            </a:pPr>
            <a:r>
              <a:rPr lang="en-US" sz="2800" dirty="0">
                <a:cs typeface="Tahoma" pitchFamily="34" charset="0"/>
              </a:rPr>
              <a:t>Secondary prevention</a:t>
            </a:r>
          </a:p>
          <a:p>
            <a:pPr indent="-342900" eaLnBrk="1" hangingPunct="1">
              <a:lnSpc>
                <a:spcPct val="150000"/>
              </a:lnSpc>
              <a:spcBef>
                <a:spcPct val="0"/>
              </a:spcBef>
            </a:pPr>
            <a:r>
              <a:rPr lang="en-US" sz="2800" dirty="0">
                <a:cs typeface="Tahoma" pitchFamily="34" charset="0"/>
              </a:rPr>
              <a:t>Tertiary prevention</a:t>
            </a:r>
          </a:p>
        </p:txBody>
      </p:sp>
    </p:spTree>
    <p:extLst>
      <p:ext uri="{BB962C8B-B14F-4D97-AF65-F5344CB8AC3E}">
        <p14:creationId xmlns:p14="http://schemas.microsoft.com/office/powerpoint/2010/main" val="3297182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68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168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168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Primary prevention of </a:t>
            </a:r>
            <a:br>
              <a:rPr lang="en-US" dirty="0"/>
            </a:br>
            <a:r>
              <a:rPr lang="en-US" dirty="0"/>
              <a:t>infectious disease</a:t>
            </a:r>
          </a:p>
        </p:txBody>
      </p:sp>
      <p:sp>
        <p:nvSpPr>
          <p:cNvPr id="71683" name="Rectangle 3"/>
          <p:cNvSpPr>
            <a:spLocks noGrp="1" noChangeArrowheads="1"/>
          </p:cNvSpPr>
          <p:nvPr>
            <p:ph type="body" idx="4294967295"/>
          </p:nvPr>
        </p:nvSpPr>
        <p:spPr>
          <a:xfrm>
            <a:off x="595422" y="2186763"/>
            <a:ext cx="8626253" cy="4343400"/>
          </a:xfrm>
        </p:spPr>
        <p:txBody>
          <a:bodyPr>
            <a:normAutofit/>
          </a:bodyPr>
          <a:lstStyle/>
          <a:p>
            <a:pPr>
              <a:lnSpc>
                <a:spcPct val="112000"/>
              </a:lnSpc>
              <a:spcBef>
                <a:spcPct val="0"/>
              </a:spcBef>
              <a:spcAft>
                <a:spcPts val="600"/>
              </a:spcAft>
            </a:pPr>
            <a:r>
              <a:rPr lang="en-US" sz="2800" dirty="0">
                <a:solidFill>
                  <a:srgbClr val="000000"/>
                </a:solidFill>
                <a:cs typeface="Tahoma" pitchFamily="34" charset="0"/>
              </a:rPr>
              <a:t>Seek to prevent new cases of infection from occurring by interrupting the transmission of pathogens to susceptible human hosts, or increasing their resistance to infection</a:t>
            </a:r>
          </a:p>
          <a:p>
            <a:pPr>
              <a:lnSpc>
                <a:spcPct val="112000"/>
              </a:lnSpc>
              <a:spcBef>
                <a:spcPct val="0"/>
              </a:spcBef>
              <a:spcAft>
                <a:spcPts val="600"/>
              </a:spcAft>
            </a:pPr>
            <a:r>
              <a:rPr lang="en-US" sz="2800" dirty="0">
                <a:solidFill>
                  <a:srgbClr val="000000"/>
                </a:solidFill>
                <a:cs typeface="Tahoma" pitchFamily="34" charset="0"/>
              </a:rPr>
              <a:t>Vaccination</a:t>
            </a:r>
          </a:p>
        </p:txBody>
      </p:sp>
    </p:spTree>
    <p:extLst>
      <p:ext uri="{BB962C8B-B14F-4D97-AF65-F5344CB8AC3E}">
        <p14:creationId xmlns:p14="http://schemas.microsoft.com/office/powerpoint/2010/main" val="735473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68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168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Vaccination</a:t>
            </a:r>
          </a:p>
        </p:txBody>
      </p:sp>
      <p:sp>
        <p:nvSpPr>
          <p:cNvPr id="71683" name="Rectangle 3"/>
          <p:cNvSpPr>
            <a:spLocks noGrp="1" noChangeArrowheads="1"/>
          </p:cNvSpPr>
          <p:nvPr>
            <p:ph idx="1"/>
          </p:nvPr>
        </p:nvSpPr>
        <p:spPr>
          <a:xfrm>
            <a:off x="381000" y="1752600"/>
            <a:ext cx="8305800" cy="4724400"/>
          </a:xfrm>
        </p:spPr>
        <p:txBody>
          <a:bodyPr>
            <a:normAutofit/>
          </a:bodyPr>
          <a:lstStyle/>
          <a:p>
            <a:pPr>
              <a:lnSpc>
                <a:spcPct val="112000"/>
              </a:lnSpc>
              <a:spcBef>
                <a:spcPts val="600"/>
              </a:spcBef>
              <a:spcAft>
                <a:spcPts val="600"/>
              </a:spcAft>
            </a:pPr>
            <a:r>
              <a:rPr lang="en-US" dirty="0">
                <a:solidFill>
                  <a:srgbClr val="000000"/>
                </a:solidFill>
                <a:cs typeface="Tahoma" pitchFamily="34" charset="0"/>
              </a:rPr>
              <a:t>Directly, by increasing the immunity of individuals vaccinated against the pathogen targeted by vaccine </a:t>
            </a:r>
          </a:p>
          <a:p>
            <a:pPr>
              <a:lnSpc>
                <a:spcPct val="112000"/>
              </a:lnSpc>
              <a:spcBef>
                <a:spcPts val="600"/>
              </a:spcBef>
              <a:spcAft>
                <a:spcPts val="600"/>
              </a:spcAft>
            </a:pPr>
            <a:r>
              <a:rPr lang="en-US" dirty="0">
                <a:solidFill>
                  <a:srgbClr val="000000"/>
                </a:solidFill>
                <a:cs typeface="Tahoma" pitchFamily="34" charset="0"/>
              </a:rPr>
              <a:t>Indirectly, by decreasing potential exposure to a  pathogen, by reducing the proportion of susceptible individuals capable of transmitting the infection in the population</a:t>
            </a:r>
          </a:p>
        </p:txBody>
      </p:sp>
    </p:spTree>
    <p:extLst>
      <p:ext uri="{BB962C8B-B14F-4D97-AF65-F5344CB8AC3E}">
        <p14:creationId xmlns:p14="http://schemas.microsoft.com/office/powerpoint/2010/main" val="2204820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68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168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Secondary prevention of </a:t>
            </a:r>
            <a:br>
              <a:rPr lang="en-US" dirty="0"/>
            </a:br>
            <a:r>
              <a:rPr lang="en-US" dirty="0"/>
              <a:t>infectious disease</a:t>
            </a:r>
          </a:p>
        </p:txBody>
      </p:sp>
      <p:sp>
        <p:nvSpPr>
          <p:cNvPr id="71683" name="Rectangle 3"/>
          <p:cNvSpPr>
            <a:spLocks noGrp="1" noChangeArrowheads="1"/>
          </p:cNvSpPr>
          <p:nvPr>
            <p:ph idx="1"/>
          </p:nvPr>
        </p:nvSpPr>
        <p:spPr>
          <a:xfrm>
            <a:off x="342900" y="1417638"/>
            <a:ext cx="8458200" cy="4724400"/>
          </a:xfrm>
        </p:spPr>
        <p:txBody>
          <a:bodyPr>
            <a:noAutofit/>
          </a:bodyPr>
          <a:lstStyle/>
          <a:p>
            <a:pPr marL="0" indent="0" eaLnBrk="1" hangingPunct="1">
              <a:lnSpc>
                <a:spcPct val="112000"/>
              </a:lnSpc>
              <a:spcBef>
                <a:spcPts val="600"/>
              </a:spcBef>
              <a:buNone/>
            </a:pPr>
            <a:r>
              <a:rPr lang="en-US" dirty="0">
                <a:solidFill>
                  <a:srgbClr val="000000"/>
                </a:solidFill>
                <a:cs typeface="Tahoma" pitchFamily="34" charset="0"/>
              </a:rPr>
              <a:t>Detect new cases of infectious disease at the earliest possible stage and intervene in ways that prevent or reduce the risk of infection spreading further in the population. </a:t>
            </a:r>
          </a:p>
          <a:p>
            <a:pPr marL="0" indent="0" eaLnBrk="1" hangingPunct="1">
              <a:lnSpc>
                <a:spcPct val="112000"/>
              </a:lnSpc>
              <a:spcBef>
                <a:spcPts val="600"/>
              </a:spcBef>
              <a:buNone/>
            </a:pPr>
            <a:r>
              <a:rPr lang="en-US" dirty="0">
                <a:solidFill>
                  <a:srgbClr val="000000"/>
                </a:solidFill>
                <a:cs typeface="Tahoma" pitchFamily="34" charset="0"/>
              </a:rPr>
              <a:t>Some </a:t>
            </a:r>
            <a:r>
              <a:rPr lang="en-US" dirty="0">
                <a:cs typeface="Tahoma" pitchFamily="34" charset="0"/>
              </a:rPr>
              <a:t>examples of how secondary prevention can be put into practice are described below.</a:t>
            </a:r>
          </a:p>
          <a:p>
            <a:pPr lvl="1" eaLnBrk="1" hangingPunct="1">
              <a:lnSpc>
                <a:spcPct val="112000"/>
              </a:lnSpc>
              <a:spcBef>
                <a:spcPts val="600"/>
              </a:spcBef>
              <a:buFont typeface="Arial" panose="020B0604020202020204" pitchFamily="34" charset="0"/>
              <a:buChar char="•"/>
            </a:pPr>
            <a:r>
              <a:rPr lang="en-US" dirty="0">
                <a:cs typeface="Tahoma" pitchFamily="34" charset="0"/>
              </a:rPr>
              <a:t>Early treatment</a:t>
            </a:r>
          </a:p>
          <a:p>
            <a:pPr lvl="1" eaLnBrk="1" hangingPunct="1">
              <a:lnSpc>
                <a:spcPct val="112000"/>
              </a:lnSpc>
              <a:spcBef>
                <a:spcPts val="600"/>
              </a:spcBef>
              <a:buFont typeface="Arial" panose="020B0604020202020204" pitchFamily="34" charset="0"/>
              <a:buChar char="•"/>
            </a:pPr>
            <a:r>
              <a:rPr lang="en-US" dirty="0">
                <a:cs typeface="Tahoma" pitchFamily="34" charset="0"/>
              </a:rPr>
              <a:t>Education and health-related behavior modification</a:t>
            </a:r>
          </a:p>
          <a:p>
            <a:pPr lvl="1" eaLnBrk="1" hangingPunct="1">
              <a:lnSpc>
                <a:spcPct val="112000"/>
              </a:lnSpc>
              <a:spcBef>
                <a:spcPts val="600"/>
              </a:spcBef>
              <a:buFont typeface="Arial" panose="020B0604020202020204" pitchFamily="34" charset="0"/>
              <a:buChar char="•"/>
            </a:pPr>
            <a:r>
              <a:rPr lang="en-US" dirty="0">
                <a:cs typeface="Tahoma" pitchFamily="34" charset="0"/>
              </a:rPr>
              <a:t>Screening program</a:t>
            </a:r>
          </a:p>
        </p:txBody>
      </p:sp>
    </p:spTree>
    <p:extLst>
      <p:ext uri="{BB962C8B-B14F-4D97-AF65-F5344CB8AC3E}">
        <p14:creationId xmlns:p14="http://schemas.microsoft.com/office/powerpoint/2010/main" val="2663712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68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168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168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168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168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6698" y="265741"/>
            <a:ext cx="9817395" cy="1143000"/>
          </a:xfrm>
        </p:spPr>
        <p:txBody>
          <a:bodyPr>
            <a:normAutofit fontScale="90000"/>
          </a:bodyPr>
          <a:lstStyle/>
          <a:p>
            <a:r>
              <a:rPr lang="en-US" sz="4400" dirty="0"/>
              <a:t>Tertiary prevention of infectious dise</a:t>
            </a:r>
            <a:r>
              <a:rPr lang="en-US" dirty="0"/>
              <a:t>ase</a:t>
            </a:r>
          </a:p>
        </p:txBody>
      </p:sp>
      <p:sp>
        <p:nvSpPr>
          <p:cNvPr id="71683" name="Rectangle 3"/>
          <p:cNvSpPr>
            <a:spLocks noGrp="1" noChangeArrowheads="1"/>
          </p:cNvSpPr>
          <p:nvPr>
            <p:ph idx="1"/>
          </p:nvPr>
        </p:nvSpPr>
        <p:spPr/>
        <p:txBody>
          <a:bodyPr>
            <a:normAutofit/>
          </a:bodyPr>
          <a:lstStyle/>
          <a:p>
            <a:pPr eaLnBrk="1" hangingPunct="1">
              <a:lnSpc>
                <a:spcPct val="112000"/>
              </a:lnSpc>
              <a:spcBef>
                <a:spcPts val="600"/>
              </a:spcBef>
              <a:spcAft>
                <a:spcPts val="600"/>
              </a:spcAft>
            </a:pPr>
            <a:r>
              <a:rPr lang="en-US" dirty="0">
                <a:solidFill>
                  <a:srgbClr val="000000"/>
                </a:solidFill>
                <a:cs typeface="Tahoma" pitchFamily="34" charset="0"/>
              </a:rPr>
              <a:t>Prevent the worst outcomes of a disease in an individual already diagnosed (e.g., rehabilitation) </a:t>
            </a:r>
          </a:p>
          <a:p>
            <a:pPr eaLnBrk="1" hangingPunct="1">
              <a:lnSpc>
                <a:spcPct val="112000"/>
              </a:lnSpc>
              <a:spcBef>
                <a:spcPts val="600"/>
              </a:spcBef>
              <a:spcAft>
                <a:spcPts val="600"/>
              </a:spcAft>
            </a:pPr>
            <a:r>
              <a:rPr lang="en-US" dirty="0">
                <a:solidFill>
                  <a:srgbClr val="000000"/>
                </a:solidFill>
                <a:cs typeface="Tahoma" pitchFamily="34" charset="0"/>
              </a:rPr>
              <a:t>Although this may greatly improve the quality of life for that person, it has at most a limited impact on the spread of infectious disease</a:t>
            </a:r>
          </a:p>
          <a:p>
            <a:pPr eaLnBrk="1" hangingPunct="1">
              <a:lnSpc>
                <a:spcPct val="112000"/>
              </a:lnSpc>
              <a:spcBef>
                <a:spcPts val="600"/>
              </a:spcBef>
              <a:spcAft>
                <a:spcPts val="600"/>
              </a:spcAft>
            </a:pPr>
            <a:r>
              <a:rPr lang="en-US" dirty="0">
                <a:solidFill>
                  <a:srgbClr val="000000"/>
                </a:solidFill>
                <a:cs typeface="Tahoma" pitchFamily="34" charset="0"/>
              </a:rPr>
              <a:t>Extremely expensive, compared to prevention of disease</a:t>
            </a:r>
          </a:p>
        </p:txBody>
      </p:sp>
    </p:spTree>
    <p:extLst>
      <p:ext uri="{BB962C8B-B14F-4D97-AF65-F5344CB8AC3E}">
        <p14:creationId xmlns:p14="http://schemas.microsoft.com/office/powerpoint/2010/main" val="492994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68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168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168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amcorders,cameras,clipped images,cropped images,cropped pictures,digital,digital cameras,digital photography,icons,movies,Photographs,photography,PNG,technologies,transparent background,video cameras,videos">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82924" y="1610159"/>
            <a:ext cx="4277094" cy="4277094"/>
          </a:xfrm>
          <a:prstGeom prst="rect">
            <a:avLst/>
          </a:prstGeom>
          <a:noFill/>
          <a:extLst>
            <a:ext uri="{909E8E84-426E-40dd-AFC4-6F175D3DCCD1}">
              <a14:hiddenFill xmlns="" xmlns:a14="http://schemas.microsoft.com/office/drawing/2010/main">
                <a:solidFill>
                  <a:srgbClr val="FFFFFF"/>
                </a:solidFill>
              </a14:hiddenFill>
            </a:ext>
          </a:extLst>
        </p:spPr>
      </p:pic>
      <p:sp>
        <p:nvSpPr>
          <p:cNvPr id="3" name="TextBox 2"/>
          <p:cNvSpPr txBox="1"/>
          <p:nvPr/>
        </p:nvSpPr>
        <p:spPr>
          <a:xfrm>
            <a:off x="3402418" y="4848225"/>
            <a:ext cx="3657600" cy="369332"/>
          </a:xfrm>
          <a:prstGeom prst="rect">
            <a:avLst/>
          </a:prstGeom>
          <a:noFill/>
        </p:spPr>
        <p:txBody>
          <a:bodyPr wrap="square" rtlCol="0">
            <a:spAutoFit/>
          </a:bodyPr>
          <a:lstStyle/>
          <a:p>
            <a:pPr algn="ctr"/>
            <a:endParaRPr lang="en-US" dirty="0"/>
          </a:p>
        </p:txBody>
      </p:sp>
      <p:sp>
        <p:nvSpPr>
          <p:cNvPr id="4" name="Rectangle 3"/>
          <p:cNvSpPr/>
          <p:nvPr/>
        </p:nvSpPr>
        <p:spPr>
          <a:xfrm>
            <a:off x="1157434" y="4933146"/>
            <a:ext cx="7099005" cy="954107"/>
          </a:xfrm>
          <a:prstGeom prst="rect">
            <a:avLst/>
          </a:prstGeom>
        </p:spPr>
        <p:txBody>
          <a:bodyPr wrap="square">
            <a:spAutoFit/>
          </a:bodyPr>
          <a:lstStyle/>
          <a:p>
            <a:pPr lvl="0" algn="ctr"/>
            <a:r>
              <a:rPr lang="en-US" sz="2800" dirty="0">
                <a:latin typeface="Arial" panose="020B0604020202020204" pitchFamily="34" charset="0"/>
                <a:cs typeface="Arial" panose="020B0604020202020204" pitchFamily="34" charset="0"/>
              </a:rPr>
              <a:t>The danger of Avian Influenza </a:t>
            </a:r>
            <a:r>
              <a:rPr lang="en-US" sz="2800" dirty="0">
                <a:latin typeface="Arial" panose="020B0604020202020204" pitchFamily="34" charset="0"/>
                <a:cs typeface="Arial" panose="020B0604020202020204" pitchFamily="34" charset="0"/>
                <a:hlinkClick r:id="rId2"/>
              </a:rPr>
              <a:t>www.youtube.com/watch?v=8RApk1t9XDo</a:t>
            </a:r>
            <a:r>
              <a:rPr lang="en-US" sz="2800" dirty="0">
                <a:latin typeface="Arial" panose="020B0604020202020204" pitchFamily="34" charset="0"/>
                <a:cs typeface="Arial" panose="020B0604020202020204" pitchFamily="34" charset="0"/>
              </a:rPr>
              <a:t> </a:t>
            </a:r>
          </a:p>
        </p:txBody>
      </p:sp>
      <p:sp>
        <p:nvSpPr>
          <p:cNvPr id="5" name="TextBox 4">
            <a:extLst>
              <a:ext uri="{FF2B5EF4-FFF2-40B4-BE49-F238E27FC236}">
                <a16:creationId xmlns:a16="http://schemas.microsoft.com/office/drawing/2014/main" id="{7F0427DA-5CCE-4F85-8ECF-E2BC119129E8}"/>
              </a:ext>
            </a:extLst>
          </p:cNvPr>
          <p:cNvSpPr txBox="1"/>
          <p:nvPr/>
        </p:nvSpPr>
        <p:spPr>
          <a:xfrm>
            <a:off x="2745057" y="970747"/>
            <a:ext cx="3653885" cy="707886"/>
          </a:xfrm>
          <a:prstGeom prst="rect">
            <a:avLst/>
          </a:prstGeom>
          <a:noFill/>
        </p:spPr>
        <p:txBody>
          <a:bodyPr wrap="none" rtlCol="0">
            <a:spAutoFit/>
          </a:bodyPr>
          <a:lstStyle/>
          <a:p>
            <a:r>
              <a:rPr lang="en-GB" sz="4000" dirty="0">
                <a:latin typeface="Arial" panose="020B0604020202020204" pitchFamily="34" charset="0"/>
                <a:cs typeface="Arial" panose="020B0604020202020204" pitchFamily="34" charset="0"/>
              </a:rPr>
              <a:t>Avian influenza</a:t>
            </a:r>
          </a:p>
        </p:txBody>
      </p:sp>
    </p:spTree>
    <p:extLst>
      <p:ext uri="{BB962C8B-B14F-4D97-AF65-F5344CB8AC3E}">
        <p14:creationId xmlns:p14="http://schemas.microsoft.com/office/powerpoint/2010/main" val="279797082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amcorders,cameras,clipped images,cropped images,cropped pictures,digital,digital cameras,digital photography,icons,movies,Photographs,photography,PNG,technologies,transparent background,video cameras,videos">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11190" y="1583039"/>
            <a:ext cx="4623907" cy="4623907"/>
          </a:xfrm>
          <a:prstGeom prst="rect">
            <a:avLst/>
          </a:prstGeom>
          <a:noFill/>
          <a:extLst>
            <a:ext uri="{909E8E84-426E-40dd-AFC4-6F175D3DCCD1}">
              <a14:hiddenFill xmlns="" xmlns:a14="http://schemas.microsoft.com/office/drawing/2010/main">
                <a:solidFill>
                  <a:srgbClr val="FFFFFF"/>
                </a:solidFill>
              </a14:hiddenFill>
            </a:ext>
          </a:extLst>
        </p:spPr>
      </p:pic>
      <p:sp>
        <p:nvSpPr>
          <p:cNvPr id="3" name="TextBox 2"/>
          <p:cNvSpPr txBox="1"/>
          <p:nvPr/>
        </p:nvSpPr>
        <p:spPr>
          <a:xfrm>
            <a:off x="-276446" y="515679"/>
            <a:ext cx="9144000" cy="1323439"/>
          </a:xfrm>
          <a:prstGeom prst="rect">
            <a:avLst/>
          </a:prstGeom>
          <a:noFill/>
        </p:spPr>
        <p:txBody>
          <a:bodyPr wrap="square" rtlCol="0">
            <a:spAutoFit/>
          </a:bodyPr>
          <a:lstStyle/>
          <a:p>
            <a:pPr algn="ctr"/>
            <a:r>
              <a:rPr lang="en-US" sz="4000" dirty="0">
                <a:latin typeface="Arial" panose="020B0604020202020204" pitchFamily="34" charset="0"/>
                <a:cs typeface="Arial" panose="020B0604020202020204" pitchFamily="34" charset="0"/>
              </a:rPr>
              <a:t>A risk based approach to Avian flu control in developing countries</a:t>
            </a:r>
          </a:p>
        </p:txBody>
      </p:sp>
      <p:sp>
        <p:nvSpPr>
          <p:cNvPr id="4" name="Rectangle 3"/>
          <p:cNvSpPr/>
          <p:nvPr/>
        </p:nvSpPr>
        <p:spPr>
          <a:xfrm>
            <a:off x="340242" y="5274961"/>
            <a:ext cx="7818474" cy="1384995"/>
          </a:xfrm>
          <a:prstGeom prst="rect">
            <a:avLst/>
          </a:prstGeom>
        </p:spPr>
        <p:txBody>
          <a:bodyPr wrap="square">
            <a:spAutoFit/>
          </a:bodyPr>
          <a:lstStyle/>
          <a:p>
            <a:pPr lvl="0"/>
            <a:r>
              <a:rPr lang="en-US" sz="2800" dirty="0">
                <a:latin typeface="Arial" panose="020B0604020202020204" pitchFamily="34" charset="0"/>
                <a:cs typeface="Arial" panose="020B0604020202020204" pitchFamily="34" charset="0"/>
              </a:rPr>
              <a:t>A risk based approach to Avian flu control in developing countries  </a:t>
            </a:r>
            <a:r>
              <a:rPr lang="en-US" sz="2800" dirty="0">
                <a:latin typeface="Arial" panose="020B0604020202020204" pitchFamily="34" charset="0"/>
                <a:cs typeface="Arial" panose="020B0604020202020204" pitchFamily="34" charset="0"/>
                <a:hlinkClick r:id="rId2"/>
              </a:rPr>
              <a:t>www.youtube.com/watch?v=R9Un5fD5Rlk</a:t>
            </a:r>
            <a:r>
              <a:rPr lang="en-US" sz="2800"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73231762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545"/>
            <a:ext cx="8229600" cy="1143000"/>
          </a:xfrm>
        </p:spPr>
        <p:txBody>
          <a:bodyPr/>
          <a:lstStyle/>
          <a:p>
            <a:r>
              <a:rPr lang="en-US" dirty="0"/>
              <a:t>Small group assignments</a:t>
            </a:r>
          </a:p>
        </p:txBody>
      </p:sp>
      <p:sp>
        <p:nvSpPr>
          <p:cNvPr id="71683" name="Rectangle 3"/>
          <p:cNvSpPr>
            <a:spLocks noGrp="1" noChangeArrowheads="1"/>
          </p:cNvSpPr>
          <p:nvPr>
            <p:ph idx="1"/>
          </p:nvPr>
        </p:nvSpPr>
        <p:spPr>
          <a:xfrm>
            <a:off x="209107" y="1295400"/>
            <a:ext cx="8644270" cy="5736265"/>
          </a:xfrm>
        </p:spPr>
        <p:txBody>
          <a:bodyPr>
            <a:normAutofit/>
          </a:bodyPr>
          <a:lstStyle/>
          <a:p>
            <a:pPr eaLnBrk="1" hangingPunct="1">
              <a:spcBef>
                <a:spcPts val="600"/>
              </a:spcBef>
              <a:spcAft>
                <a:spcPts val="600"/>
              </a:spcAft>
              <a:buFont typeface="Arial" panose="020B0604020202020204" pitchFamily="34" charset="0"/>
              <a:buChar char="•"/>
            </a:pPr>
            <a:r>
              <a:rPr lang="en-US" dirty="0">
                <a:solidFill>
                  <a:srgbClr val="000000"/>
                </a:solidFill>
                <a:cs typeface="Tahoma" pitchFamily="34" charset="0"/>
              </a:rPr>
              <a:t>For your assigned scenario, discuss potential risk factors, host, agent, environment, mode of transmission, and management of assigned zoonotic diseases</a:t>
            </a:r>
          </a:p>
          <a:p>
            <a:pPr>
              <a:spcBef>
                <a:spcPts val="600"/>
              </a:spcBef>
              <a:spcAft>
                <a:spcPts val="600"/>
              </a:spcAft>
              <a:buFont typeface="Arial" panose="020B0604020202020204" pitchFamily="34" charset="0"/>
              <a:buChar char="•"/>
            </a:pPr>
            <a:r>
              <a:rPr lang="en-US" dirty="0">
                <a:solidFill>
                  <a:srgbClr val="000000"/>
                </a:solidFill>
                <a:cs typeface="Tahoma" pitchFamily="34" charset="0"/>
              </a:rPr>
              <a:t>Create a zoonotic disease public awareness plan</a:t>
            </a:r>
          </a:p>
          <a:p>
            <a:pPr eaLnBrk="1" hangingPunct="1">
              <a:spcBef>
                <a:spcPts val="600"/>
              </a:spcBef>
              <a:spcAft>
                <a:spcPts val="600"/>
              </a:spcAft>
              <a:buFont typeface="Arial" panose="020B0604020202020204" pitchFamily="34" charset="0"/>
              <a:buChar char="•"/>
            </a:pPr>
            <a:r>
              <a:rPr lang="en-US" dirty="0">
                <a:solidFill>
                  <a:srgbClr val="000000"/>
                </a:solidFill>
                <a:cs typeface="Tahoma" pitchFamily="34" charset="0"/>
              </a:rPr>
              <a:t>Present this information through a conceptual model or map that visualizes </a:t>
            </a:r>
            <a:r>
              <a:rPr lang="en-US" dirty="0">
                <a:cs typeface="Tahoma" pitchFamily="34" charset="0"/>
              </a:rPr>
              <a:t>this information</a:t>
            </a:r>
          </a:p>
          <a:p>
            <a:pPr>
              <a:spcBef>
                <a:spcPts val="600"/>
              </a:spcBef>
              <a:spcAft>
                <a:spcPts val="600"/>
              </a:spcAft>
              <a:buFont typeface="Arial" panose="020B0604020202020204" pitchFamily="34" charset="0"/>
              <a:buChar char="•"/>
            </a:pPr>
            <a:r>
              <a:rPr lang="en-US" dirty="0"/>
              <a:t>Considering using an open source mapping software such as visual understanding environment (</a:t>
            </a:r>
            <a:r>
              <a:rPr lang="en-US" dirty="0" err="1"/>
              <a:t>vue</a:t>
            </a:r>
            <a:r>
              <a:rPr lang="en-US" dirty="0"/>
              <a:t>)</a:t>
            </a:r>
          </a:p>
          <a:p>
            <a:pPr marL="0" indent="0" eaLnBrk="1" hangingPunct="1">
              <a:spcBef>
                <a:spcPts val="600"/>
              </a:spcBef>
              <a:spcAft>
                <a:spcPts val="600"/>
              </a:spcAft>
              <a:buNone/>
            </a:pPr>
            <a:endParaRPr lang="en-US" sz="2200" dirty="0">
              <a:cs typeface="Tahoma" pitchFamily="34" charset="0"/>
            </a:endParaRPr>
          </a:p>
        </p:txBody>
      </p:sp>
    </p:spTree>
    <p:extLst>
      <p:ext uri="{BB962C8B-B14F-4D97-AF65-F5344CB8AC3E}">
        <p14:creationId xmlns:p14="http://schemas.microsoft.com/office/powerpoint/2010/main" val="1976672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68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168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168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3775" name="Picture 15" descr="G:\One health\pictures S.suis\S. suis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8063" y="2335820"/>
            <a:ext cx="1402300" cy="1636896"/>
          </a:xfrm>
          <a:prstGeom prst="ellipse">
            <a:avLst/>
          </a:prstGeom>
          <a:ln w="63500" cap="rnd">
            <a:no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 xmlns:a14="http://schemas.microsoft.com/office/drawing/2010/main">
                <a:solidFill>
                  <a:srgbClr val="FFFFFF"/>
                </a:solidFill>
              </a14:hiddenFill>
            </a:ext>
          </a:extLst>
        </p:spPr>
      </p:pic>
      <p:pic>
        <p:nvPicPr>
          <p:cNvPr id="373772" name="Picture 12" descr="9_2"/>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365746" y="2335820"/>
            <a:ext cx="1292406" cy="1418617"/>
          </a:xfrm>
          <a:prstGeom prst="rect">
            <a:avLst/>
          </a:prstGeom>
          <a:noFill/>
          <a:extLst>
            <a:ext uri="{909E8E84-426E-40dd-AFC4-6F175D3DCCD1}">
              <a14:hiddenFill xmlns="" xmlns:a14="http://schemas.microsoft.com/office/drawing/2010/main">
                <a:solidFill>
                  <a:srgbClr val="FFFFFF"/>
                </a:solidFill>
              </a14:hiddenFill>
            </a:ext>
          </a:extLst>
        </p:spPr>
      </p:pic>
      <p:grpSp>
        <p:nvGrpSpPr>
          <p:cNvPr id="5" name="Group 4"/>
          <p:cNvGrpSpPr/>
          <p:nvPr/>
        </p:nvGrpSpPr>
        <p:grpSpPr>
          <a:xfrm>
            <a:off x="1693050" y="2890837"/>
            <a:ext cx="6553201" cy="2595563"/>
            <a:chOff x="1600199" y="2890837"/>
            <a:chExt cx="6553201" cy="2595563"/>
          </a:xfrm>
        </p:grpSpPr>
        <p:sp>
          <p:nvSpPr>
            <p:cNvPr id="373763" name="Line 3"/>
            <p:cNvSpPr>
              <a:spLocks noChangeShapeType="1"/>
            </p:cNvSpPr>
            <p:nvPr/>
          </p:nvSpPr>
          <p:spPr bwMode="auto">
            <a:xfrm>
              <a:off x="3008489" y="4046536"/>
              <a:ext cx="3239911" cy="0"/>
            </a:xfrm>
            <a:prstGeom prst="line">
              <a:avLst/>
            </a:prstGeom>
            <a:noFill/>
            <a:ln w="57150">
              <a:solidFill>
                <a:schemeClr val="tx2"/>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th-TH" sz="2800">
                <a:latin typeface="Arial" panose="020B0604020202020204" pitchFamily="34" charset="0"/>
              </a:endParaRPr>
            </a:p>
          </p:txBody>
        </p:sp>
        <p:grpSp>
          <p:nvGrpSpPr>
            <p:cNvPr id="3" name="Group 2"/>
            <p:cNvGrpSpPr/>
            <p:nvPr/>
          </p:nvGrpSpPr>
          <p:grpSpPr>
            <a:xfrm>
              <a:off x="1600199" y="2890837"/>
              <a:ext cx="6553201" cy="2595563"/>
              <a:chOff x="209550" y="1676400"/>
              <a:chExt cx="7372351" cy="2595563"/>
            </a:xfrm>
          </p:grpSpPr>
          <p:sp>
            <p:nvSpPr>
              <p:cNvPr id="373764" name="AutoShape 4"/>
              <p:cNvSpPr>
                <a:spLocks noChangeArrowheads="1"/>
              </p:cNvSpPr>
              <p:nvPr/>
            </p:nvSpPr>
            <p:spPr bwMode="auto">
              <a:xfrm>
                <a:off x="209550" y="1747838"/>
                <a:ext cx="2349500" cy="1584325"/>
              </a:xfrm>
              <a:prstGeom prst="triangle">
                <a:avLst>
                  <a:gd name="adj" fmla="val 50000"/>
                </a:avLst>
              </a:prstGeom>
              <a:solidFill>
                <a:srgbClr val="FF6699"/>
              </a:solidFill>
              <a:ln w="9525">
                <a:solidFill>
                  <a:srgbClr val="FF66CC"/>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lgn="ctr">
                  <a:lnSpc>
                    <a:spcPct val="80000"/>
                  </a:lnSpc>
                </a:pPr>
                <a:r>
                  <a:rPr lang="en-US" sz="2800" b="1" dirty="0">
                    <a:latin typeface="Arial" panose="020B0604020202020204" pitchFamily="34" charset="0"/>
                    <a:cs typeface="Arial" panose="020B0604020202020204" pitchFamily="34" charset="0"/>
                  </a:rPr>
                  <a:t>Host</a:t>
                </a:r>
                <a:endParaRPr lang="th-TH" sz="2800" b="1" dirty="0">
                  <a:latin typeface="Arial" panose="020B0604020202020204" pitchFamily="34" charset="0"/>
                  <a:cs typeface="Tahoma" pitchFamily="34" charset="0"/>
                </a:endParaRPr>
              </a:p>
            </p:txBody>
          </p:sp>
          <p:sp>
            <p:nvSpPr>
              <p:cNvPr id="373765" name="AutoShape 5"/>
              <p:cNvSpPr>
                <a:spLocks noChangeArrowheads="1"/>
              </p:cNvSpPr>
              <p:nvPr/>
            </p:nvSpPr>
            <p:spPr bwMode="auto">
              <a:xfrm>
                <a:off x="1668463" y="2832100"/>
                <a:ext cx="3806825" cy="1439863"/>
              </a:xfrm>
              <a:prstGeom prst="triangle">
                <a:avLst>
                  <a:gd name="adj" fmla="val 50000"/>
                </a:avLst>
              </a:prstGeom>
              <a:solidFill>
                <a:schemeClr val="folHlink"/>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a:r>
                  <a:rPr lang="en-US" sz="2800" b="1" dirty="0">
                    <a:solidFill>
                      <a:srgbClr val="000000"/>
                    </a:solidFill>
                    <a:latin typeface="Arial" panose="020B0604020202020204" pitchFamily="34" charset="0"/>
                    <a:cs typeface="Arial" panose="020B0604020202020204" pitchFamily="34" charset="0"/>
                  </a:rPr>
                  <a:t>Environment</a:t>
                </a:r>
                <a:endParaRPr lang="th-TH" sz="2800" b="1" dirty="0">
                  <a:solidFill>
                    <a:srgbClr val="000000"/>
                  </a:solidFill>
                  <a:latin typeface="Arial" panose="020B0604020202020204" pitchFamily="34" charset="0"/>
                  <a:cs typeface="Tahoma" pitchFamily="34" charset="0"/>
                </a:endParaRPr>
              </a:p>
            </p:txBody>
          </p:sp>
          <p:sp>
            <p:nvSpPr>
              <p:cNvPr id="373766" name="AutoShape 6"/>
              <p:cNvSpPr>
                <a:spLocks noChangeArrowheads="1"/>
              </p:cNvSpPr>
              <p:nvPr/>
            </p:nvSpPr>
            <p:spPr bwMode="auto">
              <a:xfrm>
                <a:off x="4906963" y="1676400"/>
                <a:ext cx="2674938" cy="1655763"/>
              </a:xfrm>
              <a:prstGeom prst="triangle">
                <a:avLst>
                  <a:gd name="adj" fmla="val 50000"/>
                </a:avLst>
              </a:prstGeom>
              <a:solidFill>
                <a:srgbClr val="F8F8A6"/>
              </a:solidFill>
              <a:ln w="9525">
                <a:solidFill>
                  <a:srgbClr val="FF0000"/>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a:r>
                  <a:rPr lang="en-US" sz="2800" b="1" dirty="0">
                    <a:latin typeface="Arial" panose="020B0604020202020204" pitchFamily="34" charset="0"/>
                    <a:cs typeface="Arial" panose="020B0604020202020204" pitchFamily="34" charset="0"/>
                  </a:rPr>
                  <a:t>Agent</a:t>
                </a:r>
                <a:endParaRPr lang="th-TH" sz="2800" b="1" dirty="0">
                  <a:latin typeface="Arial" panose="020B0604020202020204" pitchFamily="34" charset="0"/>
                  <a:cs typeface="Tahoma" pitchFamily="34" charset="0"/>
                </a:endParaRPr>
              </a:p>
            </p:txBody>
          </p:sp>
        </p:grpSp>
      </p:grpSp>
      <p:pic>
        <p:nvPicPr>
          <p:cNvPr id="444418" name="Picture 2" descr="http://library.cmu.ac.th/rsc/space/newsimages/147/rwrwr2.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77200" y="1817821"/>
            <a:ext cx="828405" cy="2240279"/>
          </a:xfrm>
          <a:prstGeom prst="rect">
            <a:avLst/>
          </a:prstGeom>
          <a:noFill/>
          <a:extLst>
            <a:ext uri="{909E8E84-426E-40dd-AFC4-6F175D3DCCD1}">
              <a14:hiddenFill xmlns="" xmlns:a14="http://schemas.microsoft.com/office/drawing/2010/main">
                <a:solidFill>
                  <a:srgbClr val="FFFFFF"/>
                </a:solidFill>
              </a14:hiddenFill>
            </a:ext>
          </a:extLst>
        </p:spPr>
      </p:pic>
      <p:sp>
        <p:nvSpPr>
          <p:cNvPr id="2" name="Title 1"/>
          <p:cNvSpPr>
            <a:spLocks noGrp="1"/>
          </p:cNvSpPr>
          <p:nvPr>
            <p:ph type="title"/>
          </p:nvPr>
        </p:nvSpPr>
        <p:spPr>
          <a:xfrm>
            <a:off x="457200" y="533400"/>
            <a:ext cx="8260672" cy="1039427"/>
          </a:xfrm>
        </p:spPr>
        <p:txBody>
          <a:bodyPr>
            <a:noAutofit/>
          </a:bodyPr>
          <a:lstStyle/>
          <a:p>
            <a:r>
              <a:rPr lang="en-US" dirty="0"/>
              <a:t>Epidemiological triad</a:t>
            </a:r>
            <a:br>
              <a:rPr lang="en-US" dirty="0"/>
            </a:br>
            <a:endParaRPr lang="en-US" dirty="0"/>
          </a:p>
        </p:txBody>
      </p:sp>
      <p:sp>
        <p:nvSpPr>
          <p:cNvPr id="4" name="TextBox 3"/>
          <p:cNvSpPr txBox="1"/>
          <p:nvPr/>
        </p:nvSpPr>
        <p:spPr>
          <a:xfrm>
            <a:off x="6453236" y="6054000"/>
            <a:ext cx="2468739" cy="646331"/>
          </a:xfrm>
          <a:prstGeom prst="rect">
            <a:avLst/>
          </a:prstGeom>
          <a:noFill/>
        </p:spPr>
        <p:txBody>
          <a:bodyPr wrap="square" rtlCol="0">
            <a:spAutoFit/>
          </a:bodyPr>
          <a:lstStyle/>
          <a:p>
            <a:r>
              <a:rPr lang="en-US" sz="1200" dirty="0">
                <a:solidFill>
                  <a:srgbClr val="000000"/>
                </a:solidFill>
                <a:latin typeface="Arial" panose="020B0604020202020204" pitchFamily="34" charset="0"/>
                <a:cs typeface="Arial" panose="020B0604020202020204" pitchFamily="34" charset="0"/>
              </a:rPr>
              <a:t>Gordis, L. (2004). Epidemiology. Philadelphia: Elsevier Saunders.</a:t>
            </a:r>
            <a:endParaRPr lang="th-TH" sz="1200" dirty="0">
              <a:solidFill>
                <a:srgbClr val="000000"/>
              </a:solidFill>
              <a:latin typeface="Arial" panose="020B0604020202020204" pitchFamily="34" charset="0"/>
              <a:cs typeface="Tahoma" pitchFamily="34" charset="0"/>
            </a:endParaRPr>
          </a:p>
          <a:p>
            <a:endParaRPr 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3655133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2.bp.blogspot.com/-fj_4xqaCTRg/T6U1Qb0C0fI/AAAAAAAAAdg/WdvioxlMYMM/s1600/Walk_Together__Rock_Together_by_Goodfoot4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H="1">
            <a:off x="3224931" y="2667000"/>
            <a:ext cx="2770338" cy="3116630"/>
          </a:xfrm>
          <a:prstGeom prst="rect">
            <a:avLst/>
          </a:prstGeom>
          <a:noFill/>
          <a:ln>
            <a:solidFill>
              <a:schemeClr val="accent5">
                <a:lumMod val="75000"/>
              </a:schemeClr>
            </a:solidFill>
          </a:ln>
          <a:extLst>
            <a:ext uri="{909E8E84-426E-40dd-AFC4-6F175D3DCCD1}">
              <a14:hiddenFill xmlns="" xmlns:a14="http://schemas.microsoft.com/office/drawing/2010/main">
                <a:solidFill>
                  <a:srgbClr val="FFFFFF"/>
                </a:solidFill>
              </a14:hiddenFill>
            </a:ext>
          </a:extLst>
        </p:spPr>
      </p:pic>
      <p:sp>
        <p:nvSpPr>
          <p:cNvPr id="3" name="Rectangle 2"/>
          <p:cNvSpPr/>
          <p:nvPr/>
        </p:nvSpPr>
        <p:spPr>
          <a:xfrm>
            <a:off x="3285067" y="5867400"/>
            <a:ext cx="2624436" cy="523220"/>
          </a:xfrm>
          <a:prstGeom prst="rect">
            <a:avLst/>
          </a:prstGeom>
        </p:spPr>
        <p:txBody>
          <a:bodyPr wrap="none">
            <a:spAutoFit/>
          </a:bodyPr>
          <a:lstStyle/>
          <a:p>
            <a:r>
              <a:rPr lang="en-US" sz="2800" dirty="0">
                <a:latin typeface="Arial" panose="020B0604020202020204" pitchFamily="34" charset="0"/>
                <a:cs typeface="Arial" panose="020B0604020202020204" pitchFamily="34" charset="0"/>
              </a:rPr>
              <a:t>African proverb</a:t>
            </a:r>
            <a:endParaRPr lang="th-TH" sz="2800" dirty="0">
              <a:latin typeface="Arial" panose="020B0604020202020204" pitchFamily="34" charset="0"/>
            </a:endParaRPr>
          </a:p>
        </p:txBody>
      </p:sp>
      <p:sp>
        <p:nvSpPr>
          <p:cNvPr id="2" name="TextBox 1">
            <a:extLst>
              <a:ext uri="{FF2B5EF4-FFF2-40B4-BE49-F238E27FC236}">
                <a16:creationId xmlns:a16="http://schemas.microsoft.com/office/drawing/2014/main" id="{C7A35476-C7D7-4159-8AEF-DEB77E51DC79}"/>
              </a:ext>
            </a:extLst>
          </p:cNvPr>
          <p:cNvSpPr txBox="1"/>
          <p:nvPr/>
        </p:nvSpPr>
        <p:spPr>
          <a:xfrm>
            <a:off x="727274" y="467380"/>
            <a:ext cx="8416726" cy="1323439"/>
          </a:xfrm>
          <a:prstGeom prst="rect">
            <a:avLst/>
          </a:prstGeom>
          <a:noFill/>
        </p:spPr>
        <p:txBody>
          <a:bodyPr wrap="square" rtlCol="0">
            <a:spAutoFit/>
          </a:bodyPr>
          <a:lstStyle/>
          <a:p>
            <a:r>
              <a:rPr lang="en-GB" sz="4000" dirty="0">
                <a:latin typeface="Arial" panose="020B0604020202020204" pitchFamily="34" charset="0"/>
                <a:cs typeface="Arial" panose="020B0604020202020204" pitchFamily="34" charset="0"/>
              </a:rPr>
              <a:t>If you want to go fast, go alone.</a:t>
            </a:r>
          </a:p>
          <a:p>
            <a:r>
              <a:rPr lang="en-GB" sz="4000" dirty="0">
                <a:latin typeface="Arial" panose="020B0604020202020204" pitchFamily="34" charset="0"/>
                <a:cs typeface="Arial" panose="020B0604020202020204" pitchFamily="34" charset="0"/>
              </a:rPr>
              <a:t>If you want to go far, go together</a:t>
            </a:r>
          </a:p>
        </p:txBody>
      </p:sp>
    </p:spTree>
    <p:extLst>
      <p:ext uri="{BB962C8B-B14F-4D97-AF65-F5344CB8AC3E}">
        <p14:creationId xmlns:p14="http://schemas.microsoft.com/office/powerpoint/2010/main" val="113342569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US" altLang="en-US" dirty="0"/>
              <a:t>Exposure assessment</a:t>
            </a:r>
          </a:p>
        </p:txBody>
      </p:sp>
      <p:sp>
        <p:nvSpPr>
          <p:cNvPr id="92163" name="Rectangle 3"/>
          <p:cNvSpPr>
            <a:spLocks noGrp="1" noChangeArrowheads="1"/>
          </p:cNvSpPr>
          <p:nvPr>
            <p:ph idx="1"/>
          </p:nvPr>
        </p:nvSpPr>
        <p:spPr/>
        <p:txBody>
          <a:bodyPr>
            <a:normAutofit/>
          </a:bodyPr>
          <a:lstStyle/>
          <a:p>
            <a:r>
              <a:rPr lang="en-US" altLang="en-US" dirty="0"/>
              <a:t>Identifies potentially affected population</a:t>
            </a:r>
          </a:p>
          <a:p>
            <a:r>
              <a:rPr lang="en-US" altLang="en-US" dirty="0"/>
              <a:t>Determines exposure/transmission pathways</a:t>
            </a:r>
          </a:p>
          <a:p>
            <a:r>
              <a:rPr lang="en-US" altLang="en-US" dirty="0"/>
              <a:t>Estimate dose of exposure </a:t>
            </a:r>
          </a:p>
          <a:p>
            <a:r>
              <a:rPr lang="en-US" altLang="en-US" dirty="0"/>
              <a:t>Estimate exposure factors such as contact rates and the frequency and duration of exposure</a:t>
            </a:r>
          </a:p>
          <a:p>
            <a:r>
              <a:rPr lang="en-US" altLang="en-US" dirty="0"/>
              <a:t>Estimate physiological parameters such as inhalation and ingestion rates, absorption rates, body weight, and life expectancy</a:t>
            </a:r>
          </a:p>
        </p:txBody>
      </p:sp>
    </p:spTree>
    <p:extLst>
      <p:ext uri="{BB962C8B-B14F-4D97-AF65-F5344CB8AC3E}">
        <p14:creationId xmlns:p14="http://schemas.microsoft.com/office/powerpoint/2010/main" val="315887821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93700"/>
            <a:ext cx="9144000" cy="6096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0922066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4370" name="Picture 2" descr="28"/>
          <p:cNvPicPr>
            <a:picLocks noChangeAspect="1" noChangeArrowheads="1"/>
          </p:cNvPicPr>
          <p:nvPr/>
        </p:nvPicPr>
        <p:blipFill>
          <a:blip r:embed="rId3">
            <a:extLst>
              <a:ext uri="{28A0092B-C50C-407E-A947-70E740481C1C}">
                <a14:useLocalDpi xmlns:a14="http://schemas.microsoft.com/office/drawing/2010/main" val="0"/>
              </a:ext>
            </a:extLst>
          </a:blip>
          <a:srcRect l="10837" t="11650" r="7468" b="19072"/>
          <a:stretch>
            <a:fillRect/>
          </a:stretch>
        </p:blipFill>
        <p:spPr bwMode="auto">
          <a:xfrm>
            <a:off x="838200" y="1447800"/>
            <a:ext cx="7467600" cy="4267200"/>
          </a:xfrm>
          <a:prstGeom prst="rect">
            <a:avLst/>
          </a:prstGeom>
          <a:noFill/>
          <a:extLst>
            <a:ext uri="{909E8E84-426E-40dd-AFC4-6F175D3DCCD1}">
              <a14:hiddenFill xmlns="" xmlns:a14="http://schemas.microsoft.com/office/drawing/2010/main">
                <a:solidFill>
                  <a:srgbClr val="FFFFFF"/>
                </a:solidFill>
              </a14:hiddenFill>
            </a:ext>
          </a:extLst>
        </p:spPr>
      </p:pic>
      <p:sp>
        <p:nvSpPr>
          <p:cNvPr id="314371" name="Rectangle 3"/>
          <p:cNvSpPr>
            <a:spLocks noGrp="1" noChangeArrowheads="1"/>
          </p:cNvSpPr>
          <p:nvPr>
            <p:ph type="title"/>
          </p:nvPr>
        </p:nvSpPr>
        <p:spPr/>
        <p:txBody>
          <a:bodyPr/>
          <a:lstStyle/>
          <a:p>
            <a:r>
              <a:rPr lang="en-US" altLang="en-US" dirty="0"/>
              <a:t>Routes of exposure</a:t>
            </a:r>
          </a:p>
        </p:txBody>
      </p:sp>
      <p:sp>
        <p:nvSpPr>
          <p:cNvPr id="314372" name="Text Box 4"/>
          <p:cNvSpPr txBox="1">
            <a:spLocks noChangeArrowheads="1"/>
          </p:cNvSpPr>
          <p:nvPr/>
        </p:nvSpPr>
        <p:spPr bwMode="auto">
          <a:xfrm>
            <a:off x="1489340" y="5715000"/>
            <a:ext cx="6596678" cy="52322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i="0" dirty="0">
                <a:latin typeface="Arial" panose="020B0604020202020204" pitchFamily="34" charset="0"/>
                <a:cs typeface="Arial" panose="020B0604020202020204" pitchFamily="34" charset="0"/>
              </a:rPr>
              <a:t>Ingestion	</a:t>
            </a:r>
            <a:r>
              <a:rPr lang="en-US" altLang="en-US" sz="2800" dirty="0">
                <a:latin typeface="Arial" panose="020B0604020202020204" pitchFamily="34" charset="0"/>
                <a:cs typeface="Arial" panose="020B0604020202020204" pitchFamily="34" charset="0"/>
              </a:rPr>
              <a:t>  </a:t>
            </a:r>
            <a:r>
              <a:rPr lang="en-US" altLang="en-US" sz="2800" i="0" dirty="0">
                <a:latin typeface="Arial" panose="020B0604020202020204" pitchFamily="34" charset="0"/>
                <a:cs typeface="Arial" panose="020B0604020202020204" pitchFamily="34" charset="0"/>
              </a:rPr>
              <a:t>    Dermal 	       Inhalation</a:t>
            </a:r>
          </a:p>
        </p:txBody>
      </p:sp>
    </p:spTree>
    <p:extLst>
      <p:ext uri="{BB962C8B-B14F-4D97-AF65-F5344CB8AC3E}">
        <p14:creationId xmlns:p14="http://schemas.microsoft.com/office/powerpoint/2010/main" val="2496563118"/>
      </p:ext>
    </p:extLst>
  </p:cSld>
  <p:clrMapOvr>
    <a:masterClrMapping/>
  </p:clrMapOvr>
  <p:transition>
    <p:zoom/>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Img0037"/>
          <p:cNvPicPr>
            <a:picLocks noChangeAspect="1" noChangeArrowheads="1"/>
          </p:cNvPicPr>
          <p:nvPr/>
        </p:nvPicPr>
        <p:blipFill rotWithShape="1">
          <a:blip r:embed="rId3">
            <a:extLst>
              <a:ext uri="{28A0092B-C50C-407E-A947-70E740481C1C}">
                <a14:useLocalDpi xmlns:a14="http://schemas.microsoft.com/office/drawing/2010/main" val="0"/>
              </a:ext>
            </a:extLst>
          </a:blip>
          <a:srcRect l="15114" t="21219" r="15263" b="9788"/>
          <a:stretch/>
        </p:blipFill>
        <p:spPr bwMode="auto">
          <a:xfrm>
            <a:off x="1371600" y="1634067"/>
            <a:ext cx="6128809" cy="4487333"/>
          </a:xfrm>
          <a:prstGeom prst="rect">
            <a:avLst/>
          </a:prstGeom>
          <a:noFill/>
          <a:extLst>
            <a:ext uri="{909E8E84-426E-40dd-AFC4-6F175D3DCCD1}">
              <a14:hiddenFill xmlns="" xmlns:a14="http://schemas.microsoft.com/office/drawing/2010/main">
                <a:solidFill>
                  <a:srgbClr val="FFFFFF"/>
                </a:solidFill>
              </a14:hiddenFill>
            </a:ext>
          </a:extLst>
        </p:spPr>
      </p:pic>
      <p:sp>
        <p:nvSpPr>
          <p:cNvPr id="4" name="Title 3"/>
          <p:cNvSpPr>
            <a:spLocks noGrp="1"/>
          </p:cNvSpPr>
          <p:nvPr>
            <p:ph type="title"/>
          </p:nvPr>
        </p:nvSpPr>
        <p:spPr/>
        <p:txBody>
          <a:bodyPr/>
          <a:lstStyle/>
          <a:p>
            <a:r>
              <a:rPr lang="en-US" dirty="0"/>
              <a:t>Risk factors</a:t>
            </a:r>
          </a:p>
        </p:txBody>
      </p:sp>
    </p:spTree>
    <p:extLst>
      <p:ext uri="{BB962C8B-B14F-4D97-AF65-F5344CB8AC3E}">
        <p14:creationId xmlns:p14="http://schemas.microsoft.com/office/powerpoint/2010/main" val="43113435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2" descr="Img0048"/>
          <p:cNvPicPr>
            <a:picLocks noChangeAspect="1" noChangeArrowheads="1"/>
          </p:cNvPicPr>
          <p:nvPr/>
        </p:nvPicPr>
        <p:blipFill rotWithShape="1">
          <a:blip r:embed="rId3">
            <a:extLst>
              <a:ext uri="{28A0092B-C50C-407E-A947-70E740481C1C}">
                <a14:useLocalDpi xmlns:a14="http://schemas.microsoft.com/office/drawing/2010/main" val="0"/>
              </a:ext>
            </a:extLst>
          </a:blip>
          <a:srcRect l="7500" t="12778" r="6111" b="13199"/>
          <a:stretch/>
        </p:blipFill>
        <p:spPr bwMode="auto">
          <a:xfrm>
            <a:off x="361507" y="1360931"/>
            <a:ext cx="8549661" cy="5025692"/>
          </a:xfrm>
          <a:prstGeom prst="rect">
            <a:avLst/>
          </a:prstGeom>
          <a:noFill/>
          <a:extLst>
            <a:ext uri="{909E8E84-426E-40dd-AFC4-6F175D3DCCD1}">
              <a14:hiddenFill xmlns="" xmlns:a14="http://schemas.microsoft.com/office/drawing/2010/main">
                <a:solidFill>
                  <a:srgbClr val="FFFFFF"/>
                </a:solidFill>
              </a14:hiddenFill>
            </a:ext>
          </a:extLst>
        </p:spPr>
      </p:pic>
      <p:sp>
        <p:nvSpPr>
          <p:cNvPr id="4" name="Title 3"/>
          <p:cNvSpPr>
            <a:spLocks noGrp="1"/>
          </p:cNvSpPr>
          <p:nvPr>
            <p:ph type="title"/>
          </p:nvPr>
        </p:nvSpPr>
        <p:spPr>
          <a:xfrm>
            <a:off x="145311" y="217931"/>
            <a:ext cx="8637181" cy="1143000"/>
          </a:xfrm>
        </p:spPr>
        <p:txBody>
          <a:bodyPr>
            <a:noAutofit/>
          </a:bodyPr>
          <a:lstStyle/>
          <a:p>
            <a:r>
              <a:rPr lang="en-US" dirty="0"/>
              <a:t>Subpopulations of potential concern</a:t>
            </a:r>
          </a:p>
        </p:txBody>
      </p:sp>
    </p:spTree>
    <p:extLst>
      <p:ext uri="{BB962C8B-B14F-4D97-AF65-F5344CB8AC3E}">
        <p14:creationId xmlns:p14="http://schemas.microsoft.com/office/powerpoint/2010/main" val="419703147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3"/>
          <p:cNvSpPr>
            <a:spLocks noChangeArrowheads="1"/>
          </p:cNvSpPr>
          <p:nvPr/>
        </p:nvSpPr>
        <p:spPr bwMode="auto">
          <a:xfrm>
            <a:off x="0" y="5937250"/>
            <a:ext cx="9144000" cy="319088"/>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sz="2400" i="0">
              <a:solidFill>
                <a:srgbClr val="000000"/>
              </a:solidFill>
              <a:latin typeface="Times New Roman" pitchFamily="18" charset="0"/>
            </a:endParaRPr>
          </a:p>
        </p:txBody>
      </p:sp>
      <p:sp>
        <p:nvSpPr>
          <p:cNvPr id="49156" name="Rectangle 4"/>
          <p:cNvSpPr>
            <a:spLocks noChangeArrowheads="1"/>
          </p:cNvSpPr>
          <p:nvPr/>
        </p:nvSpPr>
        <p:spPr bwMode="auto">
          <a:xfrm>
            <a:off x="0" y="1311275"/>
            <a:ext cx="9144000" cy="319088"/>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sz="2400" i="0">
              <a:solidFill>
                <a:srgbClr val="000000"/>
              </a:solidFill>
              <a:latin typeface="Times New Roman" pitchFamily="18"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64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0136662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0" name="Text Box 6"/>
          <p:cNvSpPr txBox="1">
            <a:spLocks noChangeArrowheads="1"/>
          </p:cNvSpPr>
          <p:nvPr/>
        </p:nvSpPr>
        <p:spPr bwMode="auto">
          <a:xfrm>
            <a:off x="449558" y="917944"/>
            <a:ext cx="8369599" cy="440120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4000" i="0" dirty="0">
                <a:latin typeface="Arial" charset="0"/>
              </a:rPr>
              <a:t>All substances are poisons;</a:t>
            </a:r>
          </a:p>
          <a:p>
            <a:r>
              <a:rPr lang="en-US" altLang="en-US" sz="4000" i="0" dirty="0">
                <a:latin typeface="Arial" charset="0"/>
              </a:rPr>
              <a:t>There is none which is not a poison.</a:t>
            </a:r>
          </a:p>
          <a:p>
            <a:r>
              <a:rPr lang="en-US" altLang="en-US" sz="4000" i="0" dirty="0">
                <a:latin typeface="Arial" charset="0"/>
              </a:rPr>
              <a:t>The right dose differentiates</a:t>
            </a:r>
          </a:p>
          <a:p>
            <a:r>
              <a:rPr lang="en-US" altLang="en-US" sz="4000" dirty="0">
                <a:latin typeface="Arial" charset="0"/>
              </a:rPr>
              <a:t>a</a:t>
            </a:r>
            <a:r>
              <a:rPr lang="en-US" altLang="en-US" sz="4000" i="0" dirty="0">
                <a:latin typeface="Arial" charset="0"/>
              </a:rPr>
              <a:t> poison and a remedy.</a:t>
            </a:r>
          </a:p>
          <a:p>
            <a:endParaRPr lang="en-US" altLang="en-US" sz="4000" i="0" dirty="0">
              <a:solidFill>
                <a:srgbClr val="FF9900"/>
              </a:solidFill>
              <a:latin typeface="Arial" charset="0"/>
            </a:endParaRPr>
          </a:p>
          <a:p>
            <a:r>
              <a:rPr lang="en-US" altLang="en-US" sz="4000" i="0" dirty="0">
                <a:solidFill>
                  <a:srgbClr val="FFFFFF"/>
                </a:solidFill>
                <a:latin typeface="Arial" charset="0"/>
              </a:rPr>
              <a:t>			</a:t>
            </a:r>
            <a:r>
              <a:rPr lang="en-US" altLang="en-US" sz="4000" i="0" dirty="0">
                <a:latin typeface="Arial" charset="0"/>
              </a:rPr>
              <a:t>Paracelsus</a:t>
            </a:r>
          </a:p>
          <a:p>
            <a:r>
              <a:rPr lang="en-US" altLang="en-US" sz="4000" i="0" dirty="0">
                <a:latin typeface="Arial" charset="0"/>
              </a:rPr>
              <a:t>			(1493-1541)</a:t>
            </a:r>
          </a:p>
        </p:txBody>
      </p:sp>
    </p:spTree>
    <p:extLst>
      <p:ext uri="{BB962C8B-B14F-4D97-AF65-F5344CB8AC3E}">
        <p14:creationId xmlns:p14="http://schemas.microsoft.com/office/powerpoint/2010/main" val="33240924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Text Box 2"/>
          <p:cNvSpPr txBox="1">
            <a:spLocks noChangeArrowheads="1"/>
          </p:cNvSpPr>
          <p:nvPr/>
        </p:nvSpPr>
        <p:spPr bwMode="auto">
          <a:xfrm>
            <a:off x="357188" y="957263"/>
            <a:ext cx="1144587" cy="844550"/>
          </a:xfrm>
          <a:prstGeom prst="rect">
            <a:avLst/>
          </a:prstGeom>
          <a:solidFill>
            <a:srgbClr val="FFFFFF"/>
          </a:solidFill>
          <a:ln w="38100">
            <a:solidFill>
              <a:srgbClr val="000000"/>
            </a:solidFill>
            <a:miter lim="800000"/>
            <a:headEnd/>
            <a:tailEnd/>
          </a:ln>
        </p:spPr>
        <p:txBody>
          <a:bodyPr>
            <a:prstTxWarp prst="textNoShape">
              <a:avLst/>
            </a:prstTxWarp>
          </a:bodyPr>
          <a:lstStyle/>
          <a:p>
            <a:pPr defTabSz="457200" fontAlgn="auto">
              <a:spcBef>
                <a:spcPts val="0"/>
              </a:spcBef>
              <a:spcAft>
                <a:spcPts val="0"/>
              </a:spcAft>
            </a:pPr>
            <a:r>
              <a:rPr lang="en-US" sz="1600" i="0" dirty="0">
                <a:solidFill>
                  <a:srgbClr val="000000"/>
                </a:solidFill>
                <a:latin typeface="Arial" panose="020B0604020202020204" pitchFamily="34" charset="0"/>
                <a:cs typeface="Arial" panose="020B0604020202020204" pitchFamily="34" charset="0"/>
              </a:rPr>
              <a:t>Agent or </a:t>
            </a:r>
          </a:p>
          <a:p>
            <a:pPr defTabSz="457200" fontAlgn="auto">
              <a:spcBef>
                <a:spcPts val="0"/>
              </a:spcBef>
              <a:spcAft>
                <a:spcPts val="0"/>
              </a:spcAft>
            </a:pPr>
            <a:r>
              <a:rPr lang="en-US" sz="1600" i="0" dirty="0">
                <a:solidFill>
                  <a:srgbClr val="000000"/>
                </a:solidFill>
                <a:latin typeface="Arial" panose="020B0604020202020204" pitchFamily="34" charset="0"/>
                <a:cs typeface="Arial" panose="020B0604020202020204" pitchFamily="34" charset="0"/>
              </a:rPr>
              <a:t>Disease</a:t>
            </a:r>
          </a:p>
        </p:txBody>
      </p:sp>
      <p:sp>
        <p:nvSpPr>
          <p:cNvPr id="121859" name="Text Box 3"/>
          <p:cNvSpPr txBox="1">
            <a:spLocks noChangeArrowheads="1"/>
          </p:cNvSpPr>
          <p:nvPr/>
        </p:nvSpPr>
        <p:spPr bwMode="auto">
          <a:xfrm>
            <a:off x="7183438" y="957263"/>
            <a:ext cx="1514475" cy="844550"/>
          </a:xfrm>
          <a:prstGeom prst="rect">
            <a:avLst/>
          </a:prstGeom>
          <a:solidFill>
            <a:srgbClr val="FFFFFF"/>
          </a:solidFill>
          <a:ln w="38100">
            <a:solidFill>
              <a:srgbClr val="000000"/>
            </a:solidFill>
            <a:miter lim="800000"/>
            <a:headEnd/>
            <a:tailEnd/>
          </a:ln>
        </p:spPr>
        <p:txBody>
          <a:bodyPr>
            <a:prstTxWarp prst="textNoShape">
              <a:avLst/>
            </a:prstTxWarp>
          </a:bodyPr>
          <a:lstStyle/>
          <a:p>
            <a:pPr defTabSz="457200" fontAlgn="auto">
              <a:spcBef>
                <a:spcPts val="0"/>
              </a:spcBef>
              <a:spcAft>
                <a:spcPts val="0"/>
              </a:spcAft>
            </a:pPr>
            <a:r>
              <a:rPr lang="en-US" sz="1600" i="0" dirty="0">
                <a:solidFill>
                  <a:srgbClr val="000000"/>
                </a:solidFill>
                <a:latin typeface="Arial" panose="020B0604020202020204" pitchFamily="34" charset="0"/>
                <a:cs typeface="Arial" panose="020B0604020202020204" pitchFamily="34" charset="0"/>
              </a:rPr>
              <a:t>Population</a:t>
            </a:r>
          </a:p>
          <a:p>
            <a:pPr defTabSz="457200" fontAlgn="auto">
              <a:spcBef>
                <a:spcPts val="0"/>
              </a:spcBef>
              <a:spcAft>
                <a:spcPts val="0"/>
              </a:spcAft>
            </a:pPr>
            <a:r>
              <a:rPr lang="en-US" sz="1600" dirty="0">
                <a:solidFill>
                  <a:srgbClr val="000000"/>
                </a:solidFill>
                <a:latin typeface="Arial" panose="020B0604020202020204" pitchFamily="34" charset="0"/>
                <a:cs typeface="Arial" panose="020B0604020202020204" pitchFamily="34" charset="0"/>
              </a:rPr>
              <a:t>d</a:t>
            </a:r>
            <a:r>
              <a:rPr lang="en-US" sz="1600" i="0" dirty="0">
                <a:solidFill>
                  <a:srgbClr val="000000"/>
                </a:solidFill>
                <a:latin typeface="Arial" panose="020B0604020202020204" pitchFamily="34" charset="0"/>
                <a:cs typeface="Arial" panose="020B0604020202020204" pitchFamily="34" charset="0"/>
              </a:rPr>
              <a:t>ynamics</a:t>
            </a:r>
          </a:p>
        </p:txBody>
      </p:sp>
      <p:sp>
        <p:nvSpPr>
          <p:cNvPr id="121860" name="Text Box 4"/>
          <p:cNvSpPr txBox="1">
            <a:spLocks noChangeArrowheads="1"/>
          </p:cNvSpPr>
          <p:nvPr/>
        </p:nvSpPr>
        <p:spPr bwMode="auto">
          <a:xfrm>
            <a:off x="1989138" y="957263"/>
            <a:ext cx="1428750" cy="844550"/>
          </a:xfrm>
          <a:prstGeom prst="rect">
            <a:avLst/>
          </a:prstGeom>
          <a:solidFill>
            <a:srgbClr val="FFFFFF"/>
          </a:solidFill>
          <a:ln w="38100">
            <a:solidFill>
              <a:srgbClr val="000000"/>
            </a:solidFill>
            <a:miter lim="800000"/>
            <a:headEnd/>
            <a:tailEnd/>
          </a:ln>
        </p:spPr>
        <p:txBody>
          <a:bodyPr>
            <a:prstTxWarp prst="textNoShape">
              <a:avLst/>
            </a:prstTxWarp>
          </a:bodyPr>
          <a:lstStyle/>
          <a:p>
            <a:pPr defTabSz="457200" fontAlgn="auto">
              <a:spcBef>
                <a:spcPts val="0"/>
              </a:spcBef>
              <a:spcAft>
                <a:spcPts val="0"/>
              </a:spcAft>
            </a:pPr>
            <a:r>
              <a:rPr lang="en-US" sz="1600" i="0" dirty="0">
                <a:solidFill>
                  <a:srgbClr val="000000"/>
                </a:solidFill>
                <a:latin typeface="Arial" panose="020B0604020202020204" pitchFamily="34" charset="0"/>
                <a:cs typeface="Arial" panose="020B0604020202020204" pitchFamily="34" charset="0"/>
              </a:rPr>
              <a:t>Route(s) of transmission</a:t>
            </a:r>
          </a:p>
        </p:txBody>
      </p:sp>
      <p:sp>
        <p:nvSpPr>
          <p:cNvPr id="121861" name="Text Box 5"/>
          <p:cNvSpPr txBox="1">
            <a:spLocks noChangeArrowheads="1"/>
          </p:cNvSpPr>
          <p:nvPr/>
        </p:nvSpPr>
        <p:spPr bwMode="auto">
          <a:xfrm>
            <a:off x="403225" y="2462213"/>
            <a:ext cx="1298575" cy="422275"/>
          </a:xfrm>
          <a:prstGeom prst="rect">
            <a:avLst/>
          </a:prstGeom>
          <a:solidFill>
            <a:srgbClr val="FFFFFF"/>
          </a:solidFill>
          <a:ln w="38100">
            <a:solidFill>
              <a:srgbClr val="000000"/>
            </a:solidFill>
            <a:miter lim="800000"/>
            <a:headEnd/>
            <a:tailEnd/>
          </a:ln>
        </p:spPr>
        <p:txBody>
          <a:bodyPr>
            <a:prstTxWarp prst="textNoShape">
              <a:avLst/>
            </a:prstTxWarp>
          </a:bodyPr>
          <a:lstStyle/>
          <a:p>
            <a:pPr defTabSz="457200" fontAlgn="auto">
              <a:spcBef>
                <a:spcPts val="0"/>
              </a:spcBef>
              <a:spcAft>
                <a:spcPts val="0"/>
              </a:spcAft>
            </a:pPr>
            <a:r>
              <a:rPr lang="en-US" sz="1600" i="0" dirty="0">
                <a:solidFill>
                  <a:srgbClr val="000000"/>
                </a:solidFill>
                <a:latin typeface="Arial" panose="020B0604020202020204" pitchFamily="34" charset="0"/>
                <a:cs typeface="Arial" panose="020B0604020202020204" pitchFamily="34" charset="0"/>
              </a:rPr>
              <a:t>Agent class</a:t>
            </a:r>
          </a:p>
        </p:txBody>
      </p:sp>
      <p:sp>
        <p:nvSpPr>
          <p:cNvPr id="121862" name="Line 6"/>
          <p:cNvSpPr>
            <a:spLocks noChangeShapeType="1"/>
          </p:cNvSpPr>
          <p:nvPr/>
        </p:nvSpPr>
        <p:spPr bwMode="auto">
          <a:xfrm>
            <a:off x="1501775" y="3700463"/>
            <a:ext cx="973138" cy="0"/>
          </a:xfrm>
          <a:prstGeom prst="line">
            <a:avLst/>
          </a:prstGeom>
          <a:noFill/>
          <a:ln w="38100">
            <a:solidFill>
              <a:srgbClr val="000000"/>
            </a:solidFill>
            <a:round/>
            <a:headEnd/>
            <a:tailEnd/>
          </a:ln>
        </p:spPr>
        <p:txBody>
          <a:bodyPr>
            <a:prstTxWarp prst="textNoShape">
              <a:avLst/>
            </a:prstTxWarp>
          </a:bodyPr>
          <a:lstStyle/>
          <a:p>
            <a:pPr defTabSz="457200" eaLnBrk="1" fontAlgn="auto" hangingPunct="1">
              <a:spcBef>
                <a:spcPts val="0"/>
              </a:spcBef>
              <a:spcAft>
                <a:spcPts val="0"/>
              </a:spcAft>
            </a:pPr>
            <a:endParaRPr lang="en-US" sz="1600" i="0">
              <a:solidFill>
                <a:prstClr val="black"/>
              </a:solidFill>
              <a:latin typeface="Arial" panose="020B0604020202020204" pitchFamily="34" charset="0"/>
              <a:cs typeface="Arial" panose="020B0604020202020204" pitchFamily="34" charset="0"/>
            </a:endParaRPr>
          </a:p>
        </p:txBody>
      </p:sp>
      <p:sp>
        <p:nvSpPr>
          <p:cNvPr id="121863" name="Line 7"/>
          <p:cNvSpPr>
            <a:spLocks noChangeShapeType="1"/>
          </p:cNvSpPr>
          <p:nvPr/>
        </p:nvSpPr>
        <p:spPr bwMode="auto">
          <a:xfrm flipV="1">
            <a:off x="2474913" y="1801813"/>
            <a:ext cx="0" cy="1898650"/>
          </a:xfrm>
          <a:prstGeom prst="line">
            <a:avLst/>
          </a:prstGeom>
          <a:noFill/>
          <a:ln w="38100">
            <a:solidFill>
              <a:srgbClr val="000000"/>
            </a:solidFill>
            <a:round/>
            <a:headEnd/>
            <a:tailEnd type="triangle" w="med" len="med"/>
          </a:ln>
        </p:spPr>
        <p:txBody>
          <a:bodyPr>
            <a:prstTxWarp prst="textNoShape">
              <a:avLst/>
            </a:prstTxWarp>
          </a:bodyPr>
          <a:lstStyle/>
          <a:p>
            <a:pPr defTabSz="457200" eaLnBrk="1" fontAlgn="auto" hangingPunct="1">
              <a:spcBef>
                <a:spcPts val="0"/>
              </a:spcBef>
              <a:spcAft>
                <a:spcPts val="0"/>
              </a:spcAft>
            </a:pPr>
            <a:endParaRPr lang="en-US" sz="1600" i="0">
              <a:solidFill>
                <a:prstClr val="black"/>
              </a:solidFill>
              <a:latin typeface="Arial" panose="020B0604020202020204" pitchFamily="34" charset="0"/>
              <a:cs typeface="Arial" panose="020B0604020202020204" pitchFamily="34" charset="0"/>
            </a:endParaRPr>
          </a:p>
        </p:txBody>
      </p:sp>
      <p:sp>
        <p:nvSpPr>
          <p:cNvPr id="121864" name="Line 8"/>
          <p:cNvSpPr>
            <a:spLocks noChangeShapeType="1"/>
          </p:cNvSpPr>
          <p:nvPr/>
        </p:nvSpPr>
        <p:spPr bwMode="auto">
          <a:xfrm>
            <a:off x="1501775" y="1379538"/>
            <a:ext cx="487363" cy="0"/>
          </a:xfrm>
          <a:prstGeom prst="line">
            <a:avLst/>
          </a:prstGeom>
          <a:noFill/>
          <a:ln w="38100">
            <a:solidFill>
              <a:srgbClr val="000000"/>
            </a:solidFill>
            <a:round/>
            <a:headEnd/>
            <a:tailEnd type="triangle" w="med" len="med"/>
          </a:ln>
        </p:spPr>
        <p:txBody>
          <a:bodyPr>
            <a:prstTxWarp prst="textNoShape">
              <a:avLst/>
            </a:prstTxWarp>
          </a:bodyPr>
          <a:lstStyle/>
          <a:p>
            <a:pPr defTabSz="457200" eaLnBrk="1" fontAlgn="auto" hangingPunct="1">
              <a:spcBef>
                <a:spcPts val="0"/>
              </a:spcBef>
              <a:spcAft>
                <a:spcPts val="0"/>
              </a:spcAft>
            </a:pPr>
            <a:endParaRPr lang="en-US" sz="1600" i="0">
              <a:solidFill>
                <a:prstClr val="black"/>
              </a:solidFill>
              <a:latin typeface="Arial" panose="020B0604020202020204" pitchFamily="34" charset="0"/>
              <a:cs typeface="Arial" panose="020B0604020202020204" pitchFamily="34" charset="0"/>
            </a:endParaRPr>
          </a:p>
        </p:txBody>
      </p:sp>
      <p:sp>
        <p:nvSpPr>
          <p:cNvPr id="121865" name="Text Box 9"/>
          <p:cNvSpPr txBox="1">
            <a:spLocks noChangeArrowheads="1"/>
          </p:cNvSpPr>
          <p:nvPr/>
        </p:nvSpPr>
        <p:spPr bwMode="auto">
          <a:xfrm>
            <a:off x="3775075" y="957263"/>
            <a:ext cx="1298575" cy="1055687"/>
          </a:xfrm>
          <a:prstGeom prst="rect">
            <a:avLst/>
          </a:prstGeom>
          <a:solidFill>
            <a:srgbClr val="FFFFFF"/>
          </a:solidFill>
          <a:ln w="38100">
            <a:solidFill>
              <a:srgbClr val="000000"/>
            </a:solidFill>
            <a:miter lim="800000"/>
            <a:headEnd/>
            <a:tailEnd/>
          </a:ln>
        </p:spPr>
        <p:txBody>
          <a:bodyPr>
            <a:prstTxWarp prst="textNoShape">
              <a:avLst/>
            </a:prstTxWarp>
          </a:bodyPr>
          <a:lstStyle/>
          <a:p>
            <a:pPr defTabSz="457200" eaLnBrk="1" fontAlgn="auto" hangingPunct="1">
              <a:spcBef>
                <a:spcPts val="0"/>
              </a:spcBef>
              <a:spcAft>
                <a:spcPts val="0"/>
              </a:spcAft>
            </a:pPr>
            <a:r>
              <a:rPr lang="en-US" sz="1600" i="0" dirty="0">
                <a:solidFill>
                  <a:prstClr val="black"/>
                </a:solidFill>
                <a:latin typeface="Arial" panose="020B0604020202020204" pitchFamily="34" charset="0"/>
                <a:cs typeface="Arial" panose="020B0604020202020204" pitchFamily="34" charset="0"/>
              </a:rPr>
              <a:t>Methods of exposure or contact</a:t>
            </a:r>
          </a:p>
        </p:txBody>
      </p:sp>
      <p:sp>
        <p:nvSpPr>
          <p:cNvPr id="121866" name="Line 10"/>
          <p:cNvSpPr>
            <a:spLocks noChangeShapeType="1"/>
          </p:cNvSpPr>
          <p:nvPr/>
        </p:nvSpPr>
        <p:spPr bwMode="auto">
          <a:xfrm>
            <a:off x="3449639" y="1379538"/>
            <a:ext cx="325436" cy="0"/>
          </a:xfrm>
          <a:prstGeom prst="line">
            <a:avLst/>
          </a:prstGeom>
          <a:noFill/>
          <a:ln w="38100">
            <a:solidFill>
              <a:srgbClr val="000000"/>
            </a:solidFill>
            <a:round/>
            <a:headEnd/>
            <a:tailEnd type="triangle" w="med" len="med"/>
          </a:ln>
        </p:spPr>
        <p:txBody>
          <a:bodyPr>
            <a:prstTxWarp prst="textNoShape">
              <a:avLst/>
            </a:prstTxWarp>
          </a:bodyPr>
          <a:lstStyle/>
          <a:p>
            <a:pPr defTabSz="457200" eaLnBrk="1" fontAlgn="auto" hangingPunct="1">
              <a:spcBef>
                <a:spcPts val="0"/>
              </a:spcBef>
              <a:spcAft>
                <a:spcPts val="0"/>
              </a:spcAft>
            </a:pPr>
            <a:endParaRPr lang="en-US" sz="1600" i="0">
              <a:solidFill>
                <a:prstClr val="black"/>
              </a:solidFill>
              <a:latin typeface="Arial" panose="020B0604020202020204" pitchFamily="34" charset="0"/>
              <a:cs typeface="Arial" panose="020B0604020202020204" pitchFamily="34" charset="0"/>
            </a:endParaRPr>
          </a:p>
        </p:txBody>
      </p:sp>
      <p:sp>
        <p:nvSpPr>
          <p:cNvPr id="121867" name="Text Box 11"/>
          <p:cNvSpPr txBox="1">
            <a:spLocks noChangeArrowheads="1"/>
          </p:cNvSpPr>
          <p:nvPr/>
        </p:nvSpPr>
        <p:spPr bwMode="auto">
          <a:xfrm>
            <a:off x="5561013" y="957263"/>
            <a:ext cx="1136650" cy="844550"/>
          </a:xfrm>
          <a:prstGeom prst="rect">
            <a:avLst/>
          </a:prstGeom>
          <a:solidFill>
            <a:srgbClr val="FFFFFF"/>
          </a:solidFill>
          <a:ln w="38100">
            <a:solidFill>
              <a:srgbClr val="000000"/>
            </a:solidFill>
            <a:miter lim="800000"/>
            <a:headEnd/>
            <a:tailEnd/>
          </a:ln>
        </p:spPr>
        <p:txBody>
          <a:bodyPr>
            <a:prstTxWarp prst="textNoShape">
              <a:avLst/>
            </a:prstTxWarp>
          </a:bodyPr>
          <a:lstStyle/>
          <a:p>
            <a:pPr defTabSz="457200" fontAlgn="auto">
              <a:spcBef>
                <a:spcPts val="0"/>
              </a:spcBef>
              <a:spcAft>
                <a:spcPts val="0"/>
              </a:spcAft>
            </a:pPr>
            <a:r>
              <a:rPr lang="en-US" sz="1600" i="0" dirty="0">
                <a:solidFill>
                  <a:srgbClr val="000000"/>
                </a:solidFill>
                <a:latin typeface="Arial" panose="020B0604020202020204" pitchFamily="34" charset="0"/>
                <a:cs typeface="Arial" panose="020B0604020202020204" pitchFamily="34" charset="0"/>
              </a:rPr>
              <a:t>Result of contact</a:t>
            </a:r>
          </a:p>
        </p:txBody>
      </p:sp>
      <p:sp>
        <p:nvSpPr>
          <p:cNvPr id="121868" name="Text Box 12"/>
          <p:cNvSpPr txBox="1">
            <a:spLocks noChangeArrowheads="1"/>
          </p:cNvSpPr>
          <p:nvPr/>
        </p:nvSpPr>
        <p:spPr bwMode="auto">
          <a:xfrm>
            <a:off x="5299075" y="2147888"/>
            <a:ext cx="2114550" cy="420687"/>
          </a:xfrm>
          <a:prstGeom prst="rect">
            <a:avLst/>
          </a:prstGeom>
          <a:solidFill>
            <a:srgbClr val="FFFFFF"/>
          </a:solidFill>
          <a:ln w="38100">
            <a:solidFill>
              <a:srgbClr val="000000"/>
            </a:solidFill>
            <a:miter lim="800000"/>
            <a:headEnd/>
            <a:tailEnd/>
          </a:ln>
        </p:spPr>
        <p:txBody>
          <a:bodyPr>
            <a:prstTxWarp prst="textNoShape">
              <a:avLst/>
            </a:prstTxWarp>
          </a:bodyPr>
          <a:lstStyle/>
          <a:p>
            <a:pPr defTabSz="457200" fontAlgn="auto">
              <a:spcBef>
                <a:spcPts val="0"/>
              </a:spcBef>
              <a:spcAft>
                <a:spcPts val="0"/>
              </a:spcAft>
            </a:pPr>
            <a:r>
              <a:rPr lang="en-US" sz="1600" i="0" dirty="0">
                <a:solidFill>
                  <a:srgbClr val="000000"/>
                </a:solidFill>
                <a:latin typeface="Arial" panose="020B0604020202020204" pitchFamily="34" charset="0"/>
                <a:cs typeface="Arial" panose="020B0604020202020204" pitchFamily="34" charset="0"/>
              </a:rPr>
              <a:t>Pathogenicity</a:t>
            </a:r>
          </a:p>
        </p:txBody>
      </p:sp>
      <p:sp>
        <p:nvSpPr>
          <p:cNvPr id="121869" name="Text Box 13"/>
          <p:cNvSpPr txBox="1">
            <a:spLocks noChangeArrowheads="1"/>
          </p:cNvSpPr>
          <p:nvPr/>
        </p:nvSpPr>
        <p:spPr bwMode="auto">
          <a:xfrm>
            <a:off x="5262563" y="3067050"/>
            <a:ext cx="2052637" cy="422275"/>
          </a:xfrm>
          <a:prstGeom prst="rect">
            <a:avLst/>
          </a:prstGeom>
          <a:solidFill>
            <a:srgbClr val="FFFFFF"/>
          </a:solidFill>
          <a:ln w="38100">
            <a:solidFill>
              <a:srgbClr val="000000"/>
            </a:solidFill>
            <a:miter lim="800000"/>
            <a:headEnd/>
            <a:tailEnd/>
          </a:ln>
        </p:spPr>
        <p:txBody>
          <a:bodyPr>
            <a:prstTxWarp prst="textNoShape">
              <a:avLst/>
            </a:prstTxWarp>
          </a:bodyPr>
          <a:lstStyle/>
          <a:p>
            <a:pPr defTabSz="457200" fontAlgn="auto">
              <a:spcBef>
                <a:spcPts val="0"/>
              </a:spcBef>
              <a:spcAft>
                <a:spcPts val="0"/>
              </a:spcAft>
            </a:pPr>
            <a:r>
              <a:rPr lang="en-US" sz="1600" i="0" dirty="0">
                <a:solidFill>
                  <a:srgbClr val="000000"/>
                </a:solidFill>
                <a:latin typeface="Arial" panose="020B0604020202020204" pitchFamily="34" charset="0"/>
                <a:cs typeface="Arial" panose="020B0604020202020204" pitchFamily="34" charset="0"/>
              </a:rPr>
              <a:t>Infectivity (ID50)</a:t>
            </a:r>
          </a:p>
          <a:p>
            <a:pPr defTabSz="457200" fontAlgn="auto">
              <a:spcBef>
                <a:spcPts val="0"/>
              </a:spcBef>
              <a:spcAft>
                <a:spcPts val="0"/>
              </a:spcAft>
            </a:pPr>
            <a:r>
              <a:rPr lang="en-US" sz="1600" i="0" dirty="0">
                <a:solidFill>
                  <a:srgbClr val="000000"/>
                </a:solidFill>
                <a:latin typeface="Arial" panose="020B0604020202020204" pitchFamily="34" charset="0"/>
                <a:cs typeface="Arial" panose="020B0604020202020204" pitchFamily="34" charset="0"/>
              </a:rPr>
              <a:t> </a:t>
            </a:r>
          </a:p>
        </p:txBody>
      </p:sp>
      <p:sp>
        <p:nvSpPr>
          <p:cNvPr id="121870" name="Line 14"/>
          <p:cNvSpPr>
            <a:spLocks noChangeShapeType="1"/>
          </p:cNvSpPr>
          <p:nvPr/>
        </p:nvSpPr>
        <p:spPr bwMode="auto">
          <a:xfrm>
            <a:off x="6129338" y="2594791"/>
            <a:ext cx="0" cy="422275"/>
          </a:xfrm>
          <a:prstGeom prst="line">
            <a:avLst/>
          </a:prstGeom>
          <a:noFill/>
          <a:ln w="38100">
            <a:solidFill>
              <a:srgbClr val="000000"/>
            </a:solidFill>
            <a:round/>
            <a:headEnd/>
            <a:tailEnd/>
          </a:ln>
        </p:spPr>
        <p:txBody>
          <a:bodyPr>
            <a:prstTxWarp prst="textNoShape">
              <a:avLst/>
            </a:prstTxWarp>
          </a:bodyPr>
          <a:lstStyle/>
          <a:p>
            <a:pPr defTabSz="457200" eaLnBrk="1" fontAlgn="auto" hangingPunct="1">
              <a:spcBef>
                <a:spcPts val="0"/>
              </a:spcBef>
              <a:spcAft>
                <a:spcPts val="0"/>
              </a:spcAft>
            </a:pPr>
            <a:endParaRPr lang="en-US" sz="1600" i="0">
              <a:solidFill>
                <a:prstClr val="black"/>
              </a:solidFill>
              <a:latin typeface="Arial" panose="020B0604020202020204" pitchFamily="34" charset="0"/>
              <a:cs typeface="Arial" panose="020B0604020202020204" pitchFamily="34" charset="0"/>
            </a:endParaRPr>
          </a:p>
        </p:txBody>
      </p:sp>
      <p:sp>
        <p:nvSpPr>
          <p:cNvPr id="121871" name="Line 15"/>
          <p:cNvSpPr>
            <a:spLocks noChangeShapeType="1"/>
          </p:cNvSpPr>
          <p:nvPr/>
        </p:nvSpPr>
        <p:spPr bwMode="auto">
          <a:xfrm>
            <a:off x="1014413" y="2855913"/>
            <a:ext cx="0" cy="633412"/>
          </a:xfrm>
          <a:prstGeom prst="line">
            <a:avLst/>
          </a:prstGeom>
          <a:noFill/>
          <a:ln w="38100">
            <a:solidFill>
              <a:srgbClr val="000000"/>
            </a:solidFill>
            <a:round/>
            <a:headEnd/>
            <a:tailEnd/>
          </a:ln>
        </p:spPr>
        <p:txBody>
          <a:bodyPr>
            <a:prstTxWarp prst="textNoShape">
              <a:avLst/>
            </a:prstTxWarp>
          </a:bodyPr>
          <a:lstStyle/>
          <a:p>
            <a:pPr defTabSz="457200" eaLnBrk="1" fontAlgn="auto" hangingPunct="1">
              <a:spcBef>
                <a:spcPts val="0"/>
              </a:spcBef>
              <a:spcAft>
                <a:spcPts val="0"/>
              </a:spcAft>
            </a:pPr>
            <a:endParaRPr lang="en-US" sz="1600" i="0">
              <a:solidFill>
                <a:prstClr val="black"/>
              </a:solidFill>
              <a:latin typeface="Arial" panose="020B0604020202020204" pitchFamily="34" charset="0"/>
              <a:cs typeface="Arial" panose="020B0604020202020204" pitchFamily="34" charset="0"/>
            </a:endParaRPr>
          </a:p>
        </p:txBody>
      </p:sp>
      <p:sp>
        <p:nvSpPr>
          <p:cNvPr id="121872" name="Line 16"/>
          <p:cNvSpPr>
            <a:spLocks noChangeShapeType="1"/>
          </p:cNvSpPr>
          <p:nvPr/>
        </p:nvSpPr>
        <p:spPr bwMode="auto">
          <a:xfrm>
            <a:off x="1014413" y="1801813"/>
            <a:ext cx="0" cy="631825"/>
          </a:xfrm>
          <a:prstGeom prst="line">
            <a:avLst/>
          </a:prstGeom>
          <a:noFill/>
          <a:ln w="38100">
            <a:solidFill>
              <a:srgbClr val="000000"/>
            </a:solidFill>
            <a:round/>
            <a:headEnd/>
            <a:tailEnd/>
          </a:ln>
        </p:spPr>
        <p:txBody>
          <a:bodyPr>
            <a:prstTxWarp prst="textNoShape">
              <a:avLst/>
            </a:prstTxWarp>
          </a:bodyPr>
          <a:lstStyle/>
          <a:p>
            <a:pPr defTabSz="457200" eaLnBrk="1" fontAlgn="auto" hangingPunct="1">
              <a:spcBef>
                <a:spcPts val="0"/>
              </a:spcBef>
              <a:spcAft>
                <a:spcPts val="0"/>
              </a:spcAft>
            </a:pPr>
            <a:endParaRPr lang="en-US" sz="1600" i="0">
              <a:solidFill>
                <a:prstClr val="black"/>
              </a:solidFill>
              <a:latin typeface="Arial" panose="020B0604020202020204" pitchFamily="34" charset="0"/>
              <a:cs typeface="Arial" panose="020B0604020202020204" pitchFamily="34" charset="0"/>
            </a:endParaRPr>
          </a:p>
        </p:txBody>
      </p:sp>
      <p:sp>
        <p:nvSpPr>
          <p:cNvPr id="121873" name="Text Box 17"/>
          <p:cNvSpPr txBox="1">
            <a:spLocks noChangeArrowheads="1"/>
          </p:cNvSpPr>
          <p:nvPr/>
        </p:nvSpPr>
        <p:spPr bwMode="auto">
          <a:xfrm>
            <a:off x="2852738" y="2673350"/>
            <a:ext cx="2125662" cy="1266825"/>
          </a:xfrm>
          <a:prstGeom prst="rect">
            <a:avLst/>
          </a:prstGeom>
          <a:noFill/>
          <a:ln w="38100">
            <a:solidFill>
              <a:srgbClr val="000000"/>
            </a:solidFill>
            <a:round/>
            <a:headEnd/>
            <a:tailEnd type="triangle" w="med" len="med"/>
          </a:ln>
        </p:spPr>
        <p:txBody>
          <a:bodyPr>
            <a:prstTxWarp prst="textNoShape">
              <a:avLst/>
            </a:prstTxWarp>
          </a:bodyPr>
          <a:lstStyle>
            <a:defPPr>
              <a:defRPr lang="en-US"/>
            </a:defPPr>
            <a:lvl1pPr defTabSz="457200" eaLnBrk="1" fontAlgn="auto" hangingPunct="1">
              <a:spcBef>
                <a:spcPts val="0"/>
              </a:spcBef>
              <a:spcAft>
                <a:spcPts val="0"/>
              </a:spcAft>
              <a:defRPr sz="1800" i="0">
                <a:solidFill>
                  <a:prstClr val="black"/>
                </a:solidFill>
                <a:latin typeface="Calibri"/>
              </a:defRPr>
            </a:lvl1pPr>
          </a:lstStyle>
          <a:p>
            <a:r>
              <a:rPr lang="en-US" sz="1600" dirty="0">
                <a:latin typeface="Arial" panose="020B0604020202020204" pitchFamily="34" charset="0"/>
                <a:cs typeface="Arial" panose="020B0604020202020204" pitchFamily="34" charset="0"/>
              </a:rPr>
              <a:t>Air - borne</a:t>
            </a:r>
          </a:p>
          <a:p>
            <a:r>
              <a:rPr lang="en-US" sz="1600" dirty="0">
                <a:latin typeface="Arial" panose="020B0604020202020204" pitchFamily="34" charset="0"/>
                <a:cs typeface="Arial" panose="020B0604020202020204" pitchFamily="34" charset="0"/>
              </a:rPr>
              <a:t>Direct contact</a:t>
            </a:r>
          </a:p>
          <a:p>
            <a:r>
              <a:rPr lang="en-US" sz="1600" dirty="0">
                <a:latin typeface="Arial" panose="020B0604020202020204" pitchFamily="34" charset="0"/>
                <a:cs typeface="Arial" panose="020B0604020202020204" pitchFamily="34" charset="0"/>
              </a:rPr>
              <a:t>Vector - borne</a:t>
            </a:r>
          </a:p>
          <a:p>
            <a:r>
              <a:rPr lang="en-US" sz="1600" dirty="0">
                <a:latin typeface="Arial" panose="020B0604020202020204" pitchFamily="34" charset="0"/>
                <a:cs typeface="Arial" panose="020B0604020202020204" pitchFamily="34" charset="0"/>
              </a:rPr>
              <a:t>Cross contamination</a:t>
            </a:r>
          </a:p>
        </p:txBody>
      </p:sp>
      <p:sp>
        <p:nvSpPr>
          <p:cNvPr id="121874" name="Line 18"/>
          <p:cNvSpPr>
            <a:spLocks noChangeShapeType="1"/>
          </p:cNvSpPr>
          <p:nvPr/>
        </p:nvSpPr>
        <p:spPr bwMode="auto">
          <a:xfrm>
            <a:off x="5073650" y="1379538"/>
            <a:ext cx="487363" cy="0"/>
          </a:xfrm>
          <a:prstGeom prst="line">
            <a:avLst/>
          </a:prstGeom>
          <a:noFill/>
          <a:ln w="38100">
            <a:solidFill>
              <a:srgbClr val="000000"/>
            </a:solidFill>
            <a:round/>
            <a:headEnd/>
            <a:tailEnd type="triangle" w="med" len="med"/>
          </a:ln>
        </p:spPr>
        <p:txBody>
          <a:bodyPr>
            <a:prstTxWarp prst="textNoShape">
              <a:avLst/>
            </a:prstTxWarp>
          </a:bodyPr>
          <a:lstStyle/>
          <a:p>
            <a:pPr defTabSz="457200" eaLnBrk="1" fontAlgn="auto" hangingPunct="1">
              <a:spcBef>
                <a:spcPts val="0"/>
              </a:spcBef>
              <a:spcAft>
                <a:spcPts val="0"/>
              </a:spcAft>
            </a:pPr>
            <a:endParaRPr lang="en-US" sz="1600" i="0">
              <a:solidFill>
                <a:prstClr val="black"/>
              </a:solidFill>
              <a:latin typeface="Arial" panose="020B0604020202020204" pitchFamily="34" charset="0"/>
              <a:cs typeface="Arial" panose="020B0604020202020204" pitchFamily="34" charset="0"/>
            </a:endParaRPr>
          </a:p>
        </p:txBody>
      </p:sp>
      <p:sp>
        <p:nvSpPr>
          <p:cNvPr id="121875" name="Text Box 19"/>
          <p:cNvSpPr txBox="1">
            <a:spLocks noChangeArrowheads="1"/>
          </p:cNvSpPr>
          <p:nvPr/>
        </p:nvSpPr>
        <p:spPr bwMode="auto">
          <a:xfrm>
            <a:off x="5685396" y="4756150"/>
            <a:ext cx="2792412" cy="633413"/>
          </a:xfrm>
          <a:prstGeom prst="rect">
            <a:avLst/>
          </a:prstGeom>
          <a:solidFill>
            <a:srgbClr val="FFFFFF"/>
          </a:solidFill>
          <a:ln w="38100">
            <a:solidFill>
              <a:srgbClr val="000000"/>
            </a:solidFill>
            <a:miter lim="800000"/>
            <a:headEnd/>
            <a:tailEnd/>
          </a:ln>
        </p:spPr>
        <p:txBody>
          <a:bodyPr>
            <a:prstTxWarp prst="textNoShape">
              <a:avLst/>
            </a:prstTxWarp>
          </a:bodyPr>
          <a:lstStyle/>
          <a:p>
            <a:pPr defTabSz="457200" fontAlgn="auto">
              <a:spcBef>
                <a:spcPts val="0"/>
              </a:spcBef>
              <a:spcAft>
                <a:spcPts val="0"/>
              </a:spcAft>
            </a:pPr>
            <a:r>
              <a:rPr lang="en-US" sz="1600" i="0" dirty="0">
                <a:solidFill>
                  <a:srgbClr val="000000"/>
                </a:solidFill>
                <a:latin typeface="Arial" panose="020B0604020202020204" pitchFamily="34" charset="0"/>
                <a:cs typeface="Arial" panose="020B0604020202020204" pitchFamily="34" charset="0"/>
              </a:rPr>
              <a:t>Exposure dose</a:t>
            </a:r>
          </a:p>
          <a:p>
            <a:pPr defTabSz="457200" fontAlgn="auto">
              <a:spcBef>
                <a:spcPts val="0"/>
              </a:spcBef>
              <a:spcAft>
                <a:spcPts val="0"/>
              </a:spcAft>
            </a:pPr>
            <a:r>
              <a:rPr lang="en-US" sz="1600" i="0" dirty="0">
                <a:solidFill>
                  <a:srgbClr val="000000"/>
                </a:solidFill>
                <a:latin typeface="Arial" panose="020B0604020202020204" pitchFamily="34" charset="0"/>
                <a:cs typeface="Arial" panose="020B0604020202020204" pitchFamily="34" charset="0"/>
              </a:rPr>
              <a:t>(Amount X Time X Route)</a:t>
            </a:r>
          </a:p>
        </p:txBody>
      </p:sp>
      <p:sp>
        <p:nvSpPr>
          <p:cNvPr id="121876" name="Line 20"/>
          <p:cNvSpPr>
            <a:spLocks noChangeShapeType="1"/>
          </p:cNvSpPr>
          <p:nvPr/>
        </p:nvSpPr>
        <p:spPr bwMode="auto">
          <a:xfrm>
            <a:off x="6048375" y="3489325"/>
            <a:ext cx="0" cy="422275"/>
          </a:xfrm>
          <a:prstGeom prst="line">
            <a:avLst/>
          </a:prstGeom>
          <a:noFill/>
          <a:ln w="38100">
            <a:solidFill>
              <a:srgbClr val="000000"/>
            </a:solidFill>
            <a:round/>
            <a:headEnd/>
            <a:tailEnd/>
          </a:ln>
        </p:spPr>
        <p:txBody>
          <a:bodyPr>
            <a:prstTxWarp prst="textNoShape">
              <a:avLst/>
            </a:prstTxWarp>
          </a:bodyPr>
          <a:lstStyle/>
          <a:p>
            <a:pPr defTabSz="457200" eaLnBrk="1" fontAlgn="auto" hangingPunct="1">
              <a:spcBef>
                <a:spcPts val="0"/>
              </a:spcBef>
              <a:spcAft>
                <a:spcPts val="0"/>
              </a:spcAft>
            </a:pPr>
            <a:endParaRPr lang="en-US" sz="1600" i="0">
              <a:solidFill>
                <a:prstClr val="black"/>
              </a:solidFill>
              <a:latin typeface="Arial" panose="020B0604020202020204" pitchFamily="34" charset="0"/>
              <a:cs typeface="Arial" panose="020B0604020202020204" pitchFamily="34" charset="0"/>
            </a:endParaRPr>
          </a:p>
        </p:txBody>
      </p:sp>
      <p:sp>
        <p:nvSpPr>
          <p:cNvPr id="121877" name="Line 21"/>
          <p:cNvSpPr>
            <a:spLocks noChangeShapeType="1"/>
          </p:cNvSpPr>
          <p:nvPr/>
        </p:nvSpPr>
        <p:spPr bwMode="auto">
          <a:xfrm>
            <a:off x="6697663" y="1379538"/>
            <a:ext cx="485775" cy="0"/>
          </a:xfrm>
          <a:prstGeom prst="line">
            <a:avLst/>
          </a:prstGeom>
          <a:noFill/>
          <a:ln w="38100">
            <a:solidFill>
              <a:srgbClr val="000000"/>
            </a:solidFill>
            <a:round/>
            <a:headEnd/>
            <a:tailEnd type="triangle" w="med" len="med"/>
          </a:ln>
        </p:spPr>
        <p:txBody>
          <a:bodyPr>
            <a:prstTxWarp prst="textNoShape">
              <a:avLst/>
            </a:prstTxWarp>
          </a:bodyPr>
          <a:lstStyle/>
          <a:p>
            <a:pPr defTabSz="457200" eaLnBrk="1" fontAlgn="auto" hangingPunct="1">
              <a:spcBef>
                <a:spcPts val="0"/>
              </a:spcBef>
              <a:spcAft>
                <a:spcPts val="0"/>
              </a:spcAft>
            </a:pPr>
            <a:endParaRPr lang="en-US" sz="1600" i="0">
              <a:solidFill>
                <a:prstClr val="black"/>
              </a:solidFill>
              <a:latin typeface="Arial" panose="020B0604020202020204" pitchFamily="34" charset="0"/>
              <a:cs typeface="Arial" panose="020B0604020202020204" pitchFamily="34" charset="0"/>
            </a:endParaRPr>
          </a:p>
        </p:txBody>
      </p:sp>
      <p:sp>
        <p:nvSpPr>
          <p:cNvPr id="121878" name="Text Box 22"/>
          <p:cNvSpPr txBox="1">
            <a:spLocks noChangeArrowheads="1"/>
          </p:cNvSpPr>
          <p:nvPr/>
        </p:nvSpPr>
        <p:spPr bwMode="auto">
          <a:xfrm>
            <a:off x="5575300" y="3911600"/>
            <a:ext cx="2138363" cy="422275"/>
          </a:xfrm>
          <a:prstGeom prst="rect">
            <a:avLst/>
          </a:prstGeom>
          <a:solidFill>
            <a:srgbClr val="FFFFFF"/>
          </a:solidFill>
          <a:ln w="38100">
            <a:solidFill>
              <a:srgbClr val="000000"/>
            </a:solidFill>
            <a:miter lim="800000"/>
            <a:headEnd/>
            <a:tailEnd/>
          </a:ln>
        </p:spPr>
        <p:txBody>
          <a:bodyPr>
            <a:prstTxWarp prst="textNoShape">
              <a:avLst/>
            </a:prstTxWarp>
          </a:bodyPr>
          <a:lstStyle/>
          <a:p>
            <a:pPr defTabSz="457200" fontAlgn="auto">
              <a:spcBef>
                <a:spcPts val="0"/>
              </a:spcBef>
              <a:spcAft>
                <a:spcPts val="0"/>
              </a:spcAft>
            </a:pPr>
            <a:r>
              <a:rPr lang="en-US" sz="1600" i="0" dirty="0">
                <a:solidFill>
                  <a:srgbClr val="000000"/>
                </a:solidFill>
                <a:latin typeface="Arial" panose="020B0604020202020204" pitchFamily="34" charset="0"/>
                <a:cs typeface="Arial" panose="020B0604020202020204" pitchFamily="34" charset="0"/>
              </a:rPr>
              <a:t>Virulence (LD50)</a:t>
            </a:r>
          </a:p>
        </p:txBody>
      </p:sp>
      <p:sp>
        <p:nvSpPr>
          <p:cNvPr id="121879" name="Line 23"/>
          <p:cNvSpPr>
            <a:spLocks noChangeShapeType="1"/>
          </p:cNvSpPr>
          <p:nvPr/>
        </p:nvSpPr>
        <p:spPr bwMode="auto">
          <a:xfrm>
            <a:off x="6048375" y="4333875"/>
            <a:ext cx="0" cy="422275"/>
          </a:xfrm>
          <a:prstGeom prst="line">
            <a:avLst/>
          </a:prstGeom>
          <a:noFill/>
          <a:ln w="38100">
            <a:solidFill>
              <a:srgbClr val="000000"/>
            </a:solidFill>
            <a:round/>
            <a:headEnd/>
            <a:tailEnd/>
          </a:ln>
        </p:spPr>
        <p:txBody>
          <a:bodyPr>
            <a:prstTxWarp prst="textNoShape">
              <a:avLst/>
            </a:prstTxWarp>
          </a:bodyPr>
          <a:lstStyle/>
          <a:p>
            <a:pPr defTabSz="457200" eaLnBrk="1" fontAlgn="auto" hangingPunct="1">
              <a:spcBef>
                <a:spcPts val="0"/>
              </a:spcBef>
              <a:spcAft>
                <a:spcPts val="0"/>
              </a:spcAft>
            </a:pPr>
            <a:endParaRPr lang="en-US" sz="1600" i="0">
              <a:solidFill>
                <a:prstClr val="black"/>
              </a:solidFill>
              <a:latin typeface="Arial" panose="020B0604020202020204" pitchFamily="34" charset="0"/>
              <a:cs typeface="Arial" panose="020B0604020202020204" pitchFamily="34" charset="0"/>
            </a:endParaRPr>
          </a:p>
        </p:txBody>
      </p:sp>
      <p:sp>
        <p:nvSpPr>
          <p:cNvPr id="121880" name="Text Box 24"/>
          <p:cNvSpPr txBox="1">
            <a:spLocks noChangeArrowheads="1"/>
          </p:cNvSpPr>
          <p:nvPr/>
        </p:nvSpPr>
        <p:spPr bwMode="auto">
          <a:xfrm>
            <a:off x="7508875" y="2147888"/>
            <a:ext cx="1136650" cy="628650"/>
          </a:xfrm>
          <a:prstGeom prst="rect">
            <a:avLst/>
          </a:prstGeom>
          <a:solidFill>
            <a:srgbClr val="FFFFFF"/>
          </a:solidFill>
          <a:ln w="38100">
            <a:solidFill>
              <a:srgbClr val="000000"/>
            </a:solidFill>
            <a:miter lim="800000"/>
            <a:headEnd/>
            <a:tailEnd/>
          </a:ln>
        </p:spPr>
        <p:txBody>
          <a:bodyPr>
            <a:prstTxWarp prst="textNoShape">
              <a:avLst/>
            </a:prstTxWarp>
          </a:bodyPr>
          <a:lstStyle/>
          <a:p>
            <a:pPr defTabSz="457200" fontAlgn="auto">
              <a:spcBef>
                <a:spcPts val="0"/>
              </a:spcBef>
              <a:spcAft>
                <a:spcPts val="0"/>
              </a:spcAft>
            </a:pPr>
            <a:r>
              <a:rPr lang="en-US" sz="1600" i="0" dirty="0">
                <a:solidFill>
                  <a:srgbClr val="000000"/>
                </a:solidFill>
                <a:latin typeface="Arial" panose="020B0604020202020204" pitchFamily="34" charset="0"/>
                <a:cs typeface="Arial" panose="020B0604020202020204" pitchFamily="34" charset="0"/>
              </a:rPr>
              <a:t>Potential for spread</a:t>
            </a:r>
          </a:p>
        </p:txBody>
      </p:sp>
      <p:sp>
        <p:nvSpPr>
          <p:cNvPr id="121881" name="Text Box 25"/>
          <p:cNvSpPr txBox="1">
            <a:spLocks noChangeArrowheads="1"/>
          </p:cNvSpPr>
          <p:nvPr/>
        </p:nvSpPr>
        <p:spPr bwMode="auto">
          <a:xfrm>
            <a:off x="6946385" y="5704681"/>
            <a:ext cx="1947863" cy="422275"/>
          </a:xfrm>
          <a:prstGeom prst="rect">
            <a:avLst/>
          </a:prstGeom>
          <a:solidFill>
            <a:srgbClr val="FFFFFF"/>
          </a:solidFill>
          <a:ln w="38100">
            <a:solidFill>
              <a:srgbClr val="000000"/>
            </a:solidFill>
            <a:miter lim="800000"/>
            <a:headEnd/>
            <a:tailEnd/>
          </a:ln>
        </p:spPr>
        <p:txBody>
          <a:bodyPr>
            <a:prstTxWarp prst="textNoShape">
              <a:avLst/>
            </a:prstTxWarp>
          </a:bodyPr>
          <a:lstStyle/>
          <a:p>
            <a:pPr defTabSz="457200" fontAlgn="auto">
              <a:spcBef>
                <a:spcPts val="0"/>
              </a:spcBef>
              <a:spcAft>
                <a:spcPts val="0"/>
              </a:spcAft>
            </a:pPr>
            <a:r>
              <a:rPr lang="en-US" sz="1600" i="0" dirty="0">
                <a:solidFill>
                  <a:srgbClr val="000000"/>
                </a:solidFill>
                <a:latin typeface="Arial" panose="020B0604020202020204" pitchFamily="34" charset="0"/>
                <a:cs typeface="Arial" panose="020B0604020202020204" pitchFamily="34" charset="0"/>
              </a:rPr>
              <a:t>Host susceptibility</a:t>
            </a:r>
          </a:p>
        </p:txBody>
      </p:sp>
      <p:sp>
        <p:nvSpPr>
          <p:cNvPr id="121882" name="Text Box 26"/>
          <p:cNvSpPr txBox="1">
            <a:spLocks noChangeArrowheads="1"/>
          </p:cNvSpPr>
          <p:nvPr/>
        </p:nvSpPr>
        <p:spPr bwMode="auto">
          <a:xfrm>
            <a:off x="1784350" y="4635500"/>
            <a:ext cx="3451225" cy="754063"/>
          </a:xfrm>
          <a:prstGeom prst="rect">
            <a:avLst/>
          </a:prstGeom>
          <a:solidFill>
            <a:srgbClr val="FFFFFF"/>
          </a:solidFill>
          <a:ln w="38100">
            <a:solidFill>
              <a:srgbClr val="000000"/>
            </a:solidFill>
            <a:miter lim="800000"/>
            <a:headEnd/>
            <a:tailEnd/>
          </a:ln>
        </p:spPr>
        <p:txBody>
          <a:bodyPr>
            <a:prstTxWarp prst="textNoShape">
              <a:avLst/>
            </a:prstTxWarp>
          </a:bodyPr>
          <a:lstStyle/>
          <a:p>
            <a:pPr defTabSz="457200" eaLnBrk="1" fontAlgn="auto" hangingPunct="1">
              <a:spcBef>
                <a:spcPts val="0"/>
              </a:spcBef>
              <a:spcAft>
                <a:spcPts val="0"/>
              </a:spcAft>
            </a:pPr>
            <a:r>
              <a:rPr lang="en-US" sz="1600" i="0" dirty="0">
                <a:solidFill>
                  <a:prstClr val="black"/>
                </a:solidFill>
                <a:latin typeface="Arial" panose="020B0604020202020204" pitchFamily="34" charset="0"/>
                <a:cs typeface="Arial" panose="020B0604020202020204" pitchFamily="34" charset="0"/>
              </a:rPr>
              <a:t>Environmental factors contributing to agent survivability</a:t>
            </a:r>
          </a:p>
        </p:txBody>
      </p:sp>
      <p:sp>
        <p:nvSpPr>
          <p:cNvPr id="121883" name="Line 27"/>
          <p:cNvSpPr>
            <a:spLocks noChangeShapeType="1"/>
          </p:cNvSpPr>
          <p:nvPr/>
        </p:nvSpPr>
        <p:spPr bwMode="auto">
          <a:xfrm flipV="1">
            <a:off x="3449638" y="3911600"/>
            <a:ext cx="0" cy="715962"/>
          </a:xfrm>
          <a:prstGeom prst="line">
            <a:avLst/>
          </a:prstGeom>
          <a:noFill/>
          <a:ln w="38100">
            <a:solidFill>
              <a:srgbClr val="000000"/>
            </a:solidFill>
            <a:round/>
            <a:headEnd/>
            <a:tailEnd type="triangle" w="med" len="med"/>
          </a:ln>
        </p:spPr>
        <p:txBody>
          <a:bodyPr>
            <a:prstTxWarp prst="textNoShape">
              <a:avLst/>
            </a:prstTxWarp>
          </a:bodyPr>
          <a:lstStyle/>
          <a:p>
            <a:pPr defTabSz="457200" eaLnBrk="1" fontAlgn="auto" hangingPunct="1">
              <a:spcBef>
                <a:spcPts val="0"/>
              </a:spcBef>
              <a:spcAft>
                <a:spcPts val="0"/>
              </a:spcAft>
            </a:pPr>
            <a:endParaRPr lang="en-US" sz="1600" i="0">
              <a:solidFill>
                <a:prstClr val="black"/>
              </a:solidFill>
              <a:latin typeface="Arial" panose="020B0604020202020204" pitchFamily="34" charset="0"/>
              <a:cs typeface="Arial" panose="020B0604020202020204" pitchFamily="34" charset="0"/>
            </a:endParaRPr>
          </a:p>
        </p:txBody>
      </p:sp>
      <p:sp>
        <p:nvSpPr>
          <p:cNvPr id="121884" name="Line 28"/>
          <p:cNvSpPr>
            <a:spLocks noChangeShapeType="1"/>
          </p:cNvSpPr>
          <p:nvPr/>
        </p:nvSpPr>
        <p:spPr bwMode="auto">
          <a:xfrm flipV="1">
            <a:off x="8399226" y="2773770"/>
            <a:ext cx="157163" cy="2991621"/>
          </a:xfrm>
          <a:prstGeom prst="line">
            <a:avLst/>
          </a:prstGeom>
          <a:noFill/>
          <a:ln w="38100">
            <a:solidFill>
              <a:srgbClr val="000000"/>
            </a:solidFill>
            <a:round/>
            <a:headEnd/>
            <a:tailEnd type="triangle" w="med" len="med"/>
          </a:ln>
        </p:spPr>
        <p:txBody>
          <a:bodyPr>
            <a:prstTxWarp prst="textNoShape">
              <a:avLst/>
            </a:prstTxWarp>
          </a:bodyPr>
          <a:lstStyle/>
          <a:p>
            <a:pPr defTabSz="457200" eaLnBrk="1" fontAlgn="auto" hangingPunct="1">
              <a:spcBef>
                <a:spcPts val="0"/>
              </a:spcBef>
              <a:spcAft>
                <a:spcPts val="0"/>
              </a:spcAft>
            </a:pPr>
            <a:endParaRPr lang="en-US" sz="1600" i="0">
              <a:solidFill>
                <a:prstClr val="black"/>
              </a:solidFill>
              <a:latin typeface="Arial" panose="020B0604020202020204" pitchFamily="34" charset="0"/>
              <a:cs typeface="Arial" panose="020B0604020202020204" pitchFamily="34" charset="0"/>
            </a:endParaRPr>
          </a:p>
        </p:txBody>
      </p:sp>
      <p:sp>
        <p:nvSpPr>
          <p:cNvPr id="121885" name="Line 29"/>
          <p:cNvSpPr>
            <a:spLocks noChangeShapeType="1"/>
          </p:cNvSpPr>
          <p:nvPr/>
        </p:nvSpPr>
        <p:spPr bwMode="auto">
          <a:xfrm flipH="1">
            <a:off x="6588919" y="5915818"/>
            <a:ext cx="323850" cy="0"/>
          </a:xfrm>
          <a:prstGeom prst="line">
            <a:avLst/>
          </a:prstGeom>
          <a:noFill/>
          <a:ln w="38100">
            <a:solidFill>
              <a:srgbClr val="000000"/>
            </a:solidFill>
            <a:round/>
            <a:headEnd/>
            <a:tailEnd/>
          </a:ln>
        </p:spPr>
        <p:txBody>
          <a:bodyPr>
            <a:prstTxWarp prst="textNoShape">
              <a:avLst/>
            </a:prstTxWarp>
          </a:bodyPr>
          <a:lstStyle/>
          <a:p>
            <a:pPr defTabSz="457200" eaLnBrk="1" fontAlgn="auto" hangingPunct="1">
              <a:spcBef>
                <a:spcPts val="0"/>
              </a:spcBef>
              <a:spcAft>
                <a:spcPts val="0"/>
              </a:spcAft>
            </a:pPr>
            <a:endParaRPr lang="en-US" sz="1600" i="0">
              <a:solidFill>
                <a:prstClr val="black"/>
              </a:solidFill>
              <a:latin typeface="Arial" panose="020B0604020202020204" pitchFamily="34" charset="0"/>
              <a:cs typeface="Arial" panose="020B0604020202020204" pitchFamily="34" charset="0"/>
            </a:endParaRPr>
          </a:p>
        </p:txBody>
      </p:sp>
      <p:sp>
        <p:nvSpPr>
          <p:cNvPr id="121886" name="Line 30"/>
          <p:cNvSpPr>
            <a:spLocks noChangeShapeType="1"/>
          </p:cNvSpPr>
          <p:nvPr/>
        </p:nvSpPr>
        <p:spPr bwMode="auto">
          <a:xfrm flipV="1">
            <a:off x="6588919" y="5389563"/>
            <a:ext cx="0" cy="492125"/>
          </a:xfrm>
          <a:prstGeom prst="line">
            <a:avLst/>
          </a:prstGeom>
          <a:noFill/>
          <a:ln w="38100">
            <a:solidFill>
              <a:srgbClr val="000000"/>
            </a:solidFill>
            <a:round/>
            <a:headEnd/>
            <a:tailEnd type="triangle" w="med" len="med"/>
          </a:ln>
        </p:spPr>
        <p:txBody>
          <a:bodyPr>
            <a:prstTxWarp prst="textNoShape">
              <a:avLst/>
            </a:prstTxWarp>
          </a:bodyPr>
          <a:lstStyle/>
          <a:p>
            <a:pPr defTabSz="457200" eaLnBrk="1" fontAlgn="auto" hangingPunct="1">
              <a:spcBef>
                <a:spcPts val="0"/>
              </a:spcBef>
              <a:spcAft>
                <a:spcPts val="0"/>
              </a:spcAft>
            </a:pPr>
            <a:endParaRPr lang="en-US" sz="1600" i="0">
              <a:solidFill>
                <a:prstClr val="black"/>
              </a:solidFill>
              <a:latin typeface="Arial" panose="020B0604020202020204" pitchFamily="34" charset="0"/>
              <a:cs typeface="Arial" panose="020B0604020202020204" pitchFamily="34" charset="0"/>
            </a:endParaRPr>
          </a:p>
        </p:txBody>
      </p:sp>
      <p:sp>
        <p:nvSpPr>
          <p:cNvPr id="121887" name="Line 31"/>
          <p:cNvSpPr>
            <a:spLocks noChangeShapeType="1"/>
          </p:cNvSpPr>
          <p:nvPr/>
        </p:nvSpPr>
        <p:spPr bwMode="auto">
          <a:xfrm flipH="1" flipV="1">
            <a:off x="3125787" y="1801813"/>
            <a:ext cx="487363" cy="844550"/>
          </a:xfrm>
          <a:prstGeom prst="line">
            <a:avLst/>
          </a:prstGeom>
          <a:noFill/>
          <a:ln w="38100">
            <a:solidFill>
              <a:srgbClr val="000000"/>
            </a:solidFill>
            <a:round/>
            <a:headEnd/>
            <a:tailEnd type="triangle" w="med" len="med"/>
          </a:ln>
        </p:spPr>
        <p:txBody>
          <a:bodyPr>
            <a:prstTxWarp prst="textNoShape">
              <a:avLst/>
            </a:prstTxWarp>
          </a:bodyPr>
          <a:lstStyle/>
          <a:p>
            <a:pPr defTabSz="457200" eaLnBrk="1" fontAlgn="auto" hangingPunct="1">
              <a:spcBef>
                <a:spcPts val="0"/>
              </a:spcBef>
              <a:spcAft>
                <a:spcPts val="0"/>
              </a:spcAft>
            </a:pPr>
            <a:endParaRPr lang="en-US" sz="1600" i="0">
              <a:solidFill>
                <a:prstClr val="black"/>
              </a:solidFill>
              <a:latin typeface="Arial" panose="020B0604020202020204" pitchFamily="34" charset="0"/>
              <a:cs typeface="Arial" panose="020B0604020202020204" pitchFamily="34" charset="0"/>
            </a:endParaRPr>
          </a:p>
        </p:txBody>
      </p:sp>
      <p:sp>
        <p:nvSpPr>
          <p:cNvPr id="121888" name="Line 32"/>
          <p:cNvSpPr>
            <a:spLocks noChangeShapeType="1"/>
          </p:cNvSpPr>
          <p:nvPr/>
        </p:nvSpPr>
        <p:spPr bwMode="auto">
          <a:xfrm flipV="1">
            <a:off x="3613150" y="2012950"/>
            <a:ext cx="811212" cy="633412"/>
          </a:xfrm>
          <a:prstGeom prst="line">
            <a:avLst/>
          </a:prstGeom>
          <a:noFill/>
          <a:ln w="38100">
            <a:solidFill>
              <a:srgbClr val="000000"/>
            </a:solidFill>
            <a:round/>
            <a:headEnd/>
            <a:tailEnd type="triangle" w="med" len="med"/>
          </a:ln>
        </p:spPr>
        <p:txBody>
          <a:bodyPr>
            <a:prstTxWarp prst="textNoShape">
              <a:avLst/>
            </a:prstTxWarp>
          </a:bodyPr>
          <a:lstStyle/>
          <a:p>
            <a:pPr defTabSz="457200" eaLnBrk="1" fontAlgn="auto" hangingPunct="1">
              <a:spcBef>
                <a:spcPts val="0"/>
              </a:spcBef>
              <a:spcAft>
                <a:spcPts val="0"/>
              </a:spcAft>
            </a:pPr>
            <a:endParaRPr lang="en-US" sz="1600" i="0">
              <a:solidFill>
                <a:prstClr val="black"/>
              </a:solidFill>
              <a:latin typeface="Arial" panose="020B0604020202020204" pitchFamily="34" charset="0"/>
              <a:cs typeface="Arial" panose="020B0604020202020204" pitchFamily="34" charset="0"/>
            </a:endParaRPr>
          </a:p>
        </p:txBody>
      </p:sp>
      <p:sp>
        <p:nvSpPr>
          <p:cNvPr id="121889" name="Line 33"/>
          <p:cNvSpPr>
            <a:spLocks noChangeShapeType="1"/>
          </p:cNvSpPr>
          <p:nvPr/>
        </p:nvSpPr>
        <p:spPr bwMode="auto">
          <a:xfrm flipV="1">
            <a:off x="6147616" y="1801812"/>
            <a:ext cx="0" cy="422275"/>
          </a:xfrm>
          <a:prstGeom prst="line">
            <a:avLst/>
          </a:prstGeom>
          <a:noFill/>
          <a:ln w="38100">
            <a:solidFill>
              <a:srgbClr val="000000"/>
            </a:solidFill>
            <a:round/>
            <a:headEnd/>
            <a:tailEnd type="triangle" w="med" len="med"/>
          </a:ln>
        </p:spPr>
        <p:txBody>
          <a:bodyPr>
            <a:prstTxWarp prst="textNoShape">
              <a:avLst/>
            </a:prstTxWarp>
          </a:bodyPr>
          <a:lstStyle/>
          <a:p>
            <a:pPr defTabSz="457200" eaLnBrk="1" fontAlgn="auto" hangingPunct="1">
              <a:spcBef>
                <a:spcPts val="0"/>
              </a:spcBef>
              <a:spcAft>
                <a:spcPts val="0"/>
              </a:spcAft>
            </a:pPr>
            <a:endParaRPr lang="en-US" sz="1600" i="0">
              <a:solidFill>
                <a:prstClr val="black"/>
              </a:solidFill>
              <a:latin typeface="Arial" panose="020B0604020202020204" pitchFamily="34" charset="0"/>
              <a:cs typeface="Arial" panose="020B0604020202020204" pitchFamily="34" charset="0"/>
            </a:endParaRPr>
          </a:p>
        </p:txBody>
      </p:sp>
      <p:sp>
        <p:nvSpPr>
          <p:cNvPr id="121890" name="Line 34"/>
          <p:cNvSpPr>
            <a:spLocks noChangeShapeType="1"/>
          </p:cNvSpPr>
          <p:nvPr/>
        </p:nvSpPr>
        <p:spPr bwMode="auto">
          <a:xfrm flipV="1">
            <a:off x="7834313" y="1695450"/>
            <a:ext cx="0" cy="422275"/>
          </a:xfrm>
          <a:prstGeom prst="line">
            <a:avLst/>
          </a:prstGeom>
          <a:noFill/>
          <a:ln w="38100">
            <a:solidFill>
              <a:srgbClr val="000000"/>
            </a:solidFill>
            <a:round/>
            <a:headEnd/>
            <a:tailEnd type="triangle" w="med" len="med"/>
          </a:ln>
        </p:spPr>
        <p:txBody>
          <a:bodyPr>
            <a:prstTxWarp prst="textNoShape">
              <a:avLst/>
            </a:prstTxWarp>
          </a:bodyPr>
          <a:lstStyle/>
          <a:p>
            <a:pPr defTabSz="457200" eaLnBrk="1" fontAlgn="auto" hangingPunct="1">
              <a:spcBef>
                <a:spcPts val="0"/>
              </a:spcBef>
              <a:spcAft>
                <a:spcPts val="0"/>
              </a:spcAft>
            </a:pPr>
            <a:endParaRPr lang="en-US" sz="1600" i="0">
              <a:solidFill>
                <a:prstClr val="black"/>
              </a:solidFill>
              <a:latin typeface="Arial" panose="020B0604020202020204" pitchFamily="34" charset="0"/>
              <a:cs typeface="Arial" panose="020B0604020202020204" pitchFamily="34" charset="0"/>
            </a:endParaRPr>
          </a:p>
        </p:txBody>
      </p:sp>
      <p:sp>
        <p:nvSpPr>
          <p:cNvPr id="121891" name="Text Box 35"/>
          <p:cNvSpPr txBox="1">
            <a:spLocks noChangeArrowheads="1"/>
          </p:cNvSpPr>
          <p:nvPr/>
        </p:nvSpPr>
        <p:spPr bwMode="auto">
          <a:xfrm>
            <a:off x="796668" y="3517900"/>
            <a:ext cx="1131888" cy="422275"/>
          </a:xfrm>
          <a:prstGeom prst="rect">
            <a:avLst/>
          </a:prstGeom>
          <a:solidFill>
            <a:srgbClr val="FFFFFF"/>
          </a:solidFill>
          <a:ln w="38100">
            <a:solidFill>
              <a:srgbClr val="000000"/>
            </a:solidFill>
            <a:miter lim="800000"/>
            <a:headEnd/>
            <a:tailEnd/>
          </a:ln>
        </p:spPr>
        <p:txBody>
          <a:bodyPr>
            <a:prstTxWarp prst="textNoShape">
              <a:avLst/>
            </a:prstTxWarp>
          </a:bodyPr>
          <a:lstStyle/>
          <a:p>
            <a:pPr defTabSz="457200" fontAlgn="auto">
              <a:spcBef>
                <a:spcPts val="0"/>
              </a:spcBef>
              <a:spcAft>
                <a:spcPts val="0"/>
              </a:spcAft>
            </a:pPr>
            <a:r>
              <a:rPr lang="en-US" sz="1600" i="0" dirty="0">
                <a:solidFill>
                  <a:srgbClr val="000000"/>
                </a:solidFill>
                <a:latin typeface="Arial" panose="020B0604020202020204" pitchFamily="34" charset="0"/>
                <a:cs typeface="Arial" panose="020B0604020202020204" pitchFamily="34" charset="0"/>
              </a:rPr>
              <a:t>Reservoir</a:t>
            </a:r>
          </a:p>
        </p:txBody>
      </p:sp>
      <p:sp>
        <p:nvSpPr>
          <p:cNvPr id="121892" name="Text Box 36"/>
          <p:cNvSpPr txBox="1">
            <a:spLocks noChangeArrowheads="1"/>
          </p:cNvSpPr>
          <p:nvPr/>
        </p:nvSpPr>
        <p:spPr bwMode="auto">
          <a:xfrm>
            <a:off x="-37389" y="112713"/>
            <a:ext cx="9664543" cy="707886"/>
          </a:xfrm>
          <a:prstGeom prst="rect">
            <a:avLst/>
          </a:prstGeom>
          <a:noFill/>
          <a:ln w="9525">
            <a:noFill/>
            <a:miter lim="800000"/>
            <a:headEnd/>
            <a:tailEnd/>
          </a:ln>
          <a:effectLst/>
        </p:spPr>
        <p:txBody>
          <a:bodyPr wrap="square">
            <a:prstTxWarp prst="textNoShape">
              <a:avLst/>
            </a:prstTxWarp>
            <a:spAutoFit/>
          </a:bodyPr>
          <a:lstStyle/>
          <a:p>
            <a:pPr defTabSz="457200" eaLnBrk="1" fontAlgn="auto" hangingPunct="1">
              <a:spcBef>
                <a:spcPct val="50000"/>
              </a:spcBef>
              <a:spcAft>
                <a:spcPts val="0"/>
              </a:spcAft>
            </a:pPr>
            <a:r>
              <a:rPr lang="en-US" sz="4000" i="0" dirty="0">
                <a:solidFill>
                  <a:prstClr val="black"/>
                </a:solidFill>
                <a:latin typeface="Arial" panose="020B0604020202020204" pitchFamily="34" charset="0"/>
                <a:cs typeface="Arial" panose="020B0604020202020204" pitchFamily="34" charset="0"/>
              </a:rPr>
              <a:t> Infectious disease risk analysis factors</a:t>
            </a:r>
          </a:p>
        </p:txBody>
      </p:sp>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5419" y="6379534"/>
            <a:ext cx="5953919" cy="33744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1010707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Risk management</a:t>
            </a:r>
          </a:p>
        </p:txBody>
      </p:sp>
      <p:sp>
        <p:nvSpPr>
          <p:cNvPr id="5" name="Content Placeholder 4"/>
          <p:cNvSpPr>
            <a:spLocks noGrp="1"/>
          </p:cNvSpPr>
          <p:nvPr>
            <p:ph idx="1"/>
          </p:nvPr>
        </p:nvSpPr>
        <p:spPr>
          <a:xfrm>
            <a:off x="838200" y="2502232"/>
            <a:ext cx="7848600" cy="4114800"/>
          </a:xfrm>
        </p:spPr>
        <p:txBody>
          <a:bodyPr>
            <a:normAutofit/>
          </a:bodyPr>
          <a:lstStyle/>
          <a:p>
            <a:pPr marL="0" indent="0">
              <a:buNone/>
            </a:pPr>
            <a:r>
              <a:rPr lang="en-US" dirty="0"/>
              <a:t>Process of evaluating alternative options and selecting among them; </a:t>
            </a:r>
          </a:p>
          <a:p>
            <a:pPr marL="0" indent="0">
              <a:buNone/>
            </a:pPr>
            <a:r>
              <a:rPr lang="en-US" dirty="0"/>
              <a:t>a risk assessment may be one of the bases of risk management</a:t>
            </a:r>
          </a:p>
          <a:p>
            <a:endParaRPr lang="en-US" dirty="0"/>
          </a:p>
        </p:txBody>
      </p:sp>
    </p:spTree>
    <p:extLst>
      <p:ext uri="{BB962C8B-B14F-4D97-AF65-F5344CB8AC3E}">
        <p14:creationId xmlns:p14="http://schemas.microsoft.com/office/powerpoint/2010/main" val="1197753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3" descr="slide10"/>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35487" y="1572827"/>
            <a:ext cx="6522080" cy="47979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533400"/>
            <a:ext cx="8260672" cy="1039427"/>
          </a:xfrm>
        </p:spPr>
        <p:txBody>
          <a:bodyPr>
            <a:noAutofit/>
          </a:bodyPr>
          <a:lstStyle/>
          <a:p>
            <a:r>
              <a:rPr lang="en-US" dirty="0"/>
              <a:t>Chain of infection</a:t>
            </a:r>
            <a:br>
              <a:rPr lang="en-US" dirty="0"/>
            </a:br>
            <a:endParaRPr lang="en-US" dirty="0"/>
          </a:p>
        </p:txBody>
      </p:sp>
    </p:spTree>
    <p:extLst>
      <p:ext uri="{BB962C8B-B14F-4D97-AF65-F5344CB8AC3E}">
        <p14:creationId xmlns:p14="http://schemas.microsoft.com/office/powerpoint/2010/main" val="307396568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07805" y="2917309"/>
            <a:ext cx="6400800" cy="1752600"/>
          </a:xfrm>
        </p:spPr>
        <p:txBody>
          <a:bodyPr>
            <a:normAutofit/>
          </a:bodyPr>
          <a:lstStyle/>
          <a:p>
            <a:r>
              <a:rPr lang="en-US" dirty="0"/>
              <a:t>Infectious disease management, </a:t>
            </a:r>
          </a:p>
          <a:p>
            <a:r>
              <a:rPr lang="en-US" dirty="0"/>
              <a:t>One Health course</a:t>
            </a:r>
          </a:p>
        </p:txBody>
      </p:sp>
      <p:sp>
        <p:nvSpPr>
          <p:cNvPr id="2" name="Title 1"/>
          <p:cNvSpPr>
            <a:spLocks noGrp="1"/>
          </p:cNvSpPr>
          <p:nvPr>
            <p:ph type="ctrTitle"/>
          </p:nvPr>
        </p:nvSpPr>
        <p:spPr>
          <a:xfrm>
            <a:off x="685800" y="762369"/>
            <a:ext cx="7772400" cy="1470025"/>
          </a:xfrm>
        </p:spPr>
        <p:txBody>
          <a:bodyPr>
            <a:normAutofit/>
          </a:bodyPr>
          <a:lstStyle/>
          <a:p>
            <a:r>
              <a:rPr lang="en-US" cap="none" dirty="0"/>
              <a:t>Developing a management and surveillance plan</a:t>
            </a:r>
          </a:p>
        </p:txBody>
      </p:sp>
    </p:spTree>
    <p:extLst>
      <p:ext uri="{BB962C8B-B14F-4D97-AF65-F5344CB8AC3E}">
        <p14:creationId xmlns:p14="http://schemas.microsoft.com/office/powerpoint/2010/main" val="142128175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368"/>
            <a:ext cx="8229600" cy="1143000"/>
          </a:xfrm>
        </p:spPr>
        <p:txBody>
          <a:bodyPr/>
          <a:lstStyle/>
          <a:p>
            <a:r>
              <a:rPr lang="en-US" dirty="0"/>
              <a:t>H5N1 scenario I</a:t>
            </a:r>
          </a:p>
        </p:txBody>
      </p:sp>
      <p:sp>
        <p:nvSpPr>
          <p:cNvPr id="3" name="Content Placeholder 2"/>
          <p:cNvSpPr>
            <a:spLocks noGrp="1"/>
          </p:cNvSpPr>
          <p:nvPr>
            <p:ph idx="1"/>
          </p:nvPr>
        </p:nvSpPr>
        <p:spPr>
          <a:xfrm>
            <a:off x="265814" y="1118190"/>
            <a:ext cx="8615916" cy="5537791"/>
          </a:xfrm>
        </p:spPr>
        <p:txBody>
          <a:bodyPr>
            <a:normAutofit fontScale="77500" lnSpcReduction="20000"/>
          </a:bodyPr>
          <a:lstStyle/>
          <a:p>
            <a:pPr marL="0" indent="0">
              <a:buNone/>
            </a:pPr>
            <a:r>
              <a:rPr lang="en-US" sz="3600" dirty="0"/>
              <a:t>The first reports:</a:t>
            </a:r>
          </a:p>
          <a:p>
            <a:pPr marL="0" indent="0">
              <a:buNone/>
            </a:pPr>
            <a:r>
              <a:rPr lang="en-US" sz="3600" dirty="0"/>
              <a:t>Rumors of an outbreak of unusually severe respiratory illness in two villages in a remote province prompted the World Health Organization (WHO) to dispatch a team to investigate. </a:t>
            </a:r>
          </a:p>
          <a:p>
            <a:pPr marL="0" indent="0">
              <a:buNone/>
            </a:pPr>
            <a:r>
              <a:rPr lang="en-US" sz="3600" dirty="0"/>
              <a:t>The team found  that people in the villages had been falling sick for about a month and that the number of persons with acute illness (i.e., “cases”) had increased each day. </a:t>
            </a:r>
          </a:p>
          <a:p>
            <a:pPr marL="0" indent="0">
              <a:buNone/>
            </a:pPr>
            <a:r>
              <a:rPr lang="en-US" sz="3600" dirty="0"/>
              <a:t>The team was able to identify at least 50 cases over the previous month; all age-groups had been affected. Twenty patients are currently in the provincial hospital. Five people have already died of pneumonia and acute respiratory failure.</a:t>
            </a:r>
            <a:br>
              <a:rPr lang="en-US" sz="2200" dirty="0"/>
            </a:br>
            <a:r>
              <a:rPr lang="en-US" dirty="0"/>
              <a:t> </a:t>
            </a:r>
          </a:p>
        </p:txBody>
      </p:sp>
    </p:spTree>
    <p:extLst>
      <p:ext uri="{BB962C8B-B14F-4D97-AF65-F5344CB8AC3E}">
        <p14:creationId xmlns:p14="http://schemas.microsoft.com/office/powerpoint/2010/main" val="333288464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9708"/>
            <a:ext cx="8229600" cy="1143000"/>
          </a:xfrm>
        </p:spPr>
        <p:txBody>
          <a:bodyPr/>
          <a:lstStyle/>
          <a:p>
            <a:r>
              <a:rPr lang="en-US" dirty="0"/>
              <a:t>H5N1 scenario II</a:t>
            </a:r>
            <a:endParaRPr lang="en-US" sz="1800" dirty="0"/>
          </a:p>
        </p:txBody>
      </p:sp>
      <p:sp>
        <p:nvSpPr>
          <p:cNvPr id="3" name="Content Placeholder 2"/>
          <p:cNvSpPr>
            <a:spLocks noGrp="1"/>
          </p:cNvSpPr>
          <p:nvPr>
            <p:ph idx="1"/>
          </p:nvPr>
        </p:nvSpPr>
        <p:spPr>
          <a:xfrm>
            <a:off x="102781" y="990600"/>
            <a:ext cx="8941982" cy="4525963"/>
          </a:xfrm>
        </p:spPr>
        <p:txBody>
          <a:bodyPr>
            <a:noAutofit/>
          </a:bodyPr>
          <a:lstStyle/>
          <a:p>
            <a:pPr marL="0" indent="0">
              <a:spcBef>
                <a:spcPts val="0"/>
              </a:spcBef>
              <a:buNone/>
            </a:pPr>
            <a:r>
              <a:rPr lang="en-US" dirty="0"/>
              <a:t>Specimens sent to the laboratory to establish etiology:</a:t>
            </a:r>
          </a:p>
          <a:p>
            <a:pPr marL="0" indent="0">
              <a:buNone/>
            </a:pPr>
            <a:r>
              <a:rPr lang="en-US" dirty="0"/>
              <a:t>Surveillance in surrounding areas was enhanced, resulting in  new cases being identified throughout the province. Respiratory specimens collected from several case-patients were tested at the national laboratory and found to be positive for type A influenza virus. Isolates sent to the WHO Reference Centre were found to be a subtype of an influenza A (H5N1)  never isolated from humans before. Gene sequencing studies further indicate that most of the viral genes are from a bird influenza virus, with the remaining genes derived from a human strain. More cases appeared in surrounding towns and villages.</a:t>
            </a:r>
          </a:p>
          <a:p>
            <a:r>
              <a:rPr lang="en-US" dirty="0"/>
              <a:t> </a:t>
            </a:r>
          </a:p>
          <a:p>
            <a:pPr marL="114300" indent="0">
              <a:buNone/>
            </a:pPr>
            <a:endParaRPr lang="en-US" dirty="0"/>
          </a:p>
        </p:txBody>
      </p:sp>
    </p:spTree>
    <p:extLst>
      <p:ext uri="{BB962C8B-B14F-4D97-AF65-F5344CB8AC3E}">
        <p14:creationId xmlns:p14="http://schemas.microsoft.com/office/powerpoint/2010/main" val="12953413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3023" y="-5317"/>
            <a:ext cx="8229600" cy="1143000"/>
          </a:xfrm>
        </p:spPr>
        <p:txBody>
          <a:bodyPr/>
          <a:lstStyle/>
          <a:p>
            <a:r>
              <a:rPr lang="en-US" dirty="0"/>
              <a:t>H5N1 scenario III</a:t>
            </a:r>
            <a:endParaRPr lang="en-US" sz="1800" dirty="0"/>
          </a:p>
        </p:txBody>
      </p:sp>
      <p:sp>
        <p:nvSpPr>
          <p:cNvPr id="3" name="Content Placeholder 2"/>
          <p:cNvSpPr>
            <a:spLocks noGrp="1"/>
          </p:cNvSpPr>
          <p:nvPr>
            <p:ph idx="1"/>
          </p:nvPr>
        </p:nvSpPr>
        <p:spPr>
          <a:xfrm>
            <a:off x="-1" y="776176"/>
            <a:ext cx="9066029" cy="4724400"/>
          </a:xfrm>
        </p:spPr>
        <p:txBody>
          <a:bodyPr>
            <a:noAutofit/>
          </a:bodyPr>
          <a:lstStyle/>
          <a:p>
            <a:pPr marL="0" indent="0">
              <a:spcBef>
                <a:spcPts val="0"/>
              </a:spcBef>
              <a:buNone/>
            </a:pPr>
            <a:r>
              <a:rPr lang="en-US" dirty="0"/>
              <a:t>Spread to neighboring countries and quarantine attempts:</a:t>
            </a:r>
          </a:p>
          <a:p>
            <a:pPr marL="0" indent="0">
              <a:buNone/>
            </a:pPr>
            <a:r>
              <a:rPr lang="en-US" dirty="0"/>
              <a:t>The new strain of influenza virus begins to make headlines in every major newspaper, and becomes the lead story on news networks. Countries are asked by WHO to intensify influenza surveillance and control activities. Key government officials throughout the region are briefed on a daily basis, while surveillance is intensified. Over the next two months, outbreaks began to take place in neighboring countries. Although cases are reported in all age-groups, young adults seem to be the most severely affected. One in every 20 patients dies. The rate of spread is rapid, and countries initiate travel restrictions and quarantine measures.</a:t>
            </a:r>
          </a:p>
          <a:p>
            <a:endParaRPr lang="en-US" dirty="0"/>
          </a:p>
          <a:p>
            <a:pPr marL="114300" indent="0">
              <a:buNone/>
            </a:pPr>
            <a:endParaRPr lang="en-US" dirty="0"/>
          </a:p>
          <a:p>
            <a:pPr marL="114300" indent="0">
              <a:buNone/>
            </a:pPr>
            <a:endParaRPr lang="en-US" dirty="0"/>
          </a:p>
        </p:txBody>
      </p:sp>
    </p:spTree>
    <p:extLst>
      <p:ext uri="{BB962C8B-B14F-4D97-AF65-F5344CB8AC3E}">
        <p14:creationId xmlns:p14="http://schemas.microsoft.com/office/powerpoint/2010/main" val="102193913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H5N1 scenario IV</a:t>
            </a:r>
          </a:p>
        </p:txBody>
      </p:sp>
      <p:sp>
        <p:nvSpPr>
          <p:cNvPr id="3" name="Content Placeholder 2"/>
          <p:cNvSpPr>
            <a:spLocks noGrp="1"/>
          </p:cNvSpPr>
          <p:nvPr>
            <p:ph idx="1"/>
          </p:nvPr>
        </p:nvSpPr>
        <p:spPr>
          <a:xfrm>
            <a:off x="609598" y="1676400"/>
            <a:ext cx="8229601" cy="4724400"/>
          </a:xfrm>
        </p:spPr>
        <p:txBody>
          <a:bodyPr>
            <a:noAutofit/>
          </a:bodyPr>
          <a:lstStyle/>
          <a:p>
            <a:pPr marL="0" indent="0">
              <a:spcBef>
                <a:spcPts val="0"/>
              </a:spcBef>
              <a:buNone/>
            </a:pPr>
            <a:r>
              <a:rPr lang="en-US" dirty="0"/>
              <a:t>Social effects:</a:t>
            </a:r>
          </a:p>
          <a:p>
            <a:pPr marL="0" indent="0">
              <a:buNone/>
            </a:pPr>
            <a:r>
              <a:rPr lang="en-US" dirty="0"/>
              <a:t>Educational institutions are closed. Widespread panic begins because supplies of antiviral drugs are severely limited and a suitable vaccine is not yet available. One week later, there are reports that the H5N1 virus has been isolated from airline passengers with respiratory symptoms arriving from affected countries.</a:t>
            </a:r>
          </a:p>
          <a:p>
            <a:endParaRPr lang="en-US" dirty="0"/>
          </a:p>
          <a:p>
            <a:endParaRPr lang="en-US" dirty="0"/>
          </a:p>
          <a:p>
            <a:pPr marL="114300" indent="0">
              <a:buNone/>
            </a:pPr>
            <a:r>
              <a:rPr lang="en-US" dirty="0"/>
              <a:t> </a:t>
            </a:r>
          </a:p>
          <a:p>
            <a:pPr marL="114300" indent="0">
              <a:buNone/>
            </a:pPr>
            <a:endParaRPr lang="en-US" dirty="0"/>
          </a:p>
          <a:p>
            <a:pPr marL="114300" indent="0">
              <a:buNone/>
            </a:pPr>
            <a:endParaRPr lang="en-US" dirty="0"/>
          </a:p>
        </p:txBody>
      </p:sp>
    </p:spTree>
    <p:extLst>
      <p:ext uri="{BB962C8B-B14F-4D97-AF65-F5344CB8AC3E}">
        <p14:creationId xmlns:p14="http://schemas.microsoft.com/office/powerpoint/2010/main" val="16381867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4517"/>
            <a:ext cx="8229600" cy="1143000"/>
          </a:xfrm>
        </p:spPr>
        <p:txBody>
          <a:bodyPr>
            <a:normAutofit/>
          </a:bodyPr>
          <a:lstStyle/>
          <a:p>
            <a:r>
              <a:rPr lang="en-US" dirty="0"/>
              <a:t>H5N1 scenario V</a:t>
            </a:r>
          </a:p>
        </p:txBody>
      </p:sp>
      <p:sp>
        <p:nvSpPr>
          <p:cNvPr id="3" name="Content Placeholder 2"/>
          <p:cNvSpPr>
            <a:spLocks noGrp="1"/>
          </p:cNvSpPr>
          <p:nvPr>
            <p:ph idx="1"/>
          </p:nvPr>
        </p:nvSpPr>
        <p:spPr>
          <a:xfrm>
            <a:off x="311888" y="1095154"/>
            <a:ext cx="8832112" cy="5867400"/>
          </a:xfrm>
        </p:spPr>
        <p:txBody>
          <a:bodyPr>
            <a:noAutofit/>
          </a:bodyPr>
          <a:lstStyle/>
          <a:p>
            <a:pPr marL="0" indent="0">
              <a:spcBef>
                <a:spcPts val="0"/>
              </a:spcBef>
              <a:buNone/>
            </a:pPr>
            <a:r>
              <a:rPr lang="en-US" sz="2400" dirty="0"/>
              <a:t>Other continents affected:</a:t>
            </a:r>
          </a:p>
          <a:p>
            <a:pPr marL="0" indent="0">
              <a:lnSpc>
                <a:spcPct val="120000"/>
              </a:lnSpc>
              <a:spcAft>
                <a:spcPts val="600"/>
              </a:spcAft>
              <a:buNone/>
            </a:pPr>
            <a:r>
              <a:rPr lang="en-US" sz="2400" dirty="0"/>
              <a:t>A few weeks later, the first local outbreaks are reported from other continents. Rates of absenteeism in schools and businesses begin to rise. Phones at health departments ring constantly. The spread of the new virus continues to be the major news item in print and electronic media. Citizens start to clamor for vaccines, but they are still not available. Antiviral drugs cannot be obtained. Police departments, local utility companies and mass transit authorities experience significant personnel shortages that result in severe disruption of routine services. Soon, hospitals and outpatient clinics are critically short-staffed as doctors, nurses and other healthcare workers themselves become ill or are afraid to come to work.</a:t>
            </a:r>
          </a:p>
          <a:p>
            <a:pPr marL="114300" indent="0">
              <a:lnSpc>
                <a:spcPct val="120000"/>
              </a:lnSpc>
              <a:spcAft>
                <a:spcPts val="600"/>
              </a:spcAft>
              <a:buNone/>
            </a:pPr>
            <a:endParaRPr lang="en-US" sz="2400" dirty="0"/>
          </a:p>
          <a:p>
            <a:pPr marL="114300" indent="0">
              <a:buNone/>
            </a:pPr>
            <a:r>
              <a:rPr lang="en-US" sz="2400" dirty="0"/>
              <a:t> </a:t>
            </a:r>
          </a:p>
          <a:p>
            <a:pPr marL="114300" indent="0">
              <a:buNone/>
            </a:pPr>
            <a:endParaRPr lang="en-US" sz="2400" dirty="0"/>
          </a:p>
          <a:p>
            <a:pPr marL="114300" indent="0">
              <a:buNone/>
            </a:pPr>
            <a:endParaRPr lang="en-US" sz="2400" dirty="0"/>
          </a:p>
        </p:txBody>
      </p:sp>
    </p:spTree>
    <p:extLst>
      <p:ext uri="{BB962C8B-B14F-4D97-AF65-F5344CB8AC3E}">
        <p14:creationId xmlns:p14="http://schemas.microsoft.com/office/powerpoint/2010/main" val="241876717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368"/>
            <a:ext cx="8229600" cy="1143000"/>
          </a:xfrm>
        </p:spPr>
        <p:txBody>
          <a:bodyPr>
            <a:normAutofit/>
          </a:bodyPr>
          <a:lstStyle/>
          <a:p>
            <a:r>
              <a:rPr lang="en-US" dirty="0"/>
              <a:t>H5N1 scenario VI</a:t>
            </a:r>
          </a:p>
        </p:txBody>
      </p:sp>
      <p:sp>
        <p:nvSpPr>
          <p:cNvPr id="3" name="Content Placeholder 2"/>
          <p:cNvSpPr>
            <a:spLocks noGrp="1"/>
          </p:cNvSpPr>
          <p:nvPr>
            <p:ph idx="1"/>
          </p:nvPr>
        </p:nvSpPr>
        <p:spPr>
          <a:xfrm>
            <a:off x="152400" y="910856"/>
            <a:ext cx="8839200" cy="4724400"/>
          </a:xfrm>
        </p:spPr>
        <p:txBody>
          <a:bodyPr>
            <a:noAutofit/>
          </a:bodyPr>
          <a:lstStyle/>
          <a:p>
            <a:pPr marL="114300" indent="0">
              <a:lnSpc>
                <a:spcPct val="120000"/>
              </a:lnSpc>
              <a:spcAft>
                <a:spcPts val="600"/>
              </a:spcAft>
              <a:buNone/>
            </a:pPr>
            <a:r>
              <a:rPr lang="en-US" sz="2400" dirty="0"/>
              <a:t>Other continents affected (continued):</a:t>
            </a:r>
          </a:p>
          <a:p>
            <a:pPr marL="114300" indent="0">
              <a:lnSpc>
                <a:spcPct val="120000"/>
              </a:lnSpc>
              <a:spcAft>
                <a:spcPts val="600"/>
              </a:spcAft>
              <a:buNone/>
            </a:pPr>
            <a:r>
              <a:rPr lang="en-US" sz="2400" dirty="0"/>
              <a:t>Fearing infection, elderly patients with chronic medical conditions do not dare to leave home. Intensive care units at local hospitals are overwhelmed, and soon there are insufficient ventilators for the treatment of pneumonia patients. Parents are distraught when their healthy young adult sons and daughters die within days of first becoming ill.</a:t>
            </a:r>
          </a:p>
          <a:p>
            <a:pPr marL="114300" indent="0">
              <a:lnSpc>
                <a:spcPct val="120000"/>
              </a:lnSpc>
              <a:spcAft>
                <a:spcPts val="600"/>
              </a:spcAft>
              <a:buNone/>
            </a:pPr>
            <a:r>
              <a:rPr lang="en-US" sz="2400" dirty="0"/>
              <a:t>Several major airports close because of high absenteeism among air traffic controllers. Over the next 6 - 8 weeks, health and other essential community services deteriorate further as the pandemic sweeps across the world.</a:t>
            </a:r>
          </a:p>
          <a:p>
            <a:pPr marL="114300" indent="0">
              <a:lnSpc>
                <a:spcPct val="120000"/>
              </a:lnSpc>
              <a:spcAft>
                <a:spcPts val="600"/>
              </a:spcAft>
              <a:buNone/>
            </a:pPr>
            <a:endParaRPr lang="en-US" sz="2400" dirty="0"/>
          </a:p>
          <a:p>
            <a:pPr marL="114300" indent="0">
              <a:buNone/>
            </a:pPr>
            <a:r>
              <a:rPr lang="en-US" sz="2400" dirty="0"/>
              <a:t> </a:t>
            </a:r>
          </a:p>
          <a:p>
            <a:pPr marL="114300" indent="0">
              <a:buNone/>
            </a:pPr>
            <a:endParaRPr lang="en-US" sz="2400" dirty="0"/>
          </a:p>
          <a:p>
            <a:pPr marL="114300" indent="0">
              <a:buNone/>
            </a:pPr>
            <a:endParaRPr lang="en-US" sz="2400" dirty="0"/>
          </a:p>
        </p:txBody>
      </p:sp>
    </p:spTree>
    <p:extLst>
      <p:ext uri="{BB962C8B-B14F-4D97-AF65-F5344CB8AC3E}">
        <p14:creationId xmlns:p14="http://schemas.microsoft.com/office/powerpoint/2010/main" val="212989335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759"/>
            <a:ext cx="8229600" cy="1143000"/>
          </a:xfrm>
        </p:spPr>
        <p:txBody>
          <a:bodyPr>
            <a:normAutofit/>
          </a:bodyPr>
          <a:lstStyle/>
          <a:p>
            <a:r>
              <a:rPr lang="en-US" dirty="0"/>
              <a:t>H5N1 scenario VII</a:t>
            </a:r>
          </a:p>
        </p:txBody>
      </p:sp>
      <p:sp>
        <p:nvSpPr>
          <p:cNvPr id="3" name="Content Placeholder 2"/>
          <p:cNvSpPr>
            <a:spLocks noGrp="1"/>
          </p:cNvSpPr>
          <p:nvPr>
            <p:ph idx="1"/>
          </p:nvPr>
        </p:nvSpPr>
        <p:spPr>
          <a:xfrm>
            <a:off x="70883" y="917944"/>
            <a:ext cx="8938437" cy="5867400"/>
          </a:xfrm>
        </p:spPr>
        <p:txBody>
          <a:bodyPr>
            <a:noAutofit/>
          </a:bodyPr>
          <a:lstStyle/>
          <a:p>
            <a:pPr marL="0" indent="0">
              <a:spcBef>
                <a:spcPts val="0"/>
              </a:spcBef>
              <a:buNone/>
            </a:pPr>
            <a:r>
              <a:rPr lang="en-US" dirty="0"/>
              <a:t>Assignment</a:t>
            </a:r>
          </a:p>
          <a:p>
            <a:pPr lvl="0">
              <a:lnSpc>
                <a:spcPct val="110000"/>
              </a:lnSpc>
              <a:spcAft>
                <a:spcPts val="600"/>
              </a:spcAft>
            </a:pPr>
            <a:r>
              <a:rPr lang="en-US" dirty="0"/>
              <a:t>What is your role in this scenario?</a:t>
            </a:r>
          </a:p>
          <a:p>
            <a:pPr lvl="0">
              <a:lnSpc>
                <a:spcPct val="110000"/>
              </a:lnSpc>
              <a:spcAft>
                <a:spcPts val="600"/>
              </a:spcAft>
            </a:pPr>
            <a:r>
              <a:rPr lang="en-US" dirty="0"/>
              <a:t>What is the role of each stakeholder in this scenario?</a:t>
            </a:r>
          </a:p>
          <a:p>
            <a:pPr lvl="0">
              <a:lnSpc>
                <a:spcPct val="110000"/>
              </a:lnSpc>
              <a:spcAft>
                <a:spcPts val="600"/>
              </a:spcAft>
            </a:pPr>
            <a:r>
              <a:rPr lang="en-US" dirty="0"/>
              <a:t>How does the scenario affect the stakeholder that you are representing?</a:t>
            </a:r>
          </a:p>
          <a:p>
            <a:pPr lvl="0">
              <a:lnSpc>
                <a:spcPct val="110000"/>
              </a:lnSpc>
              <a:spcAft>
                <a:spcPts val="600"/>
              </a:spcAft>
            </a:pPr>
            <a:r>
              <a:rPr lang="en-US" dirty="0"/>
              <a:t>How can each stakeholder’s response to the infectious disease in this scenario influence the management of the disease? </a:t>
            </a:r>
          </a:p>
          <a:p>
            <a:pPr lvl="0">
              <a:lnSpc>
                <a:spcPct val="110000"/>
              </a:lnSpc>
              <a:spcAft>
                <a:spcPts val="600"/>
              </a:spcAft>
            </a:pPr>
            <a:r>
              <a:rPr lang="en-US" dirty="0"/>
              <a:t>Who are the other stakeholders you will need to deal with in order to manage a particular infectious disease?</a:t>
            </a:r>
          </a:p>
          <a:p>
            <a:endParaRPr lang="en-US" dirty="0"/>
          </a:p>
          <a:p>
            <a:pPr marL="114300" indent="0">
              <a:lnSpc>
                <a:spcPct val="120000"/>
              </a:lnSpc>
              <a:spcAft>
                <a:spcPts val="600"/>
              </a:spcAft>
              <a:buNone/>
            </a:pPr>
            <a:endParaRPr lang="en-US" dirty="0"/>
          </a:p>
          <a:p>
            <a:pPr marL="114300" indent="0">
              <a:buNone/>
            </a:pPr>
            <a:r>
              <a:rPr lang="en-US" dirty="0"/>
              <a:t> </a:t>
            </a:r>
          </a:p>
          <a:p>
            <a:pPr marL="114300" indent="0">
              <a:buNone/>
            </a:pPr>
            <a:endParaRPr lang="en-US" dirty="0"/>
          </a:p>
          <a:p>
            <a:pPr marL="114300" indent="0">
              <a:buNone/>
            </a:pPr>
            <a:endParaRPr lang="en-US" dirty="0"/>
          </a:p>
        </p:txBody>
      </p:sp>
    </p:spTree>
    <p:extLst>
      <p:ext uri="{BB962C8B-B14F-4D97-AF65-F5344CB8AC3E}">
        <p14:creationId xmlns:p14="http://schemas.microsoft.com/office/powerpoint/2010/main" val="178079667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H5N1 scenario VIII</a:t>
            </a:r>
          </a:p>
        </p:txBody>
      </p:sp>
      <p:sp>
        <p:nvSpPr>
          <p:cNvPr id="3" name="Content Placeholder 2"/>
          <p:cNvSpPr>
            <a:spLocks noGrp="1"/>
          </p:cNvSpPr>
          <p:nvPr>
            <p:ph idx="1"/>
          </p:nvPr>
        </p:nvSpPr>
        <p:spPr>
          <a:xfrm>
            <a:off x="1006549" y="1832344"/>
            <a:ext cx="8534400" cy="4648200"/>
          </a:xfrm>
        </p:spPr>
        <p:txBody>
          <a:bodyPr>
            <a:noAutofit/>
          </a:bodyPr>
          <a:lstStyle/>
          <a:p>
            <a:pPr marL="114300" indent="0">
              <a:buNone/>
            </a:pPr>
            <a:r>
              <a:rPr lang="en-US" dirty="0"/>
              <a:t>Roles</a:t>
            </a:r>
          </a:p>
          <a:p>
            <a:r>
              <a:rPr lang="en-US" dirty="0"/>
              <a:t>Villagers of village 1 and 2</a:t>
            </a:r>
          </a:p>
          <a:p>
            <a:r>
              <a:rPr lang="en-US" dirty="0"/>
              <a:t>Healthcare workers</a:t>
            </a:r>
          </a:p>
          <a:p>
            <a:r>
              <a:rPr lang="en-US" dirty="0"/>
              <a:t>WHO team</a:t>
            </a:r>
          </a:p>
          <a:p>
            <a:r>
              <a:rPr lang="en-US" dirty="0"/>
              <a:t>Laboratory workers</a:t>
            </a:r>
          </a:p>
          <a:p>
            <a:r>
              <a:rPr lang="en-US" dirty="0"/>
              <a:t>Government officials</a:t>
            </a:r>
          </a:p>
          <a:p>
            <a:r>
              <a:rPr lang="en-US" dirty="0"/>
              <a:t>Transportation security administrator</a:t>
            </a:r>
          </a:p>
          <a:p>
            <a:pPr marL="114300" indent="0">
              <a:lnSpc>
                <a:spcPct val="120000"/>
              </a:lnSpc>
              <a:spcAft>
                <a:spcPts val="600"/>
              </a:spcAft>
              <a:buNone/>
            </a:pPr>
            <a:endParaRPr lang="en-US" dirty="0"/>
          </a:p>
          <a:p>
            <a:pPr marL="114300" indent="0">
              <a:buNone/>
            </a:pPr>
            <a:r>
              <a:rPr lang="en-US" dirty="0"/>
              <a:t> </a:t>
            </a:r>
          </a:p>
          <a:p>
            <a:pPr marL="114300" indent="0">
              <a:buNone/>
            </a:pPr>
            <a:endParaRPr lang="en-US" dirty="0"/>
          </a:p>
          <a:p>
            <a:pPr marL="114300" indent="0">
              <a:buNone/>
            </a:pPr>
            <a:endParaRPr lang="en-US" dirty="0"/>
          </a:p>
        </p:txBody>
      </p:sp>
    </p:spTree>
    <p:extLst>
      <p:ext uri="{BB962C8B-B14F-4D97-AF65-F5344CB8AC3E}">
        <p14:creationId xmlns:p14="http://schemas.microsoft.com/office/powerpoint/2010/main" val="22327849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Managing infectious diseases</a:t>
            </a:r>
          </a:p>
        </p:txBody>
      </p:sp>
      <p:sp>
        <p:nvSpPr>
          <p:cNvPr id="3" name="Content Placeholder 2"/>
          <p:cNvSpPr>
            <a:spLocks noGrp="1"/>
          </p:cNvSpPr>
          <p:nvPr>
            <p:ph idx="1"/>
          </p:nvPr>
        </p:nvSpPr>
        <p:spPr/>
        <p:txBody>
          <a:bodyPr>
            <a:normAutofit/>
          </a:bodyPr>
          <a:lstStyle/>
          <a:p>
            <a:pPr marL="0" indent="0">
              <a:buNone/>
            </a:pPr>
            <a:r>
              <a:rPr lang="en-US" dirty="0"/>
              <a:t>Requires knowledge of:</a:t>
            </a:r>
          </a:p>
          <a:p>
            <a:pPr lvl="1">
              <a:buFont typeface="Arial" panose="020B0604020202020204" pitchFamily="34" charset="0"/>
              <a:buChar char="•"/>
            </a:pPr>
            <a:r>
              <a:rPr lang="en-US" dirty="0"/>
              <a:t>Infectious organisms (“agent”)</a:t>
            </a:r>
          </a:p>
          <a:p>
            <a:pPr lvl="1">
              <a:buFont typeface="Arial" panose="020B0604020202020204" pitchFamily="34" charset="0"/>
              <a:buChar char="•"/>
            </a:pPr>
            <a:r>
              <a:rPr lang="en-US" dirty="0"/>
              <a:t>Modes of disease transmission</a:t>
            </a:r>
          </a:p>
          <a:p>
            <a:pPr lvl="1">
              <a:buFont typeface="Arial" panose="020B0604020202020204" pitchFamily="34" charset="0"/>
              <a:buChar char="•"/>
            </a:pPr>
            <a:r>
              <a:rPr lang="en-US" dirty="0"/>
              <a:t>Risk</a:t>
            </a:r>
          </a:p>
          <a:p>
            <a:pPr lvl="1">
              <a:buFont typeface="Arial" panose="020B0604020202020204" pitchFamily="34" charset="0"/>
              <a:buChar char="•"/>
            </a:pPr>
            <a:r>
              <a:rPr lang="en-US" dirty="0"/>
              <a:t>Management concepts</a:t>
            </a:r>
          </a:p>
        </p:txBody>
      </p:sp>
    </p:spTree>
    <p:extLst>
      <p:ext uri="{BB962C8B-B14F-4D97-AF65-F5344CB8AC3E}">
        <p14:creationId xmlns:p14="http://schemas.microsoft.com/office/powerpoint/2010/main" val="29860892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Infectious organisms</a:t>
            </a:r>
          </a:p>
        </p:txBody>
      </p:sp>
      <p:sp>
        <p:nvSpPr>
          <p:cNvPr id="3" name="Content Placeholder 2"/>
          <p:cNvSpPr>
            <a:spLocks noGrp="1"/>
          </p:cNvSpPr>
          <p:nvPr>
            <p:ph idx="1"/>
          </p:nvPr>
        </p:nvSpPr>
        <p:spPr/>
        <p:txBody>
          <a:bodyPr>
            <a:normAutofit/>
          </a:bodyPr>
          <a:lstStyle/>
          <a:p>
            <a:r>
              <a:rPr lang="en-US" sz="2800" dirty="0"/>
              <a:t>Bacteria</a:t>
            </a:r>
          </a:p>
          <a:p>
            <a:r>
              <a:rPr lang="en-US" sz="2800" dirty="0"/>
              <a:t>Viruses</a:t>
            </a:r>
          </a:p>
          <a:p>
            <a:r>
              <a:rPr lang="en-US" sz="2800" dirty="0"/>
              <a:t>Parasites</a:t>
            </a:r>
          </a:p>
          <a:p>
            <a:r>
              <a:rPr lang="en-US" sz="2800" dirty="0"/>
              <a:t>Fungi</a:t>
            </a:r>
          </a:p>
          <a:p>
            <a:r>
              <a:rPr lang="en-US" sz="2800" dirty="0"/>
              <a:t>Prions</a:t>
            </a:r>
          </a:p>
        </p:txBody>
      </p:sp>
      <p:pic>
        <p:nvPicPr>
          <p:cNvPr id="4" name="Picture 3" descr="leptospira.jpeg"/>
          <p:cNvPicPr>
            <a:picLocks noChangeAspect="1"/>
          </p:cNvPicPr>
          <p:nvPr/>
        </p:nvPicPr>
        <p:blipFill>
          <a:blip r:embed="rId3">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5588000" y="1600200"/>
            <a:ext cx="3135820" cy="2348838"/>
          </a:xfrm>
          <a:prstGeom prst="rect">
            <a:avLst/>
          </a:prstGeom>
          <a:solidFill>
            <a:schemeClr val="bg1"/>
          </a:solidFill>
          <a:ln>
            <a:solidFill>
              <a:schemeClr val="accent5">
                <a:lumMod val="75000"/>
              </a:schemeClr>
            </a:solidFill>
          </a:ln>
        </p:spPr>
      </p:pic>
      <p:pic>
        <p:nvPicPr>
          <p:cNvPr id="5" name="Picture 4" descr="avian flu.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12262" y="3923103"/>
            <a:ext cx="3858451" cy="2286000"/>
          </a:xfrm>
          <a:prstGeom prst="rect">
            <a:avLst/>
          </a:prstGeom>
          <a:noFill/>
          <a:ln>
            <a:solidFill>
              <a:schemeClr val="accent5">
                <a:lumMod val="75000"/>
              </a:schemeClr>
            </a:solidFill>
          </a:ln>
        </p:spPr>
      </p:pic>
      <p:sp>
        <p:nvSpPr>
          <p:cNvPr id="6" name="TextBox 5"/>
          <p:cNvSpPr txBox="1"/>
          <p:nvPr/>
        </p:nvSpPr>
        <p:spPr>
          <a:xfrm>
            <a:off x="6906260" y="1905000"/>
            <a:ext cx="1778000" cy="646331"/>
          </a:xfrm>
          <a:prstGeom prst="rect">
            <a:avLst/>
          </a:prstGeom>
          <a:noFill/>
        </p:spPr>
        <p:txBody>
          <a:bodyPr wrap="square" rtlCol="0">
            <a:spAutoFit/>
          </a:bodyPr>
          <a:lstStyle/>
          <a:p>
            <a:r>
              <a:rPr lang="en-US" i="1" dirty="0">
                <a:latin typeface="Arial" panose="020B0604020202020204" pitchFamily="34" charset="0"/>
                <a:cs typeface="Arial" panose="020B0604020202020204" pitchFamily="34" charset="0"/>
              </a:rPr>
              <a:t>Leptospira interrogans</a:t>
            </a:r>
          </a:p>
        </p:txBody>
      </p:sp>
      <p:sp>
        <p:nvSpPr>
          <p:cNvPr id="8" name="TextBox 7"/>
          <p:cNvSpPr txBox="1"/>
          <p:nvPr/>
        </p:nvSpPr>
        <p:spPr>
          <a:xfrm>
            <a:off x="4300290" y="6327082"/>
            <a:ext cx="1828800" cy="276999"/>
          </a:xfrm>
          <a:prstGeom prst="rect">
            <a:avLst/>
          </a:prstGeom>
          <a:noFill/>
        </p:spPr>
        <p:txBody>
          <a:bodyPr wrap="square" rtlCol="0">
            <a:spAutoFit/>
          </a:bodyPr>
          <a:lstStyle/>
          <a:p>
            <a:pPr algn="r"/>
            <a:r>
              <a:rPr lang="en-US" sz="1200" dirty="0">
                <a:latin typeface="Arial" panose="020B0604020202020204" pitchFamily="34" charset="0"/>
                <a:cs typeface="Arial" panose="020B0604020202020204" pitchFamily="34" charset="0"/>
              </a:rPr>
              <a:t>en.wikipedia.org</a:t>
            </a:r>
          </a:p>
        </p:txBody>
      </p:sp>
      <p:sp>
        <p:nvSpPr>
          <p:cNvPr id="9" name="TextBox 8"/>
          <p:cNvSpPr txBox="1"/>
          <p:nvPr/>
        </p:nvSpPr>
        <p:spPr>
          <a:xfrm>
            <a:off x="6855460" y="3933110"/>
            <a:ext cx="1828800" cy="276999"/>
          </a:xfrm>
          <a:prstGeom prst="rect">
            <a:avLst/>
          </a:prstGeom>
          <a:noFill/>
        </p:spPr>
        <p:txBody>
          <a:bodyPr wrap="square" rtlCol="0">
            <a:spAutoFit/>
          </a:bodyPr>
          <a:lstStyle/>
          <a:p>
            <a:pPr algn="r"/>
            <a:r>
              <a:rPr lang="en-US" sz="1200" dirty="0">
                <a:latin typeface="Arial" panose="020B0604020202020204" pitchFamily="34" charset="0"/>
                <a:cs typeface="Arial" panose="020B0604020202020204" pitchFamily="34" charset="0"/>
              </a:rPr>
              <a:t>en.wikipedia.org</a:t>
            </a:r>
          </a:p>
        </p:txBody>
      </p:sp>
    </p:spTree>
    <p:extLst>
      <p:ext uri="{BB962C8B-B14F-4D97-AF65-F5344CB8AC3E}">
        <p14:creationId xmlns:p14="http://schemas.microsoft.com/office/powerpoint/2010/main" val="2424479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5" descr="04"/>
          <p:cNvPicPr>
            <a:picLocks noChangeAspect="1" noChangeArrowheads="1"/>
          </p:cNvPicPr>
          <p:nvPr/>
        </p:nvPicPr>
        <p:blipFill>
          <a:blip r:embed="rId3">
            <a:extLst>
              <a:ext uri="{28A0092B-C50C-407E-A947-70E740481C1C}">
                <a14:useLocalDpi xmlns:a14="http://schemas.microsoft.com/office/drawing/2010/main" val="0"/>
              </a:ext>
            </a:extLst>
          </a:blip>
          <a:srcRect r="5913" b="8218"/>
          <a:stretch>
            <a:fillRect/>
          </a:stretch>
        </p:blipFill>
        <p:spPr bwMode="auto">
          <a:xfrm>
            <a:off x="4423173" y="3133981"/>
            <a:ext cx="2179839" cy="1809237"/>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Lst>
        </p:spPr>
      </p:pic>
      <p:pic>
        <p:nvPicPr>
          <p:cNvPr id="37891" name="Picture 11" descr="Slide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5635" y="3780219"/>
            <a:ext cx="2991513" cy="2027290"/>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Lst>
        </p:spPr>
      </p:pic>
      <p:pic>
        <p:nvPicPr>
          <p:cNvPr id="37892" name="Picture 15" descr="StaphylococcusAureus"/>
          <p:cNvPicPr>
            <a:picLocks noChangeAspect="1" noChangeArrowheads="1"/>
          </p:cNvPicPr>
          <p:nvPr/>
        </p:nvPicPr>
        <p:blipFill>
          <a:blip r:embed="rId5">
            <a:extLst>
              <a:ext uri="{28A0092B-C50C-407E-A947-70E740481C1C}">
                <a14:useLocalDpi xmlns:a14="http://schemas.microsoft.com/office/drawing/2010/main" val="0"/>
              </a:ext>
            </a:extLst>
          </a:blip>
          <a:srcRect t="14549" r="27838" b="8646"/>
          <a:stretch>
            <a:fillRect/>
          </a:stretch>
        </p:blipFill>
        <p:spPr bwMode="auto">
          <a:xfrm>
            <a:off x="855635" y="1683886"/>
            <a:ext cx="2181040" cy="1972599"/>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Lst>
        </p:spPr>
      </p:pic>
      <p:pic>
        <p:nvPicPr>
          <p:cNvPr id="37895" name="Picture 9" descr="http://1.bp.blogspot.com/-brKpSYcXtXM/Te9IAb-ixzI/AAAAAAAAFvU/1FblNA7G4i4/s320/eColi-O104-40-290x231.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33489" y="1726769"/>
            <a:ext cx="2090915" cy="1886834"/>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Lst>
        </p:spPr>
      </p:pic>
      <p:sp>
        <p:nvSpPr>
          <p:cNvPr id="37896" name="Rectangle 1"/>
          <p:cNvSpPr>
            <a:spLocks noChangeArrowheads="1"/>
          </p:cNvSpPr>
          <p:nvPr/>
        </p:nvSpPr>
        <p:spPr bwMode="auto">
          <a:xfrm>
            <a:off x="4285247" y="5196336"/>
            <a:ext cx="3637226" cy="9541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en-US" sz="2800" dirty="0">
                <a:latin typeface="Arial" panose="020B0604020202020204" pitchFamily="34" charset="0"/>
                <a:cs typeface="Arial" panose="020B0604020202020204" pitchFamily="34" charset="0"/>
              </a:rPr>
              <a:t>Enterohaemorrhagic </a:t>
            </a:r>
            <a:r>
              <a:rPr lang="en-US" sz="2800" i="1" dirty="0">
                <a:latin typeface="Arial" panose="020B0604020202020204" pitchFamily="34" charset="0"/>
                <a:cs typeface="Arial" panose="020B0604020202020204" pitchFamily="34" charset="0"/>
              </a:rPr>
              <a:t>E. coli</a:t>
            </a:r>
            <a:r>
              <a:rPr lang="en-US" sz="2800" dirty="0">
                <a:latin typeface="Arial" panose="020B0604020202020204" pitchFamily="34" charset="0"/>
                <a:cs typeface="Arial" panose="020B0604020202020204" pitchFamily="34" charset="0"/>
              </a:rPr>
              <a:t> O104 </a:t>
            </a:r>
            <a:endParaRPr lang="th-TH" sz="2800" dirty="0">
              <a:latin typeface="Arial" panose="020B0604020202020204" pitchFamily="34" charset="0"/>
            </a:endParaRPr>
          </a:p>
        </p:txBody>
      </p:sp>
      <p:pic>
        <p:nvPicPr>
          <p:cNvPr id="37897" name="Picture 10" descr="http://newsimg.bbc.co.uk/media/images/39015000/jpg/_39015813_spl203coronavirus.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934200" y="3886200"/>
            <a:ext cx="1463641" cy="1241553"/>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Lst>
        </p:spPr>
      </p:pic>
      <p:sp>
        <p:nvSpPr>
          <p:cNvPr id="37898" name="Rectangle 1"/>
          <p:cNvSpPr>
            <a:spLocks noChangeArrowheads="1"/>
          </p:cNvSpPr>
          <p:nvPr/>
        </p:nvSpPr>
        <p:spPr bwMode="auto">
          <a:xfrm>
            <a:off x="3112030" y="1640954"/>
            <a:ext cx="2179839" cy="9541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en-US" sz="2800" i="1" dirty="0">
                <a:latin typeface="Arial" panose="020B0604020202020204" pitchFamily="34" charset="0"/>
                <a:cs typeface="Arial" panose="020B0604020202020204" pitchFamily="34" charset="0"/>
              </a:rPr>
              <a:t>Clostridium botulinum</a:t>
            </a:r>
            <a:endParaRPr lang="th-TH" sz="2800" i="1" dirty="0">
              <a:latin typeface="Arial" panose="020B0604020202020204" pitchFamily="34" charset="0"/>
              <a:cs typeface="EucrosiaUPC" pitchFamily="18" charset="-34"/>
            </a:endParaRPr>
          </a:p>
        </p:txBody>
      </p:sp>
      <p:sp>
        <p:nvSpPr>
          <p:cNvPr id="2" name="Title 1"/>
          <p:cNvSpPr>
            <a:spLocks noGrp="1"/>
          </p:cNvSpPr>
          <p:nvPr>
            <p:ph type="title"/>
          </p:nvPr>
        </p:nvSpPr>
        <p:spPr>
          <a:xfrm>
            <a:off x="457200" y="533400"/>
            <a:ext cx="8260672" cy="1039427"/>
          </a:xfrm>
        </p:spPr>
        <p:txBody>
          <a:bodyPr>
            <a:normAutofit fontScale="90000"/>
          </a:bodyPr>
          <a:lstStyle/>
          <a:p>
            <a:r>
              <a:rPr lang="en-US" sz="4400" dirty="0"/>
              <a:t>Infectious agents</a:t>
            </a:r>
            <a:br>
              <a:rPr lang="en-US" dirty="0"/>
            </a:br>
            <a:endParaRPr lang="en-US" dirty="0"/>
          </a:p>
        </p:txBody>
      </p:sp>
    </p:spTree>
    <p:extLst>
      <p:ext uri="{BB962C8B-B14F-4D97-AF65-F5344CB8AC3E}">
        <p14:creationId xmlns:p14="http://schemas.microsoft.com/office/powerpoint/2010/main" val="33886543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academic.pgcc.edu/~kroberts/Lecture/Chapter%2014/14-03_PortalsOfEntry_L.jp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303450" y="1349613"/>
            <a:ext cx="4780823" cy="5143696"/>
          </a:xfrm>
          <a:prstGeom prst="rect">
            <a:avLst/>
          </a:prstGeom>
          <a:noFill/>
          <a:extLst>
            <a:ext uri="{909E8E84-426E-40dd-AFC4-6F175D3DCCD1}">
              <a14:hiddenFill xmlns="" xmlns:a14="http://schemas.microsoft.com/office/drawing/2010/main">
                <a:solidFill>
                  <a:srgbClr val="FFFFFF"/>
                </a:solidFill>
              </a14:hiddenFill>
            </a:ext>
          </a:extLst>
        </p:spPr>
      </p:pic>
      <p:sp>
        <p:nvSpPr>
          <p:cNvPr id="2" name="Title 1"/>
          <p:cNvSpPr>
            <a:spLocks noGrp="1"/>
          </p:cNvSpPr>
          <p:nvPr>
            <p:ph type="title"/>
          </p:nvPr>
        </p:nvSpPr>
        <p:spPr/>
        <p:txBody>
          <a:bodyPr>
            <a:normAutofit fontScale="90000"/>
          </a:bodyPr>
          <a:lstStyle/>
          <a:p>
            <a:r>
              <a:rPr lang="en-US" sz="4400" dirty="0"/>
              <a:t>Portal of entry</a:t>
            </a:r>
            <a:br>
              <a:rPr lang="en-US" dirty="0"/>
            </a:br>
            <a:endParaRPr lang="en-US" dirty="0"/>
          </a:p>
        </p:txBody>
      </p:sp>
    </p:spTree>
    <p:extLst>
      <p:ext uri="{BB962C8B-B14F-4D97-AF65-F5344CB8AC3E}">
        <p14:creationId xmlns:p14="http://schemas.microsoft.com/office/powerpoint/2010/main" val="74129243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kument" ma:contentTypeID="0x01010033E6B49502B9C642B2D5BB5E754263EF" ma:contentTypeVersion="8" ma:contentTypeDescription="Ein neues Dokument erstellen." ma:contentTypeScope="" ma:versionID="0e2396517994fde0a1f31f3d9d98bc95">
  <xsd:schema xmlns:xsd="http://www.w3.org/2001/XMLSchema" xmlns:xs="http://www.w3.org/2001/XMLSchema" xmlns:p="http://schemas.microsoft.com/office/2006/metadata/properties" xmlns:ns2="1e2bd01e-29b9-4066-9a95-1c36b16ac655" xmlns:ns3="d532121a-fa52-4771-8dd4-0430e1f15839" targetNamespace="http://schemas.microsoft.com/office/2006/metadata/properties" ma:root="true" ma:fieldsID="6cd55501c148cf27e9a6f75b0f07e242" ns2:_="" ns3:_="">
    <xsd:import namespace="1e2bd01e-29b9-4066-9a95-1c36b16ac655"/>
    <xsd:import namespace="d532121a-fa52-4771-8dd4-0430e1f15839"/>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ObjectDetectorVersions" minOccurs="0"/>
                <xsd:element ref="ns2:MediaServiceSearchPropertie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e2bd01e-29b9-4066-9a95-1c36b16ac65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SearchProperties" ma:index="1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532121a-fa52-4771-8dd4-0430e1f15839" elementFormDefault="qualified">
    <xsd:import namespace="http://schemas.microsoft.com/office/2006/documentManagement/types"/>
    <xsd:import namespace="http://schemas.microsoft.com/office/infopath/2007/PartnerControls"/>
    <xsd:element name="SharedWithUsers" ma:index="14"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990A1F6-69D4-4103-9CB8-620416B5D71E}">
  <ds:schemaRefs>
    <ds:schemaRef ds:uri="http://schemas.microsoft.com/sharepoint/v3/contenttype/forms"/>
  </ds:schemaRefs>
</ds:datastoreItem>
</file>

<file path=customXml/itemProps2.xml><?xml version="1.0" encoding="utf-8"?>
<ds:datastoreItem xmlns:ds="http://schemas.openxmlformats.org/officeDocument/2006/customXml" ds:itemID="{0FA45F37-E157-43C5-B468-BFC388366678}">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A663A965-C1F7-4459-AF45-5AE9AE93447A}"/>
</file>

<file path=docProps/app.xml><?xml version="1.0" encoding="utf-8"?>
<Properties xmlns="http://schemas.openxmlformats.org/officeDocument/2006/extended-properties" xmlns:vt="http://schemas.openxmlformats.org/officeDocument/2006/docPropsVTypes">
  <TotalTime>595</TotalTime>
  <Words>3321</Words>
  <Application>Microsoft Office PowerPoint</Application>
  <PresentationFormat>On-screen Show (4:3)</PresentationFormat>
  <Paragraphs>390</Paragraphs>
  <Slides>58</Slides>
  <Notes>20</Notes>
  <HiddenSlides>0</HiddenSlides>
  <MMClips>0</MMClips>
  <ScaleCrop>false</ScaleCrop>
  <HeadingPairs>
    <vt:vector size="4" baseType="variant">
      <vt:variant>
        <vt:lpstr>Theme</vt:lpstr>
      </vt:variant>
      <vt:variant>
        <vt:i4>1</vt:i4>
      </vt:variant>
      <vt:variant>
        <vt:lpstr>Slide Titles</vt:lpstr>
      </vt:variant>
      <vt:variant>
        <vt:i4>58</vt:i4>
      </vt:variant>
    </vt:vector>
  </HeadingPairs>
  <TitlesOfParts>
    <vt:vector size="59" baseType="lpstr">
      <vt:lpstr>Office Theme</vt:lpstr>
      <vt:lpstr>Fundamental of infections diseases</vt:lpstr>
      <vt:lpstr>Introduction</vt:lpstr>
      <vt:lpstr>Expected learning outcomes </vt:lpstr>
      <vt:lpstr>Epidemiological triad </vt:lpstr>
      <vt:lpstr>Chain of infection </vt:lpstr>
      <vt:lpstr>Managing infectious diseases</vt:lpstr>
      <vt:lpstr>Infectious organisms</vt:lpstr>
      <vt:lpstr>Infectious agents </vt:lpstr>
      <vt:lpstr>Portal of entry </vt:lpstr>
      <vt:lpstr>Modes of disease transmission  </vt:lpstr>
      <vt:lpstr>Direct contact transmission</vt:lpstr>
      <vt:lpstr>Contact with fomite</vt:lpstr>
      <vt:lpstr>Contaminated food and water</vt:lpstr>
      <vt:lpstr>Reservoir hosts and transmission</vt:lpstr>
      <vt:lpstr>Biological vectors - arthropods</vt:lpstr>
      <vt:lpstr>Biological vectors - animals</vt:lpstr>
      <vt:lpstr>Risk factors and infectious diseases</vt:lpstr>
      <vt:lpstr>Intrinsic risk factors</vt:lpstr>
      <vt:lpstr>Susceptible hosts</vt:lpstr>
      <vt:lpstr>Extrinsic risk factors I</vt:lpstr>
      <vt:lpstr>Extrinsic risk factors II</vt:lpstr>
      <vt:lpstr>Management plan:  fundamental approach</vt:lpstr>
      <vt:lpstr>Questions to guide  management plan</vt:lpstr>
      <vt:lpstr>Deciding on a plan</vt:lpstr>
      <vt:lpstr>Evaluating the plan</vt:lpstr>
      <vt:lpstr>Think about</vt:lpstr>
      <vt:lpstr>Assignment </vt:lpstr>
      <vt:lpstr>Infectious disease risk factors in an outbreak Scenario case of rabies </vt:lpstr>
      <vt:lpstr>Rabies </vt:lpstr>
      <vt:lpstr>PowerPoint Presentation</vt:lpstr>
      <vt:lpstr>Rabies case scenario</vt:lpstr>
      <vt:lpstr>Preventive strategies</vt:lpstr>
      <vt:lpstr>Primary prevention of  infectious disease</vt:lpstr>
      <vt:lpstr>Vaccination</vt:lpstr>
      <vt:lpstr>Secondary prevention of  infectious disease</vt:lpstr>
      <vt:lpstr>Tertiary prevention of infectious disease</vt:lpstr>
      <vt:lpstr>PowerPoint Presentation</vt:lpstr>
      <vt:lpstr>PowerPoint Presentation</vt:lpstr>
      <vt:lpstr>Small group assignments</vt:lpstr>
      <vt:lpstr>PowerPoint Presentation</vt:lpstr>
      <vt:lpstr>Exposure assessment</vt:lpstr>
      <vt:lpstr>PowerPoint Presentation</vt:lpstr>
      <vt:lpstr>Routes of exposure</vt:lpstr>
      <vt:lpstr>Risk factors</vt:lpstr>
      <vt:lpstr>Subpopulations of potential concern</vt:lpstr>
      <vt:lpstr>PowerPoint Presentation</vt:lpstr>
      <vt:lpstr>PowerPoint Presentation</vt:lpstr>
      <vt:lpstr>PowerPoint Presentation</vt:lpstr>
      <vt:lpstr>Risk management</vt:lpstr>
      <vt:lpstr>Developing a management and surveillance plan</vt:lpstr>
      <vt:lpstr>H5N1 scenario I</vt:lpstr>
      <vt:lpstr>H5N1 scenario II</vt:lpstr>
      <vt:lpstr>H5N1 scenario III</vt:lpstr>
      <vt:lpstr>H5N1 scenario IV</vt:lpstr>
      <vt:lpstr>H5N1 scenario V</vt:lpstr>
      <vt:lpstr>H5N1 scenario VI</vt:lpstr>
      <vt:lpstr>H5N1 scenario VII</vt:lpstr>
      <vt:lpstr>H5N1 scenario VIII</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Surveillance and outbreak investigation</dc:title>
  <dc:creator>Aline UMUBYEYI</dc:creator>
  <cp:lastModifiedBy>Balbina</cp:lastModifiedBy>
  <cp:revision>68</cp:revision>
  <dcterms:created xsi:type="dcterms:W3CDTF">2019-02-01T11:37:55Z</dcterms:created>
  <dcterms:modified xsi:type="dcterms:W3CDTF">2023-03-17T09:05:46Z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0x01010033E6B49502B9C642B2D5BB5E754263EF</vt:lpwstr>
  </property>
</Properties>
</file>