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67" r:id="rId6"/>
    <p:sldId id="280" r:id="rId7"/>
    <p:sldId id="281" r:id="rId8"/>
    <p:sldId id="316" r:id="rId9"/>
    <p:sldId id="282" r:id="rId10"/>
    <p:sldId id="257" r:id="rId11"/>
    <p:sldId id="258" r:id="rId12"/>
    <p:sldId id="260" r:id="rId13"/>
    <p:sldId id="261" r:id="rId14"/>
    <p:sldId id="262" r:id="rId15"/>
    <p:sldId id="283" r:id="rId16"/>
    <p:sldId id="263" r:id="rId17"/>
    <p:sldId id="297" r:id="rId18"/>
    <p:sldId id="298" r:id="rId19"/>
    <p:sldId id="299" r:id="rId20"/>
    <p:sldId id="300" r:id="rId21"/>
    <p:sldId id="301" r:id="rId22"/>
    <p:sldId id="302" r:id="rId23"/>
    <p:sldId id="303" r:id="rId24"/>
    <p:sldId id="291" r:id="rId25"/>
    <p:sldId id="304" r:id="rId26"/>
    <p:sldId id="305" r:id="rId27"/>
    <p:sldId id="306" r:id="rId28"/>
    <p:sldId id="307" r:id="rId29"/>
    <p:sldId id="308" r:id="rId30"/>
    <p:sldId id="309" r:id="rId31"/>
    <p:sldId id="310" r:id="rId32"/>
    <p:sldId id="312" r:id="rId33"/>
    <p:sldId id="292" r:id="rId34"/>
    <p:sldId id="294" r:id="rId35"/>
    <p:sldId id="264" r:id="rId36"/>
    <p:sldId id="317" r:id="rId37"/>
    <p:sldId id="314" r:id="rId38"/>
    <p:sldId id="284" r:id="rId39"/>
    <p:sldId id="315" r:id="rId40"/>
    <p:sldId id="285" r:id="rId41"/>
    <p:sldId id="290"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400"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B2675CA-ECA8-469A-8845-4089A5E8136D}" type="datetimeFigureOut">
              <a:rPr lang="en-US" smtClean="0"/>
              <a:pPr/>
              <a:t>4/19/2024</a:t>
            </a:fld>
            <a:endParaRPr lang="en-US"/>
          </a:p>
        </p:txBody>
      </p:sp>
      <p:sp>
        <p:nvSpPr>
          <p:cNvPr id="8" name="Slide Number Placeholder 7"/>
          <p:cNvSpPr>
            <a:spLocks noGrp="1"/>
          </p:cNvSpPr>
          <p:nvPr>
            <p:ph type="sldNum" sz="quarter" idx="11"/>
          </p:nvPr>
        </p:nvSpPr>
        <p:spPr/>
        <p:txBody>
          <a:bodyPr/>
          <a:lstStyle/>
          <a:p>
            <a:fld id="{BD0B1A0E-F330-45AA-8EFB-FCF589098703}"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2675CA-ECA8-469A-8845-4089A5E8136D}" type="datetimeFigureOut">
              <a:rPr lang="en-US" smtClean="0"/>
              <a:pPr/>
              <a:t>4/19/2024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B1A0E-F330-45AA-8EFB-FCF5890987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2675CA-ECA8-469A-8845-4089A5E8136D}" type="datetimeFigureOut">
              <a:rPr lang="en-US" smtClean="0"/>
              <a:pPr/>
              <a:t>4/19/2024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B1A0E-F330-45AA-8EFB-FCF5890987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2675CA-ECA8-469A-8845-4089A5E8136D}" type="datetimeFigureOut">
              <a:rPr lang="en-US" smtClean="0"/>
              <a:pPr/>
              <a:t>4/19/2024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B1A0E-F330-45AA-8EFB-FCF5890987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2675CA-ECA8-469A-8845-4089A5E8136D}" type="datetimeFigureOut">
              <a:rPr lang="en-US" smtClean="0"/>
              <a:pPr/>
              <a:t>4/19/2024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B1A0E-F330-45AA-8EFB-FCF58909870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2675CA-ECA8-469A-8845-4089A5E8136D}" type="datetimeFigureOut">
              <a:rPr lang="en-US" smtClean="0"/>
              <a:pPr/>
              <a:t>4/19/2024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0B1A0E-F330-45AA-8EFB-FCF58909870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7B2675CA-ECA8-469A-8845-4089A5E8136D}" type="datetimeFigureOut">
              <a:rPr lang="en-US" smtClean="0"/>
              <a:pPr/>
              <a:t>4/19/2024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B1A0E-F330-45AA-8EFB-FCF58909870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B2675CA-ECA8-469A-8845-4089A5E8136D}" type="datetimeFigureOut">
              <a:rPr lang="en-US" smtClean="0"/>
              <a:pPr/>
              <a:t>4/19/2024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B1A0E-F330-45AA-8EFB-FCF5890987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2675CA-ECA8-469A-8845-4089A5E8136D}" type="datetimeFigureOut">
              <a:rPr lang="en-US" smtClean="0"/>
              <a:pPr/>
              <a:t>4/19/2024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B1A0E-F330-45AA-8EFB-FCF5890987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B2675CA-ECA8-469A-8845-4089A5E8136D}" type="datetimeFigureOut">
              <a:rPr lang="en-US" smtClean="0"/>
              <a:pPr/>
              <a:t>4/19/2024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0B1A0E-F330-45AA-8EFB-FCF5890987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B2675CA-ECA8-469A-8845-4089A5E8136D}" type="datetimeFigureOut">
              <a:rPr lang="en-US" smtClean="0"/>
              <a:pPr/>
              <a:t>4/19/2024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0B1A0E-F330-45AA-8EFB-FCF5890987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B2675CA-ECA8-469A-8845-4089A5E8136D}" type="datetimeFigureOut">
              <a:rPr lang="en-US" smtClean="0"/>
              <a:pPr/>
              <a:t>4/19/2024</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D0B1A0E-F330-45AA-8EFB-FCF589098703}" type="slidenum">
              <a:rPr lang="en-US" smtClean="0"/>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a:solidFill>
                  <a:srgbClr val="FF0000"/>
                </a:solidFill>
                <a:latin typeface="Comic Sans MS" pitchFamily="66" charset="0"/>
              </a:rPr>
              <a:t>Disease Outbreaks Investigations</a:t>
            </a:r>
          </a:p>
        </p:txBody>
      </p:sp>
      <p:sp>
        <p:nvSpPr>
          <p:cNvPr id="3" name="Subtitle 2"/>
          <p:cNvSpPr>
            <a:spLocks noGrp="1"/>
          </p:cNvSpPr>
          <p:nvPr>
            <p:ph type="subTitle" idx="1"/>
          </p:nvPr>
        </p:nvSpPr>
        <p:spPr/>
        <p:txBody>
          <a:bodyPr/>
          <a:lstStyle/>
          <a:p>
            <a:endParaRPr lang="en-US"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15000"/>
          </a:xfrm>
        </p:spPr>
        <p:txBody>
          <a:bodyPr>
            <a:noAutofit/>
          </a:bodyPr>
          <a:lstStyle/>
          <a:p>
            <a:pPr>
              <a:buNone/>
            </a:pPr>
            <a:r>
              <a:rPr lang="en-US" sz="3600" b="1" dirty="0">
                <a:solidFill>
                  <a:srgbClr val="FF0000"/>
                </a:solidFill>
                <a:latin typeface="Comic Sans MS" pitchFamily="66" charset="0"/>
              </a:rPr>
              <a:t>3. Epidemiology Training</a:t>
            </a:r>
          </a:p>
          <a:p>
            <a:pPr lvl="1"/>
            <a:r>
              <a:rPr lang="en-US" sz="2400" b="1" dirty="0">
                <a:solidFill>
                  <a:srgbClr val="00B050"/>
                </a:solidFill>
                <a:latin typeface="Comic Sans MS" pitchFamily="66" charset="0"/>
              </a:rPr>
              <a:t>Teaching and Learning</a:t>
            </a:r>
          </a:p>
          <a:p>
            <a:pPr lvl="1"/>
            <a:r>
              <a:rPr lang="en-US" sz="2400" b="1" dirty="0">
                <a:solidFill>
                  <a:srgbClr val="00B050"/>
                </a:solidFill>
                <a:latin typeface="Comic Sans MS" pitchFamily="66" charset="0"/>
              </a:rPr>
              <a:t>More Experience</a:t>
            </a:r>
            <a:endParaRPr lang="en-US" sz="2400" b="1" dirty="0">
              <a:latin typeface="Comic Sans MS" pitchFamily="66" charset="0"/>
            </a:endParaRPr>
          </a:p>
          <a:p>
            <a:pPr lvl="1"/>
            <a:r>
              <a:rPr lang="en-US" sz="2400" b="1" dirty="0">
                <a:solidFill>
                  <a:srgbClr val="00B050"/>
                </a:solidFill>
                <a:latin typeface="Comic Sans MS" pitchFamily="66" charset="0"/>
              </a:rPr>
              <a:t>New knowledge</a:t>
            </a:r>
            <a:endParaRPr lang="en-US" sz="2400" b="1" dirty="0">
              <a:solidFill>
                <a:schemeClr val="tx2"/>
              </a:solidFill>
              <a:latin typeface="Comic Sans MS"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rmAutofit fontScale="92500" lnSpcReduction="20000"/>
          </a:bodyPr>
          <a:lstStyle/>
          <a:p>
            <a:pPr>
              <a:buNone/>
            </a:pPr>
            <a:r>
              <a:rPr lang="en-US" sz="3500" b="1" dirty="0">
                <a:solidFill>
                  <a:srgbClr val="FF0000"/>
                </a:solidFill>
                <a:latin typeface="Comic Sans MS" pitchFamily="66" charset="0"/>
              </a:rPr>
              <a:t>4. </a:t>
            </a:r>
            <a:r>
              <a:rPr lang="en-US" sz="3900" b="1" dirty="0">
                <a:solidFill>
                  <a:srgbClr val="FF0000"/>
                </a:solidFill>
                <a:latin typeface="Comic Sans MS" pitchFamily="66" charset="0"/>
              </a:rPr>
              <a:t>To satisfy the law</a:t>
            </a:r>
          </a:p>
          <a:p>
            <a:pPr lvl="1"/>
            <a:r>
              <a:rPr lang="en-US" sz="3500" b="1" dirty="0">
                <a:latin typeface="Comic Sans MS" pitchFamily="66" charset="0"/>
              </a:rPr>
              <a:t>In some countries, health departments require investigations to be done any time a specific case (s) is identified. E.g. polio, rabies, plague</a:t>
            </a:r>
          </a:p>
          <a:p>
            <a:pPr>
              <a:buNone/>
            </a:pPr>
            <a:r>
              <a:rPr lang="en-US" sz="3900" b="1" dirty="0">
                <a:solidFill>
                  <a:srgbClr val="FF0000"/>
                </a:solidFill>
                <a:latin typeface="Comic Sans MS" pitchFamily="66" charset="0"/>
              </a:rPr>
              <a:t>5. To pacify politicians</a:t>
            </a:r>
          </a:p>
          <a:p>
            <a:pPr lvl="1"/>
            <a:r>
              <a:rPr lang="en-US" sz="3500" b="1" dirty="0">
                <a:latin typeface="Comic Sans MS" pitchFamily="66" charset="0"/>
              </a:rPr>
              <a:t>Politicians may sensationalise a disease event to gain political mileage, yet as an epidemiologist you are obliged to commence investigation</a:t>
            </a:r>
            <a:r>
              <a:rPr lang="en-US" sz="3600" b="1" dirty="0"/>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fontScale="92500" lnSpcReduction="20000"/>
          </a:bodyPr>
          <a:lstStyle/>
          <a:p>
            <a:pPr>
              <a:buNone/>
            </a:pPr>
            <a:r>
              <a:rPr lang="en-US" sz="3900" b="1" dirty="0">
                <a:solidFill>
                  <a:srgbClr val="FF0000"/>
                </a:solidFill>
                <a:latin typeface="Comic Sans MS" pitchFamily="66" charset="0"/>
              </a:rPr>
              <a:t>6</a:t>
            </a:r>
            <a:r>
              <a:rPr lang="en-US" sz="4000" b="1" dirty="0">
                <a:solidFill>
                  <a:srgbClr val="FF0000"/>
                </a:solidFill>
                <a:latin typeface="Comic Sans MS" pitchFamily="66" charset="0"/>
              </a:rPr>
              <a:t>. To respond to public concern</a:t>
            </a:r>
          </a:p>
          <a:p>
            <a:pPr lvl="1"/>
            <a:r>
              <a:rPr lang="en-US" sz="3600" b="1" dirty="0">
                <a:latin typeface="Comic Sans MS" pitchFamily="66" charset="0"/>
              </a:rPr>
              <a:t>Members of the public may out of fear or genuine concern require investigation for what to them may constitute an outbreak</a:t>
            </a:r>
          </a:p>
          <a:p>
            <a:pPr>
              <a:buNone/>
            </a:pPr>
            <a:r>
              <a:rPr lang="en-US" sz="4000" b="1" dirty="0">
                <a:solidFill>
                  <a:srgbClr val="FF0000"/>
                </a:solidFill>
                <a:latin typeface="Comic Sans MS" pitchFamily="66" charset="0"/>
              </a:rPr>
              <a:t>7. Programme considerations</a:t>
            </a:r>
          </a:p>
          <a:p>
            <a:pPr lvl="1"/>
            <a:r>
              <a:rPr lang="en-US" sz="3600" b="1" dirty="0">
                <a:latin typeface="Comic Sans MS" pitchFamily="66" charset="0"/>
              </a:rPr>
              <a:t>An outbreak of a disease in a certain programme may reveal programme deficiencies and offer opportunity to evaluate the programme</a:t>
            </a:r>
            <a:r>
              <a:rPr lang="en-US" sz="3600" b="1" dirty="0"/>
              <a:t>.</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62000"/>
          </a:xfrm>
        </p:spPr>
        <p:txBody>
          <a:bodyPr>
            <a:noAutofit/>
          </a:bodyPr>
          <a:lstStyle/>
          <a:p>
            <a:r>
              <a:rPr lang="en-US" sz="3600" b="1" dirty="0">
                <a:solidFill>
                  <a:srgbClr val="FF0000"/>
                </a:solidFill>
                <a:latin typeface="Comic Sans MS" pitchFamily="66" charset="0"/>
              </a:rPr>
              <a:t>Steps For Investigating An Outbreak</a:t>
            </a:r>
          </a:p>
        </p:txBody>
      </p:sp>
      <p:sp>
        <p:nvSpPr>
          <p:cNvPr id="3" name="Content Placeholder 2"/>
          <p:cNvSpPr>
            <a:spLocks noGrp="1"/>
          </p:cNvSpPr>
          <p:nvPr>
            <p:ph idx="1"/>
          </p:nvPr>
        </p:nvSpPr>
        <p:spPr>
          <a:xfrm>
            <a:off x="457200" y="1219200"/>
            <a:ext cx="8229600" cy="5105400"/>
          </a:xfrm>
        </p:spPr>
        <p:txBody>
          <a:bodyPr>
            <a:noAutofit/>
          </a:bodyPr>
          <a:lstStyle/>
          <a:p>
            <a:pPr marL="742950" indent="-742950">
              <a:buAutoNum type="arabicPeriod"/>
            </a:pPr>
            <a:r>
              <a:rPr lang="en-US" sz="2800" b="1" dirty="0">
                <a:solidFill>
                  <a:srgbClr val="00B050"/>
                </a:solidFill>
                <a:latin typeface="Comic Sans MS" pitchFamily="66" charset="0"/>
              </a:rPr>
              <a:t>Preparation </a:t>
            </a:r>
          </a:p>
          <a:p>
            <a:pPr marL="742950" indent="-742950">
              <a:buAutoNum type="arabicPeriod"/>
            </a:pPr>
            <a:r>
              <a:rPr lang="en-US" sz="2800" b="1" dirty="0">
                <a:solidFill>
                  <a:srgbClr val="00B050"/>
                </a:solidFill>
                <a:latin typeface="Comic Sans MS" pitchFamily="66" charset="0"/>
              </a:rPr>
              <a:t>Establish the existence of an outbreak</a:t>
            </a:r>
          </a:p>
          <a:p>
            <a:pPr marL="742950" indent="-742950">
              <a:buAutoNum type="arabicPeriod"/>
            </a:pPr>
            <a:r>
              <a:rPr lang="en-US" sz="2800" b="1" dirty="0">
                <a:solidFill>
                  <a:srgbClr val="00B050"/>
                </a:solidFill>
                <a:latin typeface="Comic Sans MS" pitchFamily="66" charset="0"/>
              </a:rPr>
              <a:t>Verify the diagnosis</a:t>
            </a:r>
          </a:p>
          <a:p>
            <a:pPr marL="742950" indent="-742950">
              <a:buAutoNum type="arabicPeriod"/>
            </a:pPr>
            <a:r>
              <a:rPr lang="en-US" sz="2800" b="1" dirty="0">
                <a:solidFill>
                  <a:srgbClr val="00B050"/>
                </a:solidFill>
                <a:latin typeface="Comic Sans MS" pitchFamily="66" charset="0"/>
              </a:rPr>
              <a:t>Define </a:t>
            </a:r>
            <a:r>
              <a:rPr lang="en-US" sz="2800" b="1" dirty="0">
                <a:latin typeface="Comic Sans MS" pitchFamily="66" charset="0"/>
              </a:rPr>
              <a:t>and</a:t>
            </a:r>
            <a:r>
              <a:rPr lang="en-US" sz="2800" b="1" dirty="0">
                <a:solidFill>
                  <a:srgbClr val="00B050"/>
                </a:solidFill>
                <a:latin typeface="Comic Sans MS" pitchFamily="66" charset="0"/>
              </a:rPr>
              <a:t> identify cases</a:t>
            </a:r>
          </a:p>
          <a:p>
            <a:pPr marL="742950" indent="-742950">
              <a:buAutoNum type="arabicPeriod"/>
            </a:pPr>
            <a:r>
              <a:rPr lang="en-US" sz="2800" b="1" dirty="0">
                <a:solidFill>
                  <a:srgbClr val="00B050"/>
                </a:solidFill>
                <a:latin typeface="Comic Sans MS" pitchFamily="66" charset="0"/>
              </a:rPr>
              <a:t>Perform descriptive epidemiology</a:t>
            </a:r>
          </a:p>
          <a:p>
            <a:pPr marL="742950" indent="-742950">
              <a:buAutoNum type="arabicPeriod"/>
            </a:pPr>
            <a:r>
              <a:rPr lang="en-US" sz="2800" b="1" dirty="0">
                <a:solidFill>
                  <a:srgbClr val="00B050"/>
                </a:solidFill>
                <a:latin typeface="Comic Sans MS" pitchFamily="66" charset="0"/>
              </a:rPr>
              <a:t>Develop hypotheses</a:t>
            </a:r>
          </a:p>
          <a:p>
            <a:pPr marL="742950" indent="-742950">
              <a:buAutoNum type="arabicPeriod"/>
            </a:pPr>
            <a:r>
              <a:rPr lang="en-US" sz="2800" b="1" dirty="0">
                <a:solidFill>
                  <a:srgbClr val="00B050"/>
                </a:solidFill>
                <a:latin typeface="Comic Sans MS" pitchFamily="66" charset="0"/>
              </a:rPr>
              <a:t>Evaluate hypotheses</a:t>
            </a:r>
          </a:p>
          <a:p>
            <a:pPr marL="742950" indent="-742950">
              <a:buAutoNum type="arabicPeriod"/>
            </a:pPr>
            <a:r>
              <a:rPr lang="en-US" sz="2800" b="1" dirty="0">
                <a:solidFill>
                  <a:srgbClr val="00B050"/>
                </a:solidFill>
                <a:latin typeface="Comic Sans MS" pitchFamily="66" charset="0"/>
              </a:rPr>
              <a:t>Refine hypotheses</a:t>
            </a:r>
          </a:p>
          <a:p>
            <a:pPr marL="742950" indent="-742950">
              <a:buAutoNum type="arabicPeriod"/>
            </a:pPr>
            <a:r>
              <a:rPr lang="en-US" sz="2800" b="1" dirty="0">
                <a:solidFill>
                  <a:srgbClr val="00B050"/>
                </a:solidFill>
                <a:latin typeface="Comic Sans MS" pitchFamily="66" charset="0"/>
              </a:rPr>
              <a:t>Implement control measures</a:t>
            </a:r>
          </a:p>
          <a:p>
            <a:pPr>
              <a:buNone/>
            </a:pPr>
            <a:r>
              <a:rPr lang="en-US" sz="2800" b="1" dirty="0">
                <a:solidFill>
                  <a:srgbClr val="00B050"/>
                </a:solidFill>
                <a:latin typeface="Comic Sans MS" pitchFamily="66" charset="0"/>
              </a:rPr>
              <a:t>10. Communicate findings</a:t>
            </a:r>
          </a:p>
          <a:p>
            <a:pPr>
              <a:buNone/>
            </a:pPr>
            <a:endParaRPr lang="en-US" sz="2800" b="1" dirty="0">
              <a:solidFill>
                <a:srgbClr val="00B050"/>
              </a:solidFill>
              <a:latin typeface="Comic Sans MS" pitchFamily="66" charset="0"/>
            </a:endParaRPr>
          </a:p>
          <a:p>
            <a:endParaRPr lang="en-US" sz="3200" b="1" dirty="0">
              <a:solidFill>
                <a:srgbClr val="00B050"/>
              </a:solidFill>
              <a:latin typeface="Comic Sans MS" pitchFamily="66"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FF0000"/>
                </a:solidFill>
                <a:latin typeface="Comic Sans MS" pitchFamily="66" charset="0"/>
              </a:rPr>
              <a:t>PREPARATIONS</a:t>
            </a:r>
          </a:p>
        </p:txBody>
      </p:sp>
      <p:sp>
        <p:nvSpPr>
          <p:cNvPr id="3" name="Content Placeholder 2"/>
          <p:cNvSpPr>
            <a:spLocks noGrp="1"/>
          </p:cNvSpPr>
          <p:nvPr>
            <p:ph idx="1"/>
          </p:nvPr>
        </p:nvSpPr>
        <p:spPr>
          <a:xfrm>
            <a:off x="457200" y="1417637"/>
            <a:ext cx="8229600" cy="4906963"/>
          </a:xfrm>
        </p:spPr>
        <p:txBody>
          <a:bodyPr>
            <a:normAutofit/>
          </a:bodyPr>
          <a:lstStyle/>
          <a:p>
            <a:r>
              <a:rPr lang="en-US" sz="3600" b="1" dirty="0">
                <a:solidFill>
                  <a:srgbClr val="00B050"/>
                </a:solidFill>
                <a:latin typeface="Comic Sans MS" pitchFamily="66" charset="0"/>
              </a:rPr>
              <a:t>Read</a:t>
            </a:r>
            <a:r>
              <a:rPr lang="en-US" sz="3600" b="1" dirty="0">
                <a:latin typeface="Comic Sans MS" pitchFamily="66" charset="0"/>
              </a:rPr>
              <a:t> on the particular disease</a:t>
            </a:r>
          </a:p>
          <a:p>
            <a:r>
              <a:rPr lang="en-US" sz="3600" b="1" dirty="0">
                <a:latin typeface="Comic Sans MS" pitchFamily="66" charset="0"/>
              </a:rPr>
              <a:t>Make adequate </a:t>
            </a:r>
            <a:r>
              <a:rPr lang="en-US" sz="3600" b="1" dirty="0">
                <a:solidFill>
                  <a:srgbClr val="00B050"/>
                </a:solidFill>
                <a:latin typeface="Comic Sans MS" pitchFamily="66" charset="0"/>
              </a:rPr>
              <a:t>consultations</a:t>
            </a:r>
          </a:p>
          <a:p>
            <a:r>
              <a:rPr lang="en-US" sz="3600" b="1" dirty="0">
                <a:latin typeface="Comic Sans MS" pitchFamily="66" charset="0"/>
              </a:rPr>
              <a:t>Get </a:t>
            </a:r>
            <a:r>
              <a:rPr lang="en-US" sz="3600" b="1" dirty="0">
                <a:solidFill>
                  <a:srgbClr val="00B050"/>
                </a:solidFill>
                <a:latin typeface="Comic Sans MS" pitchFamily="66" charset="0"/>
              </a:rPr>
              <a:t>vaccin</a:t>
            </a:r>
            <a:r>
              <a:rPr lang="en-US" sz="3600" b="1" dirty="0">
                <a:latin typeface="Comic Sans MS" pitchFamily="66" charset="0"/>
              </a:rPr>
              <a:t>ated where applicable</a:t>
            </a:r>
          </a:p>
          <a:p>
            <a:r>
              <a:rPr lang="en-US" sz="3600" b="1" dirty="0">
                <a:latin typeface="Comic Sans MS" pitchFamily="66" charset="0"/>
              </a:rPr>
              <a:t>Get</a:t>
            </a:r>
            <a:r>
              <a:rPr lang="en-US" sz="3600" b="1" dirty="0">
                <a:solidFill>
                  <a:srgbClr val="00B050"/>
                </a:solidFill>
                <a:latin typeface="Comic Sans MS" pitchFamily="66" charset="0"/>
              </a:rPr>
              <a:t> funds</a:t>
            </a:r>
          </a:p>
          <a:p>
            <a:r>
              <a:rPr lang="en-US" sz="3600" b="1" dirty="0">
                <a:latin typeface="Comic Sans MS" pitchFamily="66" charset="0"/>
              </a:rPr>
              <a:t>Get </a:t>
            </a:r>
            <a:r>
              <a:rPr lang="en-US" sz="3600" b="1" dirty="0">
                <a:solidFill>
                  <a:srgbClr val="00B050"/>
                </a:solidFill>
                <a:latin typeface="Comic Sans MS" pitchFamily="66" charset="0"/>
              </a:rPr>
              <a:t>clearance</a:t>
            </a:r>
          </a:p>
          <a:p>
            <a:r>
              <a:rPr lang="en-US" sz="3600" b="1" dirty="0">
                <a:latin typeface="Comic Sans MS" pitchFamily="66" charset="0"/>
              </a:rPr>
              <a:t>Get the right </a:t>
            </a:r>
            <a:r>
              <a:rPr lang="en-US" sz="3600" b="1" dirty="0">
                <a:solidFill>
                  <a:srgbClr val="00B050"/>
                </a:solidFill>
                <a:latin typeface="Comic Sans MS" pitchFamily="66" charset="0"/>
              </a:rPr>
              <a:t>laboratory requirements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solidFill>
                  <a:srgbClr val="FF0000"/>
                </a:solidFill>
                <a:latin typeface="Comic Sans MS" pitchFamily="66" charset="0"/>
              </a:rPr>
              <a:t>Establishing whether there is an outbreak</a:t>
            </a:r>
          </a:p>
        </p:txBody>
      </p:sp>
      <p:sp>
        <p:nvSpPr>
          <p:cNvPr id="3" name="Content Placeholder 2"/>
          <p:cNvSpPr>
            <a:spLocks noGrp="1"/>
          </p:cNvSpPr>
          <p:nvPr>
            <p:ph idx="1"/>
          </p:nvPr>
        </p:nvSpPr>
        <p:spPr>
          <a:xfrm>
            <a:off x="457200" y="1447800"/>
            <a:ext cx="8229600" cy="4678363"/>
          </a:xfrm>
        </p:spPr>
        <p:txBody>
          <a:bodyPr>
            <a:noAutofit/>
          </a:bodyPr>
          <a:lstStyle/>
          <a:p>
            <a:r>
              <a:rPr lang="en-US" sz="3200" b="1" dirty="0">
                <a:solidFill>
                  <a:srgbClr val="00B050"/>
                </a:solidFill>
                <a:latin typeface="Comic Sans MS" pitchFamily="66" charset="0"/>
              </a:rPr>
              <a:t>Establish if observed cases &gt; expected cases</a:t>
            </a:r>
          </a:p>
          <a:p>
            <a:pPr lvl="1"/>
            <a:r>
              <a:rPr lang="en-US" sz="2400" b="1" dirty="0">
                <a:latin typeface="Comic Sans MS" pitchFamily="66" charset="0"/>
              </a:rPr>
              <a:t>From </a:t>
            </a:r>
            <a:r>
              <a:rPr lang="en-US" sz="2400" b="1" dirty="0">
                <a:solidFill>
                  <a:srgbClr val="00B0F0"/>
                </a:solidFill>
                <a:latin typeface="Comic Sans MS" pitchFamily="66" charset="0"/>
              </a:rPr>
              <a:t>hospital records</a:t>
            </a:r>
          </a:p>
          <a:p>
            <a:pPr lvl="1"/>
            <a:r>
              <a:rPr lang="en-US" sz="2400" b="1" dirty="0">
                <a:latin typeface="Comic Sans MS" pitchFamily="66" charset="0"/>
              </a:rPr>
              <a:t>From </a:t>
            </a:r>
            <a:r>
              <a:rPr lang="en-US" sz="2400" b="1" dirty="0">
                <a:solidFill>
                  <a:srgbClr val="00B0F0"/>
                </a:solidFill>
                <a:latin typeface="Comic Sans MS" pitchFamily="66" charset="0"/>
              </a:rPr>
              <a:t>health department records</a:t>
            </a:r>
          </a:p>
          <a:p>
            <a:pPr lvl="1"/>
            <a:r>
              <a:rPr lang="en-US" sz="2400" b="1" dirty="0">
                <a:latin typeface="Comic Sans MS" pitchFamily="66" charset="0"/>
              </a:rPr>
              <a:t>From records of nearby </a:t>
            </a:r>
            <a:r>
              <a:rPr lang="en-US" sz="2400" b="1" dirty="0">
                <a:solidFill>
                  <a:srgbClr val="00B0F0"/>
                </a:solidFill>
                <a:latin typeface="Comic Sans MS" pitchFamily="66" charset="0"/>
              </a:rPr>
              <a:t>countries</a:t>
            </a:r>
          </a:p>
          <a:p>
            <a:pPr lvl="1"/>
            <a:r>
              <a:rPr lang="en-US" sz="2400" b="1" dirty="0">
                <a:latin typeface="Comic Sans MS" pitchFamily="66" charset="0"/>
              </a:rPr>
              <a:t>From </a:t>
            </a:r>
            <a:r>
              <a:rPr lang="en-US" sz="2400" b="1" dirty="0">
                <a:solidFill>
                  <a:srgbClr val="00B0F0"/>
                </a:solidFill>
                <a:latin typeface="Comic Sans MS" pitchFamily="66" charset="0"/>
              </a:rPr>
              <a:t>clinicians</a:t>
            </a:r>
          </a:p>
          <a:p>
            <a:pPr lvl="1"/>
            <a:r>
              <a:rPr lang="en-US" sz="2400" b="1" dirty="0">
                <a:latin typeface="Comic Sans MS" pitchFamily="66" charset="0"/>
              </a:rPr>
              <a:t>Do an exploratory </a:t>
            </a:r>
            <a:r>
              <a:rPr lang="en-US" sz="2400" b="1" dirty="0">
                <a:solidFill>
                  <a:srgbClr val="00B0F0"/>
                </a:solidFill>
                <a:latin typeface="Comic Sans MS" pitchFamily="66" charset="0"/>
              </a:rPr>
              <a:t>research</a:t>
            </a:r>
          </a:p>
          <a:p>
            <a:pPr lvl="1"/>
            <a:r>
              <a:rPr lang="en-US" sz="2400" b="1" dirty="0">
                <a:latin typeface="Comic Sans MS" pitchFamily="66" charset="0"/>
              </a:rPr>
              <a:t>Get </a:t>
            </a:r>
            <a:r>
              <a:rPr lang="en-US" sz="2400" b="1" dirty="0">
                <a:solidFill>
                  <a:srgbClr val="00B0F0"/>
                </a:solidFill>
                <a:latin typeface="Comic Sans MS" pitchFamily="66" charset="0"/>
              </a:rPr>
              <a:t>histor</a:t>
            </a:r>
            <a:r>
              <a:rPr lang="en-US" sz="2400" b="1" dirty="0">
                <a:latin typeface="Comic Sans MS" pitchFamily="66" charset="0"/>
              </a:rPr>
              <a:t>ical perspective of the disease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a:solidFill>
                  <a:srgbClr val="FF0000"/>
                </a:solidFill>
                <a:latin typeface="Comic Sans MS" pitchFamily="66" charset="0"/>
              </a:rPr>
              <a:t>Verifying the diagnosis</a:t>
            </a:r>
          </a:p>
        </p:txBody>
      </p:sp>
      <p:sp>
        <p:nvSpPr>
          <p:cNvPr id="3" name="Content Placeholder 2"/>
          <p:cNvSpPr>
            <a:spLocks noGrp="1"/>
          </p:cNvSpPr>
          <p:nvPr>
            <p:ph idx="1"/>
          </p:nvPr>
        </p:nvSpPr>
        <p:spPr>
          <a:xfrm>
            <a:off x="533400" y="1066800"/>
            <a:ext cx="8229600" cy="5059363"/>
          </a:xfrm>
        </p:spPr>
        <p:txBody>
          <a:bodyPr>
            <a:noAutofit/>
          </a:bodyPr>
          <a:lstStyle/>
          <a:p>
            <a:pPr>
              <a:buNone/>
            </a:pPr>
            <a:r>
              <a:rPr lang="en-US" b="1" dirty="0">
                <a:latin typeface="Comic Sans MS" pitchFamily="66" charset="0"/>
              </a:rPr>
              <a:t>The objectives of verifying the diagnosis are (a) to ensure that </a:t>
            </a:r>
            <a:r>
              <a:rPr lang="en-US" b="1" dirty="0" err="1">
                <a:solidFill>
                  <a:srgbClr val="00B050"/>
                </a:solidFill>
                <a:latin typeface="Comic Sans MS" pitchFamily="66" charset="0"/>
              </a:rPr>
              <a:t>Dx</a:t>
            </a:r>
            <a:r>
              <a:rPr lang="en-US" b="1" dirty="0">
                <a:solidFill>
                  <a:srgbClr val="00B050"/>
                </a:solidFill>
                <a:latin typeface="Comic Sans MS" pitchFamily="66" charset="0"/>
              </a:rPr>
              <a:t> is correct </a:t>
            </a:r>
            <a:r>
              <a:rPr lang="en-US" b="1" dirty="0">
                <a:latin typeface="Comic Sans MS" pitchFamily="66" charset="0"/>
              </a:rPr>
              <a:t>&amp; (b) to rule out laboratory </a:t>
            </a:r>
            <a:r>
              <a:rPr lang="en-US" b="1" dirty="0">
                <a:solidFill>
                  <a:srgbClr val="00B050"/>
                </a:solidFill>
                <a:latin typeface="Comic Sans MS" pitchFamily="66" charset="0"/>
              </a:rPr>
              <a:t>error.</a:t>
            </a:r>
          </a:p>
          <a:p>
            <a:pPr>
              <a:buNone/>
            </a:pPr>
            <a:r>
              <a:rPr lang="en-US" b="1" dirty="0">
                <a:solidFill>
                  <a:schemeClr val="accent1"/>
                </a:solidFill>
                <a:latin typeface="Comic Sans MS" pitchFamily="66" charset="0"/>
              </a:rPr>
              <a:t>How to verify diagnosis</a:t>
            </a:r>
          </a:p>
          <a:p>
            <a:r>
              <a:rPr lang="en-US" b="1" dirty="0">
                <a:latin typeface="Comic Sans MS" pitchFamily="66" charset="0"/>
              </a:rPr>
              <a:t>List </a:t>
            </a:r>
            <a:r>
              <a:rPr lang="en-US" b="1" dirty="0" err="1">
                <a:latin typeface="Comic Sans MS" pitchFamily="66" charset="0"/>
              </a:rPr>
              <a:t>S&amp;S</a:t>
            </a:r>
            <a:r>
              <a:rPr lang="en-US" b="1" dirty="0">
                <a:latin typeface="Comic Sans MS" pitchFamily="66" charset="0"/>
              </a:rPr>
              <a:t> in a frequency table</a:t>
            </a:r>
          </a:p>
          <a:p>
            <a:r>
              <a:rPr lang="en-US" b="1" dirty="0">
                <a:latin typeface="Comic Sans MS" pitchFamily="66" charset="0"/>
              </a:rPr>
              <a:t>Ensure lab </a:t>
            </a:r>
            <a:r>
              <a:rPr lang="en-US" b="1" dirty="0">
                <a:solidFill>
                  <a:schemeClr val="accent1"/>
                </a:solidFill>
                <a:latin typeface="Comic Sans MS" pitchFamily="66" charset="0"/>
              </a:rPr>
              <a:t>results are consistent</a:t>
            </a:r>
          </a:p>
          <a:p>
            <a:r>
              <a:rPr lang="en-US" b="1" dirty="0">
                <a:latin typeface="Comic Sans MS" pitchFamily="66" charset="0"/>
              </a:rPr>
              <a:t>Visit other patients with the disease for </a:t>
            </a:r>
            <a:r>
              <a:rPr lang="en-US" b="1" dirty="0">
                <a:solidFill>
                  <a:schemeClr val="accent1"/>
                </a:solidFill>
                <a:latin typeface="Comic Sans MS" pitchFamily="66" charset="0"/>
              </a:rPr>
              <a:t>further inquiry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FF0000"/>
                </a:solidFill>
                <a:latin typeface="Comic Sans MS" pitchFamily="66" charset="0"/>
              </a:rPr>
              <a:t>Establishing a Case Definition</a:t>
            </a:r>
            <a:endParaRPr lang="en-US" sz="3600" dirty="0">
              <a:solidFill>
                <a:srgbClr val="FF0000"/>
              </a:solidFill>
              <a:latin typeface="Comic Sans MS" pitchFamily="66" charset="0"/>
            </a:endParaRPr>
          </a:p>
        </p:txBody>
      </p:sp>
      <p:sp>
        <p:nvSpPr>
          <p:cNvPr id="3" name="Content Placeholder 2"/>
          <p:cNvSpPr>
            <a:spLocks noGrp="1"/>
          </p:cNvSpPr>
          <p:nvPr>
            <p:ph idx="1"/>
          </p:nvPr>
        </p:nvSpPr>
        <p:spPr>
          <a:xfrm>
            <a:off x="457200" y="1493837"/>
            <a:ext cx="8229600" cy="4906963"/>
          </a:xfrm>
        </p:spPr>
        <p:txBody>
          <a:bodyPr>
            <a:noAutofit/>
          </a:bodyPr>
          <a:lstStyle/>
          <a:p>
            <a:r>
              <a:rPr lang="en-US" b="1" dirty="0">
                <a:latin typeface="Comic Sans MS" pitchFamily="66" charset="0"/>
              </a:rPr>
              <a:t>A case definition is a </a:t>
            </a:r>
            <a:r>
              <a:rPr lang="en-US" b="1" dirty="0">
                <a:solidFill>
                  <a:schemeClr val="accent1"/>
                </a:solidFill>
                <a:latin typeface="Comic Sans MS" pitchFamily="66" charset="0"/>
              </a:rPr>
              <a:t>standard set </a:t>
            </a:r>
            <a:r>
              <a:rPr lang="en-US" b="1" dirty="0">
                <a:latin typeface="Comic Sans MS" pitchFamily="66" charset="0"/>
              </a:rPr>
              <a:t>of </a:t>
            </a:r>
            <a:r>
              <a:rPr lang="en-US" b="1" dirty="0">
                <a:solidFill>
                  <a:schemeClr val="accent1"/>
                </a:solidFill>
                <a:latin typeface="Comic Sans MS" pitchFamily="66" charset="0"/>
              </a:rPr>
              <a:t>criteria</a:t>
            </a:r>
            <a:r>
              <a:rPr lang="en-US" b="1" dirty="0">
                <a:latin typeface="Comic Sans MS" pitchFamily="66" charset="0"/>
              </a:rPr>
              <a:t> for deciding whether an individual should be classified as having the health condition of interest. A case definition includes clinical criteria and epidemiological criteria - </a:t>
            </a:r>
            <a:r>
              <a:rPr lang="en-US" b="1" dirty="0">
                <a:solidFill>
                  <a:schemeClr val="accent1"/>
                </a:solidFill>
                <a:latin typeface="Comic Sans MS" pitchFamily="66" charset="0"/>
              </a:rPr>
              <a:t>time</a:t>
            </a:r>
            <a:r>
              <a:rPr lang="en-US" b="1" dirty="0">
                <a:latin typeface="Comic Sans MS" pitchFamily="66" charset="0"/>
              </a:rPr>
              <a:t>, </a:t>
            </a:r>
            <a:r>
              <a:rPr lang="en-US" b="1" dirty="0">
                <a:solidFill>
                  <a:schemeClr val="accent1"/>
                </a:solidFill>
                <a:latin typeface="Comic Sans MS" pitchFamily="66" charset="0"/>
              </a:rPr>
              <a:t>place</a:t>
            </a:r>
            <a:r>
              <a:rPr lang="en-US" b="1" dirty="0">
                <a:latin typeface="Comic Sans MS" pitchFamily="66" charset="0"/>
              </a:rPr>
              <a:t>, and </a:t>
            </a:r>
            <a:r>
              <a:rPr lang="en-US" b="1" dirty="0">
                <a:solidFill>
                  <a:schemeClr val="accent1"/>
                </a:solidFill>
                <a:latin typeface="Comic Sans MS" pitchFamily="66" charset="0"/>
              </a:rPr>
              <a:t>person</a:t>
            </a:r>
            <a:r>
              <a:rPr lang="en-US" b="1" dirty="0">
                <a:latin typeface="Comic Sans MS" pitchFamily="66" charset="0"/>
              </a:rPr>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marL="0" indent="0">
              <a:buNone/>
            </a:pPr>
            <a:r>
              <a:rPr lang="en-US" b="1" dirty="0">
                <a:solidFill>
                  <a:srgbClr val="FF0000"/>
                </a:solidFill>
                <a:latin typeface="Comic Sans MS" pitchFamily="66" charset="0"/>
              </a:rPr>
              <a:t>Establishing case definition</a:t>
            </a:r>
          </a:p>
          <a:p>
            <a:r>
              <a:rPr lang="en-US" b="1" dirty="0">
                <a:latin typeface="Comic Sans MS" pitchFamily="66" charset="0"/>
              </a:rPr>
              <a:t>Make it </a:t>
            </a:r>
            <a:r>
              <a:rPr lang="en-US" b="1" dirty="0">
                <a:solidFill>
                  <a:schemeClr val="accent1"/>
                </a:solidFill>
                <a:latin typeface="Comic Sans MS" pitchFamily="66" charset="0"/>
              </a:rPr>
              <a:t>simple</a:t>
            </a:r>
            <a:r>
              <a:rPr lang="en-US" b="1" dirty="0">
                <a:latin typeface="Comic Sans MS" pitchFamily="66" charset="0"/>
              </a:rPr>
              <a:t> and </a:t>
            </a:r>
            <a:r>
              <a:rPr lang="en-US" b="1" dirty="0">
                <a:solidFill>
                  <a:schemeClr val="accent1"/>
                </a:solidFill>
                <a:latin typeface="Comic Sans MS" pitchFamily="66" charset="0"/>
              </a:rPr>
              <a:t>objective</a:t>
            </a:r>
          </a:p>
          <a:p>
            <a:r>
              <a:rPr lang="en-US" b="1" dirty="0">
                <a:latin typeface="Comic Sans MS" pitchFamily="66" charset="0"/>
              </a:rPr>
              <a:t>Restrict case definition to </a:t>
            </a:r>
            <a:r>
              <a:rPr lang="en-US" b="1" dirty="0">
                <a:solidFill>
                  <a:schemeClr val="accent1"/>
                </a:solidFill>
                <a:latin typeface="Comic Sans MS" pitchFamily="66" charset="0"/>
              </a:rPr>
              <a:t>Time, Person, Place </a:t>
            </a:r>
            <a:r>
              <a:rPr lang="en-US" b="1" dirty="0">
                <a:latin typeface="Comic Sans MS" pitchFamily="66" charset="0"/>
              </a:rPr>
              <a:t>characteristics</a:t>
            </a:r>
          </a:p>
          <a:p>
            <a:r>
              <a:rPr lang="en-US" b="1" dirty="0">
                <a:latin typeface="Comic Sans MS" pitchFamily="66" charset="0"/>
              </a:rPr>
              <a:t>Selected case definition criteria must be </a:t>
            </a:r>
            <a:r>
              <a:rPr lang="en-US" b="1" dirty="0">
                <a:solidFill>
                  <a:schemeClr val="accent1"/>
                </a:solidFill>
                <a:latin typeface="Comic Sans MS" pitchFamily="66" charset="0"/>
              </a:rPr>
              <a:t>used consistently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normAutofit/>
          </a:bodyPr>
          <a:lstStyle/>
          <a:p>
            <a:r>
              <a:rPr lang="en-US" sz="3600" b="1" dirty="0">
                <a:solidFill>
                  <a:srgbClr val="FF0000"/>
                </a:solidFill>
                <a:latin typeface="Comic Sans MS" pitchFamily="66" charset="0"/>
              </a:rPr>
              <a:t>Case definition categories</a:t>
            </a:r>
          </a:p>
        </p:txBody>
      </p:sp>
      <p:sp>
        <p:nvSpPr>
          <p:cNvPr id="3" name="Content Placeholder 2"/>
          <p:cNvSpPr>
            <a:spLocks noGrp="1"/>
          </p:cNvSpPr>
          <p:nvPr>
            <p:ph idx="1"/>
          </p:nvPr>
        </p:nvSpPr>
        <p:spPr>
          <a:xfrm>
            <a:off x="457200" y="1600200"/>
            <a:ext cx="8229600" cy="4830763"/>
          </a:xfrm>
        </p:spPr>
        <p:txBody>
          <a:bodyPr>
            <a:noAutofit/>
          </a:bodyPr>
          <a:lstStyle/>
          <a:p>
            <a:r>
              <a:rPr lang="en-US" sz="2800" b="1" dirty="0">
                <a:latin typeface="Comic Sans MS" pitchFamily="66" charset="0"/>
              </a:rPr>
              <a:t>A case is classified as </a:t>
            </a:r>
            <a:r>
              <a:rPr lang="en-US" sz="2800" b="1" dirty="0">
                <a:solidFill>
                  <a:srgbClr val="FF0000"/>
                </a:solidFill>
                <a:latin typeface="Comic Sans MS" pitchFamily="66" charset="0"/>
              </a:rPr>
              <a:t>definite/confirmed</a:t>
            </a:r>
            <a:r>
              <a:rPr lang="en-US" sz="2800" b="1" dirty="0">
                <a:latin typeface="Comic Sans MS" pitchFamily="66" charset="0"/>
              </a:rPr>
              <a:t> if there is laboratory verification. </a:t>
            </a:r>
          </a:p>
          <a:p>
            <a:r>
              <a:rPr lang="en-US" sz="2800" b="1" dirty="0">
                <a:latin typeface="Comic Sans MS" pitchFamily="66" charset="0"/>
              </a:rPr>
              <a:t>A case is classified as </a:t>
            </a:r>
            <a:r>
              <a:rPr lang="en-US" sz="2800" b="1" dirty="0">
                <a:solidFill>
                  <a:srgbClr val="FF0000"/>
                </a:solidFill>
                <a:latin typeface="Comic Sans MS" pitchFamily="66" charset="0"/>
              </a:rPr>
              <a:t>probable</a:t>
            </a:r>
            <a:r>
              <a:rPr lang="en-US" sz="2800" b="1" dirty="0">
                <a:latin typeface="Comic Sans MS" pitchFamily="66" charset="0"/>
              </a:rPr>
              <a:t> if typical clinical features of the disease are present but without laboratory confirmation.</a:t>
            </a:r>
          </a:p>
          <a:p>
            <a:r>
              <a:rPr lang="en-US" sz="2800" b="1" dirty="0">
                <a:latin typeface="Comic Sans MS" pitchFamily="66" charset="0"/>
              </a:rPr>
              <a:t> A case is classified as </a:t>
            </a:r>
            <a:r>
              <a:rPr lang="en-US" sz="2800" b="1" dirty="0">
                <a:solidFill>
                  <a:srgbClr val="FF0000"/>
                </a:solidFill>
                <a:latin typeface="Comic Sans MS" pitchFamily="66" charset="0"/>
              </a:rPr>
              <a:t>possible</a:t>
            </a:r>
            <a:r>
              <a:rPr lang="en-US" sz="2800" b="1" dirty="0">
                <a:latin typeface="Comic Sans MS" pitchFamily="66" charset="0"/>
              </a:rPr>
              <a:t> if there are fewer of the typical clinical features.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943600"/>
          </a:xfrm>
        </p:spPr>
        <p:txBody>
          <a:bodyPr>
            <a:noAutofit/>
          </a:bodyPr>
          <a:lstStyle/>
          <a:p>
            <a:r>
              <a:rPr lang="en-US" sz="2800" b="1" dirty="0">
                <a:solidFill>
                  <a:srgbClr val="FF0000"/>
                </a:solidFill>
                <a:latin typeface="Comic Sans MS" pitchFamily="66" charset="0"/>
              </a:rPr>
              <a:t>An outbreak (epidemic) </a:t>
            </a:r>
            <a:r>
              <a:rPr lang="en-US" sz="2800" b="1" dirty="0">
                <a:latin typeface="Comic Sans MS" pitchFamily="66" charset="0"/>
              </a:rPr>
              <a:t>is the occurrence of more cases of disease than expected in a given area or among a specific group of people over a particular period of time. </a:t>
            </a:r>
          </a:p>
          <a:p>
            <a:r>
              <a:rPr lang="en-US" sz="2800" b="1" dirty="0">
                <a:solidFill>
                  <a:srgbClr val="FF0000"/>
                </a:solidFill>
                <a:latin typeface="Comic Sans MS" pitchFamily="66" charset="0"/>
              </a:rPr>
              <a:t>A cluster </a:t>
            </a:r>
            <a:r>
              <a:rPr lang="en-US" sz="2800" b="1" dirty="0">
                <a:latin typeface="Comic Sans MS" pitchFamily="66" charset="0"/>
              </a:rPr>
              <a:t>is an aggregation of cases in a given area over a particular period without regard to whether the number of cases is more than expected. </a:t>
            </a:r>
          </a:p>
          <a:p>
            <a:r>
              <a:rPr lang="en-US" sz="2800" b="1" dirty="0">
                <a:latin typeface="Comic Sans MS" pitchFamily="66" charset="0"/>
              </a:rPr>
              <a:t>In an outbreak, we usually presume that the cases are related to one another or that they have a common cause.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rmAutofit/>
          </a:bodyPr>
          <a:lstStyle/>
          <a:p>
            <a:r>
              <a:rPr lang="en-US" sz="3600" b="1" dirty="0">
                <a:solidFill>
                  <a:srgbClr val="FF0000"/>
                </a:solidFill>
                <a:latin typeface="Comic Sans MS" pitchFamily="66" charset="0"/>
              </a:rPr>
              <a:t>Counting the cases</a:t>
            </a:r>
          </a:p>
        </p:txBody>
      </p:sp>
      <p:sp>
        <p:nvSpPr>
          <p:cNvPr id="3" name="Content Placeholder 2"/>
          <p:cNvSpPr>
            <a:spLocks noGrp="1"/>
          </p:cNvSpPr>
          <p:nvPr>
            <p:ph idx="1"/>
          </p:nvPr>
        </p:nvSpPr>
        <p:spPr>
          <a:xfrm>
            <a:off x="609600" y="1828800"/>
            <a:ext cx="8229600" cy="4830763"/>
          </a:xfrm>
        </p:spPr>
        <p:txBody>
          <a:bodyPr>
            <a:normAutofit/>
          </a:bodyPr>
          <a:lstStyle/>
          <a:p>
            <a:r>
              <a:rPr lang="en-US" sz="3600" b="1" dirty="0">
                <a:latin typeface="Comic Sans MS" pitchFamily="66" charset="0"/>
              </a:rPr>
              <a:t>Look for more cases</a:t>
            </a:r>
          </a:p>
          <a:p>
            <a:pPr lvl="1"/>
            <a:r>
              <a:rPr lang="en-US" sz="3200" b="1" dirty="0">
                <a:latin typeface="Comic Sans MS" pitchFamily="66" charset="0"/>
              </a:rPr>
              <a:t>From patients</a:t>
            </a:r>
          </a:p>
          <a:p>
            <a:pPr lvl="1"/>
            <a:r>
              <a:rPr lang="en-US" sz="3200" b="1" dirty="0">
                <a:latin typeface="Comic Sans MS" pitchFamily="66" charset="0"/>
              </a:rPr>
              <a:t>From contacts</a:t>
            </a:r>
          </a:p>
          <a:p>
            <a:pPr lvl="1"/>
            <a:r>
              <a:rPr lang="en-US" sz="3200" b="1" dirty="0">
                <a:latin typeface="Comic Sans MS" pitchFamily="66" charset="0"/>
              </a:rPr>
              <a:t>From local hospitals, clinics, labs</a:t>
            </a:r>
          </a:p>
          <a:p>
            <a:pPr lvl="1"/>
            <a:r>
              <a:rPr lang="en-US" sz="3200" b="1" dirty="0">
                <a:latin typeface="Comic Sans MS" pitchFamily="66" charset="0"/>
              </a:rPr>
              <a:t>From communities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943600"/>
          </a:xfrm>
        </p:spPr>
        <p:txBody>
          <a:bodyPr>
            <a:normAutofit/>
          </a:bodyPr>
          <a:lstStyle/>
          <a:p>
            <a:pPr>
              <a:buNone/>
            </a:pPr>
            <a:r>
              <a:rPr lang="en-US" sz="4000" b="1" dirty="0">
                <a:solidFill>
                  <a:srgbClr val="00B050"/>
                </a:solidFill>
              </a:rPr>
              <a:t>5. </a:t>
            </a:r>
            <a:r>
              <a:rPr lang="en-US" sz="3600" b="1" dirty="0">
                <a:solidFill>
                  <a:srgbClr val="00B050"/>
                </a:solidFill>
                <a:latin typeface="Comic Sans MS" pitchFamily="66" charset="0"/>
              </a:rPr>
              <a:t>Perform descriptive epidemiology</a:t>
            </a:r>
          </a:p>
          <a:p>
            <a:pPr>
              <a:buFont typeface="Wingdings" pitchFamily="2" charset="2"/>
              <a:buChar char="v"/>
            </a:pPr>
            <a:r>
              <a:rPr lang="en-US" sz="2800" b="1" dirty="0">
                <a:latin typeface="Comic Sans MS" pitchFamily="66" charset="0"/>
              </a:rPr>
              <a:t>Describe disease in detail – TPP</a:t>
            </a:r>
          </a:p>
          <a:p>
            <a:pPr>
              <a:buFont typeface="Wingdings" pitchFamily="2" charset="2"/>
              <a:buChar char="v"/>
            </a:pPr>
            <a:r>
              <a:rPr lang="en-US" sz="2800" b="1" dirty="0">
                <a:latin typeface="Comic Sans MS" pitchFamily="66" charset="0"/>
              </a:rPr>
              <a:t>Select appropriate study design to investigate the disease</a:t>
            </a:r>
          </a:p>
          <a:p>
            <a:pPr>
              <a:buFont typeface="Wingdings" pitchFamily="2" charset="2"/>
              <a:buChar char="v"/>
            </a:pPr>
            <a:r>
              <a:rPr lang="en-US" sz="2800" b="1" dirty="0">
                <a:latin typeface="Comic Sans MS" pitchFamily="66" charset="0"/>
              </a:rPr>
              <a:t>Calculate </a:t>
            </a:r>
            <a:r>
              <a:rPr lang="en-US" sz="2800" b="1" dirty="0">
                <a:solidFill>
                  <a:srgbClr val="FF0000"/>
                </a:solidFill>
                <a:latin typeface="Comic Sans MS" pitchFamily="66" charset="0"/>
              </a:rPr>
              <a:t>attack rates</a:t>
            </a:r>
          </a:p>
          <a:p>
            <a:pPr>
              <a:buFont typeface="Wingdings" pitchFamily="2" charset="2"/>
              <a:buChar char="v"/>
            </a:pPr>
            <a:r>
              <a:rPr lang="en-US" sz="2800" b="1" dirty="0">
                <a:latin typeface="Comic Sans MS" pitchFamily="66" charset="0"/>
              </a:rPr>
              <a:t>Construct</a:t>
            </a:r>
            <a:r>
              <a:rPr lang="en-US" sz="2800" b="1" dirty="0">
                <a:solidFill>
                  <a:srgbClr val="FF0000"/>
                </a:solidFill>
                <a:latin typeface="Comic Sans MS" pitchFamily="66" charset="0"/>
              </a:rPr>
              <a:t> epidemic curves</a:t>
            </a:r>
          </a:p>
          <a:p>
            <a:pPr>
              <a:buFont typeface="Wingdings" pitchFamily="2" charset="2"/>
              <a:buChar char="v"/>
            </a:pPr>
            <a:r>
              <a:rPr lang="en-US" sz="2800" b="1" dirty="0">
                <a:latin typeface="Comic Sans MS" pitchFamily="66" charset="0"/>
              </a:rPr>
              <a:t>Construct </a:t>
            </a:r>
            <a:r>
              <a:rPr lang="en-US" sz="2800" b="1" dirty="0">
                <a:solidFill>
                  <a:srgbClr val="FF0000"/>
                </a:solidFill>
                <a:latin typeface="Comic Sans MS" pitchFamily="66" charset="0"/>
              </a:rPr>
              <a:t>cross tabulations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229600" cy="2286000"/>
          </a:xfrm>
        </p:spPr>
        <p:txBody>
          <a:bodyPr>
            <a:normAutofit fontScale="90000"/>
          </a:bodyPr>
          <a:lstStyle/>
          <a:p>
            <a:pPr algn="l"/>
            <a:br>
              <a:rPr lang="en-US" b="1" dirty="0"/>
            </a:br>
            <a:br>
              <a:rPr lang="en-US" b="1" dirty="0"/>
            </a:br>
            <a:r>
              <a:rPr lang="en-US" sz="4000" b="1" dirty="0">
                <a:solidFill>
                  <a:srgbClr val="FF0000"/>
                </a:solidFill>
                <a:latin typeface="Comic Sans MS" pitchFamily="66" charset="0"/>
              </a:rPr>
              <a:t>Describe the disease by epidemic curve</a:t>
            </a:r>
            <a:br>
              <a:rPr lang="en-US" sz="4000" b="1"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457200" y="2362200"/>
            <a:ext cx="8229600" cy="5410200"/>
          </a:xfrm>
        </p:spPr>
        <p:txBody>
          <a:bodyPr>
            <a:noAutofit/>
          </a:bodyPr>
          <a:lstStyle/>
          <a:p>
            <a:r>
              <a:rPr lang="en-US" b="1" dirty="0">
                <a:solidFill>
                  <a:srgbClr val="FF0000"/>
                </a:solidFill>
                <a:latin typeface="Comic Sans MS" pitchFamily="66" charset="0"/>
              </a:rPr>
              <a:t>Time</a:t>
            </a:r>
            <a:r>
              <a:rPr lang="en-US" b="1" dirty="0">
                <a:latin typeface="Comic Sans MS" pitchFamily="66" charset="0"/>
              </a:rPr>
              <a:t>: when disease occurred in an individual (construct an epidemic curve). An epidemic curve is a graphic representation (Histogram) of number of cases by date of onset of disease. It provides quick and informative data on the situation of an epidemic.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FF0000"/>
                </a:solidFill>
                <a:latin typeface="Comic Sans MS" pitchFamily="66" charset="0"/>
              </a:rPr>
              <a:t>How to construct an epidemic curve</a:t>
            </a:r>
          </a:p>
        </p:txBody>
      </p:sp>
      <p:sp>
        <p:nvSpPr>
          <p:cNvPr id="3" name="Content Placeholder 2"/>
          <p:cNvSpPr>
            <a:spLocks noGrp="1"/>
          </p:cNvSpPr>
          <p:nvPr>
            <p:ph idx="1"/>
          </p:nvPr>
        </p:nvSpPr>
        <p:spPr/>
        <p:txBody>
          <a:bodyPr>
            <a:noAutofit/>
          </a:bodyPr>
          <a:lstStyle/>
          <a:p>
            <a:pPr marL="514350" indent="-514350">
              <a:buFont typeface="+mj-lt"/>
              <a:buAutoNum type="arabicPeriod"/>
            </a:pPr>
            <a:r>
              <a:rPr lang="en-US" sz="2800" b="1" dirty="0">
                <a:latin typeface="Comic Sans MS" pitchFamily="66" charset="0"/>
              </a:rPr>
              <a:t>Identify the time of onset of illness of each case</a:t>
            </a:r>
          </a:p>
          <a:p>
            <a:pPr marL="514350" indent="-514350">
              <a:buFont typeface="+mj-lt"/>
              <a:buAutoNum type="arabicPeriod"/>
            </a:pPr>
            <a:r>
              <a:rPr lang="en-US" sz="2800" b="1" dirty="0">
                <a:latin typeface="Comic Sans MS" pitchFamily="66" charset="0"/>
              </a:rPr>
              <a:t>Select the unit of time on the </a:t>
            </a:r>
            <a:r>
              <a:rPr lang="en-US" sz="2800" b="1" i="1" dirty="0">
                <a:latin typeface="Comic Sans MS" pitchFamily="66" charset="0"/>
              </a:rPr>
              <a:t>x-axis</a:t>
            </a:r>
          </a:p>
          <a:p>
            <a:pPr marL="514350" indent="-514350">
              <a:buFont typeface="+mj-lt"/>
              <a:buAutoNum type="arabicPeriod"/>
            </a:pPr>
            <a:r>
              <a:rPr lang="en-US" sz="2800" b="1" dirty="0">
                <a:latin typeface="Comic Sans MS" pitchFamily="66" charset="0"/>
              </a:rPr>
              <a:t>Show the pre-epidemic period on your graph to illustrate the background or “expected” number of cases.</a:t>
            </a:r>
          </a:p>
          <a:p>
            <a:pPr marL="514350" indent="-514350">
              <a:buFont typeface="+mj-lt"/>
              <a:buAutoNum type="arabicPeriod"/>
            </a:pPr>
            <a:r>
              <a:rPr lang="en-US" sz="2800" b="1" dirty="0">
                <a:latin typeface="Comic Sans MS" pitchFamily="66" charset="0"/>
              </a:rPr>
              <a:t>Use histogram bars to depict the cases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Autofit/>
          </a:bodyPr>
          <a:lstStyle/>
          <a:p>
            <a:pPr>
              <a:buNone/>
            </a:pPr>
            <a:r>
              <a:rPr lang="en-US" sz="2800" b="1" dirty="0">
                <a:latin typeface="Comic Sans MS" pitchFamily="66" charset="0"/>
              </a:rPr>
              <a:t>Interpreting an Epidemic Curve. </a:t>
            </a:r>
          </a:p>
          <a:p>
            <a:r>
              <a:rPr lang="en-US" sz="2800" b="1" dirty="0">
                <a:latin typeface="Comic Sans MS" pitchFamily="66" charset="0"/>
              </a:rPr>
              <a:t>The first step in interpreting an epidemic curve is to consider its </a:t>
            </a:r>
            <a:r>
              <a:rPr lang="en-US" sz="2800" b="1" dirty="0">
                <a:solidFill>
                  <a:srgbClr val="0000FF"/>
                </a:solidFill>
                <a:latin typeface="Comic Sans MS" pitchFamily="66" charset="0"/>
              </a:rPr>
              <a:t>overall shape</a:t>
            </a:r>
            <a:r>
              <a:rPr lang="en-US" sz="2800" b="1" dirty="0">
                <a:latin typeface="Comic Sans MS" pitchFamily="66" charset="0"/>
              </a:rPr>
              <a:t>. </a:t>
            </a:r>
          </a:p>
          <a:p>
            <a:r>
              <a:rPr lang="en-US" sz="2800" b="1" dirty="0">
                <a:latin typeface="Comic Sans MS" pitchFamily="66" charset="0"/>
              </a:rPr>
              <a:t>The shape of the epidemic curve is determined by the </a:t>
            </a:r>
            <a:r>
              <a:rPr lang="en-US" sz="2800" b="1" dirty="0">
                <a:solidFill>
                  <a:srgbClr val="0000FF"/>
                </a:solidFill>
                <a:latin typeface="Comic Sans MS" pitchFamily="66" charset="0"/>
              </a:rPr>
              <a:t>epidemic pattern </a:t>
            </a:r>
            <a:r>
              <a:rPr lang="en-US" sz="2800" b="1" dirty="0">
                <a:latin typeface="Comic Sans MS" pitchFamily="66" charset="0"/>
              </a:rPr>
              <a:t>(common source versus propagated), the </a:t>
            </a:r>
            <a:r>
              <a:rPr lang="en-US" sz="2800" b="1" dirty="0">
                <a:solidFill>
                  <a:srgbClr val="0000FF"/>
                </a:solidFill>
                <a:latin typeface="Comic Sans MS" pitchFamily="66" charset="0"/>
              </a:rPr>
              <a:t>period of time </a:t>
            </a:r>
            <a:r>
              <a:rPr lang="en-US" sz="2800" b="1" dirty="0">
                <a:latin typeface="Comic Sans MS" pitchFamily="66" charset="0"/>
              </a:rPr>
              <a:t>over which susceptible persons are exposed, and </a:t>
            </a:r>
            <a:r>
              <a:rPr lang="en-US" sz="2800" b="1" dirty="0">
                <a:solidFill>
                  <a:srgbClr val="0000FF"/>
                </a:solidFill>
                <a:latin typeface="Comic Sans MS" pitchFamily="66" charset="0"/>
              </a:rPr>
              <a:t>the minimum, average, and maximum incubation periods for the disease.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r>
              <a:rPr lang="en-US" sz="3600" b="1" dirty="0">
                <a:latin typeface="Comic Sans MS" pitchFamily="66" charset="0"/>
              </a:rPr>
              <a:t>An epidemic curve which has a </a:t>
            </a:r>
            <a:r>
              <a:rPr lang="en-US" sz="3600" b="1" dirty="0">
                <a:solidFill>
                  <a:srgbClr val="0000FF"/>
                </a:solidFill>
                <a:latin typeface="Comic Sans MS" pitchFamily="66" charset="0"/>
              </a:rPr>
              <a:t>steep upslope and a more gradual downslope</a:t>
            </a:r>
            <a:r>
              <a:rPr lang="en-US" sz="3600" b="1" dirty="0">
                <a:latin typeface="Comic Sans MS" pitchFamily="66" charset="0"/>
              </a:rPr>
              <a:t> (a log-normal curve) indicates a </a:t>
            </a:r>
            <a:r>
              <a:rPr lang="en-US" sz="3600" b="1" dirty="0">
                <a:solidFill>
                  <a:srgbClr val="00B050"/>
                </a:solidFill>
                <a:latin typeface="Comic Sans MS" pitchFamily="66" charset="0"/>
              </a:rPr>
              <a:t>point source epidemic </a:t>
            </a:r>
            <a:r>
              <a:rPr lang="en-US" sz="3600" b="1" dirty="0">
                <a:latin typeface="Comic Sans MS" pitchFamily="66" charset="0"/>
              </a:rPr>
              <a:t>in which persons are exposed to the same source over a relative brief period.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r>
              <a:rPr lang="en-US" b="1" dirty="0">
                <a:latin typeface="Comic Sans MS" pitchFamily="66" charset="0"/>
              </a:rPr>
              <a:t>In a point source epidemic, all the cases occur within one incubation period. If the duration of exposure was prolonged, the epidemic is called a continuous common source epidemic, and the epidemic curve will have a plateau instead of a peak.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r>
              <a:rPr lang="en-US" sz="3000" b="1" dirty="0">
                <a:latin typeface="Comic Sans MS" pitchFamily="66" charset="0"/>
              </a:rPr>
              <a:t>Intermittent common source epidemics produce irregularly jagged epidemic curves which reflect the intermittency and duration of exposure, and the number of persons exposed. </a:t>
            </a:r>
          </a:p>
          <a:p>
            <a:r>
              <a:rPr lang="en-US" sz="3000" b="1" dirty="0">
                <a:latin typeface="Comic Sans MS" pitchFamily="66" charset="0"/>
              </a:rPr>
              <a:t>Person-to-person spread – a propagated epidemic – should have a series of progressively taller peaks one incubation period apart, but in reality few produce this classic pattern.</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08037"/>
            <a:ext cx="8229600" cy="5668963"/>
          </a:xfrm>
        </p:spPr>
        <p:txBody>
          <a:bodyPr>
            <a:noAutofit/>
          </a:bodyPr>
          <a:lstStyle/>
          <a:p>
            <a:r>
              <a:rPr lang="en-US" b="1" dirty="0">
                <a:solidFill>
                  <a:srgbClr val="FF0000"/>
                </a:solidFill>
                <a:latin typeface="Comic Sans MS" pitchFamily="66" charset="0"/>
              </a:rPr>
              <a:t>PERSON</a:t>
            </a:r>
          </a:p>
          <a:p>
            <a:r>
              <a:rPr lang="en-US" b="1" dirty="0">
                <a:latin typeface="Comic Sans MS" pitchFamily="66" charset="0"/>
              </a:rPr>
              <a:t>Consider person characteristics (age, race, sex, or medical status) or </a:t>
            </a:r>
          </a:p>
          <a:p>
            <a:r>
              <a:rPr lang="en-US" b="1" dirty="0">
                <a:latin typeface="Comic Sans MS" pitchFamily="66" charset="0"/>
              </a:rPr>
              <a:t>Exposures characteristics (occupation, leisure activities, use of medications, tobacco, drugs).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Autofit/>
          </a:bodyPr>
          <a:lstStyle/>
          <a:p>
            <a:r>
              <a:rPr lang="en-US" b="1" dirty="0">
                <a:solidFill>
                  <a:srgbClr val="FF0000"/>
                </a:solidFill>
                <a:latin typeface="Comic Sans MS" pitchFamily="66" charset="0"/>
              </a:rPr>
              <a:t>PLACE</a:t>
            </a:r>
          </a:p>
          <a:p>
            <a:r>
              <a:rPr lang="en-US" b="1" dirty="0">
                <a:latin typeface="Comic Sans MS" pitchFamily="66" charset="0"/>
              </a:rPr>
              <a:t>Geographic location and extent of a problem.</a:t>
            </a:r>
          </a:p>
          <a:p>
            <a:r>
              <a:rPr lang="en-US" b="1" dirty="0">
                <a:latin typeface="Comic Sans MS" pitchFamily="66" charset="0"/>
              </a:rPr>
              <a:t>Demonstrate clusters or patterns which can provide important etiologic clues. </a:t>
            </a:r>
          </a:p>
          <a:p>
            <a:r>
              <a:rPr lang="en-US" b="1" dirty="0">
                <a:latin typeface="Comic Sans MS" pitchFamily="66" charset="0"/>
              </a:rPr>
              <a:t>Done by use of a spot map.</a:t>
            </a:r>
          </a:p>
          <a:p>
            <a:r>
              <a:rPr lang="en-US" b="1" dirty="0">
                <a:latin typeface="Comic Sans MS" pitchFamily="66" charset="0"/>
              </a:rPr>
              <a:t>Identified clusters or patterns may reflect water supplies, wind currents, or proximity to a restaurant or grocery.</a:t>
            </a:r>
            <a:endParaRPr lang="en-US" b="1" dirty="0">
              <a:solidFill>
                <a:srgbClr val="FF0000"/>
              </a:solidFill>
              <a:latin typeface="Comic Sans MS"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a:latin typeface="Arial Narrow" pitchFamily="34" charset="0"/>
              </a:rPr>
            </a:br>
            <a:r>
              <a:rPr lang="en-US" sz="4000" b="1" dirty="0">
                <a:solidFill>
                  <a:srgbClr val="FF0000"/>
                </a:solidFill>
                <a:latin typeface="Comic Sans MS" pitchFamily="66" charset="0"/>
              </a:rPr>
              <a:t>Requirements for an outbreak</a:t>
            </a:r>
            <a:br>
              <a:rPr lang="en-US" sz="4000" b="1" dirty="0">
                <a:solidFill>
                  <a:srgbClr val="FF0000"/>
                </a:solidFill>
                <a:latin typeface="Comic Sans MS" pitchFamily="66" charset="0"/>
              </a:rPr>
            </a:br>
            <a:endParaRPr lang="en-US" dirty="0">
              <a:solidFill>
                <a:srgbClr val="FF0000"/>
              </a:solidFill>
              <a:latin typeface="Comic Sans MS" pitchFamily="66" charset="0"/>
            </a:endParaRPr>
          </a:p>
        </p:txBody>
      </p:sp>
      <p:sp>
        <p:nvSpPr>
          <p:cNvPr id="3" name="Content Placeholder 2"/>
          <p:cNvSpPr>
            <a:spLocks noGrp="1"/>
          </p:cNvSpPr>
          <p:nvPr>
            <p:ph idx="1"/>
          </p:nvPr>
        </p:nvSpPr>
        <p:spPr/>
        <p:txBody>
          <a:bodyPr>
            <a:normAutofit fontScale="92500" lnSpcReduction="10000"/>
          </a:bodyPr>
          <a:lstStyle/>
          <a:p>
            <a:r>
              <a:rPr lang="en-US" sz="3600" b="1" dirty="0">
                <a:latin typeface="Comic Sans MS" pitchFamily="66" charset="0"/>
              </a:rPr>
              <a:t>Presence of an </a:t>
            </a:r>
            <a:r>
              <a:rPr lang="en-US" sz="3600" b="1" dirty="0">
                <a:solidFill>
                  <a:srgbClr val="0000FF"/>
                </a:solidFill>
                <a:latin typeface="Comic Sans MS" pitchFamily="66" charset="0"/>
              </a:rPr>
              <a:t>infected host </a:t>
            </a:r>
            <a:r>
              <a:rPr lang="en-US" sz="3600" b="1" dirty="0">
                <a:latin typeface="Comic Sans MS" pitchFamily="66" charset="0"/>
              </a:rPr>
              <a:t>or other source of infection.</a:t>
            </a:r>
          </a:p>
          <a:p>
            <a:r>
              <a:rPr lang="en-US" sz="3600" b="1" dirty="0">
                <a:latin typeface="Comic Sans MS" pitchFamily="66" charset="0"/>
              </a:rPr>
              <a:t>Adequate number of </a:t>
            </a:r>
            <a:r>
              <a:rPr lang="en-US" sz="3600" b="1" dirty="0">
                <a:solidFill>
                  <a:srgbClr val="0000FF"/>
                </a:solidFill>
                <a:latin typeface="Comic Sans MS" pitchFamily="66" charset="0"/>
              </a:rPr>
              <a:t>susceptible hosts</a:t>
            </a:r>
          </a:p>
          <a:p>
            <a:r>
              <a:rPr lang="en-US" sz="3600" b="1" dirty="0">
                <a:latin typeface="Comic Sans MS" pitchFamily="66" charset="0"/>
              </a:rPr>
              <a:t>An </a:t>
            </a:r>
            <a:r>
              <a:rPr lang="en-US" sz="3600" b="1" dirty="0">
                <a:solidFill>
                  <a:srgbClr val="0000FF"/>
                </a:solidFill>
                <a:latin typeface="Comic Sans MS" pitchFamily="66" charset="0"/>
              </a:rPr>
              <a:t>effective method of contact/transmission </a:t>
            </a:r>
            <a:r>
              <a:rPr lang="en-US" sz="3600" b="1" dirty="0">
                <a:latin typeface="Comic Sans MS" pitchFamily="66" charset="0"/>
              </a:rPr>
              <a:t>for transmission to occur.</a:t>
            </a:r>
            <a:endParaRPr lang="en-US" sz="3600" dirty="0">
              <a:latin typeface="Comic Sans MS" pitchFamily="66" charset="0"/>
            </a:endParaRPr>
          </a:p>
          <a:p>
            <a:r>
              <a:rPr lang="en-US" b="1" dirty="0">
                <a:latin typeface="Comic Sans MS" pitchFamily="66" charset="0"/>
              </a:rPr>
              <a:t>Presence of </a:t>
            </a:r>
            <a:r>
              <a:rPr lang="en-US" b="1" dirty="0">
                <a:solidFill>
                  <a:srgbClr val="0000FF"/>
                </a:solidFill>
                <a:latin typeface="Comic Sans MS" pitchFamily="66" charset="0"/>
              </a:rPr>
              <a:t>environmental factors that favour</a:t>
            </a:r>
            <a:r>
              <a:rPr lang="en-US" b="1" dirty="0">
                <a:solidFill>
                  <a:srgbClr val="FF0000"/>
                </a:solidFill>
                <a:latin typeface="Comic Sans MS" pitchFamily="66" charset="0"/>
              </a:rPr>
              <a:t> </a:t>
            </a:r>
            <a:r>
              <a:rPr lang="en-US" b="1" dirty="0">
                <a:latin typeface="Comic Sans MS" pitchFamily="66" charset="0"/>
              </a:rPr>
              <a:t>the disease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600" b="1" dirty="0">
                <a:solidFill>
                  <a:srgbClr val="FF0000"/>
                </a:solidFill>
                <a:latin typeface="Comic Sans MS" pitchFamily="66" charset="0"/>
              </a:rPr>
              <a:t>ATTACK RATES</a:t>
            </a:r>
          </a:p>
        </p:txBody>
      </p:sp>
      <p:sp>
        <p:nvSpPr>
          <p:cNvPr id="3" name="Content Placeholder 2"/>
          <p:cNvSpPr>
            <a:spLocks noGrp="1"/>
          </p:cNvSpPr>
          <p:nvPr>
            <p:ph idx="1"/>
          </p:nvPr>
        </p:nvSpPr>
        <p:spPr>
          <a:xfrm>
            <a:off x="381000" y="914400"/>
            <a:ext cx="8229600" cy="5334000"/>
          </a:xfrm>
        </p:spPr>
        <p:txBody>
          <a:bodyPr>
            <a:noAutofit/>
          </a:bodyPr>
          <a:lstStyle/>
          <a:p>
            <a:r>
              <a:rPr lang="en-US" b="1" dirty="0">
                <a:latin typeface="Comic Sans MS" pitchFamily="66" charset="0"/>
              </a:rPr>
              <a:t>An attack rate is same as incidence but is usually applied in outbreak situations or in events happening in a relatively short period of time (implicit). It is defined as:</a:t>
            </a:r>
          </a:p>
          <a:p>
            <a:pPr>
              <a:buNone/>
            </a:pPr>
            <a:r>
              <a:rPr lang="en-US" b="1" dirty="0">
                <a:latin typeface="Comic Sans MS" pitchFamily="66" charset="0"/>
              </a:rPr>
              <a:t>   </a:t>
            </a:r>
            <a:r>
              <a:rPr lang="en-US" sz="1600" b="1" dirty="0">
                <a:solidFill>
                  <a:srgbClr val="00B050"/>
                </a:solidFill>
                <a:latin typeface="Comic Sans MS" pitchFamily="66" charset="0"/>
              </a:rPr>
              <a:t>Number of people at risk who develops a disease	X 100</a:t>
            </a:r>
          </a:p>
          <a:p>
            <a:pPr>
              <a:buNone/>
            </a:pPr>
            <a:r>
              <a:rPr lang="en-US" sz="1600" b="1" dirty="0">
                <a:solidFill>
                  <a:srgbClr val="00B050"/>
                </a:solidFill>
                <a:latin typeface="Comic Sans MS" pitchFamily="66" charset="0"/>
              </a:rPr>
              <a:t>	 Total number of people at risk</a:t>
            </a:r>
          </a:p>
          <a:p>
            <a:r>
              <a:rPr lang="en-US" b="1" dirty="0">
                <a:latin typeface="Comic Sans MS" pitchFamily="66" charset="0"/>
              </a:rPr>
              <a:t>The attack rate is useful for comparing populations with different exposure status</a:t>
            </a:r>
          </a:p>
          <a:p>
            <a:r>
              <a:rPr lang="en-US" b="1" dirty="0">
                <a:latin typeface="Comic Sans MS" pitchFamily="66" charset="0"/>
              </a:rPr>
              <a:t>The attack rate can be specific for certain exposure e.g. Food-specific attack rate which is: </a:t>
            </a:r>
            <a:r>
              <a:rPr lang="en-US" b="1" dirty="0">
                <a:solidFill>
                  <a:srgbClr val="00B050"/>
                </a:solidFill>
                <a:latin typeface="Comic Sans MS" pitchFamily="66" charset="0"/>
              </a:rPr>
              <a:t>Number of people who ate a certain food and became ill </a:t>
            </a:r>
            <a:r>
              <a:rPr lang="en-US" b="1" dirty="0">
                <a:solidFill>
                  <a:srgbClr val="FF0000"/>
                </a:solidFill>
                <a:latin typeface="Comic Sans MS" pitchFamily="66" charset="0"/>
              </a:rPr>
              <a:t>divided</a:t>
            </a:r>
            <a:r>
              <a:rPr lang="en-US" b="1" dirty="0">
                <a:solidFill>
                  <a:srgbClr val="00B050"/>
                </a:solidFill>
                <a:latin typeface="Comic Sans MS" pitchFamily="66" charset="0"/>
              </a:rPr>
              <a:t> by the total number of people who ate that food, expressed per 100</a:t>
            </a:r>
          </a:p>
          <a:p>
            <a:pPr>
              <a:buNone/>
            </a:pPr>
            <a:endParaRPr lang="en-US" sz="1600" b="1" dirty="0">
              <a:solidFill>
                <a:srgbClr val="00B050"/>
              </a:solidFill>
              <a:latin typeface="Comic Sans MS" pitchFamily="66" charset="0"/>
            </a:endParaRPr>
          </a:p>
        </p:txBody>
      </p:sp>
      <p:cxnSp>
        <p:nvCxnSpPr>
          <p:cNvPr id="5" name="Straight Connector 4"/>
          <p:cNvCxnSpPr/>
          <p:nvPr/>
        </p:nvCxnSpPr>
        <p:spPr>
          <a:xfrm>
            <a:off x="609600" y="2895600"/>
            <a:ext cx="5181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b="1" dirty="0">
                <a:latin typeface="Comic Sans MS" pitchFamily="66" charset="0"/>
              </a:rPr>
              <a:t>In investigating an attack rate a person who acquires an infection from  an exposure is referred to as a </a:t>
            </a:r>
            <a:r>
              <a:rPr lang="en-US" b="1" dirty="0">
                <a:solidFill>
                  <a:srgbClr val="FF0000"/>
                </a:solidFill>
                <a:latin typeface="Comic Sans MS" pitchFamily="66" charset="0"/>
              </a:rPr>
              <a:t>Primary (Index) Case.</a:t>
            </a:r>
          </a:p>
          <a:p>
            <a:r>
              <a:rPr lang="en-US" b="1" dirty="0">
                <a:latin typeface="Comic Sans MS" pitchFamily="66" charset="0"/>
              </a:rPr>
              <a:t>A person getting the diseases from a primary case is called a </a:t>
            </a:r>
            <a:r>
              <a:rPr lang="en-US" b="1" dirty="0">
                <a:solidFill>
                  <a:srgbClr val="FF0000"/>
                </a:solidFill>
                <a:latin typeface="Comic Sans MS" pitchFamily="66" charset="0"/>
              </a:rPr>
              <a:t>Secondary Case.</a:t>
            </a:r>
          </a:p>
          <a:p>
            <a:r>
              <a:rPr lang="en-US" b="1" dirty="0">
                <a:solidFill>
                  <a:srgbClr val="00B050"/>
                </a:solidFill>
                <a:latin typeface="Comic Sans MS" pitchFamily="66" charset="0"/>
              </a:rPr>
              <a:t>Secondary Attack Rate </a:t>
            </a:r>
            <a:r>
              <a:rPr lang="en-US" b="1" dirty="0">
                <a:latin typeface="Comic Sans MS" pitchFamily="66" charset="0"/>
              </a:rPr>
              <a:t>is the number of people who become ill after contact with primary case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229600" cy="5440363"/>
          </a:xfrm>
        </p:spPr>
        <p:txBody>
          <a:bodyPr>
            <a:normAutofit/>
          </a:bodyPr>
          <a:lstStyle/>
          <a:p>
            <a:pPr>
              <a:buNone/>
            </a:pPr>
            <a:r>
              <a:rPr lang="en-US" sz="3600" b="1" dirty="0">
                <a:solidFill>
                  <a:srgbClr val="FF0000"/>
                </a:solidFill>
              </a:rPr>
              <a:t>6. </a:t>
            </a:r>
            <a:r>
              <a:rPr lang="en-US" sz="3600" b="1" dirty="0">
                <a:solidFill>
                  <a:srgbClr val="FF0000"/>
                </a:solidFill>
                <a:latin typeface="Comic Sans MS" pitchFamily="66" charset="0"/>
              </a:rPr>
              <a:t>Develop hypotheses</a:t>
            </a:r>
          </a:p>
          <a:p>
            <a:r>
              <a:rPr lang="en-US" sz="2800" b="1" dirty="0">
                <a:latin typeface="Comic Sans MS" pitchFamily="66" charset="0"/>
              </a:rPr>
              <a:t>Hypothesise on </a:t>
            </a:r>
            <a:r>
              <a:rPr lang="en-US" sz="2800" b="1" dirty="0">
                <a:solidFill>
                  <a:srgbClr val="FF0000"/>
                </a:solidFill>
                <a:latin typeface="Comic Sans MS" pitchFamily="66" charset="0"/>
              </a:rPr>
              <a:t>causes, modes of transmission….</a:t>
            </a:r>
          </a:p>
          <a:p>
            <a:r>
              <a:rPr lang="en-US" sz="2800" b="1" dirty="0">
                <a:latin typeface="Comic Sans MS" pitchFamily="66" charset="0"/>
              </a:rPr>
              <a:t>This emanates from </a:t>
            </a:r>
            <a:r>
              <a:rPr lang="en-US" sz="2800" b="1" dirty="0" err="1">
                <a:latin typeface="Comic Sans MS" pitchFamily="66" charset="0"/>
              </a:rPr>
              <a:t>TPP</a:t>
            </a:r>
            <a:r>
              <a:rPr lang="en-US" sz="2800" b="1" dirty="0">
                <a:latin typeface="Comic Sans MS" pitchFamily="66" charset="0"/>
              </a:rPr>
              <a:t> description</a:t>
            </a:r>
          </a:p>
          <a:p>
            <a:r>
              <a:rPr lang="en-US" sz="2800" b="1" dirty="0">
                <a:latin typeface="Comic Sans MS" pitchFamily="66" charset="0"/>
              </a:rPr>
              <a:t>The hypotheses should address the source of the agent, the mode (and vehicle or vector) of transmission, and the exposures that caused the disease.</a:t>
            </a:r>
          </a:p>
          <a:p>
            <a:r>
              <a:rPr lang="en-US" sz="2800" b="1" dirty="0">
                <a:latin typeface="Comic Sans MS" pitchFamily="66" charset="0"/>
              </a:rPr>
              <a:t>Formulate a hypotheses which are testable</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a:bodyPr>
          <a:lstStyle/>
          <a:p>
            <a:r>
              <a:rPr lang="en-US" b="1" dirty="0">
                <a:latin typeface="Comic Sans MS" pitchFamily="66" charset="0"/>
              </a:rPr>
              <a:t>Development of hypotheses is guided by:</a:t>
            </a:r>
          </a:p>
          <a:p>
            <a:r>
              <a:rPr lang="en-US" b="1" dirty="0">
                <a:solidFill>
                  <a:srgbClr val="0000FF"/>
                </a:solidFill>
                <a:latin typeface="Comic Sans MS" pitchFamily="66" charset="0"/>
              </a:rPr>
              <a:t>Deduction method</a:t>
            </a:r>
            <a:endParaRPr lang="en-US" b="1" dirty="0">
              <a:latin typeface="Comic Sans MS" pitchFamily="66" charset="0"/>
            </a:endParaRPr>
          </a:p>
          <a:p>
            <a:pPr lvl="1"/>
            <a:r>
              <a:rPr lang="en-US" b="1" dirty="0">
                <a:latin typeface="Comic Sans MS" pitchFamily="66" charset="0"/>
              </a:rPr>
              <a:t>Based on existing knowledge of the disease (if known)</a:t>
            </a:r>
          </a:p>
          <a:p>
            <a:pPr lvl="1"/>
            <a:r>
              <a:rPr lang="en-US" b="1" dirty="0">
                <a:latin typeface="Comic Sans MS" pitchFamily="66" charset="0"/>
              </a:rPr>
              <a:t>Based on comparison with diseases of known etiology (Analogy) </a:t>
            </a:r>
          </a:p>
          <a:p>
            <a:r>
              <a:rPr lang="en-US" b="1" dirty="0">
                <a:solidFill>
                  <a:srgbClr val="0000FF"/>
                </a:solidFill>
                <a:latin typeface="Comic Sans MS" pitchFamily="66" charset="0"/>
              </a:rPr>
              <a:t>Induction method</a:t>
            </a:r>
            <a:r>
              <a:rPr lang="en-US" b="1" dirty="0">
                <a:latin typeface="Comic Sans MS" pitchFamily="66" charset="0"/>
              </a:rPr>
              <a:t> </a:t>
            </a:r>
          </a:p>
          <a:p>
            <a:pPr lvl="1"/>
            <a:r>
              <a:rPr lang="en-US" b="1" dirty="0">
                <a:latin typeface="Comic Sans MS" pitchFamily="66" charset="0"/>
              </a:rPr>
              <a:t>Findings from investigation of the outbreak</a:t>
            </a:r>
          </a:p>
        </p:txBody>
      </p:sp>
    </p:spTree>
    <p:extLst>
      <p:ext uri="{BB962C8B-B14F-4D97-AF65-F5344CB8AC3E}">
        <p14:creationId xmlns:p14="http://schemas.microsoft.com/office/powerpoint/2010/main" val="2355370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a:buNone/>
            </a:pPr>
            <a:r>
              <a:rPr lang="en-US" sz="3600" b="1" dirty="0">
                <a:solidFill>
                  <a:srgbClr val="FF0000"/>
                </a:solidFill>
                <a:latin typeface="Comic Sans MS" pitchFamily="66" charset="0"/>
              </a:rPr>
              <a:t>7. Evaluate hypotheses</a:t>
            </a:r>
          </a:p>
          <a:p>
            <a:r>
              <a:rPr lang="en-US" b="1" dirty="0">
                <a:latin typeface="Comic Sans MS" pitchFamily="66" charset="0"/>
              </a:rPr>
              <a:t>Analyse the status of the hypothesis by evaluating the data collected</a:t>
            </a:r>
          </a:p>
          <a:p>
            <a:r>
              <a:rPr lang="en-US" b="1" dirty="0">
                <a:latin typeface="Comic Sans MS" pitchFamily="66" charset="0"/>
              </a:rPr>
              <a:t>Use analytical study designs:</a:t>
            </a:r>
          </a:p>
          <a:p>
            <a:pPr lvl="1"/>
            <a:r>
              <a:rPr lang="en-US" sz="2400" b="1" dirty="0">
                <a:latin typeface="Comic Sans MS" pitchFamily="66" charset="0"/>
              </a:rPr>
              <a:t>Cohort</a:t>
            </a:r>
          </a:p>
          <a:p>
            <a:pPr lvl="1"/>
            <a:r>
              <a:rPr lang="en-US" sz="2400" b="1" dirty="0">
                <a:latin typeface="Comic Sans MS" pitchFamily="66" charset="0"/>
              </a:rPr>
              <a:t>Case control</a:t>
            </a:r>
            <a:endParaRPr lang="en-US" b="1" dirty="0">
              <a:latin typeface="Comic Sans MS" pitchFamily="66" charset="0"/>
            </a:endParaRPr>
          </a:p>
          <a:p>
            <a:r>
              <a:rPr lang="en-US" b="1" dirty="0">
                <a:latin typeface="Comic Sans MS" pitchFamily="66" charset="0"/>
              </a:rPr>
              <a:t>Test significance by using  statistics</a:t>
            </a:r>
          </a:p>
          <a:p>
            <a:pPr lvl="1"/>
            <a:r>
              <a:rPr lang="en-US" sz="2400" b="1" dirty="0">
                <a:solidFill>
                  <a:schemeClr val="accent1"/>
                </a:solidFill>
                <a:latin typeface="Comic Sans MS" pitchFamily="66" charset="0"/>
              </a:rPr>
              <a:t>Chi Square, </a:t>
            </a:r>
          </a:p>
          <a:p>
            <a:pPr lvl="1"/>
            <a:r>
              <a:rPr lang="en-US" sz="2400" b="1" dirty="0">
                <a:solidFill>
                  <a:schemeClr val="accent1"/>
                </a:solidFill>
                <a:latin typeface="Comic Sans MS" pitchFamily="66" charset="0"/>
              </a:rPr>
              <a:t>Logistic Regression</a:t>
            </a:r>
            <a:endParaRPr lang="en-US" sz="3200" dirty="0">
              <a:latin typeface="Comic Sans MS" pitchFamily="66"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a:buNone/>
            </a:pPr>
            <a:r>
              <a:rPr lang="en-US" sz="3600" b="1" dirty="0">
                <a:solidFill>
                  <a:srgbClr val="FF0000"/>
                </a:solidFill>
              </a:rPr>
              <a:t>8</a:t>
            </a:r>
            <a:r>
              <a:rPr lang="en-US" sz="3600" b="1" dirty="0">
                <a:solidFill>
                  <a:srgbClr val="FF0000"/>
                </a:solidFill>
                <a:latin typeface="Comic Sans MS" pitchFamily="66" charset="0"/>
              </a:rPr>
              <a:t>. Refine Hypotheses. </a:t>
            </a:r>
          </a:p>
          <a:p>
            <a:pPr>
              <a:buNone/>
            </a:pPr>
            <a:r>
              <a:rPr lang="en-US" sz="2800" b="1" dirty="0">
                <a:latin typeface="Comic Sans MS" pitchFamily="66" charset="0"/>
              </a:rPr>
              <a:t>As necessary, reconsider/refine hypotheses and execute additional studies</a:t>
            </a:r>
          </a:p>
          <a:p>
            <a:pPr lvl="1">
              <a:buNone/>
            </a:pPr>
            <a:r>
              <a:rPr lang="en-US" sz="2400" b="1" dirty="0">
                <a:solidFill>
                  <a:srgbClr val="FF0000"/>
                </a:solidFill>
                <a:latin typeface="Comic Sans MS" pitchFamily="66" charset="0"/>
              </a:rPr>
              <a:t>a. Additional epidemiologic studies</a:t>
            </a:r>
          </a:p>
          <a:p>
            <a:pPr lvl="1">
              <a:buNone/>
            </a:pPr>
            <a:r>
              <a:rPr lang="en-US" sz="2400" b="1" dirty="0">
                <a:solidFill>
                  <a:srgbClr val="FF0000"/>
                </a:solidFill>
                <a:latin typeface="Comic Sans MS" pitchFamily="66" charset="0"/>
              </a:rPr>
              <a:t>b. Laboratory, environmental studies</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buNone/>
            </a:pPr>
            <a:r>
              <a:rPr lang="en-US" b="1" dirty="0">
                <a:solidFill>
                  <a:srgbClr val="FF0000"/>
                </a:solidFill>
                <a:latin typeface="Comic Sans MS" pitchFamily="66" charset="0"/>
              </a:rPr>
              <a:t>9</a:t>
            </a:r>
            <a:r>
              <a:rPr lang="en-US" b="1" dirty="0">
                <a:latin typeface="Comic Sans MS" pitchFamily="66" charset="0"/>
              </a:rPr>
              <a:t>.</a:t>
            </a:r>
            <a:r>
              <a:rPr lang="en-US" sz="2800" b="1" dirty="0">
                <a:solidFill>
                  <a:srgbClr val="FF0000"/>
                </a:solidFill>
                <a:latin typeface="Comic Sans MS" pitchFamily="66" charset="0"/>
              </a:rPr>
              <a:t>Implement/recommend control and prevention measures</a:t>
            </a:r>
          </a:p>
          <a:p>
            <a:r>
              <a:rPr lang="en-US" sz="2800" b="1" dirty="0">
                <a:latin typeface="Comic Sans MS" pitchFamily="66" charset="0"/>
              </a:rPr>
              <a:t>Control measures should be implemented </a:t>
            </a:r>
            <a:r>
              <a:rPr lang="en-US" sz="2800" b="1" dirty="0">
                <a:solidFill>
                  <a:schemeClr val="accent1"/>
                </a:solidFill>
                <a:latin typeface="Comic Sans MS" pitchFamily="66" charset="0"/>
              </a:rPr>
              <a:t>as soon as possible </a:t>
            </a:r>
            <a:r>
              <a:rPr lang="en-US" sz="2800" b="1" dirty="0">
                <a:latin typeface="Comic Sans MS" pitchFamily="66" charset="0"/>
              </a:rPr>
              <a:t>whether or not you know the source of an outbreak. In general, aim at breaking the weak link or links in the chain of infection.</a:t>
            </a:r>
          </a:p>
          <a:p>
            <a:endParaRPr lang="en-US" sz="3600" dirty="0">
              <a:latin typeface="Comic Sans MS" pitchFamily="66"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248400"/>
          </a:xfrm>
        </p:spPr>
        <p:txBody>
          <a:bodyPr>
            <a:normAutofit/>
          </a:bodyPr>
          <a:lstStyle/>
          <a:p>
            <a:r>
              <a:rPr lang="en-US" b="1" dirty="0">
                <a:latin typeface="Comic Sans MS" pitchFamily="66" charset="0"/>
              </a:rPr>
              <a:t>When causative agent is known, control measures should aim at reducing or eliminating the source, or reservoir. For example, an outbreak might be controlled by destroying contaminated foods, sterilizing contaminated water, etc.</a:t>
            </a:r>
          </a:p>
          <a:p>
            <a:endParaRPr lang="en-US" sz="28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r>
              <a:rPr lang="en-US" sz="3600" b="1" dirty="0">
                <a:solidFill>
                  <a:srgbClr val="FF0000"/>
                </a:solidFill>
                <a:latin typeface="Comic Sans MS" pitchFamily="66" charset="0"/>
              </a:rPr>
              <a:t>Communicating the Findings</a:t>
            </a:r>
            <a:endParaRPr lang="en-US" sz="3600" dirty="0">
              <a:solidFill>
                <a:srgbClr val="FF0000"/>
              </a:solidFill>
              <a:latin typeface="Comic Sans MS" pitchFamily="66" charset="0"/>
            </a:endParaRPr>
          </a:p>
        </p:txBody>
      </p:sp>
      <p:sp>
        <p:nvSpPr>
          <p:cNvPr id="3" name="Content Placeholder 2"/>
          <p:cNvSpPr>
            <a:spLocks noGrp="1"/>
          </p:cNvSpPr>
          <p:nvPr>
            <p:ph idx="1"/>
          </p:nvPr>
        </p:nvSpPr>
        <p:spPr>
          <a:xfrm>
            <a:off x="533400" y="1676400"/>
            <a:ext cx="8229600" cy="4983163"/>
          </a:xfrm>
        </p:spPr>
        <p:txBody>
          <a:bodyPr>
            <a:noAutofit/>
          </a:bodyPr>
          <a:lstStyle/>
          <a:p>
            <a:r>
              <a:rPr lang="en-US" b="1" dirty="0">
                <a:latin typeface="Comic Sans MS" pitchFamily="66" charset="0"/>
              </a:rPr>
              <a:t>There two broad ways of communicating results:</a:t>
            </a:r>
          </a:p>
          <a:p>
            <a:pPr marL="514350" indent="-514350">
              <a:buFont typeface="+mj-lt"/>
              <a:buAutoNum type="arabicPeriod"/>
            </a:pPr>
            <a:r>
              <a:rPr lang="en-US" b="1" dirty="0">
                <a:solidFill>
                  <a:srgbClr val="0000FF"/>
                </a:solidFill>
                <a:latin typeface="Comic Sans MS" pitchFamily="66" charset="0"/>
              </a:rPr>
              <a:t>An Oral Briefing</a:t>
            </a:r>
          </a:p>
          <a:p>
            <a:pPr marL="914400" lvl="1" indent="-514350">
              <a:buFont typeface="Wingdings" pitchFamily="2" charset="2"/>
              <a:buChar char="v"/>
            </a:pPr>
            <a:r>
              <a:rPr lang="en-US" sz="2000" b="1" dirty="0">
                <a:latin typeface="Comic Sans MS" pitchFamily="66" charset="0"/>
              </a:rPr>
              <a:t>To local health departments</a:t>
            </a:r>
          </a:p>
          <a:p>
            <a:pPr marL="914400" lvl="1" indent="-514350">
              <a:buFont typeface="Wingdings" pitchFamily="2" charset="2"/>
              <a:buChar char="v"/>
            </a:pPr>
            <a:r>
              <a:rPr lang="en-US" sz="2000" b="1" dirty="0">
                <a:latin typeface="Comic Sans MS" pitchFamily="66" charset="0"/>
              </a:rPr>
              <a:t>To local authorities</a:t>
            </a:r>
          </a:p>
          <a:p>
            <a:pPr marL="914400" lvl="1" indent="-514350">
              <a:buFont typeface="Wingdings" pitchFamily="2" charset="2"/>
              <a:buChar char="v"/>
            </a:pPr>
            <a:r>
              <a:rPr lang="en-US" sz="2000" b="1" dirty="0">
                <a:latin typeface="Comic Sans MS" pitchFamily="66" charset="0"/>
              </a:rPr>
              <a:t>To policy makers</a:t>
            </a:r>
          </a:p>
          <a:p>
            <a:pPr marL="514350" indent="-514350">
              <a:buFont typeface="+mj-lt"/>
              <a:buAutoNum type="arabicPeriod"/>
            </a:pPr>
            <a:r>
              <a:rPr lang="en-US" b="1" dirty="0">
                <a:solidFill>
                  <a:srgbClr val="0000FF"/>
                </a:solidFill>
                <a:latin typeface="Comic Sans MS" pitchFamily="66" charset="0"/>
              </a:rPr>
              <a:t>A Written Report.</a:t>
            </a:r>
          </a:p>
          <a:p>
            <a:pPr marL="914400" lvl="1" indent="-514350">
              <a:buFont typeface="+mj-lt"/>
              <a:buAutoNum type="arabicPeriod"/>
            </a:pPr>
            <a:r>
              <a:rPr lang="en-US" sz="2000" b="1" dirty="0">
                <a:latin typeface="Comic Sans MS" pitchFamily="66" charset="0"/>
              </a:rPr>
              <a:t>Scientific publication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a:noAutofit/>
          </a:bodyPr>
          <a:lstStyle/>
          <a:p>
            <a:pPr marL="0" indent="0">
              <a:buNone/>
            </a:pPr>
            <a:r>
              <a:rPr lang="en-US" b="1" dirty="0">
                <a:latin typeface="Comic Sans MS" pitchFamily="66" charset="0"/>
              </a:rPr>
              <a:t>The number of cases needed to define an epidemic varies according to: </a:t>
            </a:r>
          </a:p>
          <a:p>
            <a:pPr marL="742950" indent="-742950">
              <a:buFont typeface="+mj-lt"/>
              <a:buAutoNum type="arabicPeriod"/>
            </a:pPr>
            <a:r>
              <a:rPr lang="en-US" sz="2800" b="1" dirty="0">
                <a:solidFill>
                  <a:srgbClr val="0000FF"/>
                </a:solidFill>
                <a:latin typeface="Comic Sans MS" pitchFamily="66" charset="0"/>
              </a:rPr>
              <a:t>Type of disease, </a:t>
            </a:r>
          </a:p>
          <a:p>
            <a:pPr marL="742950" indent="-742950">
              <a:buFont typeface="+mj-lt"/>
              <a:buAutoNum type="arabicPeriod"/>
            </a:pPr>
            <a:r>
              <a:rPr lang="en-US" sz="2800" b="1" dirty="0">
                <a:solidFill>
                  <a:srgbClr val="0000FF"/>
                </a:solidFill>
                <a:latin typeface="Comic Sans MS" pitchFamily="66" charset="0"/>
              </a:rPr>
              <a:t>Agent, </a:t>
            </a:r>
          </a:p>
          <a:p>
            <a:pPr marL="742950" indent="-742950">
              <a:buFont typeface="+mj-lt"/>
              <a:buAutoNum type="arabicPeriod"/>
            </a:pPr>
            <a:r>
              <a:rPr lang="en-US" sz="2800" b="1" dirty="0">
                <a:solidFill>
                  <a:srgbClr val="0000FF"/>
                </a:solidFill>
                <a:latin typeface="Comic Sans MS" pitchFamily="66" charset="0"/>
              </a:rPr>
              <a:t>The size, type and susceptibility of population exposed, and the </a:t>
            </a:r>
          </a:p>
          <a:p>
            <a:pPr marL="742950" indent="-742950">
              <a:buFont typeface="+mj-lt"/>
              <a:buAutoNum type="arabicPeriod"/>
            </a:pPr>
            <a:r>
              <a:rPr lang="en-US" sz="2800" b="1" dirty="0">
                <a:solidFill>
                  <a:srgbClr val="0000FF"/>
                </a:solidFill>
                <a:latin typeface="Comic Sans MS" pitchFamily="66" charset="0"/>
              </a:rPr>
              <a:t>Time and </a:t>
            </a:r>
          </a:p>
          <a:p>
            <a:pPr marL="742950" indent="-742950">
              <a:buFont typeface="+mj-lt"/>
              <a:buAutoNum type="arabicPeriod"/>
            </a:pPr>
            <a:r>
              <a:rPr lang="en-US" sz="2800" b="1" dirty="0">
                <a:solidFill>
                  <a:srgbClr val="0000FF"/>
                </a:solidFill>
                <a:latin typeface="Comic Sans MS" pitchFamily="66" charset="0"/>
              </a:rPr>
              <a:t>Place of occurrence. </a:t>
            </a:r>
          </a:p>
          <a:p>
            <a:endParaRPr lang="en-US" sz="33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r>
              <a:rPr lang="en-US" sz="3600" b="1" dirty="0">
                <a:latin typeface="Comic Sans MS" pitchFamily="66" charset="0"/>
              </a:rPr>
              <a:t>The identification of an epidemic also depends on the </a:t>
            </a:r>
            <a:r>
              <a:rPr lang="en-US" sz="3600" b="1" dirty="0">
                <a:solidFill>
                  <a:srgbClr val="FF0000"/>
                </a:solidFill>
                <a:latin typeface="Comic Sans MS" pitchFamily="66" charset="0"/>
              </a:rPr>
              <a:t>usual frequency </a:t>
            </a:r>
            <a:r>
              <a:rPr lang="en-US" sz="3600" b="1" dirty="0">
                <a:latin typeface="Comic Sans MS" pitchFamily="66" charset="0"/>
              </a:rPr>
              <a:t>of the disease in the area among the specified population during the same season of the year.</a:t>
            </a:r>
            <a:endParaRPr lang="en-US" sz="3600" dirty="0">
              <a:latin typeface="Comic Sans MS"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a:latin typeface="Comic Sans MS" pitchFamily="66" charset="0"/>
              </a:rPr>
              <a:t>A very small number of cases of a disease not previously recognized in an area, but associated in time and place, may be sufficient to constitute an epidemic. E.g. only four cases of Pneumocystis </a:t>
            </a:r>
            <a:r>
              <a:rPr lang="en-US" b="1" dirty="0" err="1">
                <a:latin typeface="Comic Sans MS" pitchFamily="66" charset="0"/>
              </a:rPr>
              <a:t>carinii</a:t>
            </a:r>
            <a:r>
              <a:rPr lang="en-US" b="1" dirty="0">
                <a:latin typeface="Comic Sans MS" pitchFamily="66" charset="0"/>
              </a:rPr>
              <a:t> pneumonia in young homosexual men aroused curiosity that led to discovery of AIDS in 1983.</a:t>
            </a:r>
            <a:endParaRPr lang="en-US" sz="2800" b="1" dirty="0">
              <a:latin typeface="Comic Sans MS" pitchFamily="66"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FF0000"/>
                </a:solidFill>
                <a:latin typeface="Comic Sans MS" pitchFamily="66" charset="0"/>
              </a:rPr>
              <a:t>Sources of outbreak information</a:t>
            </a:r>
          </a:p>
        </p:txBody>
      </p:sp>
      <p:sp>
        <p:nvSpPr>
          <p:cNvPr id="3" name="Content Placeholder 2"/>
          <p:cNvSpPr>
            <a:spLocks noGrp="1"/>
          </p:cNvSpPr>
          <p:nvPr>
            <p:ph idx="1"/>
          </p:nvPr>
        </p:nvSpPr>
        <p:spPr>
          <a:xfrm>
            <a:off x="533400" y="1752600"/>
            <a:ext cx="8229600" cy="4830763"/>
          </a:xfrm>
        </p:spPr>
        <p:txBody>
          <a:bodyPr>
            <a:noAutofit/>
          </a:bodyPr>
          <a:lstStyle/>
          <a:p>
            <a:r>
              <a:rPr lang="en-US" b="1" dirty="0">
                <a:solidFill>
                  <a:srgbClr val="0000FF"/>
                </a:solidFill>
                <a:latin typeface="Comic Sans MS" pitchFamily="66" charset="0"/>
              </a:rPr>
              <a:t>Surveillance data</a:t>
            </a:r>
          </a:p>
          <a:p>
            <a:r>
              <a:rPr lang="en-US" b="1" dirty="0">
                <a:solidFill>
                  <a:srgbClr val="0000FF"/>
                </a:solidFill>
                <a:latin typeface="Comic Sans MS" pitchFamily="66" charset="0"/>
              </a:rPr>
              <a:t>Clinicians </a:t>
            </a:r>
          </a:p>
          <a:p>
            <a:r>
              <a:rPr lang="en-US" b="1" dirty="0">
                <a:solidFill>
                  <a:srgbClr val="0000FF"/>
                </a:solidFill>
                <a:latin typeface="Comic Sans MS" pitchFamily="66" charset="0"/>
              </a:rPr>
              <a:t>The public </a:t>
            </a:r>
          </a:p>
          <a:p>
            <a:r>
              <a:rPr lang="en-US" b="1" dirty="0">
                <a:solidFill>
                  <a:srgbClr val="0000FF"/>
                </a:solidFill>
                <a:latin typeface="Comic Sans MS" pitchFamily="66" charset="0"/>
              </a:rPr>
              <a:t>Community health workers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Autofit/>
          </a:bodyPr>
          <a:lstStyle/>
          <a:p>
            <a:r>
              <a:rPr lang="en-US" sz="3200" b="1" dirty="0">
                <a:solidFill>
                  <a:srgbClr val="FF0000"/>
                </a:solidFill>
                <a:latin typeface="Comic Sans MS" pitchFamily="66" charset="0"/>
              </a:rPr>
              <a:t>Purposes of investigating an outbreak</a:t>
            </a:r>
          </a:p>
        </p:txBody>
      </p:sp>
      <p:sp>
        <p:nvSpPr>
          <p:cNvPr id="3" name="Content Placeholder 2"/>
          <p:cNvSpPr>
            <a:spLocks noGrp="1"/>
          </p:cNvSpPr>
          <p:nvPr>
            <p:ph idx="1"/>
          </p:nvPr>
        </p:nvSpPr>
        <p:spPr>
          <a:xfrm>
            <a:off x="457200" y="1676400"/>
            <a:ext cx="8229600" cy="4754563"/>
          </a:xfrm>
        </p:spPr>
        <p:txBody>
          <a:bodyPr>
            <a:normAutofit/>
          </a:bodyPr>
          <a:lstStyle/>
          <a:p>
            <a:pPr marL="742950" indent="-742950">
              <a:buFont typeface="+mj-lt"/>
              <a:buAutoNum type="arabicPeriod"/>
            </a:pPr>
            <a:r>
              <a:rPr lang="en-US" sz="2800" b="1" dirty="0">
                <a:solidFill>
                  <a:srgbClr val="FF0000"/>
                </a:solidFill>
                <a:latin typeface="Comic Sans MS" pitchFamily="66" charset="0"/>
              </a:rPr>
              <a:t>To identify causes of disease and control the outbreak.</a:t>
            </a:r>
          </a:p>
          <a:p>
            <a:r>
              <a:rPr lang="en-US" sz="2800" b="1" dirty="0">
                <a:latin typeface="Comic Sans MS" pitchFamily="66" charset="0"/>
              </a:rPr>
              <a:t>This achieved through doing the following either simultaneously or consecutively:</a:t>
            </a:r>
          </a:p>
          <a:p>
            <a:pPr lvl="1"/>
            <a:r>
              <a:rPr lang="en-US" sz="2400" b="1" dirty="0">
                <a:latin typeface="Comic Sans MS" pitchFamily="66" charset="0"/>
              </a:rPr>
              <a:t>Conducting </a:t>
            </a:r>
            <a:r>
              <a:rPr lang="en-US" sz="2400" b="1" dirty="0">
                <a:solidFill>
                  <a:srgbClr val="00B050"/>
                </a:solidFill>
                <a:latin typeface="Comic Sans MS" pitchFamily="66" charset="0"/>
              </a:rPr>
              <a:t>preliminary investigation</a:t>
            </a:r>
          </a:p>
          <a:p>
            <a:pPr lvl="1"/>
            <a:r>
              <a:rPr lang="en-US" sz="2400" b="1" dirty="0">
                <a:solidFill>
                  <a:srgbClr val="00B050"/>
                </a:solidFill>
                <a:latin typeface="Comic Sans MS" pitchFamily="66" charset="0"/>
              </a:rPr>
              <a:t>Identifying</a:t>
            </a:r>
            <a:r>
              <a:rPr lang="en-US" sz="2400" b="1" dirty="0">
                <a:solidFill>
                  <a:srgbClr val="FF0000"/>
                </a:solidFill>
                <a:latin typeface="Comic Sans MS" pitchFamily="66" charset="0"/>
              </a:rPr>
              <a:t> </a:t>
            </a:r>
            <a:r>
              <a:rPr lang="en-US" sz="2400" b="1" dirty="0">
                <a:latin typeface="Comic Sans MS" pitchFamily="66" charset="0"/>
              </a:rPr>
              <a:t>and</a:t>
            </a:r>
            <a:r>
              <a:rPr lang="en-US" sz="2400" b="1" dirty="0">
                <a:solidFill>
                  <a:srgbClr val="FF0000"/>
                </a:solidFill>
                <a:latin typeface="Comic Sans MS" pitchFamily="66" charset="0"/>
              </a:rPr>
              <a:t> </a:t>
            </a:r>
            <a:r>
              <a:rPr lang="en-US" sz="2400" b="1" dirty="0">
                <a:solidFill>
                  <a:srgbClr val="00B050"/>
                </a:solidFill>
                <a:latin typeface="Comic Sans MS" pitchFamily="66" charset="0"/>
              </a:rPr>
              <a:t>notifying cases</a:t>
            </a:r>
          </a:p>
          <a:p>
            <a:pPr lvl="1"/>
            <a:r>
              <a:rPr lang="en-US" sz="2400" b="1" dirty="0">
                <a:solidFill>
                  <a:srgbClr val="00B050"/>
                </a:solidFill>
                <a:latin typeface="Comic Sans MS" pitchFamily="66" charset="0"/>
              </a:rPr>
              <a:t>Collecting</a:t>
            </a:r>
            <a:r>
              <a:rPr lang="en-US" sz="2400" b="1" dirty="0">
                <a:latin typeface="Comic Sans MS" pitchFamily="66" charset="0"/>
              </a:rPr>
              <a:t> and </a:t>
            </a:r>
            <a:r>
              <a:rPr lang="en-US" sz="2400" b="1" dirty="0">
                <a:solidFill>
                  <a:srgbClr val="00B050"/>
                </a:solidFill>
                <a:latin typeface="Comic Sans MS" pitchFamily="66" charset="0"/>
              </a:rPr>
              <a:t>analysing data</a:t>
            </a:r>
          </a:p>
          <a:p>
            <a:pPr lvl="1"/>
            <a:r>
              <a:rPr lang="en-US" sz="2400" b="1" dirty="0">
                <a:solidFill>
                  <a:srgbClr val="00B050"/>
                </a:solidFill>
                <a:latin typeface="Comic Sans MS" pitchFamily="66" charset="0"/>
              </a:rPr>
              <a:t>Managing</a:t>
            </a:r>
            <a:r>
              <a:rPr lang="en-US" sz="2400" b="1" dirty="0">
                <a:latin typeface="Comic Sans MS" pitchFamily="66" charset="0"/>
              </a:rPr>
              <a:t> and </a:t>
            </a:r>
            <a:r>
              <a:rPr lang="en-US" sz="2400" b="1" dirty="0">
                <a:solidFill>
                  <a:srgbClr val="00B050"/>
                </a:solidFill>
                <a:latin typeface="Comic Sans MS" pitchFamily="66" charset="0"/>
              </a:rPr>
              <a:t>controlling</a:t>
            </a:r>
            <a:r>
              <a:rPr lang="en-US" sz="2400" b="1" dirty="0">
                <a:solidFill>
                  <a:srgbClr val="FF0000"/>
                </a:solidFill>
                <a:latin typeface="Comic Sans MS" pitchFamily="66" charset="0"/>
              </a:rPr>
              <a:t> </a:t>
            </a:r>
            <a:r>
              <a:rPr lang="en-US" sz="2400" b="1" dirty="0">
                <a:latin typeface="Comic Sans MS" pitchFamily="66" charset="0"/>
              </a:rPr>
              <a:t>the epidemic</a:t>
            </a:r>
            <a:endParaRPr lang="en-US" sz="2400" b="1" dirty="0">
              <a:solidFill>
                <a:srgbClr val="FF0000"/>
              </a:solidFill>
              <a:latin typeface="Comic Sans MS" pitchFamily="66" charset="0"/>
            </a:endParaRPr>
          </a:p>
          <a:p>
            <a:pPr lvl="1"/>
            <a:r>
              <a:rPr lang="en-US" sz="2400" b="1" dirty="0">
                <a:solidFill>
                  <a:srgbClr val="00B050"/>
                </a:solidFill>
                <a:latin typeface="Comic Sans MS" pitchFamily="66" charset="0"/>
              </a:rPr>
              <a:t>Disseminating findings </a:t>
            </a:r>
            <a:r>
              <a:rPr lang="en-US" sz="2400" b="1" dirty="0">
                <a:latin typeface="Comic Sans MS" pitchFamily="66" charset="0"/>
              </a:rPr>
              <a:t>and </a:t>
            </a:r>
            <a:r>
              <a:rPr lang="en-US" sz="2400" b="1" dirty="0">
                <a:solidFill>
                  <a:srgbClr val="00B050"/>
                </a:solidFill>
                <a:latin typeface="Comic Sans MS" pitchFamily="66" charset="0"/>
              </a:rPr>
              <a:t>follow-up.</a:t>
            </a:r>
          </a:p>
          <a:p>
            <a:pPr lvl="1"/>
            <a:endParaRPr lang="en-US" b="1" dirty="0">
              <a:latin typeface="Comic Sans MS" pitchFamily="66"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a:bodyPr>
          <a:lstStyle/>
          <a:p>
            <a:pPr>
              <a:buNone/>
            </a:pPr>
            <a:r>
              <a:rPr lang="en-US" sz="3600" b="1" dirty="0">
                <a:solidFill>
                  <a:srgbClr val="FF0000"/>
                </a:solidFill>
              </a:rPr>
              <a:t>2</a:t>
            </a:r>
            <a:r>
              <a:rPr lang="en-US" b="1" dirty="0">
                <a:solidFill>
                  <a:srgbClr val="FF0000"/>
                </a:solidFill>
              </a:rPr>
              <a:t>. </a:t>
            </a:r>
            <a:r>
              <a:rPr lang="en-US" sz="3600" b="1" dirty="0">
                <a:solidFill>
                  <a:srgbClr val="FF0000"/>
                </a:solidFill>
                <a:latin typeface="Comic Sans MS" pitchFamily="66" charset="0"/>
              </a:rPr>
              <a:t>Opportunity for research and training.</a:t>
            </a:r>
            <a:endParaRPr lang="en-US" sz="3600" b="1" dirty="0">
              <a:latin typeface="Comic Sans MS" pitchFamily="66" charset="0"/>
            </a:endParaRPr>
          </a:p>
          <a:p>
            <a:pPr lvl="1"/>
            <a:r>
              <a:rPr lang="en-US" sz="3200" b="1" dirty="0">
                <a:latin typeface="Comic Sans MS" pitchFamily="66" charset="0"/>
              </a:rPr>
              <a:t>New diseases will be studied</a:t>
            </a:r>
          </a:p>
          <a:p>
            <a:pPr lvl="1"/>
            <a:r>
              <a:rPr lang="en-US" sz="3200" b="1" dirty="0">
                <a:latin typeface="Comic Sans MS" pitchFamily="66" charset="0"/>
              </a:rPr>
              <a:t>Opportunity to evaluate intervention</a:t>
            </a:r>
          </a:p>
          <a:p>
            <a:pPr lvl="1"/>
            <a:r>
              <a:rPr lang="en-US" sz="3200" b="1" dirty="0">
                <a:latin typeface="Comic Sans MS" pitchFamily="66" charset="0"/>
              </a:rPr>
              <a:t>New knowledge on diseases will be gained</a:t>
            </a:r>
          </a:p>
          <a:p>
            <a:pPr lvl="1"/>
            <a:r>
              <a:rPr lang="en-US" sz="3200" b="1" dirty="0">
                <a:latin typeface="Comic Sans MS" pitchFamily="66" charset="0"/>
              </a:rPr>
              <a:t>Opportunity to test new control measures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33E6B49502B9C642B2D5BB5E754263EF" ma:contentTypeVersion="8" ma:contentTypeDescription="Ein neues Dokument erstellen." ma:contentTypeScope="" ma:versionID="0e2396517994fde0a1f31f3d9d98bc95">
  <xsd:schema xmlns:xsd="http://www.w3.org/2001/XMLSchema" xmlns:xs="http://www.w3.org/2001/XMLSchema" xmlns:p="http://schemas.microsoft.com/office/2006/metadata/properties" xmlns:ns2="1e2bd01e-29b9-4066-9a95-1c36b16ac655" xmlns:ns3="d532121a-fa52-4771-8dd4-0430e1f15839" targetNamespace="http://schemas.microsoft.com/office/2006/metadata/properties" ma:root="true" ma:fieldsID="6cd55501c148cf27e9a6f75b0f07e242" ns2:_="" ns3:_="">
    <xsd:import namespace="1e2bd01e-29b9-4066-9a95-1c36b16ac655"/>
    <xsd:import namespace="d532121a-fa52-4771-8dd4-0430e1f1583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2bd01e-29b9-4066-9a95-1c36b16ac6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532121a-fa52-4771-8dd4-0430e1f15839" elementFormDefault="qualified">
    <xsd:import namespace="http://schemas.microsoft.com/office/2006/documentManagement/types"/>
    <xsd:import namespace="http://schemas.microsoft.com/office/infopath/2007/PartnerControls"/>
    <xsd:element name="SharedWithUsers" ma:index="14"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0C9382-CFBD-44B3-8FF6-F86458E10383}">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46170C6-8FE4-47B6-962F-A6EB3DA06F12}">
  <ds:schemaRefs>
    <ds:schemaRef ds:uri="http://schemas.microsoft.com/sharepoint/v3/contenttype/forms"/>
  </ds:schemaRefs>
</ds:datastoreItem>
</file>

<file path=customXml/itemProps3.xml><?xml version="1.0" encoding="utf-8"?>
<ds:datastoreItem xmlns:ds="http://schemas.openxmlformats.org/officeDocument/2006/customXml" ds:itemID="{43D9B515-87B0-475C-BB05-9144E0AFEC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2bd01e-29b9-4066-9a95-1c36b16ac655"/>
    <ds:schemaRef ds:uri="d532121a-fa52-4771-8dd4-0430e1f158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Executive</Template>
  <TotalTime>85526</TotalTime>
  <Words>1531</Words>
  <Application>Microsoft Office PowerPoint</Application>
  <PresentationFormat>On-screen Show (4:3)</PresentationFormat>
  <Paragraphs>166</Paragraphs>
  <Slides>38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Arial Narrow</vt:lpstr>
      <vt:lpstr>Century Gothic</vt:lpstr>
      <vt:lpstr>Comic Sans MS</vt:lpstr>
      <vt:lpstr>Courier New</vt:lpstr>
      <vt:lpstr>Palatino Linotype</vt:lpstr>
      <vt:lpstr>Wingdings</vt:lpstr>
      <vt:lpstr>Executive</vt:lpstr>
      <vt:lpstr>Disease Outbreaks Investigations</vt:lpstr>
      <vt:lpstr>PowerPoint Presentation</vt:lpstr>
      <vt:lpstr> Requirements for an outbreak </vt:lpstr>
      <vt:lpstr>PowerPoint Presentation</vt:lpstr>
      <vt:lpstr>PowerPoint Presentation</vt:lpstr>
      <vt:lpstr>PowerPoint Presentation</vt:lpstr>
      <vt:lpstr>Sources of outbreak information</vt:lpstr>
      <vt:lpstr>Purposes of investigating an outbreak</vt:lpstr>
      <vt:lpstr>PowerPoint Presentation</vt:lpstr>
      <vt:lpstr>PowerPoint Presentation</vt:lpstr>
      <vt:lpstr>PowerPoint Presentation</vt:lpstr>
      <vt:lpstr>PowerPoint Presentation</vt:lpstr>
      <vt:lpstr>Steps For Investigating An Outbreak</vt:lpstr>
      <vt:lpstr>PREPARATIONS</vt:lpstr>
      <vt:lpstr>Establishing whether there is an outbreak</vt:lpstr>
      <vt:lpstr>Verifying the diagnosis</vt:lpstr>
      <vt:lpstr>Establishing a Case Definition</vt:lpstr>
      <vt:lpstr>PowerPoint Presentation</vt:lpstr>
      <vt:lpstr>Case definition categories</vt:lpstr>
      <vt:lpstr>Counting the cases</vt:lpstr>
      <vt:lpstr>PowerPoint Presentation</vt:lpstr>
      <vt:lpstr>  Describe the disease by epidemic curve </vt:lpstr>
      <vt:lpstr>How to construct an epidemic curve</vt:lpstr>
      <vt:lpstr>PowerPoint Presentation</vt:lpstr>
      <vt:lpstr>PowerPoint Presentation</vt:lpstr>
      <vt:lpstr>PowerPoint Presentation</vt:lpstr>
      <vt:lpstr>PowerPoint Presentation</vt:lpstr>
      <vt:lpstr>PowerPoint Presentation</vt:lpstr>
      <vt:lpstr>PowerPoint Presentation</vt:lpstr>
      <vt:lpstr>ATTACK RATES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Communicating the Findings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Disease Outbreaks</dc:title>
  <dc:creator>DR Ramadan</dc:creator>
  <cp:lastModifiedBy>Salvias</cp:lastModifiedBy>
  <cp:revision>92</cp:revision>
  <dcterms:created xsi:type="dcterms:W3CDTF">2013-11-15T18:42:59Z</dcterms:created>
  <dcterms:modified xsi:type="dcterms:W3CDTF">2024-04-19T07:58:06Z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0x01010033E6B49502B9C642B2D5BB5E754263EF</vt:lpwstr>
  </property>
</Properties>
</file>