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s/slide19.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16.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0"/>
  </p:notesMasterIdLst>
  <p:sldIdLst>
    <p:sldId id="269" r:id="rId2"/>
    <p:sldId id="257" r:id="rId3"/>
    <p:sldId id="307" r:id="rId4"/>
    <p:sldId id="299" r:id="rId5"/>
    <p:sldId id="308" r:id="rId6"/>
    <p:sldId id="300" r:id="rId7"/>
    <p:sldId id="309" r:id="rId8"/>
    <p:sldId id="310" r:id="rId9"/>
    <p:sldId id="312" r:id="rId10"/>
    <p:sldId id="258" r:id="rId11"/>
    <p:sldId id="311" r:id="rId12"/>
    <p:sldId id="306" r:id="rId13"/>
    <p:sldId id="294" r:id="rId14"/>
    <p:sldId id="262" r:id="rId15"/>
    <p:sldId id="297" r:id="rId16"/>
    <p:sldId id="275" r:id="rId17"/>
    <p:sldId id="263" r:id="rId18"/>
    <p:sldId id="272" r:id="rId19"/>
    <p:sldId id="273" r:id="rId20"/>
    <p:sldId id="274" r:id="rId21"/>
    <p:sldId id="277" r:id="rId22"/>
    <p:sldId id="276" r:id="rId23"/>
    <p:sldId id="278" r:id="rId24"/>
    <p:sldId id="279" r:id="rId25"/>
    <p:sldId id="280" r:id="rId26"/>
    <p:sldId id="286" r:id="rId27"/>
    <p:sldId id="287" r:id="rId28"/>
    <p:sldId id="288" r:id="rId29"/>
    <p:sldId id="270" r:id="rId30"/>
    <p:sldId id="283" r:id="rId31"/>
    <p:sldId id="289" r:id="rId32"/>
    <p:sldId id="281" r:id="rId33"/>
    <p:sldId id="285" r:id="rId34"/>
    <p:sldId id="284" r:id="rId35"/>
    <p:sldId id="291" r:id="rId36"/>
    <p:sldId id="292" r:id="rId37"/>
    <p:sldId id="293" r:id="rId38"/>
    <p:sldId id="298"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33FF"/>
    <a:srgbClr val="2D05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DBB51A-2330-4181-993B-32EA35AF6EB3}" type="datetimeFigureOut">
              <a:rPr lang="en-US" smtClean="0"/>
              <a:t>7/2/2019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15B9C6-A2BE-48D5-B43E-AC9A954F2105}" type="slidenum">
              <a:rPr lang="en-US" smtClean="0"/>
              <a:t>‹#›</a:t>
            </a:fld>
            <a:endParaRPr lang="en-US"/>
          </a:p>
        </p:txBody>
      </p:sp>
    </p:spTree>
    <p:extLst>
      <p:ext uri="{BB962C8B-B14F-4D97-AF65-F5344CB8AC3E}">
        <p14:creationId xmlns:p14="http://schemas.microsoft.com/office/powerpoint/2010/main" val="3465815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p:spPr>
      </p:sp>
      <p:sp>
        <p:nvSpPr>
          <p:cNvPr id="112643" name="Rectangle 3"/>
          <p:cNvSpPr>
            <a:spLocks noGrp="1" noChangeArrowheads="1"/>
          </p:cNvSpPr>
          <p:nvPr>
            <p:ph type="body" idx="1"/>
          </p:nvPr>
        </p:nvSpPr>
        <p:spPr bwMode="auto">
          <a:xfrm>
            <a:off x="686720" y="4343613"/>
            <a:ext cx="5484561" cy="4113807"/>
          </a:xfrm>
          <a:prstGeom prst="rect">
            <a:avLst/>
          </a:prstGeom>
          <a:noFill/>
          <a:ln>
            <a:miter lim="800000"/>
            <a:headEnd/>
            <a:tailEnd/>
          </a:ln>
        </p:spPr>
        <p:txBody>
          <a:bodyPr lIns="91220" tIns="45610" rIns="91220" bIns="45610"/>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8" tIns="45284" rIns="90568" bIns="45284"/>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8" tIns="45284" rIns="90568" bIns="45284"/>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8" tIns="45284" rIns="90568" bIns="45284"/>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xfrm>
            <a:off x="685187" y="4343613"/>
            <a:ext cx="5487626" cy="411522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2011 case definition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1CA3EEF-0AE4-45D5-946B-538427770164}" type="datetimeFigureOut">
              <a:rPr lang="en-US" smtClean="0"/>
              <a:t>7/2/2019</a:t>
            </a:fld>
            <a:endParaRPr lang="en-US"/>
          </a:p>
        </p:txBody>
      </p:sp>
      <p:sp>
        <p:nvSpPr>
          <p:cNvPr id="8" name="Slide Number Placeholder 7"/>
          <p:cNvSpPr>
            <a:spLocks noGrp="1"/>
          </p:cNvSpPr>
          <p:nvPr>
            <p:ph type="sldNum" sz="quarter" idx="11"/>
          </p:nvPr>
        </p:nvSpPr>
        <p:spPr/>
        <p:txBody>
          <a:bodyPr/>
          <a:lstStyle/>
          <a:p>
            <a:fld id="{97865DED-3E09-41C7-81C0-CE19C28A3DD4}"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A3EEF-0AE4-45D5-946B-538427770164}"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A3EEF-0AE4-45D5-946B-538427770164}"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0CCE80-4906-492E-AB0E-28553B6BF844}" type="slidenum">
              <a:rPr lang="en-US"/>
              <a:pPr>
                <a:defRPr/>
              </a:pPr>
              <a:t>‹#›</a:t>
            </a:fld>
            <a:endParaRPr lang="en-US"/>
          </a:p>
        </p:txBody>
      </p:sp>
    </p:spTree>
    <p:extLst>
      <p:ext uri="{BB962C8B-B14F-4D97-AF65-F5344CB8AC3E}">
        <p14:creationId xmlns:p14="http://schemas.microsoft.com/office/powerpoint/2010/main" val="3665490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1CA3EEF-0AE4-45D5-946B-538427770164}"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CA3EEF-0AE4-45D5-946B-538427770164}"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65DED-3E09-41C7-81C0-CE19C28A3DD4}"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1CA3EEF-0AE4-45D5-946B-538427770164}"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65DED-3E09-41C7-81C0-CE19C28A3DD4}"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1CA3EEF-0AE4-45D5-946B-538427770164}" type="datetimeFigureOut">
              <a:rPr lang="en-US" smtClean="0"/>
              <a:t>7/2/2019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865DED-3E09-41C7-81C0-CE19C28A3DD4}"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1CA3EEF-0AE4-45D5-946B-538427770164}" type="datetimeFigureOut">
              <a:rPr lang="en-US" smtClean="0"/>
              <a:t>7/2/2019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CA3EEF-0AE4-45D5-946B-538427770164}" type="datetimeFigureOut">
              <a:rPr lang="en-US" smtClean="0"/>
              <a:t>7/2/2019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A3EEF-0AE4-45D5-946B-538427770164}"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A3EEF-0AE4-45D5-946B-538427770164}"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65DED-3E09-41C7-81C0-CE19C28A3D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1CA3EEF-0AE4-45D5-946B-538427770164}" type="datetimeFigureOut">
              <a:rPr lang="en-US" smtClean="0"/>
              <a:t>7/2/2019</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97865DED-3E09-41C7-81C0-CE19C28A3DD4}"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8.xml"/><Relationship Id="rId7" Type="http://schemas.openxmlformats.org/officeDocument/2006/relationships/image" Target="../media/image3.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5" Type="http://schemas.openxmlformats.org/officeDocument/2006/relationships/image" Target="../media/image2.e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371599"/>
          </a:xfrm>
        </p:spPr>
        <p:txBody>
          <a:bodyPr>
            <a:normAutofit/>
          </a:bodyPr>
          <a:lstStyle/>
          <a:p>
            <a:r>
              <a:rPr lang="en-US" sz="3600" b="1" dirty="0" smtClean="0">
                <a:solidFill>
                  <a:srgbClr val="FF0000"/>
                </a:solidFill>
                <a:latin typeface="Comic Sans MS" pitchFamily="66" charset="0"/>
              </a:rPr>
              <a:t>PUBLIC HEALTH SURVEILLANCE</a:t>
            </a:r>
            <a:endParaRPr lang="en-US" sz="3600" b="1" dirty="0">
              <a:solidFill>
                <a:srgbClr val="FF0000"/>
              </a:solidFill>
              <a:latin typeface="Comic Sans MS" pitchFamily="66" charset="0"/>
            </a:endParaRPr>
          </a:p>
        </p:txBody>
      </p:sp>
      <p:sp>
        <p:nvSpPr>
          <p:cNvPr id="4" name="Subtitle 3"/>
          <p:cNvSpPr>
            <a:spLocks noGrp="1"/>
          </p:cNvSpPr>
          <p:nvPr>
            <p:ph type="subTitle" idx="1"/>
          </p:nvPr>
        </p:nvSpPr>
        <p:spPr>
          <a:xfrm>
            <a:off x="1447800" y="4038600"/>
            <a:ext cx="6400800" cy="1219200"/>
          </a:xfrm>
        </p:spPr>
        <p:txBody>
          <a:bodyPr>
            <a:normAutofit/>
          </a:bodyPr>
          <a:lstStyle/>
          <a:p>
            <a:endParaRPr lang="en-US" sz="2000" b="1" dirty="0">
              <a:solidFill>
                <a:srgbClr val="0070C0"/>
              </a:solidFill>
              <a:latin typeface="Comic Sans MS" pitchFamily="66" charset="0"/>
            </a:endParaRPr>
          </a:p>
        </p:txBody>
      </p:sp>
    </p:spTree>
    <p:extLst>
      <p:ext uri="{BB962C8B-B14F-4D97-AF65-F5344CB8AC3E}">
        <p14:creationId xmlns:p14="http://schemas.microsoft.com/office/powerpoint/2010/main" val="1402715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r>
              <a:rPr lang="en-US" sz="3600" b="1" dirty="0" smtClean="0">
                <a:solidFill>
                  <a:srgbClr val="FF0000"/>
                </a:solidFill>
                <a:latin typeface="Comic Sans MS" pitchFamily="66" charset="0"/>
              </a:rPr>
              <a:t>Surveillance mechanisms include:</a:t>
            </a:r>
          </a:p>
          <a:p>
            <a:pPr marL="742950" indent="-742950">
              <a:buFont typeface="+mj-lt"/>
              <a:buAutoNum type="arabicPeriod"/>
            </a:pPr>
            <a:r>
              <a:rPr lang="en-US" b="1" dirty="0" smtClean="0">
                <a:latin typeface="Comic Sans MS" pitchFamily="66" charset="0"/>
              </a:rPr>
              <a:t>Compulsory notification regarding specific diseases</a:t>
            </a:r>
          </a:p>
          <a:p>
            <a:pPr marL="742950" indent="-742950">
              <a:buFont typeface="+mj-lt"/>
              <a:buAutoNum type="arabicPeriod"/>
            </a:pPr>
            <a:r>
              <a:rPr lang="en-US" b="1" dirty="0" smtClean="0">
                <a:latin typeface="Comic Sans MS" pitchFamily="66" charset="0"/>
              </a:rPr>
              <a:t>Specific disease registries (population-based or hospital-based)</a:t>
            </a:r>
          </a:p>
          <a:p>
            <a:pPr marL="742950" indent="-742950">
              <a:buFont typeface="+mj-lt"/>
              <a:buAutoNum type="arabicPeriod"/>
            </a:pPr>
            <a:r>
              <a:rPr lang="en-US" b="1" dirty="0" smtClean="0">
                <a:latin typeface="Comic Sans MS" pitchFamily="66" charset="0"/>
              </a:rPr>
              <a:t>Continuous or repeated population surveys and aggregate data that show trends of consumption patterns and economic activity</a:t>
            </a:r>
          </a:p>
          <a:p>
            <a:endParaRPr lang="en-US" dirty="0"/>
          </a:p>
        </p:txBody>
      </p:sp>
    </p:spTree>
    <p:extLst>
      <p:ext uri="{BB962C8B-B14F-4D97-AF65-F5344CB8AC3E}">
        <p14:creationId xmlns:p14="http://schemas.microsoft.com/office/powerpoint/2010/main" val="1550360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524000"/>
          </a:xfrm>
        </p:spPr>
        <p:txBody>
          <a:bodyPr/>
          <a:lstStyle/>
          <a:p>
            <a:r>
              <a:rPr lang="en-US" sz="3200" b="1" dirty="0" smtClean="0">
                <a:solidFill>
                  <a:srgbClr val="FF0000"/>
                </a:solidFill>
                <a:latin typeface="Comic Sans MS" pitchFamily="66" charset="0"/>
              </a:rPr>
              <a:t/>
            </a:r>
            <a:br>
              <a:rPr lang="en-US" sz="3200" b="1" dirty="0" smtClean="0">
                <a:solidFill>
                  <a:srgbClr val="FF0000"/>
                </a:solidFill>
                <a:latin typeface="Comic Sans MS" pitchFamily="66" charset="0"/>
              </a:rPr>
            </a:br>
            <a:r>
              <a:rPr lang="en-US" sz="3200" b="1" dirty="0">
                <a:solidFill>
                  <a:srgbClr val="FF0000"/>
                </a:solidFill>
                <a:latin typeface="Comic Sans MS" pitchFamily="66" charset="0"/>
              </a:rPr>
              <a:t/>
            </a:r>
            <a:br>
              <a:rPr lang="en-US" sz="3200" b="1" dirty="0">
                <a:solidFill>
                  <a:srgbClr val="FF0000"/>
                </a:solidFill>
                <a:latin typeface="Comic Sans MS" pitchFamily="66" charset="0"/>
              </a:rPr>
            </a:br>
            <a:r>
              <a:rPr lang="en-US" sz="3200" b="1" dirty="0" smtClean="0">
                <a:solidFill>
                  <a:srgbClr val="FF0000"/>
                </a:solidFill>
                <a:latin typeface="Comic Sans MS" pitchFamily="66" charset="0"/>
              </a:rPr>
              <a:t/>
            </a:r>
            <a:br>
              <a:rPr lang="en-US" sz="3200" b="1" dirty="0" smtClean="0">
                <a:solidFill>
                  <a:srgbClr val="FF0000"/>
                </a:solidFill>
                <a:latin typeface="Comic Sans MS" pitchFamily="66" charset="0"/>
              </a:rPr>
            </a:br>
            <a:r>
              <a:rPr lang="en-US" sz="3200" b="1" dirty="0" smtClean="0">
                <a:solidFill>
                  <a:srgbClr val="FF0000"/>
                </a:solidFill>
                <a:latin typeface="Comic Sans MS" pitchFamily="66" charset="0"/>
              </a:rPr>
              <a:t>Conditions for Which PHS is Used</a:t>
            </a:r>
            <a:r>
              <a:rPr lang="en-US" sz="6000" b="1" dirty="0" smtClean="0"/>
              <a:t/>
            </a:r>
            <a:br>
              <a:rPr lang="en-US" sz="6000" b="1" dirty="0" smtClean="0"/>
            </a:br>
            <a:endParaRPr lang="en-US" dirty="0"/>
          </a:p>
        </p:txBody>
      </p:sp>
      <p:sp>
        <p:nvSpPr>
          <p:cNvPr id="3" name="Content Placeholder 2"/>
          <p:cNvSpPr>
            <a:spLocks noGrp="1"/>
          </p:cNvSpPr>
          <p:nvPr>
            <p:ph idx="1"/>
          </p:nvPr>
        </p:nvSpPr>
        <p:spPr>
          <a:xfrm>
            <a:off x="457200" y="1752600"/>
            <a:ext cx="8229600" cy="4830763"/>
          </a:xfrm>
        </p:spPr>
        <p:txBody>
          <a:bodyPr/>
          <a:lstStyle/>
          <a:p>
            <a:pPr marL="514350" indent="-514350">
              <a:buFont typeface="+mj-lt"/>
              <a:buAutoNum type="arabicPeriod"/>
            </a:pPr>
            <a:r>
              <a:rPr lang="en-US" b="1" dirty="0">
                <a:solidFill>
                  <a:srgbClr val="0070C0"/>
                </a:solidFill>
                <a:latin typeface="Comic Sans MS" pitchFamily="66" charset="0"/>
              </a:rPr>
              <a:t>Communicable </a:t>
            </a:r>
            <a:r>
              <a:rPr lang="en-US" b="1" dirty="0" smtClean="0">
                <a:solidFill>
                  <a:srgbClr val="0070C0"/>
                </a:solidFill>
                <a:latin typeface="Comic Sans MS" pitchFamily="66" charset="0"/>
              </a:rPr>
              <a:t>diseases/outbreaks</a:t>
            </a:r>
            <a:endParaRPr lang="en-US" b="1" dirty="0">
              <a:solidFill>
                <a:srgbClr val="0070C0"/>
              </a:solidFill>
              <a:latin typeface="Comic Sans MS" pitchFamily="66" charset="0"/>
            </a:endParaRPr>
          </a:p>
          <a:p>
            <a:pPr marL="514350" indent="-514350">
              <a:buFont typeface="+mj-lt"/>
              <a:buAutoNum type="arabicPeriod"/>
            </a:pPr>
            <a:r>
              <a:rPr lang="en-US" b="1" dirty="0">
                <a:solidFill>
                  <a:srgbClr val="0070C0"/>
                </a:solidFill>
                <a:latin typeface="Comic Sans MS" pitchFamily="66" charset="0"/>
              </a:rPr>
              <a:t>Chronic diseases</a:t>
            </a:r>
          </a:p>
          <a:p>
            <a:pPr marL="514350" indent="-514350">
              <a:buFont typeface="+mj-lt"/>
              <a:buAutoNum type="arabicPeriod"/>
            </a:pPr>
            <a:r>
              <a:rPr lang="en-US" b="1" dirty="0">
                <a:solidFill>
                  <a:srgbClr val="0070C0"/>
                </a:solidFill>
                <a:latin typeface="Comic Sans MS" pitchFamily="66" charset="0"/>
              </a:rPr>
              <a:t>Cancer, </a:t>
            </a:r>
          </a:p>
          <a:p>
            <a:pPr marL="514350" indent="-514350">
              <a:buFont typeface="+mj-lt"/>
              <a:buAutoNum type="arabicPeriod"/>
            </a:pPr>
            <a:r>
              <a:rPr lang="en-US" b="1" dirty="0">
                <a:solidFill>
                  <a:srgbClr val="0070C0"/>
                </a:solidFill>
                <a:latin typeface="Comic Sans MS" pitchFamily="66" charset="0"/>
              </a:rPr>
              <a:t>Malnutrition</a:t>
            </a:r>
          </a:p>
          <a:p>
            <a:pPr marL="514350" indent="-514350">
              <a:buFont typeface="+mj-lt"/>
              <a:buAutoNum type="arabicPeriod"/>
            </a:pPr>
            <a:r>
              <a:rPr lang="en-US" b="1" dirty="0">
                <a:solidFill>
                  <a:srgbClr val="0070C0"/>
                </a:solidFill>
                <a:latin typeface="Comic Sans MS" pitchFamily="66" charset="0"/>
              </a:rPr>
              <a:t>Injuries</a:t>
            </a:r>
          </a:p>
          <a:p>
            <a:pPr marL="514350" indent="-514350">
              <a:buFont typeface="+mj-lt"/>
              <a:buAutoNum type="arabicPeriod"/>
            </a:pPr>
            <a:r>
              <a:rPr lang="en-US" b="1" dirty="0">
                <a:solidFill>
                  <a:srgbClr val="0070C0"/>
                </a:solidFill>
                <a:latin typeface="Comic Sans MS" pitchFamily="66" charset="0"/>
              </a:rPr>
              <a:t>Personal health </a:t>
            </a:r>
            <a:r>
              <a:rPr lang="en-US" b="1" dirty="0" smtClean="0">
                <a:solidFill>
                  <a:srgbClr val="0070C0"/>
                </a:solidFill>
                <a:latin typeface="Comic Sans MS" pitchFamily="66" charset="0"/>
              </a:rPr>
              <a:t>practices</a:t>
            </a:r>
          </a:p>
          <a:p>
            <a:pPr marL="514350" indent="-514350">
              <a:buFont typeface="+mj-lt"/>
              <a:buAutoNum type="arabicPeriod"/>
            </a:pPr>
            <a:r>
              <a:rPr lang="en-US" b="1" dirty="0" smtClean="0">
                <a:solidFill>
                  <a:srgbClr val="0070C0"/>
                </a:solidFill>
                <a:latin typeface="Comic Sans MS" pitchFamily="66" charset="0"/>
              </a:rPr>
              <a:t>Natural/manmade disasters </a:t>
            </a:r>
          </a:p>
          <a:p>
            <a:pPr marL="514350" indent="-514350">
              <a:buFont typeface="+mj-lt"/>
              <a:buAutoNum type="arabicPeriod"/>
            </a:pPr>
            <a:r>
              <a:rPr lang="en-US" b="1" dirty="0" smtClean="0">
                <a:solidFill>
                  <a:srgbClr val="0070C0"/>
                </a:solidFill>
                <a:latin typeface="Comic Sans MS" pitchFamily="66" charset="0"/>
              </a:rPr>
              <a:t>Food poisoning</a:t>
            </a:r>
            <a:endParaRPr lang="en-US" b="1" dirty="0">
              <a:solidFill>
                <a:srgbClr val="0070C0"/>
              </a:solidFill>
              <a:latin typeface="Comic Sans MS" pitchFamily="66" charset="0"/>
            </a:endParaRPr>
          </a:p>
        </p:txBody>
      </p:sp>
    </p:spTree>
    <p:extLst>
      <p:ext uri="{BB962C8B-B14F-4D97-AF65-F5344CB8AC3E}">
        <p14:creationId xmlns:p14="http://schemas.microsoft.com/office/powerpoint/2010/main" val="1259254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258762" y="0"/>
            <a:ext cx="8885238" cy="1155700"/>
          </a:xfrm>
          <a:prstGeom prst="rect">
            <a:avLst/>
          </a:prstGeom>
          <a:noFill/>
          <a:ln w="9525">
            <a:noFill/>
            <a:miter lim="800000"/>
            <a:headEnd/>
            <a:tailEnd/>
          </a:ln>
        </p:spPr>
        <p:txBody>
          <a:bodyPr lIns="92075" tIns="46038" rIns="92075" bIns="46038" anchor="ctr"/>
          <a:lstStyle/>
          <a:p>
            <a:pPr algn="ctr">
              <a:spcBef>
                <a:spcPct val="0"/>
              </a:spcBef>
            </a:pPr>
            <a:r>
              <a:rPr lang="en-US" sz="3600" b="1" dirty="0" smtClean="0">
                <a:solidFill>
                  <a:srgbClr val="FF0000"/>
                </a:solidFill>
                <a:latin typeface="Comic Sans MS" pitchFamily="66" charset="0"/>
              </a:rPr>
              <a:t>Components of Surveillance</a:t>
            </a:r>
            <a:endParaRPr lang="en-US" sz="3600" b="1" dirty="0">
              <a:solidFill>
                <a:srgbClr val="FF0000"/>
              </a:solidFill>
              <a:latin typeface="Comic Sans MS" pitchFamily="66" charset="0"/>
            </a:endParaRPr>
          </a:p>
        </p:txBody>
      </p:sp>
      <p:sp>
        <p:nvSpPr>
          <p:cNvPr id="6148" name="Rectangle 5"/>
          <p:cNvSpPr>
            <a:spLocks noChangeArrowheads="1"/>
          </p:cNvSpPr>
          <p:nvPr/>
        </p:nvSpPr>
        <p:spPr bwMode="auto">
          <a:xfrm>
            <a:off x="146050" y="1066800"/>
            <a:ext cx="8159750" cy="5511800"/>
          </a:xfrm>
          <a:prstGeom prst="rect">
            <a:avLst/>
          </a:prstGeom>
          <a:noFill/>
          <a:ln w="9525">
            <a:noFill/>
            <a:miter lim="800000"/>
            <a:headEnd/>
            <a:tailEnd/>
          </a:ln>
        </p:spPr>
        <p:txBody>
          <a:bodyPr lIns="92075" tIns="46038" rIns="92075" bIns="46038"/>
          <a:lstStyle/>
          <a:p>
            <a:pPr marL="342900" indent="-342900" algn="l">
              <a:spcBef>
                <a:spcPct val="20000"/>
              </a:spcBef>
              <a:buFontTx/>
              <a:buChar char="•"/>
            </a:pPr>
            <a:r>
              <a:rPr lang="en-US" sz="3200" b="1" dirty="0">
                <a:solidFill>
                  <a:schemeClr val="tx1"/>
                </a:solidFill>
                <a:latin typeface="Comic Sans MS" pitchFamily="66" charset="0"/>
              </a:rPr>
              <a:t>Systematic, ongoing…</a:t>
            </a:r>
          </a:p>
          <a:p>
            <a:pPr marL="742950" lvl="1" indent="-285750" algn="l">
              <a:spcBef>
                <a:spcPct val="20000"/>
              </a:spcBef>
              <a:buFontTx/>
              <a:buChar char="–"/>
            </a:pPr>
            <a:r>
              <a:rPr lang="en-US" sz="2800" b="1" dirty="0">
                <a:solidFill>
                  <a:srgbClr val="3505BB"/>
                </a:solidFill>
                <a:latin typeface="Comic Sans MS" pitchFamily="66" charset="0"/>
              </a:rPr>
              <a:t>Collection</a:t>
            </a:r>
          </a:p>
          <a:p>
            <a:pPr marL="742950" lvl="1" indent="-285750" algn="l">
              <a:spcBef>
                <a:spcPct val="20000"/>
              </a:spcBef>
              <a:buFontTx/>
              <a:buChar char="–"/>
            </a:pPr>
            <a:r>
              <a:rPr lang="en-US" sz="2800" b="1" dirty="0">
                <a:solidFill>
                  <a:srgbClr val="3505BB"/>
                </a:solidFill>
                <a:latin typeface="Comic Sans MS" pitchFamily="66" charset="0"/>
              </a:rPr>
              <a:t>Analysis</a:t>
            </a:r>
          </a:p>
          <a:p>
            <a:pPr marL="742950" lvl="1" indent="-285750" algn="l">
              <a:spcBef>
                <a:spcPct val="20000"/>
              </a:spcBef>
              <a:buFontTx/>
              <a:buChar char="–"/>
            </a:pPr>
            <a:r>
              <a:rPr lang="en-US" sz="2800" b="1" dirty="0">
                <a:solidFill>
                  <a:srgbClr val="3505BB"/>
                </a:solidFill>
                <a:latin typeface="Comic Sans MS" pitchFamily="66" charset="0"/>
              </a:rPr>
              <a:t>Interpretation</a:t>
            </a:r>
          </a:p>
          <a:p>
            <a:pPr marL="742950" lvl="1" indent="-285750" algn="l">
              <a:spcBef>
                <a:spcPct val="20000"/>
              </a:spcBef>
              <a:buFontTx/>
              <a:buChar char="–"/>
            </a:pPr>
            <a:r>
              <a:rPr lang="en-US" sz="2800" b="1" dirty="0" smtClean="0">
                <a:solidFill>
                  <a:srgbClr val="3505BB"/>
                </a:solidFill>
                <a:latin typeface="Comic Sans MS" pitchFamily="66" charset="0"/>
              </a:rPr>
              <a:t>Dissemination </a:t>
            </a:r>
            <a:r>
              <a:rPr lang="en-US" sz="3200" b="1" dirty="0" smtClean="0">
                <a:solidFill>
                  <a:srgbClr val="3505BB"/>
                </a:solidFill>
                <a:latin typeface="Comic Sans MS" pitchFamily="66" charset="0"/>
              </a:rPr>
              <a:t>of </a:t>
            </a:r>
            <a:r>
              <a:rPr lang="en-US" sz="3200" b="1" dirty="0">
                <a:solidFill>
                  <a:srgbClr val="3505BB"/>
                </a:solidFill>
                <a:latin typeface="Comic Sans MS" pitchFamily="66" charset="0"/>
              </a:rPr>
              <a:t>health outcome </a:t>
            </a:r>
            <a:r>
              <a:rPr lang="en-US" sz="3200" b="1" dirty="0" smtClean="0">
                <a:solidFill>
                  <a:srgbClr val="3505BB"/>
                </a:solidFill>
                <a:latin typeface="Comic Sans MS" pitchFamily="66" charset="0"/>
              </a:rPr>
              <a:t>data</a:t>
            </a:r>
          </a:p>
          <a:p>
            <a:pPr marL="342900" indent="-342900" algn="l">
              <a:spcBef>
                <a:spcPct val="20000"/>
              </a:spcBef>
              <a:buFontTx/>
              <a:buChar char="•"/>
            </a:pPr>
            <a:r>
              <a:rPr lang="en-US" sz="3200" b="1" dirty="0" smtClean="0">
                <a:latin typeface="Comic Sans MS" pitchFamily="66" charset="0"/>
              </a:rPr>
              <a:t>Linking to public health</a:t>
            </a:r>
          </a:p>
          <a:p>
            <a:pPr marL="1257300" lvl="2" indent="-342900">
              <a:spcBef>
                <a:spcPct val="20000"/>
              </a:spcBef>
              <a:buFontTx/>
              <a:buChar char="•"/>
            </a:pPr>
            <a:r>
              <a:rPr lang="en-US" sz="3200" b="1" dirty="0" smtClean="0">
                <a:solidFill>
                  <a:srgbClr val="3505BB"/>
                </a:solidFill>
                <a:latin typeface="Comic Sans MS" pitchFamily="66" charset="0"/>
              </a:rPr>
              <a:t>Investigate, </a:t>
            </a:r>
          </a:p>
          <a:p>
            <a:pPr marL="1257300" lvl="2" indent="-342900">
              <a:spcBef>
                <a:spcPct val="20000"/>
              </a:spcBef>
              <a:buFontTx/>
              <a:buChar char="•"/>
            </a:pPr>
            <a:r>
              <a:rPr lang="en-US" sz="3200" b="1" dirty="0" smtClean="0">
                <a:solidFill>
                  <a:srgbClr val="3505BB"/>
                </a:solidFill>
                <a:latin typeface="Comic Sans MS" pitchFamily="66" charset="0"/>
              </a:rPr>
              <a:t>Implement </a:t>
            </a:r>
            <a:r>
              <a:rPr lang="en-US" sz="3200" b="1" dirty="0">
                <a:solidFill>
                  <a:srgbClr val="3505BB"/>
                </a:solidFill>
                <a:latin typeface="Comic Sans MS" pitchFamily="66" charset="0"/>
              </a:rPr>
              <a:t>c</a:t>
            </a:r>
            <a:r>
              <a:rPr lang="en-US" sz="3200" b="1" dirty="0" smtClean="0">
                <a:solidFill>
                  <a:srgbClr val="3505BB"/>
                </a:solidFill>
                <a:latin typeface="Comic Sans MS" pitchFamily="66" charset="0"/>
              </a:rPr>
              <a:t>ontrol measures, </a:t>
            </a:r>
          </a:p>
          <a:p>
            <a:pPr marL="1257300" lvl="2" indent="-342900">
              <a:spcBef>
                <a:spcPct val="20000"/>
              </a:spcBef>
              <a:buFontTx/>
              <a:buChar char="•"/>
            </a:pPr>
            <a:r>
              <a:rPr lang="en-US" sz="3200" b="1" dirty="0" smtClean="0">
                <a:solidFill>
                  <a:srgbClr val="3505BB"/>
                </a:solidFill>
                <a:latin typeface="Comic Sans MS" pitchFamily="66" charset="0"/>
              </a:rPr>
              <a:t>Institute prevention</a:t>
            </a:r>
            <a:r>
              <a:rPr lang="en-US" sz="3200" b="1" dirty="0" smtClean="0">
                <a:solidFill>
                  <a:schemeClr val="tx1"/>
                </a:solidFill>
                <a:latin typeface="Times New Roman" pitchFamily="18" charset="0"/>
              </a:rPr>
              <a:t>	</a:t>
            </a:r>
            <a:endParaRPr lang="en-US" sz="3200" b="1" dirty="0">
              <a:solidFill>
                <a:schemeClr val="tx1"/>
              </a:solidFill>
              <a:latin typeface="Times New Roman" pitchFamily="18" charset="0"/>
            </a:endParaRPr>
          </a:p>
          <a:p>
            <a:pPr marL="742950" lvl="1" indent="-285750" algn="l">
              <a:spcBef>
                <a:spcPct val="20000"/>
              </a:spcBef>
              <a:buFontTx/>
              <a:buChar char="–"/>
            </a:pPr>
            <a:endParaRPr lang="en-US" sz="2800" dirty="0">
              <a:solidFill>
                <a:schemeClr val="tx1"/>
              </a:solidFill>
              <a:latin typeface="Times New Roman" pitchFamily="18" charset="0"/>
            </a:endParaRPr>
          </a:p>
        </p:txBody>
      </p:sp>
      <p:sp>
        <p:nvSpPr>
          <p:cNvPr id="81926" name="Rectangle 6"/>
          <p:cNvSpPr>
            <a:spLocks noChangeArrowheads="1"/>
          </p:cNvSpPr>
          <p:nvPr/>
        </p:nvSpPr>
        <p:spPr bwMode="auto">
          <a:xfrm>
            <a:off x="5257800" y="1752600"/>
            <a:ext cx="3316287" cy="4724401"/>
          </a:xfrm>
          <a:prstGeom prst="rect">
            <a:avLst/>
          </a:prstGeom>
          <a:noFill/>
          <a:ln w="9525">
            <a:noFill/>
            <a:miter lim="800000"/>
            <a:headEnd/>
            <a:tailEnd/>
          </a:ln>
        </p:spPr>
        <p:txBody>
          <a:bodyPr lIns="92075" tIns="46038" rIns="92075" bIns="46038"/>
          <a:lstStyle/>
          <a:p>
            <a:pPr marL="342900" indent="-342900" algn="l">
              <a:spcBef>
                <a:spcPct val="20000"/>
              </a:spcBef>
              <a:buFontTx/>
              <a:buChar char="•"/>
            </a:pPr>
            <a:endParaRPr lang="en-US" sz="2800" dirty="0">
              <a:solidFill>
                <a:schemeClr val="tx1"/>
              </a:solidFill>
              <a:latin typeface="Times New Roman" pitchFamily="18" charset="0"/>
            </a:endParaRPr>
          </a:p>
        </p:txBody>
      </p:sp>
    </p:spTree>
    <p:extLst>
      <p:ext uri="{BB962C8B-B14F-4D97-AF65-F5344CB8AC3E}">
        <p14:creationId xmlns:p14="http://schemas.microsoft.com/office/powerpoint/2010/main" val="33132238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nodePh="1">
                                  <p:stCondLst>
                                    <p:cond delay="0"/>
                                  </p:stCondLst>
                                  <p:endCondLst>
                                    <p:cond evt="begin" delay="0">
                                      <p:tn val="5"/>
                                    </p:cond>
                                  </p:endCondLst>
                                  <p:childTnLst>
                                    <p:set>
                                      <p:cBhvr>
                                        <p:cTn id="6" dur="1" fill="hold">
                                          <p:stCondLst>
                                            <p:cond delay="0"/>
                                          </p:stCondLst>
                                        </p:cTn>
                                        <p:tgtEl>
                                          <p:spTgt spid="81926"/>
                                        </p:tgtEl>
                                        <p:attrNameLst>
                                          <p:attrName>style.visibility</p:attrName>
                                        </p:attrNameLst>
                                      </p:cBhvr>
                                      <p:to>
                                        <p:strVal val="visible"/>
                                      </p:to>
                                    </p:set>
                                    <p:anim calcmode="lin" valueType="num">
                                      <p:cBhvr>
                                        <p:cTn id="7" dur="500" fill="hold"/>
                                        <p:tgtEl>
                                          <p:spTgt spid="81926"/>
                                        </p:tgtEl>
                                        <p:attrNameLst>
                                          <p:attrName>ppt_w</p:attrName>
                                        </p:attrNameLst>
                                      </p:cBhvr>
                                      <p:tavLst>
                                        <p:tav tm="0">
                                          <p:val>
                                            <p:fltVal val="0"/>
                                          </p:val>
                                        </p:tav>
                                        <p:tav tm="100000">
                                          <p:val>
                                            <p:strVal val="#ppt_w"/>
                                          </p:val>
                                        </p:tav>
                                      </p:tavLst>
                                    </p:anim>
                                    <p:anim calcmode="lin" valueType="num">
                                      <p:cBhvr>
                                        <p:cTn id="8" dur="500" fill="hold"/>
                                        <p:tgtEl>
                                          <p:spTgt spid="819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Autofit/>
          </a:bodyPr>
          <a:lstStyle/>
          <a:p>
            <a:r>
              <a:rPr lang="en-US" sz="3600" b="1" dirty="0" smtClean="0">
                <a:solidFill>
                  <a:srgbClr val="FF0000"/>
                </a:solidFill>
                <a:latin typeface="Comic Sans MS" pitchFamily="66" charset="0"/>
              </a:rPr>
              <a:t>Principles of surveillance</a:t>
            </a:r>
            <a:r>
              <a:rPr lang="en-US" sz="3600" b="1" i="1" dirty="0" smtClean="0"/>
              <a:t/>
            </a:r>
            <a:br>
              <a:rPr lang="en-US" sz="3600" b="1" i="1" dirty="0" smtClean="0"/>
            </a:br>
            <a:endParaRPr lang="en-US" sz="3600" dirty="0"/>
          </a:p>
        </p:txBody>
      </p:sp>
      <p:sp>
        <p:nvSpPr>
          <p:cNvPr id="3" name="Content Placeholder 2"/>
          <p:cNvSpPr>
            <a:spLocks noGrp="1"/>
          </p:cNvSpPr>
          <p:nvPr>
            <p:ph idx="1"/>
          </p:nvPr>
        </p:nvSpPr>
        <p:spPr>
          <a:xfrm>
            <a:off x="533400" y="1524000"/>
            <a:ext cx="8229600" cy="5135563"/>
          </a:xfrm>
        </p:spPr>
        <p:txBody>
          <a:bodyPr>
            <a:normAutofit/>
          </a:bodyPr>
          <a:lstStyle/>
          <a:p>
            <a:r>
              <a:rPr lang="en-US" b="1" dirty="0" smtClean="0">
                <a:latin typeface="Comic Sans MS" pitchFamily="66" charset="0"/>
              </a:rPr>
              <a:t>Consider only </a:t>
            </a:r>
            <a:r>
              <a:rPr lang="en-US" b="1" dirty="0" smtClean="0">
                <a:solidFill>
                  <a:srgbClr val="3333FF"/>
                </a:solidFill>
                <a:latin typeface="Comic Sans MS" pitchFamily="66" charset="0"/>
              </a:rPr>
              <a:t>conditions for which surveillance can effectively lead to prevention.</a:t>
            </a:r>
          </a:p>
          <a:p>
            <a:r>
              <a:rPr lang="en-US" b="1" dirty="0" smtClean="0">
                <a:latin typeface="Comic Sans MS" pitchFamily="66" charset="0"/>
              </a:rPr>
              <a:t>Surveillance systems </a:t>
            </a:r>
            <a:r>
              <a:rPr lang="en-US" b="1" dirty="0" smtClean="0">
                <a:solidFill>
                  <a:srgbClr val="3333FF"/>
                </a:solidFill>
                <a:latin typeface="Comic Sans MS" pitchFamily="66" charset="0"/>
              </a:rPr>
              <a:t>should reflect the overall disease burden of the community. </a:t>
            </a:r>
          </a:p>
          <a:p>
            <a:pPr>
              <a:buNone/>
            </a:pPr>
            <a:r>
              <a:rPr lang="en-US" b="1" dirty="0" smtClean="0">
                <a:latin typeface="Comic Sans MS" pitchFamily="66" charset="0"/>
              </a:rPr>
              <a:t>Other consideration include:</a:t>
            </a:r>
          </a:p>
          <a:p>
            <a:pPr marL="857250" lvl="1" indent="-457200">
              <a:buFont typeface="+mj-lt"/>
              <a:buAutoNum type="arabicPeriod"/>
            </a:pPr>
            <a:r>
              <a:rPr lang="en-US" sz="2000" b="1" dirty="0" smtClean="0">
                <a:solidFill>
                  <a:srgbClr val="3333FF"/>
                </a:solidFill>
                <a:latin typeface="Comic Sans MS" pitchFamily="66" charset="0"/>
              </a:rPr>
              <a:t>Incidence and prevalence</a:t>
            </a:r>
          </a:p>
          <a:p>
            <a:pPr marL="857250" lvl="1" indent="-457200">
              <a:buFont typeface="+mj-lt"/>
              <a:buAutoNum type="arabicPeriod"/>
            </a:pPr>
            <a:r>
              <a:rPr lang="en-US" sz="2000" b="1" dirty="0" smtClean="0">
                <a:solidFill>
                  <a:srgbClr val="3333FF"/>
                </a:solidFill>
                <a:latin typeface="Comic Sans MS" pitchFamily="66" charset="0"/>
              </a:rPr>
              <a:t>Indices of severity (case-fatality ratio</a:t>
            </a:r>
          </a:p>
          <a:p>
            <a:pPr marL="857250" lvl="1" indent="-457200">
              <a:buFont typeface="+mj-lt"/>
              <a:buAutoNum type="arabicPeriod"/>
            </a:pPr>
            <a:r>
              <a:rPr lang="en-US" sz="2000" b="1" dirty="0" smtClean="0">
                <a:solidFill>
                  <a:srgbClr val="3333FF"/>
                </a:solidFill>
                <a:latin typeface="Comic Sans MS" pitchFamily="66" charset="0"/>
              </a:rPr>
              <a:t>Mortality rate and premature mortality</a:t>
            </a:r>
          </a:p>
          <a:p>
            <a:pPr marL="800100" lvl="1" indent="-342900">
              <a:buFont typeface="+mj-lt"/>
              <a:buAutoNum type="arabicPeriod"/>
            </a:pPr>
            <a:r>
              <a:rPr lang="en-US" sz="2000" b="1" dirty="0" smtClean="0">
                <a:solidFill>
                  <a:srgbClr val="3333FF"/>
                </a:solidFill>
                <a:latin typeface="Comic Sans MS" pitchFamily="66" charset="0"/>
              </a:rPr>
              <a:t>Index of lost productivity (bed-disability days)</a:t>
            </a:r>
          </a:p>
          <a:p>
            <a:pPr marL="800100" lvl="1" indent="-342900">
              <a:buFont typeface="+mj-lt"/>
              <a:buAutoNum type="arabicPeriod"/>
            </a:pPr>
            <a:r>
              <a:rPr lang="en-US" sz="2000" b="1" dirty="0" smtClean="0">
                <a:solidFill>
                  <a:srgbClr val="3333FF"/>
                </a:solidFill>
                <a:latin typeface="Comic Sans MS" pitchFamily="66" charset="0"/>
              </a:rPr>
              <a:t>Medical </a:t>
            </a:r>
            <a:r>
              <a:rPr lang="en-US" sz="2000" b="1" dirty="0">
                <a:solidFill>
                  <a:srgbClr val="3333FF"/>
                </a:solidFill>
                <a:latin typeface="Comic Sans MS" pitchFamily="66" charset="0"/>
              </a:rPr>
              <a:t>costs</a:t>
            </a:r>
          </a:p>
          <a:p>
            <a:pPr marL="800100" lvl="1" indent="-342900">
              <a:buFont typeface="+mj-lt"/>
              <a:buAutoNum type="arabicPeriod"/>
            </a:pPr>
            <a:r>
              <a:rPr lang="en-US" sz="2000" b="1" dirty="0" smtClean="0">
                <a:solidFill>
                  <a:srgbClr val="3333FF"/>
                </a:solidFill>
                <a:latin typeface="Comic Sans MS" pitchFamily="66" charset="0"/>
              </a:rPr>
              <a:t>Preventability</a:t>
            </a:r>
            <a:endParaRPr lang="en-US" sz="2000" b="1" dirty="0">
              <a:solidFill>
                <a:srgbClr val="3333FF"/>
              </a:solidFill>
              <a:latin typeface="Comic Sans MS" pitchFamily="66" charset="0"/>
            </a:endParaRPr>
          </a:p>
          <a:p>
            <a:pPr marL="800100" lvl="1" indent="-342900">
              <a:buFont typeface="+mj-lt"/>
              <a:buAutoNum type="arabicPeriod"/>
            </a:pPr>
            <a:r>
              <a:rPr lang="en-US" sz="2000" b="1" dirty="0" smtClean="0">
                <a:solidFill>
                  <a:srgbClr val="3333FF"/>
                </a:solidFill>
                <a:latin typeface="Comic Sans MS" pitchFamily="66" charset="0"/>
              </a:rPr>
              <a:t>Epidemic </a:t>
            </a:r>
            <a:r>
              <a:rPr lang="en-US" sz="2000" b="1" dirty="0">
                <a:solidFill>
                  <a:srgbClr val="3333FF"/>
                </a:solidFill>
                <a:latin typeface="Comic Sans MS" pitchFamily="66" charset="0"/>
              </a:rPr>
              <a:t>potential</a:t>
            </a:r>
          </a:p>
          <a:p>
            <a:pPr marL="800100" lvl="1" indent="-342900">
              <a:buFont typeface="+mj-lt"/>
              <a:buAutoNum type="arabicPeriod"/>
            </a:pPr>
            <a:r>
              <a:rPr lang="en-US" sz="2000" b="1" dirty="0" smtClean="0">
                <a:solidFill>
                  <a:srgbClr val="3333FF"/>
                </a:solidFill>
                <a:latin typeface="Comic Sans MS" pitchFamily="66" charset="0"/>
              </a:rPr>
              <a:t>Information </a:t>
            </a:r>
            <a:r>
              <a:rPr lang="en-US" sz="2000" b="1" dirty="0">
                <a:solidFill>
                  <a:srgbClr val="3333FF"/>
                </a:solidFill>
                <a:latin typeface="Comic Sans MS" pitchFamily="66" charset="0"/>
              </a:rPr>
              <a:t>gaps on new diseases</a:t>
            </a:r>
          </a:p>
          <a:p>
            <a:pPr marL="914400" lvl="1" indent="-514350"/>
            <a:endParaRPr lang="en-US" sz="2400" b="1" dirty="0" smtClean="0">
              <a:solidFill>
                <a:srgbClr val="3333FF"/>
              </a:solidFill>
              <a:latin typeface="Comic Sans MS" pitchFamily="66" charset="0"/>
            </a:endParaRPr>
          </a:p>
          <a:p>
            <a:endParaRPr lang="en-US" sz="3600" dirty="0">
              <a:solidFill>
                <a:srgbClr val="3333FF"/>
              </a:solidFill>
            </a:endParaRPr>
          </a:p>
        </p:txBody>
      </p:sp>
    </p:spTree>
    <p:extLst>
      <p:ext uri="{BB962C8B-B14F-4D97-AF65-F5344CB8AC3E}">
        <p14:creationId xmlns:p14="http://schemas.microsoft.com/office/powerpoint/2010/main" val="2018279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latin typeface="Comic Sans MS" pitchFamily="66" charset="0"/>
              </a:rPr>
              <a:t>The scope of surveillance</a:t>
            </a:r>
            <a:br>
              <a:rPr lang="en-US" b="1" dirty="0" smtClean="0">
                <a:solidFill>
                  <a:srgbClr val="FF0000"/>
                </a:solidFill>
                <a:latin typeface="Comic Sans MS" pitchFamily="66" charset="0"/>
              </a:rPr>
            </a:br>
            <a:endParaRPr lang="en-US" dirty="0">
              <a:solidFill>
                <a:srgbClr val="FF0000"/>
              </a:solidFill>
              <a:latin typeface="Comic Sans MS" pitchFamily="66" charset="0"/>
            </a:endParaRPr>
          </a:p>
        </p:txBody>
      </p:sp>
      <p:sp>
        <p:nvSpPr>
          <p:cNvPr id="3" name="Content Placeholder 2"/>
          <p:cNvSpPr>
            <a:spLocks noGrp="1"/>
          </p:cNvSpPr>
          <p:nvPr>
            <p:ph idx="1"/>
          </p:nvPr>
        </p:nvSpPr>
        <p:spPr>
          <a:xfrm>
            <a:off x="457200" y="1066800"/>
            <a:ext cx="8229600" cy="5059363"/>
          </a:xfrm>
        </p:spPr>
        <p:txBody>
          <a:bodyPr>
            <a:normAutofit/>
          </a:bodyPr>
          <a:lstStyle/>
          <a:p>
            <a:r>
              <a:rPr lang="en-US" b="1" dirty="0" smtClean="0">
                <a:solidFill>
                  <a:srgbClr val="0070C0"/>
                </a:solidFill>
                <a:latin typeface="Comic Sans MS" pitchFamily="66" charset="0"/>
              </a:rPr>
              <a:t>Early warning systems </a:t>
            </a:r>
            <a:r>
              <a:rPr lang="en-US" b="1" dirty="0" smtClean="0">
                <a:latin typeface="Comic Sans MS" pitchFamily="66" charset="0"/>
              </a:rPr>
              <a:t>for rapid response in the case of communicable diseases, </a:t>
            </a:r>
          </a:p>
          <a:p>
            <a:r>
              <a:rPr lang="en-US" b="1" dirty="0" smtClean="0">
                <a:solidFill>
                  <a:srgbClr val="0070C0"/>
                </a:solidFill>
                <a:latin typeface="Comic Sans MS" pitchFamily="66" charset="0"/>
              </a:rPr>
              <a:t>Planned response </a:t>
            </a:r>
            <a:r>
              <a:rPr lang="en-US" b="1" dirty="0" smtClean="0">
                <a:latin typeface="Comic Sans MS" pitchFamily="66" charset="0"/>
              </a:rPr>
              <a:t>in the case of chronic diseases which generally have a longer lag time between exposure and disease</a:t>
            </a:r>
          </a:p>
          <a:p>
            <a:r>
              <a:rPr lang="en-US" b="1" dirty="0" smtClean="0">
                <a:solidFill>
                  <a:srgbClr val="0070C0"/>
                </a:solidFill>
                <a:latin typeface="Comic Sans MS" pitchFamily="66" charset="0"/>
              </a:rPr>
              <a:t>Mandatory reporting </a:t>
            </a:r>
            <a:r>
              <a:rPr lang="en-US" b="1" dirty="0" smtClean="0">
                <a:latin typeface="Comic Sans MS" pitchFamily="66" charset="0"/>
              </a:rPr>
              <a:t>for notifiable diseases. </a:t>
            </a:r>
          </a:p>
          <a:p>
            <a:endParaRPr lang="en-US" dirty="0"/>
          </a:p>
        </p:txBody>
      </p:sp>
    </p:spTree>
    <p:extLst>
      <p:ext uri="{BB962C8B-B14F-4D97-AF65-F5344CB8AC3E}">
        <p14:creationId xmlns:p14="http://schemas.microsoft.com/office/powerpoint/2010/main" val="2890622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ctr">
              <a:buNone/>
            </a:pPr>
            <a:r>
              <a:rPr lang="en-US" sz="3600" b="1" dirty="0" smtClean="0">
                <a:solidFill>
                  <a:srgbClr val="FF0000"/>
                </a:solidFill>
                <a:latin typeface="Comic Sans MS" pitchFamily="66" charset="0"/>
              </a:rPr>
              <a:t>Surveillance data is used to</a:t>
            </a:r>
            <a:r>
              <a:rPr lang="en-US" sz="3600" b="1" dirty="0" smtClean="0">
                <a:latin typeface="Comic Sans MS" pitchFamily="66" charset="0"/>
              </a:rPr>
              <a:t>:</a:t>
            </a:r>
          </a:p>
          <a:p>
            <a:pPr marL="1143000" lvl="1" indent="-742950">
              <a:buFont typeface="+mj-lt"/>
              <a:buAutoNum type="arabicPeriod"/>
            </a:pPr>
            <a:r>
              <a:rPr lang="en-US" sz="3200" b="1" dirty="0" smtClean="0">
                <a:latin typeface="Comic Sans MS" pitchFamily="66" charset="0"/>
              </a:rPr>
              <a:t>Strengthen commitment,</a:t>
            </a:r>
          </a:p>
          <a:p>
            <a:pPr marL="1143000" lvl="1" indent="-742950">
              <a:buFont typeface="+mj-lt"/>
              <a:buAutoNum type="arabicPeriod"/>
            </a:pPr>
            <a:r>
              <a:rPr lang="en-US" sz="3200" b="1" dirty="0" smtClean="0">
                <a:latin typeface="Comic Sans MS" pitchFamily="66" charset="0"/>
              </a:rPr>
              <a:t>Mobilize communities, and</a:t>
            </a:r>
          </a:p>
          <a:p>
            <a:pPr marL="1143000" lvl="1" indent="-742950">
              <a:buFont typeface="+mj-lt"/>
              <a:buAutoNum type="arabicPeriod"/>
            </a:pPr>
            <a:r>
              <a:rPr lang="en-US" sz="3200" b="1" dirty="0" smtClean="0">
                <a:latin typeface="Comic Sans MS" pitchFamily="66" charset="0"/>
              </a:rPr>
              <a:t>Advocate for sufficient resources</a:t>
            </a:r>
            <a:endParaRPr lang="en-US" sz="3200" b="1" dirty="0">
              <a:latin typeface="Comic Sans MS" pitchFamily="66" charset="0"/>
            </a:endParaRPr>
          </a:p>
        </p:txBody>
      </p:sp>
    </p:spTree>
    <p:extLst>
      <p:ext uri="{BB962C8B-B14F-4D97-AF65-F5344CB8AC3E}">
        <p14:creationId xmlns:p14="http://schemas.microsoft.com/office/powerpoint/2010/main" val="9977769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81000"/>
            <a:ext cx="7772400" cy="1143000"/>
          </a:xfrm>
          <a:noFill/>
        </p:spPr>
        <p:txBody>
          <a:bodyPr>
            <a:normAutofit/>
          </a:bodyPr>
          <a:lstStyle/>
          <a:p>
            <a:r>
              <a:rPr lang="en-US" sz="3600" b="1" dirty="0" smtClean="0">
                <a:solidFill>
                  <a:srgbClr val="FF0000"/>
                </a:solidFill>
                <a:latin typeface="Comic Sans MS" pitchFamily="66" charset="0"/>
              </a:rPr>
              <a:t>Cycle of Surveillance</a:t>
            </a:r>
          </a:p>
        </p:txBody>
      </p:sp>
      <p:sp>
        <p:nvSpPr>
          <p:cNvPr id="32771" name="Rectangle 3"/>
          <p:cNvSpPr>
            <a:spLocks noGrp="1" noChangeArrowheads="1"/>
          </p:cNvSpPr>
          <p:nvPr>
            <p:ph idx="1"/>
          </p:nvPr>
        </p:nvSpPr>
        <p:spPr>
          <a:xfrm>
            <a:off x="685800" y="1524000"/>
            <a:ext cx="8001000" cy="4572000"/>
          </a:xfrm>
          <a:noFill/>
        </p:spPr>
        <p:txBody>
          <a:bodyPr/>
          <a:lstStyle/>
          <a:p>
            <a:pPr>
              <a:lnSpc>
                <a:spcPct val="90000"/>
              </a:lnSpc>
            </a:pPr>
            <a:r>
              <a:rPr lang="en-US" b="1" dirty="0" smtClean="0">
                <a:solidFill>
                  <a:srgbClr val="3333FF"/>
                </a:solidFill>
                <a:latin typeface="Comic Sans MS" pitchFamily="66" charset="0"/>
              </a:rPr>
              <a:t>Data Collection</a:t>
            </a:r>
          </a:p>
          <a:p>
            <a:pPr lvl="1">
              <a:lnSpc>
                <a:spcPct val="90000"/>
              </a:lnSpc>
            </a:pPr>
            <a:r>
              <a:rPr lang="en-US" b="1" dirty="0" smtClean="0">
                <a:latin typeface="Comic Sans MS" pitchFamily="66" charset="0"/>
              </a:rPr>
              <a:t>Pertinent, regular, frequent, timely</a:t>
            </a:r>
          </a:p>
          <a:p>
            <a:pPr>
              <a:lnSpc>
                <a:spcPct val="90000"/>
              </a:lnSpc>
            </a:pPr>
            <a:r>
              <a:rPr lang="en-US" b="1" dirty="0" smtClean="0">
                <a:solidFill>
                  <a:srgbClr val="3333FF"/>
                </a:solidFill>
                <a:latin typeface="Comic Sans MS" pitchFamily="66" charset="0"/>
              </a:rPr>
              <a:t>Consolidation</a:t>
            </a:r>
            <a:r>
              <a:rPr lang="en-US" b="1" dirty="0" smtClean="0">
                <a:latin typeface="Comic Sans MS" pitchFamily="66" charset="0"/>
              </a:rPr>
              <a:t> and </a:t>
            </a:r>
            <a:r>
              <a:rPr lang="en-US" b="1" dirty="0" smtClean="0">
                <a:solidFill>
                  <a:srgbClr val="3333FF"/>
                </a:solidFill>
                <a:latin typeface="Comic Sans MS" pitchFamily="66" charset="0"/>
              </a:rPr>
              <a:t>Interpretation</a:t>
            </a:r>
          </a:p>
          <a:p>
            <a:pPr lvl="1">
              <a:lnSpc>
                <a:spcPct val="90000"/>
              </a:lnSpc>
            </a:pPr>
            <a:r>
              <a:rPr lang="en-US" b="1" dirty="0" smtClean="0">
                <a:latin typeface="Comic Sans MS" pitchFamily="66" charset="0"/>
              </a:rPr>
              <a:t>Orderly, descriptive, evaluative, timely</a:t>
            </a:r>
          </a:p>
          <a:p>
            <a:pPr>
              <a:lnSpc>
                <a:spcPct val="90000"/>
              </a:lnSpc>
            </a:pPr>
            <a:r>
              <a:rPr lang="en-US" b="1" dirty="0" smtClean="0">
                <a:solidFill>
                  <a:srgbClr val="3333FF"/>
                </a:solidFill>
                <a:latin typeface="Comic Sans MS" pitchFamily="66" charset="0"/>
              </a:rPr>
              <a:t>Dissemination</a:t>
            </a:r>
          </a:p>
          <a:p>
            <a:pPr lvl="1">
              <a:lnSpc>
                <a:spcPct val="90000"/>
              </a:lnSpc>
            </a:pPr>
            <a:r>
              <a:rPr lang="en-US" b="1" dirty="0" smtClean="0">
                <a:latin typeface="Comic Sans MS" pitchFamily="66" charset="0"/>
              </a:rPr>
              <a:t>Prompt, to all who need to know (data providers and action takers)</a:t>
            </a:r>
          </a:p>
          <a:p>
            <a:pPr>
              <a:lnSpc>
                <a:spcPct val="90000"/>
              </a:lnSpc>
            </a:pPr>
            <a:r>
              <a:rPr lang="en-US" b="1" dirty="0" smtClean="0">
                <a:solidFill>
                  <a:srgbClr val="3333FF"/>
                </a:solidFill>
                <a:latin typeface="Comic Sans MS" pitchFamily="66" charset="0"/>
              </a:rPr>
              <a:t>Action to Control and Prevent</a:t>
            </a:r>
          </a:p>
          <a:p>
            <a:pPr>
              <a:lnSpc>
                <a:spcPct val="90000"/>
              </a:lnSpc>
            </a:pPr>
            <a:r>
              <a:rPr lang="en-US" b="1" dirty="0" smtClean="0">
                <a:solidFill>
                  <a:srgbClr val="3333FF"/>
                </a:solidFill>
                <a:latin typeface="Comic Sans MS" pitchFamily="66" charset="0"/>
              </a:rPr>
              <a:t>Evaluation</a:t>
            </a:r>
          </a:p>
        </p:txBody>
      </p:sp>
    </p:spTree>
    <p:extLst>
      <p:ext uri="{BB962C8B-B14F-4D97-AF65-F5344CB8AC3E}">
        <p14:creationId xmlns:p14="http://schemas.microsoft.com/office/powerpoint/2010/main" val="862966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533400"/>
            <a:ext cx="8229600" cy="1295400"/>
          </a:xfrm>
        </p:spPr>
        <p:txBody>
          <a:bodyPr>
            <a:normAutofit fontScale="90000"/>
          </a:bodyPr>
          <a:lstStyle/>
          <a:p>
            <a:r>
              <a:rPr lang="en-US" sz="3600" b="1" dirty="0" smtClean="0">
                <a:solidFill>
                  <a:srgbClr val="FF0000"/>
                </a:solidFill>
                <a:latin typeface="Comic Sans MS" pitchFamily="66" charset="0"/>
              </a:rPr>
              <a:t/>
            </a:r>
            <a:br>
              <a:rPr lang="en-US" sz="3600" b="1" dirty="0" smtClean="0">
                <a:solidFill>
                  <a:srgbClr val="FF0000"/>
                </a:solidFill>
                <a:latin typeface="Comic Sans MS" pitchFamily="66" charset="0"/>
              </a:rPr>
            </a:br>
            <a:r>
              <a:rPr lang="en-US" sz="3600" b="1" dirty="0">
                <a:solidFill>
                  <a:srgbClr val="FF0000"/>
                </a:solidFill>
                <a:latin typeface="Comic Sans MS" pitchFamily="66" charset="0"/>
              </a:rPr>
              <a:t/>
            </a:r>
            <a:br>
              <a:rPr lang="en-US" sz="3600" b="1" dirty="0">
                <a:solidFill>
                  <a:srgbClr val="FF0000"/>
                </a:solidFill>
                <a:latin typeface="Comic Sans MS" pitchFamily="66" charset="0"/>
              </a:rPr>
            </a:br>
            <a:r>
              <a:rPr lang="en-US" sz="3600" b="1" dirty="0" smtClean="0">
                <a:solidFill>
                  <a:srgbClr val="FF0000"/>
                </a:solidFill>
                <a:latin typeface="Comic Sans MS" pitchFamily="66" charset="0"/>
              </a:rPr>
              <a:t>Approaches to Surveillance</a:t>
            </a: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a:xfrm>
            <a:off x="609600" y="1295400"/>
            <a:ext cx="8229600" cy="4678363"/>
          </a:xfrm>
        </p:spPr>
        <p:txBody>
          <a:bodyPr>
            <a:normAutofit/>
          </a:bodyPr>
          <a:lstStyle/>
          <a:p>
            <a:pPr>
              <a:lnSpc>
                <a:spcPct val="90000"/>
              </a:lnSpc>
            </a:pPr>
            <a:r>
              <a:rPr lang="en-US" sz="2800" b="1" dirty="0">
                <a:solidFill>
                  <a:srgbClr val="0000FF"/>
                </a:solidFill>
                <a:latin typeface="Comic Sans MS" pitchFamily="66" charset="0"/>
                <a:cs typeface="Arial" panose="020B0604020202020204" pitchFamily="34" charset="0"/>
              </a:rPr>
              <a:t>Simple</a:t>
            </a:r>
          </a:p>
          <a:p>
            <a:pPr>
              <a:lnSpc>
                <a:spcPct val="90000"/>
              </a:lnSpc>
            </a:pPr>
            <a:r>
              <a:rPr lang="en-US" sz="2800" b="1" dirty="0">
                <a:solidFill>
                  <a:srgbClr val="0000FF"/>
                </a:solidFill>
                <a:latin typeface="Comic Sans MS" pitchFamily="66" charset="0"/>
                <a:cs typeface="Arial" panose="020B0604020202020204" pitchFamily="34" charset="0"/>
              </a:rPr>
              <a:t>Timely </a:t>
            </a:r>
          </a:p>
          <a:p>
            <a:pPr>
              <a:lnSpc>
                <a:spcPct val="90000"/>
              </a:lnSpc>
            </a:pPr>
            <a:r>
              <a:rPr lang="en-US" sz="2800" b="1" dirty="0">
                <a:solidFill>
                  <a:srgbClr val="0000FF"/>
                </a:solidFill>
                <a:latin typeface="Comic Sans MS" pitchFamily="66" charset="0"/>
                <a:cs typeface="Arial" panose="020B0604020202020204" pitchFamily="34" charset="0"/>
              </a:rPr>
              <a:t>Representative</a:t>
            </a:r>
          </a:p>
          <a:p>
            <a:pPr>
              <a:lnSpc>
                <a:spcPct val="90000"/>
              </a:lnSpc>
            </a:pPr>
            <a:r>
              <a:rPr lang="en-US" sz="2800" b="1" dirty="0">
                <a:solidFill>
                  <a:srgbClr val="0000FF"/>
                </a:solidFill>
                <a:latin typeface="Comic Sans MS" pitchFamily="66" charset="0"/>
                <a:cs typeface="Arial" panose="020B0604020202020204" pitchFamily="34" charset="0"/>
              </a:rPr>
              <a:t>Flexible </a:t>
            </a:r>
          </a:p>
          <a:p>
            <a:pPr>
              <a:lnSpc>
                <a:spcPct val="90000"/>
              </a:lnSpc>
            </a:pPr>
            <a:r>
              <a:rPr lang="en-US" sz="2800" b="1" dirty="0" smtClean="0">
                <a:solidFill>
                  <a:srgbClr val="0000FF"/>
                </a:solidFill>
                <a:latin typeface="Comic Sans MS" pitchFamily="66" charset="0"/>
                <a:cs typeface="Arial" panose="020B0604020202020204" pitchFamily="34" charset="0"/>
              </a:rPr>
              <a:t>Strong sensitivity </a:t>
            </a:r>
            <a:endParaRPr lang="en-US" sz="2800" b="1" dirty="0">
              <a:solidFill>
                <a:srgbClr val="0000FF"/>
              </a:solidFill>
              <a:latin typeface="Comic Sans MS" pitchFamily="66" charset="0"/>
              <a:cs typeface="Arial" panose="020B0604020202020204" pitchFamily="34" charset="0"/>
            </a:endParaRPr>
          </a:p>
          <a:p>
            <a:pPr>
              <a:lnSpc>
                <a:spcPct val="90000"/>
              </a:lnSpc>
            </a:pPr>
            <a:r>
              <a:rPr lang="en-US" sz="2800" b="1" dirty="0">
                <a:solidFill>
                  <a:srgbClr val="0000FF"/>
                </a:solidFill>
                <a:latin typeface="Comic Sans MS" pitchFamily="66" charset="0"/>
                <a:cs typeface="Arial" panose="020B0604020202020204" pitchFamily="34" charset="0"/>
              </a:rPr>
              <a:t>Strong </a:t>
            </a:r>
            <a:r>
              <a:rPr lang="en-US" sz="2800" b="1" dirty="0" smtClean="0">
                <a:solidFill>
                  <a:srgbClr val="0000FF"/>
                </a:solidFill>
                <a:latin typeface="Comic Sans MS" pitchFamily="66" charset="0"/>
                <a:cs typeface="Arial" panose="020B0604020202020204" pitchFamily="34" charset="0"/>
              </a:rPr>
              <a:t>positive predictive </a:t>
            </a:r>
            <a:r>
              <a:rPr lang="en-US" sz="2800" b="1" dirty="0">
                <a:solidFill>
                  <a:srgbClr val="0000FF"/>
                </a:solidFill>
                <a:latin typeface="Comic Sans MS" pitchFamily="66" charset="0"/>
                <a:cs typeface="Arial" panose="020B0604020202020204" pitchFamily="34" charset="0"/>
              </a:rPr>
              <a:t>value</a:t>
            </a:r>
          </a:p>
          <a:p>
            <a:pPr>
              <a:lnSpc>
                <a:spcPct val="90000"/>
              </a:lnSpc>
            </a:pPr>
            <a:r>
              <a:rPr lang="en-US" sz="2800" b="1" dirty="0">
                <a:solidFill>
                  <a:srgbClr val="0000FF"/>
                </a:solidFill>
                <a:latin typeface="Comic Sans MS" pitchFamily="66" charset="0"/>
                <a:cs typeface="Arial" panose="020B0604020202020204" pitchFamily="34" charset="0"/>
              </a:rPr>
              <a:t>Acceptable to</a:t>
            </a:r>
          </a:p>
          <a:p>
            <a:pPr lvl="1">
              <a:lnSpc>
                <a:spcPct val="90000"/>
              </a:lnSpc>
            </a:pPr>
            <a:r>
              <a:rPr lang="en-US" sz="2400" b="1" dirty="0">
                <a:solidFill>
                  <a:srgbClr val="0000FF"/>
                </a:solidFill>
                <a:latin typeface="Comic Sans MS" pitchFamily="66" charset="0"/>
                <a:cs typeface="Arial" panose="020B0604020202020204" pitchFamily="34" charset="0"/>
              </a:rPr>
              <a:t>The public</a:t>
            </a:r>
          </a:p>
          <a:p>
            <a:pPr lvl="1">
              <a:lnSpc>
                <a:spcPct val="90000"/>
              </a:lnSpc>
            </a:pPr>
            <a:r>
              <a:rPr lang="en-US" sz="2400" b="1" dirty="0">
                <a:solidFill>
                  <a:srgbClr val="0000FF"/>
                </a:solidFill>
                <a:latin typeface="Comic Sans MS" pitchFamily="66" charset="0"/>
                <a:cs typeface="Arial" panose="020B0604020202020204" pitchFamily="34" charset="0"/>
              </a:rPr>
              <a:t>Health care providers</a:t>
            </a:r>
          </a:p>
          <a:p>
            <a:pPr>
              <a:lnSpc>
                <a:spcPct val="90000"/>
              </a:lnSpc>
            </a:pPr>
            <a:r>
              <a:rPr lang="en-US" sz="2800" b="1" dirty="0" smtClean="0">
                <a:solidFill>
                  <a:srgbClr val="0000FF"/>
                </a:solidFill>
                <a:latin typeface="Comic Sans MS" pitchFamily="66" charset="0"/>
                <a:cs typeface="Arial" panose="020B0604020202020204" pitchFamily="34" charset="0"/>
              </a:rPr>
              <a:t>Cost-effective</a:t>
            </a:r>
            <a:endParaRPr lang="en-US" sz="2800" b="1" dirty="0">
              <a:solidFill>
                <a:srgbClr val="0000FF"/>
              </a:solidFill>
              <a:latin typeface="Comic Sans MS" pitchFamily="66" charset="0"/>
              <a:cs typeface="Arial" panose="020B0604020202020204" pitchFamily="34" charset="0"/>
            </a:endParaRPr>
          </a:p>
        </p:txBody>
      </p:sp>
    </p:spTree>
    <p:extLst>
      <p:ext uri="{BB962C8B-B14F-4D97-AF65-F5344CB8AC3E}">
        <p14:creationId xmlns:p14="http://schemas.microsoft.com/office/powerpoint/2010/main" val="15218567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1143000"/>
          </a:xfrm>
          <a:noFill/>
        </p:spPr>
        <p:txBody>
          <a:bodyPr>
            <a:noAutofit/>
          </a:bodyPr>
          <a:lstStyle/>
          <a:p>
            <a:r>
              <a:rPr lang="en-US" sz="3600" b="1" dirty="0" smtClean="0">
                <a:solidFill>
                  <a:srgbClr val="FF0000"/>
                </a:solidFill>
                <a:latin typeface="Comic Sans MS" pitchFamily="66" charset="0"/>
              </a:rPr>
              <a:t>Surveillance Methods:</a:t>
            </a:r>
            <a:br>
              <a:rPr lang="en-US" sz="3600" b="1" dirty="0" smtClean="0">
                <a:solidFill>
                  <a:srgbClr val="FF0000"/>
                </a:solidFill>
                <a:latin typeface="Comic Sans MS" pitchFamily="66" charset="0"/>
              </a:rPr>
            </a:br>
            <a:r>
              <a:rPr lang="en-US" sz="3600" b="1" dirty="0" smtClean="0">
                <a:solidFill>
                  <a:srgbClr val="FF0000"/>
                </a:solidFill>
                <a:latin typeface="Comic Sans MS" pitchFamily="66" charset="0"/>
              </a:rPr>
              <a:t>1. Case Definition</a:t>
            </a:r>
          </a:p>
        </p:txBody>
      </p:sp>
      <p:sp>
        <p:nvSpPr>
          <p:cNvPr id="25603" name="Rectangle 3"/>
          <p:cNvSpPr>
            <a:spLocks noGrp="1" noChangeArrowheads="1"/>
          </p:cNvSpPr>
          <p:nvPr>
            <p:ph idx="1"/>
          </p:nvPr>
        </p:nvSpPr>
        <p:spPr>
          <a:xfrm>
            <a:off x="381000" y="1676400"/>
            <a:ext cx="8382000" cy="4572000"/>
          </a:xfrm>
          <a:noFill/>
        </p:spPr>
        <p:txBody>
          <a:bodyPr/>
          <a:lstStyle/>
          <a:p>
            <a:r>
              <a:rPr lang="en-US" b="1" dirty="0" smtClean="0">
                <a:latin typeface="Comic Sans MS" pitchFamily="66" charset="0"/>
              </a:rPr>
              <a:t>Clearly define condition</a:t>
            </a:r>
          </a:p>
          <a:p>
            <a:r>
              <a:rPr lang="en-US" b="1" dirty="0" smtClean="0">
                <a:latin typeface="Comic Sans MS" pitchFamily="66" charset="0"/>
              </a:rPr>
              <a:t>Use same criteria </a:t>
            </a:r>
          </a:p>
          <a:p>
            <a:r>
              <a:rPr lang="en-US" b="1" dirty="0" smtClean="0">
                <a:latin typeface="Comic Sans MS" pitchFamily="66" charset="0"/>
              </a:rPr>
              <a:t>Ensure data are comparable</a:t>
            </a:r>
          </a:p>
          <a:p>
            <a:r>
              <a:rPr lang="en-US" b="1" dirty="0" smtClean="0">
                <a:latin typeface="Comic Sans MS" pitchFamily="66" charset="0"/>
              </a:rPr>
              <a:t>Include person, place, time</a:t>
            </a:r>
          </a:p>
          <a:p>
            <a:r>
              <a:rPr lang="en-US" b="1" dirty="0" smtClean="0">
                <a:latin typeface="Comic Sans MS" pitchFamily="66" charset="0"/>
              </a:rPr>
              <a:t>May define suspected and confirmed cases</a:t>
            </a:r>
          </a:p>
          <a:p>
            <a:r>
              <a:rPr lang="en-US" b="1" dirty="0" smtClean="0">
                <a:latin typeface="Comic Sans MS" pitchFamily="66" charset="0"/>
              </a:rPr>
              <a:t>May include symptoms, lab values, time period, population as appropriate</a:t>
            </a:r>
          </a:p>
        </p:txBody>
      </p:sp>
    </p:spTree>
    <p:extLst>
      <p:ext uri="{BB962C8B-B14F-4D97-AF65-F5344CB8AC3E}">
        <p14:creationId xmlns:p14="http://schemas.microsoft.com/office/powerpoint/2010/main" val="3601619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457200"/>
            <a:ext cx="7772400" cy="1143000"/>
          </a:xfrm>
        </p:spPr>
        <p:txBody>
          <a:bodyPr>
            <a:normAutofit/>
          </a:bodyPr>
          <a:lstStyle/>
          <a:p>
            <a:r>
              <a:rPr lang="en-US" sz="3600" b="1" dirty="0" smtClean="0">
                <a:solidFill>
                  <a:srgbClr val="FF0000"/>
                </a:solidFill>
                <a:latin typeface="Comic Sans MS" pitchFamily="66" charset="0"/>
              </a:rPr>
              <a:t>Case Definition Examples</a:t>
            </a:r>
          </a:p>
        </p:txBody>
      </p:sp>
      <p:sp>
        <p:nvSpPr>
          <p:cNvPr id="26627" name="Rectangle 3"/>
          <p:cNvSpPr>
            <a:spLocks noGrp="1" noChangeArrowheads="1"/>
          </p:cNvSpPr>
          <p:nvPr>
            <p:ph idx="1"/>
          </p:nvPr>
        </p:nvSpPr>
        <p:spPr>
          <a:xfrm>
            <a:off x="228600" y="1447800"/>
            <a:ext cx="8610600" cy="5181600"/>
          </a:xfrm>
        </p:spPr>
        <p:txBody>
          <a:bodyPr>
            <a:normAutofit lnSpcReduction="10000"/>
          </a:bodyPr>
          <a:lstStyle/>
          <a:p>
            <a:pPr>
              <a:lnSpc>
                <a:spcPct val="80000"/>
              </a:lnSpc>
            </a:pPr>
            <a:r>
              <a:rPr lang="en-US" b="1" dirty="0" smtClean="0">
                <a:solidFill>
                  <a:srgbClr val="3333FF"/>
                </a:solidFill>
                <a:latin typeface="Comic Sans MS" pitchFamily="66" charset="0"/>
              </a:rPr>
              <a:t>Possible/probable/suspected</a:t>
            </a:r>
            <a:r>
              <a:rPr lang="en-US" b="1" dirty="0" smtClean="0">
                <a:latin typeface="Comic Sans MS" pitchFamily="66" charset="0"/>
              </a:rPr>
              <a:t>- Measles</a:t>
            </a:r>
          </a:p>
          <a:p>
            <a:pPr lvl="1">
              <a:lnSpc>
                <a:spcPct val="80000"/>
              </a:lnSpc>
            </a:pPr>
            <a:r>
              <a:rPr lang="en-US" sz="3200" b="1" dirty="0" smtClean="0">
                <a:latin typeface="Comic Sans MS" pitchFamily="66" charset="0"/>
              </a:rPr>
              <a:t>Any person with a rash and fever, runny nose, or conjunctivitis </a:t>
            </a:r>
          </a:p>
          <a:p>
            <a:pPr>
              <a:lnSpc>
                <a:spcPct val="80000"/>
              </a:lnSpc>
            </a:pPr>
            <a:r>
              <a:rPr lang="en-US" b="1" dirty="0" smtClean="0">
                <a:solidFill>
                  <a:srgbClr val="3333FF"/>
                </a:solidFill>
                <a:latin typeface="Comic Sans MS" pitchFamily="66" charset="0"/>
              </a:rPr>
              <a:t>Confirmed</a:t>
            </a:r>
            <a:r>
              <a:rPr lang="en-US" b="1" dirty="0" smtClean="0">
                <a:latin typeface="Comic Sans MS" pitchFamily="66" charset="0"/>
              </a:rPr>
              <a:t>- Measles</a:t>
            </a:r>
          </a:p>
          <a:p>
            <a:pPr lvl="1">
              <a:lnSpc>
                <a:spcPct val="80000"/>
              </a:lnSpc>
            </a:pPr>
            <a:r>
              <a:rPr lang="en-US" sz="3200" b="1" dirty="0" smtClean="0">
                <a:latin typeface="Comic Sans MS" pitchFamily="66" charset="0"/>
              </a:rPr>
              <a:t>Any person with a fever &gt;101 F, runny nose, conjunctivitis, red blotchy rash for at least 3 days, and laboratory confirmation of </a:t>
            </a:r>
            <a:r>
              <a:rPr lang="en-US" sz="3200" b="1" dirty="0" err="1" smtClean="0">
                <a:latin typeface="Comic Sans MS" pitchFamily="66" charset="0"/>
              </a:rPr>
              <a:t>IgM</a:t>
            </a:r>
            <a:r>
              <a:rPr lang="en-US" sz="3200" b="1" dirty="0" smtClean="0">
                <a:latin typeface="Comic Sans MS" pitchFamily="66" charset="0"/>
              </a:rPr>
              <a:t> antibodies</a:t>
            </a:r>
          </a:p>
          <a:p>
            <a:pPr>
              <a:lnSpc>
                <a:spcPct val="80000"/>
              </a:lnSpc>
            </a:pPr>
            <a:r>
              <a:rPr lang="en-US" b="1" dirty="0" smtClean="0">
                <a:latin typeface="Comic Sans MS" pitchFamily="66" charset="0"/>
              </a:rPr>
              <a:t>NB: </a:t>
            </a:r>
          </a:p>
          <a:p>
            <a:pPr lvl="1">
              <a:lnSpc>
                <a:spcPct val="80000"/>
              </a:lnSpc>
            </a:pPr>
            <a:r>
              <a:rPr lang="en-US" sz="3000" b="1" dirty="0" smtClean="0">
                <a:latin typeface="Comic Sans MS" pitchFamily="66" charset="0"/>
              </a:rPr>
              <a:t>Case definition in a disease outbreak may differ from that routine surveillance since epidemiologically linked cases often included in the latter</a:t>
            </a:r>
          </a:p>
          <a:p>
            <a:pPr lvl="1">
              <a:lnSpc>
                <a:spcPct val="80000"/>
              </a:lnSpc>
            </a:pPr>
            <a:endParaRPr lang="en-US" dirty="0" smtClean="0"/>
          </a:p>
          <a:p>
            <a:pPr lvl="1">
              <a:lnSpc>
                <a:spcPct val="80000"/>
              </a:lnSpc>
            </a:pPr>
            <a:endParaRPr lang="en-US" sz="2400" dirty="0" smtClean="0"/>
          </a:p>
        </p:txBody>
      </p:sp>
    </p:spTree>
    <p:extLst>
      <p:ext uri="{BB962C8B-B14F-4D97-AF65-F5344CB8AC3E}">
        <p14:creationId xmlns:p14="http://schemas.microsoft.com/office/powerpoint/2010/main" val="3181716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715962"/>
          </a:xfrm>
        </p:spPr>
        <p:txBody>
          <a:bodyPr>
            <a:normAutofit fontScale="90000"/>
          </a:bodyPr>
          <a:lstStyle/>
          <a:p>
            <a:r>
              <a:rPr lang="en-US" sz="3600" b="1" dirty="0" smtClean="0">
                <a:solidFill>
                  <a:srgbClr val="FF0000"/>
                </a:solidFill>
                <a:latin typeface="Comic Sans MS" pitchFamily="66" charset="0"/>
              </a:rPr>
              <a:t>Surveillance and response</a:t>
            </a:r>
            <a:endParaRPr lang="en-US" sz="3600" b="1" dirty="0">
              <a:solidFill>
                <a:srgbClr val="FF0000"/>
              </a:solidFill>
              <a:latin typeface="Comic Sans MS" pitchFamily="66" charset="0"/>
            </a:endParaRPr>
          </a:p>
        </p:txBody>
      </p:sp>
      <p:sp>
        <p:nvSpPr>
          <p:cNvPr id="3" name="Content Placeholder 2"/>
          <p:cNvSpPr>
            <a:spLocks noGrp="1"/>
          </p:cNvSpPr>
          <p:nvPr>
            <p:ph idx="1"/>
          </p:nvPr>
        </p:nvSpPr>
        <p:spPr>
          <a:xfrm>
            <a:off x="533400" y="1489364"/>
            <a:ext cx="8229600" cy="4759036"/>
          </a:xfrm>
        </p:spPr>
        <p:txBody>
          <a:bodyPr>
            <a:normAutofit/>
          </a:bodyPr>
          <a:lstStyle/>
          <a:p>
            <a:r>
              <a:rPr lang="en-US" b="1" dirty="0" smtClean="0">
                <a:latin typeface="Comic Sans MS" pitchFamily="66" charset="0"/>
              </a:rPr>
              <a:t>Health surveillance is the ongoing systematic </a:t>
            </a:r>
            <a:r>
              <a:rPr lang="en-US" b="1" dirty="0" smtClean="0">
                <a:solidFill>
                  <a:srgbClr val="0070C0"/>
                </a:solidFill>
                <a:latin typeface="Comic Sans MS" pitchFamily="66" charset="0"/>
              </a:rPr>
              <a:t>collection, analysis and interpretation </a:t>
            </a:r>
            <a:r>
              <a:rPr lang="en-US" b="1" dirty="0" smtClean="0">
                <a:latin typeface="Comic Sans MS" pitchFamily="66" charset="0"/>
              </a:rPr>
              <a:t>of health data essential for planning, implementing and evaluating public health activities. </a:t>
            </a:r>
          </a:p>
          <a:p>
            <a:r>
              <a:rPr lang="en-US" b="1" dirty="0" smtClean="0">
                <a:latin typeface="Comic Sans MS" pitchFamily="66" charset="0"/>
              </a:rPr>
              <a:t>Surveillance gathers data on health related events in relation to Time, Person, Place for timely dissemination of the data and effective action.</a:t>
            </a:r>
            <a:endParaRPr lang="en-US" sz="2800" b="1" dirty="0" smtClean="0">
              <a:latin typeface="Comic Sans MS" pitchFamily="66" charset="0"/>
            </a:endParaRPr>
          </a:p>
        </p:txBody>
      </p:sp>
    </p:spTree>
    <p:extLst>
      <p:ext uri="{BB962C8B-B14F-4D97-AF65-F5344CB8AC3E}">
        <p14:creationId xmlns:p14="http://schemas.microsoft.com/office/powerpoint/2010/main" val="3244663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152400"/>
            <a:ext cx="7772400" cy="1143000"/>
          </a:xfrm>
        </p:spPr>
        <p:txBody>
          <a:bodyPr>
            <a:normAutofit fontScale="90000"/>
          </a:bodyPr>
          <a:lstStyle/>
          <a:p>
            <a:r>
              <a:rPr lang="en-US" sz="3600" b="1" dirty="0" smtClean="0">
                <a:solidFill>
                  <a:srgbClr val="FF0000"/>
                </a:solidFill>
                <a:latin typeface="Comic Sans MS" pitchFamily="66" charset="0"/>
              </a:rPr>
              <a:t>Case Definition Example: Giardiasis</a:t>
            </a:r>
          </a:p>
        </p:txBody>
      </p:sp>
      <p:sp>
        <p:nvSpPr>
          <p:cNvPr id="27651" name="Content Placeholder 2"/>
          <p:cNvSpPr>
            <a:spLocks noGrp="1"/>
          </p:cNvSpPr>
          <p:nvPr>
            <p:ph idx="1"/>
          </p:nvPr>
        </p:nvSpPr>
        <p:spPr>
          <a:xfrm>
            <a:off x="533400" y="1143000"/>
            <a:ext cx="8001000" cy="5181600"/>
          </a:xfrm>
        </p:spPr>
        <p:txBody>
          <a:bodyPr>
            <a:noAutofit/>
          </a:bodyPr>
          <a:lstStyle/>
          <a:p>
            <a:pPr>
              <a:buFontTx/>
              <a:buNone/>
            </a:pPr>
            <a:r>
              <a:rPr lang="en-US" sz="2400" b="1" dirty="0" smtClean="0">
                <a:solidFill>
                  <a:srgbClr val="00B050"/>
                </a:solidFill>
                <a:latin typeface="Comic Sans MS" pitchFamily="66" charset="0"/>
              </a:rPr>
              <a:t>Clinical description</a:t>
            </a:r>
          </a:p>
          <a:p>
            <a:r>
              <a:rPr lang="en-US" sz="2400" b="1" dirty="0" smtClean="0">
                <a:latin typeface="Comic Sans MS" pitchFamily="66" charset="0"/>
              </a:rPr>
              <a:t>An illness caused by the protozoan </a:t>
            </a:r>
            <a:r>
              <a:rPr lang="en-US" sz="2400" b="1" i="1" dirty="0" smtClean="0">
                <a:latin typeface="Comic Sans MS" pitchFamily="66" charset="0"/>
              </a:rPr>
              <a:t>Giardia </a:t>
            </a:r>
            <a:r>
              <a:rPr lang="en-US" sz="2400" b="1" i="1" dirty="0" err="1" smtClean="0">
                <a:latin typeface="Comic Sans MS" pitchFamily="66" charset="0"/>
              </a:rPr>
              <a:t>lamblia</a:t>
            </a:r>
            <a:r>
              <a:rPr lang="en-US" sz="2400" b="1" dirty="0" smtClean="0">
                <a:latin typeface="Comic Sans MS" pitchFamily="66" charset="0"/>
              </a:rPr>
              <a:t> (aka G. </a:t>
            </a:r>
            <a:r>
              <a:rPr lang="en-US" sz="2400" b="1" i="1" dirty="0" err="1" smtClean="0">
                <a:latin typeface="Comic Sans MS" pitchFamily="66" charset="0"/>
              </a:rPr>
              <a:t>intestinalis</a:t>
            </a:r>
            <a:r>
              <a:rPr lang="en-US" sz="2400" b="1" dirty="0" smtClean="0">
                <a:latin typeface="Comic Sans MS" pitchFamily="66" charset="0"/>
              </a:rPr>
              <a:t> or G. </a:t>
            </a:r>
            <a:r>
              <a:rPr lang="en-US" sz="2400" b="1" i="1" dirty="0" err="1" smtClean="0">
                <a:latin typeface="Comic Sans MS" pitchFamily="66" charset="0"/>
              </a:rPr>
              <a:t>duodenalis</a:t>
            </a:r>
            <a:r>
              <a:rPr lang="en-US" sz="2400" b="1" dirty="0" smtClean="0">
                <a:latin typeface="Comic Sans MS" pitchFamily="66" charset="0"/>
              </a:rPr>
              <a:t>) and characterized by gastrointestinal symptoms such as diarrhea, abdominal cramps, bloating, weight loss, or malabsorption.</a:t>
            </a:r>
          </a:p>
          <a:p>
            <a:pPr>
              <a:buFontTx/>
              <a:buNone/>
            </a:pPr>
            <a:r>
              <a:rPr lang="en-US" sz="2400" b="1" dirty="0" smtClean="0">
                <a:solidFill>
                  <a:srgbClr val="00B050"/>
                </a:solidFill>
                <a:latin typeface="Comic Sans MS" pitchFamily="66" charset="0"/>
              </a:rPr>
              <a:t>Laboratory criteria for diagnosis</a:t>
            </a:r>
          </a:p>
          <a:p>
            <a:pPr>
              <a:buFontTx/>
              <a:buNone/>
            </a:pPr>
            <a:r>
              <a:rPr lang="en-US" sz="2400" b="1" dirty="0" smtClean="0">
                <a:latin typeface="Comic Sans MS" pitchFamily="66" charset="0"/>
              </a:rPr>
              <a:t>	Laboratory-confirmed giardiasis shall be defined as the detection of </a:t>
            </a:r>
            <a:r>
              <a:rPr lang="en-US" sz="2400" b="1" i="1" dirty="0" smtClean="0">
                <a:latin typeface="Comic Sans MS" pitchFamily="66" charset="0"/>
              </a:rPr>
              <a:t>Giardia</a:t>
            </a:r>
            <a:r>
              <a:rPr lang="en-US" sz="2400" b="1" dirty="0" smtClean="0">
                <a:latin typeface="Comic Sans MS" pitchFamily="66" charset="0"/>
              </a:rPr>
              <a:t> organisms, antigen, or DNA in stool, intestinal fluid, tissue samples, biopsy specimens or other biological sample. </a:t>
            </a:r>
          </a:p>
        </p:txBody>
      </p:sp>
    </p:spTree>
    <p:extLst>
      <p:ext uri="{BB962C8B-B14F-4D97-AF65-F5344CB8AC3E}">
        <p14:creationId xmlns:p14="http://schemas.microsoft.com/office/powerpoint/2010/main" val="3212331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solidFill>
                  <a:srgbClr val="FF0000"/>
                </a:solidFill>
                <a:latin typeface="Comic Sans MS" pitchFamily="66" charset="0"/>
              </a:rPr>
              <a:t/>
            </a:r>
            <a:br>
              <a:rPr lang="en-US" sz="4000" b="1" dirty="0" smtClean="0">
                <a:solidFill>
                  <a:srgbClr val="FF0000"/>
                </a:solidFill>
                <a:latin typeface="Comic Sans MS" pitchFamily="66" charset="0"/>
              </a:rPr>
            </a:br>
            <a:r>
              <a:rPr lang="en-US" sz="4000" b="1" dirty="0" smtClean="0">
                <a:solidFill>
                  <a:srgbClr val="FF0000"/>
                </a:solidFill>
                <a:latin typeface="Comic Sans MS" pitchFamily="66" charset="0"/>
              </a:rPr>
              <a:t>Case </a:t>
            </a:r>
            <a:r>
              <a:rPr lang="en-US" sz="4000" b="1" dirty="0">
                <a:solidFill>
                  <a:srgbClr val="FF0000"/>
                </a:solidFill>
                <a:latin typeface="Comic Sans MS" pitchFamily="66" charset="0"/>
              </a:rPr>
              <a:t>classification</a:t>
            </a:r>
            <a:r>
              <a:rPr lang="en-US" b="1" dirty="0">
                <a:latin typeface="Comic Sans MS" pitchFamily="66" charset="0"/>
              </a:rPr>
              <a:t/>
            </a:r>
            <a:br>
              <a:rPr lang="en-US" b="1" dirty="0">
                <a:latin typeface="Comic Sans MS" pitchFamily="66" charset="0"/>
              </a:rPr>
            </a:b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b="1" i="1" dirty="0" smtClean="0">
                <a:solidFill>
                  <a:srgbClr val="3333FF"/>
                </a:solidFill>
                <a:latin typeface="Comic Sans MS" pitchFamily="66" charset="0"/>
              </a:rPr>
              <a:t>Confirmed</a:t>
            </a:r>
            <a:r>
              <a:rPr lang="en-US" b="1" dirty="0">
                <a:solidFill>
                  <a:srgbClr val="3333FF"/>
                </a:solidFill>
                <a:latin typeface="Comic Sans MS" pitchFamily="66" charset="0"/>
              </a:rPr>
              <a:t>:</a:t>
            </a:r>
            <a:r>
              <a:rPr lang="en-US" b="1" dirty="0">
                <a:latin typeface="Comic Sans MS" pitchFamily="66" charset="0"/>
              </a:rPr>
              <a:t> a case that meets the clinical description and the criteria for </a:t>
            </a:r>
            <a:r>
              <a:rPr lang="en-US" b="1" dirty="0" smtClean="0">
                <a:latin typeface="Comic Sans MS" pitchFamily="66" charset="0"/>
              </a:rPr>
              <a:t>laboratory.</a:t>
            </a:r>
            <a:endParaRPr lang="en-US" b="1" dirty="0">
              <a:latin typeface="Comic Sans MS" pitchFamily="66" charset="0"/>
            </a:endParaRPr>
          </a:p>
          <a:p>
            <a:r>
              <a:rPr lang="en-US" b="1" i="1" dirty="0">
                <a:solidFill>
                  <a:srgbClr val="3333FF"/>
                </a:solidFill>
                <a:latin typeface="Comic Sans MS" pitchFamily="66" charset="0"/>
              </a:rPr>
              <a:t>Probable</a:t>
            </a:r>
            <a:r>
              <a:rPr lang="en-US" b="1" dirty="0">
                <a:solidFill>
                  <a:srgbClr val="3333FF"/>
                </a:solidFill>
                <a:latin typeface="Comic Sans MS" pitchFamily="66" charset="0"/>
              </a:rPr>
              <a:t>:</a:t>
            </a:r>
            <a:r>
              <a:rPr lang="en-US" b="1" dirty="0">
                <a:latin typeface="Comic Sans MS" pitchFamily="66" charset="0"/>
              </a:rPr>
              <a:t> a case that meets the clinical description and that is epidemiologically linked to a confirmed case.</a:t>
            </a:r>
            <a:endParaRPr lang="en-US" sz="4800" b="1" dirty="0">
              <a:latin typeface="Comic Sans MS" pitchFamily="66" charset="0"/>
            </a:endParaRPr>
          </a:p>
          <a:p>
            <a:endParaRPr lang="en-US" dirty="0"/>
          </a:p>
        </p:txBody>
      </p:sp>
    </p:spTree>
    <p:extLst>
      <p:ext uri="{BB962C8B-B14F-4D97-AF65-F5344CB8AC3E}">
        <p14:creationId xmlns:p14="http://schemas.microsoft.com/office/powerpoint/2010/main" val="6219589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81000"/>
            <a:ext cx="7772400" cy="1143000"/>
          </a:xfrm>
          <a:noFill/>
        </p:spPr>
        <p:txBody>
          <a:bodyPr>
            <a:noAutofit/>
          </a:bodyPr>
          <a:lstStyle/>
          <a:p>
            <a:r>
              <a:rPr lang="en-US" sz="3600" b="1" dirty="0" smtClean="0">
                <a:solidFill>
                  <a:srgbClr val="FF0000"/>
                </a:solidFill>
                <a:latin typeface="Comic Sans MS" pitchFamily="66" charset="0"/>
              </a:rPr>
              <a:t>Surveillance Methods:</a:t>
            </a:r>
            <a:br>
              <a:rPr lang="en-US" sz="3600" b="1" dirty="0" smtClean="0">
                <a:solidFill>
                  <a:srgbClr val="FF0000"/>
                </a:solidFill>
                <a:latin typeface="Comic Sans MS" pitchFamily="66" charset="0"/>
              </a:rPr>
            </a:br>
            <a:r>
              <a:rPr lang="en-US" sz="3600" b="1" dirty="0" smtClean="0">
                <a:solidFill>
                  <a:srgbClr val="FF0000"/>
                </a:solidFill>
                <a:latin typeface="Comic Sans MS" pitchFamily="66" charset="0"/>
              </a:rPr>
              <a:t>Data Collection</a:t>
            </a:r>
          </a:p>
        </p:txBody>
      </p:sp>
      <p:sp>
        <p:nvSpPr>
          <p:cNvPr id="28675" name="Rectangle 3"/>
          <p:cNvSpPr>
            <a:spLocks noGrp="1" noChangeArrowheads="1"/>
          </p:cNvSpPr>
          <p:nvPr>
            <p:ph idx="1"/>
          </p:nvPr>
        </p:nvSpPr>
        <p:spPr>
          <a:xfrm>
            <a:off x="685800" y="1828800"/>
            <a:ext cx="8458200" cy="4648200"/>
          </a:xfrm>
          <a:noFill/>
        </p:spPr>
        <p:txBody>
          <a:bodyPr>
            <a:normAutofit/>
          </a:bodyPr>
          <a:lstStyle/>
          <a:p>
            <a:pPr>
              <a:lnSpc>
                <a:spcPct val="90000"/>
              </a:lnSpc>
            </a:pPr>
            <a:r>
              <a:rPr lang="en-US" sz="2800" b="1" dirty="0" smtClean="0">
                <a:latin typeface="Comic Sans MS" pitchFamily="66" charset="0"/>
              </a:rPr>
              <a:t>Data collection</a:t>
            </a:r>
          </a:p>
          <a:p>
            <a:pPr lvl="1">
              <a:lnSpc>
                <a:spcPct val="90000"/>
              </a:lnSpc>
            </a:pPr>
            <a:r>
              <a:rPr lang="en-US" sz="2400" b="1" dirty="0" smtClean="0">
                <a:latin typeface="Comic Sans MS" pitchFamily="66" charset="0"/>
              </a:rPr>
              <a:t>Standardized instruments, field tested</a:t>
            </a:r>
          </a:p>
          <a:p>
            <a:pPr>
              <a:lnSpc>
                <a:spcPct val="90000"/>
              </a:lnSpc>
            </a:pPr>
            <a:r>
              <a:rPr lang="en-US" sz="2800" b="1" dirty="0" smtClean="0">
                <a:latin typeface="Comic Sans MS" pitchFamily="66" charset="0"/>
              </a:rPr>
              <a:t>Passive surveillance</a:t>
            </a:r>
          </a:p>
          <a:p>
            <a:pPr>
              <a:lnSpc>
                <a:spcPct val="90000"/>
              </a:lnSpc>
            </a:pPr>
            <a:r>
              <a:rPr lang="en-US" sz="2400" b="1" dirty="0" smtClean="0">
                <a:latin typeface="Comic Sans MS" pitchFamily="66" charset="0"/>
              </a:rPr>
              <a:t>Providers are expected to report events</a:t>
            </a:r>
          </a:p>
          <a:p>
            <a:pPr lvl="1">
              <a:lnSpc>
                <a:spcPct val="90000"/>
              </a:lnSpc>
            </a:pPr>
            <a:r>
              <a:rPr lang="en-US" sz="2400" b="1" dirty="0" smtClean="0">
                <a:latin typeface="Comic Sans MS" pitchFamily="66" charset="0"/>
              </a:rPr>
              <a:t>Sends info to responsible health authority</a:t>
            </a:r>
          </a:p>
          <a:p>
            <a:pPr lvl="1">
              <a:lnSpc>
                <a:spcPct val="90000"/>
              </a:lnSpc>
            </a:pPr>
            <a:r>
              <a:rPr lang="en-US" sz="2400" b="1" dirty="0" smtClean="0">
                <a:latin typeface="Comic Sans MS" pitchFamily="66" charset="0"/>
              </a:rPr>
              <a:t>Problem with underreporting</a:t>
            </a:r>
          </a:p>
          <a:p>
            <a:pPr>
              <a:lnSpc>
                <a:spcPct val="90000"/>
              </a:lnSpc>
            </a:pPr>
            <a:r>
              <a:rPr lang="en-US" sz="2800" b="1" dirty="0" smtClean="0">
                <a:latin typeface="Comic Sans MS" pitchFamily="66" charset="0"/>
              </a:rPr>
              <a:t>Active surveillance</a:t>
            </a:r>
          </a:p>
          <a:p>
            <a:pPr lvl="1">
              <a:lnSpc>
                <a:spcPct val="90000"/>
              </a:lnSpc>
            </a:pPr>
            <a:r>
              <a:rPr lang="en-US" sz="2400" b="1" dirty="0" smtClean="0">
                <a:latin typeface="Comic Sans MS" pitchFamily="66" charset="0"/>
              </a:rPr>
              <a:t>Providers contacted on regular basis to collect information</a:t>
            </a:r>
          </a:p>
          <a:p>
            <a:pPr lvl="1">
              <a:lnSpc>
                <a:spcPct val="90000"/>
              </a:lnSpc>
            </a:pPr>
            <a:r>
              <a:rPr lang="en-US" sz="2400" b="1" dirty="0" smtClean="0">
                <a:latin typeface="Comic Sans MS" pitchFamily="66" charset="0"/>
              </a:rPr>
              <a:t>More expensive</a:t>
            </a:r>
          </a:p>
          <a:p>
            <a:pPr lvl="1">
              <a:lnSpc>
                <a:spcPct val="90000"/>
              </a:lnSpc>
            </a:pPr>
            <a:r>
              <a:rPr lang="en-US" sz="2400" b="1" dirty="0" smtClean="0">
                <a:latin typeface="Comic Sans MS" pitchFamily="66" charset="0"/>
              </a:rPr>
              <a:t>Used for outbreaks or pilot studies</a:t>
            </a:r>
          </a:p>
          <a:p>
            <a:pPr>
              <a:lnSpc>
                <a:spcPct val="90000"/>
              </a:lnSpc>
            </a:pPr>
            <a:endParaRPr lang="en-US" sz="2800" dirty="0" smtClean="0"/>
          </a:p>
        </p:txBody>
      </p:sp>
    </p:spTree>
    <p:extLst>
      <p:ext uri="{BB962C8B-B14F-4D97-AF65-F5344CB8AC3E}">
        <p14:creationId xmlns:p14="http://schemas.microsoft.com/office/powerpoint/2010/main" val="23868719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04800"/>
            <a:ext cx="7772400" cy="1143000"/>
          </a:xfrm>
          <a:noFill/>
        </p:spPr>
        <p:txBody>
          <a:bodyPr>
            <a:normAutofit/>
          </a:bodyPr>
          <a:lstStyle/>
          <a:p>
            <a:r>
              <a:rPr lang="en-US" sz="3600" b="1" dirty="0" smtClean="0">
                <a:solidFill>
                  <a:srgbClr val="FF0000"/>
                </a:solidFill>
                <a:latin typeface="Comic Sans MS" pitchFamily="66" charset="0"/>
              </a:rPr>
              <a:t>Data Sources</a:t>
            </a:r>
          </a:p>
        </p:txBody>
      </p:sp>
      <p:sp>
        <p:nvSpPr>
          <p:cNvPr id="33795" name="Rectangle 3"/>
          <p:cNvSpPr>
            <a:spLocks noGrp="1" noChangeArrowheads="1"/>
          </p:cNvSpPr>
          <p:nvPr>
            <p:ph idx="1"/>
          </p:nvPr>
        </p:nvSpPr>
        <p:spPr>
          <a:xfrm>
            <a:off x="685800" y="1447800"/>
            <a:ext cx="7772400" cy="4419600"/>
          </a:xfrm>
          <a:noFill/>
        </p:spPr>
        <p:txBody>
          <a:bodyPr>
            <a:normAutofit/>
          </a:bodyPr>
          <a:lstStyle/>
          <a:p>
            <a:r>
              <a:rPr lang="en-US" b="1" dirty="0" smtClean="0">
                <a:latin typeface="Comic Sans MS" pitchFamily="66" charset="0"/>
              </a:rPr>
              <a:t>Vital Statistics</a:t>
            </a:r>
          </a:p>
          <a:p>
            <a:r>
              <a:rPr lang="en-US" b="1" dirty="0" smtClean="0">
                <a:latin typeface="Comic Sans MS" pitchFamily="66" charset="0"/>
              </a:rPr>
              <a:t>Notifiable Diseases</a:t>
            </a:r>
          </a:p>
          <a:p>
            <a:r>
              <a:rPr lang="en-US" b="1" dirty="0" smtClean="0">
                <a:latin typeface="Comic Sans MS" pitchFamily="66" charset="0"/>
              </a:rPr>
              <a:t>Registries</a:t>
            </a:r>
          </a:p>
          <a:p>
            <a:r>
              <a:rPr lang="en-US" b="1" dirty="0" smtClean="0">
                <a:latin typeface="Comic Sans MS" pitchFamily="66" charset="0"/>
              </a:rPr>
              <a:t>Hospitals </a:t>
            </a:r>
          </a:p>
          <a:p>
            <a:r>
              <a:rPr lang="en-US" b="1" dirty="0" smtClean="0">
                <a:latin typeface="Comic Sans MS" pitchFamily="66" charset="0"/>
              </a:rPr>
              <a:t>Clinics </a:t>
            </a:r>
          </a:p>
          <a:p>
            <a:r>
              <a:rPr lang="en-US" b="1" dirty="0" smtClean="0">
                <a:latin typeface="Comic Sans MS" pitchFamily="66" charset="0"/>
              </a:rPr>
              <a:t>Sentinel Surveillance</a:t>
            </a:r>
          </a:p>
          <a:p>
            <a:r>
              <a:rPr lang="en-US" b="1" dirty="0" smtClean="0">
                <a:latin typeface="Comic Sans MS" pitchFamily="66" charset="0"/>
              </a:rPr>
              <a:t>Syndromic Surveillance</a:t>
            </a:r>
          </a:p>
          <a:p>
            <a:r>
              <a:rPr lang="en-US" b="1" dirty="0" smtClean="0">
                <a:latin typeface="Comic Sans MS" pitchFamily="66" charset="0"/>
              </a:rPr>
              <a:t>Surveys</a:t>
            </a:r>
          </a:p>
          <a:p>
            <a:r>
              <a:rPr lang="en-US" b="1" dirty="0" smtClean="0">
                <a:latin typeface="Comic Sans MS" pitchFamily="66" charset="0"/>
              </a:rPr>
              <a:t>Administrative Data</a:t>
            </a:r>
          </a:p>
        </p:txBody>
      </p:sp>
    </p:spTree>
    <p:extLst>
      <p:ext uri="{BB962C8B-B14F-4D97-AF65-F5344CB8AC3E}">
        <p14:creationId xmlns:p14="http://schemas.microsoft.com/office/powerpoint/2010/main" val="59814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304800"/>
            <a:ext cx="7772400" cy="1143000"/>
          </a:xfrm>
          <a:noFill/>
        </p:spPr>
        <p:txBody>
          <a:bodyPr>
            <a:noAutofit/>
          </a:bodyPr>
          <a:lstStyle/>
          <a:p>
            <a:r>
              <a:rPr lang="en-US" sz="3600" b="1" dirty="0" smtClean="0">
                <a:solidFill>
                  <a:srgbClr val="FF0000"/>
                </a:solidFill>
                <a:latin typeface="Comic Sans MS" pitchFamily="66" charset="0"/>
              </a:rPr>
              <a:t>Data Sources:  </a:t>
            </a:r>
            <a:br>
              <a:rPr lang="en-US" sz="3600" b="1" dirty="0" smtClean="0">
                <a:solidFill>
                  <a:srgbClr val="FF0000"/>
                </a:solidFill>
                <a:latin typeface="Comic Sans MS" pitchFamily="66" charset="0"/>
              </a:rPr>
            </a:br>
            <a:r>
              <a:rPr lang="en-US" sz="3600" b="1" dirty="0" smtClean="0">
                <a:solidFill>
                  <a:srgbClr val="FF0000"/>
                </a:solidFill>
                <a:latin typeface="Comic Sans MS" pitchFamily="66" charset="0"/>
              </a:rPr>
              <a:t>Vital Statistics</a:t>
            </a:r>
          </a:p>
        </p:txBody>
      </p:sp>
      <p:sp>
        <p:nvSpPr>
          <p:cNvPr id="34819" name="Rectangle 3"/>
          <p:cNvSpPr>
            <a:spLocks noGrp="1" noChangeArrowheads="1"/>
          </p:cNvSpPr>
          <p:nvPr>
            <p:ph idx="1"/>
          </p:nvPr>
        </p:nvSpPr>
        <p:spPr>
          <a:xfrm>
            <a:off x="685800" y="1600200"/>
            <a:ext cx="7772400" cy="4648200"/>
          </a:xfrm>
          <a:noFill/>
        </p:spPr>
        <p:txBody>
          <a:bodyPr/>
          <a:lstStyle/>
          <a:p>
            <a:r>
              <a:rPr lang="en-US" b="1" dirty="0" smtClean="0">
                <a:latin typeface="Comic Sans MS" pitchFamily="66" charset="0"/>
              </a:rPr>
              <a:t>Live Births</a:t>
            </a:r>
          </a:p>
          <a:p>
            <a:r>
              <a:rPr lang="en-US" b="1" dirty="0" smtClean="0">
                <a:latin typeface="Comic Sans MS" pitchFamily="66" charset="0"/>
              </a:rPr>
              <a:t>Deaths</a:t>
            </a:r>
          </a:p>
          <a:p>
            <a:r>
              <a:rPr lang="en-US" b="1" dirty="0" smtClean="0">
                <a:latin typeface="Comic Sans MS" pitchFamily="66" charset="0"/>
              </a:rPr>
              <a:t>Fetal Deaths</a:t>
            </a:r>
          </a:p>
          <a:p>
            <a:r>
              <a:rPr lang="en-US" b="1" dirty="0" smtClean="0">
                <a:latin typeface="Comic Sans MS" pitchFamily="66" charset="0"/>
              </a:rPr>
              <a:t>Marriages</a:t>
            </a:r>
          </a:p>
          <a:p>
            <a:r>
              <a:rPr lang="en-US" b="1" dirty="0" smtClean="0">
                <a:latin typeface="Comic Sans MS" pitchFamily="66" charset="0"/>
              </a:rPr>
              <a:t>Divorces</a:t>
            </a:r>
          </a:p>
          <a:p>
            <a:r>
              <a:rPr lang="en-US" b="1" dirty="0" smtClean="0">
                <a:latin typeface="Comic Sans MS" pitchFamily="66" charset="0"/>
              </a:rPr>
              <a:t>Induced Terminations of Pregnancy</a:t>
            </a:r>
          </a:p>
          <a:p>
            <a:r>
              <a:rPr lang="en-US" b="1" dirty="0" smtClean="0">
                <a:latin typeface="Comic Sans MS" pitchFamily="66" charset="0"/>
              </a:rPr>
              <a:t>Infant Mortality (link birth and death data)</a:t>
            </a:r>
          </a:p>
        </p:txBody>
      </p:sp>
    </p:spTree>
    <p:extLst>
      <p:ext uri="{BB962C8B-B14F-4D97-AF65-F5344CB8AC3E}">
        <p14:creationId xmlns:p14="http://schemas.microsoft.com/office/powerpoint/2010/main" val="23931038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62000" y="228600"/>
            <a:ext cx="7772400" cy="1143000"/>
          </a:xfrm>
          <a:noFill/>
        </p:spPr>
        <p:txBody>
          <a:bodyPr>
            <a:normAutofit/>
          </a:bodyPr>
          <a:lstStyle/>
          <a:p>
            <a:r>
              <a:rPr lang="en-US" sz="3600" b="1" dirty="0" smtClean="0">
                <a:solidFill>
                  <a:srgbClr val="FF0000"/>
                </a:solidFill>
                <a:latin typeface="Comic Sans MS" pitchFamily="66" charset="0"/>
              </a:rPr>
              <a:t>Uses of Vital Statistics Data</a:t>
            </a:r>
          </a:p>
        </p:txBody>
      </p:sp>
      <p:sp>
        <p:nvSpPr>
          <p:cNvPr id="38915" name="Rectangle 3"/>
          <p:cNvSpPr>
            <a:spLocks noGrp="1" noChangeArrowheads="1"/>
          </p:cNvSpPr>
          <p:nvPr>
            <p:ph idx="1"/>
          </p:nvPr>
        </p:nvSpPr>
        <p:spPr>
          <a:xfrm>
            <a:off x="685800" y="1447800"/>
            <a:ext cx="7772400" cy="4724400"/>
          </a:xfrm>
          <a:noFill/>
        </p:spPr>
        <p:txBody>
          <a:bodyPr>
            <a:normAutofit/>
          </a:bodyPr>
          <a:lstStyle/>
          <a:p>
            <a:r>
              <a:rPr lang="en-US" sz="2800" b="1" dirty="0" smtClean="0">
                <a:latin typeface="Comic Sans MS" pitchFamily="66" charset="0"/>
              </a:rPr>
              <a:t>Monitoring long-term trends</a:t>
            </a:r>
          </a:p>
          <a:p>
            <a:r>
              <a:rPr lang="en-US" sz="2800" b="1" dirty="0" smtClean="0">
                <a:latin typeface="Comic Sans MS" pitchFamily="66" charset="0"/>
              </a:rPr>
              <a:t>Identifying differences in health status within population subgroups</a:t>
            </a:r>
          </a:p>
          <a:p>
            <a:r>
              <a:rPr lang="en-US" sz="2800" b="1" dirty="0" smtClean="0">
                <a:latin typeface="Comic Sans MS" pitchFamily="66" charset="0"/>
              </a:rPr>
              <a:t>Assessing differences by geographic area</a:t>
            </a:r>
          </a:p>
          <a:p>
            <a:r>
              <a:rPr lang="en-US" sz="2800" b="1" dirty="0" smtClean="0">
                <a:latin typeface="Comic Sans MS" pitchFamily="66" charset="0"/>
              </a:rPr>
              <a:t>Monitoring preventable deaths </a:t>
            </a:r>
          </a:p>
          <a:p>
            <a:r>
              <a:rPr lang="en-US" sz="2800" b="1" dirty="0" smtClean="0">
                <a:latin typeface="Comic Sans MS" pitchFamily="66" charset="0"/>
              </a:rPr>
              <a:t>Generating hypotheses about causation</a:t>
            </a:r>
          </a:p>
          <a:p>
            <a:r>
              <a:rPr lang="en-US" sz="2800" b="1" dirty="0" smtClean="0">
                <a:latin typeface="Comic Sans MS" pitchFamily="66" charset="0"/>
              </a:rPr>
              <a:t>Monitoring progress toward improved health of the population; health-planning</a:t>
            </a:r>
          </a:p>
        </p:txBody>
      </p:sp>
    </p:spTree>
    <p:extLst>
      <p:ext uri="{BB962C8B-B14F-4D97-AF65-F5344CB8AC3E}">
        <p14:creationId xmlns:p14="http://schemas.microsoft.com/office/powerpoint/2010/main" val="24556446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304800"/>
            <a:ext cx="7772400" cy="1143000"/>
          </a:xfrm>
          <a:noFill/>
        </p:spPr>
        <p:txBody>
          <a:bodyPr>
            <a:normAutofit/>
          </a:bodyPr>
          <a:lstStyle/>
          <a:p>
            <a:r>
              <a:rPr lang="en-US" sz="3600" b="1" dirty="0" smtClean="0">
                <a:solidFill>
                  <a:srgbClr val="FF0000"/>
                </a:solidFill>
                <a:latin typeface="Comic Sans MS" pitchFamily="66" charset="0"/>
              </a:rPr>
              <a:t>Limitations of Disease Reporting</a:t>
            </a:r>
          </a:p>
        </p:txBody>
      </p:sp>
      <p:sp>
        <p:nvSpPr>
          <p:cNvPr id="54275" name="Rectangle 3"/>
          <p:cNvSpPr>
            <a:spLocks noGrp="1" noChangeArrowheads="1"/>
          </p:cNvSpPr>
          <p:nvPr>
            <p:ph idx="1"/>
          </p:nvPr>
        </p:nvSpPr>
        <p:spPr>
          <a:xfrm>
            <a:off x="685800" y="1447800"/>
            <a:ext cx="7772400" cy="4648200"/>
          </a:xfrm>
          <a:noFill/>
        </p:spPr>
        <p:txBody>
          <a:bodyPr/>
          <a:lstStyle/>
          <a:p>
            <a:r>
              <a:rPr lang="en-US" b="1" dirty="0" smtClean="0">
                <a:latin typeface="Comic Sans MS" pitchFamily="66" charset="0"/>
              </a:rPr>
              <a:t>Underreporting</a:t>
            </a:r>
          </a:p>
          <a:p>
            <a:pPr lvl="1"/>
            <a:r>
              <a:rPr lang="en-US" b="1" dirty="0" smtClean="0">
                <a:latin typeface="Comic Sans MS" pitchFamily="66" charset="0"/>
              </a:rPr>
              <a:t>Reporting better for more serious diseases and those for which there is laboratory confirmation</a:t>
            </a:r>
          </a:p>
          <a:p>
            <a:pPr lvl="1"/>
            <a:r>
              <a:rPr lang="en-US" b="1" dirty="0" smtClean="0">
                <a:latin typeface="Comic Sans MS" pitchFamily="66" charset="0"/>
              </a:rPr>
              <a:t>Need to seek medical consultation to be diagnosed and then reported</a:t>
            </a:r>
          </a:p>
          <a:p>
            <a:r>
              <a:rPr lang="en-US" b="1" dirty="0" smtClean="0">
                <a:latin typeface="Comic Sans MS" pitchFamily="66" charset="0"/>
              </a:rPr>
              <a:t>Lack of representativeness of reported cases</a:t>
            </a:r>
          </a:p>
          <a:p>
            <a:r>
              <a:rPr lang="en-US" b="1" dirty="0" smtClean="0">
                <a:latin typeface="Comic Sans MS" pitchFamily="66" charset="0"/>
              </a:rPr>
              <a:t>Inconsistent case definitions</a:t>
            </a:r>
          </a:p>
        </p:txBody>
      </p:sp>
    </p:spTree>
    <p:extLst>
      <p:ext uri="{BB962C8B-B14F-4D97-AF65-F5344CB8AC3E}">
        <p14:creationId xmlns:p14="http://schemas.microsoft.com/office/powerpoint/2010/main" val="2828528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1143000"/>
          </a:xfrm>
          <a:noFill/>
        </p:spPr>
        <p:txBody>
          <a:bodyPr>
            <a:normAutofit/>
          </a:bodyPr>
          <a:lstStyle/>
          <a:p>
            <a:r>
              <a:rPr lang="en-US" sz="3600" b="1" dirty="0" smtClean="0">
                <a:solidFill>
                  <a:srgbClr val="FF0000"/>
                </a:solidFill>
                <a:latin typeface="Comic Sans MS" pitchFamily="66" charset="0"/>
              </a:rPr>
              <a:t>Reasons for Not Reporting</a:t>
            </a:r>
          </a:p>
        </p:txBody>
      </p:sp>
      <p:sp>
        <p:nvSpPr>
          <p:cNvPr id="55299" name="Rectangle 3"/>
          <p:cNvSpPr>
            <a:spLocks noGrp="1" noChangeArrowheads="1"/>
          </p:cNvSpPr>
          <p:nvPr>
            <p:ph idx="1"/>
          </p:nvPr>
        </p:nvSpPr>
        <p:spPr>
          <a:xfrm>
            <a:off x="685800" y="1371600"/>
            <a:ext cx="7772400" cy="5029200"/>
          </a:xfrm>
          <a:noFill/>
        </p:spPr>
        <p:txBody>
          <a:bodyPr>
            <a:normAutofit lnSpcReduction="10000"/>
          </a:bodyPr>
          <a:lstStyle/>
          <a:p>
            <a:r>
              <a:rPr lang="en-US" sz="2800" b="1" dirty="0" smtClean="0">
                <a:latin typeface="Comic Sans MS" pitchFamily="66" charset="0"/>
              </a:rPr>
              <a:t>Assume someone else reported.</a:t>
            </a:r>
          </a:p>
          <a:p>
            <a:r>
              <a:rPr lang="en-US" sz="2800" b="1" dirty="0" smtClean="0">
                <a:latin typeface="Comic Sans MS" pitchFamily="66" charset="0"/>
              </a:rPr>
              <a:t>Do not know reporting was required; don’t have a copy of the reportable disease list.</a:t>
            </a:r>
          </a:p>
          <a:p>
            <a:r>
              <a:rPr lang="en-US" sz="2800" b="1" dirty="0" smtClean="0">
                <a:latin typeface="Comic Sans MS" pitchFamily="66" charset="0"/>
              </a:rPr>
              <a:t>Do not know how to report</a:t>
            </a:r>
          </a:p>
          <a:p>
            <a:r>
              <a:rPr lang="en-US" sz="2800" b="1" dirty="0" smtClean="0">
                <a:latin typeface="Comic Sans MS" pitchFamily="66" charset="0"/>
              </a:rPr>
              <a:t>Concern about confidentiality and doctor-patient relationship.</a:t>
            </a:r>
          </a:p>
          <a:p>
            <a:r>
              <a:rPr lang="en-US" sz="2800" b="1" dirty="0" smtClean="0">
                <a:latin typeface="Comic Sans MS" pitchFamily="66" charset="0"/>
              </a:rPr>
              <a:t>No incentive to report. </a:t>
            </a:r>
          </a:p>
          <a:p>
            <a:r>
              <a:rPr lang="en-US" sz="2800" b="1" dirty="0" smtClean="0">
                <a:latin typeface="Comic Sans MS" pitchFamily="66" charset="0"/>
              </a:rPr>
              <a:t>Time-consuming.</a:t>
            </a:r>
          </a:p>
          <a:p>
            <a:r>
              <a:rPr lang="en-US" sz="2800" b="1" dirty="0" smtClean="0">
                <a:latin typeface="Comic Sans MS" pitchFamily="66" charset="0"/>
              </a:rPr>
              <a:t>Too much work </a:t>
            </a:r>
          </a:p>
          <a:p>
            <a:r>
              <a:rPr lang="en-US" sz="2800" b="1" dirty="0" smtClean="0">
                <a:latin typeface="Comic Sans MS" pitchFamily="66" charset="0"/>
              </a:rPr>
              <a:t>Unaware of value.</a:t>
            </a:r>
          </a:p>
        </p:txBody>
      </p:sp>
    </p:spTree>
    <p:extLst>
      <p:ext uri="{BB962C8B-B14F-4D97-AF65-F5344CB8AC3E}">
        <p14:creationId xmlns:p14="http://schemas.microsoft.com/office/powerpoint/2010/main" val="40350754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304800"/>
            <a:ext cx="7772400" cy="1143000"/>
          </a:xfrm>
          <a:noFill/>
        </p:spPr>
        <p:txBody>
          <a:bodyPr>
            <a:normAutofit/>
          </a:bodyPr>
          <a:lstStyle/>
          <a:p>
            <a:r>
              <a:rPr lang="en-US" sz="3600" b="1" dirty="0" smtClean="0">
                <a:solidFill>
                  <a:srgbClr val="FF0000"/>
                </a:solidFill>
                <a:latin typeface="Comic Sans MS" pitchFamily="66" charset="0"/>
              </a:rPr>
              <a:t>How to Improve Reporting</a:t>
            </a:r>
          </a:p>
        </p:txBody>
      </p:sp>
      <p:sp>
        <p:nvSpPr>
          <p:cNvPr id="56323" name="Rectangle 3"/>
          <p:cNvSpPr>
            <a:spLocks noGrp="1" noChangeArrowheads="1"/>
          </p:cNvSpPr>
          <p:nvPr>
            <p:ph idx="1"/>
          </p:nvPr>
        </p:nvSpPr>
        <p:spPr>
          <a:xfrm>
            <a:off x="685800" y="1447800"/>
            <a:ext cx="7772400" cy="4648200"/>
          </a:xfrm>
          <a:noFill/>
        </p:spPr>
        <p:txBody>
          <a:bodyPr>
            <a:normAutofit/>
          </a:bodyPr>
          <a:lstStyle/>
          <a:p>
            <a:r>
              <a:rPr lang="en-US" b="1" dirty="0" smtClean="0">
                <a:latin typeface="Comic Sans MS" pitchFamily="66" charset="0"/>
              </a:rPr>
              <a:t>Contact health practitioners in the community directly.  </a:t>
            </a:r>
          </a:p>
          <a:p>
            <a:r>
              <a:rPr lang="en-US" b="1" dirty="0" smtClean="0">
                <a:latin typeface="Comic Sans MS" pitchFamily="66" charset="0"/>
              </a:rPr>
              <a:t>Maintain a reasonable list of reportable diseases and circulate.</a:t>
            </a:r>
          </a:p>
          <a:p>
            <a:r>
              <a:rPr lang="en-US" b="1" dirty="0" smtClean="0">
                <a:latin typeface="Comic Sans MS" pitchFamily="66" charset="0"/>
              </a:rPr>
              <a:t>Maximize contact through presentations, mailings, newsletters, media, etc.</a:t>
            </a:r>
          </a:p>
          <a:p>
            <a:r>
              <a:rPr lang="en-US" b="1" dirty="0" smtClean="0">
                <a:latin typeface="Comic Sans MS" pitchFamily="66" charset="0"/>
              </a:rPr>
              <a:t>Use the data.</a:t>
            </a:r>
          </a:p>
        </p:txBody>
      </p:sp>
    </p:spTree>
    <p:extLst>
      <p:ext uri="{BB962C8B-B14F-4D97-AF65-F5344CB8AC3E}">
        <p14:creationId xmlns:p14="http://schemas.microsoft.com/office/powerpoint/2010/main" val="14704037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685800" y="381000"/>
            <a:ext cx="7772400" cy="1143000"/>
          </a:xfrm>
          <a:noFill/>
        </p:spPr>
        <p:txBody>
          <a:bodyPr>
            <a:normAutofit/>
          </a:bodyPr>
          <a:lstStyle/>
          <a:p>
            <a:r>
              <a:rPr lang="en-US" sz="3600" b="1" dirty="0" smtClean="0">
                <a:solidFill>
                  <a:srgbClr val="FF0000"/>
                </a:solidFill>
                <a:latin typeface="Comic Sans MS" pitchFamily="66" charset="0"/>
              </a:rPr>
              <a:t>4. Analysis of Surveillance Data</a:t>
            </a:r>
          </a:p>
        </p:txBody>
      </p:sp>
      <p:sp>
        <p:nvSpPr>
          <p:cNvPr id="94211" name="Rectangle 3"/>
          <p:cNvSpPr>
            <a:spLocks noGrp="1" noChangeArrowheads="1"/>
          </p:cNvSpPr>
          <p:nvPr>
            <p:ph idx="1"/>
          </p:nvPr>
        </p:nvSpPr>
        <p:spPr>
          <a:xfrm>
            <a:off x="304800" y="1371600"/>
            <a:ext cx="8305800" cy="5486400"/>
          </a:xfrm>
          <a:noFill/>
        </p:spPr>
        <p:txBody>
          <a:bodyPr>
            <a:noAutofit/>
          </a:bodyPr>
          <a:lstStyle/>
          <a:p>
            <a:r>
              <a:rPr lang="en-US" sz="2800" b="1" dirty="0" smtClean="0">
                <a:latin typeface="Comic Sans MS" pitchFamily="66" charset="0"/>
              </a:rPr>
              <a:t>Line list of cases</a:t>
            </a:r>
          </a:p>
          <a:p>
            <a:pPr lvl="1"/>
            <a:r>
              <a:rPr lang="en-US" sz="2400" b="1" dirty="0" smtClean="0">
                <a:latin typeface="Comic Sans MS" pitchFamily="66" charset="0"/>
              </a:rPr>
              <a:t>Include demographics, clinical presentation, suspected risk factors, lab findings ….</a:t>
            </a:r>
          </a:p>
          <a:p>
            <a:r>
              <a:rPr lang="en-US" sz="2800" b="1" dirty="0" smtClean="0">
                <a:latin typeface="Comic Sans MS" pitchFamily="66" charset="0"/>
              </a:rPr>
              <a:t>Descriptive epidemiology</a:t>
            </a:r>
          </a:p>
          <a:p>
            <a:pPr lvl="1"/>
            <a:r>
              <a:rPr lang="en-US" b="1" dirty="0" smtClean="0">
                <a:latin typeface="Comic Sans MS" pitchFamily="66" charset="0"/>
              </a:rPr>
              <a:t>TPP</a:t>
            </a:r>
          </a:p>
          <a:p>
            <a:r>
              <a:rPr lang="en-US" sz="2800" b="1" dirty="0" smtClean="0">
                <a:latin typeface="Comic Sans MS" pitchFamily="66" charset="0"/>
              </a:rPr>
              <a:t>Disease frequency</a:t>
            </a:r>
          </a:p>
          <a:p>
            <a:pPr lvl="1"/>
            <a:r>
              <a:rPr lang="en-US" sz="2400" b="1" dirty="0" smtClean="0">
                <a:latin typeface="Comic Sans MS" pitchFamily="66" charset="0"/>
              </a:rPr>
              <a:t>Incidence and prevalence</a:t>
            </a:r>
          </a:p>
          <a:p>
            <a:r>
              <a:rPr lang="en-US" sz="2800" b="1" dirty="0" smtClean="0">
                <a:latin typeface="Comic Sans MS" pitchFamily="66" charset="0"/>
              </a:rPr>
              <a:t>Trends and seasonality</a:t>
            </a:r>
          </a:p>
          <a:p>
            <a:r>
              <a:rPr lang="en-US" sz="2800" b="1" dirty="0" smtClean="0">
                <a:latin typeface="Comic Sans MS" pitchFamily="66" charset="0"/>
              </a:rPr>
              <a:t>Geographic clustering (maps)</a:t>
            </a:r>
          </a:p>
          <a:p>
            <a:r>
              <a:rPr lang="en-US" sz="2800" b="1" dirty="0" smtClean="0">
                <a:latin typeface="Comic Sans MS" pitchFamily="66" charset="0"/>
              </a:rPr>
              <a:t>Ensure validity and timely dissemination</a:t>
            </a:r>
          </a:p>
        </p:txBody>
      </p:sp>
    </p:spTree>
    <p:extLst>
      <p:ext uri="{BB962C8B-B14F-4D97-AF65-F5344CB8AC3E}">
        <p14:creationId xmlns:p14="http://schemas.microsoft.com/office/powerpoint/2010/main" val="2166595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solidFill>
                  <a:srgbClr val="FF0000"/>
                </a:solidFill>
                <a:effectLst/>
                <a:latin typeface="Comic Sans MS" pitchFamily="66" charset="0"/>
              </a:rPr>
              <a:t>PHS- the Doers:</a:t>
            </a:r>
            <a:endParaRPr lang="en-US" dirty="0">
              <a:solidFill>
                <a:srgbClr val="FF0000"/>
              </a:solidFill>
              <a:effectLst/>
              <a:latin typeface="Comic Sans MS" pitchFamily="66" charset="0"/>
            </a:endParaRPr>
          </a:p>
        </p:txBody>
      </p:sp>
      <p:sp>
        <p:nvSpPr>
          <p:cNvPr id="3" name="Content Placeholder 2"/>
          <p:cNvSpPr>
            <a:spLocks noGrp="1"/>
          </p:cNvSpPr>
          <p:nvPr>
            <p:ph idx="1"/>
          </p:nvPr>
        </p:nvSpPr>
        <p:spPr/>
        <p:txBody>
          <a:bodyPr/>
          <a:lstStyle/>
          <a:p>
            <a:r>
              <a:rPr lang="en-US" b="1" dirty="0">
                <a:solidFill>
                  <a:srgbClr val="00B0F0"/>
                </a:solidFill>
                <a:latin typeface="Comic Sans MS" pitchFamily="66" charset="0"/>
                <a:cs typeface="Arial" panose="020B0604020202020204" pitchFamily="34" charset="0"/>
              </a:rPr>
              <a:t>Epidemiologists</a:t>
            </a:r>
          </a:p>
          <a:p>
            <a:r>
              <a:rPr lang="en-US" b="1" dirty="0" smtClean="0">
                <a:solidFill>
                  <a:srgbClr val="00B0F0"/>
                </a:solidFill>
                <a:latin typeface="Comic Sans MS" pitchFamily="66" charset="0"/>
                <a:cs typeface="Arial" panose="020B0604020202020204" pitchFamily="34" charset="0"/>
              </a:rPr>
              <a:t>Health professionals</a:t>
            </a:r>
            <a:endParaRPr lang="en-US" b="1" dirty="0">
              <a:solidFill>
                <a:srgbClr val="00B0F0"/>
              </a:solidFill>
              <a:latin typeface="Comic Sans MS" pitchFamily="66" charset="0"/>
              <a:cs typeface="Arial" panose="020B0604020202020204" pitchFamily="34" charset="0"/>
            </a:endParaRPr>
          </a:p>
          <a:p>
            <a:r>
              <a:rPr lang="en-US" b="1" dirty="0">
                <a:solidFill>
                  <a:srgbClr val="00B0F0"/>
                </a:solidFill>
                <a:latin typeface="Comic Sans MS" pitchFamily="66" charset="0"/>
                <a:cs typeface="Arial" panose="020B0604020202020204" pitchFamily="34" charset="0"/>
              </a:rPr>
              <a:t>Health insurance providers</a:t>
            </a:r>
          </a:p>
          <a:p>
            <a:r>
              <a:rPr lang="en-US" b="1" dirty="0" smtClean="0">
                <a:solidFill>
                  <a:srgbClr val="00B0F0"/>
                </a:solidFill>
                <a:latin typeface="Comic Sans MS" pitchFamily="66" charset="0"/>
                <a:cs typeface="Arial" panose="020B0604020202020204" pitchFamily="34" charset="0"/>
              </a:rPr>
              <a:t>Vital Statisticians</a:t>
            </a:r>
            <a:endParaRPr lang="en-US" b="1" dirty="0">
              <a:solidFill>
                <a:srgbClr val="00B0F0"/>
              </a:solidFill>
              <a:latin typeface="Comic Sans MS" pitchFamily="66" charset="0"/>
              <a:cs typeface="Arial" panose="020B0604020202020204" pitchFamily="34" charset="0"/>
            </a:endParaRPr>
          </a:p>
          <a:p>
            <a:r>
              <a:rPr lang="en-US" b="1" dirty="0">
                <a:solidFill>
                  <a:srgbClr val="00B0F0"/>
                </a:solidFill>
                <a:latin typeface="Comic Sans MS" pitchFamily="66" charset="0"/>
                <a:cs typeface="Arial" panose="020B0604020202020204" pitchFamily="34" charset="0"/>
              </a:rPr>
              <a:t>Public </a:t>
            </a:r>
            <a:r>
              <a:rPr lang="en-US" b="1" dirty="0" smtClean="0">
                <a:solidFill>
                  <a:srgbClr val="00B0F0"/>
                </a:solidFill>
                <a:latin typeface="Comic Sans MS" pitchFamily="66" charset="0"/>
                <a:cs typeface="Arial" panose="020B0604020202020204" pitchFamily="34" charset="0"/>
              </a:rPr>
              <a:t>Administrators</a:t>
            </a:r>
          </a:p>
          <a:p>
            <a:endParaRPr lang="en-US" dirty="0"/>
          </a:p>
        </p:txBody>
      </p:sp>
    </p:spTree>
    <p:extLst>
      <p:ext uri="{BB962C8B-B14F-4D97-AF65-F5344CB8AC3E}">
        <p14:creationId xmlns:p14="http://schemas.microsoft.com/office/powerpoint/2010/main" val="1386531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28600" y="685800"/>
            <a:ext cx="8629650" cy="1143000"/>
          </a:xfrm>
          <a:noFill/>
        </p:spPr>
        <p:txBody>
          <a:bodyPr>
            <a:normAutofit fontScale="90000"/>
          </a:bodyPr>
          <a:lstStyle/>
          <a:p>
            <a:r>
              <a:rPr lang="en-US" sz="3600" b="1" dirty="0" smtClean="0">
                <a:solidFill>
                  <a:srgbClr val="FF0000"/>
                </a:solidFill>
                <a:latin typeface="Comic Sans MS" pitchFamily="66" charset="0"/>
              </a:rPr>
              <a:t>5. Interpretation and Dissemination of surveillance data</a:t>
            </a:r>
          </a:p>
        </p:txBody>
      </p:sp>
      <p:sp>
        <p:nvSpPr>
          <p:cNvPr id="30723" name="Rectangle 3"/>
          <p:cNvSpPr>
            <a:spLocks noGrp="1" noChangeArrowheads="1"/>
          </p:cNvSpPr>
          <p:nvPr>
            <p:ph idx="1"/>
          </p:nvPr>
        </p:nvSpPr>
        <p:spPr>
          <a:xfrm>
            <a:off x="457200" y="1905000"/>
            <a:ext cx="7772400" cy="3962400"/>
          </a:xfrm>
          <a:noFill/>
        </p:spPr>
        <p:txBody>
          <a:bodyPr>
            <a:normAutofit fontScale="92500" lnSpcReduction="10000"/>
          </a:bodyPr>
          <a:lstStyle/>
          <a:p>
            <a:r>
              <a:rPr lang="en-US" sz="2800" b="1" dirty="0" smtClean="0">
                <a:solidFill>
                  <a:srgbClr val="0000FF"/>
                </a:solidFill>
                <a:latin typeface="Comic Sans MS" pitchFamily="66" charset="0"/>
              </a:rPr>
              <a:t>Presentation of data </a:t>
            </a:r>
          </a:p>
          <a:p>
            <a:pPr lvl="1"/>
            <a:r>
              <a:rPr lang="en-US" sz="2400" b="1" dirty="0" smtClean="0">
                <a:solidFill>
                  <a:srgbClr val="0000FF"/>
                </a:solidFill>
                <a:latin typeface="Comic Sans MS" pitchFamily="66" charset="0"/>
              </a:rPr>
              <a:t>tables, graphs, maps, </a:t>
            </a:r>
          </a:p>
          <a:p>
            <a:r>
              <a:rPr lang="en-US" sz="2800" b="1" dirty="0" smtClean="0">
                <a:solidFill>
                  <a:srgbClr val="0000FF"/>
                </a:solidFill>
                <a:latin typeface="Comic Sans MS" pitchFamily="66" charset="0"/>
              </a:rPr>
              <a:t>Disseminate data to primary and secondary consumers</a:t>
            </a:r>
            <a:endParaRPr lang="en-US" b="1" dirty="0" smtClean="0">
              <a:solidFill>
                <a:srgbClr val="0000FF"/>
              </a:solidFill>
              <a:latin typeface="Comic Sans MS" pitchFamily="66" charset="0"/>
            </a:endParaRPr>
          </a:p>
          <a:p>
            <a:pPr lvl="1"/>
            <a:r>
              <a:rPr lang="en-US" sz="2400" b="1" dirty="0" smtClean="0">
                <a:solidFill>
                  <a:srgbClr val="0000FF"/>
                </a:solidFill>
                <a:latin typeface="Comic Sans MS" pitchFamily="66" charset="0"/>
              </a:rPr>
              <a:t>Via reports, media</a:t>
            </a:r>
          </a:p>
          <a:p>
            <a:pPr lvl="1"/>
            <a:r>
              <a:rPr lang="en-US" sz="2400" b="1" dirty="0" smtClean="0">
                <a:solidFill>
                  <a:srgbClr val="0000FF"/>
                </a:solidFill>
                <a:latin typeface="Comic Sans MS" pitchFamily="66" charset="0"/>
              </a:rPr>
              <a:t>Presentations, internet, </a:t>
            </a:r>
          </a:p>
          <a:p>
            <a:pPr lvl="1"/>
            <a:r>
              <a:rPr lang="en-US" sz="2400" b="1" dirty="0" smtClean="0">
                <a:solidFill>
                  <a:srgbClr val="0000FF"/>
                </a:solidFill>
                <a:latin typeface="Comic Sans MS" pitchFamily="66" charset="0"/>
              </a:rPr>
              <a:t>Journals </a:t>
            </a:r>
          </a:p>
          <a:p>
            <a:pPr lvl="1"/>
            <a:r>
              <a:rPr lang="en-US" sz="2400" b="1" dirty="0" err="1" smtClean="0">
                <a:solidFill>
                  <a:srgbClr val="0000FF"/>
                </a:solidFill>
                <a:latin typeface="Comic Sans MS" pitchFamily="66" charset="0"/>
              </a:rPr>
              <a:t>Barazas</a:t>
            </a:r>
            <a:r>
              <a:rPr lang="en-US" sz="2400" b="1" dirty="0" smtClean="0">
                <a:solidFill>
                  <a:srgbClr val="0000FF"/>
                </a:solidFill>
                <a:latin typeface="Comic Sans MS" pitchFamily="66" charset="0"/>
              </a:rPr>
              <a:t> </a:t>
            </a:r>
          </a:p>
          <a:p>
            <a:r>
              <a:rPr lang="en-US" sz="2800" b="1" dirty="0">
                <a:solidFill>
                  <a:srgbClr val="0000FF"/>
                </a:solidFill>
                <a:latin typeface="Comic Sans MS" pitchFamily="66" charset="0"/>
              </a:rPr>
              <a:t>Feedback and recommendation is required after data is disseminated  </a:t>
            </a:r>
          </a:p>
          <a:p>
            <a:pPr lvl="1"/>
            <a:endParaRPr lang="en-US" sz="2400" b="1" dirty="0" smtClean="0">
              <a:solidFill>
                <a:srgbClr val="0000FF"/>
              </a:solidFill>
              <a:latin typeface="Comic Sans MS" pitchFamily="66" charset="0"/>
            </a:endParaRPr>
          </a:p>
          <a:p>
            <a:endParaRPr lang="en-US" sz="4000" dirty="0" smtClean="0">
              <a:solidFill>
                <a:srgbClr val="0000FF"/>
              </a:solidFill>
            </a:endParaRPr>
          </a:p>
          <a:p>
            <a:endParaRPr lang="en-US" dirty="0" smtClean="0"/>
          </a:p>
        </p:txBody>
      </p:sp>
    </p:spTree>
    <p:extLst>
      <p:ext uri="{BB962C8B-B14F-4D97-AF65-F5344CB8AC3E}">
        <p14:creationId xmlns:p14="http://schemas.microsoft.com/office/powerpoint/2010/main" val="3117382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76200" y="381000"/>
            <a:ext cx="8915400" cy="1143000"/>
          </a:xfrm>
        </p:spPr>
        <p:txBody>
          <a:bodyPr>
            <a:normAutofit fontScale="90000"/>
          </a:bodyPr>
          <a:lstStyle/>
          <a:p>
            <a:r>
              <a:rPr lang="en-US" sz="3600" b="1" dirty="0" smtClean="0">
                <a:solidFill>
                  <a:srgbClr val="FF0000"/>
                </a:solidFill>
                <a:latin typeface="Comic Sans MS" pitchFamily="66" charset="0"/>
              </a:rPr>
              <a:t>Interpretation of Surveillance Data cont’d</a:t>
            </a:r>
          </a:p>
        </p:txBody>
      </p:sp>
      <p:sp>
        <p:nvSpPr>
          <p:cNvPr id="96259" name="Rectangle 3"/>
          <p:cNvSpPr>
            <a:spLocks noGrp="1" noChangeArrowheads="1"/>
          </p:cNvSpPr>
          <p:nvPr>
            <p:ph idx="1"/>
          </p:nvPr>
        </p:nvSpPr>
        <p:spPr/>
        <p:txBody>
          <a:bodyPr/>
          <a:lstStyle/>
          <a:p>
            <a:r>
              <a:rPr lang="en-US" sz="2800" b="1" dirty="0" smtClean="0">
                <a:solidFill>
                  <a:srgbClr val="0000FF"/>
                </a:solidFill>
                <a:latin typeface="Comic Sans MS" pitchFamily="66" charset="0"/>
              </a:rPr>
              <a:t>Limitations</a:t>
            </a:r>
          </a:p>
          <a:p>
            <a:pPr lvl="1"/>
            <a:r>
              <a:rPr lang="en-US" sz="2000" b="1" dirty="0" smtClean="0">
                <a:latin typeface="Comic Sans MS" pitchFamily="66" charset="0"/>
              </a:rPr>
              <a:t>Under-reporting</a:t>
            </a:r>
          </a:p>
          <a:p>
            <a:pPr lvl="1"/>
            <a:r>
              <a:rPr lang="en-US" sz="2000" b="1" dirty="0" smtClean="0">
                <a:latin typeface="Comic Sans MS" pitchFamily="66" charset="0"/>
              </a:rPr>
              <a:t>Biased reporting</a:t>
            </a:r>
          </a:p>
          <a:p>
            <a:pPr lvl="1"/>
            <a:r>
              <a:rPr lang="en-US" sz="2000" b="1" dirty="0" smtClean="0">
                <a:latin typeface="Comic Sans MS" pitchFamily="66" charset="0"/>
              </a:rPr>
              <a:t>Inconsistent case definitions</a:t>
            </a:r>
          </a:p>
          <a:p>
            <a:r>
              <a:rPr lang="en-US" sz="2800" b="1" dirty="0" smtClean="0">
                <a:solidFill>
                  <a:srgbClr val="0000FF"/>
                </a:solidFill>
                <a:latin typeface="Comic Sans MS" pitchFamily="66" charset="0"/>
              </a:rPr>
              <a:t>Consider context</a:t>
            </a:r>
          </a:p>
          <a:p>
            <a:pPr lvl="1"/>
            <a:r>
              <a:rPr lang="en-US" sz="2000" b="1" dirty="0" smtClean="0">
                <a:latin typeface="Comic Sans MS" pitchFamily="66" charset="0"/>
              </a:rPr>
              <a:t>Seasonality</a:t>
            </a:r>
          </a:p>
          <a:p>
            <a:pPr lvl="1"/>
            <a:r>
              <a:rPr lang="en-US" sz="2000" b="1" dirty="0" smtClean="0">
                <a:latin typeface="Comic Sans MS" pitchFamily="66" charset="0"/>
              </a:rPr>
              <a:t>Recent policy changes or interventions</a:t>
            </a:r>
          </a:p>
        </p:txBody>
      </p:sp>
    </p:spTree>
    <p:extLst>
      <p:ext uri="{BB962C8B-B14F-4D97-AF65-F5344CB8AC3E}">
        <p14:creationId xmlns:p14="http://schemas.microsoft.com/office/powerpoint/2010/main" val="33580238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8382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spcBef>
                <a:spcPct val="0"/>
              </a:spcBef>
            </a:pPr>
            <a:r>
              <a:rPr lang="en-US" sz="3600" b="1" dirty="0">
                <a:solidFill>
                  <a:srgbClr val="FF0000"/>
                </a:solidFill>
                <a:latin typeface="Comic Sans MS" pitchFamily="66" charset="0"/>
              </a:rPr>
              <a:t>Chain of </a:t>
            </a:r>
            <a:r>
              <a:rPr lang="en-US" sz="3600" b="1" dirty="0" smtClean="0">
                <a:solidFill>
                  <a:srgbClr val="FF0000"/>
                </a:solidFill>
                <a:latin typeface="Comic Sans MS" pitchFamily="66" charset="0"/>
              </a:rPr>
              <a:t>Data Dissemination; </a:t>
            </a:r>
          </a:p>
          <a:p>
            <a:pPr algn="ctr">
              <a:spcBef>
                <a:spcPct val="0"/>
              </a:spcBef>
            </a:pPr>
            <a:r>
              <a:rPr lang="en-US" sz="3200" b="1" dirty="0" smtClean="0">
                <a:solidFill>
                  <a:srgbClr val="FF0000"/>
                </a:solidFill>
                <a:latin typeface="Comic Sans MS" pitchFamily="66" charset="0"/>
              </a:rPr>
              <a:t>US example</a:t>
            </a:r>
            <a:endParaRPr lang="en-US" sz="3200" b="1" dirty="0">
              <a:solidFill>
                <a:srgbClr val="FF0000"/>
              </a:solidFill>
              <a:latin typeface="Comic Sans MS" pitchFamily="66" charset="0"/>
            </a:endParaRPr>
          </a:p>
        </p:txBody>
      </p:sp>
      <p:sp>
        <p:nvSpPr>
          <p:cNvPr id="46083" name="Text Box 5"/>
          <p:cNvSpPr txBox="1">
            <a:spLocks noChangeArrowheads="1"/>
          </p:cNvSpPr>
          <p:nvPr/>
        </p:nvSpPr>
        <p:spPr bwMode="auto">
          <a:xfrm>
            <a:off x="152400" y="2362200"/>
            <a:ext cx="2057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pPr algn="l"/>
            <a:r>
              <a:rPr lang="en-US" sz="1800" b="1">
                <a:solidFill>
                  <a:schemeClr val="tx1"/>
                </a:solidFill>
                <a:latin typeface="Times New Roman" pitchFamily="18" charset="0"/>
              </a:rPr>
              <a:t>Physicians </a:t>
            </a:r>
          </a:p>
          <a:p>
            <a:pPr algn="l"/>
            <a:r>
              <a:rPr lang="en-US" sz="1800" b="1">
                <a:solidFill>
                  <a:schemeClr val="tx1"/>
                </a:solidFill>
                <a:latin typeface="Times New Roman" pitchFamily="18" charset="0"/>
              </a:rPr>
              <a:t>Labs</a:t>
            </a:r>
          </a:p>
          <a:p>
            <a:pPr algn="l"/>
            <a:r>
              <a:rPr lang="en-US" sz="1800" b="1">
                <a:solidFill>
                  <a:schemeClr val="tx1"/>
                </a:solidFill>
                <a:latin typeface="Times New Roman" pitchFamily="18" charset="0"/>
              </a:rPr>
              <a:t>Hospitals/Medical Care Facilities</a:t>
            </a:r>
          </a:p>
        </p:txBody>
      </p:sp>
      <p:sp>
        <p:nvSpPr>
          <p:cNvPr id="46084" name="Text Box 6"/>
          <p:cNvSpPr txBox="1">
            <a:spLocks noChangeArrowheads="1"/>
          </p:cNvSpPr>
          <p:nvPr/>
        </p:nvSpPr>
        <p:spPr bwMode="auto">
          <a:xfrm>
            <a:off x="2438400" y="26670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pPr algn="l"/>
            <a:r>
              <a:rPr lang="en-US" sz="1800" b="1">
                <a:solidFill>
                  <a:schemeClr val="tx1"/>
                </a:solidFill>
                <a:latin typeface="Times New Roman" pitchFamily="18" charset="0"/>
              </a:rPr>
              <a:t>Local H.D.</a:t>
            </a:r>
          </a:p>
        </p:txBody>
      </p:sp>
      <p:sp>
        <p:nvSpPr>
          <p:cNvPr id="46085" name="Text Box 7"/>
          <p:cNvSpPr txBox="1">
            <a:spLocks noChangeArrowheads="1"/>
          </p:cNvSpPr>
          <p:nvPr/>
        </p:nvSpPr>
        <p:spPr bwMode="auto">
          <a:xfrm>
            <a:off x="3886200" y="2590800"/>
            <a:ext cx="1143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a:solidFill>
                  <a:schemeClr val="tx1"/>
                </a:solidFill>
                <a:latin typeface="Times New Roman" pitchFamily="18" charset="0"/>
              </a:rPr>
              <a:t>Regional</a:t>
            </a:r>
          </a:p>
          <a:p>
            <a:r>
              <a:rPr lang="en-US" sz="1800" b="1">
                <a:solidFill>
                  <a:schemeClr val="tx1"/>
                </a:solidFill>
                <a:latin typeface="Times New Roman" pitchFamily="18" charset="0"/>
              </a:rPr>
              <a:t>Epis</a:t>
            </a:r>
          </a:p>
        </p:txBody>
      </p:sp>
      <p:sp>
        <p:nvSpPr>
          <p:cNvPr id="46086" name="Text Box 8"/>
          <p:cNvSpPr txBox="1">
            <a:spLocks noChangeArrowheads="1"/>
          </p:cNvSpPr>
          <p:nvPr/>
        </p:nvSpPr>
        <p:spPr bwMode="auto">
          <a:xfrm>
            <a:off x="5257800" y="25146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a:solidFill>
                  <a:schemeClr val="tx1"/>
                </a:solidFill>
                <a:latin typeface="Times New Roman" pitchFamily="18" charset="0"/>
              </a:rPr>
              <a:t>Central Office</a:t>
            </a:r>
          </a:p>
        </p:txBody>
      </p:sp>
      <p:sp>
        <p:nvSpPr>
          <p:cNvPr id="46087" name="Text Box 9"/>
          <p:cNvSpPr txBox="1">
            <a:spLocks noChangeArrowheads="1"/>
          </p:cNvSpPr>
          <p:nvPr/>
        </p:nvSpPr>
        <p:spPr bwMode="auto">
          <a:xfrm>
            <a:off x="7315200" y="3124200"/>
            <a:ext cx="114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dirty="0" smtClean="0">
                <a:solidFill>
                  <a:schemeClr val="tx1"/>
                </a:solidFill>
                <a:latin typeface="Times New Roman" pitchFamily="18" charset="0"/>
              </a:rPr>
              <a:t>CDC</a:t>
            </a:r>
            <a:endParaRPr lang="en-US" sz="1800" b="1" dirty="0">
              <a:solidFill>
                <a:schemeClr val="tx1"/>
              </a:solidFill>
              <a:latin typeface="Times New Roman" pitchFamily="18" charset="0"/>
            </a:endParaRPr>
          </a:p>
        </p:txBody>
      </p:sp>
      <p:sp>
        <p:nvSpPr>
          <p:cNvPr id="46088" name="Text Box 10"/>
          <p:cNvSpPr txBox="1">
            <a:spLocks noChangeArrowheads="1"/>
          </p:cNvSpPr>
          <p:nvPr/>
        </p:nvSpPr>
        <p:spPr bwMode="auto">
          <a:xfrm>
            <a:off x="7391400" y="1752600"/>
            <a:ext cx="1143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a:solidFill>
                  <a:schemeClr val="tx1"/>
                </a:solidFill>
                <a:latin typeface="Times New Roman" pitchFamily="18" charset="0"/>
              </a:rPr>
              <a:t>Other States</a:t>
            </a:r>
          </a:p>
        </p:txBody>
      </p:sp>
      <p:sp>
        <p:nvSpPr>
          <p:cNvPr id="46089" name="Text Box 11"/>
          <p:cNvSpPr txBox="1">
            <a:spLocks noChangeArrowheads="1"/>
          </p:cNvSpPr>
          <p:nvPr/>
        </p:nvSpPr>
        <p:spPr bwMode="auto">
          <a:xfrm>
            <a:off x="3886200" y="4419600"/>
            <a:ext cx="1143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a:solidFill>
                  <a:schemeClr val="tx1"/>
                </a:solidFill>
                <a:latin typeface="Times New Roman" pitchFamily="18" charset="0"/>
              </a:rPr>
              <a:t>Other Health Districts</a:t>
            </a:r>
          </a:p>
        </p:txBody>
      </p:sp>
      <p:sp>
        <p:nvSpPr>
          <p:cNvPr id="46090" name="Line 12"/>
          <p:cNvSpPr>
            <a:spLocks noChangeShapeType="1"/>
          </p:cNvSpPr>
          <p:nvPr/>
        </p:nvSpPr>
        <p:spPr bwMode="auto">
          <a:xfrm>
            <a:off x="1219200" y="2895600"/>
            <a:ext cx="1219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1" name="Line 13"/>
          <p:cNvSpPr>
            <a:spLocks noChangeShapeType="1"/>
          </p:cNvSpPr>
          <p:nvPr/>
        </p:nvSpPr>
        <p:spPr bwMode="auto">
          <a:xfrm>
            <a:off x="3505200" y="2895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2" name="Line 14"/>
          <p:cNvSpPr>
            <a:spLocks noChangeShapeType="1"/>
          </p:cNvSpPr>
          <p:nvPr/>
        </p:nvSpPr>
        <p:spPr bwMode="auto">
          <a:xfrm>
            <a:off x="4953000" y="2895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3" name="Line 15"/>
          <p:cNvSpPr>
            <a:spLocks noChangeShapeType="1"/>
          </p:cNvSpPr>
          <p:nvPr/>
        </p:nvSpPr>
        <p:spPr bwMode="auto">
          <a:xfrm flipH="1" flipV="1">
            <a:off x="4495800" y="3446463"/>
            <a:ext cx="0" cy="9731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4" name="Line 16"/>
          <p:cNvSpPr>
            <a:spLocks noChangeShapeType="1"/>
          </p:cNvSpPr>
          <p:nvPr/>
        </p:nvSpPr>
        <p:spPr bwMode="auto">
          <a:xfrm>
            <a:off x="3048000" y="3352800"/>
            <a:ext cx="114300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095" name="Rectangle 20"/>
          <p:cNvSpPr>
            <a:spLocks noChangeArrowheads="1"/>
          </p:cNvSpPr>
          <p:nvPr/>
        </p:nvSpPr>
        <p:spPr bwMode="auto">
          <a:xfrm>
            <a:off x="3962400" y="2438400"/>
            <a:ext cx="2286000" cy="914400"/>
          </a:xfrm>
          <a:prstGeom prst="rect">
            <a:avLst/>
          </a:prstGeom>
          <a:noFill/>
          <a:ln w="9525">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096" name="Text Box 21"/>
          <p:cNvSpPr txBox="1">
            <a:spLocks noChangeArrowheads="1"/>
          </p:cNvSpPr>
          <p:nvPr/>
        </p:nvSpPr>
        <p:spPr bwMode="auto">
          <a:xfrm>
            <a:off x="4495800" y="2133600"/>
            <a:ext cx="114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r>
              <a:rPr lang="en-US" sz="1800" b="1" dirty="0">
                <a:solidFill>
                  <a:schemeClr val="tx1"/>
                </a:solidFill>
                <a:latin typeface="Times New Roman" pitchFamily="18" charset="0"/>
              </a:rPr>
              <a:t>State</a:t>
            </a:r>
          </a:p>
        </p:txBody>
      </p:sp>
      <p:sp>
        <p:nvSpPr>
          <p:cNvPr id="46097" name="Line 16"/>
          <p:cNvSpPr>
            <a:spLocks noChangeShapeType="1"/>
          </p:cNvSpPr>
          <p:nvPr/>
        </p:nvSpPr>
        <p:spPr bwMode="auto">
          <a:xfrm flipH="1">
            <a:off x="4800600" y="3490913"/>
            <a:ext cx="1066800" cy="106680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6098" name="Line 11"/>
          <p:cNvSpPr>
            <a:spLocks noChangeShapeType="1"/>
          </p:cNvSpPr>
          <p:nvPr/>
        </p:nvSpPr>
        <p:spPr bwMode="auto">
          <a:xfrm flipV="1">
            <a:off x="6400800" y="2133600"/>
            <a:ext cx="1066800" cy="53340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6099" name="Line 11"/>
          <p:cNvSpPr>
            <a:spLocks noChangeShapeType="1"/>
          </p:cNvSpPr>
          <p:nvPr/>
        </p:nvSpPr>
        <p:spPr bwMode="auto">
          <a:xfrm>
            <a:off x="6400800" y="2895600"/>
            <a:ext cx="1066800" cy="41275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6100" name="Line 21"/>
          <p:cNvSpPr>
            <a:spLocks noChangeShapeType="1"/>
          </p:cNvSpPr>
          <p:nvPr/>
        </p:nvSpPr>
        <p:spPr bwMode="auto">
          <a:xfrm flipH="1" flipV="1">
            <a:off x="1219200" y="1905000"/>
            <a:ext cx="4724400" cy="0"/>
          </a:xfrm>
          <a:prstGeom prst="line">
            <a:avLst/>
          </a:prstGeom>
          <a:noFill/>
          <a:ln w="57150">
            <a:solidFill>
              <a:schemeClr val="tx1"/>
            </a:solidFill>
            <a:prstDash val="solid"/>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6101" name="Line 20"/>
          <p:cNvSpPr>
            <a:spLocks noChangeShapeType="1"/>
          </p:cNvSpPr>
          <p:nvPr/>
        </p:nvSpPr>
        <p:spPr bwMode="auto">
          <a:xfrm flipV="1">
            <a:off x="5943600" y="1905000"/>
            <a:ext cx="0" cy="457200"/>
          </a:xfrm>
          <a:prstGeom prst="line">
            <a:avLst/>
          </a:prstGeom>
          <a:noFill/>
          <a:ln w="5715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46102" name="Freeform 22"/>
          <p:cNvSpPr>
            <a:spLocks/>
          </p:cNvSpPr>
          <p:nvPr/>
        </p:nvSpPr>
        <p:spPr bwMode="auto">
          <a:xfrm>
            <a:off x="1219200" y="1905000"/>
            <a:ext cx="6350" cy="492125"/>
          </a:xfrm>
          <a:custGeom>
            <a:avLst/>
            <a:gdLst>
              <a:gd name="T0" fmla="*/ 2147483647 w 4"/>
              <a:gd name="T1" fmla="*/ 2147483647 h 310"/>
              <a:gd name="T2" fmla="*/ 0 w 4"/>
              <a:gd name="T3" fmla="*/ 0 h 310"/>
              <a:gd name="T4" fmla="*/ 0 60000 65536"/>
              <a:gd name="T5" fmla="*/ 0 60000 65536"/>
              <a:gd name="T6" fmla="*/ 0 w 4"/>
              <a:gd name="T7" fmla="*/ 0 h 310"/>
              <a:gd name="T8" fmla="*/ 4 w 4"/>
              <a:gd name="T9" fmla="*/ 310 h 310"/>
            </a:gdLst>
            <a:ahLst/>
            <a:cxnLst>
              <a:cxn ang="T4">
                <a:pos x="T0" y="T1"/>
              </a:cxn>
              <a:cxn ang="T5">
                <a:pos x="T2" y="T3"/>
              </a:cxn>
            </a:cxnLst>
            <a:rect l="T6" t="T7" r="T8" b="T9"/>
            <a:pathLst>
              <a:path w="4" h="310">
                <a:moveTo>
                  <a:pt x="4" y="310"/>
                </a:moveTo>
                <a:lnTo>
                  <a:pt x="0" y="0"/>
                </a:lnTo>
              </a:path>
            </a:pathLst>
          </a:custGeom>
          <a:noFill/>
          <a:ln w="5715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6103" name="Line 18"/>
          <p:cNvSpPr>
            <a:spLocks noChangeShapeType="1"/>
          </p:cNvSpPr>
          <p:nvPr/>
        </p:nvSpPr>
        <p:spPr bwMode="auto">
          <a:xfrm>
            <a:off x="1371600" y="2552700"/>
            <a:ext cx="914400" cy="114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6104" name="Line 18"/>
          <p:cNvSpPr>
            <a:spLocks noChangeShapeType="1"/>
          </p:cNvSpPr>
          <p:nvPr/>
        </p:nvSpPr>
        <p:spPr bwMode="auto">
          <a:xfrm flipV="1">
            <a:off x="2057400" y="3155950"/>
            <a:ext cx="381000" cy="449263"/>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2245606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FF0000"/>
                </a:solidFill>
                <a:latin typeface="Comic Sans MS" pitchFamily="66" charset="0"/>
              </a:rPr>
              <a:t>6. Evaluation </a:t>
            </a:r>
            <a:r>
              <a:rPr lang="en-US" sz="3600" b="1" dirty="0">
                <a:solidFill>
                  <a:srgbClr val="FF0000"/>
                </a:solidFill>
                <a:latin typeface="Comic Sans MS" pitchFamily="66" charset="0"/>
              </a:rPr>
              <a:t>of surveillance methods</a:t>
            </a:r>
            <a:endParaRPr lang="en-US" sz="3600" dirty="0"/>
          </a:p>
        </p:txBody>
      </p:sp>
      <p:sp>
        <p:nvSpPr>
          <p:cNvPr id="3" name="Content Placeholder 2"/>
          <p:cNvSpPr>
            <a:spLocks noGrp="1"/>
          </p:cNvSpPr>
          <p:nvPr>
            <p:ph idx="1"/>
          </p:nvPr>
        </p:nvSpPr>
        <p:spPr/>
        <p:txBody>
          <a:bodyPr>
            <a:normAutofit/>
          </a:bodyPr>
          <a:lstStyle/>
          <a:p>
            <a:pPr>
              <a:buNone/>
            </a:pPr>
            <a:r>
              <a:rPr lang="en-US" b="1" dirty="0">
                <a:latin typeface="Comic Sans MS" pitchFamily="66" charset="0"/>
              </a:rPr>
              <a:t>This is based on the attributes of a good surveillance system and include assessing:</a:t>
            </a:r>
          </a:p>
          <a:p>
            <a:pPr marL="514350" indent="-514350">
              <a:buFont typeface="+mj-lt"/>
              <a:buAutoNum type="arabicPeriod"/>
            </a:pPr>
            <a:r>
              <a:rPr lang="en-US" b="1" dirty="0">
                <a:solidFill>
                  <a:srgbClr val="0070C0"/>
                </a:solidFill>
                <a:latin typeface="Comic Sans MS" pitchFamily="66" charset="0"/>
              </a:rPr>
              <a:t>Flexibility</a:t>
            </a:r>
          </a:p>
          <a:p>
            <a:pPr marL="514350" indent="-514350">
              <a:buFont typeface="+mj-lt"/>
              <a:buAutoNum type="arabicPeriod"/>
            </a:pPr>
            <a:r>
              <a:rPr lang="en-US" b="1" dirty="0">
                <a:solidFill>
                  <a:srgbClr val="0070C0"/>
                </a:solidFill>
                <a:latin typeface="Comic Sans MS" pitchFamily="66" charset="0"/>
              </a:rPr>
              <a:t>Acceptability</a:t>
            </a:r>
          </a:p>
          <a:p>
            <a:pPr marL="514350" indent="-514350">
              <a:buFont typeface="+mj-lt"/>
              <a:buAutoNum type="arabicPeriod"/>
            </a:pPr>
            <a:r>
              <a:rPr lang="en-US" b="1" dirty="0">
                <a:solidFill>
                  <a:srgbClr val="0070C0"/>
                </a:solidFill>
                <a:latin typeface="Comic Sans MS" pitchFamily="66" charset="0"/>
              </a:rPr>
              <a:t>Timeliness</a:t>
            </a:r>
          </a:p>
          <a:p>
            <a:pPr marL="514350" indent="-514350">
              <a:buFont typeface="+mj-lt"/>
              <a:buAutoNum type="arabicPeriod"/>
            </a:pPr>
            <a:r>
              <a:rPr lang="en-US" b="1" dirty="0">
                <a:solidFill>
                  <a:srgbClr val="0070C0"/>
                </a:solidFill>
                <a:latin typeface="Comic Sans MS" pitchFamily="66" charset="0"/>
              </a:rPr>
              <a:t>Simplicity</a:t>
            </a:r>
          </a:p>
          <a:p>
            <a:pPr marL="514350" indent="-514350">
              <a:buFont typeface="+mj-lt"/>
              <a:buAutoNum type="arabicPeriod"/>
            </a:pPr>
            <a:r>
              <a:rPr lang="en-US" b="1" dirty="0">
                <a:solidFill>
                  <a:srgbClr val="0070C0"/>
                </a:solidFill>
                <a:latin typeface="Comic Sans MS" pitchFamily="66" charset="0"/>
              </a:rPr>
              <a:t>Validity- Sensitivity/Specificity/PPV</a:t>
            </a:r>
          </a:p>
          <a:p>
            <a:pPr marL="514350" indent="-514350">
              <a:buFont typeface="+mj-lt"/>
              <a:buAutoNum type="arabicPeriod"/>
            </a:pPr>
            <a:r>
              <a:rPr lang="en-US" b="1" dirty="0">
                <a:solidFill>
                  <a:srgbClr val="0070C0"/>
                </a:solidFill>
                <a:latin typeface="Comic Sans MS" pitchFamily="66" charset="0"/>
              </a:rPr>
              <a:t>Representativeness </a:t>
            </a:r>
          </a:p>
          <a:p>
            <a:endParaRPr lang="en-US" dirty="0"/>
          </a:p>
        </p:txBody>
      </p:sp>
    </p:spTree>
    <p:extLst>
      <p:ext uri="{BB962C8B-B14F-4D97-AF65-F5344CB8AC3E}">
        <p14:creationId xmlns:p14="http://schemas.microsoft.com/office/powerpoint/2010/main" val="40249087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2000" y="762000"/>
            <a:ext cx="7772400" cy="1143000"/>
          </a:xfrm>
          <a:noFill/>
        </p:spPr>
        <p:txBody>
          <a:bodyPr>
            <a:normAutofit fontScale="90000"/>
          </a:bodyPr>
          <a:lstStyle/>
          <a:p>
            <a:r>
              <a:rPr lang="en-US" sz="3600" b="1" dirty="0" smtClean="0">
                <a:solidFill>
                  <a:srgbClr val="FF0000"/>
                </a:solidFill>
                <a:latin typeface="Comic Sans MS" pitchFamily="66" charset="0"/>
              </a:rPr>
              <a:t>Evaluation of surveillance methods, </a:t>
            </a:r>
            <a:r>
              <a:rPr lang="en-US" sz="3600" b="1" dirty="0">
                <a:solidFill>
                  <a:srgbClr val="FF0000"/>
                </a:solidFill>
                <a:latin typeface="Comic Sans MS" pitchFamily="66" charset="0"/>
              </a:rPr>
              <a:t>cont’d</a:t>
            </a:r>
            <a:r>
              <a:rPr lang="en-US" sz="3600" b="1" dirty="0" smtClean="0">
                <a:solidFill>
                  <a:srgbClr val="FF0000"/>
                </a:solidFill>
                <a:latin typeface="Comic Sans MS" pitchFamily="66" charset="0"/>
              </a:rPr>
              <a:t>; Questions to ask</a:t>
            </a:r>
          </a:p>
        </p:txBody>
      </p:sp>
      <p:sp>
        <p:nvSpPr>
          <p:cNvPr id="31747" name="Rectangle 3"/>
          <p:cNvSpPr>
            <a:spLocks noGrp="1" noChangeArrowheads="1"/>
          </p:cNvSpPr>
          <p:nvPr>
            <p:ph idx="1"/>
          </p:nvPr>
        </p:nvSpPr>
        <p:spPr>
          <a:xfrm>
            <a:off x="685800" y="2057400"/>
            <a:ext cx="7772400" cy="4267200"/>
          </a:xfrm>
          <a:noFill/>
        </p:spPr>
        <p:txBody>
          <a:bodyPr>
            <a:normAutofit/>
          </a:bodyPr>
          <a:lstStyle/>
          <a:p>
            <a:r>
              <a:rPr lang="en-US" b="1" dirty="0" smtClean="0">
                <a:latin typeface="Comic Sans MS" pitchFamily="66" charset="0"/>
              </a:rPr>
              <a:t>Did the system satisfy the objectives?</a:t>
            </a:r>
          </a:p>
          <a:p>
            <a:r>
              <a:rPr lang="en-US" b="1" dirty="0" smtClean="0">
                <a:latin typeface="Comic Sans MS" pitchFamily="66" charset="0"/>
              </a:rPr>
              <a:t>Was the information timely?</a:t>
            </a:r>
          </a:p>
          <a:p>
            <a:r>
              <a:rPr lang="en-US" b="1" dirty="0" smtClean="0">
                <a:latin typeface="Comic Sans MS" pitchFamily="66" charset="0"/>
              </a:rPr>
              <a:t>Was the data useful?</a:t>
            </a:r>
          </a:p>
          <a:p>
            <a:r>
              <a:rPr lang="en-US" b="1" dirty="0" smtClean="0">
                <a:latin typeface="Comic Sans MS" pitchFamily="66" charset="0"/>
              </a:rPr>
              <a:t>Was the information utilised?</a:t>
            </a:r>
          </a:p>
          <a:p>
            <a:r>
              <a:rPr lang="en-US" b="1" dirty="0" smtClean="0">
                <a:latin typeface="Comic Sans MS" pitchFamily="66" charset="0"/>
              </a:rPr>
              <a:t>Was it efficient?</a:t>
            </a:r>
          </a:p>
          <a:p>
            <a:r>
              <a:rPr lang="en-US" b="1" dirty="0" smtClean="0">
                <a:latin typeface="Comic Sans MS" pitchFamily="66" charset="0"/>
              </a:rPr>
              <a:t>What can be done to make it better?</a:t>
            </a:r>
          </a:p>
        </p:txBody>
      </p:sp>
    </p:spTree>
    <p:extLst>
      <p:ext uri="{BB962C8B-B14F-4D97-AF65-F5344CB8AC3E}">
        <p14:creationId xmlns:p14="http://schemas.microsoft.com/office/powerpoint/2010/main" val="3320210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81000"/>
            <a:ext cx="7772400" cy="1143000"/>
          </a:xfrm>
          <a:noFill/>
        </p:spPr>
        <p:txBody>
          <a:bodyPr>
            <a:normAutofit/>
          </a:bodyPr>
          <a:lstStyle/>
          <a:p>
            <a:r>
              <a:rPr lang="en-US" sz="3600" b="1" dirty="0" smtClean="0">
                <a:solidFill>
                  <a:srgbClr val="FF0000"/>
                </a:solidFill>
                <a:latin typeface="Comic Sans MS" pitchFamily="66" charset="0"/>
              </a:rPr>
              <a:t>Evaluation - System Attributes</a:t>
            </a:r>
          </a:p>
        </p:txBody>
      </p:sp>
      <p:sp>
        <p:nvSpPr>
          <p:cNvPr id="102403" name="Rectangle 3"/>
          <p:cNvSpPr>
            <a:spLocks noGrp="1" noChangeArrowheads="1"/>
          </p:cNvSpPr>
          <p:nvPr>
            <p:ph idx="1"/>
          </p:nvPr>
        </p:nvSpPr>
        <p:spPr>
          <a:xfrm>
            <a:off x="685800" y="1524000"/>
            <a:ext cx="7772400" cy="4572000"/>
          </a:xfrm>
          <a:noFill/>
        </p:spPr>
        <p:txBody>
          <a:bodyPr>
            <a:normAutofit/>
          </a:bodyPr>
          <a:lstStyle/>
          <a:p>
            <a:r>
              <a:rPr lang="en-US" b="1" dirty="0" smtClean="0">
                <a:latin typeface="Comic Sans MS" pitchFamily="66" charset="0"/>
              </a:rPr>
              <a:t>Sensitivity</a:t>
            </a:r>
          </a:p>
          <a:p>
            <a:pPr lvl="1"/>
            <a:r>
              <a:rPr lang="en-US" b="1" dirty="0" smtClean="0">
                <a:latin typeface="Comic Sans MS" pitchFamily="66" charset="0"/>
              </a:rPr>
              <a:t>Proportion of cases detected by the system.  Completeness of reporting.  Detect epidemics?</a:t>
            </a:r>
          </a:p>
          <a:p>
            <a:pPr lvl="1"/>
            <a:r>
              <a:rPr lang="en-US" b="1" dirty="0" smtClean="0">
                <a:latin typeface="Comic Sans MS" pitchFamily="66" charset="0"/>
              </a:rPr>
              <a:t>Increased awareness, new diagnostic test, change in surveillance method may impact.</a:t>
            </a:r>
          </a:p>
          <a:p>
            <a:r>
              <a:rPr lang="en-US" b="1" dirty="0" smtClean="0">
                <a:latin typeface="Comic Sans MS" pitchFamily="66" charset="0"/>
              </a:rPr>
              <a:t>Predictive Value Positive</a:t>
            </a:r>
          </a:p>
          <a:p>
            <a:pPr lvl="1"/>
            <a:r>
              <a:rPr lang="en-US" b="1" dirty="0" smtClean="0">
                <a:latin typeface="Comic Sans MS" pitchFamily="66" charset="0"/>
              </a:rPr>
              <a:t>Proportion of persons identified as having the disease who actually have it. </a:t>
            </a:r>
          </a:p>
        </p:txBody>
      </p:sp>
    </p:spTree>
    <p:extLst>
      <p:ext uri="{BB962C8B-B14F-4D97-AF65-F5344CB8AC3E}">
        <p14:creationId xmlns:p14="http://schemas.microsoft.com/office/powerpoint/2010/main" val="27841828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282575" y="152400"/>
            <a:ext cx="8556625" cy="1143000"/>
          </a:xfrm>
          <a:noFill/>
        </p:spPr>
        <p:txBody>
          <a:bodyPr>
            <a:noAutofit/>
          </a:bodyPr>
          <a:lstStyle/>
          <a:p>
            <a:r>
              <a:rPr lang="en-US" sz="2800" b="1" dirty="0" smtClean="0">
                <a:solidFill>
                  <a:srgbClr val="FF0000"/>
                </a:solidFill>
                <a:latin typeface="Comic Sans MS" pitchFamily="66" charset="0"/>
              </a:rPr>
              <a:t>Sensitivity/Specificity and Predictive Value +/- (PVP/PVN)</a:t>
            </a:r>
          </a:p>
        </p:txBody>
      </p:sp>
      <p:graphicFrame>
        <p:nvGraphicFramePr>
          <p:cNvPr id="103427" name="Object 6"/>
          <p:cNvGraphicFramePr>
            <a:graphicFrameLocks noGrp="1"/>
          </p:cNvGraphicFramePr>
          <p:nvPr>
            <p:ph type="tbl" idx="1"/>
          </p:nvPr>
        </p:nvGraphicFramePr>
        <p:xfrm>
          <a:off x="287338" y="1439863"/>
          <a:ext cx="8313737" cy="5338762"/>
        </p:xfrm>
        <a:graphic>
          <a:graphicData uri="http://schemas.openxmlformats.org/presentationml/2006/ole">
            <mc:AlternateContent xmlns:mc="http://schemas.openxmlformats.org/markup-compatibility/2006">
              <mc:Choice xmlns:v="urn:schemas-microsoft-com:vml" Requires="v">
                <p:oleObj spid="_x0000_s1079" name="Document" r:id="rId4" imgW="8572399" imgH="5505570" progId="Word.Document.8">
                  <p:embed/>
                </p:oleObj>
              </mc:Choice>
              <mc:Fallback>
                <p:oleObj name="Document" r:id="rId4" imgW="8572399" imgH="550557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38" y="1439863"/>
                        <a:ext cx="8313737" cy="5338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428" name="Rectangle 2"/>
          <p:cNvSpPr>
            <a:spLocks noChangeArrowheads="1"/>
          </p:cNvSpPr>
          <p:nvPr/>
        </p:nvSpPr>
        <p:spPr bwMode="auto">
          <a:xfrm>
            <a:off x="3962400" y="2438400"/>
            <a:ext cx="3200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p>
            <a:endParaRPr lang="en-US"/>
          </a:p>
        </p:txBody>
      </p:sp>
      <p:sp>
        <p:nvSpPr>
          <p:cNvPr id="103429" name="Rectangle 3"/>
          <p:cNvSpPr>
            <a:spLocks noChangeArrowheads="1"/>
          </p:cNvSpPr>
          <p:nvPr/>
        </p:nvSpPr>
        <p:spPr bwMode="auto">
          <a:xfrm>
            <a:off x="3505200" y="2514600"/>
            <a:ext cx="3048000" cy="2590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spAutoFit/>
          </a:bodyPr>
          <a:lstStyle/>
          <a:p>
            <a:endParaRPr lang="en-US"/>
          </a:p>
        </p:txBody>
      </p:sp>
      <p:sp>
        <p:nvSpPr>
          <p:cNvPr id="103430" name="Line 4"/>
          <p:cNvSpPr>
            <a:spLocks noChangeShapeType="1"/>
          </p:cNvSpPr>
          <p:nvPr/>
        </p:nvSpPr>
        <p:spPr bwMode="auto">
          <a:xfrm>
            <a:off x="5029200" y="2514600"/>
            <a:ext cx="0" cy="2590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spAutoFit/>
          </a:bodyPr>
          <a:lstStyle/>
          <a:p>
            <a:endParaRPr lang="en-US"/>
          </a:p>
        </p:txBody>
      </p:sp>
      <p:sp>
        <p:nvSpPr>
          <p:cNvPr id="103431" name="Line 5"/>
          <p:cNvSpPr>
            <a:spLocks noChangeShapeType="1"/>
          </p:cNvSpPr>
          <p:nvPr/>
        </p:nvSpPr>
        <p:spPr bwMode="auto">
          <a:xfrm>
            <a:off x="3505200" y="3717925"/>
            <a:ext cx="3048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spAutoFit/>
          </a:bodyPr>
          <a:lstStyle/>
          <a:p>
            <a:endParaRPr lang="en-US"/>
          </a:p>
        </p:txBody>
      </p:sp>
      <p:graphicFrame>
        <p:nvGraphicFramePr>
          <p:cNvPr id="2" name="Object 1"/>
          <p:cNvGraphicFramePr>
            <a:graphicFrameLocks/>
          </p:cNvGraphicFramePr>
          <p:nvPr>
            <p:extLst>
              <p:ext uri="{D42A27DB-BD31-4B8C-83A1-F6EECF244321}">
                <p14:modId xmlns:p14="http://schemas.microsoft.com/office/powerpoint/2010/main" val="2329250478"/>
              </p:ext>
            </p:extLst>
          </p:nvPr>
        </p:nvGraphicFramePr>
        <p:xfrm>
          <a:off x="-34636" y="1371600"/>
          <a:ext cx="8318500" cy="5341937"/>
        </p:xfrm>
        <a:graphic>
          <a:graphicData uri="http://schemas.openxmlformats.org/presentationml/2006/ole">
            <mc:AlternateContent xmlns:mc="http://schemas.openxmlformats.org/markup-compatibility/2006">
              <mc:Choice xmlns:v="urn:schemas-microsoft-com:vml" Requires="v">
                <p:oleObj spid="_x0000_s1080" name="Document" r:id="rId6" imgW="8563064" imgH="5495848" progId="Word.Document.8">
                  <p:embed/>
                </p:oleObj>
              </mc:Choice>
              <mc:Fallback>
                <p:oleObj name="Document" r:id="rId6" imgW="8563064" imgH="5495848" progId="Word.Document.8">
                  <p:embed/>
                  <p:pic>
                    <p:nvPicPr>
                      <p:cNvPr id="0" name="Object 6"/>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36" y="1371600"/>
                        <a:ext cx="8318500" cy="534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338" y="1524000"/>
            <a:ext cx="8313737" cy="4576763"/>
          </a:xfrm>
          <a:prstGeom prst="rect">
            <a:avLst/>
          </a:prstGeom>
          <a:ln/>
        </p:spPr>
        <p:style>
          <a:lnRef idx="3">
            <a:schemeClr val="lt1"/>
          </a:lnRef>
          <a:fillRef idx="1">
            <a:schemeClr val="accent2"/>
          </a:fillRef>
          <a:effectRef idx="1">
            <a:schemeClr val="accent2"/>
          </a:effectRef>
          <a:fontRef idx="minor">
            <a:schemeClr val="lt1"/>
          </a:fontRef>
        </p:style>
      </p:pic>
    </p:spTree>
    <p:extLst>
      <p:ext uri="{BB962C8B-B14F-4D97-AF65-F5344CB8AC3E}">
        <p14:creationId xmlns:p14="http://schemas.microsoft.com/office/powerpoint/2010/main" val="30975978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76200"/>
            <a:ext cx="7772400" cy="1143000"/>
          </a:xfrm>
          <a:noFill/>
        </p:spPr>
        <p:txBody>
          <a:bodyPr>
            <a:normAutofit fontScale="90000"/>
          </a:bodyPr>
          <a:lstStyle/>
          <a:p>
            <a:r>
              <a:rPr lang="en-US" sz="3600" b="1" dirty="0" smtClean="0">
                <a:solidFill>
                  <a:srgbClr val="FF0000"/>
                </a:solidFill>
                <a:latin typeface="Comic Sans MS" pitchFamily="66" charset="0"/>
              </a:rPr>
              <a:t>Evaluation - System Attributes cont’d</a:t>
            </a:r>
          </a:p>
        </p:txBody>
      </p:sp>
      <p:sp>
        <p:nvSpPr>
          <p:cNvPr id="104451" name="Rectangle 3"/>
          <p:cNvSpPr>
            <a:spLocks noGrp="1" noChangeArrowheads="1"/>
          </p:cNvSpPr>
          <p:nvPr>
            <p:ph idx="1"/>
          </p:nvPr>
        </p:nvSpPr>
        <p:spPr>
          <a:xfrm>
            <a:off x="685800" y="1143000"/>
            <a:ext cx="7772400" cy="4876800"/>
          </a:xfrm>
          <a:noFill/>
        </p:spPr>
        <p:txBody>
          <a:bodyPr>
            <a:normAutofit/>
          </a:bodyPr>
          <a:lstStyle/>
          <a:p>
            <a:r>
              <a:rPr lang="en-US" b="1" dirty="0" smtClean="0">
                <a:latin typeface="Comic Sans MS" pitchFamily="66" charset="0"/>
              </a:rPr>
              <a:t>Representativeness</a:t>
            </a:r>
          </a:p>
          <a:p>
            <a:pPr lvl="1"/>
            <a:r>
              <a:rPr lang="en-US" b="1" dirty="0" smtClean="0">
                <a:latin typeface="Comic Sans MS" pitchFamily="66" charset="0"/>
              </a:rPr>
              <a:t>Do the characteristics of reported events compare favorably with those in the population.</a:t>
            </a:r>
          </a:p>
          <a:p>
            <a:pPr lvl="1"/>
            <a:r>
              <a:rPr lang="en-US" b="1" dirty="0" smtClean="0">
                <a:latin typeface="Comic Sans MS" pitchFamily="66" charset="0"/>
              </a:rPr>
              <a:t>Is there case ascertainment bias?</a:t>
            </a:r>
          </a:p>
          <a:p>
            <a:pPr lvl="1"/>
            <a:r>
              <a:rPr lang="en-US" b="1" dirty="0" smtClean="0">
                <a:latin typeface="Comic Sans MS" pitchFamily="66" charset="0"/>
              </a:rPr>
              <a:t>Bias in descriptive information about a reported case?</a:t>
            </a:r>
          </a:p>
          <a:p>
            <a:r>
              <a:rPr lang="en-US" b="1" dirty="0" smtClean="0">
                <a:latin typeface="Comic Sans MS" pitchFamily="66" charset="0"/>
              </a:rPr>
              <a:t>Timeliness</a:t>
            </a:r>
          </a:p>
          <a:p>
            <a:pPr lvl="1"/>
            <a:r>
              <a:rPr lang="en-US" b="1" dirty="0" smtClean="0">
                <a:latin typeface="Comic Sans MS" pitchFamily="66" charset="0"/>
              </a:rPr>
              <a:t>Any delay between the steps? (onset, diagnosis, report to public health, disease control actions)</a:t>
            </a:r>
          </a:p>
        </p:txBody>
      </p:sp>
    </p:spTree>
    <p:extLst>
      <p:ext uri="{BB962C8B-B14F-4D97-AF65-F5344CB8AC3E}">
        <p14:creationId xmlns:p14="http://schemas.microsoft.com/office/powerpoint/2010/main" val="30686799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457200"/>
            <a:ext cx="7772400" cy="1143000"/>
          </a:xfrm>
        </p:spPr>
        <p:txBody>
          <a:bodyPr>
            <a:noAutofit/>
          </a:bodyPr>
          <a:lstStyle/>
          <a:p>
            <a:r>
              <a:rPr lang="en-US" sz="3600" b="1" dirty="0" smtClean="0">
                <a:solidFill>
                  <a:srgbClr val="FF0000"/>
                </a:solidFill>
                <a:latin typeface="Comic Sans MS" pitchFamily="66" charset="0"/>
              </a:rPr>
              <a:t>Ethical and Legal Issues Relating to Surveillance</a:t>
            </a:r>
          </a:p>
        </p:txBody>
      </p:sp>
      <p:sp>
        <p:nvSpPr>
          <p:cNvPr id="105475" name="Rectangle 3"/>
          <p:cNvSpPr>
            <a:spLocks noGrp="1" noChangeArrowheads="1"/>
          </p:cNvSpPr>
          <p:nvPr>
            <p:ph idx="1"/>
          </p:nvPr>
        </p:nvSpPr>
        <p:spPr/>
        <p:txBody>
          <a:bodyPr/>
          <a:lstStyle/>
          <a:p>
            <a:r>
              <a:rPr lang="en-US" b="1" dirty="0" smtClean="0">
                <a:latin typeface="Comic Sans MS" pitchFamily="66" charset="0"/>
              </a:rPr>
              <a:t>Professional obligations</a:t>
            </a:r>
          </a:p>
          <a:p>
            <a:r>
              <a:rPr lang="en-US" b="1" dirty="0" smtClean="0">
                <a:latin typeface="Comic Sans MS" pitchFamily="66" charset="0"/>
              </a:rPr>
              <a:t>Protecting confidentiality and privacy</a:t>
            </a:r>
          </a:p>
          <a:p>
            <a:r>
              <a:rPr lang="en-US" b="1" dirty="0" smtClean="0">
                <a:latin typeface="Comic Sans MS" pitchFamily="66" charset="0"/>
              </a:rPr>
              <a:t>Informed consent</a:t>
            </a:r>
          </a:p>
          <a:p>
            <a:pPr lvl="1"/>
            <a:r>
              <a:rPr lang="en-US" sz="2000" b="1" dirty="0" smtClean="0">
                <a:latin typeface="Comic Sans MS" pitchFamily="66" charset="0"/>
              </a:rPr>
              <a:t>Mandated activity vs. research</a:t>
            </a:r>
          </a:p>
          <a:p>
            <a:r>
              <a:rPr lang="en-US" b="1" dirty="0" smtClean="0">
                <a:latin typeface="Comic Sans MS" pitchFamily="66" charset="0"/>
              </a:rPr>
              <a:t>Maintaining public trust</a:t>
            </a:r>
          </a:p>
          <a:p>
            <a:r>
              <a:rPr lang="en-US" b="1" dirty="0" smtClean="0">
                <a:latin typeface="Comic Sans MS" pitchFamily="66" charset="0"/>
              </a:rPr>
              <a:t>Right of Access</a:t>
            </a:r>
          </a:p>
          <a:p>
            <a:endParaRPr lang="en-US" dirty="0" smtClean="0"/>
          </a:p>
          <a:p>
            <a:endParaRPr lang="en-US" dirty="0" smtClean="0"/>
          </a:p>
        </p:txBody>
      </p:sp>
    </p:spTree>
    <p:extLst>
      <p:ext uri="{BB962C8B-B14F-4D97-AF65-F5344CB8AC3E}">
        <p14:creationId xmlns:p14="http://schemas.microsoft.com/office/powerpoint/2010/main" val="515843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0000"/>
                </a:solidFill>
                <a:latin typeface="Comic Sans MS" pitchFamily="66" charset="0"/>
              </a:rPr>
              <a:t>BASIC CONCEPTS</a:t>
            </a:r>
            <a:endParaRPr lang="en-US" sz="3200" b="1" dirty="0">
              <a:solidFill>
                <a:srgbClr val="FF0000"/>
              </a:solidFill>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3800" b="1" dirty="0">
                <a:solidFill>
                  <a:srgbClr val="FF0000"/>
                </a:solidFill>
                <a:latin typeface="Comic Sans MS" pitchFamily="66" charset="0"/>
              </a:rPr>
              <a:t>Indicator: </a:t>
            </a:r>
            <a:endParaRPr lang="en-US" sz="3800" b="1" dirty="0" smtClean="0">
              <a:solidFill>
                <a:srgbClr val="FF0000"/>
              </a:solidFill>
              <a:latin typeface="Comic Sans MS" pitchFamily="66" charset="0"/>
            </a:endParaRPr>
          </a:p>
          <a:p>
            <a:r>
              <a:rPr lang="en-US" b="1" dirty="0" smtClean="0">
                <a:latin typeface="Comic Sans MS" pitchFamily="66" charset="0"/>
              </a:rPr>
              <a:t>A </a:t>
            </a:r>
            <a:r>
              <a:rPr lang="en-US" b="1" dirty="0">
                <a:solidFill>
                  <a:srgbClr val="00B050"/>
                </a:solidFill>
                <a:latin typeface="Comic Sans MS" pitchFamily="66" charset="0"/>
              </a:rPr>
              <a:t>measurable factor </a:t>
            </a:r>
            <a:r>
              <a:rPr lang="en-US" b="1" dirty="0">
                <a:latin typeface="Comic Sans MS" pitchFamily="66" charset="0"/>
              </a:rPr>
              <a:t>that allows decision makers to estimate </a:t>
            </a:r>
            <a:r>
              <a:rPr lang="en-US" b="1" dirty="0">
                <a:solidFill>
                  <a:srgbClr val="0000FF"/>
                </a:solidFill>
                <a:latin typeface="Comic Sans MS" pitchFamily="66" charset="0"/>
              </a:rPr>
              <a:t>objectively</a:t>
            </a:r>
            <a:r>
              <a:rPr lang="en-US" b="1" dirty="0">
                <a:latin typeface="Comic Sans MS" pitchFamily="66" charset="0"/>
              </a:rPr>
              <a:t> the size of a health problem and monitor the processes, the products, or the effects of an intervention on the population </a:t>
            </a:r>
            <a:endParaRPr lang="en-US" b="1" dirty="0" smtClean="0">
              <a:latin typeface="Comic Sans MS" pitchFamily="66" charset="0"/>
            </a:endParaRPr>
          </a:p>
          <a:p>
            <a:r>
              <a:rPr lang="en-US" b="1" dirty="0" smtClean="0">
                <a:latin typeface="Comic Sans MS" pitchFamily="66" charset="0"/>
              </a:rPr>
              <a:t>For </a:t>
            </a:r>
            <a:r>
              <a:rPr lang="en-US" b="1" dirty="0">
                <a:latin typeface="Comic Sans MS" pitchFamily="66" charset="0"/>
              </a:rPr>
              <a:t>example, the number of new cases of diarrhea, the proportion of children fully immunized in a district, or the percentage of high school students who report that they smoke at least one cigarette a day).</a:t>
            </a:r>
          </a:p>
          <a:p>
            <a:endParaRPr lang="en-US" dirty="0"/>
          </a:p>
        </p:txBody>
      </p:sp>
    </p:spTree>
    <p:extLst>
      <p:ext uri="{BB962C8B-B14F-4D97-AF65-F5344CB8AC3E}">
        <p14:creationId xmlns:p14="http://schemas.microsoft.com/office/powerpoint/2010/main" val="489209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14400"/>
          </a:xfrm>
        </p:spPr>
        <p:txBody>
          <a:bodyPr/>
          <a:lstStyle/>
          <a:p>
            <a:r>
              <a:rPr lang="en-US" sz="4400" dirty="0" smtClean="0">
                <a:solidFill>
                  <a:srgbClr val="FF0000"/>
                </a:solidFill>
                <a:latin typeface="Comic Sans MS" pitchFamily="66" charset="0"/>
              </a:rPr>
              <a:t>Purposes for PHS</a:t>
            </a:r>
            <a:endParaRPr lang="en-US" sz="4400" dirty="0">
              <a:solidFill>
                <a:srgbClr val="FF0000"/>
              </a:solidFill>
              <a:latin typeface="Comic Sans MS" pitchFamily="66" charset="0"/>
            </a:endParaRPr>
          </a:p>
        </p:txBody>
      </p:sp>
      <p:sp>
        <p:nvSpPr>
          <p:cNvPr id="3" name="Content Placeholder 2"/>
          <p:cNvSpPr>
            <a:spLocks noGrp="1"/>
          </p:cNvSpPr>
          <p:nvPr>
            <p:ph idx="1"/>
          </p:nvPr>
        </p:nvSpPr>
        <p:spPr/>
        <p:txBody>
          <a:bodyPr/>
          <a:lstStyle/>
          <a:p>
            <a:pPr lvl="1"/>
            <a:r>
              <a:rPr lang="en-US" sz="2400" b="1" dirty="0" smtClean="0">
                <a:solidFill>
                  <a:srgbClr val="00B050"/>
                </a:solidFill>
                <a:latin typeface="Comic Sans MS" pitchFamily="66" charset="0"/>
                <a:cs typeface="Arial" panose="020B0604020202020204" pitchFamily="34" charset="0"/>
              </a:rPr>
              <a:t>To estimate </a:t>
            </a:r>
            <a:r>
              <a:rPr lang="en-US" sz="2400" b="1" dirty="0">
                <a:solidFill>
                  <a:srgbClr val="00B050"/>
                </a:solidFill>
                <a:latin typeface="Comic Sans MS" pitchFamily="66" charset="0"/>
                <a:cs typeface="Arial" panose="020B0604020202020204" pitchFamily="34" charset="0"/>
              </a:rPr>
              <a:t>the size of a health problem</a:t>
            </a:r>
          </a:p>
          <a:p>
            <a:pPr lvl="1"/>
            <a:r>
              <a:rPr lang="en-US" sz="2400" b="1" dirty="0" smtClean="0">
                <a:solidFill>
                  <a:srgbClr val="00B050"/>
                </a:solidFill>
                <a:latin typeface="Comic Sans MS" pitchFamily="66" charset="0"/>
                <a:cs typeface="Arial" panose="020B0604020202020204" pitchFamily="34" charset="0"/>
              </a:rPr>
              <a:t>To describe disease distribution</a:t>
            </a:r>
            <a:endParaRPr lang="en-US" sz="2400" b="1" dirty="0">
              <a:solidFill>
                <a:srgbClr val="00B050"/>
              </a:solidFill>
              <a:latin typeface="Comic Sans MS" pitchFamily="66" charset="0"/>
              <a:cs typeface="Arial" panose="020B0604020202020204" pitchFamily="34" charset="0"/>
            </a:endParaRPr>
          </a:p>
          <a:p>
            <a:pPr lvl="1"/>
            <a:r>
              <a:rPr lang="en-US" sz="2400" b="1" dirty="0" smtClean="0">
                <a:solidFill>
                  <a:srgbClr val="00B050"/>
                </a:solidFill>
                <a:latin typeface="Comic Sans MS" pitchFamily="66" charset="0"/>
                <a:cs typeface="Arial" panose="020B0604020202020204" pitchFamily="34" charset="0"/>
              </a:rPr>
              <a:t>To explain the natural </a:t>
            </a:r>
            <a:r>
              <a:rPr lang="en-US" sz="2400" b="1" dirty="0">
                <a:solidFill>
                  <a:srgbClr val="00B050"/>
                </a:solidFill>
                <a:latin typeface="Comic Sans MS" pitchFamily="66" charset="0"/>
                <a:cs typeface="Arial" panose="020B0604020202020204" pitchFamily="34" charset="0"/>
              </a:rPr>
              <a:t>history of a disease</a:t>
            </a:r>
          </a:p>
          <a:p>
            <a:pPr lvl="1"/>
            <a:r>
              <a:rPr lang="en-US" sz="2400" b="1" dirty="0" smtClean="0">
                <a:solidFill>
                  <a:srgbClr val="00B050"/>
                </a:solidFill>
                <a:latin typeface="Comic Sans MS" pitchFamily="66" charset="0"/>
                <a:cs typeface="Arial" panose="020B0604020202020204" pitchFamily="34" charset="0"/>
              </a:rPr>
              <a:t>To detect </a:t>
            </a:r>
            <a:r>
              <a:rPr lang="en-US" sz="2400" b="1" dirty="0">
                <a:solidFill>
                  <a:srgbClr val="00B050"/>
                </a:solidFill>
                <a:latin typeface="Comic Sans MS" pitchFamily="66" charset="0"/>
                <a:cs typeface="Arial" panose="020B0604020202020204" pitchFamily="34" charset="0"/>
              </a:rPr>
              <a:t>epidemics or define a problem</a:t>
            </a:r>
          </a:p>
          <a:p>
            <a:pPr lvl="1"/>
            <a:r>
              <a:rPr lang="en-US" sz="2400" b="1" dirty="0" smtClean="0">
                <a:solidFill>
                  <a:srgbClr val="00B050"/>
                </a:solidFill>
                <a:latin typeface="Comic Sans MS" pitchFamily="66" charset="0"/>
                <a:cs typeface="Arial" panose="020B0604020202020204" pitchFamily="34" charset="0"/>
              </a:rPr>
              <a:t>To monitor and evaluate programmes</a:t>
            </a:r>
            <a:endParaRPr lang="en-US" sz="2400" b="1" dirty="0">
              <a:solidFill>
                <a:srgbClr val="00B050"/>
              </a:solidFill>
              <a:latin typeface="Comic Sans MS" pitchFamily="66" charset="0"/>
              <a:cs typeface="Arial" panose="020B0604020202020204" pitchFamily="34" charset="0"/>
            </a:endParaRPr>
          </a:p>
          <a:p>
            <a:pPr lvl="1"/>
            <a:r>
              <a:rPr lang="en-US" sz="2400" b="1" dirty="0" smtClean="0">
                <a:solidFill>
                  <a:srgbClr val="00B050"/>
                </a:solidFill>
                <a:latin typeface="Comic Sans MS" pitchFamily="66" charset="0"/>
                <a:cs typeface="Arial" panose="020B0604020202020204" pitchFamily="34" charset="0"/>
              </a:rPr>
              <a:t>To monitor </a:t>
            </a:r>
            <a:r>
              <a:rPr lang="en-US" sz="2400" b="1" dirty="0">
                <a:solidFill>
                  <a:srgbClr val="00B050"/>
                </a:solidFill>
                <a:latin typeface="Comic Sans MS" pitchFamily="66" charset="0"/>
                <a:cs typeface="Arial" panose="020B0604020202020204" pitchFamily="34" charset="0"/>
              </a:rPr>
              <a:t>changes in infectious </a:t>
            </a:r>
            <a:r>
              <a:rPr lang="en-US" sz="2400" b="1" dirty="0" smtClean="0">
                <a:solidFill>
                  <a:srgbClr val="00B050"/>
                </a:solidFill>
                <a:latin typeface="Comic Sans MS" pitchFamily="66" charset="0"/>
                <a:cs typeface="Arial" panose="020B0604020202020204" pitchFamily="34" charset="0"/>
              </a:rPr>
              <a:t>agents</a:t>
            </a:r>
          </a:p>
          <a:p>
            <a:pPr lvl="1"/>
            <a:r>
              <a:rPr lang="en-US" sz="2400" b="1" dirty="0" smtClean="0">
                <a:solidFill>
                  <a:srgbClr val="00B050"/>
                </a:solidFill>
                <a:latin typeface="Comic Sans MS" pitchFamily="66" charset="0"/>
                <a:cs typeface="Arial" panose="020B0604020202020204" pitchFamily="34" charset="0"/>
              </a:rPr>
              <a:t>To monitor disease trends</a:t>
            </a:r>
            <a:endParaRPr lang="en-US" sz="2400" b="1" dirty="0">
              <a:solidFill>
                <a:srgbClr val="00B050"/>
              </a:solidFill>
              <a:latin typeface="Comic Sans MS" pitchFamily="66" charset="0"/>
              <a:cs typeface="Arial" panose="020B0604020202020204" pitchFamily="34" charset="0"/>
            </a:endParaRPr>
          </a:p>
          <a:p>
            <a:pPr lvl="1"/>
            <a:r>
              <a:rPr lang="en-US" sz="2400" b="1" dirty="0" smtClean="0">
                <a:solidFill>
                  <a:srgbClr val="00B050"/>
                </a:solidFill>
                <a:latin typeface="Comic Sans MS" pitchFamily="66" charset="0"/>
                <a:cs typeface="Arial" panose="020B0604020202020204" pitchFamily="34" charset="0"/>
              </a:rPr>
              <a:t>To identify </a:t>
            </a:r>
            <a:r>
              <a:rPr lang="en-US" sz="2400" b="1" dirty="0">
                <a:solidFill>
                  <a:srgbClr val="00B050"/>
                </a:solidFill>
                <a:latin typeface="Comic Sans MS" pitchFamily="66" charset="0"/>
                <a:cs typeface="Arial" panose="020B0604020202020204" pitchFamily="34" charset="0"/>
              </a:rPr>
              <a:t>health practices</a:t>
            </a:r>
          </a:p>
          <a:p>
            <a:pPr lvl="1"/>
            <a:r>
              <a:rPr lang="en-US" sz="2400" b="1" dirty="0" smtClean="0">
                <a:solidFill>
                  <a:srgbClr val="00B050"/>
                </a:solidFill>
                <a:latin typeface="Comic Sans MS" pitchFamily="66" charset="0"/>
                <a:cs typeface="Arial" panose="020B0604020202020204" pitchFamily="34" charset="0"/>
              </a:rPr>
              <a:t>To sensitize authorities for emergency planning</a:t>
            </a:r>
          </a:p>
          <a:p>
            <a:pPr lvl="1"/>
            <a:r>
              <a:rPr lang="en-US" sz="2400" b="1" dirty="0" smtClean="0">
                <a:solidFill>
                  <a:srgbClr val="00B050"/>
                </a:solidFill>
                <a:latin typeface="Comic Sans MS" pitchFamily="66" charset="0"/>
                <a:cs typeface="Arial" panose="020B0604020202020204" pitchFamily="34" charset="0"/>
              </a:rPr>
              <a:t>To stimulate research</a:t>
            </a:r>
            <a:endParaRPr lang="en-US" sz="2400" b="1" dirty="0">
              <a:solidFill>
                <a:srgbClr val="00B050"/>
              </a:solidFill>
              <a:latin typeface="Comic Sans MS" pitchFamily="66" charset="0"/>
              <a:cs typeface="Arial" panose="020B0604020202020204" pitchFamily="34" charset="0"/>
            </a:endParaRPr>
          </a:p>
          <a:p>
            <a:endParaRPr lang="en-US" dirty="0"/>
          </a:p>
        </p:txBody>
      </p:sp>
    </p:spTree>
    <p:extLst>
      <p:ext uri="{BB962C8B-B14F-4D97-AF65-F5344CB8AC3E}">
        <p14:creationId xmlns:p14="http://schemas.microsoft.com/office/powerpoint/2010/main" val="410585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normAutofit/>
          </a:bodyPr>
          <a:lstStyle/>
          <a:p>
            <a:r>
              <a:rPr lang="en-US" sz="3200" b="1" dirty="0" smtClean="0">
                <a:solidFill>
                  <a:srgbClr val="FF0000"/>
                </a:solidFill>
                <a:latin typeface="Comic Sans MS" pitchFamily="66" charset="0"/>
              </a:rPr>
              <a:t>Types of PHS</a:t>
            </a:r>
            <a:endParaRPr lang="en-US" sz="3200" dirty="0">
              <a:solidFill>
                <a:srgbClr val="FF0000"/>
              </a:solidFill>
            </a:endParaRPr>
          </a:p>
        </p:txBody>
      </p:sp>
      <p:sp>
        <p:nvSpPr>
          <p:cNvPr id="3" name="Content Placeholder 2"/>
          <p:cNvSpPr>
            <a:spLocks noGrp="1"/>
          </p:cNvSpPr>
          <p:nvPr>
            <p:ph idx="1"/>
          </p:nvPr>
        </p:nvSpPr>
        <p:spPr/>
        <p:txBody>
          <a:bodyPr>
            <a:normAutofit fontScale="92500"/>
          </a:bodyPr>
          <a:lstStyle/>
          <a:p>
            <a:pPr marL="0" indent="0">
              <a:buNone/>
            </a:pPr>
            <a:r>
              <a:rPr lang="en-US" sz="3000" b="1" dirty="0" smtClean="0">
                <a:solidFill>
                  <a:srgbClr val="FF0000"/>
                </a:solidFill>
                <a:latin typeface="Comic Sans MS" pitchFamily="66" charset="0"/>
              </a:rPr>
              <a:t>1. Active </a:t>
            </a:r>
            <a:r>
              <a:rPr lang="en-US" sz="3000" b="1" dirty="0">
                <a:solidFill>
                  <a:srgbClr val="FF0000"/>
                </a:solidFill>
                <a:latin typeface="Comic Sans MS" pitchFamily="66" charset="0"/>
              </a:rPr>
              <a:t>surveillance: </a:t>
            </a:r>
            <a:endParaRPr lang="en-US" sz="3000" b="1" dirty="0" smtClean="0">
              <a:solidFill>
                <a:srgbClr val="FF0000"/>
              </a:solidFill>
              <a:latin typeface="Comic Sans MS" pitchFamily="66" charset="0"/>
            </a:endParaRPr>
          </a:p>
          <a:p>
            <a:r>
              <a:rPr lang="en-US" b="1" dirty="0" smtClean="0">
                <a:latin typeface="Comic Sans MS" pitchFamily="66" charset="0"/>
              </a:rPr>
              <a:t>Staff </a:t>
            </a:r>
            <a:r>
              <a:rPr lang="en-US" b="1" dirty="0">
                <a:latin typeface="Comic Sans MS" pitchFamily="66" charset="0"/>
              </a:rPr>
              <a:t>members </a:t>
            </a:r>
            <a:r>
              <a:rPr lang="en-US" b="1" dirty="0" smtClean="0">
                <a:latin typeface="Comic Sans MS" pitchFamily="66" charset="0"/>
              </a:rPr>
              <a:t>are employed to </a:t>
            </a:r>
            <a:r>
              <a:rPr lang="en-US" b="1" dirty="0">
                <a:latin typeface="Comic Sans MS" pitchFamily="66" charset="0"/>
              </a:rPr>
              <a:t>regularly </a:t>
            </a:r>
            <a:r>
              <a:rPr lang="en-US" b="1" dirty="0" smtClean="0">
                <a:latin typeface="Comic Sans MS" pitchFamily="66" charset="0"/>
              </a:rPr>
              <a:t>seek </a:t>
            </a:r>
            <a:r>
              <a:rPr lang="en-US" b="1" dirty="0">
                <a:latin typeface="Comic Sans MS" pitchFamily="66" charset="0"/>
              </a:rPr>
              <a:t>information about health conditions. </a:t>
            </a:r>
            <a:endParaRPr lang="en-US" b="1" dirty="0" smtClean="0">
              <a:latin typeface="Comic Sans MS" pitchFamily="66" charset="0"/>
            </a:endParaRPr>
          </a:p>
          <a:p>
            <a:r>
              <a:rPr lang="en-US" b="1" dirty="0" smtClean="0">
                <a:latin typeface="Comic Sans MS" pitchFamily="66" charset="0"/>
              </a:rPr>
              <a:t>Provides </a:t>
            </a:r>
            <a:r>
              <a:rPr lang="en-US" b="1" dirty="0">
                <a:latin typeface="Comic Sans MS" pitchFamily="66" charset="0"/>
              </a:rPr>
              <a:t>the most accurate and timely information, but it is also expensive</a:t>
            </a:r>
            <a:r>
              <a:rPr lang="en-US" b="1" dirty="0" smtClean="0">
                <a:latin typeface="Comic Sans MS" pitchFamily="66" charset="0"/>
              </a:rPr>
              <a:t>.</a:t>
            </a:r>
          </a:p>
          <a:p>
            <a:pPr marL="0" indent="0">
              <a:buNone/>
            </a:pPr>
            <a:r>
              <a:rPr lang="en-US" sz="3000" b="1" dirty="0" smtClean="0">
                <a:solidFill>
                  <a:srgbClr val="FF0000"/>
                </a:solidFill>
                <a:latin typeface="Comic Sans MS" pitchFamily="66" charset="0"/>
              </a:rPr>
              <a:t>2. Passive </a:t>
            </a:r>
            <a:r>
              <a:rPr lang="en-US" sz="3000" b="1" dirty="0">
                <a:solidFill>
                  <a:srgbClr val="FF0000"/>
                </a:solidFill>
                <a:latin typeface="Comic Sans MS" pitchFamily="66" charset="0"/>
              </a:rPr>
              <a:t>surveillance: </a:t>
            </a:r>
          </a:p>
          <a:p>
            <a:r>
              <a:rPr lang="en-US" b="1" dirty="0" smtClean="0">
                <a:latin typeface="Comic Sans MS" pitchFamily="66" charset="0"/>
              </a:rPr>
              <a:t>Health </a:t>
            </a:r>
            <a:r>
              <a:rPr lang="en-US" b="1" dirty="0">
                <a:latin typeface="Comic Sans MS" pitchFamily="66" charset="0"/>
              </a:rPr>
              <a:t>workers </a:t>
            </a:r>
            <a:r>
              <a:rPr lang="en-US" b="1" dirty="0" smtClean="0">
                <a:latin typeface="Comic Sans MS" pitchFamily="66" charset="0"/>
              </a:rPr>
              <a:t>spontaneously submit </a:t>
            </a:r>
            <a:r>
              <a:rPr lang="en-US" b="1" dirty="0">
                <a:latin typeface="Comic Sans MS" pitchFamily="66" charset="0"/>
              </a:rPr>
              <a:t>reports from hospitals, clinics, public health units, or other sources. </a:t>
            </a:r>
          </a:p>
          <a:p>
            <a:r>
              <a:rPr lang="en-US" b="1" dirty="0" smtClean="0">
                <a:latin typeface="Comic Sans MS" pitchFamily="66" charset="0"/>
              </a:rPr>
              <a:t>It </a:t>
            </a:r>
            <a:r>
              <a:rPr lang="en-US" b="1" dirty="0">
                <a:latin typeface="Comic Sans MS" pitchFamily="66" charset="0"/>
              </a:rPr>
              <a:t>is a relatively inexpensive strategy to cover large areas, </a:t>
            </a:r>
            <a:endParaRPr lang="en-US" b="1" dirty="0" smtClean="0">
              <a:latin typeface="Comic Sans MS" pitchFamily="66" charset="0"/>
            </a:endParaRPr>
          </a:p>
          <a:p>
            <a:r>
              <a:rPr lang="en-US" b="1" dirty="0" smtClean="0">
                <a:latin typeface="Comic Sans MS" pitchFamily="66" charset="0"/>
              </a:rPr>
              <a:t>Data </a:t>
            </a:r>
            <a:r>
              <a:rPr lang="en-US" b="1" dirty="0">
                <a:latin typeface="Comic Sans MS" pitchFamily="66" charset="0"/>
              </a:rPr>
              <a:t>quality and timeliness </a:t>
            </a:r>
            <a:r>
              <a:rPr lang="en-US" b="1" dirty="0" smtClean="0">
                <a:latin typeface="Comic Sans MS" pitchFamily="66" charset="0"/>
              </a:rPr>
              <a:t>cannot be guaranteed.</a:t>
            </a:r>
            <a:endParaRPr lang="en-US" b="1" dirty="0">
              <a:latin typeface="Comic Sans MS" pitchFamily="66" charset="0"/>
            </a:endParaRPr>
          </a:p>
          <a:p>
            <a:endParaRPr lang="en-US" b="1" dirty="0">
              <a:latin typeface="Comic Sans MS" pitchFamily="66" charset="0"/>
            </a:endParaRPr>
          </a:p>
          <a:p>
            <a:endParaRPr lang="en-US" dirty="0"/>
          </a:p>
        </p:txBody>
      </p:sp>
    </p:spTree>
    <p:extLst>
      <p:ext uri="{BB962C8B-B14F-4D97-AF65-F5344CB8AC3E}">
        <p14:creationId xmlns:p14="http://schemas.microsoft.com/office/powerpoint/2010/main" val="1418114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838200"/>
          </a:xfrm>
        </p:spPr>
        <p:txBody>
          <a:bodyPr/>
          <a:lstStyle/>
          <a:p>
            <a:r>
              <a:rPr lang="en-US" sz="4400" dirty="0" smtClean="0">
                <a:solidFill>
                  <a:srgbClr val="FF0000"/>
                </a:solidFill>
                <a:latin typeface="Comic Sans MS" pitchFamily="66" charset="0"/>
              </a:rPr>
              <a:t>Types of PHS Cont’d</a:t>
            </a:r>
            <a:endParaRPr lang="en-US" sz="4400" dirty="0">
              <a:solidFill>
                <a:srgbClr val="FF0000"/>
              </a:solidFill>
              <a:latin typeface="Comic Sans MS" pitchFamily="66" charset="0"/>
            </a:endParaRPr>
          </a:p>
        </p:txBody>
      </p:sp>
      <p:sp>
        <p:nvSpPr>
          <p:cNvPr id="3" name="Content Placeholder 2"/>
          <p:cNvSpPr>
            <a:spLocks noGrp="1"/>
          </p:cNvSpPr>
          <p:nvPr>
            <p:ph idx="1"/>
          </p:nvPr>
        </p:nvSpPr>
        <p:spPr/>
        <p:txBody>
          <a:bodyPr/>
          <a:lstStyle/>
          <a:p>
            <a:pPr marL="0" indent="0">
              <a:buNone/>
            </a:pPr>
            <a:r>
              <a:rPr lang="en-US" sz="2800" b="1" dirty="0" smtClean="0">
                <a:solidFill>
                  <a:srgbClr val="FF0000"/>
                </a:solidFill>
                <a:latin typeface="Comic Sans MS" pitchFamily="66" charset="0"/>
              </a:rPr>
              <a:t>3. Syndromic </a:t>
            </a:r>
            <a:r>
              <a:rPr lang="en-US" sz="2800" b="1" dirty="0">
                <a:solidFill>
                  <a:srgbClr val="FF0000"/>
                </a:solidFill>
                <a:latin typeface="Comic Sans MS" pitchFamily="66" charset="0"/>
              </a:rPr>
              <a:t>surveillance: </a:t>
            </a:r>
          </a:p>
          <a:p>
            <a:r>
              <a:rPr lang="en-US" b="1" dirty="0" smtClean="0">
                <a:latin typeface="Comic Sans MS" pitchFamily="66" charset="0"/>
              </a:rPr>
              <a:t>Can be active </a:t>
            </a:r>
            <a:r>
              <a:rPr lang="en-US" b="1" dirty="0">
                <a:latin typeface="Comic Sans MS" pitchFamily="66" charset="0"/>
              </a:rPr>
              <a:t>or passive </a:t>
            </a:r>
            <a:r>
              <a:rPr lang="en-US" b="1" dirty="0" smtClean="0">
                <a:latin typeface="Comic Sans MS" pitchFamily="66" charset="0"/>
              </a:rPr>
              <a:t>PHS</a:t>
            </a:r>
          </a:p>
          <a:p>
            <a:r>
              <a:rPr lang="en-US" b="1" dirty="0" smtClean="0">
                <a:latin typeface="Comic Sans MS" pitchFamily="66" charset="0"/>
              </a:rPr>
              <a:t>Uses </a:t>
            </a:r>
            <a:r>
              <a:rPr lang="en-US" b="1" dirty="0">
                <a:latin typeface="Comic Sans MS" pitchFamily="66" charset="0"/>
              </a:rPr>
              <a:t>case definitions that are based entirely on clinical features without any clinical or laboratory diagnosis (for example, collecting the number of cases of diarrhea rather than cases of cholera, or "rash illness" rather than measles). </a:t>
            </a:r>
          </a:p>
          <a:p>
            <a:r>
              <a:rPr lang="en-US" b="1" dirty="0">
                <a:latin typeface="Comic Sans MS" pitchFamily="66" charset="0"/>
              </a:rPr>
              <a:t>Because syndromic surveillance is inexpensive and is faster than systems that require laboratory confirmation, it is often the first kind of surveillance </a:t>
            </a:r>
            <a:r>
              <a:rPr lang="en-US" b="1" dirty="0" smtClean="0">
                <a:latin typeface="Comic Sans MS" pitchFamily="66" charset="0"/>
              </a:rPr>
              <a:t>common </a:t>
            </a:r>
            <a:r>
              <a:rPr lang="en-US" b="1" dirty="0">
                <a:latin typeface="Comic Sans MS" pitchFamily="66" charset="0"/>
              </a:rPr>
              <a:t>in a developing country. </a:t>
            </a:r>
          </a:p>
          <a:p>
            <a:endParaRPr lang="en-US" dirty="0"/>
          </a:p>
        </p:txBody>
      </p:sp>
    </p:spTree>
    <p:extLst>
      <p:ext uri="{BB962C8B-B14F-4D97-AF65-F5344CB8AC3E}">
        <p14:creationId xmlns:p14="http://schemas.microsoft.com/office/powerpoint/2010/main" val="175536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4525963"/>
          </a:xfrm>
        </p:spPr>
        <p:txBody>
          <a:bodyPr/>
          <a:lstStyle/>
          <a:p>
            <a:pPr marL="0" indent="0">
              <a:buNone/>
            </a:pPr>
            <a:r>
              <a:rPr lang="en-US" sz="2800" b="1" dirty="0" smtClean="0">
                <a:solidFill>
                  <a:srgbClr val="FF0000"/>
                </a:solidFill>
                <a:latin typeface="Comic Sans MS" pitchFamily="66" charset="0"/>
              </a:rPr>
              <a:t>4. Integrated </a:t>
            </a:r>
            <a:r>
              <a:rPr lang="en-US" sz="2800" b="1" dirty="0">
                <a:solidFill>
                  <a:srgbClr val="FF0000"/>
                </a:solidFill>
                <a:latin typeface="Comic Sans MS" pitchFamily="66" charset="0"/>
              </a:rPr>
              <a:t>surveillance: </a:t>
            </a:r>
          </a:p>
          <a:p>
            <a:r>
              <a:rPr lang="en-US" b="1" dirty="0">
                <a:latin typeface="Comic Sans MS" pitchFamily="66" charset="0"/>
              </a:rPr>
              <a:t>A combination of active and passive systems using a single infrastructure that gathers information about multiple diseases or behaviors of interest to several intervention programs (for example, a health facility–based system may gather information on multiple infectious diseases and injuries). </a:t>
            </a:r>
            <a:endParaRPr lang="en-US" b="1" dirty="0" smtClean="0">
              <a:latin typeface="Comic Sans MS" pitchFamily="66" charset="0"/>
            </a:endParaRPr>
          </a:p>
          <a:p>
            <a:pPr marL="0" indent="0">
              <a:buNone/>
            </a:pPr>
            <a:endParaRPr lang="en-US" dirty="0"/>
          </a:p>
        </p:txBody>
      </p:sp>
    </p:spTree>
    <p:extLst>
      <p:ext uri="{BB962C8B-B14F-4D97-AF65-F5344CB8AC3E}">
        <p14:creationId xmlns:p14="http://schemas.microsoft.com/office/powerpoint/2010/main" val="2137405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pPr marL="0" indent="0">
              <a:buNone/>
            </a:pPr>
            <a:r>
              <a:rPr lang="en-US" sz="2800" b="1" dirty="0" smtClean="0">
                <a:solidFill>
                  <a:srgbClr val="FF0000"/>
                </a:solidFill>
                <a:latin typeface="Comic Sans MS" pitchFamily="66" charset="0"/>
              </a:rPr>
              <a:t>5. Sentinel Surveillance</a:t>
            </a:r>
          </a:p>
          <a:p>
            <a:pPr lvl="1"/>
            <a:r>
              <a:rPr lang="en-US" sz="2000" b="1" dirty="0" smtClean="0">
                <a:latin typeface="Comic Sans MS" pitchFamily="66" charset="0"/>
              </a:rPr>
              <a:t>Used when high </a:t>
            </a:r>
            <a:r>
              <a:rPr lang="en-US" sz="2000" b="1" dirty="0">
                <a:latin typeface="Comic Sans MS" pitchFamily="66" charset="0"/>
              </a:rPr>
              <a:t>quality data cannot be met through passive surveillance</a:t>
            </a:r>
          </a:p>
          <a:p>
            <a:pPr lvl="1"/>
            <a:r>
              <a:rPr lang="en-US" sz="2000" b="1" dirty="0" smtClean="0">
                <a:latin typeface="Comic Sans MS" pitchFamily="66" charset="0"/>
              </a:rPr>
              <a:t>A specific area with </a:t>
            </a:r>
            <a:r>
              <a:rPr lang="en-US" sz="2000" b="1" dirty="0">
                <a:latin typeface="Comic Sans MS" pitchFamily="66" charset="0"/>
              </a:rPr>
              <a:t>high probability of cases/disease </a:t>
            </a:r>
            <a:r>
              <a:rPr lang="en-US" sz="2000" b="1" dirty="0" smtClean="0">
                <a:latin typeface="Comic Sans MS" pitchFamily="66" charset="0"/>
              </a:rPr>
              <a:t>is </a:t>
            </a:r>
            <a:r>
              <a:rPr lang="en-US" sz="2000" b="1" dirty="0">
                <a:latin typeface="Comic Sans MS" pitchFamily="66" charset="0"/>
              </a:rPr>
              <a:t>selected for </a:t>
            </a:r>
            <a:r>
              <a:rPr lang="en-US" sz="2000" b="1" dirty="0" smtClean="0">
                <a:latin typeface="Comic Sans MS" pitchFamily="66" charset="0"/>
              </a:rPr>
              <a:t>surveillance .e.g. a hospital, groups of hospitals</a:t>
            </a:r>
            <a:endParaRPr lang="en-US" sz="2000" b="1" dirty="0">
              <a:latin typeface="Comic Sans MS" pitchFamily="66" charset="0"/>
            </a:endParaRPr>
          </a:p>
          <a:p>
            <a:pPr lvl="1"/>
            <a:r>
              <a:rPr lang="en-US" sz="2000" b="1" dirty="0" smtClean="0">
                <a:latin typeface="Comic Sans MS" pitchFamily="66" charset="0"/>
              </a:rPr>
              <a:t>Sentinel </a:t>
            </a:r>
            <a:r>
              <a:rPr lang="en-US" sz="2000" b="1" dirty="0">
                <a:latin typeface="Comic Sans MS" pitchFamily="66" charset="0"/>
              </a:rPr>
              <a:t>Surveillance is not suitable for detecting rare disease</a:t>
            </a:r>
          </a:p>
          <a:p>
            <a:endParaRPr lang="en-US" b="1" dirty="0">
              <a:latin typeface="Comic Sans MS" pitchFamily="66" charset="0"/>
            </a:endParaRPr>
          </a:p>
        </p:txBody>
      </p:sp>
    </p:spTree>
    <p:extLst>
      <p:ext uri="{BB962C8B-B14F-4D97-AF65-F5344CB8AC3E}">
        <p14:creationId xmlns:p14="http://schemas.microsoft.com/office/powerpoint/2010/main" val="16984427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3E6B49502B9C642B2D5BB5E754263EF" ma:contentTypeVersion="8" ma:contentTypeDescription="Ein neues Dokument erstellen." ma:contentTypeScope="" ma:versionID="0e2396517994fde0a1f31f3d9d98bc95">
  <xsd:schema xmlns:xsd="http://www.w3.org/2001/XMLSchema" xmlns:xs="http://www.w3.org/2001/XMLSchema" xmlns:p="http://schemas.microsoft.com/office/2006/metadata/properties" xmlns:ns2="1e2bd01e-29b9-4066-9a95-1c36b16ac655" xmlns:ns3="d532121a-fa52-4771-8dd4-0430e1f15839" targetNamespace="http://schemas.microsoft.com/office/2006/metadata/properties" ma:root="true" ma:fieldsID="6cd55501c148cf27e9a6f75b0f07e242" ns2:_="" ns3:_="">
    <xsd:import namespace="1e2bd01e-29b9-4066-9a95-1c36b16ac655"/>
    <xsd:import namespace="d532121a-fa52-4771-8dd4-0430e1f1583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2bd01e-29b9-4066-9a95-1c36b16ac6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32121a-fa52-4771-8dd4-0430e1f15839"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099CD9-C034-4A67-9E1D-6654EAE6E6AC}"/>
</file>

<file path=customXml/itemProps2.xml><?xml version="1.0" encoding="utf-8"?>
<ds:datastoreItem xmlns:ds="http://schemas.openxmlformats.org/officeDocument/2006/customXml" ds:itemID="{E330ABCA-D0E4-4439-8B66-0DA262B79023}"/>
</file>

<file path=customXml/itemProps3.xml><?xml version="1.0" encoding="utf-8"?>
<ds:datastoreItem xmlns:ds="http://schemas.openxmlformats.org/officeDocument/2006/customXml" ds:itemID="{DA84D4B5-87CC-468E-96D2-8BC82585AC80}"/>
</file>

<file path=docProps/app.xml><?xml version="1.0" encoding="utf-8"?>
<Properties xmlns="http://schemas.openxmlformats.org/officeDocument/2006/extended-properties" xmlns:vt="http://schemas.openxmlformats.org/officeDocument/2006/docPropsVTypes">
  <Template>Executive</Template>
  <TotalTime>121121</TotalTime>
  <Words>1515</Words>
  <Application>Microsoft Office PowerPoint</Application>
  <PresentationFormat>On-screen Show (4:3)</PresentationFormat>
  <Paragraphs>263</Paragraphs>
  <Slides>38</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Executive</vt:lpstr>
      <vt:lpstr>Document</vt:lpstr>
      <vt:lpstr>PUBLIC HEALTH SURVEILLANCE</vt:lpstr>
      <vt:lpstr>Surveillance and response</vt:lpstr>
      <vt:lpstr>PHS- the Doers:</vt:lpstr>
      <vt:lpstr>BASIC CONCEPTS</vt:lpstr>
      <vt:lpstr>Purposes for PHS</vt:lpstr>
      <vt:lpstr>Types of PHS</vt:lpstr>
      <vt:lpstr>Types of PHS Cont’d</vt:lpstr>
      <vt:lpstr>PowerPoint Presentation</vt:lpstr>
      <vt:lpstr>PowerPoint Presentation</vt:lpstr>
      <vt:lpstr>PowerPoint Presentation</vt:lpstr>
      <vt:lpstr>   Conditions for Which PHS is Used </vt:lpstr>
      <vt:lpstr>PowerPoint Presentation</vt:lpstr>
      <vt:lpstr>Principles of surveillance </vt:lpstr>
      <vt:lpstr>The scope of surveillance </vt:lpstr>
      <vt:lpstr>PowerPoint Presentation</vt:lpstr>
      <vt:lpstr>Cycle of Surveillance</vt:lpstr>
      <vt:lpstr>  Approaches to Surveillance </vt:lpstr>
      <vt:lpstr>Surveillance Methods: 1. Case Definition</vt:lpstr>
      <vt:lpstr>Case Definition Examples</vt:lpstr>
      <vt:lpstr>Case Definition Example: Giardiasis</vt:lpstr>
      <vt:lpstr> Case classification </vt:lpstr>
      <vt:lpstr>Surveillance Methods: Data Collection</vt:lpstr>
      <vt:lpstr>Data Sources</vt:lpstr>
      <vt:lpstr>Data Sources:   Vital Statistics</vt:lpstr>
      <vt:lpstr>Uses of Vital Statistics Data</vt:lpstr>
      <vt:lpstr>Limitations of Disease Reporting</vt:lpstr>
      <vt:lpstr>Reasons for Not Reporting</vt:lpstr>
      <vt:lpstr>How to Improve Reporting</vt:lpstr>
      <vt:lpstr>4. Analysis of Surveillance Data</vt:lpstr>
      <vt:lpstr>5. Interpretation and Dissemination of surveillance data</vt:lpstr>
      <vt:lpstr>Interpretation of Surveillance Data cont’d</vt:lpstr>
      <vt:lpstr>PowerPoint Presentation</vt:lpstr>
      <vt:lpstr>6. Evaluation of surveillance methods</vt:lpstr>
      <vt:lpstr>Evaluation of surveillance methods, cont’d; Questions to ask</vt:lpstr>
      <vt:lpstr>Evaluation - System Attributes</vt:lpstr>
      <vt:lpstr>Sensitivity/Specificity and Predictive Value +/- (PVP/PVN)</vt:lpstr>
      <vt:lpstr>Evaluation - System Attributes cont’d</vt:lpstr>
      <vt:lpstr>Ethical and Legal Issues Relating to Surveillance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HEALTH SURVEILLANCE</dc:title>
  <dc:creator>Dr. Ramadhan</dc:creator>
  <cp:lastModifiedBy>Dr. Ramadhan</cp:lastModifiedBy>
  <cp:revision>49</cp:revision>
  <dcterms:created xsi:type="dcterms:W3CDTF">2015-10-30T23:53:10Z</dcterms:created>
  <dcterms:modified xsi:type="dcterms:W3CDTF">2019-07-02T09:24:57Z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0x01010033E6B49502B9C642B2D5BB5E754263EF</vt:lpwstr>
  </property>
</Properties>
</file>