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73" r:id="rId8"/>
    <p:sldId id="271" r:id="rId9"/>
    <p:sldId id="272" r:id="rId10"/>
    <p:sldId id="268" r:id="rId11"/>
    <p:sldId id="263" r:id="rId12"/>
    <p:sldId id="264" r:id="rId13"/>
    <p:sldId id="265" r:id="rId14"/>
    <p:sldId id="266" r:id="rId15"/>
    <p:sldId id="267" r:id="rId16"/>
    <p:sldId id="25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1318" autoAdjust="0"/>
  </p:normalViewPr>
  <p:slideViewPr>
    <p:cSldViewPr snapToGrid="0">
      <p:cViewPr varScale="1">
        <p:scale>
          <a:sx n="63" d="100"/>
          <a:sy n="63" d="100"/>
        </p:scale>
        <p:origin x="9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07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58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01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64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91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9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9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06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28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34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2C3A2-D339-44D9-A999-745EFD0FF91F}" type="datetimeFigureOut">
              <a:rPr lang="en-US" smtClean="0"/>
              <a:t>11/19/2022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66538-3103-43A0-8179-C18661C416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632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5687" y="207963"/>
            <a:ext cx="9144000" cy="23876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B0F0"/>
                </a:solidFill>
              </a:rPr>
              <a:t>Guidance on  Rational use of PPE for Covid-19 Management </a:t>
            </a:r>
            <a:endParaRPr lang="en-US" sz="4400" b="1" dirty="0">
              <a:solidFill>
                <a:srgbClr val="00B0F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00895" y="4913856"/>
            <a:ext cx="4746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Developed with input from MOH, WHO,CDC,IDI </a:t>
            </a:r>
          </a:p>
        </p:txBody>
      </p:sp>
    </p:spTree>
    <p:extLst>
      <p:ext uri="{BB962C8B-B14F-4D97-AF65-F5344CB8AC3E}">
        <p14:creationId xmlns:p14="http://schemas.microsoft.com/office/powerpoint/2010/main" val="256065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727" y="2410055"/>
            <a:ext cx="7092142" cy="1325563"/>
          </a:xfrm>
        </p:spPr>
        <p:txBody>
          <a:bodyPr/>
          <a:lstStyle/>
          <a:p>
            <a:r>
              <a:rPr lang="en-US" b="1" dirty="0" smtClean="0"/>
              <a:t>Donning and Doffing of PPE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259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4899" y="122854"/>
            <a:ext cx="961806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335" dirty="0"/>
              <a:t>Droplet</a:t>
            </a:r>
            <a:r>
              <a:rPr spc="-305" dirty="0"/>
              <a:t> </a:t>
            </a:r>
            <a:r>
              <a:rPr spc="-300" dirty="0" smtClean="0"/>
              <a:t>precautions</a:t>
            </a:r>
            <a:r>
              <a:rPr lang="en-US" spc="-300" dirty="0" smtClean="0"/>
              <a:t> when handling Covid-19 cases</a:t>
            </a:r>
            <a:endParaRPr spc="-300" dirty="0"/>
          </a:p>
        </p:txBody>
      </p:sp>
      <p:sp>
        <p:nvSpPr>
          <p:cNvPr id="3" name="object 3"/>
          <p:cNvSpPr txBox="1"/>
          <p:nvPr/>
        </p:nvSpPr>
        <p:spPr>
          <a:xfrm>
            <a:off x="795874" y="1119124"/>
            <a:ext cx="6271895" cy="5186045"/>
          </a:xfrm>
          <a:prstGeom prst="rect">
            <a:avLst/>
          </a:prstGeom>
        </p:spPr>
        <p:txBody>
          <a:bodyPr vert="horz" wrap="square" lIns="0" tIns="161925" rIns="0" bIns="0" rtlCol="0">
            <a:spAutoFit/>
          </a:bodyPr>
          <a:lstStyle/>
          <a:p>
            <a:pPr marL="192405" indent="-179705">
              <a:lnSpc>
                <a:spcPct val="100000"/>
              </a:lnSpc>
              <a:spcBef>
                <a:spcPts val="1275"/>
              </a:spcBef>
              <a:buFont typeface="DejaVu Sans"/>
              <a:buChar char="•"/>
              <a:tabLst>
                <a:tab pos="192405" algn="l"/>
              </a:tabLst>
            </a:pPr>
            <a:r>
              <a:rPr sz="2200" b="1" spc="-190" dirty="0">
                <a:latin typeface="DejaVu Sans"/>
                <a:cs typeface="DejaVu Sans"/>
              </a:rPr>
              <a:t>Single</a:t>
            </a:r>
            <a:r>
              <a:rPr sz="2200" b="1" spc="-160" dirty="0">
                <a:latin typeface="DejaVu Sans"/>
                <a:cs typeface="DejaVu Sans"/>
              </a:rPr>
              <a:t> </a:t>
            </a:r>
            <a:r>
              <a:rPr sz="2200" b="1" spc="-225" dirty="0">
                <a:latin typeface="DejaVu Sans"/>
                <a:cs typeface="DejaVu Sans"/>
              </a:rPr>
              <a:t>room</a:t>
            </a:r>
            <a:endParaRPr sz="2200">
              <a:latin typeface="DejaVu Sans"/>
              <a:cs typeface="DejaVu Sans"/>
            </a:endParaRPr>
          </a:p>
          <a:p>
            <a:pPr marL="657860" marR="209550" lvl="1" indent="-285750">
              <a:lnSpc>
                <a:spcPts val="2590"/>
              </a:lnSpc>
              <a:spcBef>
                <a:spcPts val="1305"/>
              </a:spcBef>
              <a:buChar char="•"/>
              <a:tabLst>
                <a:tab pos="657860" algn="l"/>
                <a:tab pos="658495" algn="l"/>
              </a:tabLst>
            </a:pPr>
            <a:r>
              <a:rPr sz="2200" spc="-150" dirty="0">
                <a:latin typeface="DejaVu Sans"/>
                <a:cs typeface="DejaVu Sans"/>
              </a:rPr>
              <a:t>if </a:t>
            </a:r>
            <a:r>
              <a:rPr sz="2200" spc="-130" dirty="0">
                <a:latin typeface="DejaVu Sans"/>
                <a:cs typeface="DejaVu Sans"/>
              </a:rPr>
              <a:t>single </a:t>
            </a:r>
            <a:r>
              <a:rPr sz="2200" spc="-155" dirty="0">
                <a:latin typeface="DejaVu Sans"/>
                <a:cs typeface="DejaVu Sans"/>
              </a:rPr>
              <a:t>rooms </a:t>
            </a:r>
            <a:r>
              <a:rPr sz="2200" spc="-145" dirty="0">
                <a:latin typeface="DejaVu Sans"/>
                <a:cs typeface="DejaVu Sans"/>
              </a:rPr>
              <a:t>are </a:t>
            </a:r>
            <a:r>
              <a:rPr sz="2200" spc="-185" dirty="0">
                <a:latin typeface="DejaVu Sans"/>
                <a:cs typeface="DejaVu Sans"/>
              </a:rPr>
              <a:t>not </a:t>
            </a:r>
            <a:r>
              <a:rPr sz="2200" spc="-135" dirty="0">
                <a:latin typeface="DejaVu Sans"/>
                <a:cs typeface="DejaVu Sans"/>
              </a:rPr>
              <a:t>available, </a:t>
            </a:r>
            <a:r>
              <a:rPr sz="2200" spc="-150" dirty="0">
                <a:latin typeface="DejaVu Sans"/>
                <a:cs typeface="DejaVu Sans"/>
              </a:rPr>
              <a:t>separating  </a:t>
            </a:r>
            <a:r>
              <a:rPr sz="2200" spc="-160" dirty="0">
                <a:latin typeface="DejaVu Sans"/>
                <a:cs typeface="DejaVu Sans"/>
              </a:rPr>
              <a:t>patients </a:t>
            </a:r>
            <a:r>
              <a:rPr sz="2200" spc="-195" dirty="0">
                <a:latin typeface="DejaVu Sans"/>
                <a:cs typeface="DejaVu Sans"/>
              </a:rPr>
              <a:t>from </a:t>
            </a:r>
            <a:r>
              <a:rPr sz="2200" spc="-150" dirty="0">
                <a:latin typeface="DejaVu Sans"/>
                <a:cs typeface="DejaVu Sans"/>
              </a:rPr>
              <a:t>others </a:t>
            </a:r>
            <a:r>
              <a:rPr sz="2200" spc="-190" dirty="0">
                <a:latin typeface="DejaVu Sans"/>
                <a:cs typeface="DejaVu Sans"/>
              </a:rPr>
              <a:t>by at </a:t>
            </a:r>
            <a:r>
              <a:rPr sz="2200" spc="-140" dirty="0">
                <a:latin typeface="DejaVu Sans"/>
                <a:cs typeface="DejaVu Sans"/>
              </a:rPr>
              <a:t>least</a:t>
            </a:r>
            <a:r>
              <a:rPr sz="2200" spc="335" dirty="0">
                <a:latin typeface="DejaVu Sans"/>
                <a:cs typeface="DejaVu Sans"/>
              </a:rPr>
              <a:t> </a:t>
            </a:r>
            <a:r>
              <a:rPr sz="2200" spc="-245" dirty="0">
                <a:latin typeface="DejaVu Sans"/>
                <a:cs typeface="DejaVu Sans"/>
              </a:rPr>
              <a:t>1m</a:t>
            </a:r>
            <a:endParaRPr sz="2200">
              <a:latin typeface="DejaVu Sans"/>
              <a:cs typeface="DejaVu Sans"/>
            </a:endParaRPr>
          </a:p>
          <a:p>
            <a:pPr marL="192405" indent="-179705">
              <a:lnSpc>
                <a:spcPct val="100000"/>
              </a:lnSpc>
              <a:spcBef>
                <a:spcPts val="1075"/>
              </a:spcBef>
              <a:buChar char="•"/>
              <a:tabLst>
                <a:tab pos="192405" algn="l"/>
              </a:tabLst>
            </a:pPr>
            <a:r>
              <a:rPr sz="2200" spc="-150" dirty="0">
                <a:latin typeface="DejaVu Sans"/>
                <a:cs typeface="DejaVu Sans"/>
              </a:rPr>
              <a:t>Health </a:t>
            </a:r>
            <a:r>
              <a:rPr sz="2200" spc="-135" dirty="0">
                <a:latin typeface="DejaVu Sans"/>
                <a:cs typeface="DejaVu Sans"/>
              </a:rPr>
              <a:t>care </a:t>
            </a:r>
            <a:r>
              <a:rPr sz="2200" spc="-150" dirty="0">
                <a:latin typeface="DejaVu Sans"/>
                <a:cs typeface="DejaVu Sans"/>
              </a:rPr>
              <a:t>workers </a:t>
            </a:r>
            <a:r>
              <a:rPr sz="2200" spc="-195" dirty="0">
                <a:latin typeface="DejaVu Sans"/>
                <a:cs typeface="DejaVu Sans"/>
              </a:rPr>
              <a:t>must </a:t>
            </a:r>
            <a:r>
              <a:rPr sz="2200" spc="-165" dirty="0">
                <a:latin typeface="DejaVu Sans"/>
                <a:cs typeface="DejaVu Sans"/>
              </a:rPr>
              <a:t>wear </a:t>
            </a:r>
            <a:r>
              <a:rPr sz="2200" spc="-160" dirty="0">
                <a:latin typeface="DejaVu Sans"/>
                <a:cs typeface="DejaVu Sans"/>
              </a:rPr>
              <a:t>appropriate</a:t>
            </a:r>
            <a:r>
              <a:rPr sz="2200" spc="254" dirty="0">
                <a:latin typeface="DejaVu Sans"/>
                <a:cs typeface="DejaVu Sans"/>
              </a:rPr>
              <a:t> </a:t>
            </a:r>
            <a:r>
              <a:rPr sz="2200" spc="50" dirty="0">
                <a:latin typeface="DejaVu Sans"/>
                <a:cs typeface="DejaVu Sans"/>
              </a:rPr>
              <a:t>PPE:</a:t>
            </a:r>
            <a:endParaRPr sz="2200">
              <a:latin typeface="DejaVu Sans"/>
              <a:cs typeface="DejaVu Sans"/>
            </a:endParaRPr>
          </a:p>
          <a:p>
            <a:pPr marL="658495" lvl="1" indent="-285750">
              <a:lnSpc>
                <a:spcPct val="100000"/>
              </a:lnSpc>
              <a:spcBef>
                <a:spcPts val="1080"/>
              </a:spcBef>
              <a:buChar char="•"/>
              <a:tabLst>
                <a:tab pos="657860" algn="l"/>
                <a:tab pos="658495" algn="l"/>
              </a:tabLst>
            </a:pPr>
            <a:r>
              <a:rPr sz="2200" spc="-125" dirty="0">
                <a:latin typeface="DejaVu Sans"/>
                <a:cs typeface="DejaVu Sans"/>
              </a:rPr>
              <a:t>Medical</a:t>
            </a:r>
            <a:r>
              <a:rPr sz="2200" spc="-95" dirty="0">
                <a:latin typeface="DejaVu Sans"/>
                <a:cs typeface="DejaVu Sans"/>
              </a:rPr>
              <a:t> </a:t>
            </a:r>
            <a:r>
              <a:rPr sz="2200" spc="-165" dirty="0">
                <a:latin typeface="DejaVu Sans"/>
                <a:cs typeface="DejaVu Sans"/>
              </a:rPr>
              <a:t>mask</a:t>
            </a:r>
            <a:endParaRPr sz="2200">
              <a:latin typeface="DejaVu Sans"/>
              <a:cs typeface="DejaVu Sans"/>
            </a:endParaRPr>
          </a:p>
          <a:p>
            <a:pPr marL="658495" lvl="1" indent="-285750">
              <a:lnSpc>
                <a:spcPct val="100000"/>
              </a:lnSpc>
              <a:spcBef>
                <a:spcPts val="1055"/>
              </a:spcBef>
              <a:buChar char="•"/>
              <a:tabLst>
                <a:tab pos="657860" algn="l"/>
                <a:tab pos="658495" algn="l"/>
              </a:tabLst>
            </a:pPr>
            <a:r>
              <a:rPr sz="2200" spc="-90" dirty="0">
                <a:latin typeface="DejaVu Sans"/>
                <a:cs typeface="DejaVu Sans"/>
              </a:rPr>
              <a:t>Eye </a:t>
            </a:r>
            <a:r>
              <a:rPr sz="2200" spc="-165" dirty="0">
                <a:latin typeface="DejaVu Sans"/>
                <a:cs typeface="DejaVu Sans"/>
              </a:rPr>
              <a:t>protection </a:t>
            </a:r>
            <a:r>
              <a:rPr sz="2200" spc="-135" dirty="0">
                <a:latin typeface="DejaVu Sans"/>
                <a:cs typeface="DejaVu Sans"/>
              </a:rPr>
              <a:t>(goggles </a:t>
            </a:r>
            <a:r>
              <a:rPr sz="2200" spc="-150" dirty="0">
                <a:latin typeface="DejaVu Sans"/>
                <a:cs typeface="DejaVu Sans"/>
              </a:rPr>
              <a:t>or </a:t>
            </a:r>
            <a:r>
              <a:rPr sz="2200" spc="-135" dirty="0">
                <a:latin typeface="DejaVu Sans"/>
                <a:cs typeface="DejaVu Sans"/>
              </a:rPr>
              <a:t>face</a:t>
            </a:r>
            <a:r>
              <a:rPr sz="2200" spc="80" dirty="0">
                <a:latin typeface="DejaVu Sans"/>
                <a:cs typeface="DejaVu Sans"/>
              </a:rPr>
              <a:t> </a:t>
            </a:r>
            <a:r>
              <a:rPr sz="2200" spc="-130" dirty="0">
                <a:latin typeface="DejaVu Sans"/>
                <a:cs typeface="DejaVu Sans"/>
              </a:rPr>
              <a:t>shield)</a:t>
            </a:r>
            <a:endParaRPr sz="2200">
              <a:latin typeface="DejaVu Sans"/>
              <a:cs typeface="DejaVu Sans"/>
            </a:endParaRPr>
          </a:p>
          <a:p>
            <a:pPr marL="658495" lvl="1" indent="-285750">
              <a:lnSpc>
                <a:spcPct val="100000"/>
              </a:lnSpc>
              <a:spcBef>
                <a:spcPts val="1155"/>
              </a:spcBef>
              <a:buChar char="•"/>
              <a:tabLst>
                <a:tab pos="657860" algn="l"/>
                <a:tab pos="658495" algn="l"/>
              </a:tabLst>
            </a:pPr>
            <a:r>
              <a:rPr sz="2200" spc="-130" dirty="0">
                <a:latin typeface="DejaVu Sans"/>
                <a:cs typeface="DejaVu Sans"/>
              </a:rPr>
              <a:t>Gown</a:t>
            </a:r>
            <a:endParaRPr sz="2200">
              <a:latin typeface="DejaVu Sans"/>
              <a:cs typeface="DejaVu Sans"/>
            </a:endParaRPr>
          </a:p>
          <a:p>
            <a:pPr marL="192405" indent="-179705">
              <a:lnSpc>
                <a:spcPct val="100000"/>
              </a:lnSpc>
              <a:spcBef>
                <a:spcPts val="1055"/>
              </a:spcBef>
              <a:buChar char="•"/>
              <a:tabLst>
                <a:tab pos="192405" algn="l"/>
              </a:tabLst>
            </a:pPr>
            <a:r>
              <a:rPr sz="2200" spc="-135" dirty="0">
                <a:latin typeface="DejaVu Sans"/>
                <a:cs typeface="DejaVu Sans"/>
              </a:rPr>
              <a:t>Patient </a:t>
            </a:r>
            <a:r>
              <a:rPr sz="2200" spc="-190" dirty="0">
                <a:latin typeface="DejaVu Sans"/>
                <a:cs typeface="DejaVu Sans"/>
              </a:rPr>
              <a:t>to </a:t>
            </a:r>
            <a:r>
              <a:rPr sz="2200" spc="-160" dirty="0">
                <a:latin typeface="DejaVu Sans"/>
                <a:cs typeface="DejaVu Sans"/>
              </a:rPr>
              <a:t>stay </a:t>
            </a:r>
            <a:r>
              <a:rPr sz="2200" spc="-150" dirty="0">
                <a:latin typeface="DejaVu Sans"/>
                <a:cs typeface="DejaVu Sans"/>
              </a:rPr>
              <a:t>in </a:t>
            </a:r>
            <a:r>
              <a:rPr sz="2200" spc="-185" dirty="0">
                <a:latin typeface="DejaVu Sans"/>
                <a:cs typeface="DejaVu Sans"/>
              </a:rPr>
              <a:t>the room </a:t>
            </a:r>
            <a:r>
              <a:rPr sz="2200" spc="-175" dirty="0">
                <a:latin typeface="DejaVu Sans"/>
                <a:cs typeface="DejaVu Sans"/>
              </a:rPr>
              <a:t>(limited</a:t>
            </a:r>
            <a:r>
              <a:rPr sz="2200" spc="-150" dirty="0">
                <a:latin typeface="DejaVu Sans"/>
                <a:cs typeface="DejaVu Sans"/>
              </a:rPr>
              <a:t> </a:t>
            </a:r>
            <a:r>
              <a:rPr sz="2200" spc="-195" dirty="0">
                <a:latin typeface="DejaVu Sans"/>
                <a:cs typeface="DejaVu Sans"/>
              </a:rPr>
              <a:t>movement)</a:t>
            </a:r>
            <a:endParaRPr sz="2200">
              <a:latin typeface="DejaVu Sans"/>
              <a:cs typeface="DejaVu Sans"/>
            </a:endParaRPr>
          </a:p>
          <a:p>
            <a:pPr marL="657860" marR="5080" lvl="1" indent="-285750">
              <a:lnSpc>
                <a:spcPct val="99700"/>
              </a:lnSpc>
              <a:spcBef>
                <a:spcPts val="1180"/>
              </a:spcBef>
              <a:buChar char="•"/>
              <a:tabLst>
                <a:tab pos="657860" algn="l"/>
                <a:tab pos="658495" algn="l"/>
              </a:tabLst>
            </a:pPr>
            <a:r>
              <a:rPr sz="2200" spc="-105" dirty="0">
                <a:latin typeface="DejaVu Sans"/>
                <a:cs typeface="DejaVu Sans"/>
              </a:rPr>
              <a:t>If </a:t>
            </a:r>
            <a:r>
              <a:rPr sz="2200" spc="-180" dirty="0">
                <a:latin typeface="DejaVu Sans"/>
                <a:cs typeface="DejaVu Sans"/>
              </a:rPr>
              <a:t>transport/movement </a:t>
            </a:r>
            <a:r>
              <a:rPr sz="2200" spc="-90" dirty="0">
                <a:latin typeface="DejaVu Sans"/>
                <a:cs typeface="DejaVu Sans"/>
              </a:rPr>
              <a:t>is </a:t>
            </a:r>
            <a:r>
              <a:rPr sz="2200" spc="-150" dirty="0">
                <a:latin typeface="DejaVu Sans"/>
                <a:cs typeface="DejaVu Sans"/>
              </a:rPr>
              <a:t>required, </a:t>
            </a:r>
            <a:r>
              <a:rPr sz="2200" spc="-155" dirty="0">
                <a:latin typeface="DejaVu Sans"/>
                <a:cs typeface="DejaVu Sans"/>
              </a:rPr>
              <a:t>require </a:t>
            </a:r>
            <a:r>
              <a:rPr sz="2200" spc="-185" dirty="0">
                <a:latin typeface="DejaVu Sans"/>
                <a:cs typeface="DejaVu Sans"/>
              </a:rPr>
              <a:t>the  </a:t>
            </a:r>
            <a:r>
              <a:rPr sz="2200" spc="-180" dirty="0">
                <a:latin typeface="DejaVu Sans"/>
                <a:cs typeface="DejaVu Sans"/>
              </a:rPr>
              <a:t>patient </a:t>
            </a:r>
            <a:r>
              <a:rPr sz="2200" spc="-140" dirty="0">
                <a:latin typeface="DejaVu Sans"/>
                <a:cs typeface="DejaVu Sans"/>
              </a:rPr>
              <a:t>using </a:t>
            </a:r>
            <a:r>
              <a:rPr sz="2200" spc="-125" dirty="0">
                <a:latin typeface="DejaVu Sans"/>
                <a:cs typeface="DejaVu Sans"/>
              </a:rPr>
              <a:t>a </a:t>
            </a:r>
            <a:r>
              <a:rPr sz="2200" spc="-160" dirty="0">
                <a:latin typeface="DejaVu Sans"/>
                <a:cs typeface="DejaVu Sans"/>
              </a:rPr>
              <a:t>medical </a:t>
            </a:r>
            <a:r>
              <a:rPr sz="2200" spc="-165" dirty="0">
                <a:latin typeface="DejaVu Sans"/>
                <a:cs typeface="DejaVu Sans"/>
              </a:rPr>
              <a:t>mask </a:t>
            </a:r>
            <a:r>
              <a:rPr sz="2200" spc="-160" dirty="0">
                <a:latin typeface="DejaVu Sans"/>
                <a:cs typeface="DejaVu Sans"/>
              </a:rPr>
              <a:t>and </a:t>
            </a:r>
            <a:r>
              <a:rPr sz="2200" spc="-120" dirty="0">
                <a:latin typeface="DejaVu Sans"/>
                <a:cs typeface="DejaVu Sans"/>
              </a:rPr>
              <a:t>use  </a:t>
            </a:r>
            <a:r>
              <a:rPr sz="2200" spc="-175" dirty="0">
                <a:latin typeface="DejaVu Sans"/>
                <a:cs typeface="DejaVu Sans"/>
              </a:rPr>
              <a:t>predetermined </a:t>
            </a:r>
            <a:r>
              <a:rPr sz="2200" spc="-165" dirty="0">
                <a:latin typeface="DejaVu Sans"/>
                <a:cs typeface="DejaVu Sans"/>
              </a:rPr>
              <a:t>transport </a:t>
            </a:r>
            <a:r>
              <a:rPr sz="2200" spc="-150" dirty="0">
                <a:latin typeface="DejaVu Sans"/>
                <a:cs typeface="DejaVu Sans"/>
              </a:rPr>
              <a:t>routes </a:t>
            </a:r>
            <a:r>
              <a:rPr sz="2200" spc="-190" dirty="0">
                <a:latin typeface="DejaVu Sans"/>
                <a:cs typeface="DejaVu Sans"/>
              </a:rPr>
              <a:t>to </a:t>
            </a:r>
            <a:r>
              <a:rPr sz="2200" spc="-170" dirty="0">
                <a:latin typeface="DejaVu Sans"/>
                <a:cs typeface="DejaVu Sans"/>
              </a:rPr>
              <a:t>minimize  </a:t>
            </a:r>
            <a:r>
              <a:rPr sz="2200" spc="-145" dirty="0">
                <a:latin typeface="DejaVu Sans"/>
                <a:cs typeface="DejaVu Sans"/>
              </a:rPr>
              <a:t>exposure </a:t>
            </a:r>
            <a:r>
              <a:rPr sz="2200" spc="-155" dirty="0">
                <a:latin typeface="DejaVu Sans"/>
                <a:cs typeface="DejaVu Sans"/>
              </a:rPr>
              <a:t>for </a:t>
            </a:r>
            <a:r>
              <a:rPr sz="2200" spc="-150" dirty="0">
                <a:latin typeface="DejaVu Sans"/>
                <a:cs typeface="DejaVu Sans"/>
              </a:rPr>
              <a:t>staff, </a:t>
            </a:r>
            <a:r>
              <a:rPr sz="2200" spc="-170" dirty="0">
                <a:latin typeface="DejaVu Sans"/>
                <a:cs typeface="DejaVu Sans"/>
              </a:rPr>
              <a:t>other </a:t>
            </a:r>
            <a:r>
              <a:rPr sz="2200" spc="-160" dirty="0">
                <a:latin typeface="DejaVu Sans"/>
                <a:cs typeface="DejaVu Sans"/>
              </a:rPr>
              <a:t>patients and</a:t>
            </a:r>
            <a:r>
              <a:rPr sz="2200" spc="245" dirty="0">
                <a:latin typeface="DejaVu Sans"/>
                <a:cs typeface="DejaVu Sans"/>
              </a:rPr>
              <a:t> </a:t>
            </a:r>
            <a:r>
              <a:rPr sz="2200" spc="-135" dirty="0">
                <a:latin typeface="DejaVu Sans"/>
                <a:cs typeface="DejaVu Sans"/>
              </a:rPr>
              <a:t>visitors.</a:t>
            </a:r>
            <a:endParaRPr sz="2200">
              <a:latin typeface="DejaVu Sans"/>
              <a:cs typeface="DejaVu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815818" y="1887652"/>
            <a:ext cx="3707728" cy="37077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8471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69539" y="6611619"/>
            <a:ext cx="612076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u="sng" spc="-5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DejaVu Sans"/>
                <a:cs typeface="DejaVu Sans"/>
              </a:rPr>
              <a:t>Source:</a:t>
            </a:r>
            <a:r>
              <a:rPr sz="1000" u="sng" spc="6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DejaVu Sans"/>
                <a:cs typeface="DejaVu Sans"/>
              </a:rPr>
              <a:t> </a:t>
            </a:r>
            <a:r>
              <a:rPr sz="1000" u="sng" spc="-8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DejaVu Sans"/>
                <a:cs typeface="DejaVu Sans"/>
              </a:rPr>
              <a:t>https://apps.who.int/iris/bitstream/handle/10665/251426/9789241549721-eng.pdf?sequence=1&amp;ua=1</a:t>
            </a:r>
            <a:endParaRPr sz="1000">
              <a:latin typeface="DejaVu Sans"/>
              <a:cs typeface="DejaVu Sans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66007" y="91441"/>
            <a:ext cx="11538066" cy="6520178"/>
            <a:chOff x="1285875" y="305827"/>
            <a:chExt cx="8278495" cy="6246495"/>
          </a:xfrm>
        </p:grpSpPr>
        <p:sp>
          <p:nvSpPr>
            <p:cNvPr id="4" name="object 4"/>
            <p:cNvSpPr/>
            <p:nvPr/>
          </p:nvSpPr>
          <p:spPr>
            <a:xfrm>
              <a:off x="1295400" y="315352"/>
              <a:ext cx="8001000" cy="622729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290637" y="310590"/>
              <a:ext cx="8010525" cy="6236970"/>
            </a:xfrm>
            <a:custGeom>
              <a:avLst/>
              <a:gdLst/>
              <a:ahLst/>
              <a:cxnLst/>
              <a:rect l="l" t="t" r="r" b="b"/>
              <a:pathLst>
                <a:path w="8010525" h="6236970">
                  <a:moveTo>
                    <a:pt x="0" y="0"/>
                  </a:moveTo>
                  <a:lnTo>
                    <a:pt x="8010524" y="0"/>
                  </a:lnTo>
                  <a:lnTo>
                    <a:pt x="8010524" y="6236818"/>
                  </a:lnTo>
                  <a:lnTo>
                    <a:pt x="0" y="6236818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562599" y="4114800"/>
              <a:ext cx="1295400" cy="1371600"/>
            </a:xfrm>
            <a:custGeom>
              <a:avLst/>
              <a:gdLst/>
              <a:ahLst/>
              <a:cxnLst/>
              <a:rect l="l" t="t" r="r" b="b"/>
              <a:pathLst>
                <a:path w="1295400" h="1371600">
                  <a:moveTo>
                    <a:pt x="0" y="0"/>
                  </a:moveTo>
                  <a:lnTo>
                    <a:pt x="1295400" y="137160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86399" y="4114800"/>
              <a:ext cx="1371600" cy="1310005"/>
            </a:xfrm>
            <a:custGeom>
              <a:avLst/>
              <a:gdLst/>
              <a:ahLst/>
              <a:cxnLst/>
              <a:rect l="l" t="t" r="r" b="b"/>
              <a:pathLst>
                <a:path w="1371600" h="1310004">
                  <a:moveTo>
                    <a:pt x="1371600" y="0"/>
                  </a:moveTo>
                  <a:lnTo>
                    <a:pt x="0" y="1309394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906935" y="4049111"/>
              <a:ext cx="865505" cy="1437640"/>
            </a:xfrm>
            <a:custGeom>
              <a:avLst/>
              <a:gdLst/>
              <a:ahLst/>
              <a:cxnLst/>
              <a:rect l="l" t="t" r="r" b="b"/>
              <a:pathLst>
                <a:path w="865504" h="1437639">
                  <a:moveTo>
                    <a:pt x="0" y="0"/>
                  </a:moveTo>
                  <a:lnTo>
                    <a:pt x="865464" y="1437289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934199" y="4049111"/>
              <a:ext cx="887730" cy="1437640"/>
            </a:xfrm>
            <a:custGeom>
              <a:avLst/>
              <a:gdLst/>
              <a:ahLst/>
              <a:cxnLst/>
              <a:rect l="l" t="t" r="r" b="b"/>
              <a:pathLst>
                <a:path w="887729" h="1437639">
                  <a:moveTo>
                    <a:pt x="887136" y="0"/>
                  </a:moveTo>
                  <a:lnTo>
                    <a:pt x="0" y="1437289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215967" y="4089699"/>
              <a:ext cx="1295400" cy="1371600"/>
            </a:xfrm>
            <a:custGeom>
              <a:avLst/>
              <a:gdLst/>
              <a:ahLst/>
              <a:cxnLst/>
              <a:rect l="l" t="t" r="r" b="b"/>
              <a:pathLst>
                <a:path w="1295400" h="1371600">
                  <a:moveTo>
                    <a:pt x="0" y="0"/>
                  </a:moveTo>
                  <a:lnTo>
                    <a:pt x="1295400" y="1371600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8177867" y="4145902"/>
              <a:ext cx="1371600" cy="1310005"/>
            </a:xfrm>
            <a:custGeom>
              <a:avLst/>
              <a:gdLst/>
              <a:ahLst/>
              <a:cxnLst/>
              <a:rect l="l" t="t" r="r" b="b"/>
              <a:pathLst>
                <a:path w="1371600" h="1310004">
                  <a:moveTo>
                    <a:pt x="1371600" y="0"/>
                  </a:moveTo>
                  <a:lnTo>
                    <a:pt x="0" y="1309394"/>
                  </a:lnTo>
                </a:path>
              </a:pathLst>
            </a:custGeom>
            <a:ln w="285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343400" y="4030883"/>
              <a:ext cx="5206365" cy="1684655"/>
            </a:xfrm>
            <a:custGeom>
              <a:avLst/>
              <a:gdLst/>
              <a:ahLst/>
              <a:cxnLst/>
              <a:rect l="l" t="t" r="r" b="b"/>
              <a:pathLst>
                <a:path w="5206365" h="1684654">
                  <a:moveTo>
                    <a:pt x="5206067" y="0"/>
                  </a:moveTo>
                  <a:lnTo>
                    <a:pt x="0" y="0"/>
                  </a:lnTo>
                  <a:lnTo>
                    <a:pt x="0" y="1684116"/>
                  </a:lnTo>
                  <a:lnTo>
                    <a:pt x="5206067" y="1684116"/>
                  </a:lnTo>
                  <a:lnTo>
                    <a:pt x="520606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343400" y="4030883"/>
              <a:ext cx="5206365" cy="1684655"/>
            </a:xfrm>
            <a:custGeom>
              <a:avLst/>
              <a:gdLst/>
              <a:ahLst/>
              <a:cxnLst/>
              <a:rect l="l" t="t" r="r" b="b"/>
              <a:pathLst>
                <a:path w="5206365" h="1684654">
                  <a:moveTo>
                    <a:pt x="0" y="0"/>
                  </a:moveTo>
                  <a:lnTo>
                    <a:pt x="5206068" y="0"/>
                  </a:lnTo>
                  <a:lnTo>
                    <a:pt x="5206068" y="1684116"/>
                  </a:lnTo>
                  <a:lnTo>
                    <a:pt x="0" y="1684116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8651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74073" y="133004"/>
            <a:ext cx="11130742" cy="6450675"/>
            <a:chOff x="1590675" y="600075"/>
            <a:chExt cx="7641590" cy="5481320"/>
          </a:xfrm>
        </p:grpSpPr>
        <p:sp>
          <p:nvSpPr>
            <p:cNvPr id="3" name="object 3"/>
            <p:cNvSpPr/>
            <p:nvPr/>
          </p:nvSpPr>
          <p:spPr>
            <a:xfrm>
              <a:off x="1600199" y="609666"/>
              <a:ext cx="7622532" cy="546171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595437" y="604837"/>
              <a:ext cx="7632065" cy="5471795"/>
            </a:xfrm>
            <a:custGeom>
              <a:avLst/>
              <a:gdLst/>
              <a:ahLst/>
              <a:cxnLst/>
              <a:rect l="l" t="t" r="r" b="b"/>
              <a:pathLst>
                <a:path w="7632065" h="5471795">
                  <a:moveTo>
                    <a:pt x="0" y="0"/>
                  </a:moveTo>
                  <a:lnTo>
                    <a:pt x="7632058" y="0"/>
                  </a:lnTo>
                  <a:lnTo>
                    <a:pt x="7632058" y="5471310"/>
                  </a:lnTo>
                  <a:lnTo>
                    <a:pt x="0" y="547131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6609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2499" y="324612"/>
            <a:ext cx="413131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95" dirty="0"/>
              <a:t>Airborne</a:t>
            </a:r>
            <a:r>
              <a:rPr spc="-310" dirty="0"/>
              <a:t> </a:t>
            </a:r>
            <a:r>
              <a:rPr spc="-300" dirty="0"/>
              <a:t>precautions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2499" y="580135"/>
            <a:ext cx="11212830" cy="6226810"/>
          </a:xfrm>
          <a:prstGeom prst="rect">
            <a:avLst/>
          </a:prstGeom>
        </p:spPr>
        <p:txBody>
          <a:bodyPr vert="horz" wrap="square" lIns="0" tIns="2032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00"/>
              </a:spcBef>
            </a:pPr>
            <a:r>
              <a:rPr sz="3000" b="1" spc="-290" dirty="0">
                <a:solidFill>
                  <a:srgbClr val="0092CC"/>
                </a:solidFill>
                <a:latin typeface="DejaVu Sans"/>
                <a:cs typeface="DejaVu Sans"/>
              </a:rPr>
              <a:t>(in </a:t>
            </a:r>
            <a:r>
              <a:rPr sz="3000" b="1" spc="-370" dirty="0">
                <a:solidFill>
                  <a:srgbClr val="0092CC"/>
                </a:solidFill>
                <a:latin typeface="DejaVu Sans"/>
                <a:cs typeface="DejaVu Sans"/>
              </a:rPr>
              <a:t>the </a:t>
            </a:r>
            <a:r>
              <a:rPr sz="3000" b="1" spc="-315" dirty="0">
                <a:solidFill>
                  <a:srgbClr val="0092CC"/>
                </a:solidFill>
                <a:latin typeface="DejaVu Sans"/>
                <a:cs typeface="DejaVu Sans"/>
              </a:rPr>
              <a:t>context </a:t>
            </a:r>
            <a:r>
              <a:rPr sz="3000" b="1" spc="-270" dirty="0">
                <a:solidFill>
                  <a:srgbClr val="0092CC"/>
                </a:solidFill>
                <a:latin typeface="DejaVu Sans"/>
                <a:cs typeface="DejaVu Sans"/>
              </a:rPr>
              <a:t>of</a:t>
            </a:r>
            <a:r>
              <a:rPr sz="3000" b="1" spc="130" dirty="0">
                <a:solidFill>
                  <a:srgbClr val="0092CC"/>
                </a:solidFill>
                <a:latin typeface="DejaVu Sans"/>
                <a:cs typeface="DejaVu Sans"/>
              </a:rPr>
              <a:t> </a:t>
            </a:r>
            <a:r>
              <a:rPr sz="3000" b="1" spc="-300" dirty="0">
                <a:solidFill>
                  <a:srgbClr val="0092CC"/>
                </a:solidFill>
                <a:latin typeface="DejaVu Sans"/>
                <a:cs typeface="DejaVu Sans"/>
              </a:rPr>
              <a:t>COVID-19)</a:t>
            </a:r>
            <a:endParaRPr sz="3000">
              <a:latin typeface="DejaVu Sans"/>
              <a:cs typeface="DejaVu Sans"/>
            </a:endParaRPr>
          </a:p>
          <a:p>
            <a:pPr marL="165100" marR="1724025">
              <a:lnSpc>
                <a:spcPct val="100800"/>
              </a:lnSpc>
              <a:spcBef>
                <a:spcPts val="1175"/>
              </a:spcBef>
            </a:pPr>
            <a:r>
              <a:rPr sz="2400" spc="-155" dirty="0">
                <a:latin typeface="DejaVu Sans"/>
                <a:cs typeface="DejaVu Sans"/>
              </a:rPr>
              <a:t>Airborne </a:t>
            </a:r>
            <a:r>
              <a:rPr sz="2400" spc="-160" dirty="0">
                <a:latin typeface="DejaVu Sans"/>
                <a:cs typeface="DejaVu Sans"/>
              </a:rPr>
              <a:t>precautions are </a:t>
            </a:r>
            <a:r>
              <a:rPr sz="2400" spc="-195" dirty="0">
                <a:latin typeface="DejaVu Sans"/>
                <a:cs typeface="DejaVu Sans"/>
              </a:rPr>
              <a:t>recommended </a:t>
            </a:r>
            <a:r>
              <a:rPr sz="2400" u="heavy" spc="-35" dirty="0">
                <a:uFill>
                  <a:solidFill>
                    <a:srgbClr val="000000"/>
                  </a:solidFill>
                </a:uFill>
                <a:latin typeface="DejaVu Sans"/>
                <a:cs typeface="DejaVu Sans"/>
              </a:rPr>
              <a:t>ONLY</a:t>
            </a:r>
            <a:r>
              <a:rPr sz="2400" spc="-35" dirty="0">
                <a:latin typeface="DejaVu Sans"/>
                <a:cs typeface="DejaVu Sans"/>
              </a:rPr>
              <a:t> </a:t>
            </a:r>
            <a:r>
              <a:rPr sz="2400" spc="-170" dirty="0">
                <a:latin typeface="DejaVu Sans"/>
                <a:cs typeface="DejaVu Sans"/>
              </a:rPr>
              <a:t>for </a:t>
            </a:r>
            <a:r>
              <a:rPr sz="2400" spc="-135" dirty="0">
                <a:latin typeface="DejaVu Sans"/>
                <a:cs typeface="DejaVu Sans"/>
              </a:rPr>
              <a:t>aerosol </a:t>
            </a:r>
            <a:r>
              <a:rPr sz="2400" spc="-180" dirty="0">
                <a:latin typeface="DejaVu Sans"/>
                <a:cs typeface="DejaVu Sans"/>
              </a:rPr>
              <a:t>generating  </a:t>
            </a:r>
            <a:r>
              <a:rPr sz="2400" spc="-155" dirty="0">
                <a:latin typeface="DejaVu Sans"/>
                <a:cs typeface="DejaVu Sans"/>
              </a:rPr>
              <a:t>procedures </a:t>
            </a:r>
            <a:r>
              <a:rPr sz="2400" spc="-140" dirty="0">
                <a:latin typeface="DejaVu Sans"/>
                <a:cs typeface="DejaVu Sans"/>
              </a:rPr>
              <a:t>such</a:t>
            </a:r>
            <a:r>
              <a:rPr sz="2400" spc="-55" dirty="0">
                <a:latin typeface="DejaVu Sans"/>
                <a:cs typeface="DejaVu Sans"/>
              </a:rPr>
              <a:t> </a:t>
            </a:r>
            <a:r>
              <a:rPr sz="2400" spc="-110" dirty="0">
                <a:latin typeface="DejaVu Sans"/>
                <a:cs typeface="DejaVu Sans"/>
              </a:rPr>
              <a:t>as:</a:t>
            </a:r>
            <a:endParaRPr sz="2400">
              <a:latin typeface="DejaVu Sans"/>
              <a:cs typeface="DejaVu Sans"/>
            </a:endParaRPr>
          </a:p>
          <a:p>
            <a:pPr marL="508000" indent="-342900">
              <a:lnSpc>
                <a:spcPct val="100000"/>
              </a:lnSpc>
              <a:buSzPct val="79166"/>
              <a:buChar char="-"/>
              <a:tabLst>
                <a:tab pos="507365" algn="l"/>
                <a:tab pos="508000" algn="l"/>
              </a:tabLst>
            </a:pPr>
            <a:r>
              <a:rPr sz="2400" spc="-165" dirty="0">
                <a:latin typeface="DejaVu Sans"/>
                <a:cs typeface="DejaVu Sans"/>
              </a:rPr>
              <a:t>bronchoscopy,</a:t>
            </a:r>
            <a:endParaRPr sz="2400">
              <a:latin typeface="DejaVu Sans"/>
              <a:cs typeface="DejaVu Sans"/>
            </a:endParaRPr>
          </a:p>
          <a:p>
            <a:pPr marL="508000" indent="-342900">
              <a:lnSpc>
                <a:spcPct val="100000"/>
              </a:lnSpc>
              <a:spcBef>
                <a:spcPts val="25"/>
              </a:spcBef>
              <a:buSzPct val="79166"/>
              <a:buChar char="-"/>
              <a:tabLst>
                <a:tab pos="507365" algn="l"/>
                <a:tab pos="508000" algn="l"/>
              </a:tabLst>
            </a:pPr>
            <a:r>
              <a:rPr sz="2400" spc="-165" dirty="0">
                <a:latin typeface="DejaVu Sans"/>
                <a:cs typeface="DejaVu Sans"/>
              </a:rPr>
              <a:t>tracheal</a:t>
            </a:r>
            <a:r>
              <a:rPr sz="2400" spc="-105" dirty="0">
                <a:latin typeface="DejaVu Sans"/>
                <a:cs typeface="DejaVu Sans"/>
              </a:rPr>
              <a:t> </a:t>
            </a:r>
            <a:r>
              <a:rPr sz="2400" spc="-180" dirty="0">
                <a:latin typeface="DejaVu Sans"/>
                <a:cs typeface="DejaVu Sans"/>
              </a:rPr>
              <a:t>intubation,</a:t>
            </a:r>
            <a:endParaRPr sz="2400">
              <a:latin typeface="DejaVu Sans"/>
              <a:cs typeface="DejaVu Sans"/>
            </a:endParaRPr>
          </a:p>
          <a:p>
            <a:pPr marL="508000" marR="4320540" indent="-342900">
              <a:lnSpc>
                <a:spcPts val="2810"/>
              </a:lnSpc>
              <a:spcBef>
                <a:spcPts val="175"/>
              </a:spcBef>
              <a:buSzPct val="79166"/>
              <a:buChar char="-"/>
              <a:tabLst>
                <a:tab pos="507365" algn="l"/>
                <a:tab pos="508000" algn="l"/>
              </a:tabLst>
            </a:pPr>
            <a:r>
              <a:rPr sz="2400" spc="-145" dirty="0">
                <a:latin typeface="DejaVu Sans"/>
                <a:cs typeface="DejaVu Sans"/>
              </a:rPr>
              <a:t>pressure </a:t>
            </a:r>
            <a:r>
              <a:rPr sz="2400" spc="-160" dirty="0">
                <a:latin typeface="DejaVu Sans"/>
                <a:cs typeface="DejaVu Sans"/>
              </a:rPr>
              <a:t>on </a:t>
            </a:r>
            <a:r>
              <a:rPr sz="2400" spc="-204" dirty="0">
                <a:latin typeface="DejaVu Sans"/>
                <a:cs typeface="DejaVu Sans"/>
              </a:rPr>
              <a:t>the </a:t>
            </a:r>
            <a:r>
              <a:rPr sz="2400" spc="-155" dirty="0">
                <a:latin typeface="DejaVu Sans"/>
                <a:cs typeface="DejaVu Sans"/>
              </a:rPr>
              <a:t>chest </a:t>
            </a:r>
            <a:r>
              <a:rPr sz="2400" spc="-180" dirty="0">
                <a:latin typeface="DejaVu Sans"/>
                <a:cs typeface="DejaVu Sans"/>
              </a:rPr>
              <a:t>during </a:t>
            </a:r>
            <a:r>
              <a:rPr sz="2400" spc="-175" dirty="0">
                <a:latin typeface="DejaVu Sans"/>
                <a:cs typeface="DejaVu Sans"/>
              </a:rPr>
              <a:t>cardiopulmonary  </a:t>
            </a:r>
            <a:r>
              <a:rPr sz="2400" spc="-160" dirty="0">
                <a:latin typeface="DejaVu Sans"/>
                <a:cs typeface="DejaVu Sans"/>
              </a:rPr>
              <a:t>resuscitation </a:t>
            </a:r>
            <a:r>
              <a:rPr sz="2400" spc="-235" dirty="0">
                <a:latin typeface="DejaVu Sans"/>
                <a:cs typeface="DejaVu Sans"/>
              </a:rPr>
              <a:t>may </a:t>
            </a:r>
            <a:r>
              <a:rPr sz="2400" spc="-160" dirty="0">
                <a:latin typeface="DejaVu Sans"/>
                <a:cs typeface="DejaVu Sans"/>
              </a:rPr>
              <a:t>induce </a:t>
            </a:r>
            <a:r>
              <a:rPr sz="2400" spc="-175" dirty="0">
                <a:latin typeface="DejaVu Sans"/>
                <a:cs typeface="DejaVu Sans"/>
              </a:rPr>
              <a:t>production </a:t>
            </a:r>
            <a:r>
              <a:rPr sz="2400" spc="-160" dirty="0">
                <a:latin typeface="DejaVu Sans"/>
                <a:cs typeface="DejaVu Sans"/>
              </a:rPr>
              <a:t>of</a:t>
            </a:r>
            <a:r>
              <a:rPr sz="2400" spc="240" dirty="0">
                <a:latin typeface="DejaVu Sans"/>
                <a:cs typeface="DejaVu Sans"/>
              </a:rPr>
              <a:t> </a:t>
            </a:r>
            <a:r>
              <a:rPr sz="2400" spc="-130" dirty="0">
                <a:latin typeface="DejaVu Sans"/>
                <a:cs typeface="DejaVu Sans"/>
              </a:rPr>
              <a:t>aerosol.</a:t>
            </a:r>
            <a:endParaRPr sz="2400">
              <a:latin typeface="DejaVu Sans"/>
              <a:cs typeface="DejaVu Sans"/>
            </a:endParaRPr>
          </a:p>
          <a:p>
            <a:pPr marL="85725">
              <a:lnSpc>
                <a:spcPct val="100000"/>
              </a:lnSpc>
              <a:spcBef>
                <a:spcPts val="2075"/>
              </a:spcBef>
            </a:pPr>
            <a:r>
              <a:rPr sz="2400" spc="-114" dirty="0">
                <a:latin typeface="DejaVu Sans"/>
                <a:cs typeface="DejaVu Sans"/>
              </a:rPr>
              <a:t>The </a:t>
            </a:r>
            <a:r>
              <a:rPr sz="2400" spc="-165" dirty="0">
                <a:latin typeface="DejaVu Sans"/>
                <a:cs typeface="DejaVu Sans"/>
              </a:rPr>
              <a:t>following </a:t>
            </a:r>
            <a:r>
              <a:rPr sz="2400" spc="-95" dirty="0">
                <a:latin typeface="DejaVu Sans"/>
                <a:cs typeface="DejaVu Sans"/>
              </a:rPr>
              <a:t>is</a:t>
            </a:r>
            <a:r>
              <a:rPr sz="2400" spc="-30" dirty="0">
                <a:latin typeface="DejaVu Sans"/>
                <a:cs typeface="DejaVu Sans"/>
              </a:rPr>
              <a:t> </a:t>
            </a:r>
            <a:r>
              <a:rPr sz="2400" spc="-170" dirty="0">
                <a:latin typeface="DejaVu Sans"/>
                <a:cs typeface="DejaVu Sans"/>
              </a:rPr>
              <a:t>required:</a:t>
            </a:r>
            <a:endParaRPr sz="2400">
              <a:latin typeface="DejaVu Sans"/>
              <a:cs typeface="DejaVu Sans"/>
            </a:endParaRPr>
          </a:p>
          <a:p>
            <a:pPr marL="428625" indent="-343535">
              <a:lnSpc>
                <a:spcPct val="100000"/>
              </a:lnSpc>
              <a:spcBef>
                <a:spcPts val="25"/>
              </a:spcBef>
              <a:buChar char="•"/>
              <a:tabLst>
                <a:tab pos="428625" algn="l"/>
                <a:tab pos="429259" algn="l"/>
              </a:tabLst>
            </a:pPr>
            <a:r>
              <a:rPr sz="2400" spc="-120" dirty="0">
                <a:latin typeface="DejaVu Sans"/>
                <a:cs typeface="DejaVu Sans"/>
              </a:rPr>
              <a:t>Single </a:t>
            </a:r>
            <a:r>
              <a:rPr sz="2400" spc="-200" dirty="0">
                <a:latin typeface="DejaVu Sans"/>
                <a:cs typeface="DejaVu Sans"/>
              </a:rPr>
              <a:t>room </a:t>
            </a:r>
            <a:r>
              <a:rPr sz="2400" spc="-210" dirty="0">
                <a:latin typeface="DejaVu Sans"/>
                <a:cs typeface="DejaVu Sans"/>
              </a:rPr>
              <a:t>with </a:t>
            </a:r>
            <a:r>
              <a:rPr sz="2400" spc="-175" dirty="0">
                <a:latin typeface="DejaVu Sans"/>
                <a:cs typeface="DejaVu Sans"/>
              </a:rPr>
              <a:t>adequate</a:t>
            </a:r>
            <a:r>
              <a:rPr sz="2400" spc="125" dirty="0">
                <a:latin typeface="DejaVu Sans"/>
                <a:cs typeface="DejaVu Sans"/>
              </a:rPr>
              <a:t> </a:t>
            </a:r>
            <a:r>
              <a:rPr sz="2400" spc="-180" dirty="0">
                <a:latin typeface="DejaVu Sans"/>
                <a:cs typeface="DejaVu Sans"/>
              </a:rPr>
              <a:t>ventilation:</a:t>
            </a:r>
            <a:endParaRPr sz="2400">
              <a:latin typeface="DejaVu Sans"/>
              <a:cs typeface="DejaVu Sans"/>
            </a:endParaRPr>
          </a:p>
          <a:p>
            <a:pPr marL="446405">
              <a:lnSpc>
                <a:spcPct val="100000"/>
              </a:lnSpc>
              <a:spcBef>
                <a:spcPts val="25"/>
              </a:spcBef>
            </a:pPr>
            <a:r>
              <a:rPr sz="2400" spc="-180" dirty="0">
                <a:latin typeface="DejaVu Sans"/>
                <a:cs typeface="DejaVu Sans"/>
              </a:rPr>
              <a:t>natural ventilation </a:t>
            </a:r>
            <a:r>
              <a:rPr sz="2400" spc="-210" dirty="0">
                <a:latin typeface="DejaVu Sans"/>
                <a:cs typeface="DejaVu Sans"/>
              </a:rPr>
              <a:t>with </a:t>
            </a:r>
            <a:r>
              <a:rPr sz="2400" spc="-155" dirty="0">
                <a:latin typeface="DejaVu Sans"/>
                <a:cs typeface="DejaVu Sans"/>
              </a:rPr>
              <a:t>air </a:t>
            </a:r>
            <a:r>
              <a:rPr sz="2400" spc="-170" dirty="0">
                <a:latin typeface="DejaVu Sans"/>
                <a:cs typeface="DejaVu Sans"/>
              </a:rPr>
              <a:t>flow </a:t>
            </a:r>
            <a:r>
              <a:rPr sz="2400" spc="-160" dirty="0">
                <a:latin typeface="DejaVu Sans"/>
                <a:cs typeface="DejaVu Sans"/>
              </a:rPr>
              <a:t>of </a:t>
            </a:r>
            <a:r>
              <a:rPr sz="2400" spc="-210" dirty="0">
                <a:latin typeface="DejaVu Sans"/>
                <a:cs typeface="DejaVu Sans"/>
              </a:rPr>
              <a:t>at </a:t>
            </a:r>
            <a:r>
              <a:rPr sz="2400" spc="-150" dirty="0">
                <a:latin typeface="DejaVu Sans"/>
                <a:cs typeface="DejaVu Sans"/>
              </a:rPr>
              <a:t>least </a:t>
            </a:r>
            <a:r>
              <a:rPr sz="2400" spc="-195" dirty="0">
                <a:latin typeface="DejaVu Sans"/>
                <a:cs typeface="DejaVu Sans"/>
              </a:rPr>
              <a:t>160 </a:t>
            </a:r>
            <a:r>
              <a:rPr sz="2400" spc="-70" dirty="0">
                <a:latin typeface="DejaVu Sans"/>
                <a:cs typeface="DejaVu Sans"/>
              </a:rPr>
              <a:t>L/s</a:t>
            </a:r>
            <a:r>
              <a:rPr sz="2400" spc="70" dirty="0">
                <a:latin typeface="DejaVu Sans"/>
                <a:cs typeface="DejaVu Sans"/>
              </a:rPr>
              <a:t> </a:t>
            </a:r>
            <a:r>
              <a:rPr sz="2400" spc="-175" dirty="0">
                <a:latin typeface="DejaVu Sans"/>
                <a:cs typeface="DejaVu Sans"/>
              </a:rPr>
              <a:t>per </a:t>
            </a:r>
            <a:r>
              <a:rPr sz="2400" spc="-195" dirty="0">
                <a:latin typeface="DejaVu Sans"/>
                <a:cs typeface="DejaVu Sans"/>
              </a:rPr>
              <a:t>patient </a:t>
            </a:r>
            <a:r>
              <a:rPr sz="2400" spc="-165" dirty="0">
                <a:latin typeface="DejaVu Sans"/>
                <a:cs typeface="DejaVu Sans"/>
              </a:rPr>
              <a:t>or</a:t>
            </a:r>
            <a:endParaRPr sz="2400">
              <a:latin typeface="DejaVu Sans"/>
              <a:cs typeface="DejaVu Sans"/>
            </a:endParaRPr>
          </a:p>
          <a:p>
            <a:pPr marL="789305" marR="75565" indent="-342900">
              <a:lnSpc>
                <a:spcPct val="100800"/>
              </a:lnSpc>
            </a:pPr>
            <a:r>
              <a:rPr sz="2400" spc="-160" dirty="0">
                <a:latin typeface="DejaVu Sans"/>
                <a:cs typeface="DejaVu Sans"/>
              </a:rPr>
              <a:t>in </a:t>
            </a:r>
            <a:r>
              <a:rPr sz="2400" spc="-180" dirty="0">
                <a:latin typeface="DejaVu Sans"/>
                <a:cs typeface="DejaVu Sans"/>
              </a:rPr>
              <a:t>negative </a:t>
            </a:r>
            <a:r>
              <a:rPr sz="2400" spc="-145" dirty="0">
                <a:latin typeface="DejaVu Sans"/>
                <a:cs typeface="DejaVu Sans"/>
              </a:rPr>
              <a:t>pressure </a:t>
            </a:r>
            <a:r>
              <a:rPr sz="2400" spc="-170" dirty="0">
                <a:latin typeface="DejaVu Sans"/>
                <a:cs typeface="DejaVu Sans"/>
              </a:rPr>
              <a:t>rooms </a:t>
            </a:r>
            <a:r>
              <a:rPr sz="2400" spc="-210" dirty="0">
                <a:latin typeface="DejaVu Sans"/>
                <a:cs typeface="DejaVu Sans"/>
              </a:rPr>
              <a:t>with at </a:t>
            </a:r>
            <a:r>
              <a:rPr sz="2400" spc="-150" dirty="0">
                <a:latin typeface="DejaVu Sans"/>
                <a:cs typeface="DejaVu Sans"/>
              </a:rPr>
              <a:t>least </a:t>
            </a:r>
            <a:r>
              <a:rPr sz="2400" spc="-195" dirty="0">
                <a:latin typeface="DejaVu Sans"/>
                <a:cs typeface="DejaVu Sans"/>
              </a:rPr>
              <a:t>12 </a:t>
            </a:r>
            <a:r>
              <a:rPr sz="2400" spc="-155" dirty="0">
                <a:latin typeface="DejaVu Sans"/>
                <a:cs typeface="DejaVu Sans"/>
              </a:rPr>
              <a:t>air </a:t>
            </a:r>
            <a:r>
              <a:rPr sz="2400" spc="-145" dirty="0">
                <a:latin typeface="DejaVu Sans"/>
                <a:cs typeface="DejaVu Sans"/>
              </a:rPr>
              <a:t>changes </a:t>
            </a:r>
            <a:r>
              <a:rPr sz="2400" spc="-175" dirty="0">
                <a:latin typeface="DejaVu Sans"/>
                <a:cs typeface="DejaVu Sans"/>
              </a:rPr>
              <a:t>per hour and </a:t>
            </a:r>
            <a:r>
              <a:rPr sz="2400" spc="-165" dirty="0">
                <a:latin typeface="DejaVu Sans"/>
                <a:cs typeface="DejaVu Sans"/>
              </a:rPr>
              <a:t>controlled  </a:t>
            </a:r>
            <a:r>
              <a:rPr sz="2400" spc="-170" dirty="0">
                <a:latin typeface="DejaVu Sans"/>
                <a:cs typeface="DejaVu Sans"/>
              </a:rPr>
              <a:t>direction </a:t>
            </a:r>
            <a:r>
              <a:rPr sz="2400" spc="-160" dirty="0">
                <a:latin typeface="DejaVu Sans"/>
                <a:cs typeface="DejaVu Sans"/>
              </a:rPr>
              <a:t>of </a:t>
            </a:r>
            <a:r>
              <a:rPr sz="2400" spc="-155" dirty="0">
                <a:latin typeface="DejaVu Sans"/>
                <a:cs typeface="DejaVu Sans"/>
              </a:rPr>
              <a:t>air </a:t>
            </a:r>
            <a:r>
              <a:rPr sz="2400" spc="-170" dirty="0">
                <a:latin typeface="DejaVu Sans"/>
                <a:cs typeface="DejaVu Sans"/>
              </a:rPr>
              <a:t>flow </a:t>
            </a:r>
            <a:r>
              <a:rPr sz="2400" spc="-190" dirty="0">
                <a:latin typeface="DejaVu Sans"/>
                <a:cs typeface="DejaVu Sans"/>
              </a:rPr>
              <a:t>when </a:t>
            </a:r>
            <a:r>
              <a:rPr sz="2400" spc="-150" dirty="0">
                <a:latin typeface="DejaVu Sans"/>
                <a:cs typeface="DejaVu Sans"/>
              </a:rPr>
              <a:t>using </a:t>
            </a:r>
            <a:r>
              <a:rPr sz="2400" spc="-165" dirty="0">
                <a:latin typeface="DejaVu Sans"/>
                <a:cs typeface="DejaVu Sans"/>
              </a:rPr>
              <a:t>mechanical</a:t>
            </a:r>
            <a:r>
              <a:rPr sz="2400" spc="285" dirty="0">
                <a:latin typeface="DejaVu Sans"/>
                <a:cs typeface="DejaVu Sans"/>
              </a:rPr>
              <a:t> </a:t>
            </a:r>
            <a:r>
              <a:rPr sz="2400" spc="-180" dirty="0">
                <a:latin typeface="DejaVu Sans"/>
                <a:cs typeface="DejaVu Sans"/>
              </a:rPr>
              <a:t>ventilation</a:t>
            </a:r>
            <a:endParaRPr sz="2400">
              <a:latin typeface="DejaVu Sans"/>
              <a:cs typeface="DejaVu Sans"/>
            </a:endParaRPr>
          </a:p>
          <a:p>
            <a:pPr marL="428625" indent="-343535">
              <a:lnSpc>
                <a:spcPts val="2785"/>
              </a:lnSpc>
              <a:buChar char="•"/>
              <a:tabLst>
                <a:tab pos="428625" algn="l"/>
                <a:tab pos="429259" algn="l"/>
              </a:tabLst>
            </a:pPr>
            <a:r>
              <a:rPr sz="2400" spc="55" dirty="0">
                <a:latin typeface="DejaVu Sans"/>
                <a:cs typeface="DejaVu Sans"/>
              </a:rPr>
              <a:t>PPE: </a:t>
            </a:r>
            <a:r>
              <a:rPr sz="2400" spc="-180" dirty="0">
                <a:latin typeface="DejaVu Sans"/>
                <a:cs typeface="DejaVu Sans"/>
              </a:rPr>
              <a:t>contact </a:t>
            </a:r>
            <a:r>
              <a:rPr sz="2400" spc="-610" dirty="0">
                <a:latin typeface="DejaVu Sans"/>
                <a:cs typeface="DejaVu Sans"/>
              </a:rPr>
              <a:t>+</a:t>
            </a:r>
            <a:r>
              <a:rPr sz="2400" spc="-505" dirty="0">
                <a:latin typeface="DejaVu Sans"/>
                <a:cs typeface="DejaVu Sans"/>
              </a:rPr>
              <a:t> </a:t>
            </a:r>
            <a:r>
              <a:rPr sz="2400" spc="-180" dirty="0">
                <a:latin typeface="DejaVu Sans"/>
                <a:cs typeface="DejaVu Sans"/>
              </a:rPr>
              <a:t>droplet</a:t>
            </a:r>
            <a:endParaRPr sz="2400">
              <a:latin typeface="DejaVu Sans"/>
              <a:cs typeface="DejaVu Sans"/>
            </a:endParaRPr>
          </a:p>
          <a:p>
            <a:pPr marL="885825" marR="5080" lvl="1" indent="-342900">
              <a:lnSpc>
                <a:spcPct val="100800"/>
              </a:lnSpc>
              <a:buChar char="•"/>
              <a:tabLst>
                <a:tab pos="885825" algn="l"/>
                <a:tab pos="886460" algn="l"/>
              </a:tabLst>
            </a:pPr>
            <a:r>
              <a:rPr sz="2400" spc="-170" dirty="0">
                <a:latin typeface="DejaVu Sans"/>
                <a:cs typeface="DejaVu Sans"/>
              </a:rPr>
              <a:t>Substitute </a:t>
            </a:r>
            <a:r>
              <a:rPr sz="2400" spc="-175" dirty="0">
                <a:latin typeface="DejaVu Sans"/>
                <a:cs typeface="DejaVu Sans"/>
              </a:rPr>
              <a:t>medical </a:t>
            </a:r>
            <a:r>
              <a:rPr sz="2400" spc="-180" dirty="0">
                <a:latin typeface="DejaVu Sans"/>
                <a:cs typeface="DejaVu Sans"/>
              </a:rPr>
              <a:t>mask </a:t>
            </a:r>
            <a:r>
              <a:rPr sz="2400" spc="-170" dirty="0">
                <a:latin typeface="DejaVu Sans"/>
                <a:cs typeface="DejaVu Sans"/>
              </a:rPr>
              <a:t>for </a:t>
            </a:r>
            <a:r>
              <a:rPr sz="2400" spc="-160" dirty="0">
                <a:latin typeface="DejaVu Sans"/>
                <a:cs typeface="DejaVu Sans"/>
              </a:rPr>
              <a:t>high-efficiency </a:t>
            </a:r>
            <a:r>
              <a:rPr sz="2400" spc="-155" dirty="0">
                <a:latin typeface="DejaVu Sans"/>
                <a:cs typeface="DejaVu Sans"/>
              </a:rPr>
              <a:t>masks </a:t>
            </a:r>
            <a:r>
              <a:rPr sz="2400" spc="-160" dirty="0">
                <a:latin typeface="DejaVu Sans"/>
                <a:cs typeface="DejaVu Sans"/>
              </a:rPr>
              <a:t>in </a:t>
            </a:r>
            <a:r>
              <a:rPr sz="2400" spc="-200" dirty="0">
                <a:latin typeface="DejaVu Sans"/>
                <a:cs typeface="DejaVu Sans"/>
              </a:rPr>
              <a:t>room </a:t>
            </a:r>
            <a:r>
              <a:rPr sz="2400" spc="-125" dirty="0">
                <a:latin typeface="DejaVu Sans"/>
                <a:cs typeface="DejaVu Sans"/>
              </a:rPr>
              <a:t>(N-95, </a:t>
            </a:r>
            <a:r>
              <a:rPr sz="2400" spc="-165" dirty="0">
                <a:latin typeface="DejaVu Sans"/>
                <a:cs typeface="DejaVu Sans"/>
              </a:rPr>
              <a:t>or </a:t>
            </a:r>
            <a:r>
              <a:rPr sz="2400" spc="25" dirty="0">
                <a:latin typeface="DejaVu Sans"/>
                <a:cs typeface="DejaVu Sans"/>
              </a:rPr>
              <a:t>FFP2 </a:t>
            </a:r>
            <a:r>
              <a:rPr sz="2400" spc="-165" dirty="0">
                <a:latin typeface="DejaVu Sans"/>
                <a:cs typeface="DejaVu Sans"/>
              </a:rPr>
              <a:t>or  </a:t>
            </a:r>
            <a:r>
              <a:rPr sz="2400" spc="-175" dirty="0">
                <a:latin typeface="DejaVu Sans"/>
                <a:cs typeface="DejaVu Sans"/>
              </a:rPr>
              <a:t>equivalent</a:t>
            </a:r>
            <a:r>
              <a:rPr sz="2400" spc="-110" dirty="0">
                <a:latin typeface="DejaVu Sans"/>
                <a:cs typeface="DejaVu Sans"/>
              </a:rPr>
              <a:t> </a:t>
            </a:r>
            <a:r>
              <a:rPr sz="2400" spc="-155" dirty="0">
                <a:latin typeface="DejaVu Sans"/>
                <a:cs typeface="DejaVu Sans"/>
              </a:rPr>
              <a:t>masks)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382000" y="1913571"/>
            <a:ext cx="2485726" cy="263143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5599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0286" y="288036"/>
            <a:ext cx="8347075" cy="995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815"/>
              </a:lnSpc>
              <a:spcBef>
                <a:spcPts val="100"/>
              </a:spcBef>
            </a:pPr>
            <a:r>
              <a:rPr spc="-425" dirty="0">
                <a:solidFill>
                  <a:srgbClr val="009CDE"/>
                </a:solidFill>
              </a:rPr>
              <a:t>N95 </a:t>
            </a:r>
            <a:r>
              <a:rPr spc="-350" dirty="0">
                <a:solidFill>
                  <a:srgbClr val="009CDE"/>
                </a:solidFill>
              </a:rPr>
              <a:t>Mask </a:t>
            </a:r>
            <a:r>
              <a:rPr spc="-325" dirty="0">
                <a:solidFill>
                  <a:srgbClr val="009CDE"/>
                </a:solidFill>
              </a:rPr>
              <a:t>Fitting</a:t>
            </a:r>
            <a:r>
              <a:rPr spc="65" dirty="0">
                <a:solidFill>
                  <a:srgbClr val="009CDE"/>
                </a:solidFill>
              </a:rPr>
              <a:t> </a:t>
            </a:r>
            <a:r>
              <a:rPr spc="175" dirty="0">
                <a:solidFill>
                  <a:srgbClr val="009CDE"/>
                </a:solidFill>
              </a:rPr>
              <a:t>–</a:t>
            </a:r>
          </a:p>
          <a:p>
            <a:pPr marL="12700">
              <a:lnSpc>
                <a:spcPts val="3815"/>
              </a:lnSpc>
            </a:pPr>
            <a:r>
              <a:rPr spc="-295" dirty="0">
                <a:solidFill>
                  <a:srgbClr val="009CDE"/>
                </a:solidFill>
              </a:rPr>
              <a:t>Do </a:t>
            </a:r>
            <a:r>
              <a:rPr spc="-380" dirty="0">
                <a:solidFill>
                  <a:srgbClr val="009CDE"/>
                </a:solidFill>
              </a:rPr>
              <a:t>a </a:t>
            </a:r>
            <a:r>
              <a:rPr spc="-280" dirty="0">
                <a:solidFill>
                  <a:srgbClr val="009CDE"/>
                </a:solidFill>
              </a:rPr>
              <a:t>seal </a:t>
            </a:r>
            <a:r>
              <a:rPr spc="-265" dirty="0">
                <a:solidFill>
                  <a:srgbClr val="009CDE"/>
                </a:solidFill>
              </a:rPr>
              <a:t>check </a:t>
            </a:r>
            <a:r>
              <a:rPr spc="-345" dirty="0">
                <a:solidFill>
                  <a:srgbClr val="009CDE"/>
                </a:solidFill>
              </a:rPr>
              <a:t>before </a:t>
            </a:r>
            <a:r>
              <a:rPr spc="-295" dirty="0">
                <a:solidFill>
                  <a:srgbClr val="009CDE"/>
                </a:solidFill>
              </a:rPr>
              <a:t>you </a:t>
            </a:r>
            <a:r>
              <a:rPr spc="-385" dirty="0">
                <a:solidFill>
                  <a:srgbClr val="009CDE"/>
                </a:solidFill>
              </a:rPr>
              <a:t>enter </a:t>
            </a:r>
            <a:r>
              <a:rPr spc="-400" dirty="0">
                <a:solidFill>
                  <a:srgbClr val="009CDE"/>
                </a:solidFill>
              </a:rPr>
              <a:t>the</a:t>
            </a:r>
            <a:r>
              <a:rPr spc="-360" dirty="0">
                <a:solidFill>
                  <a:srgbClr val="009CDE"/>
                </a:solidFill>
              </a:rPr>
              <a:t> </a:t>
            </a:r>
            <a:r>
              <a:rPr spc="-345" dirty="0">
                <a:solidFill>
                  <a:srgbClr val="009CDE"/>
                </a:solidFill>
              </a:rPr>
              <a:t>room!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709475" y="1876394"/>
            <a:ext cx="3602990" cy="1823085"/>
            <a:chOff x="2709475" y="1876394"/>
            <a:chExt cx="3602990" cy="1823085"/>
          </a:xfrm>
        </p:grpSpPr>
        <p:sp>
          <p:nvSpPr>
            <p:cNvPr id="4" name="object 4"/>
            <p:cNvSpPr/>
            <p:nvPr/>
          </p:nvSpPr>
          <p:spPr>
            <a:xfrm>
              <a:off x="4532325" y="1876394"/>
              <a:ext cx="1779653" cy="182284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709475" y="1971692"/>
              <a:ext cx="1788293" cy="171918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6536593" y="1859384"/>
            <a:ext cx="1762375" cy="186604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66279" y="3837737"/>
            <a:ext cx="1779654" cy="16846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27355" y="3846376"/>
            <a:ext cx="1701901" cy="168462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502053" y="3963117"/>
            <a:ext cx="5484550" cy="200874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926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2105" y="1210484"/>
            <a:ext cx="699238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9600" dirty="0" smtClean="0"/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THANK YOU!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54104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3385" y="223809"/>
            <a:ext cx="3309851" cy="782031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Introductio</a:t>
            </a:r>
            <a:r>
              <a:rPr lang="en-US" sz="4800" b="1" dirty="0"/>
              <a:t>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567" y="1005840"/>
            <a:ext cx="11787448" cy="5544589"/>
          </a:xfrm>
        </p:spPr>
        <p:txBody>
          <a:bodyPr>
            <a:noAutofit/>
          </a:bodyPr>
          <a:lstStyle/>
          <a:p>
            <a:r>
              <a:rPr lang="en-US" sz="3000" dirty="0"/>
              <a:t>This </a:t>
            </a:r>
            <a:r>
              <a:rPr lang="en-US" sz="3000" dirty="0" smtClean="0"/>
              <a:t>presentation  </a:t>
            </a:r>
            <a:r>
              <a:rPr lang="en-US" sz="3000" dirty="0"/>
              <a:t>summarizes WHO’s recommendations for </a:t>
            </a:r>
            <a:r>
              <a:rPr lang="en-US" sz="3000" dirty="0" smtClean="0"/>
              <a:t>the rational </a:t>
            </a:r>
            <a:r>
              <a:rPr lang="en-US" sz="3000" dirty="0"/>
              <a:t>use of personal protective equipment (PPE) </a:t>
            </a:r>
            <a:r>
              <a:rPr lang="en-US" sz="3000" dirty="0" smtClean="0"/>
              <a:t>in healthcare </a:t>
            </a:r>
            <a:r>
              <a:rPr lang="en-US" sz="3000" dirty="0"/>
              <a:t>and community settings, as well as during </a:t>
            </a:r>
            <a:r>
              <a:rPr lang="en-US" sz="3000" dirty="0" smtClean="0"/>
              <a:t>the handling </a:t>
            </a:r>
            <a:r>
              <a:rPr lang="en-US" sz="3000" dirty="0"/>
              <a:t>of </a:t>
            </a:r>
            <a:r>
              <a:rPr lang="en-US" sz="3000" dirty="0" smtClean="0"/>
              <a:t>cargo.</a:t>
            </a:r>
          </a:p>
          <a:p>
            <a:endParaRPr lang="en-US" sz="3000" dirty="0" smtClean="0"/>
          </a:p>
          <a:p>
            <a:r>
              <a:rPr lang="en-US" sz="3000" dirty="0" smtClean="0"/>
              <a:t>In </a:t>
            </a:r>
            <a:r>
              <a:rPr lang="en-US" sz="3000" dirty="0"/>
              <a:t>this context, PPE includes </a:t>
            </a:r>
            <a:endParaRPr lang="en-US" sz="3000" dirty="0" smtClean="0"/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G</a:t>
            </a:r>
            <a:r>
              <a:rPr lang="en-US" sz="2000" dirty="0" smtClean="0">
                <a:solidFill>
                  <a:srgbClr val="00B050"/>
                </a:solidFill>
              </a:rPr>
              <a:t>loves, </a:t>
            </a:r>
            <a:r>
              <a:rPr lang="en-US" sz="2000" dirty="0" smtClean="0">
                <a:solidFill>
                  <a:schemeClr val="accent1"/>
                </a:solidFill>
              </a:rPr>
              <a:t>Medical </a:t>
            </a:r>
            <a:r>
              <a:rPr lang="en-US" sz="2000" dirty="0">
                <a:solidFill>
                  <a:srgbClr val="00B0F0"/>
                </a:solidFill>
              </a:rPr>
              <a:t>masks, </a:t>
            </a: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Goggles </a:t>
            </a:r>
            <a:r>
              <a:rPr lang="en-US" sz="2000" dirty="0">
                <a:solidFill>
                  <a:srgbClr val="C00000"/>
                </a:solidFill>
              </a:rPr>
              <a:t>or a </a:t>
            </a:r>
            <a:r>
              <a:rPr lang="en-US" sz="2000" dirty="0" smtClean="0">
                <a:solidFill>
                  <a:srgbClr val="C00000"/>
                </a:solidFill>
              </a:rPr>
              <a:t>Face </a:t>
            </a:r>
            <a:r>
              <a:rPr lang="en-US" sz="2000" dirty="0">
                <a:solidFill>
                  <a:srgbClr val="C00000"/>
                </a:solidFill>
              </a:rPr>
              <a:t>S</a:t>
            </a:r>
            <a:r>
              <a:rPr lang="en-US" sz="2000" dirty="0" smtClean="0">
                <a:solidFill>
                  <a:srgbClr val="C00000"/>
                </a:solidFill>
              </a:rPr>
              <a:t>hield</a:t>
            </a:r>
            <a:r>
              <a:rPr lang="en-US" sz="2000" dirty="0">
                <a:solidFill>
                  <a:srgbClr val="C00000"/>
                </a:solidFill>
              </a:rPr>
              <a:t>, </a:t>
            </a:r>
            <a:r>
              <a:rPr lang="en-US" sz="2000" dirty="0">
                <a:solidFill>
                  <a:srgbClr val="00B050"/>
                </a:solidFill>
              </a:rPr>
              <a:t>and </a:t>
            </a:r>
            <a:r>
              <a:rPr lang="en-US" sz="2000" dirty="0" smtClean="0">
                <a:solidFill>
                  <a:schemeClr val="accent1"/>
                </a:solidFill>
              </a:rPr>
              <a:t>Gowns</a:t>
            </a:r>
            <a:r>
              <a:rPr lang="en-US" sz="2000" dirty="0">
                <a:solidFill>
                  <a:schemeClr val="accent1"/>
                </a:solidFill>
              </a:rPr>
              <a:t>, </a:t>
            </a:r>
            <a:r>
              <a:rPr lang="en-US" sz="2000" dirty="0">
                <a:solidFill>
                  <a:srgbClr val="00B050"/>
                </a:solidFill>
              </a:rPr>
              <a:t>as </a:t>
            </a:r>
            <a:r>
              <a:rPr lang="en-US" sz="2000" dirty="0" smtClean="0">
                <a:solidFill>
                  <a:srgbClr val="00B050"/>
                </a:solidFill>
              </a:rPr>
              <a:t>well as </a:t>
            </a:r>
            <a:r>
              <a:rPr lang="en-US" sz="2000" dirty="0">
                <a:solidFill>
                  <a:srgbClr val="00B050"/>
                </a:solidFill>
              </a:rPr>
              <a:t>for specific procedures, </a:t>
            </a:r>
            <a:r>
              <a:rPr lang="en-US" sz="2000" dirty="0" smtClean="0">
                <a:solidFill>
                  <a:srgbClr val="FF0000"/>
                </a:solidFill>
              </a:rPr>
              <a:t>Respirators </a:t>
            </a:r>
            <a:r>
              <a:rPr lang="en-US" sz="2000" dirty="0">
                <a:solidFill>
                  <a:srgbClr val="00B050"/>
                </a:solidFill>
              </a:rPr>
              <a:t>(i.e., </a:t>
            </a:r>
            <a:r>
              <a:rPr lang="en-US" sz="2000" dirty="0">
                <a:solidFill>
                  <a:srgbClr val="00B0F0"/>
                </a:solidFill>
              </a:rPr>
              <a:t>N95 </a:t>
            </a:r>
            <a:r>
              <a:rPr lang="en-US" sz="2000" dirty="0" smtClean="0">
                <a:solidFill>
                  <a:srgbClr val="00B0F0"/>
                </a:solidFill>
              </a:rPr>
              <a:t>orFFP2 </a:t>
            </a:r>
            <a:r>
              <a:rPr lang="en-US" sz="2000" dirty="0">
                <a:solidFill>
                  <a:srgbClr val="00B050"/>
                </a:solidFill>
              </a:rPr>
              <a:t>standard or equivalent) and aprons. </a:t>
            </a:r>
            <a:endParaRPr lang="en-US" sz="2000" dirty="0" smtClean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endParaRPr lang="en-US" sz="3000" dirty="0"/>
          </a:p>
          <a:p>
            <a:r>
              <a:rPr lang="en-US" sz="3000" dirty="0" smtClean="0"/>
              <a:t>This presentation  is intended </a:t>
            </a:r>
            <a:r>
              <a:rPr lang="en-US" sz="3000" dirty="0"/>
              <a:t>for those who are involved in distributing </a:t>
            </a:r>
            <a:r>
              <a:rPr lang="en-US" sz="3000" dirty="0" smtClean="0"/>
              <a:t>and managing </a:t>
            </a:r>
            <a:r>
              <a:rPr lang="en-US" sz="3000" dirty="0"/>
              <a:t>PPE, as well as public health authorities </a:t>
            </a:r>
            <a:r>
              <a:rPr lang="en-US" sz="3000" dirty="0" smtClean="0"/>
              <a:t>and individuals </a:t>
            </a:r>
            <a:r>
              <a:rPr lang="en-US" sz="3000" dirty="0"/>
              <a:t>in healthcare and community </a:t>
            </a:r>
            <a:r>
              <a:rPr lang="en-US" sz="3000" dirty="0" smtClean="0"/>
              <a:t>settings.</a:t>
            </a:r>
          </a:p>
          <a:p>
            <a:endParaRPr lang="en-US" sz="3000" dirty="0" smtClean="0"/>
          </a:p>
          <a:p>
            <a:r>
              <a:rPr lang="en-US" sz="3000" dirty="0" smtClean="0"/>
              <a:t> </a:t>
            </a:r>
            <a:r>
              <a:rPr lang="en-US" sz="3000" dirty="0"/>
              <a:t>I</a:t>
            </a:r>
            <a:r>
              <a:rPr lang="en-US" sz="3000" dirty="0" smtClean="0"/>
              <a:t>t aims to </a:t>
            </a:r>
            <a:r>
              <a:rPr lang="en-US" sz="3000" dirty="0"/>
              <a:t>provide information about when PPE use is </a:t>
            </a:r>
            <a:r>
              <a:rPr lang="en-US" sz="3000" dirty="0" smtClean="0"/>
              <a:t>most appropriate</a:t>
            </a:r>
            <a:r>
              <a:rPr lang="en-US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66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1593" y="321563"/>
            <a:ext cx="7536180" cy="958215"/>
          </a:xfrm>
          <a:prstGeom prst="rect">
            <a:avLst/>
          </a:prstGeom>
        </p:spPr>
        <p:txBody>
          <a:bodyPr vert="horz" wrap="square" lIns="0" tIns="63500" rIns="0" bIns="0" rtlCol="0">
            <a:spAutoFit/>
          </a:bodyPr>
          <a:lstStyle/>
          <a:p>
            <a:pPr marL="12700" marR="5080">
              <a:lnSpc>
                <a:spcPts val="3500"/>
              </a:lnSpc>
              <a:spcBef>
                <a:spcPts val="500"/>
              </a:spcBef>
            </a:pPr>
            <a:r>
              <a:rPr spc="-290" dirty="0"/>
              <a:t>Examples </a:t>
            </a:r>
            <a:r>
              <a:rPr spc="-295" dirty="0"/>
              <a:t>of </a:t>
            </a:r>
            <a:r>
              <a:rPr spc="-160" dirty="0"/>
              <a:t>PPE </a:t>
            </a:r>
            <a:r>
              <a:rPr spc="-310" dirty="0"/>
              <a:t>for </a:t>
            </a:r>
            <a:r>
              <a:rPr spc="-285" dirty="0"/>
              <a:t>use </a:t>
            </a:r>
            <a:r>
              <a:rPr spc="-270" dirty="0"/>
              <a:t>in </a:t>
            </a:r>
            <a:r>
              <a:rPr spc="-355" dirty="0"/>
              <a:t>health </a:t>
            </a:r>
            <a:r>
              <a:rPr spc="-310" dirty="0"/>
              <a:t>care  settings </a:t>
            </a:r>
            <a:r>
              <a:rPr spc="-305" dirty="0"/>
              <a:t>for</a:t>
            </a:r>
            <a:r>
              <a:rPr spc="-145" dirty="0"/>
              <a:t> </a:t>
            </a:r>
            <a:r>
              <a:rPr spc="-310" dirty="0"/>
              <a:t>COVID-19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8004324" y="4487112"/>
            <a:ext cx="1816100" cy="1213485"/>
            <a:chOff x="8004324" y="4487112"/>
            <a:chExt cx="1816100" cy="1213485"/>
          </a:xfrm>
        </p:grpSpPr>
        <p:sp>
          <p:nvSpPr>
            <p:cNvPr id="4" name="object 4"/>
            <p:cNvSpPr/>
            <p:nvPr/>
          </p:nvSpPr>
          <p:spPr>
            <a:xfrm>
              <a:off x="8145465" y="4628248"/>
              <a:ext cx="1594816" cy="86223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013849" y="4496637"/>
              <a:ext cx="1797050" cy="1194435"/>
            </a:xfrm>
            <a:custGeom>
              <a:avLst/>
              <a:gdLst/>
              <a:ahLst/>
              <a:cxnLst/>
              <a:rect l="l" t="t" r="r" b="b"/>
              <a:pathLst>
                <a:path w="1797050" h="1194435">
                  <a:moveTo>
                    <a:pt x="0" y="0"/>
                  </a:moveTo>
                  <a:lnTo>
                    <a:pt x="1797002" y="0"/>
                  </a:lnTo>
                  <a:lnTo>
                    <a:pt x="1797002" y="1194133"/>
                  </a:lnTo>
                  <a:lnTo>
                    <a:pt x="0" y="1194133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8423678" y="4041140"/>
            <a:ext cx="840105" cy="7600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indent="33655">
              <a:lnSpc>
                <a:spcPct val="100800"/>
              </a:lnSpc>
              <a:spcBef>
                <a:spcPts val="75"/>
              </a:spcBef>
            </a:pPr>
            <a:r>
              <a:rPr sz="2400" b="1" spc="-280" dirty="0">
                <a:latin typeface="DejaVu Sans"/>
                <a:cs typeface="DejaVu Sans"/>
              </a:rPr>
              <a:t>Head  </a:t>
            </a:r>
            <a:r>
              <a:rPr sz="2400" b="1" spc="-130" dirty="0">
                <a:latin typeface="DejaVu Sans"/>
                <a:cs typeface="DejaVu Sans"/>
              </a:rPr>
              <a:t>c</a:t>
            </a:r>
            <a:r>
              <a:rPr sz="2400" b="1" spc="-155" dirty="0">
                <a:latin typeface="DejaVu Sans"/>
                <a:cs typeface="DejaVu Sans"/>
              </a:rPr>
              <a:t>o</a:t>
            </a:r>
            <a:r>
              <a:rPr sz="2400" b="1" spc="-260" dirty="0">
                <a:latin typeface="DejaVu Sans"/>
                <a:cs typeface="DejaVu Sans"/>
              </a:rPr>
              <a:t>ver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63742" y="5700267"/>
            <a:ext cx="950594" cy="70548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19075" marR="5080" indent="-206375">
              <a:lnSpc>
                <a:spcPct val="102699"/>
              </a:lnSpc>
              <a:spcBef>
                <a:spcPts val="25"/>
              </a:spcBef>
            </a:pPr>
            <a:r>
              <a:rPr sz="2200" b="1" spc="-254" dirty="0">
                <a:latin typeface="DejaVu Sans"/>
                <a:cs typeface="DejaVu Sans"/>
              </a:rPr>
              <a:t>Head </a:t>
            </a:r>
            <a:r>
              <a:rPr sz="2200" b="1" spc="-560" dirty="0">
                <a:latin typeface="DejaVu Sans"/>
                <a:cs typeface="DejaVu Sans"/>
              </a:rPr>
              <a:t>+  </a:t>
            </a:r>
            <a:r>
              <a:rPr sz="2200" b="1" spc="-215" dirty="0">
                <a:latin typeface="DejaVu Sans"/>
                <a:cs typeface="DejaVu Sans"/>
              </a:rPr>
              <a:t>hair</a:t>
            </a:r>
            <a:endParaRPr sz="2200">
              <a:latin typeface="DejaVu Sans"/>
              <a:cs typeface="DejaVu Sans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8511132" y="1908091"/>
            <a:ext cx="1524635" cy="1197610"/>
            <a:chOff x="8511132" y="1908091"/>
            <a:chExt cx="1524635" cy="1197610"/>
          </a:xfrm>
        </p:grpSpPr>
        <p:sp>
          <p:nvSpPr>
            <p:cNvPr id="9" name="object 9"/>
            <p:cNvSpPr/>
            <p:nvPr/>
          </p:nvSpPr>
          <p:spPr>
            <a:xfrm>
              <a:off x="8536532" y="1933491"/>
              <a:ext cx="1473577" cy="114667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8523832" y="1920791"/>
              <a:ext cx="1499235" cy="1172210"/>
            </a:xfrm>
            <a:custGeom>
              <a:avLst/>
              <a:gdLst/>
              <a:ahLst/>
              <a:cxnLst/>
              <a:rect l="l" t="t" r="r" b="b"/>
              <a:pathLst>
                <a:path w="1499234" h="1172210">
                  <a:moveTo>
                    <a:pt x="0" y="0"/>
                  </a:moveTo>
                  <a:lnTo>
                    <a:pt x="1498977" y="0"/>
                  </a:lnTo>
                  <a:lnTo>
                    <a:pt x="1498977" y="1172078"/>
                  </a:lnTo>
                  <a:lnTo>
                    <a:pt x="0" y="1172078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8526573" y="1441196"/>
            <a:ext cx="10718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15" dirty="0">
                <a:latin typeface="DejaVu Sans"/>
                <a:cs typeface="DejaVu Sans"/>
              </a:rPr>
              <a:t>Goggle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841098" y="3118611"/>
            <a:ext cx="67818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135" dirty="0">
                <a:latin typeface="DejaVu Sans"/>
                <a:cs typeface="DejaVu Sans"/>
              </a:rPr>
              <a:t>E</a:t>
            </a:r>
            <a:r>
              <a:rPr sz="2200" b="1" spc="-125" dirty="0">
                <a:latin typeface="DejaVu Sans"/>
                <a:cs typeface="DejaVu Sans"/>
              </a:rPr>
              <a:t>y</a:t>
            </a:r>
            <a:r>
              <a:rPr sz="2200" b="1" spc="-270" dirty="0">
                <a:latin typeface="DejaVu Sans"/>
                <a:cs typeface="DejaVu Sans"/>
              </a:rPr>
              <a:t>e</a:t>
            </a:r>
            <a:r>
              <a:rPr sz="2200" b="1" spc="-90" dirty="0">
                <a:latin typeface="DejaVu Sans"/>
                <a:cs typeface="DejaVu Sans"/>
              </a:rPr>
              <a:t>s</a:t>
            </a:r>
            <a:endParaRPr sz="2200">
              <a:latin typeface="DejaVu Sans"/>
              <a:cs typeface="DejaVu Sans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349953" y="1854653"/>
            <a:ext cx="1477645" cy="1223010"/>
            <a:chOff x="2349953" y="1854653"/>
            <a:chExt cx="1477645" cy="1223010"/>
          </a:xfrm>
        </p:grpSpPr>
        <p:sp>
          <p:nvSpPr>
            <p:cNvPr id="14" name="object 14"/>
            <p:cNvSpPr/>
            <p:nvPr/>
          </p:nvSpPr>
          <p:spPr>
            <a:xfrm>
              <a:off x="2388053" y="1892753"/>
              <a:ext cx="1401353" cy="114667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369003" y="1873703"/>
              <a:ext cx="1439545" cy="1184910"/>
            </a:xfrm>
            <a:custGeom>
              <a:avLst/>
              <a:gdLst/>
              <a:ahLst/>
              <a:cxnLst/>
              <a:rect l="l" t="t" r="r" b="b"/>
              <a:pathLst>
                <a:path w="1439545" h="1184910">
                  <a:moveTo>
                    <a:pt x="0" y="0"/>
                  </a:moveTo>
                  <a:lnTo>
                    <a:pt x="1439453" y="0"/>
                  </a:lnTo>
                  <a:lnTo>
                    <a:pt x="1439453" y="1184778"/>
                  </a:lnTo>
                  <a:lnTo>
                    <a:pt x="0" y="1184778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6426201" y="1828253"/>
            <a:ext cx="1311275" cy="1211580"/>
            <a:chOff x="6426201" y="1828253"/>
            <a:chExt cx="1311275" cy="1211580"/>
          </a:xfrm>
        </p:grpSpPr>
        <p:sp>
          <p:nvSpPr>
            <p:cNvPr id="17" name="object 17"/>
            <p:cNvSpPr/>
            <p:nvPr/>
          </p:nvSpPr>
          <p:spPr>
            <a:xfrm>
              <a:off x="6454776" y="1856828"/>
              <a:ext cx="1253519" cy="111581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440488" y="1842541"/>
              <a:ext cx="1282700" cy="1183005"/>
            </a:xfrm>
            <a:custGeom>
              <a:avLst/>
              <a:gdLst/>
              <a:ahLst/>
              <a:cxnLst/>
              <a:rect l="l" t="t" r="r" b="b"/>
              <a:pathLst>
                <a:path w="1282700" h="1183005">
                  <a:moveTo>
                    <a:pt x="0" y="0"/>
                  </a:moveTo>
                  <a:lnTo>
                    <a:pt x="1282095" y="0"/>
                  </a:lnTo>
                  <a:lnTo>
                    <a:pt x="1282095" y="1182867"/>
                  </a:lnTo>
                  <a:lnTo>
                    <a:pt x="0" y="1182867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9" name="object 19"/>
          <p:cNvGrpSpPr/>
          <p:nvPr/>
        </p:nvGrpSpPr>
        <p:grpSpPr>
          <a:xfrm>
            <a:off x="2214076" y="4383147"/>
            <a:ext cx="1118235" cy="1781175"/>
            <a:chOff x="2214076" y="4383147"/>
            <a:chExt cx="1118235" cy="1781175"/>
          </a:xfrm>
        </p:grpSpPr>
        <p:sp>
          <p:nvSpPr>
            <p:cNvPr id="20" name="object 20"/>
            <p:cNvSpPr/>
            <p:nvPr/>
          </p:nvSpPr>
          <p:spPr>
            <a:xfrm>
              <a:off x="2297151" y="4408547"/>
              <a:ext cx="1009322" cy="172989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226776" y="4395847"/>
              <a:ext cx="1092835" cy="1755775"/>
            </a:xfrm>
            <a:custGeom>
              <a:avLst/>
              <a:gdLst/>
              <a:ahLst/>
              <a:cxnLst/>
              <a:rect l="l" t="t" r="r" b="b"/>
              <a:pathLst>
                <a:path w="1092835" h="1755775">
                  <a:moveTo>
                    <a:pt x="0" y="0"/>
                  </a:moveTo>
                  <a:lnTo>
                    <a:pt x="1092398" y="0"/>
                  </a:lnTo>
                  <a:lnTo>
                    <a:pt x="1092398" y="1755299"/>
                  </a:lnTo>
                  <a:lnTo>
                    <a:pt x="0" y="1755299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2" name="object 22"/>
          <p:cNvGrpSpPr/>
          <p:nvPr/>
        </p:nvGrpSpPr>
        <p:grpSpPr>
          <a:xfrm>
            <a:off x="3902454" y="4407432"/>
            <a:ext cx="1475740" cy="1475740"/>
            <a:chOff x="3902454" y="4407432"/>
            <a:chExt cx="1475740" cy="1475740"/>
          </a:xfrm>
        </p:grpSpPr>
        <p:sp>
          <p:nvSpPr>
            <p:cNvPr id="23" name="object 23"/>
            <p:cNvSpPr/>
            <p:nvPr/>
          </p:nvSpPr>
          <p:spPr>
            <a:xfrm>
              <a:off x="3992610" y="4432832"/>
              <a:ext cx="1295120" cy="142463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3915154" y="4420132"/>
              <a:ext cx="1450340" cy="1450340"/>
            </a:xfrm>
            <a:custGeom>
              <a:avLst/>
              <a:gdLst/>
              <a:ahLst/>
              <a:cxnLst/>
              <a:rect l="l" t="t" r="r" b="b"/>
              <a:pathLst>
                <a:path w="1450339" h="1450339">
                  <a:moveTo>
                    <a:pt x="0" y="0"/>
                  </a:moveTo>
                  <a:lnTo>
                    <a:pt x="1450032" y="0"/>
                  </a:lnTo>
                  <a:lnTo>
                    <a:pt x="1450032" y="1450032"/>
                  </a:lnTo>
                  <a:lnTo>
                    <a:pt x="0" y="1450032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6067426" y="4404255"/>
            <a:ext cx="1458595" cy="1438275"/>
            <a:chOff x="6067426" y="4404255"/>
            <a:chExt cx="1458595" cy="1438275"/>
          </a:xfrm>
        </p:grpSpPr>
        <p:sp>
          <p:nvSpPr>
            <p:cNvPr id="26" name="object 26"/>
            <p:cNvSpPr/>
            <p:nvPr/>
          </p:nvSpPr>
          <p:spPr>
            <a:xfrm>
              <a:off x="6177534" y="4432830"/>
              <a:ext cx="1141467" cy="138082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081713" y="4418543"/>
              <a:ext cx="1430020" cy="1409700"/>
            </a:xfrm>
            <a:custGeom>
              <a:avLst/>
              <a:gdLst/>
              <a:ahLst/>
              <a:cxnLst/>
              <a:rect l="l" t="t" r="r" b="b"/>
              <a:pathLst>
                <a:path w="1430020" h="1409700">
                  <a:moveTo>
                    <a:pt x="0" y="0"/>
                  </a:moveTo>
                  <a:lnTo>
                    <a:pt x="1429930" y="0"/>
                  </a:lnTo>
                  <a:lnTo>
                    <a:pt x="1429930" y="1409403"/>
                  </a:lnTo>
                  <a:lnTo>
                    <a:pt x="0" y="1409403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2337998" y="3173476"/>
            <a:ext cx="1133475" cy="1203960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229870" marR="5080" indent="-34925">
              <a:lnSpc>
                <a:spcPct val="102699"/>
              </a:lnSpc>
              <a:spcBef>
                <a:spcPts val="25"/>
              </a:spcBef>
            </a:pPr>
            <a:r>
              <a:rPr sz="2200" b="1" spc="-195" dirty="0">
                <a:latin typeface="DejaVu Sans"/>
                <a:cs typeface="DejaVu Sans"/>
              </a:rPr>
              <a:t>Nose</a:t>
            </a:r>
            <a:r>
              <a:rPr sz="2200" b="1" spc="-245" dirty="0">
                <a:latin typeface="DejaVu Sans"/>
                <a:cs typeface="DejaVu Sans"/>
              </a:rPr>
              <a:t> </a:t>
            </a:r>
            <a:r>
              <a:rPr sz="2200" b="1" spc="-560" dirty="0">
                <a:latin typeface="DejaVu Sans"/>
                <a:cs typeface="DejaVu Sans"/>
              </a:rPr>
              <a:t>+  </a:t>
            </a:r>
            <a:r>
              <a:rPr sz="2200" b="1" spc="-254" dirty="0">
                <a:latin typeface="DejaVu Sans"/>
                <a:cs typeface="DejaVu Sans"/>
              </a:rPr>
              <a:t>mouth</a:t>
            </a:r>
            <a:endParaRPr sz="22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1050"/>
              </a:spcBef>
            </a:pPr>
            <a:r>
              <a:rPr sz="2400" b="1" spc="-225" dirty="0">
                <a:latin typeface="DejaVu Sans"/>
                <a:cs typeface="DejaVu Sans"/>
              </a:rPr>
              <a:t>Gown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2239962" y="1383284"/>
            <a:ext cx="156908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15" dirty="0">
                <a:latin typeface="DejaVu Sans"/>
                <a:cs typeface="DejaVu Sans"/>
              </a:rPr>
              <a:t>Face</a:t>
            </a:r>
            <a:r>
              <a:rPr sz="2400" b="1" spc="-235" dirty="0">
                <a:latin typeface="DejaVu Sans"/>
                <a:cs typeface="DejaVu Sans"/>
              </a:rPr>
              <a:t> </a:t>
            </a:r>
            <a:r>
              <a:rPr sz="2400" b="1" spc="-260" dirty="0">
                <a:latin typeface="DejaVu Sans"/>
                <a:cs typeface="DejaVu Sans"/>
              </a:rPr>
              <a:t>Mask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4460482" y="1413764"/>
            <a:ext cx="34937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20545" algn="l"/>
              </a:tabLst>
            </a:pPr>
            <a:r>
              <a:rPr sz="2400" b="1" spc="-320" dirty="0">
                <a:latin typeface="DejaVu Sans"/>
                <a:cs typeface="DejaVu Sans"/>
              </a:rPr>
              <a:t>N95</a:t>
            </a:r>
            <a:r>
              <a:rPr sz="2400" b="1" spc="-170" dirty="0">
                <a:latin typeface="DejaVu Sans"/>
                <a:cs typeface="DejaVu Sans"/>
              </a:rPr>
              <a:t> </a:t>
            </a:r>
            <a:r>
              <a:rPr sz="2400" b="1" spc="-260" dirty="0">
                <a:latin typeface="DejaVu Sans"/>
                <a:cs typeface="DejaVu Sans"/>
              </a:rPr>
              <a:t>Mask	</a:t>
            </a:r>
            <a:r>
              <a:rPr sz="3600" b="1" spc="-322" baseline="1157" dirty="0">
                <a:latin typeface="DejaVu Sans"/>
                <a:cs typeface="DejaVu Sans"/>
              </a:rPr>
              <a:t>Face</a:t>
            </a:r>
            <a:r>
              <a:rPr sz="3600" b="1" spc="-337" baseline="1157" dirty="0">
                <a:latin typeface="DejaVu Sans"/>
                <a:cs typeface="DejaVu Sans"/>
              </a:rPr>
              <a:t> </a:t>
            </a:r>
            <a:r>
              <a:rPr sz="3600" b="1" spc="-307" baseline="1157" dirty="0">
                <a:latin typeface="DejaVu Sans"/>
                <a:cs typeface="DejaVu Sans"/>
              </a:rPr>
              <a:t>shield</a:t>
            </a:r>
            <a:endParaRPr sz="3600" baseline="1157">
              <a:latin typeface="DejaVu Sans"/>
              <a:cs typeface="DejaVu Sans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299993" y="3115564"/>
            <a:ext cx="1892300" cy="70548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518159" marR="5080" indent="-506095">
              <a:lnSpc>
                <a:spcPct val="102699"/>
              </a:lnSpc>
              <a:spcBef>
                <a:spcPts val="25"/>
              </a:spcBef>
            </a:pPr>
            <a:r>
              <a:rPr sz="2200" b="1" spc="-155" dirty="0">
                <a:latin typeface="DejaVu Sans"/>
                <a:cs typeface="DejaVu Sans"/>
              </a:rPr>
              <a:t>Eyes </a:t>
            </a:r>
            <a:r>
              <a:rPr sz="2200" b="1" spc="-560" dirty="0">
                <a:latin typeface="DejaVu Sans"/>
                <a:cs typeface="DejaVu Sans"/>
              </a:rPr>
              <a:t>+ </a:t>
            </a:r>
            <a:r>
              <a:rPr sz="2200" b="1" spc="-185" dirty="0">
                <a:latin typeface="DejaVu Sans"/>
                <a:cs typeface="DejaVu Sans"/>
              </a:rPr>
              <a:t>nose </a:t>
            </a:r>
            <a:r>
              <a:rPr sz="2200" b="1" spc="-560" dirty="0">
                <a:latin typeface="DejaVu Sans"/>
                <a:cs typeface="DejaVu Sans"/>
              </a:rPr>
              <a:t>+  </a:t>
            </a:r>
            <a:r>
              <a:rPr sz="2200" b="1" spc="-254" dirty="0">
                <a:latin typeface="DejaVu Sans"/>
                <a:cs typeface="DejaVu Sans"/>
              </a:rPr>
              <a:t>mouth</a:t>
            </a:r>
            <a:endParaRPr sz="2200">
              <a:latin typeface="DejaVu Sans"/>
              <a:cs typeface="DejaVu Sans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275976" y="4001516"/>
            <a:ext cx="10414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75" dirty="0">
                <a:latin typeface="DejaVu Sans"/>
                <a:cs typeface="DejaVu Sans"/>
              </a:rPr>
              <a:t>Glov</a:t>
            </a:r>
            <a:r>
              <a:rPr sz="2400" b="1" spc="-295" dirty="0">
                <a:latin typeface="DejaVu Sans"/>
                <a:cs typeface="DejaVu Sans"/>
              </a:rPr>
              <a:t>e</a:t>
            </a:r>
            <a:r>
              <a:rPr sz="2400" b="1" spc="-95" dirty="0">
                <a:latin typeface="DejaVu Sans"/>
                <a:cs typeface="DejaVu Sans"/>
              </a:rPr>
              <a:t>s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6374319" y="5861811"/>
            <a:ext cx="881380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290" dirty="0">
                <a:latin typeface="DejaVu Sans"/>
                <a:cs typeface="DejaVu Sans"/>
              </a:rPr>
              <a:t>H</a:t>
            </a:r>
            <a:r>
              <a:rPr sz="2200" b="1" spc="-229" dirty="0">
                <a:latin typeface="DejaVu Sans"/>
                <a:cs typeface="DejaVu Sans"/>
              </a:rPr>
              <a:t>a</a:t>
            </a:r>
            <a:r>
              <a:rPr sz="2200" b="1" spc="-220" dirty="0">
                <a:latin typeface="DejaVu Sans"/>
                <a:cs typeface="DejaVu Sans"/>
              </a:rPr>
              <a:t>n</a:t>
            </a:r>
            <a:r>
              <a:rPr sz="2200" b="1" spc="-229" dirty="0">
                <a:latin typeface="DejaVu Sans"/>
                <a:cs typeface="DejaVu Sans"/>
              </a:rPr>
              <a:t>d</a:t>
            </a:r>
            <a:r>
              <a:rPr sz="2200" b="1" spc="-90" dirty="0">
                <a:latin typeface="DejaVu Sans"/>
                <a:cs typeface="DejaVu Sans"/>
              </a:rPr>
              <a:t>s</a:t>
            </a:r>
            <a:endParaRPr sz="2200">
              <a:latin typeface="DejaVu Sans"/>
              <a:cs typeface="DejaVu San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4130261" y="3146044"/>
            <a:ext cx="1473200" cy="127127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569595" marR="5080" indent="-34925">
              <a:lnSpc>
                <a:spcPct val="101800"/>
              </a:lnSpc>
              <a:spcBef>
                <a:spcPts val="50"/>
              </a:spcBef>
            </a:pPr>
            <a:r>
              <a:rPr sz="2200" b="1" spc="-195" dirty="0">
                <a:latin typeface="DejaVu Sans"/>
                <a:cs typeface="DejaVu Sans"/>
              </a:rPr>
              <a:t>Nose</a:t>
            </a:r>
            <a:r>
              <a:rPr sz="2200" b="1" spc="-245" dirty="0">
                <a:latin typeface="DejaVu Sans"/>
                <a:cs typeface="DejaVu Sans"/>
              </a:rPr>
              <a:t> </a:t>
            </a:r>
            <a:r>
              <a:rPr sz="2200" b="1" spc="-560" dirty="0">
                <a:latin typeface="DejaVu Sans"/>
                <a:cs typeface="DejaVu Sans"/>
              </a:rPr>
              <a:t>+  </a:t>
            </a:r>
            <a:r>
              <a:rPr sz="2200" b="1" spc="-254" dirty="0">
                <a:latin typeface="DejaVu Sans"/>
                <a:cs typeface="DejaVu Sans"/>
              </a:rPr>
              <a:t>mouth</a:t>
            </a:r>
            <a:endParaRPr sz="22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1600"/>
              </a:spcBef>
            </a:pPr>
            <a:r>
              <a:rPr sz="2400" b="1" spc="-215" dirty="0">
                <a:latin typeface="DejaVu Sans"/>
                <a:cs typeface="DejaVu Sans"/>
              </a:rPr>
              <a:t>Apron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228684" y="5928867"/>
            <a:ext cx="72580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140" dirty="0">
                <a:latin typeface="DejaVu Sans"/>
                <a:cs typeface="DejaVu Sans"/>
              </a:rPr>
              <a:t>B</a:t>
            </a:r>
            <a:r>
              <a:rPr sz="2200" b="1" spc="-120" dirty="0">
                <a:latin typeface="DejaVu Sans"/>
                <a:cs typeface="DejaVu Sans"/>
              </a:rPr>
              <a:t>o</a:t>
            </a:r>
            <a:r>
              <a:rPr sz="2200" b="1" spc="-229" dirty="0">
                <a:latin typeface="DejaVu Sans"/>
                <a:cs typeface="DejaVu Sans"/>
              </a:rPr>
              <a:t>d</a:t>
            </a:r>
            <a:r>
              <a:rPr sz="2200" b="1" spc="-215" dirty="0">
                <a:latin typeface="DejaVu Sans"/>
                <a:cs typeface="DejaVu Sans"/>
              </a:rPr>
              <a:t>y</a:t>
            </a:r>
            <a:endParaRPr sz="2200">
              <a:latin typeface="DejaVu Sans"/>
              <a:cs typeface="DejaVu Sans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2410230" y="6157467"/>
            <a:ext cx="725805" cy="360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spc="-140" dirty="0">
                <a:latin typeface="DejaVu Sans"/>
                <a:cs typeface="DejaVu Sans"/>
              </a:rPr>
              <a:t>B</a:t>
            </a:r>
            <a:r>
              <a:rPr sz="2200" b="1" spc="-120" dirty="0">
                <a:latin typeface="DejaVu Sans"/>
                <a:cs typeface="DejaVu Sans"/>
              </a:rPr>
              <a:t>o</a:t>
            </a:r>
            <a:r>
              <a:rPr sz="2200" b="1" spc="-229" dirty="0">
                <a:latin typeface="DejaVu Sans"/>
                <a:cs typeface="DejaVu Sans"/>
              </a:rPr>
              <a:t>d</a:t>
            </a:r>
            <a:r>
              <a:rPr sz="2200" b="1" spc="-215" dirty="0">
                <a:latin typeface="DejaVu Sans"/>
                <a:cs typeface="DejaVu Sans"/>
              </a:rPr>
              <a:t>y</a:t>
            </a:r>
            <a:endParaRPr sz="2200">
              <a:latin typeface="DejaVu Sans"/>
              <a:cs typeface="DejaVu Sans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4601857" y="1894832"/>
            <a:ext cx="1251742" cy="123997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16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2" y="91440"/>
            <a:ext cx="11463250" cy="577418"/>
          </a:xfrm>
        </p:spPr>
        <p:txBody>
          <a:bodyPr>
            <a:normAutofit/>
          </a:bodyPr>
          <a:lstStyle/>
          <a:p>
            <a:r>
              <a:rPr lang="en-US" sz="2800" dirty="0"/>
              <a:t>Strategies to optimize the availability of </a:t>
            </a:r>
            <a:r>
              <a:rPr lang="en-US" sz="2800" dirty="0" smtClean="0"/>
              <a:t>personal protective </a:t>
            </a:r>
            <a:r>
              <a:rPr lang="en-US" sz="2800" dirty="0"/>
              <a:t>equipment (PPE)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9375" y="773084"/>
            <a:ext cx="7739149" cy="576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8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7667205"/>
              </p:ext>
            </p:extLst>
          </p:nvPr>
        </p:nvGraphicFramePr>
        <p:xfrm>
          <a:off x="215829" y="191193"/>
          <a:ext cx="11704621" cy="64635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28859"/>
                <a:gridCol w="1290468"/>
                <a:gridCol w="3317261"/>
                <a:gridCol w="4968033"/>
              </a:tblGrid>
              <a:tr h="1001540">
                <a:tc>
                  <a:txBody>
                    <a:bodyPr/>
                    <a:lstStyle/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Setting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Target personnel or patients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Activity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Type of PPE or procedure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474490">
                <a:tc rowSpan="4"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Healthcare 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facilities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Inpatient </a:t>
                      </a: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facilities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Patient room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Healthcare </a:t>
                      </a:r>
                      <a:endParaRPr lang="en-US" sz="2000" b="1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workers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Providing direct care to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COVID-19 patients.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Medical mask; Gowns,</a:t>
                      </a:r>
                      <a:r>
                        <a:rPr lang="en-US" sz="2000" baseline="0" dirty="0" smtClean="0">
                          <a:solidFill>
                            <a:srgbClr val="00B0F0"/>
                          </a:solidFill>
                          <a:effectLst/>
                        </a:rPr>
                        <a:t> Gloves, Eye Protection (Goggles or Face shield)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Gown</a:t>
                      </a: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210194"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Aerosol-generating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procedures performed on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COVID-19 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patients.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Respirator 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N95 or 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FFP2 standard</a:t>
                      </a:r>
                      <a:r>
                        <a:rPr lang="en-US" sz="2000" baseline="0" dirty="0" smtClean="0">
                          <a:solidFill>
                            <a:srgbClr val="00B0F0"/>
                          </a:solidFill>
                          <a:effectLst/>
                        </a:rPr>
                        <a:t> or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aseline="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rgbClr val="00B0F0"/>
                          </a:solidFill>
                          <a:effectLst/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rgbClr val="00B0F0"/>
                          </a:solidFill>
                          <a:effectLst/>
                        </a:rPr>
                        <a:t>equivalent,Gown,Gloves</a:t>
                      </a:r>
                      <a:r>
                        <a:rPr lang="en-US" sz="2000" baseline="0" dirty="0" smtClean="0">
                          <a:solidFill>
                            <a:srgbClr val="00B0F0"/>
                          </a:solidFill>
                          <a:effectLst/>
                        </a:rPr>
                        <a:t>, Eye protection,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aseline="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rgbClr val="00B0F0"/>
                          </a:solidFill>
                          <a:effectLst/>
                        </a:rPr>
                        <a:t> Apron</a:t>
                      </a: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987630"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Cleaners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Entering 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the room 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of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COVID-19 patients.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Medical mask, Gown,</a:t>
                      </a:r>
                      <a:r>
                        <a:rPr lang="en-US" sz="2000" baseline="0" dirty="0" smtClean="0">
                          <a:solidFill>
                            <a:srgbClr val="00B0F0"/>
                          </a:solidFill>
                          <a:effectLst/>
                        </a:rPr>
                        <a:t> Heavy duty gloves, Eye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aseline="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rgbClr val="00B0F0"/>
                          </a:solidFill>
                          <a:effectLst/>
                        </a:rPr>
                        <a:t> protection (if risk of splash from organic 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aseline="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0" dirty="0" smtClean="0">
                          <a:solidFill>
                            <a:srgbClr val="00B0F0"/>
                          </a:solidFill>
                          <a:effectLst/>
                        </a:rPr>
                        <a:t>materials (or chemicals), Boots or closed shoes 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</a:txBody>
                  <a:tcPr marL="0" marR="0" marT="0" marB="0"/>
                </a:tc>
              </a:tr>
              <a:tr h="1789735"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solidFill>
                            <a:srgbClr val="00B0F0"/>
                          </a:solidFill>
                          <a:effectLst/>
                        </a:rPr>
                        <a:t>Visitors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Entering 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the room of 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a</a:t>
                      </a: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COVID-19 patient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Medical </a:t>
                      </a: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mask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 smtClean="0">
                        <a:solidFill>
                          <a:srgbClr val="00B0F0"/>
                        </a:solidFill>
                        <a:effectLst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00B0F0"/>
                          </a:solidFill>
                          <a:effectLst/>
                        </a:rPr>
                        <a:t>Gown</a:t>
                      </a: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B0F0"/>
                          </a:solidFill>
                          <a:effectLst/>
                        </a:rPr>
                        <a:t>Gloves</a:t>
                      </a:r>
                      <a:endParaRPr lang="en-US" sz="2000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48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3024417"/>
              </p:ext>
            </p:extLst>
          </p:nvPr>
        </p:nvGraphicFramePr>
        <p:xfrm>
          <a:off x="241068" y="89470"/>
          <a:ext cx="11646131" cy="66143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05366"/>
                <a:gridCol w="2803378"/>
                <a:gridCol w="3166778"/>
                <a:gridCol w="3270609"/>
              </a:tblGrid>
              <a:tr h="3178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Setting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Target personnel</a:t>
                      </a:r>
                      <a:r>
                        <a:rPr lang="en-US" sz="16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or patients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Type</a:t>
                      </a:r>
                      <a:r>
                        <a:rPr lang="en-US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of  PPE or Procedure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831272"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Other </a:t>
                      </a:r>
                      <a:r>
                        <a:rPr lang="en-US" sz="1600" b="1" dirty="0">
                          <a:effectLst/>
                        </a:rPr>
                        <a:t>areas of patient </a:t>
                      </a: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transit</a:t>
                      </a:r>
                      <a:r>
                        <a:rPr lang="en-US" sz="1600" b="1" baseline="0" dirty="0" smtClean="0"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dirty="0" smtClean="0">
                          <a:effectLst/>
                        </a:rPr>
                        <a:t>(e.g</a:t>
                      </a:r>
                      <a:r>
                        <a:rPr lang="en-US" sz="1600" b="1" dirty="0">
                          <a:effectLst/>
                        </a:rPr>
                        <a:t>., wards, </a:t>
                      </a: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corridors</a:t>
                      </a:r>
                      <a:r>
                        <a:rPr lang="en-US" sz="1600" b="1" dirty="0">
                          <a:effectLst/>
                        </a:rPr>
                        <a:t>).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All </a:t>
                      </a:r>
                      <a:r>
                        <a:rPr lang="en-US" sz="1600" b="1" dirty="0">
                          <a:effectLst/>
                        </a:rPr>
                        <a:t>staff, including </a:t>
                      </a: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healthcare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workers.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Any </a:t>
                      </a:r>
                      <a:r>
                        <a:rPr lang="en-US" sz="1600" dirty="0">
                          <a:effectLst/>
                        </a:rPr>
                        <a:t>activity that does </a:t>
                      </a:r>
                      <a:r>
                        <a:rPr lang="en-US" sz="1600" dirty="0" smtClean="0">
                          <a:effectLst/>
                        </a:rPr>
                        <a:t>not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involve </a:t>
                      </a:r>
                      <a:r>
                        <a:rPr lang="en-US" sz="1600" dirty="0">
                          <a:effectLst/>
                        </a:rPr>
                        <a:t>contact with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COVID-19 </a:t>
                      </a:r>
                      <a:r>
                        <a:rPr lang="en-US" sz="1600" dirty="0">
                          <a:effectLst/>
                        </a:rPr>
                        <a:t>patients.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No </a:t>
                      </a:r>
                      <a:r>
                        <a:rPr lang="en-US" sz="1600" dirty="0">
                          <a:effectLst/>
                        </a:rPr>
                        <a:t>PPE required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286374">
                <a:tc rowSpan="3"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Triage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Healthcare </a:t>
                      </a:r>
                      <a:r>
                        <a:rPr lang="en-US" sz="1600" b="1" dirty="0">
                          <a:effectLst/>
                        </a:rPr>
                        <a:t>workers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Preliminary </a:t>
                      </a:r>
                      <a:r>
                        <a:rPr lang="en-US" sz="1600" dirty="0">
                          <a:effectLst/>
                        </a:rPr>
                        <a:t>screening </a:t>
                      </a: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Not involving</a:t>
                      </a:r>
                      <a:r>
                        <a:rPr lang="en-US" sz="1600" baseline="0" dirty="0" smtClean="0">
                          <a:effectLst/>
                        </a:rPr>
                        <a:t> direct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</a:rPr>
                        <a:t>contact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14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Maintain </a:t>
                      </a:r>
                      <a:r>
                        <a:rPr lang="en-US" sz="1600" dirty="0">
                          <a:effectLst/>
                        </a:rPr>
                        <a:t>spatial </a:t>
                      </a: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distance </a:t>
                      </a:r>
                      <a:r>
                        <a:rPr lang="en-US" sz="1600" dirty="0">
                          <a:effectLst/>
                        </a:rPr>
                        <a:t>of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at </a:t>
                      </a:r>
                      <a:r>
                        <a:rPr lang="en-US" sz="1600" dirty="0">
                          <a:effectLst/>
                        </a:rPr>
                        <a:t>least 1 m.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No </a:t>
                      </a:r>
                      <a:r>
                        <a:rPr lang="en-US" sz="1600" dirty="0">
                          <a:effectLst/>
                        </a:rPr>
                        <a:t>PPE required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413456"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Patients with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 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Respiratory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symptoms.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 smtClean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Any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Maintain </a:t>
                      </a:r>
                      <a:r>
                        <a:rPr lang="en-US" sz="1600" dirty="0">
                          <a:effectLst/>
                        </a:rPr>
                        <a:t>spatial </a:t>
                      </a: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distance </a:t>
                      </a:r>
                      <a:r>
                        <a:rPr lang="en-US" sz="1600" dirty="0">
                          <a:effectLst/>
                        </a:rPr>
                        <a:t>of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at </a:t>
                      </a:r>
                      <a:r>
                        <a:rPr lang="en-US" sz="1600" dirty="0">
                          <a:effectLst/>
                        </a:rPr>
                        <a:t>least 1 m.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Provide </a:t>
                      </a:r>
                      <a:r>
                        <a:rPr lang="en-US" sz="1600" dirty="0">
                          <a:effectLst/>
                        </a:rPr>
                        <a:t>medical mask </a:t>
                      </a: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If tolerated by patient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91361"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Patients </a:t>
                      </a:r>
                      <a:r>
                        <a:rPr lang="en-US" sz="1600" b="1" dirty="0">
                          <a:effectLst/>
                        </a:rPr>
                        <a:t>without </a:t>
                      </a:r>
                      <a:r>
                        <a:rPr lang="en-US" sz="1600" b="1" dirty="0" smtClean="0">
                          <a:effectLst/>
                        </a:rPr>
                        <a:t>respiratory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symptoms.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Any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No </a:t>
                      </a:r>
                      <a:r>
                        <a:rPr lang="en-US" sz="1600" dirty="0">
                          <a:effectLst/>
                        </a:rPr>
                        <a:t>PPE required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115032"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Laboratory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Lab </a:t>
                      </a:r>
                      <a:r>
                        <a:rPr lang="en-US" sz="1600" b="1" dirty="0">
                          <a:effectLst/>
                        </a:rPr>
                        <a:t>technician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Manipulation </a:t>
                      </a:r>
                      <a:r>
                        <a:rPr lang="en-US" sz="1600" dirty="0">
                          <a:effectLst/>
                        </a:rPr>
                        <a:t>of respiratory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samples.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Medical mask,</a:t>
                      </a:r>
                      <a:r>
                        <a:rPr lang="en-US" sz="1600" baseline="0" dirty="0" smtClean="0">
                          <a:effectLst/>
                        </a:rPr>
                        <a:t> Gown,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</a:rPr>
                        <a:t> Gloves, Eye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</a:rPr>
                        <a:t> protection (If Risk of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effectLst/>
                        </a:rPr>
                        <a:t> splash)</a:t>
                      </a:r>
                      <a:endParaRPr lang="en-US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624316"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Administrative </a:t>
                      </a:r>
                      <a:r>
                        <a:rPr lang="en-US" sz="1600" b="1" dirty="0">
                          <a:effectLst/>
                        </a:rPr>
                        <a:t>areas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</a:rPr>
                        <a:t>All </a:t>
                      </a:r>
                      <a:r>
                        <a:rPr lang="en-US" sz="1600" b="1" dirty="0">
                          <a:effectLst/>
                        </a:rPr>
                        <a:t>staff, including </a:t>
                      </a:r>
                      <a:r>
                        <a:rPr lang="en-US" sz="1600" b="1" dirty="0" smtClean="0">
                          <a:effectLst/>
                        </a:rPr>
                        <a:t>healthcare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workers.</a:t>
                      </a:r>
                      <a:endParaRPr lang="en-US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Administrative </a:t>
                      </a:r>
                      <a:r>
                        <a:rPr lang="en-US" sz="1600" dirty="0">
                          <a:effectLst/>
                        </a:rPr>
                        <a:t>tasks that </a:t>
                      </a:r>
                      <a:r>
                        <a:rPr lang="en-US" sz="1600" dirty="0" smtClean="0">
                          <a:effectLst/>
                        </a:rPr>
                        <a:t>do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not involve contact </a:t>
                      </a:r>
                      <a:r>
                        <a:rPr lang="en-US" sz="1600" dirty="0" smtClean="0">
                          <a:effectLst/>
                        </a:rPr>
                        <a:t>with COVID-19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 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patients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No </a:t>
                      </a:r>
                      <a:r>
                        <a:rPr lang="en-US" sz="1600" dirty="0">
                          <a:effectLst/>
                        </a:rPr>
                        <a:t>PPE required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538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4132293"/>
              </p:ext>
            </p:extLst>
          </p:nvPr>
        </p:nvGraphicFramePr>
        <p:xfrm>
          <a:off x="274320" y="66500"/>
          <a:ext cx="11488188" cy="67261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7359"/>
                <a:gridCol w="3175462"/>
                <a:gridCol w="2901143"/>
                <a:gridCol w="3674224"/>
              </a:tblGrid>
              <a:tr h="747735">
                <a:tc rowSpan="5">
                  <a:txBody>
                    <a:bodyPr/>
                    <a:lstStyle/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Consultation </a:t>
                      </a: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room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Healthcare workers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Physical </a:t>
                      </a:r>
                      <a:r>
                        <a:rPr lang="en-US" sz="1800" dirty="0">
                          <a:effectLst/>
                        </a:rPr>
                        <a:t>examination </a:t>
                      </a:r>
                      <a:r>
                        <a:rPr lang="en-US" sz="1800" dirty="0" smtClean="0">
                          <a:effectLst/>
                        </a:rPr>
                        <a:t>of</a:t>
                      </a: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6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patient with </a:t>
                      </a:r>
                      <a:r>
                        <a:rPr lang="en-US" sz="1800" dirty="0" smtClean="0">
                          <a:effectLst/>
                        </a:rPr>
                        <a:t>respiratory</a:t>
                      </a:r>
                    </a:p>
                    <a:p>
                      <a:pPr marL="63500" marR="0">
                        <a:lnSpc>
                          <a:spcPts val="106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symptoms</a:t>
                      </a:r>
                      <a:r>
                        <a:rPr lang="en-US" sz="1800" dirty="0" smtClean="0">
                          <a:effectLst/>
                        </a:rPr>
                        <a:t>.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Medical mask, Gown, Gloves and Eye</a:t>
                      </a: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 protection.</a:t>
                      </a: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7516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Healthcare workers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Physical </a:t>
                      </a:r>
                      <a:r>
                        <a:rPr lang="en-US" sz="1800" dirty="0">
                          <a:effectLst/>
                        </a:rPr>
                        <a:t>examination </a:t>
                      </a:r>
                      <a:r>
                        <a:rPr lang="en-US" sz="1800" dirty="0" smtClean="0">
                          <a:effectLst/>
                        </a:rPr>
                        <a:t>of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patients without </a:t>
                      </a:r>
                      <a:r>
                        <a:rPr lang="en-US" sz="1800" dirty="0" smtClean="0">
                          <a:effectLst/>
                        </a:rPr>
                        <a:t>respiratory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symptoms.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PPE </a:t>
                      </a:r>
                      <a:r>
                        <a:rPr lang="en-US" sz="1800" dirty="0">
                          <a:effectLst/>
                        </a:rPr>
                        <a:t>according to standard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precautions </a:t>
                      </a:r>
                      <a:r>
                        <a:rPr lang="en-US" sz="1800" dirty="0">
                          <a:effectLst/>
                        </a:rPr>
                        <a:t>and risk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assessment</a:t>
                      </a:r>
                      <a:r>
                        <a:rPr lang="en-US" sz="1800" dirty="0">
                          <a:effectLst/>
                        </a:rPr>
                        <a:t>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99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Patients </a:t>
                      </a:r>
                      <a:r>
                        <a:rPr lang="en-US" sz="1800" b="1" dirty="0">
                          <a:effectLst/>
                        </a:rPr>
                        <a:t>with </a:t>
                      </a:r>
                      <a:r>
                        <a:rPr lang="en-US" sz="1800" b="1" dirty="0" smtClean="0">
                          <a:effectLst/>
                        </a:rPr>
                        <a:t>respiratory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symptoms</a:t>
                      </a:r>
                      <a:r>
                        <a:rPr lang="en-US" sz="1800" b="1" dirty="0" smtClean="0">
                          <a:effectLst/>
                        </a:rPr>
                        <a:t>.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Any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Provide </a:t>
                      </a:r>
                      <a:r>
                        <a:rPr lang="en-US" sz="1800" dirty="0">
                          <a:effectLst/>
                        </a:rPr>
                        <a:t>medical mask if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tolerated.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463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Patients </a:t>
                      </a:r>
                      <a:r>
                        <a:rPr lang="en-US" sz="1800" b="1" dirty="0">
                          <a:effectLst/>
                        </a:rPr>
                        <a:t>without respiratory</a:t>
                      </a: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symptoms.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Any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No </a:t>
                      </a:r>
                      <a:r>
                        <a:rPr lang="en-US" sz="1800" dirty="0">
                          <a:effectLst/>
                        </a:rPr>
                        <a:t>PPE required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3590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Cleaners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After </a:t>
                      </a:r>
                      <a:r>
                        <a:rPr lang="en-US" sz="1800" dirty="0">
                          <a:effectLst/>
                        </a:rPr>
                        <a:t>and </a:t>
                      </a:r>
                      <a:r>
                        <a:rPr lang="en-US" sz="1800" dirty="0" smtClean="0">
                          <a:effectLst/>
                        </a:rPr>
                        <a:t>between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 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consultations </a:t>
                      </a:r>
                      <a:r>
                        <a:rPr lang="en-US" sz="1800" dirty="0">
                          <a:effectLst/>
                        </a:rPr>
                        <a:t>with </a:t>
                      </a:r>
                      <a:r>
                        <a:rPr lang="en-US" sz="1800" dirty="0" smtClean="0">
                          <a:effectLst/>
                        </a:rPr>
                        <a:t>patients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with respiratory symptoms.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Medical mask, Gown,</a:t>
                      </a:r>
                      <a:r>
                        <a:rPr lang="en-US" sz="1800" baseline="0" dirty="0" smtClean="0">
                          <a:effectLst/>
                        </a:rPr>
                        <a:t> Heavy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Duty Gloves Eye protection (if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 of splash from Organic or 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chemical materials. Boots a or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 closed shoes </a:t>
                      </a: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1801346">
                <a:tc rowSpan="2"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Waiting </a:t>
                      </a:r>
                      <a:r>
                        <a:rPr lang="en-US" sz="1800" b="1" dirty="0">
                          <a:effectLst/>
                        </a:rPr>
                        <a:t>room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Patients </a:t>
                      </a:r>
                      <a:r>
                        <a:rPr lang="en-US" sz="1800" b="1" dirty="0">
                          <a:effectLst/>
                        </a:rPr>
                        <a:t>with respiratory</a:t>
                      </a: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symptoms.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Any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Provide </a:t>
                      </a:r>
                      <a:r>
                        <a:rPr lang="en-US" sz="1800" dirty="0">
                          <a:effectLst/>
                        </a:rPr>
                        <a:t>medical mask if</a:t>
                      </a: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tolerated</a:t>
                      </a:r>
                      <a:r>
                        <a:rPr lang="en-US" sz="1800" dirty="0" smtClean="0">
                          <a:effectLst/>
                        </a:rPr>
                        <a:t>.  Immediately move patient to an</a:t>
                      </a:r>
                      <a:r>
                        <a:rPr lang="en-US" sz="1800" baseline="0" dirty="0" smtClean="0">
                          <a:effectLst/>
                        </a:rPr>
                        <a:t> isolation room or separate away from others. If this is possible, ensure spatial distance of at least 1m from other patients. No PPE required. </a:t>
                      </a: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4224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Patients </a:t>
                      </a:r>
                      <a:r>
                        <a:rPr lang="en-US" sz="1800" b="1" dirty="0">
                          <a:effectLst/>
                        </a:rPr>
                        <a:t>without </a:t>
                      </a:r>
                      <a:r>
                        <a:rPr lang="en-US" sz="1800" b="1" dirty="0" smtClean="0">
                          <a:effectLst/>
                        </a:rPr>
                        <a:t>respiratory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</a:endParaRPr>
                    </a:p>
                    <a:p>
                      <a:pPr marL="63500" marR="0">
                        <a:lnSpc>
                          <a:spcPts val="108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symptoms.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Any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No </a:t>
                      </a:r>
                      <a:r>
                        <a:rPr lang="en-US" sz="1800" dirty="0">
                          <a:effectLst/>
                        </a:rPr>
                        <a:t>PPE required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40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1905844"/>
              </p:ext>
            </p:extLst>
          </p:nvPr>
        </p:nvGraphicFramePr>
        <p:xfrm>
          <a:off x="324196" y="290945"/>
          <a:ext cx="11521440" cy="61453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80360"/>
                <a:gridCol w="2007524"/>
                <a:gridCol w="3753196"/>
                <a:gridCol w="2880360"/>
              </a:tblGrid>
              <a:tr h="290946"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 Activity</a:t>
                      </a:r>
                      <a:endParaRPr lang="en-US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Type of PPE or procedure.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290945">
                <a:tc gridSpan="4"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Community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280218">
                <a:tc rowSpan="4"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Home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Patients with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 respiratory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symptoms.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Any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Maintain </a:t>
                      </a:r>
                      <a:r>
                        <a:rPr lang="en-US" sz="1800" dirty="0">
                          <a:effectLst/>
                        </a:rPr>
                        <a:t>spatial distance </a:t>
                      </a:r>
                      <a:r>
                        <a:rPr lang="en-US" sz="1800" dirty="0" smtClean="0">
                          <a:effectLst/>
                        </a:rPr>
                        <a:t>of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at least 1 m</a:t>
                      </a:r>
                      <a:r>
                        <a:rPr lang="en-US" sz="1800" dirty="0" smtClean="0">
                          <a:effectLst/>
                        </a:rPr>
                        <a:t>. Provide</a:t>
                      </a:r>
                      <a:r>
                        <a:rPr lang="en-US" sz="1800" baseline="0" dirty="0" smtClean="0">
                          <a:effectLst/>
                        </a:rPr>
                        <a:t> medical 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mask if tolerated except when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 sleeping</a:t>
                      </a: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9202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Caregiver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Entering </a:t>
                      </a:r>
                      <a:r>
                        <a:rPr lang="en-US" sz="1800" dirty="0">
                          <a:effectLst/>
                        </a:rPr>
                        <a:t>the patient’s room,</a:t>
                      </a: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but not providing direct </a:t>
                      </a:r>
                      <a:r>
                        <a:rPr lang="en-US" sz="1800" dirty="0" smtClean="0">
                          <a:effectLst/>
                        </a:rPr>
                        <a:t>care</a:t>
                      </a: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or assistance.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Medical </a:t>
                      </a:r>
                      <a:r>
                        <a:rPr lang="en-US" sz="1800" dirty="0">
                          <a:effectLst/>
                        </a:rPr>
                        <a:t>mask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22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Caregiver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Providing </a:t>
                      </a:r>
                      <a:r>
                        <a:rPr lang="en-US" sz="1800" dirty="0">
                          <a:effectLst/>
                        </a:rPr>
                        <a:t>direct care or </a:t>
                      </a:r>
                      <a:r>
                        <a:rPr lang="en-US" sz="1800" dirty="0" smtClean="0">
                          <a:effectLst/>
                        </a:rPr>
                        <a:t>when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handling stool, urine or </a:t>
                      </a:r>
                      <a:r>
                        <a:rPr lang="en-US" sz="1800" dirty="0" smtClean="0">
                          <a:effectLst/>
                        </a:rPr>
                        <a:t>waste</a:t>
                      </a: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from COVID-19 </a:t>
                      </a:r>
                      <a:r>
                        <a:rPr lang="en-US" sz="1800" dirty="0" smtClean="0">
                          <a:effectLst/>
                        </a:rPr>
                        <a:t>patient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being cared for at home.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Gloves, Medical Masks,</a:t>
                      </a:r>
                      <a:r>
                        <a:rPr lang="en-US" sz="1800" baseline="0" dirty="0" smtClean="0">
                          <a:effectLst/>
                        </a:rPr>
                        <a:t> Apron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 (If risk of splash)</a:t>
                      </a: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12213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</a:rPr>
                        <a:t>Healthcare workers</a:t>
                      </a:r>
                      <a:endParaRPr lang="en-US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Providing </a:t>
                      </a:r>
                      <a:r>
                        <a:rPr lang="en-US" sz="1800" dirty="0">
                          <a:effectLst/>
                        </a:rPr>
                        <a:t>direct care </a:t>
                      </a:r>
                      <a:r>
                        <a:rPr lang="en-US" sz="1800" dirty="0" smtClean="0">
                          <a:effectLst/>
                        </a:rPr>
                        <a:t>or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assistance to a </a:t>
                      </a:r>
                      <a:r>
                        <a:rPr lang="en-US" sz="1800" dirty="0" smtClean="0">
                          <a:effectLst/>
                        </a:rPr>
                        <a:t>COVID-19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patient at home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Medical mask, Gown, Gloves,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 Eye protection</a:t>
                      </a: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920270"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Public </a:t>
                      </a:r>
                      <a:r>
                        <a:rPr lang="en-US" sz="1800" b="1" dirty="0">
                          <a:effectLst/>
                        </a:rPr>
                        <a:t>areas (e.g., schools,</a:t>
                      </a: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shopping malls, </a:t>
                      </a:r>
                      <a:r>
                        <a:rPr lang="en-US" sz="1800" b="1" dirty="0" smtClean="0">
                          <a:effectLst/>
                        </a:rPr>
                        <a:t>train</a:t>
                      </a:r>
                      <a:endParaRPr lang="en-US" sz="1800" b="1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stations).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Individuals </a:t>
                      </a:r>
                      <a:r>
                        <a:rPr lang="en-US" sz="1800" b="1" dirty="0">
                          <a:effectLst/>
                        </a:rPr>
                        <a:t>without</a:t>
                      </a: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respiratory symptoms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Any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No </a:t>
                      </a:r>
                      <a:r>
                        <a:rPr lang="en-US" sz="1800" dirty="0">
                          <a:effectLst/>
                        </a:rPr>
                        <a:t>PPE required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9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757608"/>
              </p:ext>
            </p:extLst>
          </p:nvPr>
        </p:nvGraphicFramePr>
        <p:xfrm>
          <a:off x="149629" y="91441"/>
          <a:ext cx="11587944" cy="6337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8182"/>
                <a:gridCol w="1753985"/>
                <a:gridCol w="4858791"/>
                <a:gridCol w="2896986"/>
              </a:tblGrid>
              <a:tr h="390697">
                <a:tc>
                  <a:txBody>
                    <a:bodyPr/>
                    <a:lstStyle/>
                    <a:p>
                      <a:pPr marL="63500" marR="0" algn="ctr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 algn="ctr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Setting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 algn="ctr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 algn="ctr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Category</a:t>
                      </a:r>
                      <a:r>
                        <a:rPr lang="en-US" sz="18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of </a:t>
                      </a:r>
                    </a:p>
                    <a:p>
                      <a:pPr marL="63500" marR="0" algn="ctr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baseline="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 algn="ctr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person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 algn="ctr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 algn="ctr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Activity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 algn="ctr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 algn="ctr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Type of PPE</a:t>
                      </a:r>
                      <a:endParaRPr lang="en-US" sz="1800" b="1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565268">
                <a:tc rowSpan="6"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Ambulance or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 transfer</a:t>
                      </a:r>
                      <a:r>
                        <a:rPr lang="en-US" sz="1800" b="1" baseline="0" dirty="0" smtClean="0"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effectLst/>
                        </a:rPr>
                        <a:t>vehicle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Healthcare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 </a:t>
                      </a:r>
                      <a:r>
                        <a:rPr lang="en-US" sz="1800" b="1" dirty="0">
                          <a:effectLst/>
                        </a:rPr>
                        <a:t>workers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Transporting suspected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COVID-19 patients to </a:t>
                      </a:r>
                      <a:r>
                        <a:rPr lang="en-US" sz="1800" dirty="0" smtClean="0">
                          <a:effectLst/>
                        </a:rPr>
                        <a:t>the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referral healthcare facility.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Medical mask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Gowns, Gloves, Eye</a:t>
                      </a:r>
                      <a:r>
                        <a:rPr lang="en-US" sz="1800" baseline="0" dirty="0" smtClean="0">
                          <a:effectLst/>
                        </a:rPr>
                        <a:t> protection</a:t>
                      </a: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8624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Driver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Involved </a:t>
                      </a:r>
                      <a:r>
                        <a:rPr lang="en-US" sz="1800" dirty="0">
                          <a:effectLst/>
                        </a:rPr>
                        <a:t>only in driving </a:t>
                      </a:r>
                      <a:r>
                        <a:rPr lang="en-US" sz="1800" dirty="0" smtClean="0">
                          <a:effectLst/>
                        </a:rPr>
                        <a:t>the patient with suspected 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COVID-19</a:t>
                      </a:r>
                      <a:r>
                        <a:rPr lang="en-US" sz="1800" baseline="0" dirty="0" smtClean="0">
                          <a:effectLst/>
                        </a:rPr>
                        <a:t> and the driver’s compartment is 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separated from the COVID-19 patient.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Maintain </a:t>
                      </a:r>
                      <a:r>
                        <a:rPr lang="en-US" sz="1800" dirty="0">
                          <a:effectLst/>
                        </a:rPr>
                        <a:t>spatial distance </a:t>
                      </a:r>
                      <a:r>
                        <a:rPr lang="en-US" sz="1800" dirty="0" smtClean="0">
                          <a:effectLst/>
                        </a:rPr>
                        <a:t>of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at least 1 m</a:t>
                      </a:r>
                      <a:r>
                        <a:rPr lang="en-US" sz="1800" dirty="0" smtClean="0">
                          <a:effectLst/>
                        </a:rPr>
                        <a:t>. N</a:t>
                      </a:r>
                      <a:r>
                        <a:rPr lang="en-US" sz="1800" baseline="0" dirty="0" smtClean="0">
                          <a:effectLst/>
                        </a:rPr>
                        <a:t>o PPE required.</a:t>
                      </a: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5571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Assisting </a:t>
                      </a:r>
                      <a:r>
                        <a:rPr lang="en-US" sz="1800" dirty="0">
                          <a:effectLst/>
                        </a:rPr>
                        <a:t>with loading </a:t>
                      </a:r>
                      <a:r>
                        <a:rPr lang="en-US" sz="1800" dirty="0" smtClean="0">
                          <a:effectLst/>
                        </a:rPr>
                        <a:t>or unloading patient</a:t>
                      </a:r>
                      <a:r>
                        <a:rPr lang="en-US" sz="1800" baseline="0" dirty="0" smtClean="0">
                          <a:effectLst/>
                        </a:rPr>
                        <a:t> with 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suspected  with suspected COVID-19 disease.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Medical mask, Gown,</a:t>
                      </a:r>
                      <a:r>
                        <a:rPr lang="en-US" sz="1800" baseline="0" dirty="0" smtClean="0">
                          <a:effectLst/>
                        </a:rPr>
                        <a:t> Gloves, 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Eye protection</a:t>
                      </a: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</a:tr>
              <a:tr h="8576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No </a:t>
                      </a:r>
                      <a:r>
                        <a:rPr lang="en-US" sz="1800" dirty="0">
                          <a:effectLst/>
                        </a:rPr>
                        <a:t>direct contact with </a:t>
                      </a:r>
                      <a:r>
                        <a:rPr lang="en-US" sz="1800" dirty="0" smtClean="0">
                          <a:effectLst/>
                        </a:rPr>
                        <a:t>patient with</a:t>
                      </a:r>
                      <a:r>
                        <a:rPr lang="en-US" sz="1800" baseline="0" dirty="0" smtClean="0">
                          <a:effectLst/>
                        </a:rPr>
                        <a:t> suspected COVID-19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but no separation </a:t>
                      </a:r>
                      <a:r>
                        <a:rPr lang="en-US" sz="1800" dirty="0" smtClean="0">
                          <a:effectLst/>
                        </a:rPr>
                        <a:t>between driver’s and patient’s 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compartment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Medical </a:t>
                      </a:r>
                      <a:r>
                        <a:rPr lang="en-US" sz="1800" dirty="0">
                          <a:effectLst/>
                        </a:rPr>
                        <a:t>mask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3916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Patient </a:t>
                      </a:r>
                      <a:r>
                        <a:rPr lang="en-US" sz="1800" b="1" dirty="0">
                          <a:effectLst/>
                        </a:rPr>
                        <a:t>with </a:t>
                      </a: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suspected COVID</a:t>
                      </a:r>
                      <a:r>
                        <a:rPr lang="en-US" sz="1800" b="1" baseline="0" dirty="0" smtClean="0">
                          <a:effectLst/>
                        </a:rPr>
                        <a:t> </a:t>
                      </a: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Cleaners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Transport </a:t>
                      </a:r>
                      <a:r>
                        <a:rPr lang="en-US" sz="1800" dirty="0">
                          <a:effectLst/>
                        </a:rPr>
                        <a:t>to the </a:t>
                      </a:r>
                      <a:r>
                        <a:rPr lang="en-US" sz="1800" dirty="0" smtClean="0">
                          <a:effectLst/>
                        </a:rPr>
                        <a:t>referral</a:t>
                      </a: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healthcare facility</a:t>
                      </a:r>
                      <a:r>
                        <a:rPr lang="en-US" sz="1800" dirty="0" smtClean="0">
                          <a:effectLst/>
                        </a:rPr>
                        <a:t>. </a:t>
                      </a: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3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Medical </a:t>
                      </a:r>
                      <a:r>
                        <a:rPr lang="en-US" sz="1800" dirty="0">
                          <a:effectLst/>
                        </a:rPr>
                        <a:t>mask if tolerated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  <a:tr h="17652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Cleaning </a:t>
                      </a:r>
                      <a:r>
                        <a:rPr lang="en-US" sz="1800" dirty="0">
                          <a:effectLst/>
                        </a:rPr>
                        <a:t>after and </a:t>
                      </a:r>
                      <a:r>
                        <a:rPr lang="en-US" sz="1800" dirty="0" smtClean="0">
                          <a:effectLst/>
                        </a:rPr>
                        <a:t>between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transport of patients </a:t>
                      </a:r>
                      <a:r>
                        <a:rPr lang="en-US" sz="1800" dirty="0" smtClean="0">
                          <a:effectLst/>
                        </a:rPr>
                        <a:t>with</a:t>
                      </a: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suspected COVID-19 disease</a:t>
                      </a: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 the referral </a:t>
                      </a:r>
                      <a:r>
                        <a:rPr lang="en-US" sz="1800" dirty="0" smtClean="0">
                          <a:effectLst/>
                        </a:rPr>
                        <a:t>healthcare</a:t>
                      </a:r>
                    </a:p>
                    <a:p>
                      <a:pPr marL="6350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8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facility.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Medical mask, Gown,</a:t>
                      </a:r>
                      <a:r>
                        <a:rPr lang="en-US" sz="1800" baseline="0" dirty="0" smtClean="0">
                          <a:effectLst/>
                        </a:rPr>
                        <a:t> Heavy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 duty gloves, Eye protection 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(if risk of splash from organic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aseline="0" dirty="0" smtClean="0">
                        <a:effectLst/>
                      </a:endParaRP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 material or chemicals).</a:t>
                      </a:r>
                    </a:p>
                    <a:p>
                      <a:pPr marL="63500" marR="0">
                        <a:lnSpc>
                          <a:spcPts val="102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endParaRPr lang="en-US" sz="1800" dirty="0">
                        <a:effectLst/>
                      </a:endParaRPr>
                    </a:p>
                    <a:p>
                      <a:pPr marL="63500" marR="0">
                        <a:lnSpc>
                          <a:spcPts val="10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Boots </a:t>
                      </a:r>
                      <a:r>
                        <a:rPr lang="en-US" sz="1800" dirty="0">
                          <a:effectLst/>
                        </a:rPr>
                        <a:t>or closed work shoes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83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3E6B49502B9C642B2D5BB5E754263EF" ma:contentTypeVersion="8" ma:contentTypeDescription="Ein neues Dokument erstellen." ma:contentTypeScope="" ma:versionID="0e2396517994fde0a1f31f3d9d98bc95">
  <xsd:schema xmlns:xsd="http://www.w3.org/2001/XMLSchema" xmlns:xs="http://www.w3.org/2001/XMLSchema" xmlns:p="http://schemas.microsoft.com/office/2006/metadata/properties" xmlns:ns2="1e2bd01e-29b9-4066-9a95-1c36b16ac655" xmlns:ns3="d532121a-fa52-4771-8dd4-0430e1f15839" targetNamespace="http://schemas.microsoft.com/office/2006/metadata/properties" ma:root="true" ma:fieldsID="6cd55501c148cf27e9a6f75b0f07e242" ns2:_="" ns3:_="">
    <xsd:import namespace="1e2bd01e-29b9-4066-9a95-1c36b16ac655"/>
    <xsd:import namespace="d532121a-fa52-4771-8dd4-0430e1f1583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2bd01e-29b9-4066-9a95-1c36b16ac65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32121a-fa52-4771-8dd4-0430e1f1583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D87A8D2-7A11-4CB6-B2E7-DC222B0D5F3C}"/>
</file>

<file path=customXml/itemProps2.xml><?xml version="1.0" encoding="utf-8"?>
<ds:datastoreItem xmlns:ds="http://schemas.openxmlformats.org/officeDocument/2006/customXml" ds:itemID="{62ADEC7F-44FB-4A7C-91AE-420379C0E62C}"/>
</file>

<file path=customXml/itemProps3.xml><?xml version="1.0" encoding="utf-8"?>
<ds:datastoreItem xmlns:ds="http://schemas.openxmlformats.org/officeDocument/2006/customXml" ds:itemID="{BDE6B4A4-C71C-43D2-B30E-F14641E028AE}"/>
</file>

<file path=docProps/app.xml><?xml version="1.0" encoding="utf-8"?>
<Properties xmlns="http://schemas.openxmlformats.org/officeDocument/2006/extended-properties" xmlns:vt="http://schemas.openxmlformats.org/officeDocument/2006/docPropsVTypes">
  <TotalTime>1675</TotalTime>
  <Words>1103</Words>
  <Application>Microsoft Office PowerPoint</Application>
  <PresentationFormat>Widescreen</PresentationFormat>
  <Paragraphs>504</Paragraphs>
  <Slides>16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DejaVu Sans</vt:lpstr>
      <vt:lpstr>Office Theme</vt:lpstr>
      <vt:lpstr>Guidance on  Rational use of PPE for Covid-19 Management </vt:lpstr>
      <vt:lpstr>Introduction</vt:lpstr>
      <vt:lpstr>Examples of PPE for use in health care  settings for COVID-19</vt:lpstr>
      <vt:lpstr>Strategies to optimize the availability of personal protective equipment (PPE)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Donning and Doffing of PPE </vt:lpstr>
      <vt:lpstr>Droplet precautions when handling Covid-19 cases</vt:lpstr>
      <vt:lpstr>PowerPoint Presentation</vt:lpstr>
      <vt:lpstr>PowerPoint Presentation</vt:lpstr>
      <vt:lpstr>Airborne precautions</vt:lpstr>
      <vt:lpstr>N95 Mask Fitting – Do a seal check before you enter the room!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Bodob</dc:creator>
  <cp:lastModifiedBy>Microsoft account</cp:lastModifiedBy>
  <cp:revision>31</cp:revision>
  <dcterms:created xsi:type="dcterms:W3CDTF">2020-03-02T07:52:19Z</dcterms:created>
  <dcterms:modified xsi:type="dcterms:W3CDTF">2022-11-19T11:36:38Z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0x01010033E6B49502B9C642B2D5BB5E754263EF</vt:lpwstr>
  </property>
</Properties>
</file>