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293_CF4D2C84.xml" ContentType="application/vnd.ms-powerpoint.comments+xml"/>
  <Override PartName="/ppt/notesSlides/notesSlide3.xml" ContentType="application/vnd.openxmlformats-officedocument.presentationml.notesSlide+xml"/>
  <Override PartName="/ppt/comments/modernComment_30E_15C4BB8B.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2F8_DBF3CC60.xml" ContentType="application/vnd.ms-powerpoint.comments+xml"/>
  <Override PartName="/ppt/comments/modernComment_3C3_200C7DA3.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73"/>
  </p:notesMasterIdLst>
  <p:sldIdLst>
    <p:sldId id="256" r:id="rId5"/>
    <p:sldId id="659" r:id="rId6"/>
    <p:sldId id="429" r:id="rId7"/>
    <p:sldId id="785" r:id="rId8"/>
    <p:sldId id="701" r:id="rId9"/>
    <p:sldId id="704" r:id="rId10"/>
    <p:sldId id="699" r:id="rId11"/>
    <p:sldId id="708" r:id="rId12"/>
    <p:sldId id="709" r:id="rId13"/>
    <p:sldId id="711" r:id="rId14"/>
    <p:sldId id="714" r:id="rId15"/>
    <p:sldId id="968" r:id="rId16"/>
    <p:sldId id="715" r:id="rId17"/>
    <p:sldId id="717" r:id="rId18"/>
    <p:sldId id="787" r:id="rId19"/>
    <p:sldId id="750" r:id="rId20"/>
    <p:sldId id="729" r:id="rId21"/>
    <p:sldId id="730" r:id="rId22"/>
    <p:sldId id="731" r:id="rId23"/>
    <p:sldId id="732" r:id="rId24"/>
    <p:sldId id="733" r:id="rId25"/>
    <p:sldId id="734" r:id="rId26"/>
    <p:sldId id="735" r:id="rId27"/>
    <p:sldId id="737" r:id="rId28"/>
    <p:sldId id="965" r:id="rId29"/>
    <p:sldId id="740" r:id="rId30"/>
    <p:sldId id="743" r:id="rId31"/>
    <p:sldId id="746" r:id="rId32"/>
    <p:sldId id="744" r:id="rId33"/>
    <p:sldId id="747" r:id="rId34"/>
    <p:sldId id="967" r:id="rId35"/>
    <p:sldId id="782" r:id="rId36"/>
    <p:sldId id="781" r:id="rId37"/>
    <p:sldId id="783" r:id="rId38"/>
    <p:sldId id="763" r:id="rId39"/>
    <p:sldId id="777" r:id="rId40"/>
    <p:sldId id="767" r:id="rId41"/>
    <p:sldId id="768" r:id="rId42"/>
    <p:sldId id="769" r:id="rId43"/>
    <p:sldId id="770" r:id="rId44"/>
    <p:sldId id="771" r:id="rId45"/>
    <p:sldId id="774" r:id="rId46"/>
    <p:sldId id="775" r:id="rId47"/>
    <p:sldId id="688" r:id="rId48"/>
    <p:sldId id="754" r:id="rId49"/>
    <p:sldId id="756" r:id="rId50"/>
    <p:sldId id="757" r:id="rId51"/>
    <p:sldId id="758" r:id="rId52"/>
    <p:sldId id="759" r:id="rId53"/>
    <p:sldId id="760" r:id="rId54"/>
    <p:sldId id="761" r:id="rId55"/>
    <p:sldId id="966" r:id="rId56"/>
    <p:sldId id="790" r:id="rId57"/>
    <p:sldId id="789" r:id="rId58"/>
    <p:sldId id="963" r:id="rId59"/>
    <p:sldId id="793" r:id="rId60"/>
    <p:sldId id="784" r:id="rId61"/>
    <p:sldId id="957" r:id="rId62"/>
    <p:sldId id="956" r:id="rId63"/>
    <p:sldId id="958" r:id="rId64"/>
    <p:sldId id="959" r:id="rId65"/>
    <p:sldId id="960" r:id="rId66"/>
    <p:sldId id="961" r:id="rId67"/>
    <p:sldId id="962" r:id="rId68"/>
    <p:sldId id="719" r:id="rId69"/>
    <p:sldId id="720" r:id="rId70"/>
    <p:sldId id="964" r:id="rId71"/>
    <p:sldId id="663" r:id="rId72"/>
  </p:sldIdLst>
  <p:sldSz cx="12192000" cy="6858000"/>
  <p:notesSz cx="6858000" cy="9144000"/>
  <p:defaultTex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454761-CC25-4E87-D095-F4E0AF4574DB}" name="Buckup, Rieke GIZ" initials="BG" userId="S::rieke.buckup@giz.de::dc659dc8-4076-4822-9824-418c61fc00c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ucy Cripps" initials="LC"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429E9C-162C-4075-9D49-E75C4D8E4F6C}" v="18" dt="2023-03-15T14:46:35.460"/>
    <p1510:client id="{950B6FCF-EF91-414B-9F77-3911FD537599}" v="41" dt="2023-03-31T08:24:06.3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56" autoAdjust="0"/>
    <p:restoredTop sz="96882" autoAdjust="0"/>
  </p:normalViewPr>
  <p:slideViewPr>
    <p:cSldViewPr snapToGrid="0" snapToObjects="1">
      <p:cViewPr>
        <p:scale>
          <a:sx n="63" d="100"/>
          <a:sy n="63" d="100"/>
        </p:scale>
        <p:origin x="148" y="4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commentAuthors" Target="commentAuthors.xml"/><Relationship Id="rId79"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kwanine, Ombeni GIZ" userId="S::ombeni.chikwanine@giz.de::85da2d99-1887-481e-861c-04b64172f523" providerId="AD" clId="Web-{7B429E9C-162C-4075-9D49-E75C4D8E4F6C}"/>
    <pc:docChg chg="modSld">
      <pc:chgData name="Chikwanine, Ombeni GIZ" userId="S::ombeni.chikwanine@giz.de::85da2d99-1887-481e-861c-04b64172f523" providerId="AD" clId="Web-{7B429E9C-162C-4075-9D49-E75C4D8E4F6C}" dt="2023-03-15T14:46:35.460" v="18" actId="20577"/>
      <pc:docMkLst>
        <pc:docMk/>
      </pc:docMkLst>
      <pc:sldChg chg="modSp">
        <pc:chgData name="Chikwanine, Ombeni GIZ" userId="S::ombeni.chikwanine@giz.de::85da2d99-1887-481e-861c-04b64172f523" providerId="AD" clId="Web-{7B429E9C-162C-4075-9D49-E75C4D8E4F6C}" dt="2023-03-15T14:46:35.460" v="18" actId="20577"/>
        <pc:sldMkLst>
          <pc:docMk/>
          <pc:sldMk cId="3690187872" sldId="760"/>
        </pc:sldMkLst>
        <pc:spChg chg="mod">
          <ac:chgData name="Chikwanine, Ombeni GIZ" userId="S::ombeni.chikwanine@giz.de::85da2d99-1887-481e-861c-04b64172f523" providerId="AD" clId="Web-{7B429E9C-162C-4075-9D49-E75C4D8E4F6C}" dt="2023-03-15T14:46:35.460" v="18" actId="20577"/>
          <ac:spMkLst>
            <pc:docMk/>
            <pc:sldMk cId="3690187872" sldId="760"/>
            <ac:spMk id="2" creationId="{D3124CF9-8343-44E1-A04C-F2CC15286A9E}"/>
          </ac:spMkLst>
        </pc:spChg>
      </pc:sldChg>
      <pc:sldChg chg="modSp">
        <pc:chgData name="Chikwanine, Ombeni GIZ" userId="S::ombeni.chikwanine@giz.de::85da2d99-1887-481e-861c-04b64172f523" providerId="AD" clId="Web-{7B429E9C-162C-4075-9D49-E75C4D8E4F6C}" dt="2023-03-15T14:46:16.663" v="9" actId="20577"/>
        <pc:sldMkLst>
          <pc:docMk/>
          <pc:sldMk cId="1470718377" sldId="761"/>
        </pc:sldMkLst>
        <pc:spChg chg="mod">
          <ac:chgData name="Chikwanine, Ombeni GIZ" userId="S::ombeni.chikwanine@giz.de::85da2d99-1887-481e-861c-04b64172f523" providerId="AD" clId="Web-{7B429E9C-162C-4075-9D49-E75C4D8E4F6C}" dt="2023-03-15T14:46:16.663" v="9" actId="20577"/>
          <ac:spMkLst>
            <pc:docMk/>
            <pc:sldMk cId="1470718377" sldId="761"/>
            <ac:spMk id="2" creationId="{CA46590F-1188-4046-818B-2AE4E75B69FA}"/>
          </ac:spMkLst>
        </pc:spChg>
      </pc:sldChg>
    </pc:docChg>
  </pc:docChgLst>
  <pc:docChgLst>
    <pc:chgData name="Chikwanine, Ombeni GIZ" userId="S::ombeni.chikwanine@giz.de::85da2d99-1887-481e-861c-04b64172f523" providerId="AD" clId="Web-{950B6FCF-EF91-414B-9F77-3911FD537599}"/>
    <pc:docChg chg="modSld">
      <pc:chgData name="Chikwanine, Ombeni GIZ" userId="S::ombeni.chikwanine@giz.de::85da2d99-1887-481e-861c-04b64172f523" providerId="AD" clId="Web-{950B6FCF-EF91-414B-9F77-3911FD537599}" dt="2023-03-31T08:24:06.376" v="40" actId="14100"/>
      <pc:docMkLst>
        <pc:docMk/>
      </pc:docMkLst>
      <pc:sldChg chg="modSp">
        <pc:chgData name="Chikwanine, Ombeni GIZ" userId="S::ombeni.chikwanine@giz.de::85da2d99-1887-481e-861c-04b64172f523" providerId="AD" clId="Web-{950B6FCF-EF91-414B-9F77-3911FD537599}" dt="2023-03-31T08:18:54.923" v="33" actId="20577"/>
        <pc:sldMkLst>
          <pc:docMk/>
          <pc:sldMk cId="594086866" sldId="256"/>
        </pc:sldMkLst>
        <pc:spChg chg="mod">
          <ac:chgData name="Chikwanine, Ombeni GIZ" userId="S::ombeni.chikwanine@giz.de::85da2d99-1887-481e-861c-04b64172f523" providerId="AD" clId="Web-{950B6FCF-EF91-414B-9F77-3911FD537599}" dt="2023-03-31T08:18:54.923" v="33" actId="20577"/>
          <ac:spMkLst>
            <pc:docMk/>
            <pc:sldMk cId="594086866" sldId="256"/>
            <ac:spMk id="2" creationId="{00000000-0000-0000-0000-000000000000}"/>
          </ac:spMkLst>
        </pc:spChg>
      </pc:sldChg>
      <pc:sldChg chg="modSp delCm modCm">
        <pc:chgData name="Chikwanine, Ombeni GIZ" userId="S::ombeni.chikwanine@giz.de::85da2d99-1887-481e-861c-04b64172f523" providerId="AD" clId="Web-{950B6FCF-EF91-414B-9F77-3911FD537599}" dt="2023-03-31T08:22:29.387" v="36"/>
        <pc:sldMkLst>
          <pc:docMk/>
          <pc:sldMk cId="1912158922" sldId="763"/>
        </pc:sldMkLst>
        <pc:spChg chg="mod">
          <ac:chgData name="Chikwanine, Ombeni GIZ" userId="S::ombeni.chikwanine@giz.de::85da2d99-1887-481e-861c-04b64172f523" providerId="AD" clId="Web-{950B6FCF-EF91-414B-9F77-3911FD537599}" dt="2023-03-31T08:22:29.246" v="35" actId="20577"/>
          <ac:spMkLst>
            <pc:docMk/>
            <pc:sldMk cId="1912158922" sldId="763"/>
            <ac:spMk id="3" creationId="{F4356046-62B8-45CC-A725-39267A6C755B}"/>
          </ac:spMkLst>
        </pc:spChg>
        <pc:extLst>
          <p:ext xmlns:p="http://schemas.openxmlformats.org/presentationml/2006/main" uri="{D6D511B9-2390-475A-947B-AFAB55BFBCF1}">
            <pc226:cmChg xmlns:pc226="http://schemas.microsoft.com/office/powerpoint/2022/06/main/command" chg="del mod">
              <pc226:chgData name="Chikwanine, Ombeni GIZ" userId="S::ombeni.chikwanine@giz.de::85da2d99-1887-481e-861c-04b64172f523" providerId="AD" clId="Web-{950B6FCF-EF91-414B-9F77-3911FD537599}" dt="2023-03-31T08:22:29.387" v="36"/>
              <pc2:cmMkLst xmlns:pc2="http://schemas.microsoft.com/office/powerpoint/2019/9/main/command">
                <pc:docMk/>
                <pc:sldMk cId="1912158922" sldId="763"/>
                <pc2:cmMk id="{32D3A9C7-841D-48CC-B356-4035EF8EE3BA}"/>
              </pc2:cmMkLst>
            </pc226:cmChg>
          </p:ext>
        </pc:extLst>
      </pc:sldChg>
      <pc:sldChg chg="modSp">
        <pc:chgData name="Chikwanine, Ombeni GIZ" userId="S::ombeni.chikwanine@giz.de::85da2d99-1887-481e-861c-04b64172f523" providerId="AD" clId="Web-{950B6FCF-EF91-414B-9F77-3911FD537599}" dt="2023-03-31T08:24:06.376" v="40" actId="14100"/>
        <pc:sldMkLst>
          <pc:docMk/>
          <pc:sldMk cId="3801308224" sldId="793"/>
        </pc:sldMkLst>
        <pc:picChg chg="mod">
          <ac:chgData name="Chikwanine, Ombeni GIZ" userId="S::ombeni.chikwanine@giz.de::85da2d99-1887-481e-861c-04b64172f523" providerId="AD" clId="Web-{950B6FCF-EF91-414B-9F77-3911FD537599}" dt="2023-03-31T08:24:06.376" v="40" actId="14100"/>
          <ac:picMkLst>
            <pc:docMk/>
            <pc:sldMk cId="3801308224" sldId="793"/>
            <ac:picMk id="5" creationId="{49B5ED65-1AC4-4F65-BAB1-5976213C8F6E}"/>
          </ac:picMkLst>
        </pc:picChg>
      </pc:sldChg>
      <pc:sldChg chg="delSp modSp">
        <pc:chgData name="Chikwanine, Ombeni GIZ" userId="S::ombeni.chikwanine@giz.de::85da2d99-1887-481e-861c-04b64172f523" providerId="AD" clId="Web-{950B6FCF-EF91-414B-9F77-3911FD537599}" dt="2023-03-31T08:23:57.235" v="39" actId="14100"/>
        <pc:sldMkLst>
          <pc:docMk/>
          <pc:sldMk cId="537689507" sldId="963"/>
        </pc:sldMkLst>
        <pc:spChg chg="del">
          <ac:chgData name="Chikwanine, Ombeni GIZ" userId="S::ombeni.chikwanine@giz.de::85da2d99-1887-481e-861c-04b64172f523" providerId="AD" clId="Web-{950B6FCF-EF91-414B-9F77-3911FD537599}" dt="2023-03-31T08:23:52.985" v="38"/>
          <ac:spMkLst>
            <pc:docMk/>
            <pc:sldMk cId="537689507" sldId="963"/>
            <ac:spMk id="6" creationId="{220F7196-C73D-4231-8984-5BBD20038BF1}"/>
          </ac:spMkLst>
        </pc:spChg>
        <pc:picChg chg="mod">
          <ac:chgData name="Chikwanine, Ombeni GIZ" userId="S::ombeni.chikwanine@giz.de::85da2d99-1887-481e-861c-04b64172f523" providerId="AD" clId="Web-{950B6FCF-EF91-414B-9F77-3911FD537599}" dt="2023-03-31T08:23:57.235" v="39" actId="14100"/>
          <ac:picMkLst>
            <pc:docMk/>
            <pc:sldMk cId="537689507" sldId="963"/>
            <ac:picMk id="5" creationId="{407B6E0E-6005-43F3-AD29-28F7770E0747}"/>
          </ac:picMkLst>
        </pc:picChg>
        <pc:picChg chg="del">
          <ac:chgData name="Chikwanine, Ombeni GIZ" userId="S::ombeni.chikwanine@giz.de::85da2d99-1887-481e-861c-04b64172f523" providerId="AD" clId="Web-{950B6FCF-EF91-414B-9F77-3911FD537599}" dt="2023-03-31T08:23:43.578" v="37"/>
          <ac:picMkLst>
            <pc:docMk/>
            <pc:sldMk cId="537689507" sldId="963"/>
            <ac:picMk id="7" creationId="{49CC2077-BFE5-4AD4-92F4-7371F3F42893}"/>
          </ac:picMkLst>
        </pc:picChg>
      </pc:sldChg>
    </pc:docChg>
  </pc:docChgLst>
</pc:chgInfo>
</file>

<file path=ppt/comments/modernComment_293_CF4D2C84.xml><?xml version="1.0" encoding="utf-8"?>
<p188:cmLst xmlns:a="http://schemas.openxmlformats.org/drawingml/2006/main" xmlns:r="http://schemas.openxmlformats.org/officeDocument/2006/relationships" xmlns:p188="http://schemas.microsoft.com/office/powerpoint/2018/8/main">
  <p188:cm id="{E3276C60-DAC8-4E63-8C68-76347B037AA0}" authorId="{79454761-CC25-4E87-D095-F4E0AF4574DB}" created="2023-03-10T16:10:24.233">
    <ac:txMkLst xmlns:ac="http://schemas.microsoft.com/office/drawing/2013/main/command">
      <pc:docMk xmlns:pc="http://schemas.microsoft.com/office/powerpoint/2013/main/command"/>
      <pc:sldMk xmlns:pc="http://schemas.microsoft.com/office/powerpoint/2013/main/command" cId="3477941380" sldId="659"/>
      <ac:spMk id="8" creationId="{C9DD1474-58ED-8B4B-8914-8521C7EB84A8}"/>
      <ac:txMk cp="1" len="1">
        <ac:context len="159" hash="452458991"/>
      </ac:txMk>
    </ac:txMkLst>
    <p188:pos x="448849" y="365342"/>
    <p188:txBody>
      <a:bodyPr/>
      <a:lstStyle/>
      <a:p>
        <a:r>
          <a:rPr lang="en-US"/>
          <a:t>General Comments: 
- The design of this presentation should be in the same format like the other ones 
- there is way too much information on the slides so that it is hard for readers to get the essence of the topic - it would be useful to cut back words quite a bit and possibly also cut whole slides (73 slides are quite a bit). I also believe that the information given is sometimes too detailed (such as details on the composition of fats) and unrelatable for readers </a:t>
        </a:r>
      </a:p>
    </p188:txBody>
  </p188:cm>
</p188:cmLst>
</file>

<file path=ppt/comments/modernComment_2F8_DBF3CC60.xml><?xml version="1.0" encoding="utf-8"?>
<p188:cmLst xmlns:a="http://schemas.openxmlformats.org/drawingml/2006/main" xmlns:r="http://schemas.openxmlformats.org/officeDocument/2006/relationships" xmlns:p188="http://schemas.microsoft.com/office/powerpoint/2018/8/main">
  <p188:cm id="{97A3CEB9-902D-4781-AB55-D0AF2831E83C}" authorId="{79454761-CC25-4E87-D095-F4E0AF4574DB}" created="2023-03-10T16:35:06.965">
    <ac:txMkLst xmlns:ac="http://schemas.microsoft.com/office/drawing/2013/main/command">
      <pc:docMk xmlns:pc="http://schemas.microsoft.com/office/powerpoint/2013/main/command"/>
      <pc:sldMk xmlns:pc="http://schemas.microsoft.com/office/powerpoint/2013/main/command" cId="3690187872" sldId="760"/>
      <ac:spMk id="3" creationId="{A74F834A-1E1F-408B-8868-962D809A867C}"/>
      <ac:txMk cp="0" len="29">
        <ac:context len="30" hash="2182701567"/>
      </ac:txMk>
    </ac:txMkLst>
    <p188:pos x="4221238" y="689428"/>
    <p188:txBody>
      <a:bodyPr/>
      <a:lstStyle/>
      <a:p>
        <a:r>
          <a:rPr lang="en-US"/>
          <a:t>the next slides that cover this topic are too full - reduce the amount of words </a:t>
        </a:r>
      </a:p>
    </p188:txBody>
  </p188:cm>
</p188:cmLst>
</file>

<file path=ppt/comments/modernComment_30E_15C4BB8B.xml><?xml version="1.0" encoding="utf-8"?>
<p188:cmLst xmlns:a="http://schemas.openxmlformats.org/drawingml/2006/main" xmlns:r="http://schemas.openxmlformats.org/officeDocument/2006/relationships" xmlns:p188="http://schemas.microsoft.com/office/powerpoint/2018/8/main">
  <p188:cm id="{6C400AD4-2218-4312-886D-BDDF9A485A92}" authorId="{79454761-CC25-4E87-D095-F4E0AF4574DB}" created="2023-03-10T16:30:41.022">
    <ac:txMkLst xmlns:ac="http://schemas.microsoft.com/office/drawing/2013/main/command">
      <pc:docMk xmlns:pc="http://schemas.microsoft.com/office/powerpoint/2013/main/command"/>
      <pc:sldMk xmlns:pc="http://schemas.microsoft.com/office/powerpoint/2013/main/command" cId="365214603" sldId="782"/>
      <ac:spMk id="3" creationId="{2F758361-81D1-4110-94BE-B11ACEF4D9BF}"/>
      <ac:txMk cp="12" len="10">
        <ac:context len="47" hash="1590130155"/>
      </ac:txMk>
    </ac:txMkLst>
    <p188:pos x="3483428" y="689428"/>
    <p188:txBody>
      <a:bodyPr/>
      <a:lstStyle/>
      <a:p>
        <a:r>
          <a:rPr lang="en-US"/>
          <a:t>I dont really understand how the following geaphics fit into course of this presentation - possibly insert a heading that explains the next topic </a:t>
        </a:r>
      </a:p>
    </p188:txBody>
  </p188:cm>
</p188:cmLst>
</file>

<file path=ppt/comments/modernComment_3C3_200C7DA3.xml><?xml version="1.0" encoding="utf-8"?>
<p188:cmLst xmlns:a="http://schemas.openxmlformats.org/drawingml/2006/main" xmlns:r="http://schemas.openxmlformats.org/officeDocument/2006/relationships" xmlns:p188="http://schemas.microsoft.com/office/powerpoint/2018/8/main">
  <p188:cm id="{ED435CE4-AB33-4CF8-ABCD-70F57B1F946A}" authorId="{79454761-CC25-4E87-D095-F4E0AF4574DB}" created="2023-03-10T16:36:00.591">
    <ac:txMkLst xmlns:ac="http://schemas.microsoft.com/office/drawing/2013/main/command">
      <pc:docMk xmlns:pc="http://schemas.microsoft.com/office/powerpoint/2013/main/command"/>
      <pc:sldMk xmlns:pc="http://schemas.microsoft.com/office/powerpoint/2013/main/command" cId="537689507" sldId="963"/>
      <ac:spMk id="3" creationId="{2837C6BD-255F-4E9D-A1E4-FF12453E4114}"/>
      <ac:txMk cp="0" len="23">
        <ac:context len="24" hash="183600532"/>
      </ac:txMk>
    </ac:txMkLst>
    <p188:pos x="3773714" y="689428"/>
    <p188:txBody>
      <a:bodyPr/>
      <a:lstStyle/>
      <a:p>
        <a:r>
          <a:rPr lang="en-US"/>
          <a:t>the format of the graphic looks weird</a:t>
        </a:r>
      </a:p>
    </p188:txBody>
  </p188:cm>
</p188: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B2F2BC-3667-46B1-B2F2-254F39EEA21C}" type="doc">
      <dgm:prSet loTypeId="urn:microsoft.com/office/officeart/2005/8/layout/hierarchy1" loCatId="hierarchy" qsTypeId="urn:microsoft.com/office/officeart/2005/8/quickstyle/simple5" qsCatId="simple" csTypeId="urn:microsoft.com/office/officeart/2005/8/colors/accent0_3" csCatId="mainScheme"/>
      <dgm:spPr/>
      <dgm:t>
        <a:bodyPr/>
        <a:lstStyle/>
        <a:p>
          <a:endParaRPr lang="en-US"/>
        </a:p>
      </dgm:t>
    </dgm:pt>
    <dgm:pt modelId="{A517D7C9-EA37-4DE1-9B53-79AD0CAD3499}">
      <dgm:prSet/>
      <dgm:spPr/>
      <dgm:t>
        <a:bodyPr/>
        <a:lstStyle/>
        <a:p>
          <a:r>
            <a:rPr lang="de-DE" b="1" i="0" baseline="0" dirty="0" err="1"/>
            <a:t>Infectious</a:t>
          </a:r>
          <a:r>
            <a:rPr lang="de-DE" b="1" i="0" baseline="0" dirty="0"/>
            <a:t> </a:t>
          </a:r>
          <a:r>
            <a:rPr lang="de-DE" b="1" i="0" baseline="0" dirty="0" err="1"/>
            <a:t>acute</a:t>
          </a:r>
          <a:r>
            <a:rPr lang="de-DE" b="1" i="0" baseline="0" dirty="0"/>
            <a:t> </a:t>
          </a:r>
          <a:r>
            <a:rPr lang="de-DE" b="1" i="0" baseline="0" dirty="0" err="1"/>
            <a:t>disease</a:t>
          </a:r>
          <a:endParaRPr lang="en-US" dirty="0"/>
        </a:p>
      </dgm:t>
    </dgm:pt>
    <dgm:pt modelId="{AE738514-B512-4377-8A11-94ACF872A780}" type="parTrans" cxnId="{2146379B-649E-4C00-ABC8-C82FB8F14D35}">
      <dgm:prSet/>
      <dgm:spPr/>
      <dgm:t>
        <a:bodyPr/>
        <a:lstStyle/>
        <a:p>
          <a:endParaRPr lang="en-US"/>
        </a:p>
      </dgm:t>
    </dgm:pt>
    <dgm:pt modelId="{AA2BA2FA-76C1-44ED-8137-342E68203CF7}" type="sibTrans" cxnId="{2146379B-649E-4C00-ABC8-C82FB8F14D35}">
      <dgm:prSet/>
      <dgm:spPr/>
      <dgm:t>
        <a:bodyPr/>
        <a:lstStyle/>
        <a:p>
          <a:endParaRPr lang="en-US"/>
        </a:p>
      </dgm:t>
    </dgm:pt>
    <dgm:pt modelId="{7AC7CCA2-5EE3-4F4C-822A-4231D3E2C08F}">
      <dgm:prSet/>
      <dgm:spPr/>
      <dgm:t>
        <a:bodyPr/>
        <a:lstStyle/>
        <a:p>
          <a:r>
            <a:rPr lang="de-DE" b="0" i="0" baseline="0">
              <a:latin typeface="+mn-lt"/>
            </a:rPr>
            <a:t>Gastroenteritis, </a:t>
          </a:r>
          <a:r>
            <a:rPr lang="de-DE" b="0" i="1" baseline="0">
              <a:latin typeface="+mn-lt"/>
            </a:rPr>
            <a:t>Yesinia Sp</a:t>
          </a:r>
          <a:r>
            <a:rPr lang="de-DE" b="0" i="0" baseline="0">
              <a:latin typeface="+mn-lt"/>
            </a:rPr>
            <a:t>.,Norovirus; Meningitis , </a:t>
          </a:r>
          <a:r>
            <a:rPr lang="de-DE" b="0" i="1" baseline="0">
              <a:latin typeface="+mn-lt"/>
            </a:rPr>
            <a:t>Salmonella sp</a:t>
          </a:r>
          <a:r>
            <a:rPr lang="de-DE">
              <a:latin typeface="+mn-lt"/>
            </a:rPr>
            <a:t>; </a:t>
          </a:r>
          <a:r>
            <a:rPr lang="de-DE" b="0" i="0" baseline="0">
              <a:latin typeface="+mn-lt"/>
            </a:rPr>
            <a:t>Speticaemia, Brucella; Acute neurological symptoms, </a:t>
          </a:r>
          <a:r>
            <a:rPr lang="de-DE" b="0" i="1" baseline="0">
              <a:latin typeface="+mn-lt"/>
            </a:rPr>
            <a:t>Clostriduim botulinum</a:t>
          </a:r>
          <a:r>
            <a:rPr lang="de-DE">
              <a:latin typeface="+mn-lt"/>
            </a:rPr>
            <a:t>; </a:t>
          </a:r>
          <a:r>
            <a:rPr lang="de-DE" b="0" i="0" baseline="0">
              <a:latin typeface="+mn-lt"/>
            </a:rPr>
            <a:t>Acute hepatitis, Hepatitis A, Hepatitis B; Perinatal loss, </a:t>
          </a:r>
          <a:r>
            <a:rPr lang="de-DE" b="0" i="1" baseline="0">
              <a:latin typeface="+mn-lt"/>
            </a:rPr>
            <a:t>Toxoplasma gondii</a:t>
          </a:r>
          <a:endParaRPr lang="en-US">
            <a:latin typeface="+mn-lt"/>
          </a:endParaRPr>
        </a:p>
      </dgm:t>
    </dgm:pt>
    <dgm:pt modelId="{0C3FD14E-61C4-40B4-BC70-24586D0E6108}" type="parTrans" cxnId="{2D67E484-D487-4A37-854E-401F90AE228D}">
      <dgm:prSet/>
      <dgm:spPr/>
      <dgm:t>
        <a:bodyPr/>
        <a:lstStyle/>
        <a:p>
          <a:endParaRPr lang="en-US"/>
        </a:p>
      </dgm:t>
    </dgm:pt>
    <dgm:pt modelId="{2FC7F2E9-2B7A-47FF-BC25-8A9B82488928}" type="sibTrans" cxnId="{2D67E484-D487-4A37-854E-401F90AE228D}">
      <dgm:prSet/>
      <dgm:spPr/>
      <dgm:t>
        <a:bodyPr/>
        <a:lstStyle/>
        <a:p>
          <a:endParaRPr lang="en-US"/>
        </a:p>
      </dgm:t>
    </dgm:pt>
    <dgm:pt modelId="{2E07ADC2-8533-4F8D-8673-6D345134822D}">
      <dgm:prSet/>
      <dgm:spPr/>
      <dgm:t>
        <a:bodyPr/>
        <a:lstStyle/>
        <a:p>
          <a:r>
            <a:rPr lang="de-DE" b="1" i="0" baseline="0">
              <a:latin typeface="+mn-lt"/>
            </a:rPr>
            <a:t>Chemical acute</a:t>
          </a:r>
          <a:endParaRPr lang="en-US">
            <a:latin typeface="+mn-lt"/>
          </a:endParaRPr>
        </a:p>
      </dgm:t>
    </dgm:pt>
    <dgm:pt modelId="{2E027C8C-25A8-4F06-B4B7-31C3A4824673}" type="parTrans" cxnId="{78803ABB-F3C2-4989-AD46-FBDFE2AD432D}">
      <dgm:prSet/>
      <dgm:spPr/>
      <dgm:t>
        <a:bodyPr/>
        <a:lstStyle/>
        <a:p>
          <a:endParaRPr lang="en-US"/>
        </a:p>
      </dgm:t>
    </dgm:pt>
    <dgm:pt modelId="{3BF03098-9EEF-4238-B87C-CFC3F52B2545}" type="sibTrans" cxnId="{78803ABB-F3C2-4989-AD46-FBDFE2AD432D}">
      <dgm:prSet/>
      <dgm:spPr/>
      <dgm:t>
        <a:bodyPr/>
        <a:lstStyle/>
        <a:p>
          <a:endParaRPr lang="en-US"/>
        </a:p>
      </dgm:t>
    </dgm:pt>
    <dgm:pt modelId="{C058E0B7-51D2-45FF-BB94-CDB2959DFE32}">
      <dgm:prSet/>
      <dgm:spPr/>
      <dgm:t>
        <a:bodyPr/>
        <a:lstStyle/>
        <a:p>
          <a:r>
            <a:rPr lang="de-DE" b="0" i="0" baseline="0">
              <a:latin typeface="+mj-lt"/>
            </a:rPr>
            <a:t>Gastroenteritis, organophosphates</a:t>
          </a:r>
          <a:endParaRPr lang="en-US">
            <a:latin typeface="+mj-lt"/>
          </a:endParaRPr>
        </a:p>
      </dgm:t>
    </dgm:pt>
    <dgm:pt modelId="{B998A0AC-F498-4476-BD44-4C5FD683E96B}" type="parTrans" cxnId="{C8A90C25-29AC-4C5E-A325-D15C646F36D3}">
      <dgm:prSet/>
      <dgm:spPr/>
      <dgm:t>
        <a:bodyPr/>
        <a:lstStyle/>
        <a:p>
          <a:endParaRPr lang="en-US"/>
        </a:p>
      </dgm:t>
    </dgm:pt>
    <dgm:pt modelId="{87B069D7-3D11-48B0-B9B4-3891CFD51BEE}" type="sibTrans" cxnId="{C8A90C25-29AC-4C5E-A325-D15C646F36D3}">
      <dgm:prSet/>
      <dgm:spPr/>
      <dgm:t>
        <a:bodyPr/>
        <a:lstStyle/>
        <a:p>
          <a:endParaRPr lang="en-US"/>
        </a:p>
      </dgm:t>
    </dgm:pt>
    <dgm:pt modelId="{669CF428-DCDD-42EC-BE93-8AD1A60C4095}">
      <dgm:prSet/>
      <dgm:spPr/>
      <dgm:t>
        <a:bodyPr/>
        <a:lstStyle/>
        <a:p>
          <a:r>
            <a:rPr lang="de-DE" b="1" i="0" baseline="0"/>
            <a:t>Chronic disease</a:t>
          </a:r>
          <a:endParaRPr lang="en-US"/>
        </a:p>
      </dgm:t>
    </dgm:pt>
    <dgm:pt modelId="{557D189D-A533-49F5-BBE6-6B8393F96D07}" type="parTrans" cxnId="{C133E894-767E-4DF6-BCA8-E1BEFD6D1F6B}">
      <dgm:prSet/>
      <dgm:spPr/>
      <dgm:t>
        <a:bodyPr/>
        <a:lstStyle/>
        <a:p>
          <a:endParaRPr lang="en-US"/>
        </a:p>
      </dgm:t>
    </dgm:pt>
    <dgm:pt modelId="{DD93261E-384D-445E-8572-01D7858E4162}" type="sibTrans" cxnId="{C133E894-767E-4DF6-BCA8-E1BEFD6D1F6B}">
      <dgm:prSet/>
      <dgm:spPr/>
      <dgm:t>
        <a:bodyPr/>
        <a:lstStyle/>
        <a:p>
          <a:endParaRPr lang="en-US"/>
        </a:p>
      </dgm:t>
    </dgm:pt>
    <dgm:pt modelId="{04544098-93F4-4007-9CEC-0E833FB696DA}">
      <dgm:prSet/>
      <dgm:spPr/>
      <dgm:t>
        <a:bodyPr/>
        <a:lstStyle/>
        <a:p>
          <a:r>
            <a:rPr lang="de-DE" b="0" i="0" baseline="0">
              <a:latin typeface="+mn-lt"/>
            </a:rPr>
            <a:t>Reactive arthritis , Yesinia sp;</a:t>
          </a:r>
          <a:r>
            <a:rPr lang="de-DE">
              <a:latin typeface="+mn-lt"/>
            </a:rPr>
            <a:t> </a:t>
          </a:r>
          <a:r>
            <a:rPr lang="de-DE" b="0" i="0" baseline="0">
              <a:latin typeface="+mn-lt"/>
            </a:rPr>
            <a:t>Epilepsy , Taenia soluim; Irritable bowel syndrom, Giardia sp</a:t>
          </a:r>
          <a:r>
            <a:rPr lang="de-DE">
              <a:latin typeface="+mn-lt"/>
            </a:rPr>
            <a:t>; </a:t>
          </a:r>
          <a:r>
            <a:rPr lang="de-DE" b="0" i="0" baseline="0">
              <a:latin typeface="+mn-lt"/>
            </a:rPr>
            <a:t>Cancer</a:t>
          </a:r>
          <a:r>
            <a:rPr lang="de-DE">
              <a:latin typeface="+mn-lt"/>
            </a:rPr>
            <a:t>,</a:t>
          </a:r>
          <a:r>
            <a:rPr lang="de-DE" b="0" i="0" baseline="0">
              <a:latin typeface="+mn-lt"/>
            </a:rPr>
            <a:t> Helibacter pylori; Retinopath,Toxoplasma gondii; Multi-organ failure, Trichinella spiralis</a:t>
          </a:r>
          <a:r>
            <a:rPr lang="de-DE">
              <a:latin typeface="+mn-lt"/>
            </a:rPr>
            <a:t>; </a:t>
          </a:r>
          <a:r>
            <a:rPr lang="de-DE" b="0" i="0" baseline="0">
              <a:latin typeface="+mn-lt"/>
            </a:rPr>
            <a:t>Renal failure, Shiga-toxin producing E.coli</a:t>
          </a:r>
          <a:endParaRPr lang="en-US">
            <a:latin typeface="+mn-lt"/>
          </a:endParaRPr>
        </a:p>
      </dgm:t>
    </dgm:pt>
    <dgm:pt modelId="{8C770568-F2E0-4F0B-AB1E-39282768BA7E}" type="parTrans" cxnId="{03EC9FC4-A373-4CC2-853B-5577467716DE}">
      <dgm:prSet/>
      <dgm:spPr/>
      <dgm:t>
        <a:bodyPr/>
        <a:lstStyle/>
        <a:p>
          <a:endParaRPr lang="en-US"/>
        </a:p>
      </dgm:t>
    </dgm:pt>
    <dgm:pt modelId="{AF2F7B6F-1860-44B1-92DE-562336CDF5C4}" type="sibTrans" cxnId="{03EC9FC4-A373-4CC2-853B-5577467716DE}">
      <dgm:prSet/>
      <dgm:spPr/>
      <dgm:t>
        <a:bodyPr/>
        <a:lstStyle/>
        <a:p>
          <a:endParaRPr lang="en-US"/>
        </a:p>
      </dgm:t>
    </dgm:pt>
    <dgm:pt modelId="{6D7EDD49-C32A-4567-B2F1-C2151C9C2B2F}">
      <dgm:prSet/>
      <dgm:spPr/>
      <dgm:t>
        <a:bodyPr/>
        <a:lstStyle/>
        <a:p>
          <a:r>
            <a:rPr lang="de-DE" b="1" i="0" baseline="0"/>
            <a:t>Chemical chronic</a:t>
          </a:r>
          <a:endParaRPr lang="en-US"/>
        </a:p>
      </dgm:t>
    </dgm:pt>
    <dgm:pt modelId="{43371B6F-E599-40AA-A113-0A02F6FF39B1}" type="parTrans" cxnId="{47B21962-C7EB-4728-BBA6-9D636A903784}">
      <dgm:prSet/>
      <dgm:spPr/>
      <dgm:t>
        <a:bodyPr/>
        <a:lstStyle/>
        <a:p>
          <a:endParaRPr lang="en-US"/>
        </a:p>
      </dgm:t>
    </dgm:pt>
    <dgm:pt modelId="{8A0D3510-9122-4E8E-AC4E-BAB1E8AE49C9}" type="sibTrans" cxnId="{47B21962-C7EB-4728-BBA6-9D636A903784}">
      <dgm:prSet/>
      <dgm:spPr/>
      <dgm:t>
        <a:bodyPr/>
        <a:lstStyle/>
        <a:p>
          <a:endParaRPr lang="en-US"/>
        </a:p>
      </dgm:t>
    </dgm:pt>
    <dgm:pt modelId="{E2207148-604F-4C9E-A144-D33B82DDACD9}">
      <dgm:prSet/>
      <dgm:spPr/>
      <dgm:t>
        <a:bodyPr/>
        <a:lstStyle/>
        <a:p>
          <a:r>
            <a:rPr lang="de-DE" dirty="0" err="1">
              <a:latin typeface="+mn-lt"/>
            </a:rPr>
            <a:t>N</a:t>
          </a:r>
          <a:r>
            <a:rPr lang="de-DE" b="0" i="0" baseline="0" dirty="0" err="1">
              <a:latin typeface="+mn-lt"/>
            </a:rPr>
            <a:t>eurodevelopement</a:t>
          </a:r>
          <a:r>
            <a:rPr lang="de-DE" b="0" i="0" baseline="0" dirty="0">
              <a:latin typeface="+mn-lt"/>
            </a:rPr>
            <a:t> </a:t>
          </a:r>
          <a:r>
            <a:rPr lang="de-DE" b="0" i="0" baseline="0" dirty="0" err="1">
              <a:latin typeface="+mn-lt"/>
            </a:rPr>
            <a:t>disorders</a:t>
          </a:r>
          <a:r>
            <a:rPr lang="de-DE" b="0" i="0" baseline="0" dirty="0">
              <a:latin typeface="+mn-lt"/>
            </a:rPr>
            <a:t>, </a:t>
          </a:r>
          <a:r>
            <a:rPr lang="de-DE" b="0" i="0" baseline="0" dirty="0" err="1">
              <a:latin typeface="+mn-lt"/>
            </a:rPr>
            <a:t>lead</a:t>
          </a:r>
          <a:r>
            <a:rPr lang="de-DE" dirty="0">
              <a:latin typeface="+mn-lt"/>
            </a:rPr>
            <a:t>; </a:t>
          </a:r>
          <a:r>
            <a:rPr lang="de-DE" b="0" i="0" baseline="0" dirty="0">
              <a:latin typeface="+mn-lt"/>
            </a:rPr>
            <a:t>Cancer  </a:t>
          </a:r>
          <a:r>
            <a:rPr lang="de-DE" b="0" i="0" baseline="0" dirty="0" err="1">
              <a:latin typeface="+mn-lt"/>
            </a:rPr>
            <a:t>Aflotoxin</a:t>
          </a:r>
          <a:r>
            <a:rPr lang="de-DE" b="0" i="0" baseline="0" dirty="0">
              <a:latin typeface="+mn-lt"/>
            </a:rPr>
            <a:t>, </a:t>
          </a:r>
          <a:r>
            <a:rPr lang="de-DE" b="0" i="0" baseline="0" dirty="0" err="1">
              <a:latin typeface="+mn-lt"/>
            </a:rPr>
            <a:t>arsenic</a:t>
          </a:r>
          <a:r>
            <a:rPr lang="de-DE" b="0" i="0" baseline="0" dirty="0">
              <a:latin typeface="+mn-lt"/>
            </a:rPr>
            <a:t>, </a:t>
          </a:r>
          <a:r>
            <a:rPr lang="de-DE" b="0" i="0" baseline="0" dirty="0" err="1">
              <a:latin typeface="+mn-lt"/>
            </a:rPr>
            <a:t>acrylamide</a:t>
          </a:r>
          <a:r>
            <a:rPr lang="de-DE" b="0" i="0" baseline="0" dirty="0">
              <a:latin typeface="+mn-lt"/>
            </a:rPr>
            <a:t>, </a:t>
          </a:r>
          <a:r>
            <a:rPr lang="de-DE" b="0" i="0" baseline="0" dirty="0" err="1">
              <a:latin typeface="+mn-lt"/>
            </a:rPr>
            <a:t>dioxins</a:t>
          </a:r>
          <a:r>
            <a:rPr lang="de-DE" dirty="0">
              <a:latin typeface="+mn-lt"/>
            </a:rPr>
            <a:t>; </a:t>
          </a:r>
          <a:r>
            <a:rPr lang="de-DE" b="0" i="0" baseline="0" dirty="0">
              <a:latin typeface="+mn-lt"/>
            </a:rPr>
            <a:t>Renal </a:t>
          </a:r>
          <a:r>
            <a:rPr lang="de-DE" b="0" i="0" baseline="0" dirty="0" err="1">
              <a:latin typeface="+mn-lt"/>
            </a:rPr>
            <a:t>disease</a:t>
          </a:r>
          <a:r>
            <a:rPr lang="de-DE" b="0" i="0" baseline="0" dirty="0">
              <a:latin typeface="+mn-lt"/>
            </a:rPr>
            <a:t> , </a:t>
          </a:r>
          <a:r>
            <a:rPr lang="de-DE" b="0" i="0" baseline="0" dirty="0" err="1">
              <a:latin typeface="+mn-lt"/>
            </a:rPr>
            <a:t>cadmium</a:t>
          </a:r>
          <a:endParaRPr lang="en-US" dirty="0">
            <a:latin typeface="+mn-lt"/>
          </a:endParaRPr>
        </a:p>
      </dgm:t>
    </dgm:pt>
    <dgm:pt modelId="{F6E68851-7D1D-4F23-893D-9771CF94CE7A}" type="parTrans" cxnId="{4AFDB9A0-5149-4DB0-9640-D05C598C92D7}">
      <dgm:prSet/>
      <dgm:spPr/>
      <dgm:t>
        <a:bodyPr/>
        <a:lstStyle/>
        <a:p>
          <a:endParaRPr lang="en-US"/>
        </a:p>
      </dgm:t>
    </dgm:pt>
    <dgm:pt modelId="{7FF86CF6-FEC9-4A85-A8F7-4CF97F8D6EEB}" type="sibTrans" cxnId="{4AFDB9A0-5149-4DB0-9640-D05C598C92D7}">
      <dgm:prSet/>
      <dgm:spPr/>
      <dgm:t>
        <a:bodyPr/>
        <a:lstStyle/>
        <a:p>
          <a:endParaRPr lang="en-US"/>
        </a:p>
      </dgm:t>
    </dgm:pt>
    <dgm:pt modelId="{9F93ABCD-2032-4173-A3B2-60C29B88EDC4}" type="pres">
      <dgm:prSet presAssocID="{F2B2F2BC-3667-46B1-B2F2-254F39EEA21C}" presName="hierChild1" presStyleCnt="0">
        <dgm:presLayoutVars>
          <dgm:chPref val="1"/>
          <dgm:dir/>
          <dgm:animOne val="branch"/>
          <dgm:animLvl val="lvl"/>
          <dgm:resizeHandles/>
        </dgm:presLayoutVars>
      </dgm:prSet>
      <dgm:spPr/>
    </dgm:pt>
    <dgm:pt modelId="{72D0F21B-EF29-45AA-8842-C756862B2D39}" type="pres">
      <dgm:prSet presAssocID="{A517D7C9-EA37-4DE1-9B53-79AD0CAD3499}" presName="hierRoot1" presStyleCnt="0"/>
      <dgm:spPr/>
    </dgm:pt>
    <dgm:pt modelId="{31F31479-B56E-46BE-B359-8ED8E1157E0E}" type="pres">
      <dgm:prSet presAssocID="{A517D7C9-EA37-4DE1-9B53-79AD0CAD3499}" presName="composite" presStyleCnt="0"/>
      <dgm:spPr/>
    </dgm:pt>
    <dgm:pt modelId="{10E0FA13-F206-4013-AB3B-1635469FC011}" type="pres">
      <dgm:prSet presAssocID="{A517D7C9-EA37-4DE1-9B53-79AD0CAD3499}" presName="background" presStyleLbl="node0" presStyleIdx="0" presStyleCnt="4"/>
      <dgm:spPr/>
    </dgm:pt>
    <dgm:pt modelId="{823892D4-56B8-46F7-8853-1F70F9C98584}" type="pres">
      <dgm:prSet presAssocID="{A517D7C9-EA37-4DE1-9B53-79AD0CAD3499}" presName="text" presStyleLbl="fgAcc0" presStyleIdx="0" presStyleCnt="4">
        <dgm:presLayoutVars>
          <dgm:chPref val="3"/>
        </dgm:presLayoutVars>
      </dgm:prSet>
      <dgm:spPr/>
    </dgm:pt>
    <dgm:pt modelId="{DCA23102-7D46-48DA-8F70-F4CA53B2892E}" type="pres">
      <dgm:prSet presAssocID="{A517D7C9-EA37-4DE1-9B53-79AD0CAD3499}" presName="hierChild2" presStyleCnt="0"/>
      <dgm:spPr/>
    </dgm:pt>
    <dgm:pt modelId="{E337EBB6-F89A-4D83-A2D7-270890CDE886}" type="pres">
      <dgm:prSet presAssocID="{0C3FD14E-61C4-40B4-BC70-24586D0E6108}" presName="Name10" presStyleLbl="parChTrans1D2" presStyleIdx="0" presStyleCnt="4"/>
      <dgm:spPr/>
    </dgm:pt>
    <dgm:pt modelId="{F1D3B088-0A4A-4BE8-B9D1-CE4F3BA8D730}" type="pres">
      <dgm:prSet presAssocID="{7AC7CCA2-5EE3-4F4C-822A-4231D3E2C08F}" presName="hierRoot2" presStyleCnt="0"/>
      <dgm:spPr/>
    </dgm:pt>
    <dgm:pt modelId="{D7D14AB9-78AB-44C3-A0F4-4E67990BD990}" type="pres">
      <dgm:prSet presAssocID="{7AC7CCA2-5EE3-4F4C-822A-4231D3E2C08F}" presName="composite2" presStyleCnt="0"/>
      <dgm:spPr/>
    </dgm:pt>
    <dgm:pt modelId="{8FE33761-0F52-4EF8-B499-53D8CE0D3C0A}" type="pres">
      <dgm:prSet presAssocID="{7AC7CCA2-5EE3-4F4C-822A-4231D3E2C08F}" presName="background2" presStyleLbl="node2" presStyleIdx="0" presStyleCnt="4"/>
      <dgm:spPr/>
    </dgm:pt>
    <dgm:pt modelId="{0EA87536-4863-41BB-B604-CD01E5CF9046}" type="pres">
      <dgm:prSet presAssocID="{7AC7CCA2-5EE3-4F4C-822A-4231D3E2C08F}" presName="text2" presStyleLbl="fgAcc2" presStyleIdx="0" presStyleCnt="4">
        <dgm:presLayoutVars>
          <dgm:chPref val="3"/>
        </dgm:presLayoutVars>
      </dgm:prSet>
      <dgm:spPr/>
    </dgm:pt>
    <dgm:pt modelId="{0396A431-DBE1-4E1C-B20A-42FE12FB010A}" type="pres">
      <dgm:prSet presAssocID="{7AC7CCA2-5EE3-4F4C-822A-4231D3E2C08F}" presName="hierChild3" presStyleCnt="0"/>
      <dgm:spPr/>
    </dgm:pt>
    <dgm:pt modelId="{E1AAA029-6323-47AA-92FE-F968BB130279}" type="pres">
      <dgm:prSet presAssocID="{2E07ADC2-8533-4F8D-8673-6D345134822D}" presName="hierRoot1" presStyleCnt="0"/>
      <dgm:spPr/>
    </dgm:pt>
    <dgm:pt modelId="{52CF40F8-9DD4-4137-9CC5-93EA9558E34E}" type="pres">
      <dgm:prSet presAssocID="{2E07ADC2-8533-4F8D-8673-6D345134822D}" presName="composite" presStyleCnt="0"/>
      <dgm:spPr/>
    </dgm:pt>
    <dgm:pt modelId="{A9E39A6E-1D18-4B5B-B4B4-1ED37D868F2E}" type="pres">
      <dgm:prSet presAssocID="{2E07ADC2-8533-4F8D-8673-6D345134822D}" presName="background" presStyleLbl="node0" presStyleIdx="1" presStyleCnt="4"/>
      <dgm:spPr/>
    </dgm:pt>
    <dgm:pt modelId="{63FFC9E2-CCA5-4323-95F6-87F2BC2B244C}" type="pres">
      <dgm:prSet presAssocID="{2E07ADC2-8533-4F8D-8673-6D345134822D}" presName="text" presStyleLbl="fgAcc0" presStyleIdx="1" presStyleCnt="4">
        <dgm:presLayoutVars>
          <dgm:chPref val="3"/>
        </dgm:presLayoutVars>
      </dgm:prSet>
      <dgm:spPr/>
    </dgm:pt>
    <dgm:pt modelId="{107C3EF7-97E3-46EE-A19D-5C4DC6EBE225}" type="pres">
      <dgm:prSet presAssocID="{2E07ADC2-8533-4F8D-8673-6D345134822D}" presName="hierChild2" presStyleCnt="0"/>
      <dgm:spPr/>
    </dgm:pt>
    <dgm:pt modelId="{6E96AD0E-B600-49E0-9586-A81C6059E894}" type="pres">
      <dgm:prSet presAssocID="{B998A0AC-F498-4476-BD44-4C5FD683E96B}" presName="Name10" presStyleLbl="parChTrans1D2" presStyleIdx="1" presStyleCnt="4"/>
      <dgm:spPr/>
    </dgm:pt>
    <dgm:pt modelId="{40F8AF03-C56F-464E-9B1B-46C3D0452AE2}" type="pres">
      <dgm:prSet presAssocID="{C058E0B7-51D2-45FF-BB94-CDB2959DFE32}" presName="hierRoot2" presStyleCnt="0"/>
      <dgm:spPr/>
    </dgm:pt>
    <dgm:pt modelId="{B7E7CCE2-7736-4FE8-988B-1EFD02FEC32D}" type="pres">
      <dgm:prSet presAssocID="{C058E0B7-51D2-45FF-BB94-CDB2959DFE32}" presName="composite2" presStyleCnt="0"/>
      <dgm:spPr/>
    </dgm:pt>
    <dgm:pt modelId="{62BCE534-26A0-4EBD-A7EC-CBD6E333D282}" type="pres">
      <dgm:prSet presAssocID="{C058E0B7-51D2-45FF-BB94-CDB2959DFE32}" presName="background2" presStyleLbl="node2" presStyleIdx="1" presStyleCnt="4"/>
      <dgm:spPr/>
    </dgm:pt>
    <dgm:pt modelId="{49C3D738-98BF-4C57-AEFE-4D35532CE4FB}" type="pres">
      <dgm:prSet presAssocID="{C058E0B7-51D2-45FF-BB94-CDB2959DFE32}" presName="text2" presStyleLbl="fgAcc2" presStyleIdx="1" presStyleCnt="4">
        <dgm:presLayoutVars>
          <dgm:chPref val="3"/>
        </dgm:presLayoutVars>
      </dgm:prSet>
      <dgm:spPr/>
    </dgm:pt>
    <dgm:pt modelId="{18A3289D-6FE6-494F-BC03-9F1AD436AD39}" type="pres">
      <dgm:prSet presAssocID="{C058E0B7-51D2-45FF-BB94-CDB2959DFE32}" presName="hierChild3" presStyleCnt="0"/>
      <dgm:spPr/>
    </dgm:pt>
    <dgm:pt modelId="{769E7863-8365-4D99-ABD9-10D9460215CA}" type="pres">
      <dgm:prSet presAssocID="{669CF428-DCDD-42EC-BE93-8AD1A60C4095}" presName="hierRoot1" presStyleCnt="0"/>
      <dgm:spPr/>
    </dgm:pt>
    <dgm:pt modelId="{67908655-4586-4B34-B79B-777BA652D835}" type="pres">
      <dgm:prSet presAssocID="{669CF428-DCDD-42EC-BE93-8AD1A60C4095}" presName="composite" presStyleCnt="0"/>
      <dgm:spPr/>
    </dgm:pt>
    <dgm:pt modelId="{00B9314D-4052-493E-89E0-8ED31507125B}" type="pres">
      <dgm:prSet presAssocID="{669CF428-DCDD-42EC-BE93-8AD1A60C4095}" presName="background" presStyleLbl="node0" presStyleIdx="2" presStyleCnt="4"/>
      <dgm:spPr/>
    </dgm:pt>
    <dgm:pt modelId="{C5E15681-55D6-46B8-9FA4-ED1747BFD999}" type="pres">
      <dgm:prSet presAssocID="{669CF428-DCDD-42EC-BE93-8AD1A60C4095}" presName="text" presStyleLbl="fgAcc0" presStyleIdx="2" presStyleCnt="4">
        <dgm:presLayoutVars>
          <dgm:chPref val="3"/>
        </dgm:presLayoutVars>
      </dgm:prSet>
      <dgm:spPr/>
    </dgm:pt>
    <dgm:pt modelId="{122E1B7E-BDDF-43A1-93C3-3760DBDE892D}" type="pres">
      <dgm:prSet presAssocID="{669CF428-DCDD-42EC-BE93-8AD1A60C4095}" presName="hierChild2" presStyleCnt="0"/>
      <dgm:spPr/>
    </dgm:pt>
    <dgm:pt modelId="{DD035EAF-C5B2-4B73-9AEC-08232A2C4B85}" type="pres">
      <dgm:prSet presAssocID="{8C770568-F2E0-4F0B-AB1E-39282768BA7E}" presName="Name10" presStyleLbl="parChTrans1D2" presStyleIdx="2" presStyleCnt="4"/>
      <dgm:spPr/>
    </dgm:pt>
    <dgm:pt modelId="{F64CDDF5-AC24-47CB-BF02-8064F0003FAE}" type="pres">
      <dgm:prSet presAssocID="{04544098-93F4-4007-9CEC-0E833FB696DA}" presName="hierRoot2" presStyleCnt="0"/>
      <dgm:spPr/>
    </dgm:pt>
    <dgm:pt modelId="{534E2100-410E-4452-82C8-3B52E2F0859E}" type="pres">
      <dgm:prSet presAssocID="{04544098-93F4-4007-9CEC-0E833FB696DA}" presName="composite2" presStyleCnt="0"/>
      <dgm:spPr/>
    </dgm:pt>
    <dgm:pt modelId="{685157CC-4137-4929-9538-7A7BD02001AC}" type="pres">
      <dgm:prSet presAssocID="{04544098-93F4-4007-9CEC-0E833FB696DA}" presName="background2" presStyleLbl="node2" presStyleIdx="2" presStyleCnt="4"/>
      <dgm:spPr/>
    </dgm:pt>
    <dgm:pt modelId="{7DAD182A-320B-4C09-9552-BCB127CE6578}" type="pres">
      <dgm:prSet presAssocID="{04544098-93F4-4007-9CEC-0E833FB696DA}" presName="text2" presStyleLbl="fgAcc2" presStyleIdx="2" presStyleCnt="4">
        <dgm:presLayoutVars>
          <dgm:chPref val="3"/>
        </dgm:presLayoutVars>
      </dgm:prSet>
      <dgm:spPr/>
    </dgm:pt>
    <dgm:pt modelId="{F24C2739-B786-45F8-8823-E219F4623D60}" type="pres">
      <dgm:prSet presAssocID="{04544098-93F4-4007-9CEC-0E833FB696DA}" presName="hierChild3" presStyleCnt="0"/>
      <dgm:spPr/>
    </dgm:pt>
    <dgm:pt modelId="{136DEC37-0D70-4A13-80ED-D0F8E0AD64E4}" type="pres">
      <dgm:prSet presAssocID="{6D7EDD49-C32A-4567-B2F1-C2151C9C2B2F}" presName="hierRoot1" presStyleCnt="0"/>
      <dgm:spPr/>
    </dgm:pt>
    <dgm:pt modelId="{1E89C564-0D29-49B7-91FB-48CB835D2FCB}" type="pres">
      <dgm:prSet presAssocID="{6D7EDD49-C32A-4567-B2F1-C2151C9C2B2F}" presName="composite" presStyleCnt="0"/>
      <dgm:spPr/>
    </dgm:pt>
    <dgm:pt modelId="{B92A3E16-6782-4C36-AB15-7960BC75B4D1}" type="pres">
      <dgm:prSet presAssocID="{6D7EDD49-C32A-4567-B2F1-C2151C9C2B2F}" presName="background" presStyleLbl="node0" presStyleIdx="3" presStyleCnt="4"/>
      <dgm:spPr/>
    </dgm:pt>
    <dgm:pt modelId="{B132FB8E-665F-44E4-9BAB-6831A7A3D933}" type="pres">
      <dgm:prSet presAssocID="{6D7EDD49-C32A-4567-B2F1-C2151C9C2B2F}" presName="text" presStyleLbl="fgAcc0" presStyleIdx="3" presStyleCnt="4">
        <dgm:presLayoutVars>
          <dgm:chPref val="3"/>
        </dgm:presLayoutVars>
      </dgm:prSet>
      <dgm:spPr/>
    </dgm:pt>
    <dgm:pt modelId="{66E226DA-2910-4CA9-9DD6-283ED576499B}" type="pres">
      <dgm:prSet presAssocID="{6D7EDD49-C32A-4567-B2F1-C2151C9C2B2F}" presName="hierChild2" presStyleCnt="0"/>
      <dgm:spPr/>
    </dgm:pt>
    <dgm:pt modelId="{2F966CE8-5B36-4BD8-8023-9A17FE27F2D9}" type="pres">
      <dgm:prSet presAssocID="{F6E68851-7D1D-4F23-893D-9771CF94CE7A}" presName="Name10" presStyleLbl="parChTrans1D2" presStyleIdx="3" presStyleCnt="4"/>
      <dgm:spPr/>
    </dgm:pt>
    <dgm:pt modelId="{58C8E4AC-0B73-45EC-829B-BE00636352A1}" type="pres">
      <dgm:prSet presAssocID="{E2207148-604F-4C9E-A144-D33B82DDACD9}" presName="hierRoot2" presStyleCnt="0"/>
      <dgm:spPr/>
    </dgm:pt>
    <dgm:pt modelId="{301221AF-C751-47ED-8BD3-BE70CA3C5D34}" type="pres">
      <dgm:prSet presAssocID="{E2207148-604F-4C9E-A144-D33B82DDACD9}" presName="composite2" presStyleCnt="0"/>
      <dgm:spPr/>
    </dgm:pt>
    <dgm:pt modelId="{74A6ACEF-A5B6-4C25-BC06-DED261592908}" type="pres">
      <dgm:prSet presAssocID="{E2207148-604F-4C9E-A144-D33B82DDACD9}" presName="background2" presStyleLbl="node2" presStyleIdx="3" presStyleCnt="4"/>
      <dgm:spPr/>
    </dgm:pt>
    <dgm:pt modelId="{954694A2-2557-4366-82F8-C2850B486492}" type="pres">
      <dgm:prSet presAssocID="{E2207148-604F-4C9E-A144-D33B82DDACD9}" presName="text2" presStyleLbl="fgAcc2" presStyleIdx="3" presStyleCnt="4">
        <dgm:presLayoutVars>
          <dgm:chPref val="3"/>
        </dgm:presLayoutVars>
      </dgm:prSet>
      <dgm:spPr/>
    </dgm:pt>
    <dgm:pt modelId="{BE876D2F-6289-4D98-9474-0FCA50CDF57B}" type="pres">
      <dgm:prSet presAssocID="{E2207148-604F-4C9E-A144-D33B82DDACD9}" presName="hierChild3" presStyleCnt="0"/>
      <dgm:spPr/>
    </dgm:pt>
  </dgm:ptLst>
  <dgm:cxnLst>
    <dgm:cxn modelId="{6E944408-C487-4047-A8E2-08CE874FB997}" type="presOf" srcId="{B998A0AC-F498-4476-BD44-4C5FD683E96B}" destId="{6E96AD0E-B600-49E0-9586-A81C6059E894}" srcOrd="0" destOrd="0" presId="urn:microsoft.com/office/officeart/2005/8/layout/hierarchy1"/>
    <dgm:cxn modelId="{00E3CC13-05B0-4472-9AD8-0CFFFFC6E6DB}" type="presOf" srcId="{8C770568-F2E0-4F0B-AB1E-39282768BA7E}" destId="{DD035EAF-C5B2-4B73-9AEC-08232A2C4B85}" srcOrd="0" destOrd="0" presId="urn:microsoft.com/office/officeart/2005/8/layout/hierarchy1"/>
    <dgm:cxn modelId="{7698F222-E44A-44D8-9719-910E61AA76D8}" type="presOf" srcId="{7AC7CCA2-5EE3-4F4C-822A-4231D3E2C08F}" destId="{0EA87536-4863-41BB-B604-CD01E5CF9046}" srcOrd="0" destOrd="0" presId="urn:microsoft.com/office/officeart/2005/8/layout/hierarchy1"/>
    <dgm:cxn modelId="{C8A90C25-29AC-4C5E-A325-D15C646F36D3}" srcId="{2E07ADC2-8533-4F8D-8673-6D345134822D}" destId="{C058E0B7-51D2-45FF-BB94-CDB2959DFE32}" srcOrd="0" destOrd="0" parTransId="{B998A0AC-F498-4476-BD44-4C5FD683E96B}" sibTransId="{87B069D7-3D11-48B0-B9B4-3891CFD51BEE}"/>
    <dgm:cxn modelId="{0D0BFF5B-D674-4E0D-A9DD-981600DD8C63}" type="presOf" srcId="{04544098-93F4-4007-9CEC-0E833FB696DA}" destId="{7DAD182A-320B-4C09-9552-BCB127CE6578}" srcOrd="0" destOrd="0" presId="urn:microsoft.com/office/officeart/2005/8/layout/hierarchy1"/>
    <dgm:cxn modelId="{47B21962-C7EB-4728-BBA6-9D636A903784}" srcId="{F2B2F2BC-3667-46B1-B2F2-254F39EEA21C}" destId="{6D7EDD49-C32A-4567-B2F1-C2151C9C2B2F}" srcOrd="3" destOrd="0" parTransId="{43371B6F-E599-40AA-A113-0A02F6FF39B1}" sibTransId="{8A0D3510-9122-4E8E-AC4E-BAB1E8AE49C9}"/>
    <dgm:cxn modelId="{25FC3169-5A66-46CA-B003-EA79B47B29D7}" type="presOf" srcId="{A517D7C9-EA37-4DE1-9B53-79AD0CAD3499}" destId="{823892D4-56B8-46F7-8853-1F70F9C98584}" srcOrd="0" destOrd="0" presId="urn:microsoft.com/office/officeart/2005/8/layout/hierarchy1"/>
    <dgm:cxn modelId="{4E764D77-B5A7-4297-9855-AF98A7998D99}" type="presOf" srcId="{669CF428-DCDD-42EC-BE93-8AD1A60C4095}" destId="{C5E15681-55D6-46B8-9FA4-ED1747BFD999}" srcOrd="0" destOrd="0" presId="urn:microsoft.com/office/officeart/2005/8/layout/hierarchy1"/>
    <dgm:cxn modelId="{2D67E484-D487-4A37-854E-401F90AE228D}" srcId="{A517D7C9-EA37-4DE1-9B53-79AD0CAD3499}" destId="{7AC7CCA2-5EE3-4F4C-822A-4231D3E2C08F}" srcOrd="0" destOrd="0" parTransId="{0C3FD14E-61C4-40B4-BC70-24586D0E6108}" sibTransId="{2FC7F2E9-2B7A-47FF-BC25-8A9B82488928}"/>
    <dgm:cxn modelId="{C133E894-767E-4DF6-BCA8-E1BEFD6D1F6B}" srcId="{F2B2F2BC-3667-46B1-B2F2-254F39EEA21C}" destId="{669CF428-DCDD-42EC-BE93-8AD1A60C4095}" srcOrd="2" destOrd="0" parTransId="{557D189D-A533-49F5-BBE6-6B8393F96D07}" sibTransId="{DD93261E-384D-445E-8572-01D7858E4162}"/>
    <dgm:cxn modelId="{2146379B-649E-4C00-ABC8-C82FB8F14D35}" srcId="{F2B2F2BC-3667-46B1-B2F2-254F39EEA21C}" destId="{A517D7C9-EA37-4DE1-9B53-79AD0CAD3499}" srcOrd="0" destOrd="0" parTransId="{AE738514-B512-4377-8A11-94ACF872A780}" sibTransId="{AA2BA2FA-76C1-44ED-8137-342E68203CF7}"/>
    <dgm:cxn modelId="{4AFDB9A0-5149-4DB0-9640-D05C598C92D7}" srcId="{6D7EDD49-C32A-4567-B2F1-C2151C9C2B2F}" destId="{E2207148-604F-4C9E-A144-D33B82DDACD9}" srcOrd="0" destOrd="0" parTransId="{F6E68851-7D1D-4F23-893D-9771CF94CE7A}" sibTransId="{7FF86CF6-FEC9-4A85-A8F7-4CF97F8D6EEB}"/>
    <dgm:cxn modelId="{F5D2F2B6-E091-47D5-99F5-044A96A773B6}" type="presOf" srcId="{F2B2F2BC-3667-46B1-B2F2-254F39EEA21C}" destId="{9F93ABCD-2032-4173-A3B2-60C29B88EDC4}" srcOrd="0" destOrd="0" presId="urn:microsoft.com/office/officeart/2005/8/layout/hierarchy1"/>
    <dgm:cxn modelId="{0EEE87B7-39BA-44DD-A397-33EFEDC747AB}" type="presOf" srcId="{C058E0B7-51D2-45FF-BB94-CDB2959DFE32}" destId="{49C3D738-98BF-4C57-AEFE-4D35532CE4FB}" srcOrd="0" destOrd="0" presId="urn:microsoft.com/office/officeart/2005/8/layout/hierarchy1"/>
    <dgm:cxn modelId="{78803ABB-F3C2-4989-AD46-FBDFE2AD432D}" srcId="{F2B2F2BC-3667-46B1-B2F2-254F39EEA21C}" destId="{2E07ADC2-8533-4F8D-8673-6D345134822D}" srcOrd="1" destOrd="0" parTransId="{2E027C8C-25A8-4F06-B4B7-31C3A4824673}" sibTransId="{3BF03098-9EEF-4238-B87C-CFC3F52B2545}"/>
    <dgm:cxn modelId="{03EC9FC4-A373-4CC2-853B-5577467716DE}" srcId="{669CF428-DCDD-42EC-BE93-8AD1A60C4095}" destId="{04544098-93F4-4007-9CEC-0E833FB696DA}" srcOrd="0" destOrd="0" parTransId="{8C770568-F2E0-4F0B-AB1E-39282768BA7E}" sibTransId="{AF2F7B6F-1860-44B1-92DE-562336CDF5C4}"/>
    <dgm:cxn modelId="{C8F414C7-55F7-405D-B27C-B2907686E1C5}" type="presOf" srcId="{0C3FD14E-61C4-40B4-BC70-24586D0E6108}" destId="{E337EBB6-F89A-4D83-A2D7-270890CDE886}" srcOrd="0" destOrd="0" presId="urn:microsoft.com/office/officeart/2005/8/layout/hierarchy1"/>
    <dgm:cxn modelId="{92D375D3-7F97-45E5-8CE6-9FB8443C6764}" type="presOf" srcId="{6D7EDD49-C32A-4567-B2F1-C2151C9C2B2F}" destId="{B132FB8E-665F-44E4-9BAB-6831A7A3D933}" srcOrd="0" destOrd="0" presId="urn:microsoft.com/office/officeart/2005/8/layout/hierarchy1"/>
    <dgm:cxn modelId="{BB1302D5-6311-4B98-BCBA-3233187806C7}" type="presOf" srcId="{E2207148-604F-4C9E-A144-D33B82DDACD9}" destId="{954694A2-2557-4366-82F8-C2850B486492}" srcOrd="0" destOrd="0" presId="urn:microsoft.com/office/officeart/2005/8/layout/hierarchy1"/>
    <dgm:cxn modelId="{BC2BB3E0-8AC7-482F-A767-7A7302DFE941}" type="presOf" srcId="{F6E68851-7D1D-4F23-893D-9771CF94CE7A}" destId="{2F966CE8-5B36-4BD8-8023-9A17FE27F2D9}" srcOrd="0" destOrd="0" presId="urn:microsoft.com/office/officeart/2005/8/layout/hierarchy1"/>
    <dgm:cxn modelId="{AF227DF5-BA77-43A4-95E1-B748995C4738}" type="presOf" srcId="{2E07ADC2-8533-4F8D-8673-6D345134822D}" destId="{63FFC9E2-CCA5-4323-95F6-87F2BC2B244C}" srcOrd="0" destOrd="0" presId="urn:microsoft.com/office/officeart/2005/8/layout/hierarchy1"/>
    <dgm:cxn modelId="{FAC344A5-3790-4633-8625-6C57548D13D3}" type="presParOf" srcId="{9F93ABCD-2032-4173-A3B2-60C29B88EDC4}" destId="{72D0F21B-EF29-45AA-8842-C756862B2D39}" srcOrd="0" destOrd="0" presId="urn:microsoft.com/office/officeart/2005/8/layout/hierarchy1"/>
    <dgm:cxn modelId="{34819E51-D41C-414C-8E1A-9B4197B1EC0B}" type="presParOf" srcId="{72D0F21B-EF29-45AA-8842-C756862B2D39}" destId="{31F31479-B56E-46BE-B359-8ED8E1157E0E}" srcOrd="0" destOrd="0" presId="urn:microsoft.com/office/officeart/2005/8/layout/hierarchy1"/>
    <dgm:cxn modelId="{E92C6810-B77E-450D-97F4-929C8D7A69AC}" type="presParOf" srcId="{31F31479-B56E-46BE-B359-8ED8E1157E0E}" destId="{10E0FA13-F206-4013-AB3B-1635469FC011}" srcOrd="0" destOrd="0" presId="urn:microsoft.com/office/officeart/2005/8/layout/hierarchy1"/>
    <dgm:cxn modelId="{A7ACAA4F-86B0-4C28-9A79-EA9D2EC1C40C}" type="presParOf" srcId="{31F31479-B56E-46BE-B359-8ED8E1157E0E}" destId="{823892D4-56B8-46F7-8853-1F70F9C98584}" srcOrd="1" destOrd="0" presId="urn:microsoft.com/office/officeart/2005/8/layout/hierarchy1"/>
    <dgm:cxn modelId="{8BFA8142-C932-4975-B1AB-B13A0CF54C80}" type="presParOf" srcId="{72D0F21B-EF29-45AA-8842-C756862B2D39}" destId="{DCA23102-7D46-48DA-8F70-F4CA53B2892E}" srcOrd="1" destOrd="0" presId="urn:microsoft.com/office/officeart/2005/8/layout/hierarchy1"/>
    <dgm:cxn modelId="{424DD5E8-FF6E-4C70-96B9-02D38FAD5BA9}" type="presParOf" srcId="{DCA23102-7D46-48DA-8F70-F4CA53B2892E}" destId="{E337EBB6-F89A-4D83-A2D7-270890CDE886}" srcOrd="0" destOrd="0" presId="urn:microsoft.com/office/officeart/2005/8/layout/hierarchy1"/>
    <dgm:cxn modelId="{C3DFC534-8AE4-4046-A174-17911BE05248}" type="presParOf" srcId="{DCA23102-7D46-48DA-8F70-F4CA53B2892E}" destId="{F1D3B088-0A4A-4BE8-B9D1-CE4F3BA8D730}" srcOrd="1" destOrd="0" presId="urn:microsoft.com/office/officeart/2005/8/layout/hierarchy1"/>
    <dgm:cxn modelId="{941B5F48-3D61-4588-A8DE-CB7F63AC3508}" type="presParOf" srcId="{F1D3B088-0A4A-4BE8-B9D1-CE4F3BA8D730}" destId="{D7D14AB9-78AB-44C3-A0F4-4E67990BD990}" srcOrd="0" destOrd="0" presId="urn:microsoft.com/office/officeart/2005/8/layout/hierarchy1"/>
    <dgm:cxn modelId="{AD8E639D-F04F-441E-BB72-A3E4D9BE925F}" type="presParOf" srcId="{D7D14AB9-78AB-44C3-A0F4-4E67990BD990}" destId="{8FE33761-0F52-4EF8-B499-53D8CE0D3C0A}" srcOrd="0" destOrd="0" presId="urn:microsoft.com/office/officeart/2005/8/layout/hierarchy1"/>
    <dgm:cxn modelId="{1386C087-CE34-447F-8199-5DAE007E6C31}" type="presParOf" srcId="{D7D14AB9-78AB-44C3-A0F4-4E67990BD990}" destId="{0EA87536-4863-41BB-B604-CD01E5CF9046}" srcOrd="1" destOrd="0" presId="urn:microsoft.com/office/officeart/2005/8/layout/hierarchy1"/>
    <dgm:cxn modelId="{9FE32312-39E4-42F7-BF24-30ECD6CF05E8}" type="presParOf" srcId="{F1D3B088-0A4A-4BE8-B9D1-CE4F3BA8D730}" destId="{0396A431-DBE1-4E1C-B20A-42FE12FB010A}" srcOrd="1" destOrd="0" presId="urn:microsoft.com/office/officeart/2005/8/layout/hierarchy1"/>
    <dgm:cxn modelId="{F535FD96-A75E-4615-A73A-4F5B26B7D415}" type="presParOf" srcId="{9F93ABCD-2032-4173-A3B2-60C29B88EDC4}" destId="{E1AAA029-6323-47AA-92FE-F968BB130279}" srcOrd="1" destOrd="0" presId="urn:microsoft.com/office/officeart/2005/8/layout/hierarchy1"/>
    <dgm:cxn modelId="{0D07BA0D-D252-4791-8D00-243315DAD7B4}" type="presParOf" srcId="{E1AAA029-6323-47AA-92FE-F968BB130279}" destId="{52CF40F8-9DD4-4137-9CC5-93EA9558E34E}" srcOrd="0" destOrd="0" presId="urn:microsoft.com/office/officeart/2005/8/layout/hierarchy1"/>
    <dgm:cxn modelId="{0D85ADA2-397F-474E-B4F3-AB9B78A3DB3F}" type="presParOf" srcId="{52CF40F8-9DD4-4137-9CC5-93EA9558E34E}" destId="{A9E39A6E-1D18-4B5B-B4B4-1ED37D868F2E}" srcOrd="0" destOrd="0" presId="urn:microsoft.com/office/officeart/2005/8/layout/hierarchy1"/>
    <dgm:cxn modelId="{2D2B9563-65B5-43E0-B98F-E3DDF09F3D82}" type="presParOf" srcId="{52CF40F8-9DD4-4137-9CC5-93EA9558E34E}" destId="{63FFC9E2-CCA5-4323-95F6-87F2BC2B244C}" srcOrd="1" destOrd="0" presId="urn:microsoft.com/office/officeart/2005/8/layout/hierarchy1"/>
    <dgm:cxn modelId="{68AF3461-FE1B-4F5E-9691-3A4F847D39F5}" type="presParOf" srcId="{E1AAA029-6323-47AA-92FE-F968BB130279}" destId="{107C3EF7-97E3-46EE-A19D-5C4DC6EBE225}" srcOrd="1" destOrd="0" presId="urn:microsoft.com/office/officeart/2005/8/layout/hierarchy1"/>
    <dgm:cxn modelId="{5270D01A-8C81-42EC-94C5-7A13C319B623}" type="presParOf" srcId="{107C3EF7-97E3-46EE-A19D-5C4DC6EBE225}" destId="{6E96AD0E-B600-49E0-9586-A81C6059E894}" srcOrd="0" destOrd="0" presId="urn:microsoft.com/office/officeart/2005/8/layout/hierarchy1"/>
    <dgm:cxn modelId="{3D19C766-5015-4AB7-83C7-7854DF59223D}" type="presParOf" srcId="{107C3EF7-97E3-46EE-A19D-5C4DC6EBE225}" destId="{40F8AF03-C56F-464E-9B1B-46C3D0452AE2}" srcOrd="1" destOrd="0" presId="urn:microsoft.com/office/officeart/2005/8/layout/hierarchy1"/>
    <dgm:cxn modelId="{CEDFFEAD-E680-47C8-8D18-796B48370A99}" type="presParOf" srcId="{40F8AF03-C56F-464E-9B1B-46C3D0452AE2}" destId="{B7E7CCE2-7736-4FE8-988B-1EFD02FEC32D}" srcOrd="0" destOrd="0" presId="urn:microsoft.com/office/officeart/2005/8/layout/hierarchy1"/>
    <dgm:cxn modelId="{13C16F18-AED1-4A00-8D40-8A5641193F4B}" type="presParOf" srcId="{B7E7CCE2-7736-4FE8-988B-1EFD02FEC32D}" destId="{62BCE534-26A0-4EBD-A7EC-CBD6E333D282}" srcOrd="0" destOrd="0" presId="urn:microsoft.com/office/officeart/2005/8/layout/hierarchy1"/>
    <dgm:cxn modelId="{771D6342-F2C9-4768-8248-F30553A75D1F}" type="presParOf" srcId="{B7E7CCE2-7736-4FE8-988B-1EFD02FEC32D}" destId="{49C3D738-98BF-4C57-AEFE-4D35532CE4FB}" srcOrd="1" destOrd="0" presId="urn:microsoft.com/office/officeart/2005/8/layout/hierarchy1"/>
    <dgm:cxn modelId="{9BCAA259-0C75-4817-9131-81CEC3019F15}" type="presParOf" srcId="{40F8AF03-C56F-464E-9B1B-46C3D0452AE2}" destId="{18A3289D-6FE6-494F-BC03-9F1AD436AD39}" srcOrd="1" destOrd="0" presId="urn:microsoft.com/office/officeart/2005/8/layout/hierarchy1"/>
    <dgm:cxn modelId="{9145C56A-9D91-44C1-9CC4-42D9CE15BB5F}" type="presParOf" srcId="{9F93ABCD-2032-4173-A3B2-60C29B88EDC4}" destId="{769E7863-8365-4D99-ABD9-10D9460215CA}" srcOrd="2" destOrd="0" presId="urn:microsoft.com/office/officeart/2005/8/layout/hierarchy1"/>
    <dgm:cxn modelId="{B0704460-36BC-45CA-A085-C2CA80BCAA6F}" type="presParOf" srcId="{769E7863-8365-4D99-ABD9-10D9460215CA}" destId="{67908655-4586-4B34-B79B-777BA652D835}" srcOrd="0" destOrd="0" presId="urn:microsoft.com/office/officeart/2005/8/layout/hierarchy1"/>
    <dgm:cxn modelId="{C29B0D54-006E-4DF7-AA42-1C9118EDFD31}" type="presParOf" srcId="{67908655-4586-4B34-B79B-777BA652D835}" destId="{00B9314D-4052-493E-89E0-8ED31507125B}" srcOrd="0" destOrd="0" presId="urn:microsoft.com/office/officeart/2005/8/layout/hierarchy1"/>
    <dgm:cxn modelId="{9D312686-04EF-4CB7-B9AA-E9BC77163D4C}" type="presParOf" srcId="{67908655-4586-4B34-B79B-777BA652D835}" destId="{C5E15681-55D6-46B8-9FA4-ED1747BFD999}" srcOrd="1" destOrd="0" presId="urn:microsoft.com/office/officeart/2005/8/layout/hierarchy1"/>
    <dgm:cxn modelId="{9E8E704F-5376-4090-BE08-8FFD4F991399}" type="presParOf" srcId="{769E7863-8365-4D99-ABD9-10D9460215CA}" destId="{122E1B7E-BDDF-43A1-93C3-3760DBDE892D}" srcOrd="1" destOrd="0" presId="urn:microsoft.com/office/officeart/2005/8/layout/hierarchy1"/>
    <dgm:cxn modelId="{C56985B9-9A0C-4B53-AA4A-3C2C0783BA84}" type="presParOf" srcId="{122E1B7E-BDDF-43A1-93C3-3760DBDE892D}" destId="{DD035EAF-C5B2-4B73-9AEC-08232A2C4B85}" srcOrd="0" destOrd="0" presId="urn:microsoft.com/office/officeart/2005/8/layout/hierarchy1"/>
    <dgm:cxn modelId="{F29A6732-E5E6-4F22-9D7A-B770E22A6897}" type="presParOf" srcId="{122E1B7E-BDDF-43A1-93C3-3760DBDE892D}" destId="{F64CDDF5-AC24-47CB-BF02-8064F0003FAE}" srcOrd="1" destOrd="0" presId="urn:microsoft.com/office/officeart/2005/8/layout/hierarchy1"/>
    <dgm:cxn modelId="{4FA6E239-48FA-4F23-8135-D71E6BEEDD47}" type="presParOf" srcId="{F64CDDF5-AC24-47CB-BF02-8064F0003FAE}" destId="{534E2100-410E-4452-82C8-3B52E2F0859E}" srcOrd="0" destOrd="0" presId="urn:microsoft.com/office/officeart/2005/8/layout/hierarchy1"/>
    <dgm:cxn modelId="{79205B25-C939-47D2-A2F0-2C9CB8172AB8}" type="presParOf" srcId="{534E2100-410E-4452-82C8-3B52E2F0859E}" destId="{685157CC-4137-4929-9538-7A7BD02001AC}" srcOrd="0" destOrd="0" presId="urn:microsoft.com/office/officeart/2005/8/layout/hierarchy1"/>
    <dgm:cxn modelId="{47CA9380-70EA-46A7-B1CB-49A584AF1901}" type="presParOf" srcId="{534E2100-410E-4452-82C8-3B52E2F0859E}" destId="{7DAD182A-320B-4C09-9552-BCB127CE6578}" srcOrd="1" destOrd="0" presId="urn:microsoft.com/office/officeart/2005/8/layout/hierarchy1"/>
    <dgm:cxn modelId="{CD656BF3-F5C4-4F97-8F7C-215942317CFF}" type="presParOf" srcId="{F64CDDF5-AC24-47CB-BF02-8064F0003FAE}" destId="{F24C2739-B786-45F8-8823-E219F4623D60}" srcOrd="1" destOrd="0" presId="urn:microsoft.com/office/officeart/2005/8/layout/hierarchy1"/>
    <dgm:cxn modelId="{6C1F77B2-7E27-4C83-907B-7379035EE478}" type="presParOf" srcId="{9F93ABCD-2032-4173-A3B2-60C29B88EDC4}" destId="{136DEC37-0D70-4A13-80ED-D0F8E0AD64E4}" srcOrd="3" destOrd="0" presId="urn:microsoft.com/office/officeart/2005/8/layout/hierarchy1"/>
    <dgm:cxn modelId="{00B225B8-A47A-456D-A341-8C360C5963E6}" type="presParOf" srcId="{136DEC37-0D70-4A13-80ED-D0F8E0AD64E4}" destId="{1E89C564-0D29-49B7-91FB-48CB835D2FCB}" srcOrd="0" destOrd="0" presId="urn:microsoft.com/office/officeart/2005/8/layout/hierarchy1"/>
    <dgm:cxn modelId="{25EF5334-37BE-45D1-9C7B-D919639C61D3}" type="presParOf" srcId="{1E89C564-0D29-49B7-91FB-48CB835D2FCB}" destId="{B92A3E16-6782-4C36-AB15-7960BC75B4D1}" srcOrd="0" destOrd="0" presId="urn:microsoft.com/office/officeart/2005/8/layout/hierarchy1"/>
    <dgm:cxn modelId="{30CBFC35-5648-41AF-9CD8-F2D521E2867D}" type="presParOf" srcId="{1E89C564-0D29-49B7-91FB-48CB835D2FCB}" destId="{B132FB8E-665F-44E4-9BAB-6831A7A3D933}" srcOrd="1" destOrd="0" presId="urn:microsoft.com/office/officeart/2005/8/layout/hierarchy1"/>
    <dgm:cxn modelId="{3BABF299-95FC-479F-B954-8415BBB85ABC}" type="presParOf" srcId="{136DEC37-0D70-4A13-80ED-D0F8E0AD64E4}" destId="{66E226DA-2910-4CA9-9DD6-283ED576499B}" srcOrd="1" destOrd="0" presId="urn:microsoft.com/office/officeart/2005/8/layout/hierarchy1"/>
    <dgm:cxn modelId="{25671BDE-C916-4650-9197-A04525A0964A}" type="presParOf" srcId="{66E226DA-2910-4CA9-9DD6-283ED576499B}" destId="{2F966CE8-5B36-4BD8-8023-9A17FE27F2D9}" srcOrd="0" destOrd="0" presId="urn:microsoft.com/office/officeart/2005/8/layout/hierarchy1"/>
    <dgm:cxn modelId="{D6C906AF-8610-4172-943E-ADA87217F8CE}" type="presParOf" srcId="{66E226DA-2910-4CA9-9DD6-283ED576499B}" destId="{58C8E4AC-0B73-45EC-829B-BE00636352A1}" srcOrd="1" destOrd="0" presId="urn:microsoft.com/office/officeart/2005/8/layout/hierarchy1"/>
    <dgm:cxn modelId="{39DC00C2-0A00-49DC-83AC-4089676D921C}" type="presParOf" srcId="{58C8E4AC-0B73-45EC-829B-BE00636352A1}" destId="{301221AF-C751-47ED-8BD3-BE70CA3C5D34}" srcOrd="0" destOrd="0" presId="urn:microsoft.com/office/officeart/2005/8/layout/hierarchy1"/>
    <dgm:cxn modelId="{FFD45172-2718-466B-A66A-F64F74106238}" type="presParOf" srcId="{301221AF-C751-47ED-8BD3-BE70CA3C5D34}" destId="{74A6ACEF-A5B6-4C25-BC06-DED261592908}" srcOrd="0" destOrd="0" presId="urn:microsoft.com/office/officeart/2005/8/layout/hierarchy1"/>
    <dgm:cxn modelId="{47E0F025-5DBB-4B3B-BD76-7A93432B8863}" type="presParOf" srcId="{301221AF-C751-47ED-8BD3-BE70CA3C5D34}" destId="{954694A2-2557-4366-82F8-C2850B486492}" srcOrd="1" destOrd="0" presId="urn:microsoft.com/office/officeart/2005/8/layout/hierarchy1"/>
    <dgm:cxn modelId="{B40AC45E-9F9F-4D96-AF10-6671D81BE544}" type="presParOf" srcId="{58C8E4AC-0B73-45EC-829B-BE00636352A1}" destId="{BE876D2F-6289-4D98-9474-0FCA50CDF57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A118C3-F939-4253-B6E9-EA2DDA015A8C}"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BA2B7957-19D9-499C-B391-672899572093}">
      <dgm:prSet/>
      <dgm:spPr/>
      <dgm:t>
        <a:bodyPr/>
        <a:lstStyle/>
        <a:p>
          <a:r>
            <a:rPr lang="en-US" b="0" i="0" baseline="0"/>
            <a:t>Participate actively in the work of Codex </a:t>
          </a:r>
          <a:endParaRPr lang="en-US"/>
        </a:p>
      </dgm:t>
    </dgm:pt>
    <dgm:pt modelId="{E37C486E-007F-442D-98E0-2778B1510286}" type="parTrans" cxnId="{18609184-9E2F-41FB-86D3-7E6914A5C530}">
      <dgm:prSet/>
      <dgm:spPr/>
      <dgm:t>
        <a:bodyPr/>
        <a:lstStyle/>
        <a:p>
          <a:endParaRPr lang="en-US"/>
        </a:p>
      </dgm:t>
    </dgm:pt>
    <dgm:pt modelId="{633C4297-DFFA-4E6E-B3B8-4811D1D02C5D}" type="sibTrans" cxnId="{18609184-9E2F-41FB-86D3-7E6914A5C530}">
      <dgm:prSet/>
      <dgm:spPr/>
      <dgm:t>
        <a:bodyPr/>
        <a:lstStyle/>
        <a:p>
          <a:endParaRPr lang="en-US"/>
        </a:p>
      </dgm:t>
    </dgm:pt>
    <dgm:pt modelId="{F5CEC7D3-ED45-4AC5-9DBB-53683EA47A2B}">
      <dgm:prSet/>
      <dgm:spPr/>
      <dgm:t>
        <a:bodyPr/>
        <a:lstStyle/>
        <a:p>
          <a:r>
            <a:rPr lang="en-US" b="0" i="0" baseline="0"/>
            <a:t>Countries must base all decisions on sound science </a:t>
          </a:r>
          <a:endParaRPr lang="en-US"/>
        </a:p>
      </dgm:t>
    </dgm:pt>
    <dgm:pt modelId="{E0C68246-3C7B-4381-AC11-3F10A289FD2D}" type="parTrans" cxnId="{6671D5F1-4B4C-4BAE-B915-75E304412805}">
      <dgm:prSet/>
      <dgm:spPr/>
      <dgm:t>
        <a:bodyPr/>
        <a:lstStyle/>
        <a:p>
          <a:endParaRPr lang="en-US"/>
        </a:p>
      </dgm:t>
    </dgm:pt>
    <dgm:pt modelId="{DD64D26A-06AE-49AC-B887-CABFEFEB39C1}" type="sibTrans" cxnId="{6671D5F1-4B4C-4BAE-B915-75E304412805}">
      <dgm:prSet/>
      <dgm:spPr/>
      <dgm:t>
        <a:bodyPr/>
        <a:lstStyle/>
        <a:p>
          <a:endParaRPr lang="en-US"/>
        </a:p>
      </dgm:t>
    </dgm:pt>
    <dgm:pt modelId="{CAE30714-AA16-4474-832D-D23A2071E764}">
      <dgm:prSet/>
      <dgm:spPr/>
      <dgm:t>
        <a:bodyPr/>
        <a:lstStyle/>
        <a:p>
          <a:r>
            <a:rPr lang="en-US" b="0" i="0" baseline="0"/>
            <a:t>Strengthen their NCC,s including Technical Committees to provide technical support </a:t>
          </a:r>
          <a:endParaRPr lang="en-US"/>
        </a:p>
      </dgm:t>
    </dgm:pt>
    <dgm:pt modelId="{48942108-2E1E-4869-800D-64C82B32A5E4}" type="parTrans" cxnId="{E3BCA02A-2104-4EA5-A9A6-87F63EB46737}">
      <dgm:prSet/>
      <dgm:spPr/>
      <dgm:t>
        <a:bodyPr/>
        <a:lstStyle/>
        <a:p>
          <a:endParaRPr lang="en-US"/>
        </a:p>
      </dgm:t>
    </dgm:pt>
    <dgm:pt modelId="{6CBDBDAE-45D1-4032-8785-D1794C0A7954}" type="sibTrans" cxnId="{E3BCA02A-2104-4EA5-A9A6-87F63EB46737}">
      <dgm:prSet/>
      <dgm:spPr/>
      <dgm:t>
        <a:bodyPr/>
        <a:lstStyle/>
        <a:p>
          <a:endParaRPr lang="en-US"/>
        </a:p>
      </dgm:t>
    </dgm:pt>
    <dgm:pt modelId="{8DFF29D5-F148-433F-A0A9-D61E15ED1A22}">
      <dgm:prSet/>
      <dgm:spPr/>
      <dgm:t>
        <a:bodyPr/>
        <a:lstStyle/>
        <a:p>
          <a:r>
            <a:rPr lang="en-US" b="0" i="0" baseline="0"/>
            <a:t>Strengthen food control systems including surveillance and laboratories for generation of scientific data for Codex work</a:t>
          </a:r>
          <a:endParaRPr lang="en-US"/>
        </a:p>
      </dgm:t>
    </dgm:pt>
    <dgm:pt modelId="{D61F8593-8D70-49BE-BB04-77B32E6A9DE9}" type="parTrans" cxnId="{6FEF8B3F-5A26-4DA0-B15D-D8BB4DFBFDEE}">
      <dgm:prSet/>
      <dgm:spPr/>
      <dgm:t>
        <a:bodyPr/>
        <a:lstStyle/>
        <a:p>
          <a:endParaRPr lang="en-US"/>
        </a:p>
      </dgm:t>
    </dgm:pt>
    <dgm:pt modelId="{9AED3DDD-7692-4B70-8497-2A21783E6C9D}" type="sibTrans" cxnId="{6FEF8B3F-5A26-4DA0-B15D-D8BB4DFBFDEE}">
      <dgm:prSet/>
      <dgm:spPr/>
      <dgm:t>
        <a:bodyPr/>
        <a:lstStyle/>
        <a:p>
          <a:endParaRPr lang="en-US"/>
        </a:p>
      </dgm:t>
    </dgm:pt>
    <dgm:pt modelId="{E9B30E4C-C399-420F-B6CD-1E56E15127BD}">
      <dgm:prSet/>
      <dgm:spPr/>
      <dgm:t>
        <a:bodyPr/>
        <a:lstStyle/>
        <a:p>
          <a:r>
            <a:rPr lang="en-US" b="0" i="0" baseline="0"/>
            <a:t>The application of risk analysis should be established as an integral part of a national food safety system</a:t>
          </a:r>
          <a:endParaRPr lang="en-US"/>
        </a:p>
      </dgm:t>
    </dgm:pt>
    <dgm:pt modelId="{1BCC30C7-C4A0-49BE-98DF-A082FCB0BB2E}" type="parTrans" cxnId="{728EF236-E86C-4B99-9E29-49AC66BAD97F}">
      <dgm:prSet/>
      <dgm:spPr/>
      <dgm:t>
        <a:bodyPr/>
        <a:lstStyle/>
        <a:p>
          <a:endParaRPr lang="en-US"/>
        </a:p>
      </dgm:t>
    </dgm:pt>
    <dgm:pt modelId="{FACD1C5D-ED5E-464B-A3CE-CB0FD45A8613}" type="sibTrans" cxnId="{728EF236-E86C-4B99-9E29-49AC66BAD97F}">
      <dgm:prSet/>
      <dgm:spPr/>
      <dgm:t>
        <a:bodyPr/>
        <a:lstStyle/>
        <a:p>
          <a:endParaRPr lang="en-US"/>
        </a:p>
      </dgm:t>
    </dgm:pt>
    <dgm:pt modelId="{3957DC96-CAC8-4444-ADC1-2DE7C99B5075}">
      <dgm:prSet/>
      <dgm:spPr/>
      <dgm:t>
        <a:bodyPr/>
        <a:lstStyle/>
        <a:p>
          <a:r>
            <a:rPr lang="en-US" b="0" i="0" baseline="0"/>
            <a:t>Implementation of risk management decisions at the national level supported by functioning food control system/program </a:t>
          </a:r>
          <a:endParaRPr lang="en-US"/>
        </a:p>
      </dgm:t>
    </dgm:pt>
    <dgm:pt modelId="{B326BCF9-5961-4922-8721-7C6495754C19}" type="parTrans" cxnId="{007432C8-1A43-42B9-B8C1-7637E65D999D}">
      <dgm:prSet/>
      <dgm:spPr/>
      <dgm:t>
        <a:bodyPr/>
        <a:lstStyle/>
        <a:p>
          <a:endParaRPr lang="en-US"/>
        </a:p>
      </dgm:t>
    </dgm:pt>
    <dgm:pt modelId="{4078275B-8D66-4EE0-811F-095CB205EB35}" type="sibTrans" cxnId="{007432C8-1A43-42B9-B8C1-7637E65D999D}">
      <dgm:prSet/>
      <dgm:spPr/>
      <dgm:t>
        <a:bodyPr/>
        <a:lstStyle/>
        <a:p>
          <a:endParaRPr lang="en-US"/>
        </a:p>
      </dgm:t>
    </dgm:pt>
    <dgm:pt modelId="{6183E43A-103C-43B6-906A-751ECAEFABF0}">
      <dgm:prSet/>
      <dgm:spPr/>
      <dgm:t>
        <a:bodyPr/>
        <a:lstStyle/>
        <a:p>
          <a:r>
            <a:rPr lang="en-US" b="0" i="0" baseline="0"/>
            <a:t>Risk analysis should be applied consistently, open, transparent and documented and evaluated and reviewed </a:t>
          </a:r>
          <a:endParaRPr lang="en-US"/>
        </a:p>
      </dgm:t>
    </dgm:pt>
    <dgm:pt modelId="{863B9C2A-7827-4350-B4A2-276417FF4AFA}" type="parTrans" cxnId="{731AA59D-42C6-4563-8FF6-54CFAFC74443}">
      <dgm:prSet/>
      <dgm:spPr/>
      <dgm:t>
        <a:bodyPr/>
        <a:lstStyle/>
        <a:p>
          <a:endParaRPr lang="en-US"/>
        </a:p>
      </dgm:t>
    </dgm:pt>
    <dgm:pt modelId="{7E7948CB-646E-40F6-8ADD-4A93F0E2DAC7}" type="sibTrans" cxnId="{731AA59D-42C6-4563-8FF6-54CFAFC74443}">
      <dgm:prSet/>
      <dgm:spPr/>
      <dgm:t>
        <a:bodyPr/>
        <a:lstStyle/>
        <a:p>
          <a:endParaRPr lang="en-US"/>
        </a:p>
      </dgm:t>
    </dgm:pt>
    <dgm:pt modelId="{AB299118-713E-4ECC-B3B1-9ECC3910C3AC}" type="pres">
      <dgm:prSet presAssocID="{A5A118C3-F939-4253-B6E9-EA2DDA015A8C}" presName="diagram" presStyleCnt="0">
        <dgm:presLayoutVars>
          <dgm:dir/>
          <dgm:resizeHandles val="exact"/>
        </dgm:presLayoutVars>
      </dgm:prSet>
      <dgm:spPr/>
    </dgm:pt>
    <dgm:pt modelId="{03E0FBF6-8CB0-4163-B57C-043EEE110018}" type="pres">
      <dgm:prSet presAssocID="{BA2B7957-19D9-499C-B391-672899572093}" presName="node" presStyleLbl="node1" presStyleIdx="0" presStyleCnt="7" custScaleX="104662">
        <dgm:presLayoutVars>
          <dgm:bulletEnabled val="1"/>
        </dgm:presLayoutVars>
      </dgm:prSet>
      <dgm:spPr/>
    </dgm:pt>
    <dgm:pt modelId="{71E98343-EDDF-4C4D-BF17-1F43206969E4}" type="pres">
      <dgm:prSet presAssocID="{633C4297-DFFA-4E6E-B3B8-4811D1D02C5D}" presName="sibTrans" presStyleCnt="0"/>
      <dgm:spPr/>
    </dgm:pt>
    <dgm:pt modelId="{F4CBC3B0-0F3A-4E3A-9C27-AB8A197A7FF3}" type="pres">
      <dgm:prSet presAssocID="{F5CEC7D3-ED45-4AC5-9DBB-53683EA47A2B}" presName="node" presStyleLbl="node1" presStyleIdx="1" presStyleCnt="7">
        <dgm:presLayoutVars>
          <dgm:bulletEnabled val="1"/>
        </dgm:presLayoutVars>
      </dgm:prSet>
      <dgm:spPr/>
    </dgm:pt>
    <dgm:pt modelId="{E65FD7B9-75FF-48A5-8C6C-C14ABC6660AA}" type="pres">
      <dgm:prSet presAssocID="{DD64D26A-06AE-49AC-B887-CABFEFEB39C1}" presName="sibTrans" presStyleCnt="0"/>
      <dgm:spPr/>
    </dgm:pt>
    <dgm:pt modelId="{668D0FA2-D755-4EED-85D2-8D1BB7A91ED4}" type="pres">
      <dgm:prSet presAssocID="{CAE30714-AA16-4474-832D-D23A2071E764}" presName="node" presStyleLbl="node1" presStyleIdx="2" presStyleCnt="7">
        <dgm:presLayoutVars>
          <dgm:bulletEnabled val="1"/>
        </dgm:presLayoutVars>
      </dgm:prSet>
      <dgm:spPr/>
    </dgm:pt>
    <dgm:pt modelId="{5548BB42-A289-4CBA-B221-96ACDE23BE5C}" type="pres">
      <dgm:prSet presAssocID="{6CBDBDAE-45D1-4032-8785-D1794C0A7954}" presName="sibTrans" presStyleCnt="0"/>
      <dgm:spPr/>
    </dgm:pt>
    <dgm:pt modelId="{E71098B0-8F6F-44EF-A625-F50804B39814}" type="pres">
      <dgm:prSet presAssocID="{8DFF29D5-F148-433F-A0A9-D61E15ED1A22}" presName="node" presStyleLbl="node1" presStyleIdx="3" presStyleCnt="7">
        <dgm:presLayoutVars>
          <dgm:bulletEnabled val="1"/>
        </dgm:presLayoutVars>
      </dgm:prSet>
      <dgm:spPr/>
    </dgm:pt>
    <dgm:pt modelId="{F483EBB4-04F1-4E8B-8967-65B127B0E8D5}" type="pres">
      <dgm:prSet presAssocID="{9AED3DDD-7692-4B70-8497-2A21783E6C9D}" presName="sibTrans" presStyleCnt="0"/>
      <dgm:spPr/>
    </dgm:pt>
    <dgm:pt modelId="{CFCCB4A7-9E7C-4370-9FCB-2FEF81C15118}" type="pres">
      <dgm:prSet presAssocID="{E9B30E4C-C399-420F-B6CD-1E56E15127BD}" presName="node" presStyleLbl="node1" presStyleIdx="4" presStyleCnt="7">
        <dgm:presLayoutVars>
          <dgm:bulletEnabled val="1"/>
        </dgm:presLayoutVars>
      </dgm:prSet>
      <dgm:spPr/>
    </dgm:pt>
    <dgm:pt modelId="{050C24DE-42D1-4DE4-9340-531006FCC00A}" type="pres">
      <dgm:prSet presAssocID="{FACD1C5D-ED5E-464B-A3CE-CB0FD45A8613}" presName="sibTrans" presStyleCnt="0"/>
      <dgm:spPr/>
    </dgm:pt>
    <dgm:pt modelId="{28D032D1-AD59-4631-A4F5-7EE511B06EF7}" type="pres">
      <dgm:prSet presAssocID="{3957DC96-CAC8-4444-ADC1-2DE7C99B5075}" presName="node" presStyleLbl="node1" presStyleIdx="5" presStyleCnt="7">
        <dgm:presLayoutVars>
          <dgm:bulletEnabled val="1"/>
        </dgm:presLayoutVars>
      </dgm:prSet>
      <dgm:spPr/>
    </dgm:pt>
    <dgm:pt modelId="{6DA3BDB6-2C96-43E4-A8D4-C2EDD04B547A}" type="pres">
      <dgm:prSet presAssocID="{4078275B-8D66-4EE0-811F-095CB205EB35}" presName="sibTrans" presStyleCnt="0"/>
      <dgm:spPr/>
    </dgm:pt>
    <dgm:pt modelId="{8C58E465-4B83-4AA9-868D-61350A1CA663}" type="pres">
      <dgm:prSet presAssocID="{6183E43A-103C-43B6-906A-751ECAEFABF0}" presName="node" presStyleLbl="node1" presStyleIdx="6" presStyleCnt="7">
        <dgm:presLayoutVars>
          <dgm:bulletEnabled val="1"/>
        </dgm:presLayoutVars>
      </dgm:prSet>
      <dgm:spPr/>
    </dgm:pt>
  </dgm:ptLst>
  <dgm:cxnLst>
    <dgm:cxn modelId="{E3BCA02A-2104-4EA5-A9A6-87F63EB46737}" srcId="{A5A118C3-F939-4253-B6E9-EA2DDA015A8C}" destId="{CAE30714-AA16-4474-832D-D23A2071E764}" srcOrd="2" destOrd="0" parTransId="{48942108-2E1E-4869-800D-64C82B32A5E4}" sibTransId="{6CBDBDAE-45D1-4032-8785-D1794C0A7954}"/>
    <dgm:cxn modelId="{136C3A2C-DD91-4DD3-90B3-EB7C6281DEAA}" type="presOf" srcId="{BA2B7957-19D9-499C-B391-672899572093}" destId="{03E0FBF6-8CB0-4163-B57C-043EEE110018}" srcOrd="0" destOrd="0" presId="urn:microsoft.com/office/officeart/2005/8/layout/default"/>
    <dgm:cxn modelId="{728EF236-E86C-4B99-9E29-49AC66BAD97F}" srcId="{A5A118C3-F939-4253-B6E9-EA2DDA015A8C}" destId="{E9B30E4C-C399-420F-B6CD-1E56E15127BD}" srcOrd="4" destOrd="0" parTransId="{1BCC30C7-C4A0-49BE-98DF-A082FCB0BB2E}" sibTransId="{FACD1C5D-ED5E-464B-A3CE-CB0FD45A8613}"/>
    <dgm:cxn modelId="{6FEF8B3F-5A26-4DA0-B15D-D8BB4DFBFDEE}" srcId="{A5A118C3-F939-4253-B6E9-EA2DDA015A8C}" destId="{8DFF29D5-F148-433F-A0A9-D61E15ED1A22}" srcOrd="3" destOrd="0" parTransId="{D61F8593-8D70-49BE-BB04-77B32E6A9DE9}" sibTransId="{9AED3DDD-7692-4B70-8497-2A21783E6C9D}"/>
    <dgm:cxn modelId="{AB9ABD5D-41C0-417B-B142-007331118228}" type="presOf" srcId="{F5CEC7D3-ED45-4AC5-9DBB-53683EA47A2B}" destId="{F4CBC3B0-0F3A-4E3A-9C27-AB8A197A7FF3}" srcOrd="0" destOrd="0" presId="urn:microsoft.com/office/officeart/2005/8/layout/default"/>
    <dgm:cxn modelId="{5A5F2A63-C1F0-4ECA-872C-53A6592AF84C}" type="presOf" srcId="{CAE30714-AA16-4474-832D-D23A2071E764}" destId="{668D0FA2-D755-4EED-85D2-8D1BB7A91ED4}" srcOrd="0" destOrd="0" presId="urn:microsoft.com/office/officeart/2005/8/layout/default"/>
    <dgm:cxn modelId="{9633C472-6F7D-4953-B7AE-B8293AB6BD45}" type="presOf" srcId="{E9B30E4C-C399-420F-B6CD-1E56E15127BD}" destId="{CFCCB4A7-9E7C-4370-9FCB-2FEF81C15118}" srcOrd="0" destOrd="0" presId="urn:microsoft.com/office/officeart/2005/8/layout/default"/>
    <dgm:cxn modelId="{18609184-9E2F-41FB-86D3-7E6914A5C530}" srcId="{A5A118C3-F939-4253-B6E9-EA2DDA015A8C}" destId="{BA2B7957-19D9-499C-B391-672899572093}" srcOrd="0" destOrd="0" parTransId="{E37C486E-007F-442D-98E0-2778B1510286}" sibTransId="{633C4297-DFFA-4E6E-B3B8-4811D1D02C5D}"/>
    <dgm:cxn modelId="{7A261B9B-0C70-4EA8-A063-5E6534DDE732}" type="presOf" srcId="{6183E43A-103C-43B6-906A-751ECAEFABF0}" destId="{8C58E465-4B83-4AA9-868D-61350A1CA663}" srcOrd="0" destOrd="0" presId="urn:microsoft.com/office/officeart/2005/8/layout/default"/>
    <dgm:cxn modelId="{731AA59D-42C6-4563-8FF6-54CFAFC74443}" srcId="{A5A118C3-F939-4253-B6E9-EA2DDA015A8C}" destId="{6183E43A-103C-43B6-906A-751ECAEFABF0}" srcOrd="6" destOrd="0" parTransId="{863B9C2A-7827-4350-B4A2-276417FF4AFA}" sibTransId="{7E7948CB-646E-40F6-8ADD-4A93F0E2DAC7}"/>
    <dgm:cxn modelId="{4D6CABA5-5943-4ECA-B962-5640B344FA82}" type="presOf" srcId="{3957DC96-CAC8-4444-ADC1-2DE7C99B5075}" destId="{28D032D1-AD59-4631-A4F5-7EE511B06EF7}" srcOrd="0" destOrd="0" presId="urn:microsoft.com/office/officeart/2005/8/layout/default"/>
    <dgm:cxn modelId="{589E98C6-B880-408A-A893-816A25AD2CF8}" type="presOf" srcId="{A5A118C3-F939-4253-B6E9-EA2DDA015A8C}" destId="{AB299118-713E-4ECC-B3B1-9ECC3910C3AC}" srcOrd="0" destOrd="0" presId="urn:microsoft.com/office/officeart/2005/8/layout/default"/>
    <dgm:cxn modelId="{007432C8-1A43-42B9-B8C1-7637E65D999D}" srcId="{A5A118C3-F939-4253-B6E9-EA2DDA015A8C}" destId="{3957DC96-CAC8-4444-ADC1-2DE7C99B5075}" srcOrd="5" destOrd="0" parTransId="{B326BCF9-5961-4922-8721-7C6495754C19}" sibTransId="{4078275B-8D66-4EE0-811F-095CB205EB35}"/>
    <dgm:cxn modelId="{218339E0-11B3-4BE2-BACB-D4253292DFBF}" type="presOf" srcId="{8DFF29D5-F148-433F-A0A9-D61E15ED1A22}" destId="{E71098B0-8F6F-44EF-A625-F50804B39814}" srcOrd="0" destOrd="0" presId="urn:microsoft.com/office/officeart/2005/8/layout/default"/>
    <dgm:cxn modelId="{6671D5F1-4B4C-4BAE-B915-75E304412805}" srcId="{A5A118C3-F939-4253-B6E9-EA2DDA015A8C}" destId="{F5CEC7D3-ED45-4AC5-9DBB-53683EA47A2B}" srcOrd="1" destOrd="0" parTransId="{E0C68246-3C7B-4381-AC11-3F10A289FD2D}" sibTransId="{DD64D26A-06AE-49AC-B887-CABFEFEB39C1}"/>
    <dgm:cxn modelId="{56EC60F5-67DE-43E6-B1F7-9195DCBB2D6B}" type="presParOf" srcId="{AB299118-713E-4ECC-B3B1-9ECC3910C3AC}" destId="{03E0FBF6-8CB0-4163-B57C-043EEE110018}" srcOrd="0" destOrd="0" presId="urn:microsoft.com/office/officeart/2005/8/layout/default"/>
    <dgm:cxn modelId="{DC27F97B-B348-4B1D-9492-01E013EE998C}" type="presParOf" srcId="{AB299118-713E-4ECC-B3B1-9ECC3910C3AC}" destId="{71E98343-EDDF-4C4D-BF17-1F43206969E4}" srcOrd="1" destOrd="0" presId="urn:microsoft.com/office/officeart/2005/8/layout/default"/>
    <dgm:cxn modelId="{B5FB28B6-A5EE-4D7F-94D6-766AE31C4E5D}" type="presParOf" srcId="{AB299118-713E-4ECC-B3B1-9ECC3910C3AC}" destId="{F4CBC3B0-0F3A-4E3A-9C27-AB8A197A7FF3}" srcOrd="2" destOrd="0" presId="urn:microsoft.com/office/officeart/2005/8/layout/default"/>
    <dgm:cxn modelId="{A47A9120-A29B-4004-8CF2-E0A822E78DA3}" type="presParOf" srcId="{AB299118-713E-4ECC-B3B1-9ECC3910C3AC}" destId="{E65FD7B9-75FF-48A5-8C6C-C14ABC6660AA}" srcOrd="3" destOrd="0" presId="urn:microsoft.com/office/officeart/2005/8/layout/default"/>
    <dgm:cxn modelId="{84A9B426-5F96-4D74-A729-CEC8AF373303}" type="presParOf" srcId="{AB299118-713E-4ECC-B3B1-9ECC3910C3AC}" destId="{668D0FA2-D755-4EED-85D2-8D1BB7A91ED4}" srcOrd="4" destOrd="0" presId="urn:microsoft.com/office/officeart/2005/8/layout/default"/>
    <dgm:cxn modelId="{28BDA52F-D54B-4B97-86A9-8A239466E3A1}" type="presParOf" srcId="{AB299118-713E-4ECC-B3B1-9ECC3910C3AC}" destId="{5548BB42-A289-4CBA-B221-96ACDE23BE5C}" srcOrd="5" destOrd="0" presId="urn:microsoft.com/office/officeart/2005/8/layout/default"/>
    <dgm:cxn modelId="{21532EEF-F521-42E1-8553-39D09C0BD396}" type="presParOf" srcId="{AB299118-713E-4ECC-B3B1-9ECC3910C3AC}" destId="{E71098B0-8F6F-44EF-A625-F50804B39814}" srcOrd="6" destOrd="0" presId="urn:microsoft.com/office/officeart/2005/8/layout/default"/>
    <dgm:cxn modelId="{4AE8BE6E-9890-4F83-96EA-0AC4B47606E3}" type="presParOf" srcId="{AB299118-713E-4ECC-B3B1-9ECC3910C3AC}" destId="{F483EBB4-04F1-4E8B-8967-65B127B0E8D5}" srcOrd="7" destOrd="0" presId="urn:microsoft.com/office/officeart/2005/8/layout/default"/>
    <dgm:cxn modelId="{258F136B-9BD9-4D88-AF9A-74A27482A72E}" type="presParOf" srcId="{AB299118-713E-4ECC-B3B1-9ECC3910C3AC}" destId="{CFCCB4A7-9E7C-4370-9FCB-2FEF81C15118}" srcOrd="8" destOrd="0" presId="urn:microsoft.com/office/officeart/2005/8/layout/default"/>
    <dgm:cxn modelId="{B9073351-D556-476E-A075-1BCE0862CCFB}" type="presParOf" srcId="{AB299118-713E-4ECC-B3B1-9ECC3910C3AC}" destId="{050C24DE-42D1-4DE4-9340-531006FCC00A}" srcOrd="9" destOrd="0" presId="urn:microsoft.com/office/officeart/2005/8/layout/default"/>
    <dgm:cxn modelId="{82F60091-557D-4F0E-85CC-62AA7F347E1D}" type="presParOf" srcId="{AB299118-713E-4ECC-B3B1-9ECC3910C3AC}" destId="{28D032D1-AD59-4631-A4F5-7EE511B06EF7}" srcOrd="10" destOrd="0" presId="urn:microsoft.com/office/officeart/2005/8/layout/default"/>
    <dgm:cxn modelId="{BA2934F3-083A-49C1-BC91-5008CB15FA74}" type="presParOf" srcId="{AB299118-713E-4ECC-B3B1-9ECC3910C3AC}" destId="{6DA3BDB6-2C96-43E4-A8D4-C2EDD04B547A}" srcOrd="11" destOrd="0" presId="urn:microsoft.com/office/officeart/2005/8/layout/default"/>
    <dgm:cxn modelId="{7530C7E6-46CE-47E0-953D-9EA114EABA85}" type="presParOf" srcId="{AB299118-713E-4ECC-B3B1-9ECC3910C3AC}" destId="{8C58E465-4B83-4AA9-868D-61350A1CA663}"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66CE8-5B36-4BD8-8023-9A17FE27F2D9}">
      <dsp:nvSpPr>
        <dsp:cNvPr id="0" name=""/>
        <dsp:cNvSpPr/>
      </dsp:nvSpPr>
      <dsp:spPr>
        <a:xfrm>
          <a:off x="9122568" y="1739710"/>
          <a:ext cx="91440" cy="639731"/>
        </a:xfrm>
        <a:custGeom>
          <a:avLst/>
          <a:gdLst/>
          <a:ahLst/>
          <a:cxnLst/>
          <a:rect l="0" t="0" r="0" b="0"/>
          <a:pathLst>
            <a:path>
              <a:moveTo>
                <a:pt x="45720" y="0"/>
              </a:moveTo>
              <a:lnTo>
                <a:pt x="45720" y="63973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035EAF-C5B2-4B73-9AEC-08232A2C4B85}">
      <dsp:nvSpPr>
        <dsp:cNvPr id="0" name=""/>
        <dsp:cNvSpPr/>
      </dsp:nvSpPr>
      <dsp:spPr>
        <a:xfrm>
          <a:off x="6434107" y="1739710"/>
          <a:ext cx="91440" cy="639731"/>
        </a:xfrm>
        <a:custGeom>
          <a:avLst/>
          <a:gdLst/>
          <a:ahLst/>
          <a:cxnLst/>
          <a:rect l="0" t="0" r="0" b="0"/>
          <a:pathLst>
            <a:path>
              <a:moveTo>
                <a:pt x="45720" y="0"/>
              </a:moveTo>
              <a:lnTo>
                <a:pt x="45720" y="63973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96AD0E-B600-49E0-9586-A81C6059E894}">
      <dsp:nvSpPr>
        <dsp:cNvPr id="0" name=""/>
        <dsp:cNvSpPr/>
      </dsp:nvSpPr>
      <dsp:spPr>
        <a:xfrm>
          <a:off x="3745646" y="1739710"/>
          <a:ext cx="91440" cy="639731"/>
        </a:xfrm>
        <a:custGeom>
          <a:avLst/>
          <a:gdLst/>
          <a:ahLst/>
          <a:cxnLst/>
          <a:rect l="0" t="0" r="0" b="0"/>
          <a:pathLst>
            <a:path>
              <a:moveTo>
                <a:pt x="45720" y="0"/>
              </a:moveTo>
              <a:lnTo>
                <a:pt x="45720" y="63973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37EBB6-F89A-4D83-A2D7-270890CDE886}">
      <dsp:nvSpPr>
        <dsp:cNvPr id="0" name=""/>
        <dsp:cNvSpPr/>
      </dsp:nvSpPr>
      <dsp:spPr>
        <a:xfrm>
          <a:off x="1057185" y="1739710"/>
          <a:ext cx="91440" cy="639731"/>
        </a:xfrm>
        <a:custGeom>
          <a:avLst/>
          <a:gdLst/>
          <a:ahLst/>
          <a:cxnLst/>
          <a:rect l="0" t="0" r="0" b="0"/>
          <a:pathLst>
            <a:path>
              <a:moveTo>
                <a:pt x="45720" y="0"/>
              </a:moveTo>
              <a:lnTo>
                <a:pt x="45720" y="63973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E0FA13-F206-4013-AB3B-1635469FC011}">
      <dsp:nvSpPr>
        <dsp:cNvPr id="0" name=""/>
        <dsp:cNvSpPr/>
      </dsp:nvSpPr>
      <dsp:spPr>
        <a:xfrm>
          <a:off x="3080" y="342932"/>
          <a:ext cx="2199649" cy="139677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23892D4-56B8-46F7-8853-1F70F9C98584}">
      <dsp:nvSpPr>
        <dsp:cNvPr id="0" name=""/>
        <dsp:cNvSpPr/>
      </dsp:nvSpPr>
      <dsp:spPr>
        <a:xfrm>
          <a:off x="247486" y="575118"/>
          <a:ext cx="2199649" cy="1396777"/>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1" i="0" kern="1200" baseline="0" dirty="0" err="1"/>
            <a:t>Infectious</a:t>
          </a:r>
          <a:r>
            <a:rPr lang="de-DE" sz="1000" b="1" i="0" kern="1200" baseline="0" dirty="0"/>
            <a:t> </a:t>
          </a:r>
          <a:r>
            <a:rPr lang="de-DE" sz="1000" b="1" i="0" kern="1200" baseline="0" dirty="0" err="1"/>
            <a:t>acute</a:t>
          </a:r>
          <a:r>
            <a:rPr lang="de-DE" sz="1000" b="1" i="0" kern="1200" baseline="0" dirty="0"/>
            <a:t> </a:t>
          </a:r>
          <a:r>
            <a:rPr lang="de-DE" sz="1000" b="1" i="0" kern="1200" baseline="0" dirty="0" err="1"/>
            <a:t>disease</a:t>
          </a:r>
          <a:endParaRPr lang="en-US" sz="1000" kern="1200" dirty="0"/>
        </a:p>
      </dsp:txBody>
      <dsp:txXfrm>
        <a:off x="288396" y="616028"/>
        <a:ext cx="2117829" cy="1314957"/>
      </dsp:txXfrm>
    </dsp:sp>
    <dsp:sp modelId="{8FE33761-0F52-4EF8-B499-53D8CE0D3C0A}">
      <dsp:nvSpPr>
        <dsp:cNvPr id="0" name=""/>
        <dsp:cNvSpPr/>
      </dsp:nvSpPr>
      <dsp:spPr>
        <a:xfrm>
          <a:off x="3080" y="2379442"/>
          <a:ext cx="2199649" cy="139677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EA87536-4863-41BB-B604-CD01E5CF9046}">
      <dsp:nvSpPr>
        <dsp:cNvPr id="0" name=""/>
        <dsp:cNvSpPr/>
      </dsp:nvSpPr>
      <dsp:spPr>
        <a:xfrm>
          <a:off x="247486" y="2611627"/>
          <a:ext cx="2199649" cy="1396777"/>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0" i="0" kern="1200" baseline="0">
              <a:latin typeface="+mn-lt"/>
            </a:rPr>
            <a:t>Gastroenteritis, </a:t>
          </a:r>
          <a:r>
            <a:rPr lang="de-DE" sz="1000" b="0" i="1" kern="1200" baseline="0">
              <a:latin typeface="+mn-lt"/>
            </a:rPr>
            <a:t>Yesinia Sp</a:t>
          </a:r>
          <a:r>
            <a:rPr lang="de-DE" sz="1000" b="0" i="0" kern="1200" baseline="0">
              <a:latin typeface="+mn-lt"/>
            </a:rPr>
            <a:t>.,Norovirus; Meningitis , </a:t>
          </a:r>
          <a:r>
            <a:rPr lang="de-DE" sz="1000" b="0" i="1" kern="1200" baseline="0">
              <a:latin typeface="+mn-lt"/>
            </a:rPr>
            <a:t>Salmonella sp</a:t>
          </a:r>
          <a:r>
            <a:rPr lang="de-DE" sz="1000" kern="1200">
              <a:latin typeface="+mn-lt"/>
            </a:rPr>
            <a:t>; </a:t>
          </a:r>
          <a:r>
            <a:rPr lang="de-DE" sz="1000" b="0" i="0" kern="1200" baseline="0">
              <a:latin typeface="+mn-lt"/>
            </a:rPr>
            <a:t>Speticaemia, Brucella; Acute neurological symptoms, </a:t>
          </a:r>
          <a:r>
            <a:rPr lang="de-DE" sz="1000" b="0" i="1" kern="1200" baseline="0">
              <a:latin typeface="+mn-lt"/>
            </a:rPr>
            <a:t>Clostriduim botulinum</a:t>
          </a:r>
          <a:r>
            <a:rPr lang="de-DE" sz="1000" kern="1200">
              <a:latin typeface="+mn-lt"/>
            </a:rPr>
            <a:t>; </a:t>
          </a:r>
          <a:r>
            <a:rPr lang="de-DE" sz="1000" b="0" i="0" kern="1200" baseline="0">
              <a:latin typeface="+mn-lt"/>
            </a:rPr>
            <a:t>Acute hepatitis, Hepatitis A, Hepatitis B; Perinatal loss, </a:t>
          </a:r>
          <a:r>
            <a:rPr lang="de-DE" sz="1000" b="0" i="1" kern="1200" baseline="0">
              <a:latin typeface="+mn-lt"/>
            </a:rPr>
            <a:t>Toxoplasma gondii</a:t>
          </a:r>
          <a:endParaRPr lang="en-US" sz="1000" kern="1200">
            <a:latin typeface="+mn-lt"/>
          </a:endParaRPr>
        </a:p>
      </dsp:txBody>
      <dsp:txXfrm>
        <a:off x="288396" y="2652537"/>
        <a:ext cx="2117829" cy="1314957"/>
      </dsp:txXfrm>
    </dsp:sp>
    <dsp:sp modelId="{A9E39A6E-1D18-4B5B-B4B4-1ED37D868F2E}">
      <dsp:nvSpPr>
        <dsp:cNvPr id="0" name=""/>
        <dsp:cNvSpPr/>
      </dsp:nvSpPr>
      <dsp:spPr>
        <a:xfrm>
          <a:off x="2691541" y="342932"/>
          <a:ext cx="2199649" cy="139677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3FFC9E2-CCA5-4323-95F6-87F2BC2B244C}">
      <dsp:nvSpPr>
        <dsp:cNvPr id="0" name=""/>
        <dsp:cNvSpPr/>
      </dsp:nvSpPr>
      <dsp:spPr>
        <a:xfrm>
          <a:off x="2935947" y="575118"/>
          <a:ext cx="2199649" cy="1396777"/>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1" i="0" kern="1200" baseline="0">
              <a:latin typeface="+mn-lt"/>
            </a:rPr>
            <a:t>Chemical acute</a:t>
          </a:r>
          <a:endParaRPr lang="en-US" sz="1000" kern="1200">
            <a:latin typeface="+mn-lt"/>
          </a:endParaRPr>
        </a:p>
      </dsp:txBody>
      <dsp:txXfrm>
        <a:off x="2976857" y="616028"/>
        <a:ext cx="2117829" cy="1314957"/>
      </dsp:txXfrm>
    </dsp:sp>
    <dsp:sp modelId="{62BCE534-26A0-4EBD-A7EC-CBD6E333D282}">
      <dsp:nvSpPr>
        <dsp:cNvPr id="0" name=""/>
        <dsp:cNvSpPr/>
      </dsp:nvSpPr>
      <dsp:spPr>
        <a:xfrm>
          <a:off x="2691541" y="2379442"/>
          <a:ext cx="2199649" cy="139677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9C3D738-98BF-4C57-AEFE-4D35532CE4FB}">
      <dsp:nvSpPr>
        <dsp:cNvPr id="0" name=""/>
        <dsp:cNvSpPr/>
      </dsp:nvSpPr>
      <dsp:spPr>
        <a:xfrm>
          <a:off x="2935947" y="2611627"/>
          <a:ext cx="2199649" cy="1396777"/>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0" i="0" kern="1200" baseline="0">
              <a:latin typeface="+mj-lt"/>
            </a:rPr>
            <a:t>Gastroenteritis, organophosphates</a:t>
          </a:r>
          <a:endParaRPr lang="en-US" sz="1000" kern="1200">
            <a:latin typeface="+mj-lt"/>
          </a:endParaRPr>
        </a:p>
      </dsp:txBody>
      <dsp:txXfrm>
        <a:off x="2976857" y="2652537"/>
        <a:ext cx="2117829" cy="1314957"/>
      </dsp:txXfrm>
    </dsp:sp>
    <dsp:sp modelId="{00B9314D-4052-493E-89E0-8ED31507125B}">
      <dsp:nvSpPr>
        <dsp:cNvPr id="0" name=""/>
        <dsp:cNvSpPr/>
      </dsp:nvSpPr>
      <dsp:spPr>
        <a:xfrm>
          <a:off x="5380002" y="342932"/>
          <a:ext cx="2199649" cy="139677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5E15681-55D6-46B8-9FA4-ED1747BFD999}">
      <dsp:nvSpPr>
        <dsp:cNvPr id="0" name=""/>
        <dsp:cNvSpPr/>
      </dsp:nvSpPr>
      <dsp:spPr>
        <a:xfrm>
          <a:off x="5624408" y="575118"/>
          <a:ext cx="2199649" cy="1396777"/>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1" i="0" kern="1200" baseline="0"/>
            <a:t>Chronic disease</a:t>
          </a:r>
          <a:endParaRPr lang="en-US" sz="1000" kern="1200"/>
        </a:p>
      </dsp:txBody>
      <dsp:txXfrm>
        <a:off x="5665318" y="616028"/>
        <a:ext cx="2117829" cy="1314957"/>
      </dsp:txXfrm>
    </dsp:sp>
    <dsp:sp modelId="{685157CC-4137-4929-9538-7A7BD02001AC}">
      <dsp:nvSpPr>
        <dsp:cNvPr id="0" name=""/>
        <dsp:cNvSpPr/>
      </dsp:nvSpPr>
      <dsp:spPr>
        <a:xfrm>
          <a:off x="5380002" y="2379442"/>
          <a:ext cx="2199649" cy="139677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DAD182A-320B-4C09-9552-BCB127CE6578}">
      <dsp:nvSpPr>
        <dsp:cNvPr id="0" name=""/>
        <dsp:cNvSpPr/>
      </dsp:nvSpPr>
      <dsp:spPr>
        <a:xfrm>
          <a:off x="5624408" y="2611627"/>
          <a:ext cx="2199649" cy="1396777"/>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0" i="0" kern="1200" baseline="0">
              <a:latin typeface="+mn-lt"/>
            </a:rPr>
            <a:t>Reactive arthritis , Yesinia sp;</a:t>
          </a:r>
          <a:r>
            <a:rPr lang="de-DE" sz="1000" kern="1200">
              <a:latin typeface="+mn-lt"/>
            </a:rPr>
            <a:t> </a:t>
          </a:r>
          <a:r>
            <a:rPr lang="de-DE" sz="1000" b="0" i="0" kern="1200" baseline="0">
              <a:latin typeface="+mn-lt"/>
            </a:rPr>
            <a:t>Epilepsy , Taenia soluim; Irritable bowel syndrom, Giardia sp</a:t>
          </a:r>
          <a:r>
            <a:rPr lang="de-DE" sz="1000" kern="1200">
              <a:latin typeface="+mn-lt"/>
            </a:rPr>
            <a:t>; </a:t>
          </a:r>
          <a:r>
            <a:rPr lang="de-DE" sz="1000" b="0" i="0" kern="1200" baseline="0">
              <a:latin typeface="+mn-lt"/>
            </a:rPr>
            <a:t>Cancer</a:t>
          </a:r>
          <a:r>
            <a:rPr lang="de-DE" sz="1000" kern="1200">
              <a:latin typeface="+mn-lt"/>
            </a:rPr>
            <a:t>,</a:t>
          </a:r>
          <a:r>
            <a:rPr lang="de-DE" sz="1000" b="0" i="0" kern="1200" baseline="0">
              <a:latin typeface="+mn-lt"/>
            </a:rPr>
            <a:t> Helibacter pylori; Retinopath,Toxoplasma gondii; Multi-organ failure, Trichinella spiralis</a:t>
          </a:r>
          <a:r>
            <a:rPr lang="de-DE" sz="1000" kern="1200">
              <a:latin typeface="+mn-lt"/>
            </a:rPr>
            <a:t>; </a:t>
          </a:r>
          <a:r>
            <a:rPr lang="de-DE" sz="1000" b="0" i="0" kern="1200" baseline="0">
              <a:latin typeface="+mn-lt"/>
            </a:rPr>
            <a:t>Renal failure, Shiga-toxin producing E.coli</a:t>
          </a:r>
          <a:endParaRPr lang="en-US" sz="1000" kern="1200">
            <a:latin typeface="+mn-lt"/>
          </a:endParaRPr>
        </a:p>
      </dsp:txBody>
      <dsp:txXfrm>
        <a:off x="5665318" y="2652537"/>
        <a:ext cx="2117829" cy="1314957"/>
      </dsp:txXfrm>
    </dsp:sp>
    <dsp:sp modelId="{B92A3E16-6782-4C36-AB15-7960BC75B4D1}">
      <dsp:nvSpPr>
        <dsp:cNvPr id="0" name=""/>
        <dsp:cNvSpPr/>
      </dsp:nvSpPr>
      <dsp:spPr>
        <a:xfrm>
          <a:off x="8068463" y="342932"/>
          <a:ext cx="2199649" cy="139677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132FB8E-665F-44E4-9BAB-6831A7A3D933}">
      <dsp:nvSpPr>
        <dsp:cNvPr id="0" name=""/>
        <dsp:cNvSpPr/>
      </dsp:nvSpPr>
      <dsp:spPr>
        <a:xfrm>
          <a:off x="8312869" y="575118"/>
          <a:ext cx="2199649" cy="1396777"/>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1" i="0" kern="1200" baseline="0"/>
            <a:t>Chemical chronic</a:t>
          </a:r>
          <a:endParaRPr lang="en-US" sz="1000" kern="1200"/>
        </a:p>
      </dsp:txBody>
      <dsp:txXfrm>
        <a:off x="8353779" y="616028"/>
        <a:ext cx="2117829" cy="1314957"/>
      </dsp:txXfrm>
    </dsp:sp>
    <dsp:sp modelId="{74A6ACEF-A5B6-4C25-BC06-DED261592908}">
      <dsp:nvSpPr>
        <dsp:cNvPr id="0" name=""/>
        <dsp:cNvSpPr/>
      </dsp:nvSpPr>
      <dsp:spPr>
        <a:xfrm>
          <a:off x="8068463" y="2379442"/>
          <a:ext cx="2199649" cy="139677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54694A2-2557-4366-82F8-C2850B486492}">
      <dsp:nvSpPr>
        <dsp:cNvPr id="0" name=""/>
        <dsp:cNvSpPr/>
      </dsp:nvSpPr>
      <dsp:spPr>
        <a:xfrm>
          <a:off x="8312869" y="2611627"/>
          <a:ext cx="2199649" cy="1396777"/>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dirty="0" err="1">
              <a:latin typeface="+mn-lt"/>
            </a:rPr>
            <a:t>N</a:t>
          </a:r>
          <a:r>
            <a:rPr lang="de-DE" sz="1000" b="0" i="0" kern="1200" baseline="0" dirty="0" err="1">
              <a:latin typeface="+mn-lt"/>
            </a:rPr>
            <a:t>eurodevelopement</a:t>
          </a:r>
          <a:r>
            <a:rPr lang="de-DE" sz="1000" b="0" i="0" kern="1200" baseline="0" dirty="0">
              <a:latin typeface="+mn-lt"/>
            </a:rPr>
            <a:t> </a:t>
          </a:r>
          <a:r>
            <a:rPr lang="de-DE" sz="1000" b="0" i="0" kern="1200" baseline="0" dirty="0" err="1">
              <a:latin typeface="+mn-lt"/>
            </a:rPr>
            <a:t>disorders</a:t>
          </a:r>
          <a:r>
            <a:rPr lang="de-DE" sz="1000" b="0" i="0" kern="1200" baseline="0" dirty="0">
              <a:latin typeface="+mn-lt"/>
            </a:rPr>
            <a:t>, </a:t>
          </a:r>
          <a:r>
            <a:rPr lang="de-DE" sz="1000" b="0" i="0" kern="1200" baseline="0" dirty="0" err="1">
              <a:latin typeface="+mn-lt"/>
            </a:rPr>
            <a:t>lead</a:t>
          </a:r>
          <a:r>
            <a:rPr lang="de-DE" sz="1000" kern="1200" dirty="0">
              <a:latin typeface="+mn-lt"/>
            </a:rPr>
            <a:t>; </a:t>
          </a:r>
          <a:r>
            <a:rPr lang="de-DE" sz="1000" b="0" i="0" kern="1200" baseline="0" dirty="0">
              <a:latin typeface="+mn-lt"/>
            </a:rPr>
            <a:t>Cancer  </a:t>
          </a:r>
          <a:r>
            <a:rPr lang="de-DE" sz="1000" b="0" i="0" kern="1200" baseline="0" dirty="0" err="1">
              <a:latin typeface="+mn-lt"/>
            </a:rPr>
            <a:t>Aflotoxin</a:t>
          </a:r>
          <a:r>
            <a:rPr lang="de-DE" sz="1000" b="0" i="0" kern="1200" baseline="0" dirty="0">
              <a:latin typeface="+mn-lt"/>
            </a:rPr>
            <a:t>, </a:t>
          </a:r>
          <a:r>
            <a:rPr lang="de-DE" sz="1000" b="0" i="0" kern="1200" baseline="0" dirty="0" err="1">
              <a:latin typeface="+mn-lt"/>
            </a:rPr>
            <a:t>arsenic</a:t>
          </a:r>
          <a:r>
            <a:rPr lang="de-DE" sz="1000" b="0" i="0" kern="1200" baseline="0" dirty="0">
              <a:latin typeface="+mn-lt"/>
            </a:rPr>
            <a:t>, </a:t>
          </a:r>
          <a:r>
            <a:rPr lang="de-DE" sz="1000" b="0" i="0" kern="1200" baseline="0" dirty="0" err="1">
              <a:latin typeface="+mn-lt"/>
            </a:rPr>
            <a:t>acrylamide</a:t>
          </a:r>
          <a:r>
            <a:rPr lang="de-DE" sz="1000" b="0" i="0" kern="1200" baseline="0" dirty="0">
              <a:latin typeface="+mn-lt"/>
            </a:rPr>
            <a:t>, </a:t>
          </a:r>
          <a:r>
            <a:rPr lang="de-DE" sz="1000" b="0" i="0" kern="1200" baseline="0" dirty="0" err="1">
              <a:latin typeface="+mn-lt"/>
            </a:rPr>
            <a:t>dioxins</a:t>
          </a:r>
          <a:r>
            <a:rPr lang="de-DE" sz="1000" kern="1200" dirty="0">
              <a:latin typeface="+mn-lt"/>
            </a:rPr>
            <a:t>; </a:t>
          </a:r>
          <a:r>
            <a:rPr lang="de-DE" sz="1000" b="0" i="0" kern="1200" baseline="0" dirty="0">
              <a:latin typeface="+mn-lt"/>
            </a:rPr>
            <a:t>Renal </a:t>
          </a:r>
          <a:r>
            <a:rPr lang="de-DE" sz="1000" b="0" i="0" kern="1200" baseline="0" dirty="0" err="1">
              <a:latin typeface="+mn-lt"/>
            </a:rPr>
            <a:t>disease</a:t>
          </a:r>
          <a:r>
            <a:rPr lang="de-DE" sz="1000" b="0" i="0" kern="1200" baseline="0" dirty="0">
              <a:latin typeface="+mn-lt"/>
            </a:rPr>
            <a:t> , </a:t>
          </a:r>
          <a:r>
            <a:rPr lang="de-DE" sz="1000" b="0" i="0" kern="1200" baseline="0" dirty="0" err="1">
              <a:latin typeface="+mn-lt"/>
            </a:rPr>
            <a:t>cadmium</a:t>
          </a:r>
          <a:endParaRPr lang="en-US" sz="1000" kern="1200" dirty="0">
            <a:latin typeface="+mn-lt"/>
          </a:endParaRPr>
        </a:p>
      </dsp:txBody>
      <dsp:txXfrm>
        <a:off x="8353779" y="2652537"/>
        <a:ext cx="2117829" cy="1314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0FBF6-8CB0-4163-B57C-043EEE110018}">
      <dsp:nvSpPr>
        <dsp:cNvPr id="0" name=""/>
        <dsp:cNvSpPr/>
      </dsp:nvSpPr>
      <dsp:spPr>
        <a:xfrm>
          <a:off x="999171" y="124"/>
          <a:ext cx="2438821" cy="139811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a:t>Participate actively in the work of Codex </a:t>
          </a:r>
          <a:endParaRPr lang="en-US" sz="1600" kern="1200"/>
        </a:p>
      </dsp:txBody>
      <dsp:txXfrm>
        <a:off x="999171" y="124"/>
        <a:ext cx="2438821" cy="1398113"/>
      </dsp:txXfrm>
    </dsp:sp>
    <dsp:sp modelId="{F4CBC3B0-0F3A-4E3A-9C27-AB8A197A7FF3}">
      <dsp:nvSpPr>
        <dsp:cNvPr id="0" name=""/>
        <dsp:cNvSpPr/>
      </dsp:nvSpPr>
      <dsp:spPr>
        <a:xfrm>
          <a:off x="3671011" y="124"/>
          <a:ext cx="2330188" cy="139811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a:t>Countries must base all decisions on sound science </a:t>
          </a:r>
          <a:endParaRPr lang="en-US" sz="1600" kern="1200"/>
        </a:p>
      </dsp:txBody>
      <dsp:txXfrm>
        <a:off x="3671011" y="124"/>
        <a:ext cx="2330188" cy="1398113"/>
      </dsp:txXfrm>
    </dsp:sp>
    <dsp:sp modelId="{668D0FA2-D755-4EED-85D2-8D1BB7A91ED4}">
      <dsp:nvSpPr>
        <dsp:cNvPr id="0" name=""/>
        <dsp:cNvSpPr/>
      </dsp:nvSpPr>
      <dsp:spPr>
        <a:xfrm>
          <a:off x="6234219" y="124"/>
          <a:ext cx="2330188" cy="139811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a:t>Strengthen their NCC,s including Technical Committees to provide technical support </a:t>
          </a:r>
          <a:endParaRPr lang="en-US" sz="1600" kern="1200"/>
        </a:p>
      </dsp:txBody>
      <dsp:txXfrm>
        <a:off x="6234219" y="124"/>
        <a:ext cx="2330188" cy="1398113"/>
      </dsp:txXfrm>
    </dsp:sp>
    <dsp:sp modelId="{E71098B0-8F6F-44EF-A625-F50804B39814}">
      <dsp:nvSpPr>
        <dsp:cNvPr id="0" name=""/>
        <dsp:cNvSpPr/>
      </dsp:nvSpPr>
      <dsp:spPr>
        <a:xfrm>
          <a:off x="1053487" y="1631255"/>
          <a:ext cx="2330188" cy="139811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a:t>Strengthen food control systems including surveillance and laboratories for generation of scientific data for Codex work</a:t>
          </a:r>
          <a:endParaRPr lang="en-US" sz="1600" kern="1200"/>
        </a:p>
      </dsp:txBody>
      <dsp:txXfrm>
        <a:off x="1053487" y="1631255"/>
        <a:ext cx="2330188" cy="1398113"/>
      </dsp:txXfrm>
    </dsp:sp>
    <dsp:sp modelId="{CFCCB4A7-9E7C-4370-9FCB-2FEF81C15118}">
      <dsp:nvSpPr>
        <dsp:cNvPr id="0" name=""/>
        <dsp:cNvSpPr/>
      </dsp:nvSpPr>
      <dsp:spPr>
        <a:xfrm>
          <a:off x="3616695" y="1631255"/>
          <a:ext cx="2330188" cy="139811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a:t>The application of risk analysis should be established as an integral part of a national food safety system</a:t>
          </a:r>
          <a:endParaRPr lang="en-US" sz="1600" kern="1200"/>
        </a:p>
      </dsp:txBody>
      <dsp:txXfrm>
        <a:off x="3616695" y="1631255"/>
        <a:ext cx="2330188" cy="1398113"/>
      </dsp:txXfrm>
    </dsp:sp>
    <dsp:sp modelId="{28D032D1-AD59-4631-A4F5-7EE511B06EF7}">
      <dsp:nvSpPr>
        <dsp:cNvPr id="0" name=""/>
        <dsp:cNvSpPr/>
      </dsp:nvSpPr>
      <dsp:spPr>
        <a:xfrm>
          <a:off x="6179902" y="1631255"/>
          <a:ext cx="2330188" cy="139811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a:t>Implementation of risk management decisions at the national level supported by functioning food control system/program </a:t>
          </a:r>
          <a:endParaRPr lang="en-US" sz="1600" kern="1200"/>
        </a:p>
      </dsp:txBody>
      <dsp:txXfrm>
        <a:off x="6179902" y="1631255"/>
        <a:ext cx="2330188" cy="1398113"/>
      </dsp:txXfrm>
    </dsp:sp>
    <dsp:sp modelId="{8C58E465-4B83-4AA9-868D-61350A1CA663}">
      <dsp:nvSpPr>
        <dsp:cNvPr id="0" name=""/>
        <dsp:cNvSpPr/>
      </dsp:nvSpPr>
      <dsp:spPr>
        <a:xfrm>
          <a:off x="3616695" y="3262387"/>
          <a:ext cx="2330188" cy="139811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a:t>Risk analysis should be applied consistently, open, transparent and documented and evaluated and reviewed </a:t>
          </a:r>
          <a:endParaRPr lang="en-US" sz="1600" kern="1200"/>
        </a:p>
      </dsp:txBody>
      <dsp:txXfrm>
        <a:off x="3616695" y="3262387"/>
        <a:ext cx="2330188" cy="13981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D4FACC-0F22-884B-9361-01B0F15D03F8}" type="datetimeFigureOut">
              <a:rPr lang="en-US" smtClean="0"/>
              <a:t>3/31/2023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9D60E1-E50D-2447-9372-F19F5FBB066C}" type="slidenum">
              <a:rPr lang="en-US" smtClean="0"/>
              <a:t>‹Nr.›</a:t>
            </a:fld>
            <a:endParaRPr lang="en-US"/>
          </a:p>
        </p:txBody>
      </p:sp>
    </p:spTree>
    <p:extLst>
      <p:ext uri="{BB962C8B-B14F-4D97-AF65-F5344CB8AC3E}">
        <p14:creationId xmlns:p14="http://schemas.microsoft.com/office/powerpoint/2010/main" val="2175881910"/>
      </p:ext>
    </p:extLst>
  </p:cSld>
  <p:clrMap bg1="lt1" tx1="dk1" bg2="lt2" tx2="dk2" accent1="accent1" accent2="accent2" accent3="accent3" accent4="accent4" accent5="accent5" accent6="accent6" hlink="hlink" folHlink="folHlink"/>
  <p:notesStyle>
    <a:lvl1pPr marL="0" algn="l" defTabSz="609570" rtl="0" eaLnBrk="1" latinLnBrk="0" hangingPunct="1">
      <a:defRPr sz="1600" kern="1200">
        <a:solidFill>
          <a:schemeClr val="tx1"/>
        </a:solidFill>
        <a:latin typeface="+mn-lt"/>
        <a:ea typeface="+mn-ea"/>
        <a:cs typeface="+mn-cs"/>
      </a:defRPr>
    </a:lvl1pPr>
    <a:lvl2pPr marL="609570" algn="l" defTabSz="609570" rtl="0" eaLnBrk="1" latinLnBrk="0" hangingPunct="1">
      <a:defRPr sz="1600" kern="1200">
        <a:solidFill>
          <a:schemeClr val="tx1"/>
        </a:solidFill>
        <a:latin typeface="+mn-lt"/>
        <a:ea typeface="+mn-ea"/>
        <a:cs typeface="+mn-cs"/>
      </a:defRPr>
    </a:lvl2pPr>
    <a:lvl3pPr marL="1219140" algn="l" defTabSz="609570" rtl="0" eaLnBrk="1" latinLnBrk="0" hangingPunct="1">
      <a:defRPr sz="1600" kern="1200">
        <a:solidFill>
          <a:schemeClr val="tx1"/>
        </a:solidFill>
        <a:latin typeface="+mn-lt"/>
        <a:ea typeface="+mn-ea"/>
        <a:cs typeface="+mn-cs"/>
      </a:defRPr>
    </a:lvl3pPr>
    <a:lvl4pPr marL="1828709" algn="l" defTabSz="609570" rtl="0" eaLnBrk="1" latinLnBrk="0" hangingPunct="1">
      <a:defRPr sz="1600" kern="1200">
        <a:solidFill>
          <a:schemeClr val="tx1"/>
        </a:solidFill>
        <a:latin typeface="+mn-lt"/>
        <a:ea typeface="+mn-ea"/>
        <a:cs typeface="+mn-cs"/>
      </a:defRPr>
    </a:lvl4pPr>
    <a:lvl5pPr marL="2438278" algn="l" defTabSz="609570" rtl="0" eaLnBrk="1" latinLnBrk="0" hangingPunct="1">
      <a:defRPr sz="1600" kern="1200">
        <a:solidFill>
          <a:schemeClr val="tx1"/>
        </a:solidFill>
        <a:latin typeface="+mn-lt"/>
        <a:ea typeface="+mn-ea"/>
        <a:cs typeface="+mn-cs"/>
      </a:defRPr>
    </a:lvl5pPr>
    <a:lvl6pPr marL="3047848" algn="l" defTabSz="609570" rtl="0" eaLnBrk="1" latinLnBrk="0" hangingPunct="1">
      <a:defRPr sz="1600" kern="1200">
        <a:solidFill>
          <a:schemeClr val="tx1"/>
        </a:solidFill>
        <a:latin typeface="+mn-lt"/>
        <a:ea typeface="+mn-ea"/>
        <a:cs typeface="+mn-cs"/>
      </a:defRPr>
    </a:lvl6pPr>
    <a:lvl7pPr marL="3657418" algn="l" defTabSz="609570" rtl="0" eaLnBrk="1" latinLnBrk="0" hangingPunct="1">
      <a:defRPr sz="1600" kern="1200">
        <a:solidFill>
          <a:schemeClr val="tx1"/>
        </a:solidFill>
        <a:latin typeface="+mn-lt"/>
        <a:ea typeface="+mn-ea"/>
        <a:cs typeface="+mn-cs"/>
      </a:defRPr>
    </a:lvl7pPr>
    <a:lvl8pPr marL="4266987" algn="l" defTabSz="609570" rtl="0" eaLnBrk="1" latinLnBrk="0" hangingPunct="1">
      <a:defRPr sz="1600" kern="1200">
        <a:solidFill>
          <a:schemeClr val="tx1"/>
        </a:solidFill>
        <a:latin typeface="+mn-lt"/>
        <a:ea typeface="+mn-ea"/>
        <a:cs typeface="+mn-cs"/>
      </a:defRPr>
    </a:lvl8pPr>
    <a:lvl9pPr marL="4876557" algn="l" defTabSz="6095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 facilitator should introduce him/herself briefly, including the capacity for Pandemics and One Health</a:t>
            </a:r>
          </a:p>
        </p:txBody>
      </p:sp>
      <p:sp>
        <p:nvSpPr>
          <p:cNvPr id="4" name="Slide Number Placeholder 3"/>
          <p:cNvSpPr>
            <a:spLocks noGrp="1"/>
          </p:cNvSpPr>
          <p:nvPr>
            <p:ph type="sldNum" sz="quarter" idx="5"/>
          </p:nvPr>
        </p:nvSpPr>
        <p:spPr/>
        <p:txBody>
          <a:bodyPr/>
          <a:lstStyle/>
          <a:p>
            <a:fld id="{679D60E1-E50D-2447-9372-F19F5FBB066C}" type="slidenum">
              <a:rPr lang="en-US" smtClean="0"/>
              <a:t>1</a:t>
            </a:fld>
            <a:endParaRPr lang="en-US" dirty="0"/>
          </a:p>
        </p:txBody>
      </p:sp>
    </p:spTree>
    <p:extLst>
      <p:ext uri="{BB962C8B-B14F-4D97-AF65-F5344CB8AC3E}">
        <p14:creationId xmlns:p14="http://schemas.microsoft.com/office/powerpoint/2010/main" val="3761216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This can be read out, and presented as the elements that we use for a recapitulation session at the end of the day, or on the following day</a:t>
            </a:r>
          </a:p>
        </p:txBody>
      </p:sp>
      <p:sp>
        <p:nvSpPr>
          <p:cNvPr id="4" name="Slide Number Placeholder 3"/>
          <p:cNvSpPr>
            <a:spLocks noGrp="1"/>
          </p:cNvSpPr>
          <p:nvPr>
            <p:ph type="sldNum" sz="quarter" idx="5"/>
          </p:nvPr>
        </p:nvSpPr>
        <p:spPr/>
        <p:txBody>
          <a:bodyPr/>
          <a:lstStyle/>
          <a:p>
            <a:fld id="{679D60E1-E50D-2447-9372-F19F5FBB066C}" type="slidenum">
              <a:rPr lang="en-US" smtClean="0"/>
              <a:t>2</a:t>
            </a:fld>
            <a:endParaRPr lang="en-US" dirty="0"/>
          </a:p>
        </p:txBody>
      </p:sp>
    </p:spTree>
    <p:extLst>
      <p:ext uri="{BB962C8B-B14F-4D97-AF65-F5344CB8AC3E}">
        <p14:creationId xmlns:p14="http://schemas.microsoft.com/office/powerpoint/2010/main" val="365938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This can be read out, and presented as the elements that we use for a recapitulation session at the end of the day, or on the following day</a:t>
            </a:r>
          </a:p>
        </p:txBody>
      </p:sp>
      <p:sp>
        <p:nvSpPr>
          <p:cNvPr id="4" name="Slide Number Placeholder 3"/>
          <p:cNvSpPr>
            <a:spLocks noGrp="1"/>
          </p:cNvSpPr>
          <p:nvPr>
            <p:ph type="sldNum" sz="quarter" idx="5"/>
          </p:nvPr>
        </p:nvSpPr>
        <p:spPr/>
        <p:txBody>
          <a:bodyPr/>
          <a:lstStyle/>
          <a:p>
            <a:fld id="{679D60E1-E50D-2447-9372-F19F5FBB066C}" type="slidenum">
              <a:rPr lang="en-US" smtClean="0"/>
              <a:t>3</a:t>
            </a:fld>
            <a:endParaRPr lang="en-US" dirty="0"/>
          </a:p>
        </p:txBody>
      </p:sp>
    </p:spTree>
    <p:extLst>
      <p:ext uri="{BB962C8B-B14F-4D97-AF65-F5344CB8AC3E}">
        <p14:creationId xmlns:p14="http://schemas.microsoft.com/office/powerpoint/2010/main" val="40115096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jp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21" name="Grafik 20" descr="Ein Bild, das Kette enthält.&#10;&#10;Automatisch generierte Beschreibung">
            <a:extLst>
              <a:ext uri="{FF2B5EF4-FFF2-40B4-BE49-F238E27FC236}">
                <a16:creationId xmlns:a16="http://schemas.microsoft.com/office/drawing/2014/main" id="{82995FEF-F44E-4720-98FA-B2AE557B1183}"/>
              </a:ext>
            </a:extLst>
          </p:cNvPr>
          <p:cNvPicPr>
            <a:picLocks/>
          </p:cNvPicPr>
          <p:nvPr userDrawn="1"/>
        </p:nvPicPr>
        <p:blipFill rotWithShape="1">
          <a:blip r:embed="rId2"/>
          <a:srcRect t="233" b="26747"/>
          <a:stretch/>
        </p:blipFill>
        <p:spPr bwMode="gray">
          <a:xfrm>
            <a:off x="164185" y="165103"/>
            <a:ext cx="11858487" cy="4721860"/>
          </a:xfrm>
          <a:prstGeom prst="rect">
            <a:avLst/>
          </a:prstGeom>
        </p:spPr>
      </p:pic>
      <p:pic>
        <p:nvPicPr>
          <p:cNvPr id="18" name="Grafik 17" descr="Ein Bild, das Säge enthält.&#10;&#10;Automatisch generierte Beschreibung">
            <a:extLst>
              <a:ext uri="{FF2B5EF4-FFF2-40B4-BE49-F238E27FC236}">
                <a16:creationId xmlns:a16="http://schemas.microsoft.com/office/drawing/2014/main" id="{57A5703D-6864-419D-AAFF-48396C4B22D5}"/>
              </a:ext>
            </a:extLst>
          </p:cNvPr>
          <p:cNvPicPr>
            <a:picLocks noChangeAspect="1"/>
          </p:cNvPicPr>
          <p:nvPr userDrawn="1"/>
        </p:nvPicPr>
        <p:blipFill>
          <a:blip r:embed="rId3"/>
          <a:stretch>
            <a:fillRect/>
          </a:stretch>
        </p:blipFill>
        <p:spPr bwMode="gray">
          <a:xfrm>
            <a:off x="164180" y="846876"/>
            <a:ext cx="11860800" cy="4040085"/>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933135" y="2541302"/>
            <a:ext cx="10628948" cy="961161"/>
          </a:xfrm>
          <a:prstGeom prst="rect">
            <a:avLst/>
          </a:prstGeom>
        </p:spPr>
        <p:txBody>
          <a:bodyPr wrap="square">
            <a:spAutoFit/>
          </a:bodyPr>
          <a:lstStyle>
            <a:lvl1pPr>
              <a:defRPr sz="3470" b="1">
                <a:solidFill>
                  <a:schemeClr val="tx1"/>
                </a:solidFill>
              </a:defRPr>
            </a:lvl1pPr>
          </a:lstStyle>
          <a:p>
            <a:r>
              <a:rPr lang="en-GB" dirty="0"/>
              <a:t>Title slide/headline</a:t>
            </a:r>
            <a:br>
              <a:rPr lang="en-GB" dirty="0"/>
            </a:br>
            <a:r>
              <a:rPr lang="en-GB" dirty="0"/>
              <a:t>with colour GIZ key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933135" y="3700612"/>
            <a:ext cx="10627783" cy="738664"/>
          </a:xfrm>
        </p:spPr>
        <p:txBody>
          <a:bodyPr>
            <a:spAutoFit/>
          </a:bodyPr>
          <a:lstStyle>
            <a:lvl1pPr marL="0" indent="0">
              <a:lnSpc>
                <a:spcPct val="95000"/>
              </a:lnSpc>
              <a:spcBef>
                <a:spcPts val="1200"/>
              </a:spcBef>
              <a:spcAft>
                <a:spcPts val="0"/>
              </a:spcAft>
              <a:buNone/>
              <a:defRPr sz="2000">
                <a:solidFill>
                  <a:schemeClr val="tx1"/>
                </a:solidFill>
              </a:defRPr>
            </a:lvl1pPr>
          </a:lstStyle>
          <a:p>
            <a:pPr lvl="0"/>
            <a:r>
              <a:rPr lang="en-GB" dirty="0"/>
              <a:t>This is the sub-line</a:t>
            </a:r>
          </a:p>
          <a:p>
            <a:pPr lvl="0"/>
            <a:r>
              <a:rPr lang="en-GB" dirty="0"/>
              <a:t>Project name | Date</a:t>
            </a:r>
          </a:p>
        </p:txBody>
      </p:sp>
      <p:pic>
        <p:nvPicPr>
          <p:cNvPr id="10" name="logo">
            <a:extLst>
              <a:ext uri="{FF2B5EF4-FFF2-40B4-BE49-F238E27FC236}">
                <a16:creationId xmlns:a16="http://schemas.microsoft.com/office/drawing/2014/main" id="{BB915B2F-F90E-4740-9ADA-291A0E63BDE2}"/>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916199" y="5422244"/>
            <a:ext cx="3081728" cy="850557"/>
          </a:xfrm>
          <a:prstGeom prst="rect">
            <a:avLst/>
          </a:prstGeom>
        </p:spPr>
      </p:pic>
      <p:sp>
        <p:nvSpPr>
          <p:cNvPr id="13" name="Bar">
            <a:extLst>
              <a:ext uri="{FF2B5EF4-FFF2-40B4-BE49-F238E27FC236}">
                <a16:creationId xmlns:a16="http://schemas.microsoft.com/office/drawing/2014/main" id="{BD21318B-3022-42D5-AB5E-3CB62091D006}"/>
              </a:ext>
            </a:extLst>
          </p:cNvPr>
          <p:cNvSpPr/>
          <p:nvPr userDrawn="1"/>
        </p:nvSpPr>
        <p:spPr bwMode="gray">
          <a:xfrm>
            <a:off x="7158791" y="4886961"/>
            <a:ext cx="4863877" cy="297123"/>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1800" err="1">
              <a:solidFill>
                <a:schemeClr val="tx2"/>
              </a:solidFill>
              <a:latin typeface="Arial" charset="0"/>
            </a:endParaRPr>
          </a:p>
        </p:txBody>
      </p:sp>
    </p:spTree>
    <p:extLst>
      <p:ext uri="{BB962C8B-B14F-4D97-AF65-F5344CB8AC3E}">
        <p14:creationId xmlns:p14="http://schemas.microsoft.com/office/powerpoint/2010/main" val="390063466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933135" y="3700613"/>
            <a:ext cx="10627783" cy="292388"/>
          </a:xfrm>
        </p:spPr>
        <p:txBody>
          <a:bodyPr>
            <a:spAutoFit/>
          </a:bodyPr>
          <a:lstStyle>
            <a:lvl1pPr marL="0" indent="0">
              <a:lnSpc>
                <a:spcPct val="95000"/>
              </a:lnSpc>
              <a:spcBef>
                <a:spcPts val="0"/>
              </a:spcBef>
              <a:spcAft>
                <a:spcPts val="0"/>
              </a:spcAft>
              <a:buNone/>
              <a:defRPr sz="2000">
                <a:solidFill>
                  <a:schemeClr val="tx1"/>
                </a:solidFill>
              </a:defRPr>
            </a:lvl1pPr>
          </a:lstStyle>
          <a:p>
            <a:r>
              <a:rPr lang="en-GB" dirty="0"/>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933135" y="2541300"/>
            <a:ext cx="10628948" cy="961161"/>
          </a:xfrm>
          <a:prstGeom prst="rect">
            <a:avLst/>
          </a:prstGeom>
        </p:spPr>
        <p:txBody>
          <a:bodyPr wrap="square">
            <a:spAutoFit/>
          </a:bodyPr>
          <a:lstStyle>
            <a:lvl1pPr>
              <a:defRPr sz="3470" b="1">
                <a:solidFill>
                  <a:schemeClr val="tx1"/>
                </a:solidFill>
              </a:defRPr>
            </a:lvl1pPr>
          </a:lstStyle>
          <a:p>
            <a:r>
              <a:rPr lang="en-GB" dirty="0"/>
              <a:t>Section start slide</a:t>
            </a:r>
            <a:br>
              <a:rPr lang="en-GB" dirty="0"/>
            </a:br>
            <a:r>
              <a:rPr lang="en-GB" dirty="0"/>
              <a:t>This may also have two lines</a:t>
            </a:r>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164185" y="165103"/>
            <a:ext cx="5044017" cy="1340924"/>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grpSp>
    </p:spTree>
    <p:extLst>
      <p:ext uri="{BB962C8B-B14F-4D97-AF65-F5344CB8AC3E}">
        <p14:creationId xmlns:p14="http://schemas.microsoft.com/office/powerpoint/2010/main" val="233387463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64185" y="165101"/>
            <a:ext cx="11858487" cy="5968659"/>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64185" y="165101"/>
            <a:ext cx="11858487" cy="596865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1114267" y="2737009"/>
            <a:ext cx="9963469" cy="507318"/>
          </a:xfrm>
          <a:prstGeom prst="rect">
            <a:avLst/>
          </a:prstGeom>
        </p:spPr>
        <p:txBody>
          <a:bodyPr wrap="square" anchor="ctr">
            <a:spAutoFit/>
          </a:bodyPr>
          <a:lstStyle>
            <a:lvl1pPr algn="ctr">
              <a:lnSpc>
                <a:spcPct val="95000"/>
              </a:lnSpc>
              <a:spcBef>
                <a:spcPts val="1200"/>
              </a:spcBef>
              <a:defRPr sz="3470" b="1">
                <a:solidFill>
                  <a:schemeClr val="tx1"/>
                </a:solidFill>
              </a:defRPr>
            </a:lvl1pPr>
          </a:lstStyle>
          <a:p>
            <a:r>
              <a:rPr lang="en-GB" noProof="0" dirty="0"/>
              <a:t>Intermediate slide</a:t>
            </a:r>
            <a:endParaRPr lang="en-GB" dirty="0"/>
          </a:p>
        </p:txBody>
      </p:sp>
    </p:spTree>
    <p:extLst>
      <p:ext uri="{BB962C8B-B14F-4D97-AF65-F5344CB8AC3E}">
        <p14:creationId xmlns:p14="http://schemas.microsoft.com/office/powerpoint/2010/main" val="211913272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mediate slide, whit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1114267" y="2737009"/>
            <a:ext cx="9963469" cy="507318"/>
          </a:xfrm>
          <a:prstGeom prst="rect">
            <a:avLst/>
          </a:prstGeom>
        </p:spPr>
        <p:txBody>
          <a:bodyPr wrap="square" anchor="ctr">
            <a:spAutoFit/>
          </a:bodyPr>
          <a:lstStyle>
            <a:lvl1pPr algn="ctr">
              <a:lnSpc>
                <a:spcPct val="95000"/>
              </a:lnSpc>
              <a:spcBef>
                <a:spcPts val="1200"/>
              </a:spcBef>
              <a:defRPr sz="3470" b="1">
                <a:solidFill>
                  <a:schemeClr val="tx1"/>
                </a:solidFill>
              </a:defRPr>
            </a:lvl1pPr>
          </a:lstStyle>
          <a:p>
            <a:r>
              <a:rPr lang="en-GB" noProof="0" dirty="0"/>
              <a:t>Intermediate slide</a:t>
            </a:r>
            <a:endParaRPr lang="en-GB" dirty="0"/>
          </a:p>
        </p:txBody>
      </p:sp>
    </p:spTree>
    <p:extLst>
      <p:ext uri="{BB962C8B-B14F-4D97-AF65-F5344CB8AC3E}">
        <p14:creationId xmlns:p14="http://schemas.microsoft.com/office/powerpoint/2010/main" val="398895198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white, alternativ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1114267" y="2737009"/>
            <a:ext cx="9963469" cy="507318"/>
          </a:xfrm>
          <a:prstGeom prst="rect">
            <a:avLst/>
          </a:prstGeom>
        </p:spPr>
        <p:txBody>
          <a:bodyPr wrap="square" anchor="ctr">
            <a:spAutoFit/>
          </a:bodyPr>
          <a:lstStyle>
            <a:lvl1pPr algn="ctr">
              <a:lnSpc>
                <a:spcPct val="95000"/>
              </a:lnSpc>
              <a:spcBef>
                <a:spcPts val="1200"/>
              </a:spcBef>
              <a:defRPr sz="3470" b="1">
                <a:solidFill>
                  <a:schemeClr val="tx1"/>
                </a:solidFill>
              </a:defRPr>
            </a:lvl1pPr>
          </a:lstStyle>
          <a:p>
            <a:r>
              <a:rPr lang="en-GB" noProof="0" dirty="0"/>
              <a:t>Intermediate slide</a:t>
            </a:r>
            <a:endParaRPr lang="en-GB" dirty="0"/>
          </a:p>
        </p:txBody>
      </p:sp>
      <p:grpSp>
        <p:nvGrpSpPr>
          <p:cNvPr id="12" name="Key Visual">
            <a:extLst>
              <a:ext uri="{FF2B5EF4-FFF2-40B4-BE49-F238E27FC236}">
                <a16:creationId xmlns:a16="http://schemas.microsoft.com/office/drawing/2014/main" id="{D9D8699C-EAEE-4654-9DB5-5DBEA94DFD69}"/>
              </a:ext>
            </a:extLst>
          </p:cNvPr>
          <p:cNvGrpSpPr/>
          <p:nvPr userDrawn="1"/>
        </p:nvGrpSpPr>
        <p:grpSpPr bwMode="gray">
          <a:xfrm flipV="1">
            <a:off x="164183" y="4525211"/>
            <a:ext cx="6050711" cy="1608548"/>
            <a:chOff x="4846637" y="119557"/>
            <a:chExt cx="3783013" cy="1005693"/>
          </a:xfrm>
        </p:grpSpPr>
        <p:sp>
          <p:nvSpPr>
            <p:cNvPr id="13" name="Freihandform: Form 12">
              <a:extLst>
                <a:ext uri="{FF2B5EF4-FFF2-40B4-BE49-F238E27FC236}">
                  <a16:creationId xmlns:a16="http://schemas.microsoft.com/office/drawing/2014/main" id="{57ACA972-95E7-4330-A959-68C656E58B90}"/>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Freihandform: Form 13">
              <a:extLst>
                <a:ext uri="{FF2B5EF4-FFF2-40B4-BE49-F238E27FC236}">
                  <a16:creationId xmlns:a16="http://schemas.microsoft.com/office/drawing/2014/main" id="{EF93F907-303A-4592-848E-F1A7AFDDDD4A}"/>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5" name="Freihandform: Form 14">
              <a:extLst>
                <a:ext uri="{FF2B5EF4-FFF2-40B4-BE49-F238E27FC236}">
                  <a16:creationId xmlns:a16="http://schemas.microsoft.com/office/drawing/2014/main" id="{C8AAE6CE-CD01-4233-9E65-D495D92CF1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6" name="Freihandform: Form 15">
              <a:extLst>
                <a:ext uri="{FF2B5EF4-FFF2-40B4-BE49-F238E27FC236}">
                  <a16:creationId xmlns:a16="http://schemas.microsoft.com/office/drawing/2014/main" id="{1AAC9A52-2206-4D16-A752-9C733CC5CB7F}"/>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7" name="Freihandform: Form 16">
              <a:extLst>
                <a:ext uri="{FF2B5EF4-FFF2-40B4-BE49-F238E27FC236}">
                  <a16:creationId xmlns:a16="http://schemas.microsoft.com/office/drawing/2014/main" id="{8D075FE9-0EDA-4BE2-B2C1-22DF2B8842B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grpSp>
      <p:grpSp>
        <p:nvGrpSpPr>
          <p:cNvPr id="36" name="Key Visual">
            <a:extLst>
              <a:ext uri="{FF2B5EF4-FFF2-40B4-BE49-F238E27FC236}">
                <a16:creationId xmlns:a16="http://schemas.microsoft.com/office/drawing/2014/main" id="{C7D69FF2-A45A-405D-BC43-69B4E925551F}"/>
              </a:ext>
            </a:extLst>
          </p:cNvPr>
          <p:cNvGrpSpPr/>
          <p:nvPr userDrawn="1"/>
        </p:nvGrpSpPr>
        <p:grpSpPr bwMode="gray">
          <a:xfrm flipH="1">
            <a:off x="8934721" y="165101"/>
            <a:ext cx="3087951" cy="820915"/>
            <a:chOff x="4846637" y="119557"/>
            <a:chExt cx="3783013" cy="1005693"/>
          </a:xfrm>
        </p:grpSpPr>
        <p:sp>
          <p:nvSpPr>
            <p:cNvPr id="37" name="Freihandform: Form 36">
              <a:extLst>
                <a:ext uri="{FF2B5EF4-FFF2-40B4-BE49-F238E27FC236}">
                  <a16:creationId xmlns:a16="http://schemas.microsoft.com/office/drawing/2014/main" id="{67E195A5-1DB2-4051-897C-B5E84120B476}"/>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Freihandform: Form 37">
              <a:extLst>
                <a:ext uri="{FF2B5EF4-FFF2-40B4-BE49-F238E27FC236}">
                  <a16:creationId xmlns:a16="http://schemas.microsoft.com/office/drawing/2014/main" id="{9234AB9A-5088-479E-92C2-4F81972E1E55}"/>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39" name="Freihandform: Form 38">
              <a:extLst>
                <a:ext uri="{FF2B5EF4-FFF2-40B4-BE49-F238E27FC236}">
                  <a16:creationId xmlns:a16="http://schemas.microsoft.com/office/drawing/2014/main" id="{5FBB400A-FFCE-4E88-B1BF-846AC7A46F8E}"/>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40" name="Freihandform: Form 39">
              <a:extLst>
                <a:ext uri="{FF2B5EF4-FFF2-40B4-BE49-F238E27FC236}">
                  <a16:creationId xmlns:a16="http://schemas.microsoft.com/office/drawing/2014/main" id="{4A214495-DB26-435D-9164-4A350ECF007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41" name="Freihandform: Form 40">
              <a:extLst>
                <a:ext uri="{FF2B5EF4-FFF2-40B4-BE49-F238E27FC236}">
                  <a16:creationId xmlns:a16="http://schemas.microsoft.com/office/drawing/2014/main" id="{AD46CA09-12E7-4803-A8A0-CC8821A2FBF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grpSp>
    </p:spTree>
    <p:extLst>
      <p:ext uri="{BB962C8B-B14F-4D97-AF65-F5344CB8AC3E}">
        <p14:creationId xmlns:p14="http://schemas.microsoft.com/office/powerpoint/2010/main" val="209384660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64185" y="165101"/>
            <a:ext cx="11858487" cy="5968659"/>
          </a:xfrm>
          <a:noFill/>
        </p:spPr>
        <p:txBody>
          <a:bodyPr tIns="720000" rIns="0"/>
          <a:lstStyle>
            <a:lvl1pPr marL="0" marR="0" indent="0" algn="ctr" defTabSz="685766"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6096000" y="1244600"/>
            <a:ext cx="0" cy="9144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64185" y="2093676"/>
            <a:ext cx="11858487" cy="4040085"/>
          </a:xfrm>
          <a:prstGeom prst="rect">
            <a:avLst/>
          </a:prstGeom>
          <a:blipFill dpi="0" rotWithShape="1">
            <a:blip r:embed="rId2">
              <a:alphaModFix amt="80000"/>
            </a:blip>
            <a:srcRect/>
            <a:stretch>
              <a:fillRect l="-10" r="-10"/>
            </a:stretch>
          </a:blipFill>
        </p:spPr>
        <p:txBody>
          <a:bodyPr wrap="square" lIns="900000" bIns="684000" anchor="b">
            <a:noAutofit/>
          </a:bodyPr>
          <a:lstStyle>
            <a:lvl1pPr>
              <a:defRPr sz="2600" b="0">
                <a:solidFill>
                  <a:schemeClr val="tx1"/>
                </a:solidFill>
              </a:defRPr>
            </a:lvl1pPr>
          </a:lstStyle>
          <a:p>
            <a:r>
              <a:rPr lang="en-GB" dirty="0"/>
              <a:t>Intermediate slide, photo</a:t>
            </a:r>
            <a:br>
              <a:rPr lang="en-GB" dirty="0"/>
            </a:br>
            <a:r>
              <a:rPr lang="en-GB" dirty="0"/>
              <a:t>(interchangeable)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3"/>
          <a:stretch>
            <a:fillRect/>
          </a:stretch>
        </p:blipFill>
        <p:spPr bwMode="gray">
          <a:xfrm>
            <a:off x="9996034" y="1966807"/>
            <a:ext cx="1662545" cy="1147156"/>
          </a:xfrm>
          <a:prstGeom prst="rect">
            <a:avLst/>
          </a:prstGeom>
        </p:spPr>
      </p:pic>
      <p:sp>
        <p:nvSpPr>
          <p:cNvPr id="28" name="1.">
            <a:extLst>
              <a:ext uri="{FF2B5EF4-FFF2-40B4-BE49-F238E27FC236}">
                <a16:creationId xmlns:a16="http://schemas.microsoft.com/office/drawing/2014/main" id="{0BCFDBF6-0C4F-4BA9-84EB-ED3466065719}"/>
              </a:ext>
            </a:extLst>
          </p:cNvPr>
          <p:cNvSpPr/>
          <p:nvPr userDrawn="1"/>
        </p:nvSpPr>
        <p:spPr bwMode="gray">
          <a:xfrm>
            <a:off x="5456994" y="170887"/>
            <a:ext cx="1968500" cy="424732"/>
          </a:xfrm>
          <a:prstGeom prst="rect">
            <a:avLst/>
          </a:prstGeom>
        </p:spPr>
        <p:txBody>
          <a:bodyPr wrap="square">
            <a:spAutoFit/>
          </a:bodyPr>
          <a:lstStyle/>
          <a:p>
            <a:pPr marL="0" marR="0" lvl="0" indent="0" algn="l" defTabSz="685766"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7335819" y="170887"/>
            <a:ext cx="1968500" cy="258532"/>
          </a:xfrm>
          <a:prstGeom prst="rect">
            <a:avLst/>
          </a:prstGeom>
        </p:spPr>
        <p:txBody>
          <a:bodyPr wrap="square">
            <a:spAutoFit/>
          </a:bodyPr>
          <a:lstStyle/>
          <a:p>
            <a:pPr marL="0" marR="0" lvl="0" indent="0" algn="l" defTabSz="685766"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9682481" y="170887"/>
            <a:ext cx="2484259" cy="424732"/>
          </a:xfrm>
          <a:prstGeom prst="rect">
            <a:avLst/>
          </a:prstGeom>
        </p:spPr>
        <p:txBody>
          <a:bodyPr wrap="square">
            <a:spAutoFit/>
          </a:bodyPr>
          <a:lstStyle/>
          <a:p>
            <a:pPr marL="0" marR="0" lvl="0" indent="0" algn="l" defTabSz="685766"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77127" y="237068"/>
            <a:ext cx="2795637" cy="923330"/>
          </a:xfrm>
          <a:prstGeom prst="rect">
            <a:avLst/>
          </a:prstGeom>
          <a:noFill/>
        </p:spPr>
        <p:txBody>
          <a:bodyPr wrap="none" rtlCol="0">
            <a:spAutoFit/>
          </a:bodyPr>
          <a:lstStyle/>
          <a:p>
            <a:pPr marL="128582" marR="0" lvl="0" indent="-128582" algn="r" defTabSz="685766"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2" marR="0" lvl="0" indent="-128582" algn="r" defTabSz="685766"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2" marR="0" lvl="0" indent="-128582" algn="r" defTabSz="685766"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2" marR="0" lvl="0" indent="-128582" algn="r" defTabSz="685766"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2" marR="0" lvl="0" indent="-128582" algn="r" defTabSz="685766"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2" marR="0" lvl="0" indent="-128582" algn="r" defTabSz="685766"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4"/>
          <a:srcRect l="50418" r="36621"/>
          <a:stretch/>
        </p:blipFill>
        <p:spPr>
          <a:xfrm>
            <a:off x="9996733" y="1029491"/>
            <a:ext cx="517191" cy="787908"/>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7472795" y="1034677"/>
            <a:ext cx="2117468" cy="866995"/>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5"/>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10040048" y="1279681"/>
            <a:ext cx="446293" cy="450849"/>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23308141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7" y="1361295"/>
            <a:ext cx="9563579" cy="4660625"/>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9" y="320284"/>
            <a:ext cx="11422911" cy="720725"/>
          </a:xfrm>
        </p:spPr>
        <p:txBody>
          <a:bodyPr/>
          <a:lstStyle>
            <a:lvl1pPr>
              <a:defRPr/>
            </a:lvl1pPr>
          </a:lstStyle>
          <a:p>
            <a:r>
              <a:rPr lang="en-GB" dirty="0"/>
              <a:t>Click to add headline</a:t>
            </a:r>
          </a:p>
        </p:txBody>
      </p:sp>
    </p:spTree>
    <p:extLst>
      <p:ext uri="{BB962C8B-B14F-4D97-AF65-F5344CB8AC3E}">
        <p14:creationId xmlns:p14="http://schemas.microsoft.com/office/powerpoint/2010/main" val="3211136362"/>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726EAD89-A3DC-4500-9071-F28C7DB87ECF}"/>
              </a:ext>
            </a:extLst>
          </p:cNvPr>
          <p:cNvSpPr>
            <a:spLocks noGrp="1"/>
          </p:cNvSpPr>
          <p:nvPr>
            <p:ph type="title" hasCustomPrompt="1"/>
          </p:nvPr>
        </p:nvSpPr>
        <p:spPr bwMode="gray">
          <a:xfrm>
            <a:off x="599759" y="352040"/>
            <a:ext cx="11422911" cy="360753"/>
          </a:xfrm>
        </p:spPr>
        <p:txBody>
          <a:bodyPr/>
          <a:lstStyle>
            <a:lvl1pPr>
              <a:defRPr/>
            </a:lvl1pPr>
          </a:lstStyle>
          <a:p>
            <a:r>
              <a:rPr lang="en-GB"/>
              <a:t>Click to add headline</a:t>
            </a:r>
            <a:endParaRPr lang="en-GB" dirty="0"/>
          </a:p>
        </p:txBody>
      </p:sp>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599022" y="774701"/>
            <a:ext cx="11423649" cy="501651"/>
          </a:xfrm>
        </p:spPr>
        <p:txBody>
          <a:bodyPr vert="horz" lIns="0" tIns="0" rIns="72000" bIns="0" rtlCol="0" anchor="t">
            <a:noAutofit/>
          </a:bodyPr>
          <a:lstStyle>
            <a:lvl1pPr>
              <a:defRPr lang="de-DE" sz="1400" b="0" cap="none" baseline="0" smtClean="0">
                <a:latin typeface="+mj-lt"/>
                <a:ea typeface="+mj-ea"/>
                <a:cs typeface="+mj-cs"/>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61" y="1361295"/>
            <a:ext cx="9563577" cy="4660625"/>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Tree>
    <p:extLst>
      <p:ext uri="{BB962C8B-B14F-4D97-AF65-F5344CB8AC3E}">
        <p14:creationId xmlns:p14="http://schemas.microsoft.com/office/powerpoint/2010/main" val="1049410282"/>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7" y="1361293"/>
            <a:ext cx="9563579" cy="3786443"/>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9" y="320284"/>
            <a:ext cx="11422911" cy="720725"/>
          </a:xfrm>
        </p:spPr>
        <p:txBody>
          <a:bodyPr/>
          <a:lstStyle>
            <a:lvl1pPr>
              <a:defRPr/>
            </a:lvl1pPr>
          </a:lstStyle>
          <a:p>
            <a:r>
              <a:rPr lang="en-GB"/>
              <a:t>Click to add headline</a:t>
            </a:r>
            <a:endParaRPr lang="en-GB" dirty="0"/>
          </a:p>
        </p:txBody>
      </p:sp>
    </p:spTree>
    <p:extLst>
      <p:ext uri="{BB962C8B-B14F-4D97-AF65-F5344CB8AC3E}">
        <p14:creationId xmlns:p14="http://schemas.microsoft.com/office/powerpoint/2010/main" val="139834743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7" y="1361295"/>
            <a:ext cx="5496243" cy="4660625"/>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9" y="320284"/>
            <a:ext cx="11414444" cy="720725"/>
          </a:xfrm>
        </p:spPr>
        <p:txBody>
          <a:bodyPr/>
          <a:lstStyle>
            <a:lvl1pPr>
              <a:defRPr/>
            </a:lvl1pPr>
          </a:lstStyle>
          <a:p>
            <a:r>
              <a:rPr lang="en-GB"/>
              <a:t>Click to add headline</a:t>
            </a:r>
            <a:endParaRPr lang="en-GB" dirty="0"/>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6517957" y="1361295"/>
            <a:ext cx="5496243" cy="4660625"/>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Tree>
    <p:extLst>
      <p:ext uri="{BB962C8B-B14F-4D97-AF65-F5344CB8AC3E}">
        <p14:creationId xmlns:p14="http://schemas.microsoft.com/office/powerpoint/2010/main" val="162629407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7" y="1361294"/>
            <a:ext cx="5496243" cy="4660625"/>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9" y="320284"/>
            <a:ext cx="11422911" cy="720725"/>
          </a:xfrm>
        </p:spPr>
        <p:txBody>
          <a:bodyPr/>
          <a:lstStyle>
            <a:lvl1pPr>
              <a:defRPr/>
            </a:lvl1pPr>
          </a:lstStyle>
          <a:p>
            <a:r>
              <a:rPr lang="en-GB"/>
              <a:t>Click to add headline</a:t>
            </a:r>
            <a:endParaRPr lang="en-GB" dirty="0"/>
          </a:p>
        </p:txBody>
      </p:sp>
    </p:spTree>
    <p:extLst>
      <p:ext uri="{BB962C8B-B14F-4D97-AF65-F5344CB8AC3E}">
        <p14:creationId xmlns:p14="http://schemas.microsoft.com/office/powerpoint/2010/main" val="2293801882"/>
      </p:ext>
    </p:extLst>
  </p:cSld>
  <p:clrMapOvr>
    <a:masterClrMapping/>
  </p:clrMapOvr>
  <p:transition>
    <p:fade/>
  </p:transition>
  <p:extLst>
    <p:ext uri="{DCECCB84-F9BA-43D5-87BE-67443E8EF086}">
      <p15:sldGuideLst xmlns:p15="http://schemas.microsoft.com/office/powerpoint/2012/main">
        <p15:guide id="1" pos="3840" userDrawn="1">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b/w ">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F0DB5C6-9E74-4378-9827-68473EFA35F3}"/>
              </a:ext>
            </a:extLst>
          </p:cNvPr>
          <p:cNvPicPr>
            <a:picLocks/>
          </p:cNvPicPr>
          <p:nvPr userDrawn="1"/>
        </p:nvPicPr>
        <p:blipFill rotWithShape="1">
          <a:blip r:embed="rId2"/>
          <a:srcRect t="233" b="26747"/>
          <a:stretch/>
        </p:blipFill>
        <p:spPr bwMode="gray">
          <a:xfrm>
            <a:off x="164185" y="165100"/>
            <a:ext cx="11858487" cy="4721861"/>
          </a:xfrm>
          <a:prstGeom prst="rect">
            <a:avLst/>
          </a:prstGeom>
        </p:spPr>
      </p:pic>
      <p:pic>
        <p:nvPicPr>
          <p:cNvPr id="15" name="Grafik 14" descr="Ein Bild, das Säge enthält.&#10;&#10;Automatisch generierte Beschreibung">
            <a:extLst>
              <a:ext uri="{FF2B5EF4-FFF2-40B4-BE49-F238E27FC236}">
                <a16:creationId xmlns:a16="http://schemas.microsoft.com/office/drawing/2014/main" id="{31687CA2-4830-4EA3-B6BE-4D04E1B83630}"/>
              </a:ext>
            </a:extLst>
          </p:cNvPr>
          <p:cNvPicPr>
            <a:picLocks noChangeAspect="1"/>
          </p:cNvPicPr>
          <p:nvPr userDrawn="1"/>
        </p:nvPicPr>
        <p:blipFill>
          <a:blip r:embed="rId3"/>
          <a:stretch>
            <a:fillRect/>
          </a:stretch>
        </p:blipFill>
        <p:spPr bwMode="gray">
          <a:xfrm>
            <a:off x="164180" y="846876"/>
            <a:ext cx="11860800" cy="4040085"/>
          </a:xfrm>
          <a:prstGeom prst="rect">
            <a:avLst/>
          </a:prstGeom>
        </p:spPr>
      </p:pic>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916199" y="5422244"/>
            <a:ext cx="3081728" cy="850557"/>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7158791" y="4886961"/>
            <a:ext cx="4863877" cy="297123"/>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1800"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933135" y="3700613"/>
            <a:ext cx="10627783" cy="738664"/>
          </a:xfrm>
        </p:spPr>
        <p:txBody>
          <a:bodyPr>
            <a:spAutoFit/>
          </a:bodyPr>
          <a:lstStyle>
            <a:lvl1pPr marL="0" indent="0">
              <a:lnSpc>
                <a:spcPct val="95000"/>
              </a:lnSpc>
              <a:spcBef>
                <a:spcPts val="1200"/>
              </a:spcBef>
              <a:spcAft>
                <a:spcPts val="0"/>
              </a:spcAft>
              <a:buNone/>
              <a:defRPr sz="2000">
                <a:solidFill>
                  <a:schemeClr val="tx1"/>
                </a:solidFill>
              </a:defRPr>
            </a:lvl1pPr>
          </a:lstStyle>
          <a:p>
            <a:r>
              <a:rPr lang="en-GB" dirty="0"/>
              <a:t>This is the sub-line</a:t>
            </a:r>
          </a:p>
          <a:p>
            <a:r>
              <a:rPr lang="en-GB" dirty="0"/>
              <a:t>Project name | Date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933135" y="2541300"/>
            <a:ext cx="10628948" cy="961161"/>
          </a:xfrm>
          <a:prstGeom prst="rect">
            <a:avLst/>
          </a:prstGeom>
        </p:spPr>
        <p:txBody>
          <a:bodyPr wrap="square">
            <a:spAutoFit/>
          </a:bodyPr>
          <a:lstStyle>
            <a:lvl1pPr>
              <a:defRPr sz="3470" b="1">
                <a:solidFill>
                  <a:schemeClr val="tx1"/>
                </a:solidFill>
              </a:defRPr>
            </a:lvl1pPr>
          </a:lstStyle>
          <a:p>
            <a:r>
              <a:rPr lang="en-GB" dirty="0"/>
              <a:t>Title slide/headline</a:t>
            </a:r>
            <a:br>
              <a:rPr lang="en-GB" dirty="0"/>
            </a:br>
            <a:r>
              <a:rPr lang="en-GB" dirty="0"/>
              <a:t>with b/w GIZ key visual</a:t>
            </a:r>
          </a:p>
        </p:txBody>
      </p:sp>
    </p:spTree>
    <p:extLst>
      <p:ext uri="{BB962C8B-B14F-4D97-AF65-F5344CB8AC3E}">
        <p14:creationId xmlns:p14="http://schemas.microsoft.com/office/powerpoint/2010/main" val="74563825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7371930" y="167509"/>
            <a:ext cx="4653681" cy="5966593"/>
          </a:xfr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9" y="1361291"/>
            <a:ext cx="6452845" cy="4772808"/>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11" name="Titel 1">
            <a:extLst>
              <a:ext uri="{FF2B5EF4-FFF2-40B4-BE49-F238E27FC236}">
                <a16:creationId xmlns:a16="http://schemas.microsoft.com/office/drawing/2014/main" id="{7EA27159-D449-4E61-9234-12331EF25886}"/>
              </a:ext>
            </a:extLst>
          </p:cNvPr>
          <p:cNvSpPr>
            <a:spLocks noGrp="1"/>
          </p:cNvSpPr>
          <p:nvPr>
            <p:ph type="title" hasCustomPrompt="1"/>
          </p:nvPr>
        </p:nvSpPr>
        <p:spPr bwMode="gray">
          <a:xfrm>
            <a:off x="599756" y="320284"/>
            <a:ext cx="6452845" cy="720725"/>
          </a:xfrm>
        </p:spPr>
        <p:txBody>
          <a:bodyPr/>
          <a:lstStyle>
            <a:lvl1pPr>
              <a:defRPr/>
            </a:lvl1pPr>
          </a:lstStyle>
          <a:p>
            <a:r>
              <a:rPr lang="en-GB"/>
              <a:t>Click to add headline</a:t>
            </a:r>
            <a:endParaRPr lang="en-GB" dirty="0"/>
          </a:p>
        </p:txBody>
      </p:sp>
    </p:spTree>
    <p:extLst>
      <p:ext uri="{BB962C8B-B14F-4D97-AF65-F5344CB8AC3E}">
        <p14:creationId xmlns:p14="http://schemas.microsoft.com/office/powerpoint/2010/main" val="194159885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1 photo, alternativ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7371930" y="167509"/>
            <a:ext cx="4653681" cy="5966593"/>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9" y="1361292"/>
            <a:ext cx="6452845" cy="3799989"/>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2" name="Titel 1">
            <a:extLst>
              <a:ext uri="{FF2B5EF4-FFF2-40B4-BE49-F238E27FC236}">
                <a16:creationId xmlns:a16="http://schemas.microsoft.com/office/drawing/2014/main" id="{7204390B-3D37-494E-81FF-E1335F27C2A8}"/>
              </a:ext>
            </a:extLst>
          </p:cNvPr>
          <p:cNvSpPr>
            <a:spLocks noGrp="1"/>
          </p:cNvSpPr>
          <p:nvPr>
            <p:ph type="title" hasCustomPrompt="1"/>
          </p:nvPr>
        </p:nvSpPr>
        <p:spPr bwMode="gray">
          <a:xfrm>
            <a:off x="599756" y="320284"/>
            <a:ext cx="6452845" cy="720725"/>
          </a:xfrm>
        </p:spPr>
        <p:txBody>
          <a:bodyPr/>
          <a:lstStyle>
            <a:lvl1pPr>
              <a:defRPr/>
            </a:lvl1pPr>
          </a:lstStyle>
          <a:p>
            <a:r>
              <a:rPr lang="en-GB"/>
              <a:t>Click to add headline</a:t>
            </a:r>
            <a:endParaRPr lang="en-GB" dirty="0"/>
          </a:p>
        </p:txBody>
      </p:sp>
    </p:spTree>
    <p:extLst>
      <p:ext uri="{BB962C8B-B14F-4D97-AF65-F5344CB8AC3E}">
        <p14:creationId xmlns:p14="http://schemas.microsoft.com/office/powerpoint/2010/main" val="255192340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7371930" y="167509"/>
            <a:ext cx="4653681" cy="2860727"/>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9" y="1361291"/>
            <a:ext cx="6452845" cy="4772808"/>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7371930" y="3273375"/>
            <a:ext cx="4653681" cy="2860727"/>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599759" y="320284"/>
            <a:ext cx="6452847" cy="720725"/>
          </a:xfrm>
        </p:spPr>
        <p:txBody>
          <a:bodyPr/>
          <a:lstStyle>
            <a:lvl1pPr>
              <a:defRPr/>
            </a:lvl1pPr>
          </a:lstStyle>
          <a:p>
            <a:r>
              <a:rPr lang="en-GB"/>
              <a:t>Click to add headline</a:t>
            </a:r>
            <a:endParaRPr lang="en-GB" dirty="0"/>
          </a:p>
        </p:txBody>
      </p:sp>
    </p:spTree>
    <p:extLst>
      <p:ext uri="{BB962C8B-B14F-4D97-AF65-F5344CB8AC3E}">
        <p14:creationId xmlns:p14="http://schemas.microsoft.com/office/powerpoint/2010/main" val="135747777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7371930" y="167509"/>
            <a:ext cx="4653681" cy="2860727"/>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9" y="1361292"/>
            <a:ext cx="6452845" cy="3799989"/>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164180" y="5311121"/>
            <a:ext cx="3094437" cy="822639"/>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gr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7371930" y="3273375"/>
            <a:ext cx="4653681" cy="2860727"/>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599756" y="320284"/>
            <a:ext cx="6452845" cy="720725"/>
          </a:xfrm>
        </p:spPr>
        <p:txBody>
          <a:bodyPr/>
          <a:lstStyle>
            <a:lvl1pPr>
              <a:defRPr/>
            </a:lvl1pPr>
          </a:lstStyle>
          <a:p>
            <a:r>
              <a:rPr lang="en-GB"/>
              <a:t>Click to add headline</a:t>
            </a:r>
            <a:endParaRPr lang="en-GB" dirty="0"/>
          </a:p>
        </p:txBody>
      </p:sp>
    </p:spTree>
    <p:extLst>
      <p:ext uri="{BB962C8B-B14F-4D97-AF65-F5344CB8AC3E}">
        <p14:creationId xmlns:p14="http://schemas.microsoft.com/office/powerpoint/2010/main" val="185449301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9" y="1361291"/>
            <a:ext cx="6452845" cy="4772808"/>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11" name="Titel 1">
            <a:extLst>
              <a:ext uri="{FF2B5EF4-FFF2-40B4-BE49-F238E27FC236}">
                <a16:creationId xmlns:a16="http://schemas.microsoft.com/office/drawing/2014/main" id="{7EA27159-D449-4E61-9234-12331EF25886}"/>
              </a:ext>
            </a:extLst>
          </p:cNvPr>
          <p:cNvSpPr>
            <a:spLocks noGrp="1"/>
          </p:cNvSpPr>
          <p:nvPr>
            <p:ph type="title" hasCustomPrompt="1"/>
          </p:nvPr>
        </p:nvSpPr>
        <p:spPr bwMode="gray">
          <a:xfrm>
            <a:off x="599756" y="320284"/>
            <a:ext cx="6452845" cy="720725"/>
          </a:xfrm>
        </p:spPr>
        <p:txBody>
          <a:bodyPr/>
          <a:lstStyle>
            <a:lvl1pPr>
              <a:defRPr/>
            </a:lvl1pPr>
          </a:lstStyle>
          <a:p>
            <a:r>
              <a:rPr lang="en-GB"/>
              <a:t>Click to add headline</a:t>
            </a:r>
            <a:endParaRPr lang="en-GB" dirty="0"/>
          </a:p>
        </p:txBody>
      </p:sp>
      <p:sp>
        <p:nvSpPr>
          <p:cNvPr id="16" name="Bildplatzhalter 5">
            <a:extLst>
              <a:ext uri="{FF2B5EF4-FFF2-40B4-BE49-F238E27FC236}">
                <a16:creationId xmlns:a16="http://schemas.microsoft.com/office/drawing/2014/main" id="{47270C5A-6FC8-EE42-ABB2-59803B0BA7A5}"/>
              </a:ext>
            </a:extLst>
          </p:cNvPr>
          <p:cNvSpPr>
            <a:spLocks noGrp="1"/>
          </p:cNvSpPr>
          <p:nvPr>
            <p:ph type="pic" sz="quarter" idx="16" hasCustomPrompt="1"/>
          </p:nvPr>
        </p:nvSpPr>
        <p:spPr bwMode="gray">
          <a:xfrm>
            <a:off x="9851141" y="167509"/>
            <a:ext cx="2174471" cy="2860727"/>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7" name="Bildplatzhalter 5">
            <a:extLst>
              <a:ext uri="{FF2B5EF4-FFF2-40B4-BE49-F238E27FC236}">
                <a16:creationId xmlns:a16="http://schemas.microsoft.com/office/drawing/2014/main" id="{38408C57-7DD7-6C43-B556-710FC9BD02C5}"/>
              </a:ext>
            </a:extLst>
          </p:cNvPr>
          <p:cNvSpPr>
            <a:spLocks noGrp="1"/>
          </p:cNvSpPr>
          <p:nvPr>
            <p:ph type="pic" sz="quarter" idx="17" hasCustomPrompt="1"/>
          </p:nvPr>
        </p:nvSpPr>
        <p:spPr bwMode="gray">
          <a:xfrm>
            <a:off x="9851141" y="3273375"/>
            <a:ext cx="2174471" cy="2860727"/>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8" name="Bildplatzhalter 5">
            <a:extLst>
              <a:ext uri="{FF2B5EF4-FFF2-40B4-BE49-F238E27FC236}">
                <a16:creationId xmlns:a16="http://schemas.microsoft.com/office/drawing/2014/main" id="{F32F5362-B451-0747-9C89-9C65FAEDC945}"/>
              </a:ext>
            </a:extLst>
          </p:cNvPr>
          <p:cNvSpPr>
            <a:spLocks noGrp="1"/>
          </p:cNvSpPr>
          <p:nvPr>
            <p:ph type="pic" sz="quarter" idx="18" hasCustomPrompt="1"/>
          </p:nvPr>
        </p:nvSpPr>
        <p:spPr bwMode="gray">
          <a:xfrm>
            <a:off x="7351781" y="167509"/>
            <a:ext cx="2174471" cy="2860727"/>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9" name="Bildplatzhalter 5">
            <a:extLst>
              <a:ext uri="{FF2B5EF4-FFF2-40B4-BE49-F238E27FC236}">
                <a16:creationId xmlns:a16="http://schemas.microsoft.com/office/drawing/2014/main" id="{F5D50C6B-E0BB-8C46-93A1-A7A9C6342C8A}"/>
              </a:ext>
            </a:extLst>
          </p:cNvPr>
          <p:cNvSpPr>
            <a:spLocks noGrp="1"/>
          </p:cNvSpPr>
          <p:nvPr>
            <p:ph type="pic" sz="quarter" idx="19" hasCustomPrompt="1"/>
          </p:nvPr>
        </p:nvSpPr>
        <p:spPr bwMode="gray">
          <a:xfrm>
            <a:off x="7351781" y="3273375"/>
            <a:ext cx="2174471" cy="2860727"/>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Tree>
    <p:extLst>
      <p:ext uri="{BB962C8B-B14F-4D97-AF65-F5344CB8AC3E}">
        <p14:creationId xmlns:p14="http://schemas.microsoft.com/office/powerpoint/2010/main" val="73619508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9" y="1361292"/>
            <a:ext cx="6452845" cy="3799989"/>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164180" y="5311121"/>
            <a:ext cx="3094437" cy="822639"/>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gr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599756" y="320284"/>
            <a:ext cx="6452845" cy="720725"/>
          </a:xfrm>
        </p:spPr>
        <p:txBody>
          <a:bodyPr/>
          <a:lstStyle>
            <a:lvl1pPr>
              <a:defRPr/>
            </a:lvl1pPr>
          </a:lstStyle>
          <a:p>
            <a:r>
              <a:rPr lang="en-GB"/>
              <a:t>Click to add headline</a:t>
            </a:r>
            <a:endParaRPr lang="en-GB" dirty="0"/>
          </a:p>
        </p:txBody>
      </p:sp>
      <p:sp>
        <p:nvSpPr>
          <p:cNvPr id="23" name="Bildplatzhalter 5">
            <a:extLst>
              <a:ext uri="{FF2B5EF4-FFF2-40B4-BE49-F238E27FC236}">
                <a16:creationId xmlns:a16="http://schemas.microsoft.com/office/drawing/2014/main" id="{08AC2371-9D7D-6F47-AFB1-1A6F8B149594}"/>
              </a:ext>
            </a:extLst>
          </p:cNvPr>
          <p:cNvSpPr>
            <a:spLocks noGrp="1"/>
          </p:cNvSpPr>
          <p:nvPr>
            <p:ph type="pic" sz="quarter" idx="16" hasCustomPrompt="1"/>
          </p:nvPr>
        </p:nvSpPr>
        <p:spPr bwMode="gray">
          <a:xfrm>
            <a:off x="9851141" y="167509"/>
            <a:ext cx="2174471" cy="2860727"/>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24" name="Bildplatzhalter 5">
            <a:extLst>
              <a:ext uri="{FF2B5EF4-FFF2-40B4-BE49-F238E27FC236}">
                <a16:creationId xmlns:a16="http://schemas.microsoft.com/office/drawing/2014/main" id="{E28D8FCB-1642-5642-8C6D-ABE76DAF8955}"/>
              </a:ext>
            </a:extLst>
          </p:cNvPr>
          <p:cNvSpPr>
            <a:spLocks noGrp="1"/>
          </p:cNvSpPr>
          <p:nvPr>
            <p:ph type="pic" sz="quarter" idx="17" hasCustomPrompt="1"/>
          </p:nvPr>
        </p:nvSpPr>
        <p:spPr bwMode="gray">
          <a:xfrm>
            <a:off x="9851141" y="3273375"/>
            <a:ext cx="2174471" cy="2860727"/>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25" name="Bildplatzhalter 5">
            <a:extLst>
              <a:ext uri="{FF2B5EF4-FFF2-40B4-BE49-F238E27FC236}">
                <a16:creationId xmlns:a16="http://schemas.microsoft.com/office/drawing/2014/main" id="{8C62C2FB-E087-2F49-B549-C9FF511CCD43}"/>
              </a:ext>
            </a:extLst>
          </p:cNvPr>
          <p:cNvSpPr>
            <a:spLocks noGrp="1"/>
          </p:cNvSpPr>
          <p:nvPr>
            <p:ph type="pic" sz="quarter" idx="18" hasCustomPrompt="1"/>
          </p:nvPr>
        </p:nvSpPr>
        <p:spPr bwMode="gray">
          <a:xfrm>
            <a:off x="7351781" y="167509"/>
            <a:ext cx="2174471" cy="2860727"/>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26" name="Bildplatzhalter 5">
            <a:extLst>
              <a:ext uri="{FF2B5EF4-FFF2-40B4-BE49-F238E27FC236}">
                <a16:creationId xmlns:a16="http://schemas.microsoft.com/office/drawing/2014/main" id="{DDEED3F0-32F0-D442-8406-5F8A2E581745}"/>
              </a:ext>
            </a:extLst>
          </p:cNvPr>
          <p:cNvSpPr>
            <a:spLocks noGrp="1"/>
          </p:cNvSpPr>
          <p:nvPr>
            <p:ph type="pic" sz="quarter" idx="19" hasCustomPrompt="1"/>
          </p:nvPr>
        </p:nvSpPr>
        <p:spPr bwMode="gray">
          <a:xfrm>
            <a:off x="7351781" y="3273375"/>
            <a:ext cx="2174471" cy="2860727"/>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Tree>
    <p:extLst>
      <p:ext uri="{BB962C8B-B14F-4D97-AF65-F5344CB8AC3E}">
        <p14:creationId xmlns:p14="http://schemas.microsoft.com/office/powerpoint/2010/main" val="145490566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599758" y="2064853"/>
            <a:ext cx="5275284" cy="2874091"/>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6296612" y="2064853"/>
            <a:ext cx="5253313" cy="2874091"/>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9" y="320284"/>
            <a:ext cx="11414444" cy="720725"/>
          </a:xfrm>
        </p:spPr>
        <p:txBody>
          <a:bodyPr/>
          <a:lstStyle>
            <a:lvl1pPr>
              <a:defRPr/>
            </a:lvl1pPr>
          </a:lstStyle>
          <a:p>
            <a:r>
              <a:rPr lang="en-GB" dirty="0"/>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6296611" y="1630103"/>
            <a:ext cx="5273223" cy="1666388"/>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1" name="Textplatzhalter 7">
            <a:extLst>
              <a:ext uri="{FF2B5EF4-FFF2-40B4-BE49-F238E27FC236}">
                <a16:creationId xmlns:a16="http://schemas.microsoft.com/office/drawing/2014/main" id="{B76AD187-CF11-9240-807F-14A8B5C974DA}"/>
              </a:ext>
            </a:extLst>
          </p:cNvPr>
          <p:cNvSpPr>
            <a:spLocks noGrp="1"/>
          </p:cNvSpPr>
          <p:nvPr>
            <p:ph type="body" sz="quarter" idx="21" hasCustomPrompt="1"/>
          </p:nvPr>
        </p:nvSpPr>
        <p:spPr bwMode="gray">
          <a:xfrm>
            <a:off x="610916" y="1630103"/>
            <a:ext cx="5264123" cy="1666388"/>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Tree>
    <p:extLst>
      <p:ext uri="{BB962C8B-B14F-4D97-AF65-F5344CB8AC3E}">
        <p14:creationId xmlns:p14="http://schemas.microsoft.com/office/powerpoint/2010/main" val="2054193614"/>
      </p:ext>
    </p:extLst>
  </p:cSld>
  <p:clrMapOvr>
    <a:masterClrMapping/>
  </p:clrMapOvr>
  <p:transition>
    <p:fade/>
  </p:transition>
  <p:extLst>
    <p:ext uri="{DCECCB84-F9BA-43D5-87BE-67443E8EF086}">
      <p15:sldGuideLst xmlns:p15="http://schemas.microsoft.com/office/powerpoint/2012/main">
        <p15:guide id="1"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4623403" y="1482629"/>
            <a:ext cx="3375620" cy="2140800"/>
          </a:xfr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599756" y="1482629"/>
            <a:ext cx="3375624" cy="2140800"/>
          </a:xfr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62" y="3766889"/>
            <a:ext cx="3375623" cy="2358831"/>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9" y="320284"/>
            <a:ext cx="11414444" cy="720725"/>
          </a:xfrm>
        </p:spPr>
        <p:txBody>
          <a:bodyPr/>
          <a:lstStyle>
            <a:lvl1pPr>
              <a:defRPr/>
            </a:lvl1pPr>
          </a:lstStyle>
          <a:p>
            <a:r>
              <a:rPr lang="en-GB"/>
              <a:t>Click to add headline</a:t>
            </a:r>
            <a:endParaRPr lang="en-GB" dirty="0"/>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623404" y="3766889"/>
            <a:ext cx="3375623" cy="2358831"/>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8647047" y="1482629"/>
            <a:ext cx="3375621" cy="2140800"/>
          </a:xfr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8647050" y="3766889"/>
            <a:ext cx="3375623" cy="2358831"/>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Tree>
    <p:extLst>
      <p:ext uri="{BB962C8B-B14F-4D97-AF65-F5344CB8AC3E}">
        <p14:creationId xmlns:p14="http://schemas.microsoft.com/office/powerpoint/2010/main" val="3178192637"/>
      </p:ext>
    </p:extLst>
  </p:cSld>
  <p:clrMapOvr>
    <a:masterClrMapping/>
  </p:clrMapOvr>
  <p:transition>
    <p:fade/>
  </p:transition>
  <p:extLst>
    <p:ext uri="{DCECCB84-F9BA-43D5-87BE-67443E8EF086}">
      <p15:sldGuideLst xmlns:p15="http://schemas.microsoft.com/office/powerpoint/2012/main">
        <p15:guide id="1"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613833" y="4150519"/>
            <a:ext cx="3526768" cy="1983583"/>
          </a:xfr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613832" y="1294231"/>
            <a:ext cx="3526368" cy="18534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613832" y="3228949"/>
            <a:ext cx="3526368" cy="845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613832" y="3223373"/>
            <a:ext cx="3526368" cy="282675"/>
          </a:xfrm>
          <a:noFill/>
        </p:spPr>
        <p:txBody>
          <a:bodyPr vert="horz" lIns="72000" tIns="36000" rIns="72000" bIns="36000" rtlCol="0" anchor="ctr">
            <a:noAutofit/>
          </a:bodyPr>
          <a:lstStyle>
            <a:lvl1pPr marL="0" marR="0" indent="0" algn="l" defTabSz="685766" rtl="0" eaLnBrk="1" fontAlgn="auto" latinLnBrk="0" hangingPunct="1">
              <a:lnSpc>
                <a:spcPct val="90000"/>
              </a:lnSpc>
              <a:spcBef>
                <a:spcPts val="600"/>
              </a:spcBef>
              <a:spcAft>
                <a:spcPts val="0"/>
              </a:spcAft>
              <a:buClrTx/>
              <a:buSzTx/>
              <a:buFont typeface="Arial" panose="020B0604020202020204" pitchFamily="34" charset="0"/>
              <a:buNone/>
              <a:tabLst/>
              <a:defRPr lang="de-DE" sz="1000" b="1" baseline="0" dirty="0">
                <a:solidFill>
                  <a:schemeClr val="bg1"/>
                </a:solidFill>
              </a:defRPr>
            </a:lvl1pPr>
            <a:lvl2pPr>
              <a:defRPr lang="de-DE" dirty="0"/>
            </a:lvl2pPr>
            <a:lvl3pPr>
              <a:defRPr lang="en-GB" dirty="0"/>
            </a:lvl3pPr>
          </a:lstStyle>
          <a:p>
            <a:r>
              <a:rPr lang="en-GB" dirty="0"/>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599759" y="320284"/>
            <a:ext cx="6452847" cy="720725"/>
          </a:xfrm>
        </p:spPr>
        <p:txBody>
          <a:bodyPr/>
          <a:lstStyle>
            <a:lvl1pPr>
              <a:defRPr/>
            </a:lvl1pPr>
          </a:lstStyle>
          <a:p>
            <a:r>
              <a:rPr lang="en-GB" dirty="0"/>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613832" y="3532557"/>
            <a:ext cx="3526368" cy="525937"/>
          </a:xfrm>
          <a:noFill/>
        </p:spPr>
        <p:txBody>
          <a:bodyPr lIns="72000" anchor="t"/>
          <a:lstStyle>
            <a:lvl1pPr>
              <a:lnSpc>
                <a:spcPct val="100000"/>
              </a:lnSpc>
              <a:spcBef>
                <a:spcPts val="0"/>
              </a:spcBef>
              <a:defRPr sz="800" b="0" baseline="0">
                <a:solidFill>
                  <a:schemeClr val="bg1"/>
                </a:solidFill>
              </a:defRPr>
            </a:lvl1pPr>
          </a:lstStyle>
          <a:p>
            <a:r>
              <a:rPr lang="en-GB" dirty="0"/>
              <a:t>MM/YYYY – MM/YYYY</a:t>
            </a:r>
            <a:br>
              <a:rPr lang="en-GB" dirty="0"/>
            </a:br>
            <a:r>
              <a:rPr lang="en-GB" dirty="0"/>
              <a:t>Volume: EUR 00 million</a:t>
            </a:r>
            <a:br>
              <a:rPr lang="en-GB" dirty="0"/>
            </a:br>
            <a:r>
              <a:rPr lang="en-GB" dirty="0"/>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613832" y="1295083"/>
            <a:ext cx="3526368" cy="362396"/>
          </a:xfrm>
          <a:noFill/>
        </p:spPr>
        <p:txBody>
          <a:bodyPr lIns="72000" tIns="36000" bIns="36000" anchor="ctr"/>
          <a:lstStyle>
            <a:lvl1pPr>
              <a:defRPr sz="1100" b="1" baseline="0">
                <a:solidFill>
                  <a:schemeClr val="tx1"/>
                </a:solidFill>
              </a:defRPr>
            </a:lvl1pPr>
          </a:lstStyle>
          <a:p>
            <a:r>
              <a:rPr lang="en-GB" dirty="0"/>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613832" y="1657477"/>
            <a:ext cx="3526368" cy="1490155"/>
          </a:xfrm>
          <a:noFill/>
        </p:spPr>
        <p:txBody>
          <a:bodyPr lIns="72000" tIns="0" bIns="36000" anchor="t"/>
          <a:lstStyle>
            <a:lvl1pPr marL="0" indent="0" algn="l" defTabSz="685766" rtl="0" eaLnBrk="1" latinLnBrk="0" hangingPunct="1">
              <a:lnSpc>
                <a:spcPct val="100000"/>
              </a:lnSpc>
              <a:spcBef>
                <a:spcPts val="0"/>
              </a:spcBef>
              <a:buFont typeface="Arial" panose="020B0604020202020204" pitchFamily="34" charset="0"/>
              <a:buNone/>
              <a:defRPr lang="de-DE" sz="1000" b="0" kern="1200" baseline="0" dirty="0" smtClean="0">
                <a:solidFill>
                  <a:schemeClr val="tx1"/>
                </a:solidFill>
                <a:latin typeface="+mn-lt"/>
                <a:ea typeface="+mn-ea"/>
                <a:cs typeface="+mn-cs"/>
              </a:defRPr>
            </a:lvl1pPr>
          </a:lstStyle>
          <a:p>
            <a:r>
              <a:rPr lang="en-GB" dirty="0"/>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414129" y="1361017"/>
            <a:ext cx="7623355" cy="4773083"/>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Tree>
    <p:extLst>
      <p:ext uri="{BB962C8B-B14F-4D97-AF65-F5344CB8AC3E}">
        <p14:creationId xmlns:p14="http://schemas.microsoft.com/office/powerpoint/2010/main" val="268194299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64185" y="165101"/>
            <a:ext cx="11858487" cy="5968659"/>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64185" y="165101"/>
            <a:ext cx="11858487" cy="596865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599757" y="320284"/>
            <a:ext cx="11123323" cy="720725"/>
          </a:xfrm>
        </p:spPr>
        <p:txBody>
          <a:bodyPr/>
          <a:lstStyle>
            <a:lvl1pPr>
              <a:defRPr/>
            </a:lvl1pPr>
          </a:lstStyle>
          <a:p>
            <a:r>
              <a:rPr lang="en-GB" dirty="0"/>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853715" y="2760961"/>
            <a:ext cx="4492748" cy="1366715"/>
          </a:xfrm>
        </p:spPr>
        <p:txBody>
          <a:bodyPr/>
          <a:lstStyle>
            <a:lvl1pPr>
              <a:lnSpc>
                <a:spcPct val="100000"/>
              </a:lnSpc>
              <a:spcBef>
                <a:spcPts val="0"/>
              </a:spcBef>
              <a:defRPr sz="1200"/>
            </a:lvl1pPr>
          </a:lstStyle>
          <a:p>
            <a:r>
              <a:rPr lang="en-GB" dirty="0"/>
              <a:t>givenname.familyname@giz.de </a:t>
            </a:r>
          </a:p>
          <a:p>
            <a:r>
              <a:rPr lang="en-GB" dirty="0"/>
              <a:t>T +49 (0) x xx </a:t>
            </a:r>
            <a:r>
              <a:rPr lang="en-GB" dirty="0" err="1"/>
              <a:t>xx</a:t>
            </a:r>
            <a:r>
              <a:rPr lang="en-GB" dirty="0"/>
              <a:t> </a:t>
            </a:r>
            <a:r>
              <a:rPr lang="en-GB" dirty="0" err="1"/>
              <a:t>xx</a:t>
            </a:r>
            <a:r>
              <a:rPr lang="en-GB" dirty="0"/>
              <a:t> </a:t>
            </a:r>
          </a:p>
          <a:p>
            <a:r>
              <a:rPr lang="en-GB" dirty="0"/>
              <a:t>F +49 (0) x xx </a:t>
            </a:r>
            <a:r>
              <a:rPr lang="en-GB" dirty="0" err="1"/>
              <a:t>xx</a:t>
            </a:r>
            <a:r>
              <a:rPr lang="en-GB" dirty="0"/>
              <a:t> </a:t>
            </a:r>
            <a:r>
              <a:rPr lang="en-GB" dirty="0" err="1"/>
              <a:t>xx</a:t>
            </a:r>
            <a:endParaRPr lang="en-GB" dirty="0"/>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853715" y="1857149"/>
            <a:ext cx="4492748" cy="235035"/>
          </a:xfrm>
        </p:spPr>
        <p:txBody>
          <a:bodyPr/>
          <a:lstStyle>
            <a:lvl1pPr>
              <a:defRPr sz="1200" b="1"/>
            </a:lvl1pPr>
          </a:lstStyle>
          <a:p>
            <a:r>
              <a:rPr lang="en-GB" dirty="0"/>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853715" y="2181305"/>
            <a:ext cx="4492748" cy="235035"/>
          </a:xfrm>
        </p:spPr>
        <p:txBody>
          <a:bodyPr/>
          <a:lstStyle>
            <a:lvl1pPr>
              <a:defRPr sz="1200"/>
            </a:lvl1pPr>
          </a:lstStyle>
          <a:p>
            <a:r>
              <a:rPr lang="en-GB" dirty="0"/>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599759" y="1857149"/>
            <a:ext cx="1957439" cy="2270523"/>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37" name="TextBox 7">
            <a:extLst>
              <a:ext uri="{FF2B5EF4-FFF2-40B4-BE49-F238E27FC236}">
                <a16:creationId xmlns:a16="http://schemas.microsoft.com/office/drawing/2014/main" id="{A45E5920-77D2-4E1E-832E-8A215D8A1078}"/>
              </a:ext>
            </a:extLst>
          </p:cNvPr>
          <p:cNvSpPr txBox="1"/>
          <p:nvPr userDrawn="1"/>
        </p:nvSpPr>
        <p:spPr bwMode="gray">
          <a:xfrm>
            <a:off x="1046183" y="5403599"/>
            <a:ext cx="838691"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www.giz.de</a:t>
            </a:r>
          </a:p>
        </p:txBody>
      </p:sp>
      <p:pic>
        <p:nvPicPr>
          <p:cNvPr id="38" name="Grafik 37" descr="Ein Bild, das Axt, Werkzeug enthält.&#10;&#10;Mit sehr hoher Zuverlässigkeit generierte Beschreibung">
            <a:extLst>
              <a:ext uri="{FF2B5EF4-FFF2-40B4-BE49-F238E27FC236}">
                <a16:creationId xmlns:a16="http://schemas.microsoft.com/office/drawing/2014/main" id="{195D3B85-8F61-41B8-939D-6F7806BB044E}"/>
              </a:ext>
            </a:extLst>
          </p:cNvPr>
          <p:cNvPicPr>
            <a:picLocks noChangeAspect="1"/>
          </p:cNvPicPr>
          <p:nvPr userDrawn="1"/>
        </p:nvPicPr>
        <p:blipFill>
          <a:blip r:embed="rId3"/>
          <a:stretch>
            <a:fillRect/>
          </a:stretch>
        </p:blipFill>
        <p:spPr bwMode="gray">
          <a:xfrm>
            <a:off x="3031312" y="5442596"/>
            <a:ext cx="387637" cy="315277"/>
          </a:xfrm>
          <a:prstGeom prst="rect">
            <a:avLst/>
          </a:prstGeom>
        </p:spPr>
      </p:pic>
      <p:pic>
        <p:nvPicPr>
          <p:cNvPr id="39" name="Grafik 38">
            <a:extLst>
              <a:ext uri="{FF2B5EF4-FFF2-40B4-BE49-F238E27FC236}">
                <a16:creationId xmlns:a16="http://schemas.microsoft.com/office/drawing/2014/main" id="{E3F751BB-E4FA-4732-80BD-F94670E22B0F}"/>
              </a:ext>
            </a:extLst>
          </p:cNvPr>
          <p:cNvPicPr>
            <a:picLocks noChangeAspect="1"/>
          </p:cNvPicPr>
          <p:nvPr userDrawn="1"/>
        </p:nvPicPr>
        <p:blipFill>
          <a:blip r:embed="rId4"/>
          <a:stretch>
            <a:fillRect/>
          </a:stretch>
        </p:blipFill>
        <p:spPr bwMode="gray">
          <a:xfrm>
            <a:off x="6614904" y="5408252"/>
            <a:ext cx="312688" cy="312685"/>
          </a:xfrm>
          <a:prstGeom prst="rect">
            <a:avLst/>
          </a:prstGeom>
        </p:spPr>
      </p:pic>
      <p:grpSp>
        <p:nvGrpSpPr>
          <p:cNvPr id="40" name="Gruppieren 39">
            <a:extLst>
              <a:ext uri="{FF2B5EF4-FFF2-40B4-BE49-F238E27FC236}">
                <a16:creationId xmlns:a16="http://schemas.microsoft.com/office/drawing/2014/main" id="{58EDDA33-F3A1-4081-87DD-3B5C06FD4DD3}"/>
              </a:ext>
            </a:extLst>
          </p:cNvPr>
          <p:cNvGrpSpPr/>
          <p:nvPr userDrawn="1"/>
        </p:nvGrpSpPr>
        <p:grpSpPr bwMode="gray">
          <a:xfrm>
            <a:off x="592657" y="5372336"/>
            <a:ext cx="350163" cy="396344"/>
            <a:chOff x="4933951" y="-41275"/>
            <a:chExt cx="2130425" cy="2411413"/>
          </a:xfrm>
        </p:grpSpPr>
        <p:sp>
          <p:nvSpPr>
            <p:cNvPr id="41" name="Freeform 6">
              <a:extLst>
                <a:ext uri="{FF2B5EF4-FFF2-40B4-BE49-F238E27FC236}">
                  <a16:creationId xmlns:a16="http://schemas.microsoft.com/office/drawing/2014/main" id="{29CE574A-E366-49FD-9460-14AADB765FE9}"/>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42" name="Freeform 7">
              <a:extLst>
                <a:ext uri="{FF2B5EF4-FFF2-40B4-BE49-F238E27FC236}">
                  <a16:creationId xmlns:a16="http://schemas.microsoft.com/office/drawing/2014/main" id="{38A2A830-AF34-4C5B-87EB-D628018EE322}"/>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43" name="Freeform 8">
              <a:extLst>
                <a:ext uri="{FF2B5EF4-FFF2-40B4-BE49-F238E27FC236}">
                  <a16:creationId xmlns:a16="http://schemas.microsoft.com/office/drawing/2014/main" id="{EF5B3A25-E6A5-43A3-AFD2-A4D64B803FEB}"/>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44" name="Freeform 9">
              <a:extLst>
                <a:ext uri="{FF2B5EF4-FFF2-40B4-BE49-F238E27FC236}">
                  <a16:creationId xmlns:a16="http://schemas.microsoft.com/office/drawing/2014/main" id="{456DF07A-687E-4C5E-A327-5581E21105CD}"/>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45" name="Freeform 10">
              <a:extLst>
                <a:ext uri="{FF2B5EF4-FFF2-40B4-BE49-F238E27FC236}">
                  <a16:creationId xmlns:a16="http://schemas.microsoft.com/office/drawing/2014/main" id="{A1EFA999-3BA8-4B1E-B6F4-0A44A111E24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grpSp>
      <p:sp>
        <p:nvSpPr>
          <p:cNvPr id="46" name="TextBox 7">
            <a:extLst>
              <a:ext uri="{FF2B5EF4-FFF2-40B4-BE49-F238E27FC236}">
                <a16:creationId xmlns:a16="http://schemas.microsoft.com/office/drawing/2014/main" id="{AB1D21B3-5EA8-4583-8B39-5C5D45B4127F}"/>
              </a:ext>
            </a:extLst>
          </p:cNvPr>
          <p:cNvSpPr txBox="1"/>
          <p:nvPr userDrawn="1"/>
        </p:nvSpPr>
        <p:spPr bwMode="gray">
          <a:xfrm>
            <a:off x="3496265" y="5403599"/>
            <a:ext cx="1773242"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https://twitter.com/giz_gmbh</a:t>
            </a:r>
          </a:p>
        </p:txBody>
      </p:sp>
      <p:sp>
        <p:nvSpPr>
          <p:cNvPr id="47" name="TextBox 7">
            <a:extLst>
              <a:ext uri="{FF2B5EF4-FFF2-40B4-BE49-F238E27FC236}">
                <a16:creationId xmlns:a16="http://schemas.microsoft.com/office/drawing/2014/main" id="{143F2906-482C-48A6-8D87-67C6BCEBAF88}"/>
              </a:ext>
            </a:extLst>
          </p:cNvPr>
          <p:cNvSpPr txBox="1"/>
          <p:nvPr userDrawn="1"/>
        </p:nvSpPr>
        <p:spPr bwMode="gray">
          <a:xfrm>
            <a:off x="7004908" y="5403599"/>
            <a:ext cx="2255746"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https://www.facebook.com/gizprofile/</a:t>
            </a:r>
          </a:p>
        </p:txBody>
      </p:sp>
    </p:spTree>
    <p:extLst>
      <p:ext uri="{BB962C8B-B14F-4D97-AF65-F5344CB8AC3E}">
        <p14:creationId xmlns:p14="http://schemas.microsoft.com/office/powerpoint/2010/main" val="244069469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hoto title">
    <p:spTree>
      <p:nvGrpSpPr>
        <p:cNvPr id="1" name=""/>
        <p:cNvGrpSpPr/>
        <p:nvPr/>
      </p:nvGrpSpPr>
      <p:grpSpPr>
        <a:xfrm>
          <a:off x="0" y="0"/>
          <a:ext cx="0" cy="0"/>
          <a:chOff x="0" y="0"/>
          <a:chExt cx="0" cy="0"/>
        </a:xfrm>
      </p:grpSpPr>
      <p:pic>
        <p:nvPicPr>
          <p:cNvPr id="8" name="Grafik 7" descr="Ein Bild, das Screenshot enthält.&#10;&#10;Automatisch generierte Beschreibung">
            <a:extLst>
              <a:ext uri="{FF2B5EF4-FFF2-40B4-BE49-F238E27FC236}">
                <a16:creationId xmlns:a16="http://schemas.microsoft.com/office/drawing/2014/main" id="{8B5BB38C-C268-430A-95D0-A4989E9A6116}"/>
              </a:ext>
            </a:extLst>
          </p:cNvPr>
          <p:cNvPicPr>
            <a:picLocks noChangeAspect="1"/>
          </p:cNvPicPr>
          <p:nvPr userDrawn="1"/>
        </p:nvPicPr>
        <p:blipFill rotWithShape="1">
          <a:blip r:embed="rId2"/>
          <a:srcRect l="50418" r="36621"/>
          <a:stretch/>
        </p:blipFill>
        <p:spPr>
          <a:xfrm>
            <a:off x="9996733" y="1029491"/>
            <a:ext cx="517191" cy="787908"/>
          </a:xfrm>
          <a:prstGeom prst="rect">
            <a:avLst/>
          </a:prstGeom>
        </p:spPr>
      </p:pic>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6096000" y="1244600"/>
            <a:ext cx="0" cy="9144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grpSp>
        <p:nvGrpSpPr>
          <p:cNvPr id="5" name="Gruppieren 4">
            <a:extLst>
              <a:ext uri="{FF2B5EF4-FFF2-40B4-BE49-F238E27FC236}">
                <a16:creationId xmlns:a16="http://schemas.microsoft.com/office/drawing/2014/main" id="{2033EF87-771C-4B92-ADFE-7B13B36298B2}"/>
              </a:ext>
            </a:extLst>
          </p:cNvPr>
          <p:cNvGrpSpPr/>
          <p:nvPr userDrawn="1"/>
        </p:nvGrpSpPr>
        <p:grpSpPr>
          <a:xfrm>
            <a:off x="7472795" y="1034677"/>
            <a:ext cx="2117468" cy="866995"/>
            <a:chOff x="5604594" y="1459908"/>
            <a:chExt cx="1588101" cy="650246"/>
          </a:xfrm>
        </p:grpSpPr>
        <p:pic>
          <p:nvPicPr>
            <p:cNvPr id="4" name="Grafik 3" descr="Ein Bild, das Screenshot enthält.&#10;&#10;Automatisch generierte Beschreibung">
              <a:extLst>
                <a:ext uri="{FF2B5EF4-FFF2-40B4-BE49-F238E27FC236}">
                  <a16:creationId xmlns:a16="http://schemas.microsoft.com/office/drawing/2014/main" id="{819D2676-9436-4032-BE32-30435B740AE3}"/>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28" name="Rechteck 27">
              <a:extLst>
                <a:ext uri="{FF2B5EF4-FFF2-40B4-BE49-F238E27FC236}">
                  <a16:creationId xmlns:a16="http://schemas.microsoft.com/office/drawing/2014/main" id="{F4035884-6A0A-4E92-9DBD-74348932C0B3}"/>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grpSp>
      <p:sp>
        <p:nvSpPr>
          <p:cNvPr id="25" name="Rechteck">
            <a:extLst>
              <a:ext uri="{FF2B5EF4-FFF2-40B4-BE49-F238E27FC236}">
                <a16:creationId xmlns:a16="http://schemas.microsoft.com/office/drawing/2014/main" id="{F2E38B50-980D-47A1-BF50-09C022DE3178}"/>
              </a:ext>
            </a:extLst>
          </p:cNvPr>
          <p:cNvSpPr/>
          <p:nvPr userDrawn="1"/>
        </p:nvSpPr>
        <p:spPr bwMode="gray">
          <a:xfrm>
            <a:off x="10040048" y="1279681"/>
            <a:ext cx="446293" cy="450849"/>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64185" y="165103"/>
            <a:ext cx="11858487" cy="4721860"/>
          </a:xfrm>
          <a:noFill/>
        </p:spPr>
        <p:txBody>
          <a:bodyPr tIns="720000" rIns="0"/>
          <a:lstStyle>
            <a:lvl1pPr marL="0" marR="0" indent="0" algn="ctr" defTabSz="685766"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3" name="1.">
            <a:extLst>
              <a:ext uri="{FF2B5EF4-FFF2-40B4-BE49-F238E27FC236}">
                <a16:creationId xmlns:a16="http://schemas.microsoft.com/office/drawing/2014/main" id="{6C4143CA-4DB1-41D8-8702-2CD00961FDB5}"/>
              </a:ext>
            </a:extLst>
          </p:cNvPr>
          <p:cNvSpPr/>
          <p:nvPr userDrawn="1"/>
        </p:nvSpPr>
        <p:spPr bwMode="gray">
          <a:xfrm>
            <a:off x="5456994" y="170887"/>
            <a:ext cx="1968500" cy="424732"/>
          </a:xfrm>
          <a:prstGeom prst="rect">
            <a:avLst/>
          </a:prstGeom>
        </p:spPr>
        <p:txBody>
          <a:bodyPr wrap="square">
            <a:spAutoFit/>
          </a:bodyPr>
          <a:lstStyle/>
          <a:p>
            <a:pPr marL="0" marR="0" lvl="0" indent="0" algn="l" defTabSz="685766"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16" name="2.">
            <a:extLst>
              <a:ext uri="{FF2B5EF4-FFF2-40B4-BE49-F238E27FC236}">
                <a16:creationId xmlns:a16="http://schemas.microsoft.com/office/drawing/2014/main" id="{8F222F02-A2DC-42E9-84D4-4ACEFEE70A4D}"/>
              </a:ext>
            </a:extLst>
          </p:cNvPr>
          <p:cNvSpPr/>
          <p:nvPr userDrawn="1"/>
        </p:nvSpPr>
        <p:spPr bwMode="gray">
          <a:xfrm>
            <a:off x="7335819" y="170887"/>
            <a:ext cx="1968500" cy="258532"/>
          </a:xfrm>
          <a:prstGeom prst="rect">
            <a:avLst/>
          </a:prstGeom>
        </p:spPr>
        <p:txBody>
          <a:bodyPr wrap="square">
            <a:spAutoFit/>
          </a:bodyPr>
          <a:lstStyle/>
          <a:p>
            <a:pPr marL="0" marR="0" lvl="0" indent="0" algn="l" defTabSz="685766"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23" name="3.">
            <a:extLst>
              <a:ext uri="{FF2B5EF4-FFF2-40B4-BE49-F238E27FC236}">
                <a16:creationId xmlns:a16="http://schemas.microsoft.com/office/drawing/2014/main" id="{C15972D1-066C-49B6-94E5-4A7A0A3B2587}"/>
              </a:ext>
            </a:extLst>
          </p:cNvPr>
          <p:cNvSpPr/>
          <p:nvPr userDrawn="1"/>
        </p:nvSpPr>
        <p:spPr bwMode="gray">
          <a:xfrm>
            <a:off x="9682481" y="170887"/>
            <a:ext cx="2484259" cy="424732"/>
          </a:xfrm>
          <a:prstGeom prst="rect">
            <a:avLst/>
          </a:prstGeom>
        </p:spPr>
        <p:txBody>
          <a:bodyPr wrap="square">
            <a:spAutoFit/>
          </a:bodyPr>
          <a:lstStyle/>
          <a:p>
            <a:pPr marL="0" marR="0" lvl="0" indent="0" algn="l" defTabSz="685766"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916199" y="5422244"/>
            <a:ext cx="3081728" cy="850557"/>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7158791" y="4886961"/>
            <a:ext cx="4863877" cy="297123"/>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1800" err="1">
              <a:solidFill>
                <a:schemeClr val="tx2"/>
              </a:solidFill>
              <a:latin typeface="Arial" charset="0"/>
            </a:endParaRPr>
          </a:p>
        </p:txBody>
      </p:sp>
      <p:sp>
        <p:nvSpPr>
          <p:cNvPr id="9" name="how">
            <a:extLst>
              <a:ext uri="{FF2B5EF4-FFF2-40B4-BE49-F238E27FC236}">
                <a16:creationId xmlns:a16="http://schemas.microsoft.com/office/drawing/2014/main" id="{B4432FF7-B852-4F03-B6BA-EEC7AD563D82}"/>
              </a:ext>
            </a:extLst>
          </p:cNvPr>
          <p:cNvSpPr txBox="1"/>
          <p:nvPr userDrawn="1"/>
        </p:nvSpPr>
        <p:spPr bwMode="gray">
          <a:xfrm>
            <a:off x="-2877127" y="237068"/>
            <a:ext cx="2795637" cy="923330"/>
          </a:xfrm>
          <a:prstGeom prst="rect">
            <a:avLst/>
          </a:prstGeom>
          <a:noFill/>
        </p:spPr>
        <p:txBody>
          <a:bodyPr wrap="none" rtlCol="0">
            <a:spAutoFit/>
          </a:bodyPr>
          <a:lstStyle/>
          <a:p>
            <a:pPr marL="128582" marR="0" lvl="0" indent="-128582" algn="r" defTabSz="685766"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2" marR="0" lvl="0" indent="-128582" algn="r" defTabSz="685766"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2" marR="0" lvl="0" indent="-128582" algn="r" defTabSz="685766"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2" marR="0" lvl="0" indent="-128582" algn="r" defTabSz="685766"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2" marR="0" lvl="0" indent="-128582" algn="r" defTabSz="685766"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2" marR="0" lvl="0" indent="-128582" algn="r" defTabSz="685766"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222463" y="562187"/>
            <a:ext cx="281941" cy="609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64185" y="846876"/>
            <a:ext cx="11858487" cy="4040085"/>
          </a:xfrm>
          <a:prstGeom prst="rect">
            <a:avLst/>
          </a:prstGeom>
          <a:blipFill dpi="0" rotWithShape="1">
            <a:blip r:embed="rId6">
              <a:alphaModFix amt="80000"/>
            </a:blip>
            <a:srcRect/>
            <a:stretch>
              <a:fillRect l="-10" r="-10"/>
            </a:stretch>
          </a:blipFill>
        </p:spPr>
        <p:txBody>
          <a:bodyPr wrap="square" lIns="576000" bIns="1036800" anchor="b">
            <a:noAutofit/>
          </a:bodyPr>
          <a:lstStyle>
            <a:lvl1pPr>
              <a:defRPr sz="3470" b="1">
                <a:solidFill>
                  <a:schemeClr val="tx1"/>
                </a:solidFill>
              </a:defRPr>
            </a:lvl1pPr>
          </a:lstStyle>
          <a:p>
            <a:r>
              <a:rPr lang="en-GB" dirty="0"/>
              <a:t>Title slide/headline</a:t>
            </a:r>
            <a:br>
              <a:rPr lang="en-GB" dirty="0"/>
            </a:br>
            <a:r>
              <a:rPr lang="en-GB" dirty="0"/>
              <a:t>with background photo (interchangeable)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7"/>
          <a:stretch>
            <a:fillRect/>
          </a:stretch>
        </p:blipFill>
        <p:spPr bwMode="gray">
          <a:xfrm>
            <a:off x="9996034" y="1966807"/>
            <a:ext cx="1662545" cy="1147156"/>
          </a:xfrm>
          <a:prstGeom prst="rect">
            <a:avLst/>
          </a:prstGeom>
        </p:spPr>
      </p:pic>
    </p:spTree>
    <p:extLst>
      <p:ext uri="{BB962C8B-B14F-4D97-AF65-F5344CB8AC3E}">
        <p14:creationId xmlns:p14="http://schemas.microsoft.com/office/powerpoint/2010/main" val="394566974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64185" y="165101"/>
            <a:ext cx="11858487" cy="5968659"/>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64185" y="165101"/>
            <a:ext cx="11858487" cy="596865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1046183" y="5403599"/>
            <a:ext cx="838691"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a:stretch>
            <a:fillRect/>
          </a:stretch>
        </p:blipFill>
        <p:spPr bwMode="gray">
          <a:xfrm>
            <a:off x="3031312" y="5442596"/>
            <a:ext cx="387637" cy="315277"/>
          </a:xfrm>
          <a:prstGeom prst="rect">
            <a:avLst/>
          </a:prstGeom>
        </p:spPr>
      </p:pic>
      <p:pic>
        <p:nvPicPr>
          <p:cNvPr id="44" name="Grafik 43">
            <a:extLst>
              <a:ext uri="{FF2B5EF4-FFF2-40B4-BE49-F238E27FC236}">
                <a16:creationId xmlns:a16="http://schemas.microsoft.com/office/drawing/2014/main" id="{95D9641D-18D8-4757-B59C-824BED8ECD98}"/>
              </a:ext>
            </a:extLst>
          </p:cNvPr>
          <p:cNvPicPr>
            <a:picLocks noChangeAspect="1"/>
          </p:cNvPicPr>
          <p:nvPr userDrawn="1"/>
        </p:nvPicPr>
        <p:blipFill>
          <a:blip r:embed="rId4"/>
          <a:stretch>
            <a:fillRect/>
          </a:stretch>
        </p:blipFill>
        <p:spPr bwMode="gray">
          <a:xfrm>
            <a:off x="6614904" y="5408252"/>
            <a:ext cx="312688" cy="312685"/>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592657" y="5372336"/>
            <a:ext cx="350163" cy="396344"/>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3496265" y="5403599"/>
            <a:ext cx="1773242"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https://twitter.com/giz_gmbh</a:t>
            </a:r>
          </a:p>
        </p:txBody>
      </p:sp>
      <p:sp>
        <p:nvSpPr>
          <p:cNvPr id="52" name="TextBox 7">
            <a:extLst>
              <a:ext uri="{FF2B5EF4-FFF2-40B4-BE49-F238E27FC236}">
                <a16:creationId xmlns:a16="http://schemas.microsoft.com/office/drawing/2014/main" id="{D1A27A20-93C4-43EC-9799-1798AF93C848}"/>
              </a:ext>
            </a:extLst>
          </p:cNvPr>
          <p:cNvSpPr txBox="1"/>
          <p:nvPr userDrawn="1"/>
        </p:nvSpPr>
        <p:spPr bwMode="gray">
          <a:xfrm>
            <a:off x="7004908" y="5403599"/>
            <a:ext cx="2255746"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https://www.facebook.com/gizprofile/</a:t>
            </a:r>
          </a:p>
        </p:txBody>
      </p:sp>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2612088" y="2760961"/>
            <a:ext cx="3426913" cy="801691"/>
          </a:xfrm>
        </p:spPr>
        <p:txBody>
          <a:bodyPr/>
          <a:lstStyle>
            <a:lvl1pPr>
              <a:lnSpc>
                <a:spcPct val="100000"/>
              </a:lnSpc>
              <a:spcBef>
                <a:spcPts val="0"/>
              </a:spcBef>
              <a:defRPr sz="1200"/>
            </a:lvl1pPr>
          </a:lstStyle>
          <a:p>
            <a:r>
              <a:rPr lang="en-GB" dirty="0"/>
              <a:t>givenname.familyname@giz.de</a:t>
            </a:r>
          </a:p>
          <a:p>
            <a:r>
              <a:rPr lang="en-GB" dirty="0"/>
              <a:t>T +49 (0) x xx </a:t>
            </a:r>
            <a:r>
              <a:rPr lang="en-GB" dirty="0" err="1"/>
              <a:t>xx</a:t>
            </a:r>
            <a:r>
              <a:rPr lang="en-GB" dirty="0"/>
              <a:t> </a:t>
            </a:r>
            <a:r>
              <a:rPr lang="en-GB" dirty="0" err="1"/>
              <a:t>xx</a:t>
            </a:r>
            <a:r>
              <a:rPr lang="en-GB" dirty="0"/>
              <a:t> </a:t>
            </a:r>
          </a:p>
          <a:p>
            <a:r>
              <a:rPr lang="en-GB" dirty="0"/>
              <a:t>F +49 (0) x xx </a:t>
            </a:r>
            <a:r>
              <a:rPr lang="en-GB" dirty="0" err="1"/>
              <a:t>xx</a:t>
            </a:r>
            <a:r>
              <a:rPr lang="en-GB" dirty="0"/>
              <a:t> </a:t>
            </a:r>
            <a:r>
              <a:rPr lang="en-GB" dirty="0" err="1"/>
              <a:t>xx</a:t>
            </a:r>
            <a:endParaRPr lang="en-GB" dirty="0"/>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2612088" y="1857149"/>
            <a:ext cx="3426913" cy="235035"/>
          </a:xfrm>
        </p:spPr>
        <p:txBody>
          <a:bodyPr/>
          <a:lstStyle>
            <a:lvl1pPr>
              <a:defRPr sz="1200" b="1"/>
            </a:lvl1pPr>
          </a:lstStyle>
          <a:p>
            <a:r>
              <a:rPr lang="en-GB" dirty="0"/>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2612088" y="2181305"/>
            <a:ext cx="3426913" cy="235035"/>
          </a:xfrm>
        </p:spPr>
        <p:txBody>
          <a:bodyPr/>
          <a:lstStyle>
            <a:lvl1pPr>
              <a:defRPr sz="1200"/>
            </a:lvl1pPr>
          </a:lstStyle>
          <a:p>
            <a:r>
              <a:rPr lang="en-GB" dirty="0"/>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599762" y="1857152"/>
            <a:ext cx="1789353" cy="2075553"/>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8323537" y="2760961"/>
            <a:ext cx="3562099" cy="801691"/>
          </a:xfrm>
        </p:spPr>
        <p:txBody>
          <a:bodyPr/>
          <a:lstStyle>
            <a:lvl1pPr>
              <a:lnSpc>
                <a:spcPct val="100000"/>
              </a:lnSpc>
              <a:spcBef>
                <a:spcPts val="0"/>
              </a:spcBef>
              <a:defRPr sz="1200"/>
            </a:lvl1pPr>
          </a:lstStyle>
          <a:p>
            <a:r>
              <a:rPr lang="en-GB" dirty="0"/>
              <a:t>givenname.familyname@giz.de </a:t>
            </a:r>
          </a:p>
          <a:p>
            <a:r>
              <a:rPr lang="en-GB" dirty="0"/>
              <a:t>T +49 (0) x xx </a:t>
            </a:r>
            <a:r>
              <a:rPr lang="en-GB" dirty="0" err="1"/>
              <a:t>xx</a:t>
            </a:r>
            <a:r>
              <a:rPr lang="en-GB" dirty="0"/>
              <a:t> </a:t>
            </a:r>
            <a:r>
              <a:rPr lang="en-GB" dirty="0" err="1"/>
              <a:t>xx</a:t>
            </a:r>
            <a:r>
              <a:rPr lang="en-GB" dirty="0"/>
              <a:t> </a:t>
            </a:r>
          </a:p>
          <a:p>
            <a:r>
              <a:rPr lang="en-GB" dirty="0"/>
              <a:t>F +49 (0) x xx </a:t>
            </a:r>
            <a:r>
              <a:rPr lang="en-GB" dirty="0" err="1"/>
              <a:t>xx</a:t>
            </a:r>
            <a:r>
              <a:rPr lang="en-GB" dirty="0"/>
              <a:t> </a:t>
            </a:r>
            <a:r>
              <a:rPr lang="en-GB" dirty="0" err="1"/>
              <a:t>xx</a:t>
            </a:r>
            <a:endParaRPr lang="en-GB" dirty="0"/>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8323537" y="1857149"/>
            <a:ext cx="3562099" cy="235035"/>
          </a:xfrm>
        </p:spPr>
        <p:txBody>
          <a:bodyPr/>
          <a:lstStyle>
            <a:lvl1pPr>
              <a:defRPr sz="1200" b="1"/>
            </a:lvl1pPr>
          </a:lstStyle>
          <a:p>
            <a:r>
              <a:rPr lang="en-GB" dirty="0"/>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8323537" y="2181305"/>
            <a:ext cx="3562099" cy="235035"/>
          </a:xfrm>
        </p:spPr>
        <p:txBody>
          <a:bodyPr/>
          <a:lstStyle>
            <a:lvl1pPr>
              <a:defRPr sz="1200"/>
            </a:lvl1pPr>
          </a:lstStyle>
          <a:p>
            <a:r>
              <a:rPr lang="en-GB" dirty="0"/>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6311216" y="1857152"/>
            <a:ext cx="1789353" cy="2075553"/>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599760" y="320284"/>
            <a:ext cx="11285881" cy="720725"/>
          </a:xfrm>
        </p:spPr>
        <p:txBody>
          <a:bodyPr/>
          <a:lstStyle>
            <a:lvl1pPr>
              <a:defRPr/>
            </a:lvl1pPr>
          </a:lstStyle>
          <a:p>
            <a:r>
              <a:rPr lang="en-GB" dirty="0"/>
              <a:t>Contact</a:t>
            </a:r>
          </a:p>
        </p:txBody>
      </p:sp>
    </p:spTree>
    <p:extLst>
      <p:ext uri="{BB962C8B-B14F-4D97-AF65-F5344CB8AC3E}">
        <p14:creationId xmlns:p14="http://schemas.microsoft.com/office/powerpoint/2010/main" val="208046422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64185" y="165101"/>
            <a:ext cx="11858487" cy="5968659"/>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77806" y="165101"/>
            <a:ext cx="11858487" cy="596865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599759" y="320284"/>
            <a:ext cx="11414444" cy="720725"/>
          </a:xfrm>
        </p:spPr>
        <p:txBody>
          <a:bodyPr/>
          <a:lstStyle>
            <a:lvl1pPr>
              <a:defRPr/>
            </a:lvl1pPr>
          </a:lstStyle>
          <a:p>
            <a:r>
              <a:rPr lang="en-GB" dirty="0"/>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599760" y="3965952"/>
            <a:ext cx="3477993" cy="720149"/>
          </a:xfrm>
        </p:spPr>
        <p:txBody>
          <a:bodyPr/>
          <a:lstStyle>
            <a:lvl1pPr>
              <a:lnSpc>
                <a:spcPct val="100000"/>
              </a:lnSpc>
              <a:spcBef>
                <a:spcPts val="0"/>
              </a:spcBef>
              <a:defRPr sz="1000"/>
            </a:lvl1pPr>
          </a:lstStyle>
          <a:p>
            <a:r>
              <a:rPr lang="en-GB" dirty="0"/>
              <a:t>givenname.familyname@giz.de</a:t>
            </a:r>
          </a:p>
          <a:p>
            <a:r>
              <a:rPr lang="en-GB" dirty="0"/>
              <a:t>T +49 (0) x xx </a:t>
            </a:r>
            <a:r>
              <a:rPr lang="en-GB" dirty="0" err="1"/>
              <a:t>xx</a:t>
            </a:r>
            <a:r>
              <a:rPr lang="en-GB" dirty="0"/>
              <a:t> </a:t>
            </a:r>
            <a:r>
              <a:rPr lang="en-GB" dirty="0" err="1"/>
              <a:t>xx</a:t>
            </a:r>
            <a:r>
              <a:rPr lang="en-GB" dirty="0"/>
              <a:t> </a:t>
            </a:r>
          </a:p>
          <a:p>
            <a:r>
              <a:rPr lang="en-GB" dirty="0"/>
              <a:t>F +49 (0) x xx </a:t>
            </a:r>
            <a:r>
              <a:rPr lang="en-GB" dirty="0" err="1"/>
              <a:t>xx</a:t>
            </a:r>
            <a:r>
              <a:rPr lang="en-GB" dirty="0"/>
              <a:t> </a:t>
            </a:r>
            <a:r>
              <a:rPr lang="en-GB" dirty="0" err="1"/>
              <a:t>xx</a:t>
            </a:r>
            <a:endParaRPr lang="en-GB" dirty="0"/>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599760" y="3345197"/>
            <a:ext cx="3477993" cy="235035"/>
          </a:xfrm>
        </p:spPr>
        <p:txBody>
          <a:bodyPr/>
          <a:lstStyle>
            <a:lvl1pPr>
              <a:defRPr sz="1000" b="1"/>
            </a:lvl1pPr>
          </a:lstStyle>
          <a:p>
            <a:r>
              <a:rPr lang="en-GB" dirty="0"/>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599760" y="3581825"/>
            <a:ext cx="3477993" cy="235035"/>
          </a:xfrm>
        </p:spPr>
        <p:txBody>
          <a:bodyPr/>
          <a:lstStyle>
            <a:lvl1pPr>
              <a:defRPr sz="1000"/>
            </a:lvl1pPr>
          </a:lstStyle>
          <a:p>
            <a:r>
              <a:rPr lang="en-GB" dirty="0"/>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599757" y="1569544"/>
            <a:ext cx="1355440" cy="1572237"/>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4464614" y="3965952"/>
            <a:ext cx="3477993" cy="720149"/>
          </a:xfrm>
        </p:spPr>
        <p:txBody>
          <a:bodyPr/>
          <a:lstStyle>
            <a:lvl1pPr>
              <a:lnSpc>
                <a:spcPct val="100000"/>
              </a:lnSpc>
              <a:spcBef>
                <a:spcPts val="0"/>
              </a:spcBef>
              <a:defRPr sz="1000"/>
            </a:lvl1pPr>
          </a:lstStyle>
          <a:p>
            <a:r>
              <a:rPr lang="en-GB" dirty="0"/>
              <a:t>givenname.familyname@giz.de</a:t>
            </a:r>
          </a:p>
          <a:p>
            <a:r>
              <a:rPr lang="en-GB" dirty="0"/>
              <a:t>T +49 (0) x xx </a:t>
            </a:r>
            <a:r>
              <a:rPr lang="en-GB" dirty="0" err="1"/>
              <a:t>xx</a:t>
            </a:r>
            <a:r>
              <a:rPr lang="en-GB" dirty="0"/>
              <a:t> </a:t>
            </a:r>
            <a:r>
              <a:rPr lang="en-GB" dirty="0" err="1"/>
              <a:t>xx</a:t>
            </a:r>
            <a:r>
              <a:rPr lang="en-GB" dirty="0"/>
              <a:t> </a:t>
            </a:r>
          </a:p>
          <a:p>
            <a:r>
              <a:rPr lang="en-GB" dirty="0"/>
              <a:t>F +49 (0) x xx </a:t>
            </a:r>
            <a:r>
              <a:rPr lang="en-GB" dirty="0" err="1"/>
              <a:t>xx</a:t>
            </a:r>
            <a:r>
              <a:rPr lang="en-GB" dirty="0"/>
              <a:t> </a:t>
            </a:r>
            <a:r>
              <a:rPr lang="en-GB" dirty="0" err="1"/>
              <a:t>xx</a:t>
            </a:r>
            <a:endParaRPr lang="en-GB" dirty="0"/>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4464614" y="3345197"/>
            <a:ext cx="3477993" cy="235035"/>
          </a:xfrm>
        </p:spPr>
        <p:txBody>
          <a:bodyPr/>
          <a:lstStyle>
            <a:lvl1pPr>
              <a:defRPr sz="1000" b="1"/>
            </a:lvl1pPr>
          </a:lstStyle>
          <a:p>
            <a:r>
              <a:rPr lang="en-GB" dirty="0"/>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4464614" y="3581825"/>
            <a:ext cx="3477993" cy="235035"/>
          </a:xfrm>
        </p:spPr>
        <p:txBody>
          <a:bodyPr/>
          <a:lstStyle>
            <a:lvl1pPr>
              <a:defRPr sz="1000"/>
            </a:lvl1pPr>
          </a:lstStyle>
          <a:p>
            <a:r>
              <a:rPr lang="en-GB" dirty="0"/>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4464612" y="1569544"/>
            <a:ext cx="1355440" cy="1572237"/>
          </a:xfrm>
          <a:solidFill>
            <a:schemeClr val="bg2"/>
          </a:solidFill>
        </p:spPr>
        <p:txBody>
          <a:bodyPr vert="horz" lIns="36000" tIns="864000" rIns="36000" bIns="36000" rtlCol="0">
            <a:noAutofit/>
          </a:bodyPr>
          <a:lstStyle>
            <a:lvl1pPr marL="0" marR="0" indent="0" algn="ctr" defTabSz="685766"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766"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8329469" y="3965952"/>
            <a:ext cx="3477993" cy="720149"/>
          </a:xfrm>
        </p:spPr>
        <p:txBody>
          <a:bodyPr/>
          <a:lstStyle>
            <a:lvl1pPr>
              <a:lnSpc>
                <a:spcPct val="100000"/>
              </a:lnSpc>
              <a:spcBef>
                <a:spcPts val="0"/>
              </a:spcBef>
              <a:defRPr sz="1000"/>
            </a:lvl1pPr>
          </a:lstStyle>
          <a:p>
            <a:r>
              <a:rPr lang="en-GB" dirty="0"/>
              <a:t>givenname.familyname@giz.de</a:t>
            </a:r>
          </a:p>
          <a:p>
            <a:r>
              <a:rPr lang="en-GB" dirty="0"/>
              <a:t>T +49 (0) x xx </a:t>
            </a:r>
            <a:r>
              <a:rPr lang="en-GB" dirty="0" err="1"/>
              <a:t>xx</a:t>
            </a:r>
            <a:r>
              <a:rPr lang="en-GB" dirty="0"/>
              <a:t> </a:t>
            </a:r>
            <a:r>
              <a:rPr lang="en-GB" dirty="0" err="1"/>
              <a:t>xx</a:t>
            </a:r>
            <a:r>
              <a:rPr lang="en-GB" dirty="0"/>
              <a:t> </a:t>
            </a:r>
          </a:p>
          <a:p>
            <a:r>
              <a:rPr lang="en-GB" dirty="0"/>
              <a:t>F +49 (0) x xx </a:t>
            </a:r>
            <a:r>
              <a:rPr lang="en-GB" dirty="0" err="1"/>
              <a:t>xx</a:t>
            </a:r>
            <a:r>
              <a:rPr lang="en-GB" dirty="0"/>
              <a:t> </a:t>
            </a:r>
            <a:r>
              <a:rPr lang="en-GB" dirty="0" err="1"/>
              <a:t>xx</a:t>
            </a:r>
            <a:endParaRPr lang="en-GB" dirty="0"/>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8329469" y="3345197"/>
            <a:ext cx="3477993" cy="235035"/>
          </a:xfrm>
        </p:spPr>
        <p:txBody>
          <a:bodyPr/>
          <a:lstStyle>
            <a:lvl1pPr>
              <a:defRPr sz="1000" b="1"/>
            </a:lvl1pPr>
          </a:lstStyle>
          <a:p>
            <a:r>
              <a:rPr lang="en-GB" dirty="0"/>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8329469" y="3581825"/>
            <a:ext cx="3477993" cy="235035"/>
          </a:xfrm>
        </p:spPr>
        <p:txBody>
          <a:bodyPr/>
          <a:lstStyle>
            <a:lvl1pPr>
              <a:defRPr sz="1000"/>
            </a:lvl1pPr>
          </a:lstStyle>
          <a:p>
            <a:r>
              <a:rPr lang="en-GB" dirty="0"/>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8329467" y="1569544"/>
            <a:ext cx="1355440" cy="1572237"/>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1046183" y="5403599"/>
            <a:ext cx="838691"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a:stretch>
            <a:fillRect/>
          </a:stretch>
        </p:blipFill>
        <p:spPr bwMode="gray">
          <a:xfrm>
            <a:off x="3031312" y="5442596"/>
            <a:ext cx="387637" cy="315277"/>
          </a:xfrm>
          <a:prstGeom prst="rect">
            <a:avLst/>
          </a:prstGeom>
        </p:spPr>
      </p:pic>
      <p:pic>
        <p:nvPicPr>
          <p:cNvPr id="44" name="Grafik 43">
            <a:extLst>
              <a:ext uri="{FF2B5EF4-FFF2-40B4-BE49-F238E27FC236}">
                <a16:creationId xmlns:a16="http://schemas.microsoft.com/office/drawing/2014/main" id="{95D9641D-18D8-4757-B59C-824BED8ECD98}"/>
              </a:ext>
            </a:extLst>
          </p:cNvPr>
          <p:cNvPicPr>
            <a:picLocks noChangeAspect="1"/>
          </p:cNvPicPr>
          <p:nvPr userDrawn="1"/>
        </p:nvPicPr>
        <p:blipFill>
          <a:blip r:embed="rId4"/>
          <a:stretch>
            <a:fillRect/>
          </a:stretch>
        </p:blipFill>
        <p:spPr bwMode="gray">
          <a:xfrm>
            <a:off x="6614904" y="5408252"/>
            <a:ext cx="312688" cy="312685"/>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592657" y="5372336"/>
            <a:ext cx="350163" cy="396344"/>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3496266" y="5403599"/>
            <a:ext cx="17652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https://twitter.com/giz_gmbh</a:t>
            </a:r>
          </a:p>
        </p:txBody>
      </p:sp>
      <p:sp>
        <p:nvSpPr>
          <p:cNvPr id="52" name="TextBox 7">
            <a:extLst>
              <a:ext uri="{FF2B5EF4-FFF2-40B4-BE49-F238E27FC236}">
                <a16:creationId xmlns:a16="http://schemas.microsoft.com/office/drawing/2014/main" id="{D1A27A20-93C4-43EC-9799-1798AF93C848}"/>
              </a:ext>
            </a:extLst>
          </p:cNvPr>
          <p:cNvSpPr txBox="1"/>
          <p:nvPr userDrawn="1"/>
        </p:nvSpPr>
        <p:spPr bwMode="gray">
          <a:xfrm>
            <a:off x="7004908" y="5403599"/>
            <a:ext cx="2255746"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https://www.facebook.com/gizprofile/</a:t>
            </a:r>
          </a:p>
        </p:txBody>
      </p:sp>
    </p:spTree>
    <p:extLst>
      <p:ext uri="{BB962C8B-B14F-4D97-AF65-F5344CB8AC3E}">
        <p14:creationId xmlns:p14="http://schemas.microsoft.com/office/powerpoint/2010/main" val="304878631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9" y="320284"/>
            <a:ext cx="11422911" cy="720725"/>
          </a:xfrm>
        </p:spPr>
        <p:txBody>
          <a:bodyPr/>
          <a:lstStyle>
            <a:lvl1pPr>
              <a:defRPr/>
            </a:lvl1pPr>
          </a:lstStyle>
          <a:p>
            <a:r>
              <a:rPr lang="en-GB" dirty="0"/>
              <a:t>Click to add headline</a:t>
            </a:r>
          </a:p>
        </p:txBody>
      </p:sp>
    </p:spTree>
    <p:extLst>
      <p:ext uri="{BB962C8B-B14F-4D97-AF65-F5344CB8AC3E}">
        <p14:creationId xmlns:p14="http://schemas.microsoft.com/office/powerpoint/2010/main" val="174235093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9" y="320284"/>
            <a:ext cx="11422911" cy="720725"/>
          </a:xfrm>
        </p:spPr>
        <p:txBody>
          <a:bodyPr/>
          <a:lstStyle>
            <a:lvl1pPr>
              <a:defRPr/>
            </a:lvl1pPr>
          </a:lstStyle>
          <a:p>
            <a:r>
              <a:rPr lang="en-GB"/>
              <a:t>Click to add headline</a:t>
            </a:r>
            <a:endParaRPr lang="en-GB" dirty="0"/>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64180" y="5311121"/>
            <a:ext cx="3094437" cy="82263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grpSp>
    </p:spTree>
    <p:extLst>
      <p:ext uri="{BB962C8B-B14F-4D97-AF65-F5344CB8AC3E}">
        <p14:creationId xmlns:p14="http://schemas.microsoft.com/office/powerpoint/2010/main" val="2463472880"/>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599759" y="431343"/>
            <a:ext cx="5765996" cy="430887"/>
          </a:xfrm>
        </p:spPr>
        <p:txBody>
          <a:bodyPr wrap="square">
            <a:spAutoFit/>
          </a:bodyPr>
          <a:lstStyle>
            <a:lvl1pPr marL="0" marR="0" indent="0" algn="l" defTabSz="685766" rtl="0" eaLnBrk="1" fontAlgn="auto" latinLnBrk="0" hangingPunct="1">
              <a:lnSpc>
                <a:spcPct val="100000"/>
              </a:lnSpc>
              <a:spcBef>
                <a:spcPts val="0"/>
              </a:spcBef>
              <a:spcAft>
                <a:spcPts val="0"/>
              </a:spcAft>
              <a:buClrTx/>
              <a:buSzTx/>
              <a:buFontTx/>
              <a:buNone/>
              <a:tabLst/>
              <a:defRPr sz="700" b="1">
                <a:solidFill>
                  <a:schemeClr val="accent1"/>
                </a:solidFill>
              </a:defRPr>
            </a:lvl1p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dirty="0">
                <a:ln>
                  <a:noFill/>
                </a:ln>
                <a:solidFill>
                  <a:srgbClr val="C80F0F"/>
                </a:solidFill>
                <a:effectLst/>
                <a:uLnTx/>
                <a:uFillTx/>
                <a:latin typeface="+mn-lt"/>
                <a:ea typeface="+mn-ea"/>
                <a:cs typeface="+mn-cs"/>
              </a:rPr>
            </a:br>
            <a:r>
              <a:rPr kumimoji="0" lang="en-GB" sz="700" b="0" i="0" u="none" strike="noStrike" kern="1200" cap="none" spc="0" normalizeH="0" baseline="0" noProof="0" dirty="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dirty="0">
                <a:ln>
                  <a:noFill/>
                </a:ln>
                <a:solidFill>
                  <a:srgbClr val="C80F0F"/>
                </a:solidFill>
                <a:effectLst/>
                <a:uLnTx/>
                <a:uFillTx/>
                <a:latin typeface="+mn-lt"/>
                <a:ea typeface="+mn-ea"/>
                <a:cs typeface="+mn-cs"/>
              </a:rPr>
            </a:br>
            <a:r>
              <a:rPr kumimoji="0" lang="en-GB" sz="700" b="0" i="0" u="none" strike="noStrike" kern="1200" cap="none" spc="0" normalizeH="0" baseline="0" noProof="0" dirty="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dirty="0">
                <a:ln>
                  <a:noFill/>
                </a:ln>
                <a:solidFill>
                  <a:srgbClr val="C80F0F"/>
                </a:solidFill>
                <a:effectLst/>
                <a:uLnTx/>
                <a:uFillTx/>
                <a:latin typeface="+mn-lt"/>
                <a:ea typeface="+mn-ea"/>
                <a:cs typeface="+mn-cs"/>
              </a:rPr>
            </a:br>
            <a:r>
              <a:rPr kumimoji="0" lang="en-GB" sz="700" b="0" i="0" u="none" strike="noStrike" kern="1200" cap="none" spc="0" normalizeH="0" baseline="0" noProof="0" dirty="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600665" y="1475898"/>
            <a:ext cx="4286015" cy="1154162"/>
          </a:xfrm>
          <a:prstGeom prst="rect">
            <a:avLst/>
          </a:prstGeom>
        </p:spPr>
        <p:txBody>
          <a:bodyPr wrap="square" lIns="0" tIns="0">
            <a:spAutoFit/>
          </a:bodyPr>
          <a:lstStyle/>
          <a:p>
            <a:pPr marL="0" marR="0" lvl="0" indent="0" defTabSz="914354"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rPr>
              <a:t>As a federally owned enterprise, GIZ supports the German Government in achieving its objectives in the field of international cooperation for sustainable development.</a:t>
            </a:r>
          </a:p>
          <a:p>
            <a:pPr marL="0" marR="0" lvl="0" indent="0" defTabSz="914354" eaLnBrk="1" fontAlgn="auto" latinLnBrk="0" hangingPunct="1">
              <a:lnSpc>
                <a:spcPct val="100000"/>
              </a:lnSpc>
              <a:spcBef>
                <a:spcPts val="0"/>
              </a:spcBef>
              <a:spcAft>
                <a:spcPts val="0"/>
              </a:spcAft>
              <a:buClrTx/>
              <a:buSzTx/>
              <a:buFontTx/>
              <a:buNone/>
              <a:tabLst/>
              <a:defRPr/>
            </a:pPr>
            <a:br>
              <a:rPr kumimoji="0" lang="en-US" sz="800" b="0" i="0" u="none" strike="noStrike" kern="0" cap="none" spc="0" normalizeH="0" baseline="0" noProof="0">
                <a:ln>
                  <a:noFill/>
                </a:ln>
                <a:solidFill>
                  <a:prstClr val="black"/>
                </a:solidFill>
                <a:effectLst/>
                <a:uLnTx/>
                <a:uFillTx/>
              </a:rPr>
            </a:br>
            <a:r>
              <a:rPr kumimoji="0" lang="de-DE" sz="800" b="1" i="0" u="none" strike="noStrike" kern="0" cap="none" spc="0" normalizeH="0" baseline="0" noProof="0" err="1">
                <a:ln>
                  <a:noFill/>
                </a:ln>
                <a:solidFill>
                  <a:prstClr val="black"/>
                </a:solidFill>
                <a:effectLst/>
                <a:uLnTx/>
                <a:uFillTx/>
              </a:rPr>
              <a:t>Published</a:t>
            </a:r>
            <a:r>
              <a:rPr kumimoji="0" lang="de-DE" sz="800" b="1" i="0" u="none" strike="noStrike" kern="0" cap="none" spc="0" normalizeH="0" baseline="0" noProof="0">
                <a:ln>
                  <a:noFill/>
                </a:ln>
                <a:solidFill>
                  <a:prstClr val="black"/>
                </a:solidFill>
                <a:effectLst/>
                <a:uLnTx/>
                <a:uFillTx/>
              </a:rPr>
              <a:t> </a:t>
            </a:r>
            <a:r>
              <a:rPr kumimoji="0" lang="de-DE" sz="800" b="1" i="0" u="none" strike="noStrike" kern="0" cap="none" spc="0" normalizeH="0" baseline="0" noProof="0" err="1">
                <a:ln>
                  <a:noFill/>
                </a:ln>
                <a:solidFill>
                  <a:prstClr val="black"/>
                </a:solidFill>
                <a:effectLst/>
                <a:uLnTx/>
                <a:uFillTx/>
              </a:rPr>
              <a:t>by</a:t>
            </a:r>
            <a:r>
              <a:rPr kumimoji="0" lang="de-DE" sz="800" b="1" i="0" u="none" strike="noStrike" kern="0" cap="none" spc="0" normalizeH="0" baseline="0" noProof="0">
                <a:ln>
                  <a:noFill/>
                </a:ln>
                <a:solidFill>
                  <a:prstClr val="black"/>
                </a:solidFill>
                <a:effectLst/>
                <a:uLnTx/>
                <a:uFillTx/>
              </a:rPr>
              <a:t>:</a:t>
            </a:r>
          </a:p>
          <a:p>
            <a:pPr marL="0" marR="0" lvl="0" indent="0" defTabSz="914354"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a:ln>
                  <a:noFill/>
                </a:ln>
                <a:solidFill>
                  <a:prstClr val="black"/>
                </a:solidFill>
                <a:effectLst/>
                <a:uLnTx/>
                <a:uFillTx/>
              </a:rPr>
              <a:t>Deutsche Gesellschaft </a:t>
            </a:r>
            <a:r>
              <a:rPr kumimoji="0" lang="de-DE" sz="800" b="0" i="0" u="none" strike="noStrike" kern="0" cap="none" spc="0" normalizeH="0" baseline="0" noProof="0" err="1">
                <a:ln>
                  <a:noFill/>
                </a:ln>
                <a:solidFill>
                  <a:prstClr val="black"/>
                </a:solidFill>
                <a:effectLst/>
                <a:uLnTx/>
                <a:uFillTx/>
              </a:rPr>
              <a:t>für</a:t>
            </a:r>
            <a:endParaRPr kumimoji="0" lang="de-DE" sz="800" b="0" i="0" u="none" strike="noStrike" kern="0" cap="none" spc="0" normalizeH="0" baseline="0" noProof="0">
              <a:ln>
                <a:noFill/>
              </a:ln>
              <a:solidFill>
                <a:prstClr val="black"/>
              </a:solidFill>
              <a:effectLst/>
              <a:uLnTx/>
              <a:uFillTx/>
            </a:endParaRPr>
          </a:p>
          <a:p>
            <a:pPr marL="0" marR="0" lvl="0" indent="0" defTabSz="914354"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a:ln>
                  <a:noFill/>
                </a:ln>
                <a:solidFill>
                  <a:prstClr val="black"/>
                </a:solidFill>
                <a:effectLst/>
                <a:uLnTx/>
                <a:uFillTx/>
              </a:rPr>
              <a:t>Internationale Zusammenarbeit (GIZ) GmbH</a:t>
            </a:r>
            <a:br>
              <a:rPr kumimoji="0" lang="de-DE" sz="800" b="0" i="0" u="none" strike="noStrike" kern="0" cap="none" spc="0" normalizeH="0" baseline="0" noProof="0">
                <a:ln>
                  <a:noFill/>
                </a:ln>
                <a:solidFill>
                  <a:prstClr val="black"/>
                </a:solidFill>
                <a:effectLst/>
                <a:uLnTx/>
                <a:uFillTx/>
              </a:rPr>
            </a:br>
            <a:br>
              <a:rPr kumimoji="0" lang="de-DE" sz="800" b="0" i="0" u="none" strike="noStrike" kern="0" cap="none" spc="0" normalizeH="0" baseline="0" noProof="0">
                <a:ln>
                  <a:noFill/>
                </a:ln>
                <a:solidFill>
                  <a:prstClr val="black"/>
                </a:solidFill>
                <a:effectLst/>
                <a:uLnTx/>
                <a:uFillTx/>
              </a:rPr>
            </a:br>
            <a:r>
              <a:rPr kumimoji="0" lang="de-DE" sz="800" b="0" i="0" u="none" strike="noStrike" kern="0" cap="none" spc="0" normalizeH="0" baseline="0" noProof="0">
                <a:ln>
                  <a:noFill/>
                </a:ln>
                <a:solidFill>
                  <a:prstClr val="black"/>
                </a:solidFill>
                <a:effectLst/>
                <a:uLnTx/>
                <a:uFillTx/>
              </a:rPr>
              <a:t>Registered </a:t>
            </a:r>
            <a:r>
              <a:rPr kumimoji="0" lang="de-DE" sz="800" b="0" i="0" u="none" strike="noStrike" kern="0" cap="none" spc="0" normalizeH="0" baseline="0" noProof="0" err="1">
                <a:ln>
                  <a:noFill/>
                </a:ln>
                <a:solidFill>
                  <a:prstClr val="black"/>
                </a:solidFill>
                <a:effectLst/>
                <a:uLnTx/>
                <a:uFillTx/>
              </a:rPr>
              <a:t>offices</a:t>
            </a:r>
            <a:endParaRPr kumimoji="0" lang="de-DE" sz="800" b="0" i="0" u="none" strike="noStrike" kern="0" cap="none" spc="0" normalizeH="0" baseline="0" noProof="0">
              <a:ln>
                <a:noFill/>
              </a:ln>
              <a:solidFill>
                <a:prstClr val="black"/>
              </a:solidFill>
              <a:effectLst/>
              <a:uLnTx/>
              <a:uFillTx/>
            </a:endParaRPr>
          </a:p>
          <a:p>
            <a:pPr marL="0" marR="0" lvl="0" indent="0" defTabSz="914354"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a:ln>
                  <a:noFill/>
                </a:ln>
                <a:solidFill>
                  <a:prstClr val="black"/>
                </a:solidFill>
                <a:effectLst/>
                <a:uLnTx/>
                <a:uFillTx/>
              </a:rPr>
              <a:t>Bonn and Eschborn</a:t>
            </a:r>
            <a:endParaRPr kumimoji="0" lang="en-US" sz="800" b="0" i="0" u="none" strike="noStrike" kern="0" cap="none" spc="0" normalizeH="0" baseline="0" noProof="0">
              <a:ln>
                <a:noFill/>
              </a:ln>
              <a:solidFill>
                <a:prstClr val="black"/>
              </a:solidFill>
              <a:effectLst/>
              <a:uLnTx/>
              <a:uFillTx/>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600660" y="3397149"/>
            <a:ext cx="4619229" cy="2350191"/>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endParaRPr lang="en-GB" dirty="0"/>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5848722" y="1475898"/>
            <a:ext cx="4570903" cy="2350191"/>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endParaRPr lang="en-GB" dirty="0"/>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5848352" y="4276014"/>
            <a:ext cx="827907" cy="134140"/>
          </a:xfrm>
        </p:spPr>
        <p:txBody>
          <a:bodyPr wrap="none" lIns="0">
            <a:spAutoFit/>
          </a:bodyPr>
          <a:lstStyle>
            <a:lvl1pPr>
              <a:defRPr lang="de-DE" sz="800" smtClean="0">
                <a:solidFill>
                  <a:prstClr val="black"/>
                </a:solidFill>
              </a:defRPr>
            </a:lvl1pPr>
            <a:lvl2pPr>
              <a:defRPr lang="de-DE" sz="1351" smtClean="0"/>
            </a:lvl2pPr>
            <a:lvl3pPr>
              <a:defRPr lang="de-DE" sz="1351" smtClean="0"/>
            </a:lvl3pPr>
            <a:lvl4pPr>
              <a:defRPr lang="de-DE" smtClean="0"/>
            </a:lvl4pPr>
            <a:lvl5pPr>
              <a:defRPr lang="fr-FR"/>
            </a:lvl5pPr>
          </a:lstStyle>
          <a:p>
            <a:pPr lvl="0"/>
            <a:r>
              <a:rPr lang="de-DE" dirty="0"/>
              <a:t>Click </a:t>
            </a:r>
            <a:r>
              <a:rPr lang="de-DE" dirty="0" err="1"/>
              <a:t>to</a:t>
            </a:r>
            <a:r>
              <a:rPr lang="de-DE" dirty="0"/>
              <a:t> </a:t>
            </a:r>
            <a:r>
              <a:rPr lang="de-DE" dirty="0" err="1"/>
              <a:t>add</a:t>
            </a:r>
            <a:r>
              <a:rPr lang="de-DE" dirty="0"/>
              <a:t> </a:t>
            </a:r>
            <a:r>
              <a:rPr lang="de-DE" dirty="0" err="1"/>
              <a:t>text</a:t>
            </a:r>
            <a:endParaRPr lang="fr-FR" dirty="0"/>
          </a:p>
        </p:txBody>
      </p:sp>
    </p:spTree>
    <p:extLst>
      <p:ext uri="{BB962C8B-B14F-4D97-AF65-F5344CB8AC3E}">
        <p14:creationId xmlns:p14="http://schemas.microsoft.com/office/powerpoint/2010/main" val="339772997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600661" y="1475895"/>
            <a:ext cx="9563579" cy="4626708"/>
          </a:xfrm>
        </p:spPr>
        <p:txBody>
          <a:bodyPr numCol="2"/>
          <a:lstStyle>
            <a:lvl1pPr marL="0" marR="0" indent="0" algn="l" defTabSz="685766" rtl="0" eaLnBrk="1" fontAlgn="auto" latinLnBrk="0" hangingPunct="1">
              <a:lnSpc>
                <a:spcPct val="100000"/>
              </a:lnSpc>
              <a:spcBef>
                <a:spcPts val="0"/>
              </a:spcBef>
              <a:spcAft>
                <a:spcPts val="0"/>
              </a:spcAft>
              <a:buClrTx/>
              <a:buSzTx/>
              <a:buFont typeface="Arial" panose="020B0604020202020204" pitchFamily="34" charset="0"/>
              <a:buNone/>
              <a:tabLst/>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marL="0" marR="0" lvl="0" indent="0" algn="l" defTabSz="68576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Click to add text</a:t>
            </a:r>
          </a:p>
          <a:p>
            <a:pPr lvl="0"/>
            <a:endParaRPr lang="en-GB" dirty="0"/>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599761" y="320284"/>
            <a:ext cx="9020495" cy="720725"/>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sz="1800" b="1"/>
              <a:t>Photo credits/sources</a:t>
            </a:r>
            <a:endParaRPr lang="en-GB" sz="1800"/>
          </a:p>
        </p:txBody>
      </p:sp>
    </p:spTree>
    <p:extLst>
      <p:ext uri="{BB962C8B-B14F-4D97-AF65-F5344CB8AC3E}">
        <p14:creationId xmlns:p14="http://schemas.microsoft.com/office/powerpoint/2010/main" val="406720639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17" name="Grafik 16" descr="Ein Bild, das Kette enthält.&#10;&#10;Automatisch generierte Beschreibung">
            <a:extLst>
              <a:ext uri="{FF2B5EF4-FFF2-40B4-BE49-F238E27FC236}">
                <a16:creationId xmlns:a16="http://schemas.microsoft.com/office/drawing/2014/main" id="{D27820A7-D571-4E28-A8CF-ADB17402AE97}"/>
              </a:ext>
            </a:extLst>
          </p:cNvPr>
          <p:cNvPicPr>
            <a:picLocks/>
          </p:cNvPicPr>
          <p:nvPr userDrawn="1"/>
        </p:nvPicPr>
        <p:blipFill rotWithShape="1">
          <a:blip r:embed="rId2"/>
          <a:srcRect t="233" b="15579"/>
          <a:stretch/>
        </p:blipFill>
        <p:spPr bwMode="gray">
          <a:xfrm>
            <a:off x="164185" y="165103"/>
            <a:ext cx="11858487" cy="5444047"/>
          </a:xfrm>
          <a:prstGeom prst="rect">
            <a:avLst/>
          </a:prstGeom>
        </p:spPr>
      </p:pic>
      <p:pic>
        <p:nvPicPr>
          <p:cNvPr id="12" name="Grafik 11" descr="Ein Bild, das Säge enthält.&#10;&#10;Automatisch generierte Beschreibung">
            <a:extLst>
              <a:ext uri="{FF2B5EF4-FFF2-40B4-BE49-F238E27FC236}">
                <a16:creationId xmlns:a16="http://schemas.microsoft.com/office/drawing/2014/main" id="{D33A00EE-9ACF-4636-BD82-6CF5E7FCB98C}"/>
              </a:ext>
            </a:extLst>
          </p:cNvPr>
          <p:cNvPicPr>
            <a:picLocks noChangeAspect="1"/>
          </p:cNvPicPr>
          <p:nvPr userDrawn="1"/>
        </p:nvPicPr>
        <p:blipFill>
          <a:blip r:embed="rId3"/>
          <a:stretch>
            <a:fillRect/>
          </a:stretch>
        </p:blipFill>
        <p:spPr bwMode="gray">
          <a:xfrm>
            <a:off x="161865" y="821728"/>
            <a:ext cx="11860800" cy="5214544"/>
          </a:xfrm>
          <a:prstGeom prst="rect">
            <a:avLst/>
          </a:prstGeom>
        </p:spPr>
      </p:pic>
      <p:sp>
        <p:nvSpPr>
          <p:cNvPr id="14" name="Bar">
            <a:extLst>
              <a:ext uri="{FF2B5EF4-FFF2-40B4-BE49-F238E27FC236}">
                <a16:creationId xmlns:a16="http://schemas.microsoft.com/office/drawing/2014/main" id="{CAE61038-067C-47CF-8DDC-5ED6CDAC4AEE}"/>
              </a:ext>
            </a:extLst>
          </p:cNvPr>
          <p:cNvSpPr/>
          <p:nvPr userDrawn="1"/>
        </p:nvSpPr>
        <p:spPr bwMode="gray">
          <a:xfrm>
            <a:off x="8815757" y="5609150"/>
            <a:ext cx="3206913" cy="195903"/>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1800" err="1">
              <a:solidFill>
                <a:schemeClr val="tx2"/>
              </a:solidFill>
              <a:latin typeface="Arial" charset="0"/>
            </a:endParaRPr>
          </a:p>
        </p:txBody>
      </p:sp>
      <p:sp>
        <p:nvSpPr>
          <p:cNvPr id="19" name="Rechteck 18">
            <a:extLst>
              <a:ext uri="{FF2B5EF4-FFF2-40B4-BE49-F238E27FC236}">
                <a16:creationId xmlns:a16="http://schemas.microsoft.com/office/drawing/2014/main" id="{4950B203-064F-443F-94A9-C002DAAE8F83}"/>
              </a:ext>
            </a:extLst>
          </p:cNvPr>
          <p:cNvSpPr/>
          <p:nvPr userDrawn="1"/>
        </p:nvSpPr>
        <p:spPr bwMode="gray">
          <a:xfrm>
            <a:off x="1620791" y="2077322"/>
            <a:ext cx="4705732" cy="2292935"/>
          </a:xfrm>
          <a:prstGeom prst="rect">
            <a:avLst/>
          </a:prstGeom>
        </p:spPr>
        <p:txBody>
          <a:bodyPr wrap="square">
            <a:spAutoFit/>
          </a:bodyPr>
          <a:lstStyle/>
          <a:p>
            <a:pPr marL="0" marR="0" lvl="0" indent="0" defTabSz="914354"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black"/>
                </a:solidFill>
                <a:effectLst/>
                <a:uLnTx/>
                <a:uFillTx/>
              </a:rPr>
              <a:t>Deutsche Gesellschaft </a:t>
            </a:r>
            <a:r>
              <a:rPr kumimoji="0" lang="en-GB" sz="1100" b="1" i="0" u="none" strike="noStrike" kern="0" cap="none" spc="0" normalizeH="0" baseline="0" noProof="0" err="1">
                <a:ln>
                  <a:noFill/>
                </a:ln>
                <a:solidFill>
                  <a:prstClr val="black"/>
                </a:solidFill>
                <a:effectLst/>
                <a:uLnTx/>
                <a:uFillTx/>
              </a:rPr>
              <a:t>für</a:t>
            </a:r>
            <a:br>
              <a:rPr kumimoji="0" lang="en-GB" sz="1100" b="1" i="0" u="none" strike="noStrike" kern="0" cap="none" spc="0" normalizeH="0" baseline="0" noProof="0">
                <a:ln>
                  <a:noFill/>
                </a:ln>
                <a:solidFill>
                  <a:prstClr val="black"/>
                </a:solidFill>
                <a:effectLst/>
                <a:uLnTx/>
                <a:uFillTx/>
              </a:rPr>
            </a:br>
            <a:r>
              <a:rPr kumimoji="0" lang="en-GB" sz="1100" b="1" i="0" u="none" strike="noStrike" kern="0" cap="none" spc="0" normalizeH="0" baseline="0" noProof="0">
                <a:ln>
                  <a:noFill/>
                </a:ln>
                <a:solidFill>
                  <a:prstClr val="black"/>
                </a:solidFill>
                <a:effectLst/>
                <a:uLnTx/>
                <a:uFillTx/>
              </a:rPr>
              <a:t>Internationale </a:t>
            </a:r>
            <a:r>
              <a:rPr kumimoji="0" lang="en-GB" sz="1100" b="1" i="0" u="none" strike="noStrike" kern="0" cap="none" spc="0" normalizeH="0" baseline="0" noProof="0" err="1">
                <a:ln>
                  <a:noFill/>
                </a:ln>
                <a:solidFill>
                  <a:prstClr val="black"/>
                </a:solidFill>
                <a:effectLst/>
                <a:uLnTx/>
                <a:uFillTx/>
              </a:rPr>
              <a:t>Zusammenarbeit</a:t>
            </a:r>
            <a:r>
              <a:rPr kumimoji="0" lang="en-GB" sz="1100" b="1" i="0" u="none" strike="noStrike" kern="0" cap="none" spc="0" normalizeH="0" baseline="0" noProof="0">
                <a:ln>
                  <a:noFill/>
                </a:ln>
                <a:solidFill>
                  <a:prstClr val="black"/>
                </a:solidFill>
                <a:effectLst/>
                <a:uLnTx/>
                <a:uFillTx/>
              </a:rPr>
              <a:t> (GIZ) GmbH</a:t>
            </a:r>
          </a:p>
          <a:p>
            <a:pPr marL="0" marR="0" lvl="0" indent="0" defTabSz="914354"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prstClr val="black"/>
              </a:solidFill>
              <a:effectLst/>
              <a:uLnTx/>
              <a:uFillTx/>
            </a:endParaRPr>
          </a:p>
          <a:p>
            <a:pPr marL="0" marR="0" lvl="0" indent="0" defTabSz="914354"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rPr>
              <a:t>Registered offices</a:t>
            </a:r>
          </a:p>
          <a:p>
            <a:pPr marL="0" marR="0" lvl="0" indent="0" defTabSz="914354"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rPr>
              <a:t>Bonn and </a:t>
            </a:r>
            <a:r>
              <a:rPr kumimoji="0" lang="en-US" sz="1100" b="0" i="0" u="none" strike="noStrike" kern="0" cap="none" spc="0" normalizeH="0" baseline="0" noProof="0" err="1">
                <a:ln>
                  <a:noFill/>
                </a:ln>
                <a:solidFill>
                  <a:prstClr val="black"/>
                </a:solidFill>
                <a:effectLst/>
                <a:uLnTx/>
                <a:uFillTx/>
              </a:rPr>
              <a:t>Eschborn</a:t>
            </a:r>
            <a:endParaRPr kumimoji="0" lang="en-US" sz="1100" b="0" i="0" u="none" strike="noStrike" kern="0" cap="none" spc="0" normalizeH="0" baseline="0" noProof="0">
              <a:ln>
                <a:noFill/>
              </a:ln>
              <a:solidFill>
                <a:prstClr val="black"/>
              </a:solidFill>
              <a:effectLst/>
              <a:uLnTx/>
              <a:uFillTx/>
            </a:endParaRPr>
          </a:p>
          <a:p>
            <a:pPr marL="0" marR="0" lvl="0" indent="0" defTabSz="914354"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endParaRPr>
          </a:p>
          <a:p>
            <a:pPr marL="0" marR="0" lvl="0" indent="0" defTabSz="91435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rPr>
              <a:t>Friedrich-Ebert-Allee 36 + 40</a:t>
            </a:r>
            <a:br>
              <a:rPr kumimoji="0" lang="en-GB" sz="1100" b="0" i="0" u="none" strike="noStrike" kern="0" cap="none" spc="0" normalizeH="0" baseline="0" noProof="0">
                <a:ln>
                  <a:noFill/>
                </a:ln>
                <a:solidFill>
                  <a:prstClr val="black"/>
                </a:solidFill>
                <a:effectLst/>
                <a:uLnTx/>
                <a:uFillTx/>
              </a:rPr>
            </a:br>
            <a:r>
              <a:rPr kumimoji="0" lang="en-GB" sz="1100" b="0" i="0" u="none" strike="noStrike" kern="0" cap="none" spc="0" normalizeH="0" baseline="0" noProof="0">
                <a:ln>
                  <a:noFill/>
                </a:ln>
                <a:solidFill>
                  <a:prstClr val="black"/>
                </a:solidFill>
                <a:effectLst/>
                <a:uLnTx/>
                <a:uFillTx/>
              </a:rPr>
              <a:t>53113 Bonn, Germany</a:t>
            </a:r>
            <a:br>
              <a:rPr kumimoji="0" lang="en-GB" sz="1100" b="0" i="0" u="none" strike="noStrike" kern="0" cap="none" spc="0" normalizeH="0" baseline="0" noProof="0">
                <a:ln>
                  <a:noFill/>
                </a:ln>
                <a:solidFill>
                  <a:prstClr val="black"/>
                </a:solidFill>
                <a:effectLst/>
                <a:uLnTx/>
                <a:uFillTx/>
              </a:rPr>
            </a:br>
            <a:r>
              <a:rPr kumimoji="0" lang="en-GB" sz="1100" b="0" i="0" u="none" strike="noStrike" kern="0" cap="none" spc="0" normalizeH="0" baseline="0" noProof="0">
                <a:ln>
                  <a:noFill/>
                </a:ln>
                <a:solidFill>
                  <a:prstClr val="black"/>
                </a:solidFill>
                <a:effectLst/>
                <a:uLnTx/>
                <a:uFillTx/>
              </a:rPr>
              <a:t>T  +49  228  44 60 - 0</a:t>
            </a:r>
            <a:br>
              <a:rPr kumimoji="0" lang="en-GB" sz="1100" b="0" i="0" u="none" strike="noStrike" kern="0" cap="none" spc="0" normalizeH="0" baseline="0" noProof="0">
                <a:ln>
                  <a:noFill/>
                </a:ln>
                <a:solidFill>
                  <a:prstClr val="black"/>
                </a:solidFill>
                <a:effectLst/>
                <a:uLnTx/>
                <a:uFillTx/>
              </a:rPr>
            </a:br>
            <a:r>
              <a:rPr kumimoji="0" lang="en-GB" sz="1100" b="0" i="0" u="none" strike="noStrike" kern="0" cap="none" spc="0" normalizeH="0" baseline="0" noProof="0">
                <a:ln>
                  <a:noFill/>
                </a:ln>
                <a:solidFill>
                  <a:prstClr val="black"/>
                </a:solidFill>
                <a:effectLst/>
                <a:uLnTx/>
                <a:uFillTx/>
              </a:rPr>
              <a:t>F  +49  228  44 60 - 17 66</a:t>
            </a:r>
          </a:p>
          <a:p>
            <a:pPr marL="0" marR="0" lvl="0" indent="0" defTabSz="914354"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endParaRPr>
          </a:p>
          <a:p>
            <a:pPr marL="0" marR="0" lvl="0" indent="0" defTabSz="91435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rPr>
              <a:t>E  info@giz.de</a:t>
            </a:r>
          </a:p>
          <a:p>
            <a:pPr marL="0" marR="0" lvl="0" indent="0" defTabSz="91435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rPr>
              <a:t>I   </a:t>
            </a:r>
            <a:r>
              <a:rPr kumimoji="0" lang="en-GB" sz="400" b="0" i="0" u="none" strike="noStrike" kern="0" cap="none" spc="0" normalizeH="0" baseline="0" noProof="0">
                <a:ln>
                  <a:noFill/>
                </a:ln>
                <a:solidFill>
                  <a:prstClr val="black"/>
                </a:solidFill>
                <a:effectLst/>
                <a:uLnTx/>
                <a:uFillTx/>
              </a:rPr>
              <a:t> </a:t>
            </a:r>
            <a:r>
              <a:rPr kumimoji="0" lang="en-GB" sz="1100" b="0" i="0" u="none" strike="noStrike" kern="0" cap="none" spc="0" normalizeH="0" baseline="0" noProof="0">
                <a:ln>
                  <a:noFill/>
                </a:ln>
                <a:solidFill>
                  <a:prstClr val="black"/>
                </a:solidFill>
                <a:effectLst/>
                <a:uLnTx/>
                <a:uFillTx/>
              </a:rPr>
              <a:t>www.giz.de</a:t>
            </a:r>
          </a:p>
        </p:txBody>
      </p:sp>
      <p:sp>
        <p:nvSpPr>
          <p:cNvPr id="20" name="Rechteck 19">
            <a:extLst>
              <a:ext uri="{FF2B5EF4-FFF2-40B4-BE49-F238E27FC236}">
                <a16:creationId xmlns:a16="http://schemas.microsoft.com/office/drawing/2014/main" id="{37982854-A844-4D46-9BB7-0890F958ED69}"/>
              </a:ext>
            </a:extLst>
          </p:cNvPr>
          <p:cNvSpPr/>
          <p:nvPr userDrawn="1"/>
        </p:nvSpPr>
        <p:spPr bwMode="gray">
          <a:xfrm>
            <a:off x="4700587" y="3413819"/>
            <a:ext cx="4294717" cy="769441"/>
          </a:xfrm>
          <a:prstGeom prst="rect">
            <a:avLst/>
          </a:prstGeom>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mn-lt"/>
                <a:ea typeface="+mn-ea"/>
                <a:cs typeface="+mn-cs"/>
              </a:rPr>
              <a:t>Dag-Hammarskjöld-</a:t>
            </a:r>
            <a:r>
              <a:rPr kumimoji="0" lang="en-GB" sz="1100" b="0" i="0" u="none" strike="noStrike" kern="0" cap="none" spc="0" normalizeH="0" baseline="0" noProof="0" err="1">
                <a:ln>
                  <a:noFill/>
                </a:ln>
                <a:solidFill>
                  <a:prstClr val="black"/>
                </a:solidFill>
                <a:effectLst/>
                <a:uLnTx/>
                <a:uFillTx/>
                <a:latin typeface="+mn-lt"/>
                <a:ea typeface="+mn-ea"/>
                <a:cs typeface="+mn-cs"/>
              </a:rPr>
              <a:t>Weg</a:t>
            </a:r>
            <a:r>
              <a:rPr kumimoji="0" lang="en-GB" sz="1100" b="0" i="0" u="none" strike="noStrike" kern="0" cap="none" spc="0" normalizeH="0" baseline="0" noProof="0">
                <a:ln>
                  <a:noFill/>
                </a:ln>
                <a:solidFill>
                  <a:prstClr val="black"/>
                </a:solidFill>
                <a:effectLst/>
                <a:uLnTx/>
                <a:uFillTx/>
                <a:latin typeface="+mn-lt"/>
                <a:ea typeface="+mn-ea"/>
                <a:cs typeface="+mn-cs"/>
              </a:rPr>
              <a:t> 1 - 5</a:t>
            </a:r>
            <a:br>
              <a:rPr kumimoji="0" lang="en-GB" sz="1100" b="0" i="0" u="none" strike="noStrike" kern="0" cap="none" spc="0" normalizeH="0" baseline="0" noProof="0">
                <a:ln>
                  <a:noFill/>
                </a:ln>
                <a:solidFill>
                  <a:prstClr val="black"/>
                </a:solidFill>
                <a:effectLst/>
                <a:uLnTx/>
                <a:uFillTx/>
                <a:latin typeface="+mn-lt"/>
                <a:ea typeface="+mn-ea"/>
                <a:cs typeface="+mn-cs"/>
              </a:rPr>
            </a:br>
            <a:r>
              <a:rPr kumimoji="0" lang="en-GB" sz="1100" b="0" i="0" u="none" strike="noStrike" kern="0" cap="none" spc="0" normalizeH="0" baseline="0" noProof="0">
                <a:ln>
                  <a:noFill/>
                </a:ln>
                <a:solidFill>
                  <a:prstClr val="black"/>
                </a:solidFill>
                <a:effectLst/>
                <a:uLnTx/>
                <a:uFillTx/>
                <a:latin typeface="+mn-lt"/>
                <a:ea typeface="+mn-ea"/>
                <a:cs typeface="+mn-cs"/>
              </a:rPr>
              <a:t>65760 </a:t>
            </a:r>
            <a:r>
              <a:rPr kumimoji="0" lang="en-GB" sz="1100" b="0" i="0" u="none" strike="noStrike" kern="0" cap="none" spc="0" normalizeH="0" baseline="0" noProof="0" err="1">
                <a:ln>
                  <a:noFill/>
                </a:ln>
                <a:solidFill>
                  <a:prstClr val="black"/>
                </a:solidFill>
                <a:effectLst/>
                <a:uLnTx/>
                <a:uFillTx/>
                <a:latin typeface="+mn-lt"/>
                <a:ea typeface="+mn-ea"/>
                <a:cs typeface="+mn-cs"/>
              </a:rPr>
              <a:t>Eschborn</a:t>
            </a:r>
            <a:r>
              <a:rPr kumimoji="0" lang="en-GB" sz="1100" b="0" i="0" u="none" strike="noStrike" kern="0" cap="none" spc="0" normalizeH="0" baseline="0" noProof="0">
                <a:ln>
                  <a:noFill/>
                </a:ln>
                <a:solidFill>
                  <a:prstClr val="black"/>
                </a:solidFill>
                <a:effectLst/>
                <a:uLnTx/>
                <a:uFillTx/>
                <a:latin typeface="+mn-lt"/>
                <a:ea typeface="+mn-ea"/>
                <a:cs typeface="+mn-cs"/>
              </a:rPr>
              <a:t>, Germany</a:t>
            </a:r>
            <a:br>
              <a:rPr kumimoji="0" lang="en-GB" sz="1100" b="0" i="0" u="none" strike="noStrike" kern="0" cap="none" spc="0" normalizeH="0" baseline="0" noProof="0">
                <a:ln>
                  <a:noFill/>
                </a:ln>
                <a:solidFill>
                  <a:prstClr val="black"/>
                </a:solidFill>
                <a:effectLst/>
                <a:uLnTx/>
                <a:uFillTx/>
                <a:latin typeface="+mn-lt"/>
                <a:ea typeface="+mn-ea"/>
                <a:cs typeface="+mn-cs"/>
              </a:rPr>
            </a:br>
            <a:r>
              <a:rPr kumimoji="0" lang="en-GB" sz="1100" b="0" i="0" u="none" strike="noStrike" kern="0" cap="none" spc="0" normalizeH="0" baseline="0" noProof="0">
                <a:ln>
                  <a:noFill/>
                </a:ln>
                <a:solidFill>
                  <a:prstClr val="black"/>
                </a:solidFill>
                <a:effectLst/>
                <a:uLnTx/>
                <a:uFillTx/>
                <a:latin typeface="+mn-lt"/>
                <a:ea typeface="+mn-ea"/>
                <a:cs typeface="+mn-cs"/>
              </a:rPr>
              <a:t>T  +49  61 96  79 - 0</a:t>
            </a:r>
            <a:br>
              <a:rPr kumimoji="0" lang="en-GB" sz="1100" b="0" i="0" u="none" strike="noStrike" kern="0" cap="none" spc="0" normalizeH="0" baseline="0" noProof="0">
                <a:ln>
                  <a:noFill/>
                </a:ln>
                <a:solidFill>
                  <a:prstClr val="black"/>
                </a:solidFill>
                <a:effectLst/>
                <a:uLnTx/>
                <a:uFillTx/>
                <a:latin typeface="+mn-lt"/>
                <a:ea typeface="+mn-ea"/>
                <a:cs typeface="+mn-cs"/>
              </a:rPr>
            </a:br>
            <a:r>
              <a:rPr kumimoji="0" lang="en-GB" sz="1100" b="0" i="0" u="none" strike="noStrike" kern="0" cap="none" spc="0" normalizeH="0" baseline="0" noProof="0">
                <a:ln>
                  <a:noFill/>
                </a:ln>
                <a:solidFill>
                  <a:prstClr val="black"/>
                </a:solidFill>
                <a:effectLst/>
                <a:uLnTx/>
                <a:uFillTx/>
                <a:latin typeface="+mn-lt"/>
                <a:ea typeface="+mn-ea"/>
                <a:cs typeface="+mn-cs"/>
              </a:rPr>
              <a:t>F  +49  61 96  79 - 11 15</a:t>
            </a:r>
          </a:p>
        </p:txBody>
      </p:sp>
      <p:pic>
        <p:nvPicPr>
          <p:cNvPr id="8" name="logo">
            <a:extLst>
              <a:ext uri="{FF2B5EF4-FFF2-40B4-BE49-F238E27FC236}">
                <a16:creationId xmlns:a16="http://schemas.microsoft.com/office/drawing/2014/main" id="{89CFF6E4-F492-44F6-997D-92E15F612E25}"/>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1702221" y="5929845"/>
            <a:ext cx="2200291" cy="607280"/>
          </a:xfrm>
          <a:prstGeom prst="rect">
            <a:avLst/>
          </a:prstGeom>
        </p:spPr>
      </p:pic>
    </p:spTree>
    <p:extLst>
      <p:ext uri="{BB962C8B-B14F-4D97-AF65-F5344CB8AC3E}">
        <p14:creationId xmlns:p14="http://schemas.microsoft.com/office/powerpoint/2010/main" val="9558602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a:t>Click to edit Master title style</a:t>
            </a:r>
            <a:endParaRPr lang="en-US" dirty="0"/>
          </a:p>
        </p:txBody>
      </p:sp>
    </p:spTree>
    <p:extLst>
      <p:ext uri="{BB962C8B-B14F-4D97-AF65-F5344CB8AC3E}">
        <p14:creationId xmlns:p14="http://schemas.microsoft.com/office/powerpoint/2010/main" val="28039470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a:t>Click to edit Master title style</a:t>
            </a:r>
            <a:endParaRPr lang="en-US" dirty="0"/>
          </a:p>
        </p:txBody>
      </p:sp>
      <p:sp>
        <p:nvSpPr>
          <p:cNvPr id="11" name="Rectangle 10">
            <a:extLst>
              <a:ext uri="{FF2B5EF4-FFF2-40B4-BE49-F238E27FC236}">
                <a16:creationId xmlns:a16="http://schemas.microsoft.com/office/drawing/2014/main" id="{AEE0313D-7A64-A04F-A3DB-A4E586C2C0C5}"/>
              </a:ext>
            </a:extLst>
          </p:cNvPr>
          <p:cNvSpPr/>
          <p:nvPr userDrawn="1"/>
        </p:nvSpPr>
        <p:spPr>
          <a:xfrm>
            <a:off x="599758" y="1219199"/>
            <a:ext cx="11002629" cy="4639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err="1"/>
          </a:p>
        </p:txBody>
      </p:sp>
    </p:spTree>
    <p:extLst>
      <p:ext uri="{BB962C8B-B14F-4D97-AF65-F5344CB8AC3E}">
        <p14:creationId xmlns:p14="http://schemas.microsoft.com/office/powerpoint/2010/main" val="37524717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x-none" dirty="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Tree>
    <p:extLst>
      <p:ext uri="{BB962C8B-B14F-4D97-AF65-F5344CB8AC3E}">
        <p14:creationId xmlns:p14="http://schemas.microsoft.com/office/powerpoint/2010/main" val="2140079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Graphic/free-form selection title">
    <p:spTree>
      <p:nvGrpSpPr>
        <p:cNvPr id="1" name=""/>
        <p:cNvGrpSpPr/>
        <p:nvPr/>
      </p:nvGrpSpPr>
      <p:grpSpPr>
        <a:xfrm>
          <a:off x="0" y="0"/>
          <a:ext cx="0" cy="0"/>
          <a:chOff x="0" y="0"/>
          <a:chExt cx="0" cy="0"/>
        </a:xfrm>
      </p:grpSpPr>
      <p:sp>
        <p:nvSpPr>
          <p:cNvPr id="17" name="Bar">
            <a:extLst>
              <a:ext uri="{FF2B5EF4-FFF2-40B4-BE49-F238E27FC236}">
                <a16:creationId xmlns:a16="http://schemas.microsoft.com/office/drawing/2014/main" id="{F01B0C4A-732E-4BC2-A2D7-A086E4E5403B}"/>
              </a:ext>
            </a:extLst>
          </p:cNvPr>
          <p:cNvSpPr/>
          <p:nvPr userDrawn="1"/>
        </p:nvSpPr>
        <p:spPr bwMode="gray">
          <a:xfrm>
            <a:off x="7158791" y="4886961"/>
            <a:ext cx="4863877" cy="297123"/>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1800" err="1">
              <a:solidFill>
                <a:schemeClr val="tx2"/>
              </a:solidFill>
              <a:latin typeface="Arial" charset="0"/>
            </a:endParaRPr>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64185" y="165103"/>
            <a:ext cx="11858487" cy="4721860"/>
          </a:xfrm>
          <a:noFill/>
        </p:spPr>
        <p:txBody>
          <a:bodyPr tIns="720000" rIns="0"/>
          <a:lstStyle>
            <a:lvl1pPr marL="0" marR="0" indent="0" algn="ctr" defTabSz="685766"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222463" y="562187"/>
            <a:ext cx="281941" cy="609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8" name="Headline">
            <a:extLst>
              <a:ext uri="{FF2B5EF4-FFF2-40B4-BE49-F238E27FC236}">
                <a16:creationId xmlns:a16="http://schemas.microsoft.com/office/drawing/2014/main" id="{813E0E27-07DF-4161-8BD6-EBA305CB5161}"/>
              </a:ext>
            </a:extLst>
          </p:cNvPr>
          <p:cNvSpPr>
            <a:spLocks noGrp="1"/>
          </p:cNvSpPr>
          <p:nvPr>
            <p:ph type="title" hasCustomPrompt="1"/>
          </p:nvPr>
        </p:nvSpPr>
        <p:spPr bwMode="gray">
          <a:xfrm>
            <a:off x="164185" y="846876"/>
            <a:ext cx="11858487" cy="4040085"/>
          </a:xfrm>
          <a:prstGeom prst="rect">
            <a:avLst/>
          </a:prstGeom>
          <a:blipFill dpi="0" rotWithShape="1">
            <a:blip r:embed="rId2"/>
            <a:srcRect/>
            <a:stretch>
              <a:fillRect l="-10" r="-10"/>
            </a:stretch>
          </a:blipFill>
        </p:spPr>
        <p:txBody>
          <a:bodyPr wrap="square" lIns="576000" bIns="1036800" anchor="b">
            <a:noAutofit/>
          </a:bodyPr>
          <a:lstStyle>
            <a:lvl1pPr>
              <a:defRPr sz="3470" b="1">
                <a:solidFill>
                  <a:schemeClr val="tx1"/>
                </a:solidFill>
              </a:defRPr>
            </a:lvl1pPr>
          </a:lstStyle>
          <a:p>
            <a:r>
              <a:rPr lang="en-GB" dirty="0"/>
              <a:t>Title slide for illustration/free-form selection</a:t>
            </a:r>
            <a:br>
              <a:rPr lang="en-GB" dirty="0"/>
            </a:br>
            <a:r>
              <a:rPr lang="en-GB" dirty="0"/>
              <a:t>with white background (interchangeable)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3"/>
          <a:stretch>
            <a:fillRect/>
          </a:stretch>
        </p:blipFill>
        <p:spPr bwMode="gray">
          <a:xfrm>
            <a:off x="10396674" y="1966807"/>
            <a:ext cx="1662545" cy="1147156"/>
          </a:xfrm>
          <a:prstGeom prst="rect">
            <a:avLst/>
          </a:prstGeom>
        </p:spPr>
      </p:pic>
      <p:sp>
        <p:nvSpPr>
          <p:cNvPr id="29" name="1.">
            <a:extLst>
              <a:ext uri="{FF2B5EF4-FFF2-40B4-BE49-F238E27FC236}">
                <a16:creationId xmlns:a16="http://schemas.microsoft.com/office/drawing/2014/main" id="{20B6CB06-5705-4A0C-80E4-F97390E0F331}"/>
              </a:ext>
            </a:extLst>
          </p:cNvPr>
          <p:cNvSpPr/>
          <p:nvPr userDrawn="1"/>
        </p:nvSpPr>
        <p:spPr bwMode="gray">
          <a:xfrm>
            <a:off x="5456994" y="170887"/>
            <a:ext cx="1968500" cy="424732"/>
          </a:xfrm>
          <a:prstGeom prst="rect">
            <a:avLst/>
          </a:prstGeom>
        </p:spPr>
        <p:txBody>
          <a:bodyPr wrap="square">
            <a:spAutoFit/>
          </a:bodyPr>
          <a:lstStyle/>
          <a:p>
            <a:pPr marL="0" marR="0" lvl="0" indent="0" algn="l" defTabSz="685766"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D84EBA1A-4DAD-4862-AA4E-9880DC7763BC}"/>
              </a:ext>
            </a:extLst>
          </p:cNvPr>
          <p:cNvSpPr/>
          <p:nvPr userDrawn="1"/>
        </p:nvSpPr>
        <p:spPr bwMode="gray">
          <a:xfrm>
            <a:off x="7335819" y="170887"/>
            <a:ext cx="1968500" cy="258532"/>
          </a:xfrm>
          <a:prstGeom prst="rect">
            <a:avLst/>
          </a:prstGeom>
        </p:spPr>
        <p:txBody>
          <a:bodyPr wrap="square">
            <a:spAutoFit/>
          </a:bodyPr>
          <a:lstStyle/>
          <a:p>
            <a:pPr marL="0" marR="0" lvl="0" indent="0" algn="l" defTabSz="685766"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B2678BDE-5861-465F-B7A9-0C02CEA5146A}"/>
              </a:ext>
            </a:extLst>
          </p:cNvPr>
          <p:cNvSpPr/>
          <p:nvPr userDrawn="1"/>
        </p:nvSpPr>
        <p:spPr bwMode="gray">
          <a:xfrm>
            <a:off x="9682481" y="170887"/>
            <a:ext cx="2484259" cy="424732"/>
          </a:xfrm>
          <a:prstGeom prst="rect">
            <a:avLst/>
          </a:prstGeom>
        </p:spPr>
        <p:txBody>
          <a:bodyPr wrap="square">
            <a:spAutoFit/>
          </a:bodyPr>
          <a:lstStyle/>
          <a:p>
            <a:pPr marL="0" marR="0" lvl="0" indent="0" algn="l" defTabSz="685766"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DD9A8E2A-61F9-4B3C-9A2B-7F7E505F0D6A}"/>
              </a:ext>
            </a:extLst>
          </p:cNvPr>
          <p:cNvSpPr txBox="1"/>
          <p:nvPr userDrawn="1"/>
        </p:nvSpPr>
        <p:spPr bwMode="gray">
          <a:xfrm>
            <a:off x="-2877127" y="237068"/>
            <a:ext cx="2795637" cy="923330"/>
          </a:xfrm>
          <a:prstGeom prst="rect">
            <a:avLst/>
          </a:prstGeom>
          <a:noFill/>
        </p:spPr>
        <p:txBody>
          <a:bodyPr wrap="none" rtlCol="0">
            <a:spAutoFit/>
          </a:bodyPr>
          <a:lstStyle/>
          <a:p>
            <a:pPr marL="128582" marR="0" lvl="0" indent="-128582" algn="r" defTabSz="685766"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2" marR="0" lvl="0" indent="-128582" algn="r" defTabSz="685766"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2" marR="0" lvl="0" indent="-128582" algn="r" defTabSz="685766"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2" marR="0" lvl="0" indent="-128582" algn="r" defTabSz="685766"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2" marR="0" lvl="0" indent="-128582" algn="r" defTabSz="685766"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2" marR="0" lvl="0" indent="-128582" algn="r" defTabSz="685766"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624386F1-94F3-4226-906F-12B82E9AA11C}"/>
              </a:ext>
            </a:extLst>
          </p:cNvPr>
          <p:cNvPicPr>
            <a:picLocks noChangeAspect="1"/>
          </p:cNvPicPr>
          <p:nvPr userDrawn="1"/>
        </p:nvPicPr>
        <p:blipFill rotWithShape="1">
          <a:blip r:embed="rId4"/>
          <a:srcRect l="50418" r="36621"/>
          <a:stretch/>
        </p:blipFill>
        <p:spPr>
          <a:xfrm>
            <a:off x="10396671" y="1029491"/>
            <a:ext cx="517191" cy="787908"/>
          </a:xfrm>
          <a:prstGeom prst="rect">
            <a:avLst/>
          </a:prstGeom>
        </p:spPr>
      </p:pic>
      <p:grpSp>
        <p:nvGrpSpPr>
          <p:cNvPr id="33" name="Gruppieren 32">
            <a:extLst>
              <a:ext uri="{FF2B5EF4-FFF2-40B4-BE49-F238E27FC236}">
                <a16:creationId xmlns:a16="http://schemas.microsoft.com/office/drawing/2014/main" id="{105A1CD3-65ED-4979-8ED3-C6C6D69CA36F}"/>
              </a:ext>
            </a:extLst>
          </p:cNvPr>
          <p:cNvGrpSpPr/>
          <p:nvPr userDrawn="1"/>
        </p:nvGrpSpPr>
        <p:grpSpPr>
          <a:xfrm>
            <a:off x="7472795" y="1034677"/>
            <a:ext cx="2117468" cy="866995"/>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51D59DA1-E2B0-4CDB-A12E-01AA9A73E876}"/>
                </a:ext>
              </a:extLst>
            </p:cNvPr>
            <p:cNvPicPr>
              <a:picLocks noChangeAspect="1"/>
            </p:cNvPicPr>
            <p:nvPr userDrawn="1"/>
          </p:nvPicPr>
          <p:blipFill>
            <a:blip r:embed="rId5"/>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CA75C1DE-0310-44D2-BF9A-8AF0BB55C2BA}"/>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grpSp>
      <p:sp>
        <p:nvSpPr>
          <p:cNvPr id="36" name="Rechteck">
            <a:extLst>
              <a:ext uri="{FF2B5EF4-FFF2-40B4-BE49-F238E27FC236}">
                <a16:creationId xmlns:a16="http://schemas.microsoft.com/office/drawing/2014/main" id="{E6AB41C2-B97C-4B5B-B3A7-980B47D8BCA4}"/>
              </a:ext>
            </a:extLst>
          </p:cNvPr>
          <p:cNvSpPr/>
          <p:nvPr userDrawn="1"/>
        </p:nvSpPr>
        <p:spPr bwMode="gray">
          <a:xfrm>
            <a:off x="10439991" y="1279681"/>
            <a:ext cx="446293" cy="450849"/>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18" name="Picture 17">
            <a:extLst>
              <a:ext uri="{FF2B5EF4-FFF2-40B4-BE49-F238E27FC236}">
                <a16:creationId xmlns:a16="http://schemas.microsoft.com/office/drawing/2014/main" id="{6E82A568-921A-5944-871F-22B47AC7F03C}"/>
              </a:ext>
            </a:extLst>
          </p:cNvPr>
          <p:cNvPicPr>
            <a:picLocks noChangeAspect="1"/>
          </p:cNvPicPr>
          <p:nvPr userDrawn="1"/>
        </p:nvPicPr>
        <p:blipFill>
          <a:blip r:embed="rId6"/>
          <a:stretch>
            <a:fillRect/>
          </a:stretch>
        </p:blipFill>
        <p:spPr>
          <a:xfrm>
            <a:off x="4905444" y="5249015"/>
            <a:ext cx="3071592" cy="1176358"/>
          </a:xfrm>
          <a:prstGeom prst="rect">
            <a:avLst/>
          </a:prstGeom>
        </p:spPr>
      </p:pic>
      <p:pic>
        <p:nvPicPr>
          <p:cNvPr id="19" name="Picture 18">
            <a:extLst>
              <a:ext uri="{FF2B5EF4-FFF2-40B4-BE49-F238E27FC236}">
                <a16:creationId xmlns:a16="http://schemas.microsoft.com/office/drawing/2014/main" id="{B9AA74CA-BD70-0B49-83C0-606A2E2B6FDA}"/>
              </a:ext>
            </a:extLst>
          </p:cNvPr>
          <p:cNvPicPr>
            <a:picLocks noChangeAspect="1"/>
          </p:cNvPicPr>
          <p:nvPr userDrawn="1"/>
        </p:nvPicPr>
        <p:blipFill>
          <a:blip r:embed="rId7"/>
          <a:stretch>
            <a:fillRect/>
          </a:stretch>
        </p:blipFill>
        <p:spPr>
          <a:xfrm>
            <a:off x="164181" y="5184083"/>
            <a:ext cx="4599670" cy="1295052"/>
          </a:xfrm>
          <a:prstGeom prst="rect">
            <a:avLst/>
          </a:prstGeom>
        </p:spPr>
      </p:pic>
    </p:spTree>
    <p:extLst>
      <p:ext uri="{BB962C8B-B14F-4D97-AF65-F5344CB8AC3E}">
        <p14:creationId xmlns:p14="http://schemas.microsoft.com/office/powerpoint/2010/main" val="51273050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normAutofit/>
          </a:bodyPr>
          <a:lstStyle>
            <a:lvl1pPr>
              <a:defRPr sz="4000"/>
            </a:lvl1pPr>
          </a:lstStyle>
          <a:p>
            <a:r>
              <a:rPr lang="x-none" dirty="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2800">
                <a:solidFill>
                  <a:schemeClr val="tx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x-none" dirty="0"/>
              <a:t>Click to edit Master subtitle style</a:t>
            </a:r>
            <a:endParaRPr lang="en-US" dirty="0"/>
          </a:p>
        </p:txBody>
      </p:sp>
    </p:spTree>
    <p:extLst>
      <p:ext uri="{BB962C8B-B14F-4D97-AF65-F5344CB8AC3E}">
        <p14:creationId xmlns:p14="http://schemas.microsoft.com/office/powerpoint/2010/main" val="28437638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3000944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8382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21329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8180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Tree>
    <p:extLst>
      <p:ext uri="{BB962C8B-B14F-4D97-AF65-F5344CB8AC3E}">
        <p14:creationId xmlns:p14="http://schemas.microsoft.com/office/powerpoint/2010/main" val="24556382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dirty="0"/>
              <a:t>Click to edit Master title style</a:t>
            </a:r>
            <a:endParaRPr lang="en-US" dirty="0"/>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x-none"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18773170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Title, colour">
    <p:spTree>
      <p:nvGrpSpPr>
        <p:cNvPr id="1" name=""/>
        <p:cNvGrpSpPr/>
        <p:nvPr/>
      </p:nvGrpSpPr>
      <p:grpSpPr>
        <a:xfrm>
          <a:off x="0" y="0"/>
          <a:ext cx="0" cy="0"/>
          <a:chOff x="0" y="0"/>
          <a:chExt cx="0" cy="0"/>
        </a:xfrm>
      </p:grpSpPr>
      <p:pic>
        <p:nvPicPr>
          <p:cNvPr id="21" name="Grafik 20" descr="Ein Bild, das Kette enthält.&#10;&#10;Automatisch generierte Beschreibung">
            <a:extLst>
              <a:ext uri="{FF2B5EF4-FFF2-40B4-BE49-F238E27FC236}">
                <a16:creationId xmlns:a16="http://schemas.microsoft.com/office/drawing/2014/main" id="{82995FEF-F44E-4720-98FA-B2AE557B1183}"/>
              </a:ext>
            </a:extLst>
          </p:cNvPr>
          <p:cNvPicPr>
            <a:picLocks/>
          </p:cNvPicPr>
          <p:nvPr userDrawn="1"/>
        </p:nvPicPr>
        <p:blipFill rotWithShape="1">
          <a:blip r:embed="rId2"/>
          <a:srcRect t="233" b="26747"/>
          <a:stretch/>
        </p:blipFill>
        <p:spPr bwMode="gray">
          <a:xfrm>
            <a:off x="164185" y="165103"/>
            <a:ext cx="11858487" cy="4721860"/>
          </a:xfrm>
          <a:prstGeom prst="rect">
            <a:avLst/>
          </a:prstGeom>
        </p:spPr>
      </p:pic>
      <p:pic>
        <p:nvPicPr>
          <p:cNvPr id="18" name="Grafik 17" descr="Ein Bild, das Säge enthält.&#10;&#10;Automatisch generierte Beschreibung">
            <a:extLst>
              <a:ext uri="{FF2B5EF4-FFF2-40B4-BE49-F238E27FC236}">
                <a16:creationId xmlns:a16="http://schemas.microsoft.com/office/drawing/2014/main" id="{57A5703D-6864-419D-AAFF-48396C4B22D5}"/>
              </a:ext>
            </a:extLst>
          </p:cNvPr>
          <p:cNvPicPr>
            <a:picLocks noChangeAspect="1"/>
          </p:cNvPicPr>
          <p:nvPr userDrawn="1"/>
        </p:nvPicPr>
        <p:blipFill>
          <a:blip r:embed="rId3"/>
          <a:stretch>
            <a:fillRect/>
          </a:stretch>
        </p:blipFill>
        <p:spPr bwMode="gray">
          <a:xfrm>
            <a:off x="164180" y="846876"/>
            <a:ext cx="11860800" cy="4040085"/>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933135" y="2541302"/>
            <a:ext cx="10628948" cy="961161"/>
          </a:xfrm>
          <a:prstGeom prst="rect">
            <a:avLst/>
          </a:prstGeom>
        </p:spPr>
        <p:txBody>
          <a:bodyPr wrap="square">
            <a:spAutoFit/>
          </a:bodyPr>
          <a:lstStyle>
            <a:lvl1pPr>
              <a:defRPr sz="3470" b="1">
                <a:solidFill>
                  <a:schemeClr val="tx1"/>
                </a:solidFill>
              </a:defRPr>
            </a:lvl1pPr>
          </a:lstStyle>
          <a:p>
            <a:r>
              <a:rPr lang="en-GB" dirty="0"/>
              <a:t>Title slide/headline</a:t>
            </a:r>
            <a:br>
              <a:rPr lang="en-GB" dirty="0"/>
            </a:br>
            <a:r>
              <a:rPr lang="en-GB" dirty="0"/>
              <a:t>with colour GIZ key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933135" y="3700612"/>
            <a:ext cx="10627783" cy="738664"/>
          </a:xfrm>
        </p:spPr>
        <p:txBody>
          <a:bodyPr>
            <a:spAutoFit/>
          </a:bodyPr>
          <a:lstStyle>
            <a:lvl1pPr marL="0" indent="0">
              <a:lnSpc>
                <a:spcPct val="95000"/>
              </a:lnSpc>
              <a:spcBef>
                <a:spcPts val="1200"/>
              </a:spcBef>
              <a:spcAft>
                <a:spcPts val="0"/>
              </a:spcAft>
              <a:buNone/>
              <a:defRPr sz="2000">
                <a:solidFill>
                  <a:schemeClr val="tx1"/>
                </a:solidFill>
              </a:defRPr>
            </a:lvl1pPr>
          </a:lstStyle>
          <a:p>
            <a:pPr lvl="0"/>
            <a:r>
              <a:rPr lang="en-GB" dirty="0"/>
              <a:t>This is the sub-line</a:t>
            </a:r>
          </a:p>
          <a:p>
            <a:pPr lvl="0"/>
            <a:r>
              <a:rPr lang="en-GB" dirty="0"/>
              <a:t>Project name | Date</a:t>
            </a:r>
          </a:p>
        </p:txBody>
      </p:sp>
      <p:pic>
        <p:nvPicPr>
          <p:cNvPr id="10" name="logo">
            <a:extLst>
              <a:ext uri="{FF2B5EF4-FFF2-40B4-BE49-F238E27FC236}">
                <a16:creationId xmlns:a16="http://schemas.microsoft.com/office/drawing/2014/main" id="{BB915B2F-F90E-4740-9ADA-291A0E63BDE2}"/>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916199" y="5422244"/>
            <a:ext cx="3081728" cy="850557"/>
          </a:xfrm>
          <a:prstGeom prst="rect">
            <a:avLst/>
          </a:prstGeom>
        </p:spPr>
      </p:pic>
      <p:sp>
        <p:nvSpPr>
          <p:cNvPr id="13" name="Bar">
            <a:extLst>
              <a:ext uri="{FF2B5EF4-FFF2-40B4-BE49-F238E27FC236}">
                <a16:creationId xmlns:a16="http://schemas.microsoft.com/office/drawing/2014/main" id="{BD21318B-3022-42D5-AB5E-3CB62091D006}"/>
              </a:ext>
            </a:extLst>
          </p:cNvPr>
          <p:cNvSpPr/>
          <p:nvPr userDrawn="1"/>
        </p:nvSpPr>
        <p:spPr bwMode="gray">
          <a:xfrm>
            <a:off x="7158791" y="4886961"/>
            <a:ext cx="4863877" cy="297123"/>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1800" err="1">
              <a:solidFill>
                <a:schemeClr val="tx2"/>
              </a:solidFill>
              <a:latin typeface="Arial" charset="0"/>
            </a:endParaRPr>
          </a:p>
        </p:txBody>
      </p:sp>
    </p:spTree>
    <p:extLst>
      <p:ext uri="{BB962C8B-B14F-4D97-AF65-F5344CB8AC3E}">
        <p14:creationId xmlns:p14="http://schemas.microsoft.com/office/powerpoint/2010/main" val="135883728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Agenda,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9" y="320284"/>
            <a:ext cx="11422911" cy="720725"/>
          </a:xfrm>
        </p:spPr>
        <p:txBody>
          <a:bodyPr/>
          <a:lstStyle>
            <a:lvl1pPr>
              <a:defRPr/>
            </a:lvl1pPr>
          </a:lstStyle>
          <a:p>
            <a:r>
              <a:rPr lang="en-GB"/>
              <a:t>Click to add headline</a:t>
            </a:r>
            <a:endParaRPr lang="en-GB" dirty="0"/>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607983" y="5426421"/>
            <a:ext cx="3094437" cy="82263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grpSp>
      <p:sp>
        <p:nvSpPr>
          <p:cNvPr id="12" name="Textplatzhalter 7">
            <a:extLst>
              <a:ext uri="{FF2B5EF4-FFF2-40B4-BE49-F238E27FC236}">
                <a16:creationId xmlns:a16="http://schemas.microsoft.com/office/drawing/2014/main" id="{32E1886A-3475-4E66-B3BF-1AD48A2030B2}"/>
              </a:ext>
            </a:extLst>
          </p:cNvPr>
          <p:cNvSpPr>
            <a:spLocks noGrp="1"/>
          </p:cNvSpPr>
          <p:nvPr>
            <p:ph type="body" sz="quarter" idx="13" hasCustomPrompt="1"/>
          </p:nvPr>
        </p:nvSpPr>
        <p:spPr bwMode="gray">
          <a:xfrm>
            <a:off x="599757" y="1361295"/>
            <a:ext cx="9563579" cy="3746844"/>
          </a:xfrm>
        </p:spPr>
        <p:txBody>
          <a:bodyPr/>
          <a:lstStyle>
            <a:lvl1pPr marL="0" marR="0" indent="0" algn="l" defTabSz="685766" rtl="0" eaLnBrk="1" fontAlgn="auto" latinLnBrk="0" hangingPunct="1">
              <a:lnSpc>
                <a:spcPct val="90000"/>
              </a:lnSpc>
              <a:spcBef>
                <a:spcPts val="1800"/>
              </a:spcBef>
              <a:spcAft>
                <a:spcPts val="0"/>
              </a:spcAft>
              <a:buClrTx/>
              <a:buSzTx/>
              <a:buFont typeface="+mj-lt"/>
              <a:buNone/>
              <a:tabLst/>
              <a:defRPr/>
            </a:lvl1pPr>
          </a:lstStyle>
          <a:p>
            <a:pPr marL="228589" marR="0" lvl="0" indent="-228589" algn="l" defTabSz="685766" rtl="0" eaLnBrk="1" fontAlgn="auto" latinLnBrk="0" hangingPunct="1">
              <a:lnSpc>
                <a:spcPct val="90000"/>
              </a:lnSpc>
              <a:spcBef>
                <a:spcPts val="1800"/>
              </a:spcBef>
              <a:spcAft>
                <a:spcPts val="0"/>
              </a:spcAft>
              <a:buClrTx/>
              <a:buSzTx/>
              <a:buFont typeface="+mj-lt"/>
              <a:buAutoNum type="arabicPeriod"/>
              <a:tabLst/>
              <a:defRPr/>
            </a:pPr>
            <a:r>
              <a:rPr lang="en-GB" dirty="0"/>
              <a:t>Click to add text</a:t>
            </a:r>
          </a:p>
        </p:txBody>
      </p:sp>
    </p:spTree>
    <p:extLst>
      <p:ext uri="{BB962C8B-B14F-4D97-AF65-F5344CB8AC3E}">
        <p14:creationId xmlns:p14="http://schemas.microsoft.com/office/powerpoint/2010/main" val="2721795752"/>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Standard text slide">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7" y="1361295"/>
            <a:ext cx="9563579" cy="4660625"/>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9" y="320284"/>
            <a:ext cx="11422911" cy="720725"/>
          </a:xfrm>
        </p:spPr>
        <p:txBody>
          <a:bodyPr/>
          <a:lstStyle>
            <a:lvl1pPr>
              <a:defRPr/>
            </a:lvl1pPr>
          </a:lstStyle>
          <a:p>
            <a:r>
              <a:rPr lang="en-GB" dirty="0"/>
              <a:t>Click to add headline</a:t>
            </a:r>
          </a:p>
        </p:txBody>
      </p:sp>
    </p:spTree>
    <p:extLst>
      <p:ext uri="{BB962C8B-B14F-4D97-AF65-F5344CB8AC3E}">
        <p14:creationId xmlns:p14="http://schemas.microsoft.com/office/powerpoint/2010/main" val="2052449073"/>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ext slide, 1 photo">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9" y="1361291"/>
            <a:ext cx="6452845" cy="4772808"/>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11" name="Titel 1">
            <a:extLst>
              <a:ext uri="{FF2B5EF4-FFF2-40B4-BE49-F238E27FC236}">
                <a16:creationId xmlns:a16="http://schemas.microsoft.com/office/drawing/2014/main" id="{7EA27159-D449-4E61-9234-12331EF25886}"/>
              </a:ext>
            </a:extLst>
          </p:cNvPr>
          <p:cNvSpPr>
            <a:spLocks noGrp="1"/>
          </p:cNvSpPr>
          <p:nvPr>
            <p:ph type="title" hasCustomPrompt="1"/>
          </p:nvPr>
        </p:nvSpPr>
        <p:spPr bwMode="gray">
          <a:xfrm>
            <a:off x="599756" y="320284"/>
            <a:ext cx="6452845" cy="720725"/>
          </a:xfrm>
        </p:spPr>
        <p:txBody>
          <a:bodyPr/>
          <a:lstStyle>
            <a:lvl1pPr>
              <a:defRPr/>
            </a:lvl1pPr>
          </a:lstStyle>
          <a:p>
            <a:r>
              <a:rPr lang="en-GB"/>
              <a:t>Click to add headline</a:t>
            </a:r>
            <a:endParaRPr lang="en-GB" dirty="0"/>
          </a:p>
        </p:txBody>
      </p:sp>
      <p:sp>
        <p:nvSpPr>
          <p:cNvPr id="16" name="Bildplatzhalter 5">
            <a:extLst>
              <a:ext uri="{FF2B5EF4-FFF2-40B4-BE49-F238E27FC236}">
                <a16:creationId xmlns:a16="http://schemas.microsoft.com/office/drawing/2014/main" id="{47270C5A-6FC8-EE42-ABB2-59803B0BA7A5}"/>
              </a:ext>
            </a:extLst>
          </p:cNvPr>
          <p:cNvSpPr>
            <a:spLocks noGrp="1"/>
          </p:cNvSpPr>
          <p:nvPr>
            <p:ph type="pic" sz="quarter" idx="16" hasCustomPrompt="1"/>
          </p:nvPr>
        </p:nvSpPr>
        <p:spPr bwMode="gray">
          <a:xfrm>
            <a:off x="9851141" y="167509"/>
            <a:ext cx="2174471" cy="2860727"/>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7" name="Bildplatzhalter 5">
            <a:extLst>
              <a:ext uri="{FF2B5EF4-FFF2-40B4-BE49-F238E27FC236}">
                <a16:creationId xmlns:a16="http://schemas.microsoft.com/office/drawing/2014/main" id="{38408C57-7DD7-6C43-B556-710FC9BD02C5}"/>
              </a:ext>
            </a:extLst>
          </p:cNvPr>
          <p:cNvSpPr>
            <a:spLocks noGrp="1"/>
          </p:cNvSpPr>
          <p:nvPr>
            <p:ph type="pic" sz="quarter" idx="17" hasCustomPrompt="1"/>
          </p:nvPr>
        </p:nvSpPr>
        <p:spPr bwMode="gray">
          <a:xfrm>
            <a:off x="9851141" y="3273375"/>
            <a:ext cx="2174471" cy="2860727"/>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8" name="Bildplatzhalter 5">
            <a:extLst>
              <a:ext uri="{FF2B5EF4-FFF2-40B4-BE49-F238E27FC236}">
                <a16:creationId xmlns:a16="http://schemas.microsoft.com/office/drawing/2014/main" id="{F32F5362-B451-0747-9C89-9C65FAEDC945}"/>
              </a:ext>
            </a:extLst>
          </p:cNvPr>
          <p:cNvSpPr>
            <a:spLocks noGrp="1"/>
          </p:cNvSpPr>
          <p:nvPr>
            <p:ph type="pic" sz="quarter" idx="18" hasCustomPrompt="1"/>
          </p:nvPr>
        </p:nvSpPr>
        <p:spPr bwMode="gray">
          <a:xfrm>
            <a:off x="7351781" y="167509"/>
            <a:ext cx="2174471" cy="2860727"/>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9" name="Bildplatzhalter 5">
            <a:extLst>
              <a:ext uri="{FF2B5EF4-FFF2-40B4-BE49-F238E27FC236}">
                <a16:creationId xmlns:a16="http://schemas.microsoft.com/office/drawing/2014/main" id="{F5D50C6B-E0BB-8C46-93A1-A7A9C6342C8A}"/>
              </a:ext>
            </a:extLst>
          </p:cNvPr>
          <p:cNvSpPr>
            <a:spLocks noGrp="1"/>
          </p:cNvSpPr>
          <p:nvPr>
            <p:ph type="pic" sz="quarter" idx="19" hasCustomPrompt="1"/>
          </p:nvPr>
        </p:nvSpPr>
        <p:spPr bwMode="gray">
          <a:xfrm>
            <a:off x="7351781" y="3273375"/>
            <a:ext cx="2174471" cy="2860727"/>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Tree>
    <p:extLst>
      <p:ext uri="{BB962C8B-B14F-4D97-AF65-F5344CB8AC3E}">
        <p14:creationId xmlns:p14="http://schemas.microsoft.com/office/powerpoint/2010/main" val="425914253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lternative">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916199" y="5422244"/>
            <a:ext cx="3081728" cy="850557"/>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7158791" y="4886961"/>
            <a:ext cx="4863877" cy="297123"/>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1800"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933135" y="3700613"/>
            <a:ext cx="10627783" cy="738664"/>
          </a:xfrm>
        </p:spPr>
        <p:txBody>
          <a:bodyPr>
            <a:spAutoFit/>
          </a:bodyPr>
          <a:lstStyle>
            <a:lvl1pPr marL="0" indent="0">
              <a:lnSpc>
                <a:spcPct val="95000"/>
              </a:lnSpc>
              <a:spcBef>
                <a:spcPts val="1200"/>
              </a:spcBef>
              <a:spcAft>
                <a:spcPts val="0"/>
              </a:spcAft>
              <a:buNone/>
              <a:defRPr sz="2000">
                <a:solidFill>
                  <a:schemeClr val="tx1"/>
                </a:solidFill>
              </a:defRPr>
            </a:lvl1pPr>
          </a:lstStyle>
          <a:p>
            <a:r>
              <a:rPr lang="en-GB" dirty="0"/>
              <a:t>This is the sub-line</a:t>
            </a:r>
          </a:p>
          <a:p>
            <a:r>
              <a:rPr lang="en-GB" dirty="0"/>
              <a:t>Project name | Date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933135" y="2541300"/>
            <a:ext cx="10628948" cy="961161"/>
          </a:xfrm>
          <a:prstGeom prst="rect">
            <a:avLst/>
          </a:prstGeom>
        </p:spPr>
        <p:txBody>
          <a:bodyPr wrap="square">
            <a:spAutoFit/>
          </a:bodyPr>
          <a:lstStyle>
            <a:lvl1pPr>
              <a:defRPr sz="3470" b="1">
                <a:solidFill>
                  <a:schemeClr val="tx1"/>
                </a:solidFill>
              </a:defRPr>
            </a:lvl1pPr>
          </a:lstStyle>
          <a:p>
            <a:r>
              <a:rPr lang="en-GB" dirty="0"/>
              <a:t>Alternative title slide</a:t>
            </a:r>
            <a:br>
              <a:rPr lang="en-GB" dirty="0"/>
            </a:br>
            <a:r>
              <a:rPr lang="en-GB" dirty="0"/>
              <a:t>without photo</a:t>
            </a:r>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164185" y="165103"/>
            <a:ext cx="5044017" cy="1340924"/>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4"/>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grpSp>
    </p:spTree>
    <p:extLst>
      <p:ext uri="{BB962C8B-B14F-4D97-AF65-F5344CB8AC3E}">
        <p14:creationId xmlns:p14="http://schemas.microsoft.com/office/powerpoint/2010/main" val="143099510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Text slide, 1 photo">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7371930" y="167509"/>
            <a:ext cx="4653681" cy="5966593"/>
          </a:xfr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9" y="1361291"/>
            <a:ext cx="6452845" cy="4772808"/>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11" name="Titel 1">
            <a:extLst>
              <a:ext uri="{FF2B5EF4-FFF2-40B4-BE49-F238E27FC236}">
                <a16:creationId xmlns:a16="http://schemas.microsoft.com/office/drawing/2014/main" id="{7EA27159-D449-4E61-9234-12331EF25886}"/>
              </a:ext>
            </a:extLst>
          </p:cNvPr>
          <p:cNvSpPr>
            <a:spLocks noGrp="1"/>
          </p:cNvSpPr>
          <p:nvPr>
            <p:ph type="title" hasCustomPrompt="1"/>
          </p:nvPr>
        </p:nvSpPr>
        <p:spPr bwMode="gray">
          <a:xfrm>
            <a:off x="599756" y="320284"/>
            <a:ext cx="6452845" cy="720725"/>
          </a:xfrm>
        </p:spPr>
        <p:txBody>
          <a:bodyPr/>
          <a:lstStyle>
            <a:lvl1pPr>
              <a:defRPr/>
            </a:lvl1pPr>
          </a:lstStyle>
          <a:p>
            <a:r>
              <a:rPr lang="en-GB"/>
              <a:t>Click to add headline</a:t>
            </a:r>
            <a:endParaRPr lang="en-GB" dirty="0"/>
          </a:p>
        </p:txBody>
      </p:sp>
    </p:spTree>
    <p:extLst>
      <p:ext uri="{BB962C8B-B14F-4D97-AF65-F5344CB8AC3E}">
        <p14:creationId xmlns:p14="http://schemas.microsoft.com/office/powerpoint/2010/main" val="55667726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ext slide, 3 photos, with three columns">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4623403" y="1482629"/>
            <a:ext cx="3375620" cy="2140800"/>
          </a:xfr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599756" y="1482629"/>
            <a:ext cx="3375624" cy="2140800"/>
          </a:xfr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62" y="3766889"/>
            <a:ext cx="3375623" cy="2358831"/>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9" y="320284"/>
            <a:ext cx="11414444" cy="720725"/>
          </a:xfrm>
        </p:spPr>
        <p:txBody>
          <a:bodyPr/>
          <a:lstStyle>
            <a:lvl1pPr>
              <a:defRPr/>
            </a:lvl1pPr>
          </a:lstStyle>
          <a:p>
            <a:r>
              <a:rPr lang="en-GB"/>
              <a:t>Click to add headline</a:t>
            </a:r>
            <a:endParaRPr lang="en-GB" dirty="0"/>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623404" y="3766889"/>
            <a:ext cx="3375623" cy="2358831"/>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8647047" y="1482629"/>
            <a:ext cx="3375621" cy="2140800"/>
          </a:xfr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8647050" y="3766889"/>
            <a:ext cx="3375623" cy="2358831"/>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Tree>
    <p:extLst>
      <p:ext uri="{BB962C8B-B14F-4D97-AF65-F5344CB8AC3E}">
        <p14:creationId xmlns:p14="http://schemas.microsoft.com/office/powerpoint/2010/main" val="4077651858"/>
      </p:ext>
    </p:extLst>
  </p:cSld>
  <p:clrMapOvr>
    <a:masterClrMapping/>
  </p:clrMapOvr>
  <p:transition>
    <p:fade/>
  </p:transition>
  <p:extLst>
    <p:ext uri="{DCECCB84-F9BA-43D5-87BE-67443E8EF086}">
      <p15:sldGuideLst xmlns:p15="http://schemas.microsoft.com/office/powerpoint/2012/main">
        <p15:guide id="1"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Intermediate slide, b/w visual">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64185" y="165101"/>
            <a:ext cx="11858487" cy="5968659"/>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64185" y="165101"/>
            <a:ext cx="11858487" cy="596865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1114267" y="2800616"/>
            <a:ext cx="9963469"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n-GB" noProof="0" dirty="0"/>
              <a:t>Intermediate slide</a:t>
            </a:r>
            <a:endParaRPr lang="en-GB" dirty="0"/>
          </a:p>
        </p:txBody>
      </p:sp>
    </p:spTree>
    <p:extLst>
      <p:ext uri="{BB962C8B-B14F-4D97-AF65-F5344CB8AC3E}">
        <p14:creationId xmlns:p14="http://schemas.microsoft.com/office/powerpoint/2010/main" val="364627372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ext slide, with one column">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7" y="1361294"/>
            <a:ext cx="5496243" cy="4660625"/>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9" y="320284"/>
            <a:ext cx="11422911" cy="720725"/>
          </a:xfrm>
        </p:spPr>
        <p:txBody>
          <a:bodyPr/>
          <a:lstStyle>
            <a:lvl1pPr>
              <a:defRPr/>
            </a:lvl1pPr>
          </a:lstStyle>
          <a:p>
            <a:r>
              <a:rPr lang="en-GB"/>
              <a:t>Click to add headline</a:t>
            </a:r>
            <a:endParaRPr lang="en-GB" dirty="0"/>
          </a:p>
        </p:txBody>
      </p:sp>
    </p:spTree>
    <p:extLst>
      <p:ext uri="{BB962C8B-B14F-4D97-AF65-F5344CB8AC3E}">
        <p14:creationId xmlns:p14="http://schemas.microsoft.com/office/powerpoint/2010/main" val="520225841"/>
      </p:ext>
    </p:extLst>
  </p:cSld>
  <p:clrMapOvr>
    <a:masterClrMapping/>
  </p:clrMapOvr>
  <p:transition>
    <p:fade/>
  </p:transition>
  <p:extLst>
    <p:ext uri="{DCECCB84-F9BA-43D5-87BE-67443E8EF086}">
      <p15:sldGuideLst xmlns:p15="http://schemas.microsoft.com/office/powerpoint/2012/main">
        <p15:guide id="1" pos="3840">
          <p15:clr>
            <a:srgbClr val="FBAE40"/>
          </p15:clr>
        </p15:guide>
        <p15:guide id="2" orient="horz" pos="284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ext slide, 2 photos ">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7371930" y="167509"/>
            <a:ext cx="4653681" cy="2860727"/>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9" y="1361291"/>
            <a:ext cx="6452845" cy="4772808"/>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7371930" y="3273375"/>
            <a:ext cx="4653681" cy="2860727"/>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599759" y="320284"/>
            <a:ext cx="6452847" cy="720725"/>
          </a:xfrm>
        </p:spPr>
        <p:txBody>
          <a:bodyPr/>
          <a:lstStyle>
            <a:lvl1pPr>
              <a:defRPr/>
            </a:lvl1pPr>
          </a:lstStyle>
          <a:p>
            <a:r>
              <a:rPr lang="en-GB"/>
              <a:t>Click to add headline</a:t>
            </a:r>
            <a:endParaRPr lang="en-GB" dirty="0"/>
          </a:p>
        </p:txBody>
      </p:sp>
    </p:spTree>
    <p:extLst>
      <p:ext uri="{BB962C8B-B14F-4D97-AF65-F5344CB8AC3E}">
        <p14:creationId xmlns:p14="http://schemas.microsoft.com/office/powerpoint/2010/main" val="1723420133"/>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Chapter start slide, b/w  ">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64185" y="165101"/>
            <a:ext cx="11858487" cy="5968659"/>
          </a:xfrm>
          <a:prstGeom prst="rect">
            <a:avLst/>
          </a:prstGeom>
        </p:spPr>
      </p:pic>
      <p:pic>
        <p:nvPicPr>
          <p:cNvPr id="20" name="Grafik 19" descr="Ein Bild, das Säge enthält.&#10;&#10;Automatisch generierte Beschreibung">
            <a:extLst>
              <a:ext uri="{FF2B5EF4-FFF2-40B4-BE49-F238E27FC236}">
                <a16:creationId xmlns:a16="http://schemas.microsoft.com/office/drawing/2014/main" id="{BCF144E3-F322-4496-87EE-8035011D1AB8}"/>
              </a:ext>
            </a:extLst>
          </p:cNvPr>
          <p:cNvPicPr>
            <a:picLocks noChangeAspect="1"/>
          </p:cNvPicPr>
          <p:nvPr userDrawn="1"/>
        </p:nvPicPr>
        <p:blipFill>
          <a:blip r:embed="rId3"/>
          <a:stretch>
            <a:fillRect/>
          </a:stretch>
        </p:blipFill>
        <p:spPr bwMode="gray">
          <a:xfrm>
            <a:off x="164180" y="2093676"/>
            <a:ext cx="11860800" cy="4040085"/>
          </a:xfrm>
          <a:prstGeom prst="rect">
            <a:avLst/>
          </a:prstGeom>
        </p:spPr>
      </p:pic>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933135" y="4938865"/>
            <a:ext cx="10627783" cy="292388"/>
          </a:xfrm>
        </p:spPr>
        <p:txBody>
          <a:bodyPr>
            <a:spAutoFit/>
          </a:bodyPr>
          <a:lstStyle>
            <a:lvl1pPr marL="0" indent="0">
              <a:lnSpc>
                <a:spcPct val="95000"/>
              </a:lnSpc>
              <a:spcBef>
                <a:spcPts val="1200"/>
              </a:spcBef>
              <a:spcAft>
                <a:spcPts val="0"/>
              </a:spcAft>
              <a:buNone/>
              <a:defRPr sz="2000">
                <a:solidFill>
                  <a:schemeClr val="tx1"/>
                </a:solidFill>
              </a:defRPr>
            </a:lvl1pPr>
          </a:lstStyle>
          <a:p>
            <a:r>
              <a:rPr lang="en-GB" dirty="0"/>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933135" y="3792252"/>
            <a:ext cx="10628948" cy="961161"/>
          </a:xfrm>
          <a:prstGeom prst="rect">
            <a:avLst/>
          </a:prstGeom>
        </p:spPr>
        <p:txBody>
          <a:bodyPr wrap="square">
            <a:spAutoFit/>
          </a:bodyPr>
          <a:lstStyle>
            <a:lvl1pPr>
              <a:defRPr sz="3470" b="1">
                <a:solidFill>
                  <a:schemeClr val="tx1"/>
                </a:solidFill>
              </a:defRPr>
            </a:lvl1pPr>
          </a:lstStyle>
          <a:p>
            <a:r>
              <a:rPr lang="en-GB" dirty="0"/>
              <a:t>Section start slide</a:t>
            </a:r>
            <a:br>
              <a:rPr lang="en-GB" dirty="0"/>
            </a:br>
            <a:r>
              <a:rPr lang="en-GB" dirty="0"/>
              <a:t>with b/w GIZ key visual</a:t>
            </a:r>
          </a:p>
        </p:txBody>
      </p:sp>
    </p:spTree>
    <p:extLst>
      <p:ext uri="{BB962C8B-B14F-4D97-AF65-F5344CB8AC3E}">
        <p14:creationId xmlns:p14="http://schemas.microsoft.com/office/powerpoint/2010/main" val="114592841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9" y="320284"/>
            <a:ext cx="11422911" cy="720725"/>
          </a:xfrm>
        </p:spPr>
        <p:txBody>
          <a:bodyPr/>
          <a:lstStyle>
            <a:lvl1pPr>
              <a:defRPr/>
            </a:lvl1pPr>
          </a:lstStyle>
          <a:p>
            <a:r>
              <a:rPr lang="en-GB"/>
              <a:t>Click to add headline</a:t>
            </a:r>
            <a:endParaRPr lang="en-GB" dirty="0"/>
          </a:p>
        </p:txBody>
      </p:sp>
      <p:sp>
        <p:nvSpPr>
          <p:cNvPr id="6" name="Textplatzhalter 7">
            <a:extLst>
              <a:ext uri="{FF2B5EF4-FFF2-40B4-BE49-F238E27FC236}">
                <a16:creationId xmlns:a16="http://schemas.microsoft.com/office/drawing/2014/main" id="{F0E6115A-0138-4831-8CBC-F3B86D4660B2}"/>
              </a:ext>
            </a:extLst>
          </p:cNvPr>
          <p:cNvSpPr>
            <a:spLocks noGrp="1"/>
          </p:cNvSpPr>
          <p:nvPr>
            <p:ph type="body" sz="quarter" idx="13" hasCustomPrompt="1"/>
          </p:nvPr>
        </p:nvSpPr>
        <p:spPr bwMode="gray">
          <a:xfrm>
            <a:off x="599757" y="1361295"/>
            <a:ext cx="9563579" cy="4660625"/>
          </a:xfrm>
        </p:spPr>
        <p:txBody>
          <a:bodyPr/>
          <a:lstStyle>
            <a:lvl1pPr marL="228589" indent="-228589">
              <a:spcBef>
                <a:spcPts val="1800"/>
              </a:spcBef>
              <a:buFont typeface="+mj-lt"/>
              <a:buAutoNum type="arabicPeriod"/>
              <a:defRPr/>
            </a:lvl1pPr>
          </a:lstStyle>
          <a:p>
            <a:pPr lvl="0"/>
            <a:r>
              <a:rPr lang="en-GB" dirty="0"/>
              <a:t>Click to add text</a:t>
            </a:r>
          </a:p>
        </p:txBody>
      </p:sp>
    </p:spTree>
    <p:extLst>
      <p:ext uri="{BB962C8B-B14F-4D97-AF65-F5344CB8AC3E}">
        <p14:creationId xmlns:p14="http://schemas.microsoft.com/office/powerpoint/2010/main" val="1773549519"/>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9" y="320284"/>
            <a:ext cx="11422911" cy="720725"/>
          </a:xfrm>
        </p:spPr>
        <p:txBody>
          <a:bodyPr/>
          <a:lstStyle>
            <a:lvl1pPr>
              <a:defRPr/>
            </a:lvl1pPr>
          </a:lstStyle>
          <a:p>
            <a:r>
              <a:rPr lang="en-GB"/>
              <a:t>Click to add headline</a:t>
            </a:r>
            <a:endParaRPr lang="en-GB" dirty="0"/>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607983" y="5426421"/>
            <a:ext cx="3094437" cy="82263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grpSp>
      <p:sp>
        <p:nvSpPr>
          <p:cNvPr id="12" name="Textplatzhalter 7">
            <a:extLst>
              <a:ext uri="{FF2B5EF4-FFF2-40B4-BE49-F238E27FC236}">
                <a16:creationId xmlns:a16="http://schemas.microsoft.com/office/drawing/2014/main" id="{32E1886A-3475-4E66-B3BF-1AD48A2030B2}"/>
              </a:ext>
            </a:extLst>
          </p:cNvPr>
          <p:cNvSpPr>
            <a:spLocks noGrp="1"/>
          </p:cNvSpPr>
          <p:nvPr>
            <p:ph type="body" sz="quarter" idx="13" hasCustomPrompt="1"/>
          </p:nvPr>
        </p:nvSpPr>
        <p:spPr bwMode="gray">
          <a:xfrm>
            <a:off x="599757" y="1361295"/>
            <a:ext cx="9563579" cy="3746844"/>
          </a:xfrm>
        </p:spPr>
        <p:txBody>
          <a:bodyPr/>
          <a:lstStyle>
            <a:lvl1pPr marL="0" marR="0" indent="0" algn="l" defTabSz="685766" rtl="0" eaLnBrk="1" fontAlgn="auto" latinLnBrk="0" hangingPunct="1">
              <a:lnSpc>
                <a:spcPct val="90000"/>
              </a:lnSpc>
              <a:spcBef>
                <a:spcPts val="1800"/>
              </a:spcBef>
              <a:spcAft>
                <a:spcPts val="0"/>
              </a:spcAft>
              <a:buClrTx/>
              <a:buSzTx/>
              <a:buFont typeface="+mj-lt"/>
              <a:buNone/>
              <a:tabLst/>
              <a:defRPr/>
            </a:lvl1pPr>
          </a:lstStyle>
          <a:p>
            <a:pPr marL="228589" marR="0" lvl="0" indent="-228589" algn="l" defTabSz="685766" rtl="0" eaLnBrk="1" fontAlgn="auto" latinLnBrk="0" hangingPunct="1">
              <a:lnSpc>
                <a:spcPct val="90000"/>
              </a:lnSpc>
              <a:spcBef>
                <a:spcPts val="1800"/>
              </a:spcBef>
              <a:spcAft>
                <a:spcPts val="0"/>
              </a:spcAft>
              <a:buClrTx/>
              <a:buSzTx/>
              <a:buFont typeface="+mj-lt"/>
              <a:buAutoNum type="arabicPeriod"/>
              <a:tabLst/>
              <a:defRPr/>
            </a:pPr>
            <a:r>
              <a:rPr lang="en-GB" dirty="0"/>
              <a:t>Click to add text</a:t>
            </a:r>
          </a:p>
        </p:txBody>
      </p:sp>
    </p:spTree>
    <p:extLst>
      <p:ext uri="{BB962C8B-B14F-4D97-AF65-F5344CB8AC3E}">
        <p14:creationId xmlns:p14="http://schemas.microsoft.com/office/powerpoint/2010/main" val="2944578599"/>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64185" y="165101"/>
            <a:ext cx="11858487" cy="5968659"/>
          </a:xfrm>
          <a:prstGeom prst="rect">
            <a:avLst/>
          </a:prstGeom>
        </p:spPr>
      </p:pic>
      <p:pic>
        <p:nvPicPr>
          <p:cNvPr id="20" name="Grafik 19" descr="Ein Bild, das Säge enthält.&#10;&#10;Automatisch generierte Beschreibung">
            <a:extLst>
              <a:ext uri="{FF2B5EF4-FFF2-40B4-BE49-F238E27FC236}">
                <a16:creationId xmlns:a16="http://schemas.microsoft.com/office/drawing/2014/main" id="{BCF144E3-F322-4496-87EE-8035011D1AB8}"/>
              </a:ext>
            </a:extLst>
          </p:cNvPr>
          <p:cNvPicPr>
            <a:picLocks noChangeAspect="1"/>
          </p:cNvPicPr>
          <p:nvPr userDrawn="1"/>
        </p:nvPicPr>
        <p:blipFill>
          <a:blip r:embed="rId3"/>
          <a:stretch>
            <a:fillRect/>
          </a:stretch>
        </p:blipFill>
        <p:spPr bwMode="gray">
          <a:xfrm>
            <a:off x="164180" y="2093676"/>
            <a:ext cx="11860800" cy="4040085"/>
          </a:xfrm>
          <a:prstGeom prst="rect">
            <a:avLst/>
          </a:prstGeom>
        </p:spPr>
      </p:pic>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933135" y="4938865"/>
            <a:ext cx="10627783" cy="292388"/>
          </a:xfrm>
        </p:spPr>
        <p:txBody>
          <a:bodyPr>
            <a:spAutoFit/>
          </a:bodyPr>
          <a:lstStyle>
            <a:lvl1pPr marL="0" indent="0">
              <a:lnSpc>
                <a:spcPct val="95000"/>
              </a:lnSpc>
              <a:spcBef>
                <a:spcPts val="1200"/>
              </a:spcBef>
              <a:spcAft>
                <a:spcPts val="0"/>
              </a:spcAft>
              <a:buNone/>
              <a:defRPr sz="2000">
                <a:solidFill>
                  <a:schemeClr val="tx1"/>
                </a:solidFill>
              </a:defRPr>
            </a:lvl1pPr>
          </a:lstStyle>
          <a:p>
            <a:r>
              <a:rPr lang="en-GB" dirty="0"/>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933135" y="3792252"/>
            <a:ext cx="10628948" cy="961161"/>
          </a:xfrm>
          <a:prstGeom prst="rect">
            <a:avLst/>
          </a:prstGeom>
        </p:spPr>
        <p:txBody>
          <a:bodyPr wrap="square">
            <a:spAutoFit/>
          </a:bodyPr>
          <a:lstStyle>
            <a:lvl1pPr>
              <a:defRPr sz="3470" b="1">
                <a:solidFill>
                  <a:schemeClr val="tx1"/>
                </a:solidFill>
              </a:defRPr>
            </a:lvl1pPr>
          </a:lstStyle>
          <a:p>
            <a:r>
              <a:rPr lang="en-GB" dirty="0"/>
              <a:t>Section start slide</a:t>
            </a:r>
            <a:br>
              <a:rPr lang="en-GB" dirty="0"/>
            </a:br>
            <a:r>
              <a:rPr lang="en-GB" dirty="0"/>
              <a:t>with b/w GIZ key visual</a:t>
            </a:r>
          </a:p>
        </p:txBody>
      </p:sp>
    </p:spTree>
    <p:extLst>
      <p:ext uri="{BB962C8B-B14F-4D97-AF65-F5344CB8AC3E}">
        <p14:creationId xmlns:p14="http://schemas.microsoft.com/office/powerpoint/2010/main" val="115539820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64185" y="165101"/>
            <a:ext cx="11858487" cy="5968659"/>
          </a:xfrm>
          <a:noFill/>
        </p:spPr>
        <p:txBody>
          <a:bodyPr tIns="720000" rIns="0"/>
          <a:lstStyle>
            <a:lvl1pPr marL="0" marR="0" indent="0" algn="ctr" defTabSz="685766"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6096000" y="1244600"/>
            <a:ext cx="0" cy="9144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222463" y="562187"/>
            <a:ext cx="281941" cy="609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64185" y="2093676"/>
            <a:ext cx="11858487" cy="4040085"/>
          </a:xfrm>
          <a:prstGeom prst="rect">
            <a:avLst/>
          </a:prstGeom>
          <a:blipFill dpi="0" rotWithShape="1">
            <a:blip r:embed="rId2">
              <a:alphaModFix amt="80000"/>
            </a:blip>
            <a:srcRect/>
            <a:stretch>
              <a:fillRect l="-10" r="-10"/>
            </a:stretch>
          </a:blipFill>
        </p:spPr>
        <p:txBody>
          <a:bodyPr wrap="square" lIns="576000" bIns="1036800" anchor="b">
            <a:noAutofit/>
          </a:bodyPr>
          <a:lstStyle>
            <a:lvl1pPr>
              <a:defRPr sz="3470" b="1">
                <a:solidFill>
                  <a:schemeClr val="tx1"/>
                </a:solidFill>
              </a:defRPr>
            </a:lvl1pPr>
          </a:lstStyle>
          <a:p>
            <a:r>
              <a:rPr lang="en-GB" dirty="0"/>
              <a:t>Section start slide</a:t>
            </a:r>
            <a:br>
              <a:rPr lang="en-GB" dirty="0"/>
            </a:br>
            <a:r>
              <a:rPr lang="en-GB" dirty="0"/>
              <a:t>with background photo (interchangeable)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3"/>
          <a:stretch>
            <a:fillRect/>
          </a:stretch>
        </p:blipFill>
        <p:spPr bwMode="gray">
          <a:xfrm>
            <a:off x="9996034" y="1966807"/>
            <a:ext cx="1662545" cy="1147156"/>
          </a:xfrm>
          <a:prstGeom prst="rect">
            <a:avLst/>
          </a:prstGeom>
        </p:spPr>
      </p:pic>
      <p:sp>
        <p:nvSpPr>
          <p:cNvPr id="29" name="1.">
            <a:extLst>
              <a:ext uri="{FF2B5EF4-FFF2-40B4-BE49-F238E27FC236}">
                <a16:creationId xmlns:a16="http://schemas.microsoft.com/office/drawing/2014/main" id="{DF731E94-BC4E-4147-8280-79F13CCEF08B}"/>
              </a:ext>
            </a:extLst>
          </p:cNvPr>
          <p:cNvSpPr/>
          <p:nvPr userDrawn="1"/>
        </p:nvSpPr>
        <p:spPr bwMode="gray">
          <a:xfrm>
            <a:off x="5456994" y="170887"/>
            <a:ext cx="1968500" cy="424732"/>
          </a:xfrm>
          <a:prstGeom prst="rect">
            <a:avLst/>
          </a:prstGeom>
        </p:spPr>
        <p:txBody>
          <a:bodyPr wrap="square">
            <a:spAutoFit/>
          </a:bodyPr>
          <a:lstStyle/>
          <a:p>
            <a:pPr marL="0" marR="0" lvl="0" indent="0" algn="l" defTabSz="685766"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7335819" y="170887"/>
            <a:ext cx="1968500" cy="258532"/>
          </a:xfrm>
          <a:prstGeom prst="rect">
            <a:avLst/>
          </a:prstGeom>
        </p:spPr>
        <p:txBody>
          <a:bodyPr wrap="square">
            <a:spAutoFit/>
          </a:bodyPr>
          <a:lstStyle/>
          <a:p>
            <a:pPr marL="0" marR="0" lvl="0" indent="0" algn="l" defTabSz="685766"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9682481" y="170887"/>
            <a:ext cx="2484259" cy="424732"/>
          </a:xfrm>
          <a:prstGeom prst="rect">
            <a:avLst/>
          </a:prstGeom>
        </p:spPr>
        <p:txBody>
          <a:bodyPr wrap="square">
            <a:spAutoFit/>
          </a:bodyPr>
          <a:lstStyle/>
          <a:p>
            <a:pPr marL="0" marR="0" lvl="0" indent="0" algn="l" defTabSz="685766"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77127" y="237068"/>
            <a:ext cx="2795637" cy="923330"/>
          </a:xfrm>
          <a:prstGeom prst="rect">
            <a:avLst/>
          </a:prstGeom>
          <a:noFill/>
        </p:spPr>
        <p:txBody>
          <a:bodyPr wrap="none" rtlCol="0">
            <a:spAutoFit/>
          </a:bodyPr>
          <a:lstStyle/>
          <a:p>
            <a:pPr marL="128582" marR="0" lvl="0" indent="-128582" algn="r" defTabSz="685766"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2" marR="0" lvl="0" indent="-128582" algn="r" defTabSz="685766"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2" marR="0" lvl="0" indent="-128582" algn="r" defTabSz="685766"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2" marR="0" lvl="0" indent="-128582" algn="r" defTabSz="685766"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2" marR="0" lvl="0" indent="-128582" algn="r" defTabSz="685766"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2" marR="0" lvl="0" indent="-128582" algn="r" defTabSz="685766"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4"/>
          <a:srcRect l="50418" r="36621"/>
          <a:stretch/>
        </p:blipFill>
        <p:spPr>
          <a:xfrm>
            <a:off x="9996733" y="1029491"/>
            <a:ext cx="517191" cy="787908"/>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7472795" y="1034677"/>
            <a:ext cx="2117468" cy="866995"/>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5"/>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10040048" y="1279681"/>
            <a:ext cx="446293" cy="450849"/>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14650384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microsoft.com/office/2007/relationships/hdphoto" Target="../media/hdphoto1.wdp"/><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pn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go">
            <a:extLst>
              <a:ext uri="{FF2B5EF4-FFF2-40B4-BE49-F238E27FC236}">
                <a16:creationId xmlns:a16="http://schemas.microsoft.com/office/drawing/2014/main" id="{9F0F5CEA-886E-4B05-93BC-F96F6B5DF08A}"/>
              </a:ext>
            </a:extLst>
          </p:cNvPr>
          <p:cNvPicPr>
            <a:picLocks noChangeAspect="1"/>
          </p:cNvPicPr>
          <p:nvPr userDrawn="1"/>
        </p:nvPicPr>
        <p:blipFill rotWithShape="1">
          <a:blip r:embed="rId57">
            <a:extLst>
              <a:ext uri="{BEBA8EAE-BF5A-486C-A8C5-ECC9F3942E4B}">
                <a14:imgProps xmlns:a14="http://schemas.microsoft.com/office/drawing/2010/main">
                  <a14:imgLayer r:embed="rId58">
                    <a14:imgEffect>
                      <a14:brightnessContrast bright="-8000"/>
                    </a14:imgEffect>
                  </a14:imgLayer>
                </a14:imgProps>
              </a:ext>
              <a:ext uri="{28A0092B-C50C-407E-A947-70E740481C1C}">
                <a14:useLocalDpi xmlns:a14="http://schemas.microsoft.com/office/drawing/2010/main" val="0"/>
              </a:ext>
            </a:extLst>
          </a:blip>
          <a:srcRect r="64013"/>
          <a:stretch/>
        </p:blipFill>
        <p:spPr bwMode="gray">
          <a:xfrm>
            <a:off x="11589393" y="6371816"/>
            <a:ext cx="413113" cy="316833"/>
          </a:xfrm>
          <a:prstGeom prst="rect">
            <a:avLst/>
          </a:prstGeom>
        </p:spPr>
      </p:pic>
      <p:sp>
        <p:nvSpPr>
          <p:cNvPr id="15" name="bar">
            <a:extLst>
              <a:ext uri="{FF2B5EF4-FFF2-40B4-BE49-F238E27FC236}">
                <a16:creationId xmlns:a16="http://schemas.microsoft.com/office/drawing/2014/main" id="{49D9F131-2158-4CE8-878F-18E76BB55EA7}"/>
              </a:ext>
            </a:extLst>
          </p:cNvPr>
          <p:cNvSpPr/>
          <p:nvPr userDrawn="1"/>
        </p:nvSpPr>
        <p:spPr bwMode="gray">
          <a:xfrm>
            <a:off x="10890251" y="6133761"/>
            <a:ext cx="1132416" cy="69195"/>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1800" err="1">
              <a:solidFill>
                <a:schemeClr val="tx2"/>
              </a:solidFill>
              <a:latin typeface="Arial" charset="0"/>
            </a:endParaRPr>
          </a:p>
        </p:txBody>
      </p:sp>
      <p:sp>
        <p:nvSpPr>
          <p:cNvPr id="3" name="Text"/>
          <p:cNvSpPr>
            <a:spLocks noGrp="1"/>
          </p:cNvSpPr>
          <p:nvPr>
            <p:ph type="body" idx="1"/>
          </p:nvPr>
        </p:nvSpPr>
        <p:spPr bwMode="gray">
          <a:xfrm>
            <a:off x="599757" y="1361293"/>
            <a:ext cx="9563579" cy="4660627"/>
          </a:xfrm>
          <a:prstGeom prst="rect">
            <a:avLst/>
          </a:prstGeom>
        </p:spPr>
        <p:txBody>
          <a:bodyPr vert="horz" lIns="0" tIns="0" rIns="72000" bIns="0" rtlCol="0">
            <a:noAutofit/>
          </a:body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2" name="Headline">
            <a:extLst>
              <a:ext uri="{FF2B5EF4-FFF2-40B4-BE49-F238E27FC236}">
                <a16:creationId xmlns:a16="http://schemas.microsoft.com/office/drawing/2014/main" id="{288DB87F-225C-44F9-8B2F-85DB9A3E0803}"/>
              </a:ext>
            </a:extLst>
          </p:cNvPr>
          <p:cNvSpPr>
            <a:spLocks noGrp="1"/>
          </p:cNvSpPr>
          <p:nvPr>
            <p:ph type="title"/>
          </p:nvPr>
        </p:nvSpPr>
        <p:spPr bwMode="gray">
          <a:xfrm>
            <a:off x="599757" y="320284"/>
            <a:ext cx="9563579" cy="720725"/>
          </a:xfrm>
          <a:prstGeom prst="rect">
            <a:avLst/>
          </a:prstGeom>
        </p:spPr>
        <p:txBody>
          <a:bodyPr vert="horz" lIns="0" tIns="0" rIns="72000" bIns="0" rtlCol="0" anchor="b">
            <a:noAutofit/>
          </a:bodyPr>
          <a:lstStyle/>
          <a:p>
            <a:r>
              <a:rPr lang="en-GB" dirty="0"/>
              <a:t>Click to edit headline</a:t>
            </a:r>
          </a:p>
        </p:txBody>
      </p:sp>
      <p:sp>
        <p:nvSpPr>
          <p:cNvPr id="12" name="Date Placeholder 5">
            <a:extLst>
              <a:ext uri="{FF2B5EF4-FFF2-40B4-BE49-F238E27FC236}">
                <a16:creationId xmlns:a16="http://schemas.microsoft.com/office/drawing/2014/main" id="{FA5E6807-B04D-0F43-9CCC-9CC3881DA63E}"/>
              </a:ext>
            </a:extLst>
          </p:cNvPr>
          <p:cNvSpPr txBox="1">
            <a:spLocks/>
          </p:cNvSpPr>
          <p:nvPr userDrawn="1"/>
        </p:nvSpPr>
        <p:spPr>
          <a:xfrm>
            <a:off x="1028812" y="6562687"/>
            <a:ext cx="712383" cy="127064"/>
          </a:xfrm>
          <a:prstGeom prst="rect">
            <a:avLst/>
          </a:prstGeom>
        </p:spPr>
        <p:txBody>
          <a:bodyPr vert="horz" lIns="91440" tIns="45720" rIns="91440" bIns="45720" rtlCol="0" anchor="ctr"/>
          <a:lstStyle>
            <a:defPPr>
              <a:defRPr lang="de-DE"/>
            </a:defPPr>
            <a:lvl1pPr marL="0" algn="ctr" defTabSz="914377" rtl="0" eaLnBrk="1" latinLnBrk="0" hangingPunct="1">
              <a:defRPr sz="8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GB" sz="800" dirty="0">
                <a:solidFill>
                  <a:schemeClr val="tx2"/>
                </a:solidFill>
                <a:latin typeface="+mn-lt"/>
              </a:rPr>
              <a:t>Sep 19</a:t>
            </a:r>
          </a:p>
        </p:txBody>
      </p:sp>
      <p:sp>
        <p:nvSpPr>
          <p:cNvPr id="14" name="Footer Placeholder 6">
            <a:extLst>
              <a:ext uri="{FF2B5EF4-FFF2-40B4-BE49-F238E27FC236}">
                <a16:creationId xmlns:a16="http://schemas.microsoft.com/office/drawing/2014/main" id="{374377BD-4311-3B45-84FD-1CEBFA17146A}"/>
              </a:ext>
            </a:extLst>
          </p:cNvPr>
          <p:cNvSpPr txBox="1">
            <a:spLocks/>
          </p:cNvSpPr>
          <p:nvPr userDrawn="1"/>
        </p:nvSpPr>
        <p:spPr bwMode="gray">
          <a:xfrm>
            <a:off x="1817334" y="6562688"/>
            <a:ext cx="9231747" cy="123111"/>
          </a:xfrm>
          <a:prstGeom prst="rect">
            <a:avLst/>
          </a:prstGeom>
        </p:spPr>
        <p:txBody>
          <a:bodyPr vert="horz" wrap="square" lIns="0" tIns="0" rIns="0" bIns="0" rtlCol="0" anchor="t">
            <a:spAutoFit/>
          </a:bodyPr>
          <a:lstStyle>
            <a:defPPr>
              <a:defRPr lang="de-DE"/>
            </a:defPPr>
            <a:lvl1pPr marL="0" algn="l" defTabSz="914377" rtl="0" eaLnBrk="1" latinLnBrk="0" hangingPunct="1">
              <a:defRPr sz="750" kern="1200" spc="51" baseline="0">
                <a:solidFill>
                  <a:schemeClr val="tx1">
                    <a:lumMod val="50000"/>
                    <a:lumOff val="50000"/>
                  </a:schemeClr>
                </a:solidFill>
                <a:latin typeface="Arial" panose="020B0604020202020204" pitchFamily="34" charset="0"/>
                <a:ea typeface="+mn-ea"/>
                <a:cs typeface="Arial" panose="020B0604020202020204" pitchFamily="34" charset="0"/>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b="0" dirty="0"/>
              <a:t>Fundamentals of Infectious Diseases   </a:t>
            </a:r>
            <a:r>
              <a:rPr lang="en-GB" sz="800" dirty="0">
                <a:solidFill>
                  <a:schemeClr val="tx2"/>
                </a:solidFill>
                <a:latin typeface="+mn-lt"/>
              </a:rPr>
              <a:t>|   Project implemented by EPOS Health Management in consortium with </a:t>
            </a:r>
            <a:r>
              <a:rPr lang="en-GB" sz="800" dirty="0" err="1">
                <a:solidFill>
                  <a:schemeClr val="tx2"/>
                </a:solidFill>
                <a:latin typeface="+mn-lt"/>
              </a:rPr>
              <a:t>Evaplan</a:t>
            </a:r>
            <a:r>
              <a:rPr lang="en-GB" sz="800" dirty="0">
                <a:solidFill>
                  <a:schemeClr val="tx2"/>
                </a:solidFill>
                <a:latin typeface="+mn-lt"/>
              </a:rPr>
              <a:t> – Graphic design by </a:t>
            </a:r>
            <a:r>
              <a:rPr lang="en-GB" sz="800" dirty="0" err="1">
                <a:solidFill>
                  <a:schemeClr val="tx2"/>
                </a:solidFill>
                <a:latin typeface="+mn-lt"/>
              </a:rPr>
              <a:t>Keko</a:t>
            </a:r>
            <a:r>
              <a:rPr lang="en-GB" sz="800" dirty="0">
                <a:solidFill>
                  <a:schemeClr val="tx2"/>
                </a:solidFill>
                <a:latin typeface="+mn-lt"/>
              </a:rPr>
              <a:t> London.</a:t>
            </a:r>
          </a:p>
        </p:txBody>
      </p:sp>
      <p:sp>
        <p:nvSpPr>
          <p:cNvPr id="20" name="Slide Number Placeholder 7">
            <a:extLst>
              <a:ext uri="{FF2B5EF4-FFF2-40B4-BE49-F238E27FC236}">
                <a16:creationId xmlns:a16="http://schemas.microsoft.com/office/drawing/2014/main" id="{4F6F3290-0B52-824E-AB95-EF75024F4363}"/>
              </a:ext>
            </a:extLst>
          </p:cNvPr>
          <p:cNvSpPr txBox="1">
            <a:spLocks/>
          </p:cNvSpPr>
          <p:nvPr userDrawn="1"/>
        </p:nvSpPr>
        <p:spPr bwMode="gray">
          <a:xfrm>
            <a:off x="599756" y="6564664"/>
            <a:ext cx="601133" cy="123111"/>
          </a:xfrm>
          <a:prstGeom prst="rect">
            <a:avLst/>
          </a:prstGeom>
        </p:spPr>
        <p:txBody>
          <a:bodyPr vert="horz" wrap="square" lIns="0" tIns="0" rIns="0" bIns="0" rtlCol="0" anchor="t">
            <a:spAutoFit/>
          </a:bodyPr>
          <a:lstStyle>
            <a:defPPr>
              <a:defRPr lang="de-DE"/>
            </a:defPPr>
            <a:lvl1pPr marL="0" algn="l" defTabSz="914377" rtl="0" eaLnBrk="1" latinLnBrk="0" hangingPunct="1">
              <a:defRPr lang="de-DE" sz="800" kern="1200" spc="51" baseline="0" smtClean="0">
                <a:solidFill>
                  <a:schemeClr val="tx2"/>
                </a:solidFill>
                <a:latin typeface="Arial" panose="020B0604020202020204" pitchFamily="34" charset="0"/>
                <a:ea typeface="+mn-ea"/>
                <a:cs typeface="Arial" panose="020B0604020202020204" pitchFamily="34" charset="0"/>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GB" sz="800" dirty="0">
                <a:solidFill>
                  <a:schemeClr val="tx2"/>
                </a:solidFill>
                <a:latin typeface="+mn-lt"/>
              </a:rPr>
              <a:t>Page </a:t>
            </a:r>
            <a:fld id="{3A8B5DB7-81A8-4ED4-916B-6B23CD603687}" type="slidenum">
              <a:rPr lang="en-GB" sz="800" smtClean="0">
                <a:solidFill>
                  <a:schemeClr val="tx2"/>
                </a:solidFill>
                <a:latin typeface="+mn-lt"/>
              </a:rPr>
              <a:pPr/>
              <a:t>‹Nr.›</a:t>
            </a:fld>
            <a:endParaRPr lang="en-GB" sz="800" dirty="0">
              <a:solidFill>
                <a:schemeClr val="tx2"/>
              </a:solidFill>
              <a:latin typeface="+mn-lt"/>
            </a:endParaRPr>
          </a:p>
        </p:txBody>
      </p:sp>
      <p:cxnSp>
        <p:nvCxnSpPr>
          <p:cNvPr id="21" name="Straight Connector 20">
            <a:extLst>
              <a:ext uri="{FF2B5EF4-FFF2-40B4-BE49-F238E27FC236}">
                <a16:creationId xmlns:a16="http://schemas.microsoft.com/office/drawing/2014/main" id="{0523EE8D-8542-494B-8A8A-98F65949AA19}"/>
              </a:ext>
            </a:extLst>
          </p:cNvPr>
          <p:cNvCxnSpPr>
            <a:cxnSpLocks/>
          </p:cNvCxnSpPr>
          <p:nvPr userDrawn="1"/>
        </p:nvCxnSpPr>
        <p:spPr>
          <a:xfrm>
            <a:off x="1665026" y="6526886"/>
            <a:ext cx="0" cy="181035"/>
          </a:xfrm>
          <a:prstGeom prst="line">
            <a:avLst/>
          </a:prstGeom>
        </p:spPr>
        <p:style>
          <a:lnRef idx="1">
            <a:schemeClr val="accent6"/>
          </a:lnRef>
          <a:fillRef idx="0">
            <a:schemeClr val="accent6"/>
          </a:fillRef>
          <a:effectRef idx="0">
            <a:schemeClr val="accent6"/>
          </a:effectRef>
          <a:fontRef idx="minor">
            <a:schemeClr val="tx1"/>
          </a:fontRef>
        </p:style>
      </p:cxnSp>
      <p:cxnSp>
        <p:nvCxnSpPr>
          <p:cNvPr id="23" name="Straight Connector 22">
            <a:extLst>
              <a:ext uri="{FF2B5EF4-FFF2-40B4-BE49-F238E27FC236}">
                <a16:creationId xmlns:a16="http://schemas.microsoft.com/office/drawing/2014/main" id="{3512C6B3-B4C7-CA49-A02E-752E3F1096A7}"/>
              </a:ext>
            </a:extLst>
          </p:cNvPr>
          <p:cNvCxnSpPr>
            <a:cxnSpLocks/>
          </p:cNvCxnSpPr>
          <p:nvPr userDrawn="1"/>
        </p:nvCxnSpPr>
        <p:spPr>
          <a:xfrm>
            <a:off x="1132763" y="6526886"/>
            <a:ext cx="0" cy="181035"/>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538188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705" r:id="rId38"/>
    <p:sldLayoutId id="2147483698" r:id="rId39"/>
    <p:sldLayoutId id="2147483699" r:id="rId40"/>
    <p:sldLayoutId id="2147483700" r:id="rId41"/>
    <p:sldLayoutId id="2147483701" r:id="rId42"/>
    <p:sldLayoutId id="2147483702" r:id="rId43"/>
    <p:sldLayoutId id="2147483703" r:id="rId44"/>
    <p:sldLayoutId id="2147483704" r:id="rId45"/>
    <p:sldLayoutId id="2147483718" r:id="rId46"/>
    <p:sldLayoutId id="2147483719" r:id="rId47"/>
    <p:sldLayoutId id="2147483720" r:id="rId48"/>
    <p:sldLayoutId id="2147483722" r:id="rId49"/>
    <p:sldLayoutId id="2147483723" r:id="rId50"/>
    <p:sldLayoutId id="2147483724" r:id="rId51"/>
    <p:sldLayoutId id="2147483725" r:id="rId52"/>
    <p:sldLayoutId id="2147483726" r:id="rId53"/>
    <p:sldLayoutId id="2147483727" r:id="rId54"/>
    <p:sldLayoutId id="2147483728" r:id="rId55"/>
  </p:sldLayoutIdLst>
  <p:transition>
    <p:fade/>
  </p:transition>
  <p:hf hdr="0"/>
  <p:txStyles>
    <p:titleStyle>
      <a:lvl1pPr algn="l" defTabSz="685766" rtl="0" eaLnBrk="1" latinLnBrk="0" hangingPunct="1">
        <a:lnSpc>
          <a:spcPct val="90000"/>
        </a:lnSpc>
        <a:spcBef>
          <a:spcPct val="0"/>
        </a:spcBef>
        <a:buNone/>
        <a:defRPr sz="2400" b="1" kern="1200" cap="none" baseline="0">
          <a:solidFill>
            <a:schemeClr val="tx1"/>
          </a:solidFill>
          <a:latin typeface="+mj-lt"/>
          <a:ea typeface="+mj-ea"/>
          <a:cs typeface="+mj-cs"/>
        </a:defRPr>
      </a:lvl1pPr>
    </p:titleStyle>
    <p:bodyStyle>
      <a:lvl1pPr marL="0" indent="0" algn="l" defTabSz="685766" rtl="0" eaLnBrk="1" latinLnBrk="0" hangingPunct="1">
        <a:lnSpc>
          <a:spcPct val="120000"/>
        </a:lnSpc>
        <a:spcBef>
          <a:spcPts val="600"/>
        </a:spcBef>
        <a:buFont typeface="Arial" panose="020B0604020202020204" pitchFamily="34" charset="0"/>
        <a:buNone/>
        <a:defRPr lang="de-DE" sz="1600" kern="1200" dirty="0" smtClean="0">
          <a:solidFill>
            <a:schemeClr val="tx1"/>
          </a:solidFill>
          <a:latin typeface="+mn-lt"/>
          <a:ea typeface="+mn-ea"/>
          <a:cs typeface="+mn-cs"/>
        </a:defRPr>
      </a:lvl1pPr>
      <a:lvl2pPr marL="180966" indent="-180966" algn="l" defTabSz="685766" rtl="0" eaLnBrk="1" latinLnBrk="0" hangingPunct="1">
        <a:lnSpc>
          <a:spcPct val="120000"/>
        </a:lnSpc>
        <a:spcBef>
          <a:spcPts val="600"/>
        </a:spcBef>
        <a:buClr>
          <a:schemeClr val="accent1"/>
        </a:buClr>
        <a:buFont typeface="Wingdings" panose="05000000000000000000" pitchFamily="2" charset="2"/>
        <a:buChar char="§"/>
        <a:defRPr lang="de-DE" sz="1600" kern="1200" dirty="0" smtClean="0">
          <a:solidFill>
            <a:schemeClr val="tx1"/>
          </a:solidFill>
          <a:latin typeface="+mn-lt"/>
          <a:ea typeface="+mn-ea"/>
          <a:cs typeface="+mn-cs"/>
        </a:defRPr>
      </a:lvl2pPr>
      <a:lvl3pPr marL="357170" indent="-176205" algn="l" defTabSz="685766" rtl="0" eaLnBrk="1" latinLnBrk="0" hangingPunct="1">
        <a:lnSpc>
          <a:spcPct val="120000"/>
        </a:lnSpc>
        <a:spcBef>
          <a:spcPts val="600"/>
        </a:spcBef>
        <a:buClr>
          <a:schemeClr val="accent1"/>
        </a:buClr>
        <a:buFont typeface="Symbol" panose="05050102010706020507" pitchFamily="18" charset="2"/>
        <a:buChar char="-"/>
        <a:defRPr lang="de-DE" sz="1600" kern="1200" dirty="0">
          <a:solidFill>
            <a:schemeClr val="tx1"/>
          </a:solidFill>
          <a:latin typeface="+mn-lt"/>
          <a:ea typeface="+mn-ea"/>
          <a:cs typeface="+mn-cs"/>
        </a:defRPr>
      </a:lvl3pPr>
      <a:lvl4pPr marL="1200091"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de-DE"/>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9" userDrawn="1">
          <p15:clr>
            <a:srgbClr val="F26B43"/>
          </p15:clr>
        </p15:guide>
        <p15:guide id="5" orient="horz" pos="3163" userDrawn="1">
          <p15:clr>
            <a:srgbClr val="F26B43"/>
          </p15:clr>
        </p15:guide>
        <p15:guide id="7" pos="7573" userDrawn="1">
          <p15:clr>
            <a:srgbClr val="F26B43"/>
          </p15:clr>
        </p15:guide>
        <p15:guide id="8" pos="10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microsoft.com/office/2018/10/relationships/comments" Target="../comments/modernComment_293_CF4D2C84.xm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8/10/relationships/comments" Target="../comments/modernComment_30E_15C4BB8B.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2.jpeg"/><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microsoft.com/office/2018/10/relationships/comments" Target="../comments/modernComment_2F8_DBF3CC6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microsoft.com/office/2018/10/relationships/comments" Target="../comments/modernComment_3C3_200C7DA3.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hyperlink" Target="https://www.who.int/activities/addressing-nutrition-in-emergencies" TargetMode="Externa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A41C4DE9-5846-D84B-9CB5-4F4B6F8A79FD}"/>
              </a:ext>
            </a:extLst>
          </p:cNvPr>
          <p:cNvPicPr>
            <a:picLocks noGrp="1" noChangeAspect="1"/>
          </p:cNvPicPr>
          <p:nvPr>
            <p:ph type="pic" sz="quarter" idx="11"/>
          </p:nvPr>
        </p:nvPicPr>
        <p:blipFill>
          <a:blip r:embed="rId3"/>
          <a:srcRect l="942" r="942"/>
          <a:stretch>
            <a:fillRect/>
          </a:stretch>
        </p:blipFill>
        <p:spPr>
          <a:prstGeom prst="rect">
            <a:avLst/>
          </a:prstGeom>
        </p:spPr>
      </p:pic>
      <p:sp>
        <p:nvSpPr>
          <p:cNvPr id="2" name="Title 1"/>
          <p:cNvSpPr>
            <a:spLocks noGrp="1"/>
          </p:cNvSpPr>
          <p:nvPr>
            <p:ph type="title"/>
          </p:nvPr>
        </p:nvSpPr>
        <p:spPr>
          <a:xfrm>
            <a:off x="164185" y="846876"/>
            <a:ext cx="11858487" cy="4040085"/>
          </a:xfrm>
          <a:blipFill dpi="0" rotWithShape="1">
            <a:blip r:embed="rId4">
              <a:alphaModFix amt="80000"/>
            </a:blip>
            <a:srcRect/>
            <a:stretch>
              <a:fillRect l="-10" r="-10"/>
            </a:stretch>
          </a:blipFill>
        </p:spPr>
        <p:txBody>
          <a:bodyPr lIns="827999"/>
          <a:lstStyle/>
          <a:p>
            <a:r>
              <a:rPr lang="en-GB" sz="3600" dirty="0"/>
              <a:t>Global Programme Pandemic Prevention &amp; Response, One Health. </a:t>
            </a:r>
            <a:r>
              <a:rPr lang="en-GB" sz="3600" dirty="0">
                <a:cs typeface="Arial"/>
              </a:rPr>
              <a:t> </a:t>
            </a:r>
            <a:br>
              <a:rPr lang="en-GB" sz="3600" dirty="0"/>
            </a:br>
            <a:br>
              <a:rPr lang="en-GB" sz="3600" dirty="0"/>
            </a:br>
            <a:r>
              <a:rPr lang="en-US" sz="2800" b="0" dirty="0"/>
              <a:t>Nutrition , food safety and food security in Pandemics</a:t>
            </a:r>
          </a:p>
        </p:txBody>
      </p:sp>
      <p:sp>
        <p:nvSpPr>
          <p:cNvPr id="6" name="Subtitle 2">
            <a:extLst>
              <a:ext uri="{FF2B5EF4-FFF2-40B4-BE49-F238E27FC236}">
                <a16:creationId xmlns:a16="http://schemas.microsoft.com/office/drawing/2014/main" id="{742969DD-2AD6-7F4B-A3F2-E23363CEB704}"/>
              </a:ext>
            </a:extLst>
          </p:cNvPr>
          <p:cNvSpPr txBox="1">
            <a:spLocks/>
          </p:cNvSpPr>
          <p:nvPr/>
        </p:nvSpPr>
        <p:spPr>
          <a:xfrm>
            <a:off x="981262" y="4005412"/>
            <a:ext cx="10627783" cy="738664"/>
          </a:xfrm>
          <a:prstGeom prst="rect">
            <a:avLst/>
          </a:prstGeom>
        </p:spPr>
        <p:txBody>
          <a:bodyPr lIns="0"/>
          <a:lstStyle>
            <a:lvl1pPr marL="0" indent="0" algn="l" defTabSz="685766" rtl="0" eaLnBrk="1" latinLnBrk="0" hangingPunct="1">
              <a:lnSpc>
                <a:spcPct val="120000"/>
              </a:lnSpc>
              <a:spcBef>
                <a:spcPts val="600"/>
              </a:spcBef>
              <a:buFont typeface="Arial" panose="020B0604020202020204" pitchFamily="34" charset="0"/>
              <a:buNone/>
              <a:defRPr lang="de-DE" sz="1600" kern="1200" dirty="0" smtClean="0">
                <a:solidFill>
                  <a:schemeClr val="tx1"/>
                </a:solidFill>
                <a:latin typeface="+mn-lt"/>
                <a:ea typeface="+mn-ea"/>
                <a:cs typeface="+mn-cs"/>
              </a:defRPr>
            </a:lvl1pPr>
            <a:lvl2pPr marL="180966" indent="-180966" algn="l" defTabSz="685766" rtl="0" eaLnBrk="1" latinLnBrk="0" hangingPunct="1">
              <a:lnSpc>
                <a:spcPct val="120000"/>
              </a:lnSpc>
              <a:spcBef>
                <a:spcPts val="600"/>
              </a:spcBef>
              <a:buClr>
                <a:schemeClr val="accent1"/>
              </a:buClr>
              <a:buFont typeface="Wingdings" panose="05000000000000000000" pitchFamily="2" charset="2"/>
              <a:buChar char="§"/>
              <a:defRPr lang="de-DE" sz="1600" kern="1200" dirty="0" smtClean="0">
                <a:solidFill>
                  <a:schemeClr val="tx1"/>
                </a:solidFill>
                <a:latin typeface="+mn-lt"/>
                <a:ea typeface="+mn-ea"/>
                <a:cs typeface="+mn-cs"/>
              </a:defRPr>
            </a:lvl2pPr>
            <a:lvl3pPr marL="357170" indent="-176205" algn="l" defTabSz="685766" rtl="0" eaLnBrk="1" latinLnBrk="0" hangingPunct="1">
              <a:lnSpc>
                <a:spcPct val="120000"/>
              </a:lnSpc>
              <a:spcBef>
                <a:spcPts val="600"/>
              </a:spcBef>
              <a:buClr>
                <a:schemeClr val="accent1"/>
              </a:buClr>
              <a:buFont typeface="Symbol" panose="05050102010706020507" pitchFamily="18" charset="2"/>
              <a:buChar char="-"/>
              <a:defRPr lang="de-DE" sz="1400" kern="1200" dirty="0">
                <a:solidFill>
                  <a:schemeClr val="tx1"/>
                </a:solidFill>
                <a:latin typeface="+mn-lt"/>
                <a:ea typeface="+mn-ea"/>
                <a:cs typeface="+mn-cs"/>
              </a:defRPr>
            </a:lvl3pPr>
            <a:lvl4pPr marL="1200091"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sz="2000" dirty="0"/>
              <a:t>Code:</a:t>
            </a:r>
          </a:p>
        </p:txBody>
      </p:sp>
    </p:spTree>
    <p:extLst>
      <p:ext uri="{BB962C8B-B14F-4D97-AF65-F5344CB8AC3E}">
        <p14:creationId xmlns:p14="http://schemas.microsoft.com/office/powerpoint/2010/main" val="59408686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08C576-0010-47DF-A5CB-7B0E69862868}"/>
              </a:ext>
            </a:extLst>
          </p:cNvPr>
          <p:cNvSpPr>
            <a:spLocks noGrp="1"/>
          </p:cNvSpPr>
          <p:nvPr>
            <p:ph type="body" sz="quarter" idx="13"/>
          </p:nvPr>
        </p:nvSpPr>
        <p:spPr>
          <a:xfrm>
            <a:off x="599757" y="1361295"/>
            <a:ext cx="11513474" cy="4875118"/>
          </a:xfrm>
        </p:spPr>
        <p:txBody>
          <a:bodyPr/>
          <a:lstStyle/>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mj-lt"/>
              </a:rPr>
              <a:t>Fats: hard at room temperature,  </a:t>
            </a:r>
            <a:r>
              <a:rPr lang="en-US" sz="1800" b="0" i="0" u="none" strike="noStrike" dirty="0" err="1">
                <a:solidFill>
                  <a:srgbClr val="000000"/>
                </a:solidFill>
                <a:effectLst/>
                <a:latin typeface="+mj-lt"/>
              </a:rPr>
              <a:t>e.g</a:t>
            </a:r>
            <a:r>
              <a:rPr lang="en-US" sz="1800" b="0" i="0" u="none" strike="noStrike" dirty="0">
                <a:solidFill>
                  <a:srgbClr val="000000"/>
                </a:solidFill>
                <a:effectLst/>
                <a:latin typeface="+mj-lt"/>
              </a:rPr>
              <a:t> butter, margarine, ghee, lard</a:t>
            </a:r>
            <a:endParaRPr lang="en-US" sz="1800" b="0" i="0" u="none" strike="noStrike" dirty="0">
              <a:solidFill>
                <a:srgbClr val="0BD0D9"/>
              </a:solidFill>
              <a:effectLst/>
              <a:latin typeface="+mj-lt"/>
            </a:endParaRPr>
          </a:p>
          <a:p>
            <a:pPr rtl="0" fontAlgn="base">
              <a:spcBef>
                <a:spcPts val="520"/>
              </a:spcBef>
              <a:spcAft>
                <a:spcPts val="0"/>
              </a:spcAft>
              <a:buFont typeface="Arial" panose="020B0604020202020204" pitchFamily="34" charset="0"/>
              <a:buChar char="•"/>
            </a:pPr>
            <a:r>
              <a:rPr lang="en-US" sz="1800" b="0" i="0" u="none" strike="noStrike" dirty="0">
                <a:solidFill>
                  <a:srgbClr val="000000"/>
                </a:solidFill>
                <a:effectLst/>
                <a:latin typeface="+mj-lt"/>
              </a:rPr>
              <a:t>Oils: liquid at room temp, e.g., cooking oils</a:t>
            </a:r>
            <a:endParaRPr lang="en-US" sz="1800" b="0" i="0" u="none" strike="noStrike" dirty="0">
              <a:solidFill>
                <a:srgbClr val="0BD0D9"/>
              </a:solidFill>
              <a:effectLst/>
              <a:latin typeface="+mj-lt"/>
            </a:endParaRPr>
          </a:p>
          <a:p>
            <a:pPr rtl="0" fontAlgn="base">
              <a:spcBef>
                <a:spcPts val="520"/>
              </a:spcBef>
              <a:spcAft>
                <a:spcPts val="0"/>
              </a:spcAft>
              <a:buFont typeface="Arial" panose="020B0604020202020204" pitchFamily="34" charset="0"/>
              <a:buChar char="•"/>
            </a:pPr>
            <a:r>
              <a:rPr lang="en-US" sz="1800" b="0" i="0" u="none" strike="noStrike" dirty="0">
                <a:solidFill>
                  <a:srgbClr val="000000"/>
                </a:solidFill>
                <a:effectLst/>
                <a:latin typeface="+mj-lt"/>
              </a:rPr>
              <a:t>Composed of Carbon, hydrogen , oxygen and sometimes, phosphorus.</a:t>
            </a:r>
            <a:endParaRPr lang="en-US" sz="1800" b="0" i="0" u="none" strike="noStrike" dirty="0">
              <a:solidFill>
                <a:srgbClr val="0BD0D9"/>
              </a:solidFill>
              <a:effectLst/>
              <a:latin typeface="+mj-lt"/>
            </a:endParaRPr>
          </a:p>
          <a:p>
            <a:pPr rtl="0" fontAlgn="base">
              <a:spcBef>
                <a:spcPts val="520"/>
              </a:spcBef>
              <a:spcAft>
                <a:spcPts val="0"/>
              </a:spcAft>
              <a:buFont typeface="Arial" panose="020B0604020202020204" pitchFamily="34" charset="0"/>
              <a:buChar char="•"/>
            </a:pPr>
            <a:r>
              <a:rPr lang="en-US" sz="1800" b="0" i="0" u="none" strike="noStrike" dirty="0">
                <a:solidFill>
                  <a:srgbClr val="000000"/>
                </a:solidFill>
                <a:effectLst/>
                <a:latin typeface="+mj-lt"/>
              </a:rPr>
              <a:t>Building blocks are: 3 fatty acids and glycerol</a:t>
            </a:r>
            <a:endParaRPr lang="en-US" sz="1800" b="0" i="0" u="none" strike="noStrike" dirty="0">
              <a:solidFill>
                <a:srgbClr val="0BD0D9"/>
              </a:solidFill>
              <a:effectLst/>
              <a:latin typeface="+mj-lt"/>
            </a:endParaRPr>
          </a:p>
          <a:p>
            <a:pPr rtl="0" fontAlgn="base">
              <a:spcBef>
                <a:spcPts val="0"/>
              </a:spcBef>
              <a:spcAft>
                <a:spcPts val="0"/>
              </a:spcAft>
            </a:pPr>
            <a:r>
              <a:rPr lang="en-US" sz="2000" b="0" i="0" u="none" strike="noStrike" dirty="0">
                <a:solidFill>
                  <a:schemeClr val="accent5">
                    <a:lumMod val="75000"/>
                  </a:schemeClr>
                </a:solidFill>
                <a:effectLst/>
                <a:latin typeface="+mj-lt"/>
              </a:rPr>
              <a:t>Fatty acids also divided:</a:t>
            </a:r>
          </a:p>
          <a:p>
            <a:pPr rtl="0" fontAlgn="base">
              <a:spcBef>
                <a:spcPts val="520"/>
              </a:spcBef>
              <a:spcAft>
                <a:spcPts val="0"/>
              </a:spcAft>
              <a:buFont typeface="Arial" panose="020B0604020202020204" pitchFamily="34" charset="0"/>
              <a:buChar char="•"/>
            </a:pPr>
            <a:r>
              <a:rPr lang="en-US" sz="1800" b="0" i="0" u="none" strike="noStrike" dirty="0">
                <a:solidFill>
                  <a:srgbClr val="000000"/>
                </a:solidFill>
                <a:effectLst/>
                <a:latin typeface="+mj-lt"/>
              </a:rPr>
              <a:t>Essential fatty acids: linolenic acid , linoleic acid, and oleic acid</a:t>
            </a:r>
            <a:endParaRPr lang="en-US" sz="1800" b="0" i="0" u="none" strike="noStrike" dirty="0">
              <a:solidFill>
                <a:srgbClr val="0BD0D9"/>
              </a:solidFill>
              <a:effectLst/>
              <a:latin typeface="+mj-lt"/>
            </a:endParaRPr>
          </a:p>
          <a:p>
            <a:pPr rtl="0" fontAlgn="base">
              <a:spcBef>
                <a:spcPts val="520"/>
              </a:spcBef>
              <a:spcAft>
                <a:spcPts val="0"/>
              </a:spcAft>
              <a:buFont typeface="Arial" panose="020B0604020202020204" pitchFamily="34" charset="0"/>
              <a:buChar char="•"/>
            </a:pPr>
            <a:r>
              <a:rPr lang="en-US" sz="1800" b="0" i="0" u="none" strike="noStrike" dirty="0">
                <a:solidFill>
                  <a:srgbClr val="000000"/>
                </a:solidFill>
                <a:effectLst/>
                <a:latin typeface="+mj-lt"/>
              </a:rPr>
              <a:t>Non-essential  fatty acids: arachidonic acid, palmitic acid, stearic acid, lauric acid, </a:t>
            </a:r>
            <a:r>
              <a:rPr lang="en-US" sz="1800" b="0" i="0" u="none" strike="noStrike" dirty="0" err="1">
                <a:solidFill>
                  <a:srgbClr val="000000"/>
                </a:solidFill>
                <a:effectLst/>
                <a:latin typeface="+mj-lt"/>
              </a:rPr>
              <a:t>etc</a:t>
            </a:r>
            <a:endParaRPr lang="en-US" sz="1800" b="0" i="0" u="none" strike="noStrike" dirty="0">
              <a:solidFill>
                <a:srgbClr val="000000"/>
              </a:solidFill>
              <a:effectLst/>
              <a:latin typeface="+mj-lt"/>
            </a:endParaRPr>
          </a:p>
          <a:p>
            <a:pPr rtl="0" fontAlgn="base">
              <a:spcBef>
                <a:spcPts val="520"/>
              </a:spcBef>
              <a:spcAft>
                <a:spcPts val="0"/>
              </a:spcAft>
            </a:pPr>
            <a:endParaRPr lang="en-US" sz="1800" b="0" i="0" u="none" strike="noStrike" dirty="0">
              <a:solidFill>
                <a:srgbClr val="000000"/>
              </a:solidFill>
              <a:effectLst/>
              <a:latin typeface="+mj-lt"/>
            </a:endParaRP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4617B"/>
                </a:solidFill>
                <a:effectLst/>
                <a:uLnTx/>
                <a:uFillTx/>
                <a:latin typeface="Arial"/>
                <a:ea typeface="+mn-ea"/>
                <a:cs typeface="+mn-cs"/>
              </a:rPr>
              <a:t>Functions of fats/oils in the body</a:t>
            </a:r>
          </a:p>
          <a:p>
            <a:pPr marL="0" marR="0" lvl="0" indent="0" algn="l" defTabSz="685766" rtl="0" eaLnBrk="1" fontAlgn="base" latinLnBrk="0" hangingPunct="1">
              <a:lnSpc>
                <a:spcPct val="12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Concentrated source of energy (1g=9kcal)</a:t>
            </a:r>
            <a:endParaRPr kumimoji="0" lang="en-US" sz="1800" b="0" i="0" u="none" strike="noStrike" kern="1200" cap="none" spc="0" normalizeH="0" baseline="0" noProof="0" dirty="0">
              <a:ln>
                <a:noFill/>
              </a:ln>
              <a:solidFill>
                <a:srgbClr val="0BD0D9"/>
              </a:solidFill>
              <a:effectLst/>
              <a:uLnTx/>
              <a:uFillTx/>
              <a:latin typeface="Arial"/>
              <a:ea typeface="+mn-ea"/>
              <a:cs typeface="+mn-cs"/>
            </a:endParaRPr>
          </a:p>
          <a:p>
            <a:pPr marL="0" marR="0" lvl="0" indent="0" algn="l" defTabSz="685766" rtl="0" eaLnBrk="1" fontAlgn="base" latinLnBrk="0" hangingPunct="1">
              <a:lnSpc>
                <a:spcPct val="120000"/>
              </a:lnSpc>
              <a:spcBef>
                <a:spcPts val="52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Important energy store in the body</a:t>
            </a:r>
            <a:r>
              <a:rPr lang="en-US" sz="1800" dirty="0">
                <a:latin typeface="Arial"/>
              </a:rPr>
              <a:t> and </a:t>
            </a:r>
            <a:r>
              <a:rPr lang="en-US" sz="1800" dirty="0">
                <a:solidFill>
                  <a:srgbClr val="000000"/>
                </a:solidFill>
                <a:latin typeface="Arial"/>
              </a:rPr>
              <a:t>c</a:t>
            </a:r>
            <a:r>
              <a:rPr kumimoji="0" lang="en-US" sz="1800" b="0" i="0" u="none" strike="noStrike" kern="1200" cap="none" spc="0" normalizeH="0" baseline="0" noProof="0" dirty="0" err="1">
                <a:ln>
                  <a:noFill/>
                </a:ln>
                <a:solidFill>
                  <a:srgbClr val="000000"/>
                </a:solidFill>
                <a:effectLst/>
                <a:uLnTx/>
                <a:uFillTx/>
                <a:latin typeface="Arial"/>
                <a:ea typeface="+mn-ea"/>
                <a:cs typeface="+mn-cs"/>
              </a:rPr>
              <a:t>omponent</a:t>
            </a:r>
            <a:r>
              <a:rPr kumimoji="0" lang="en-US" sz="1800" b="0" i="0" u="none" strike="noStrike" kern="1200" cap="none" spc="0" normalizeH="0" baseline="0" noProof="0" dirty="0">
                <a:ln>
                  <a:noFill/>
                </a:ln>
                <a:solidFill>
                  <a:srgbClr val="000000"/>
                </a:solidFill>
                <a:effectLst/>
                <a:uLnTx/>
                <a:uFillTx/>
                <a:latin typeface="Arial"/>
                <a:ea typeface="+mn-ea"/>
                <a:cs typeface="+mn-cs"/>
              </a:rPr>
              <a:t> of body cells</a:t>
            </a:r>
            <a:endParaRPr kumimoji="0" lang="en-US" sz="1800" b="0" i="0" u="none" strike="noStrike" kern="1200" cap="none" spc="0" normalizeH="0" baseline="0" noProof="0" dirty="0">
              <a:ln>
                <a:noFill/>
              </a:ln>
              <a:solidFill>
                <a:srgbClr val="0BD0D9"/>
              </a:solidFill>
              <a:effectLst/>
              <a:uLnTx/>
              <a:uFillTx/>
              <a:latin typeface="Arial"/>
              <a:ea typeface="+mn-ea"/>
              <a:cs typeface="+mn-cs"/>
            </a:endParaRPr>
          </a:p>
          <a:p>
            <a:pPr marL="0" marR="0" lvl="0" indent="0" algn="l" defTabSz="685766" rtl="0" eaLnBrk="1" fontAlgn="base" latinLnBrk="0" hangingPunct="1">
              <a:lnSpc>
                <a:spcPct val="120000"/>
              </a:lnSpc>
              <a:spcBef>
                <a:spcPts val="52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Absorption of some vitamins, </a:t>
            </a:r>
            <a:r>
              <a:rPr kumimoji="0" lang="en-US" sz="1800" b="0" i="0" u="none" strike="noStrike" kern="1200" cap="none" spc="0" normalizeH="0" baseline="0" noProof="0" dirty="0" err="1">
                <a:ln>
                  <a:noFill/>
                </a:ln>
                <a:solidFill>
                  <a:srgbClr val="000000"/>
                </a:solidFill>
                <a:effectLst/>
                <a:uLnTx/>
                <a:uFillTx/>
                <a:latin typeface="Arial"/>
                <a:ea typeface="+mn-ea"/>
                <a:cs typeface="+mn-cs"/>
              </a:rPr>
              <a:t>eg</a:t>
            </a:r>
            <a:r>
              <a:rPr kumimoji="0" lang="en-US" sz="1800" b="0" i="0" u="none" strike="noStrike" kern="1200" cap="none" spc="0" normalizeH="0" baseline="0" noProof="0" dirty="0">
                <a:ln>
                  <a:noFill/>
                </a:ln>
                <a:solidFill>
                  <a:srgbClr val="000000"/>
                </a:solidFill>
                <a:effectLst/>
                <a:uLnTx/>
                <a:uFillTx/>
                <a:latin typeface="Arial"/>
                <a:ea typeface="+mn-ea"/>
                <a:cs typeface="+mn-cs"/>
              </a:rPr>
              <a:t> vit A, D, E, K</a:t>
            </a:r>
            <a:endParaRPr kumimoji="0" lang="en-US" sz="1800" b="0" i="0" u="none" strike="noStrike" kern="1200" cap="none" spc="0" normalizeH="0" baseline="0" noProof="0" dirty="0">
              <a:ln>
                <a:noFill/>
              </a:ln>
              <a:solidFill>
                <a:srgbClr val="0BD0D9"/>
              </a:solidFill>
              <a:effectLst/>
              <a:uLnTx/>
              <a:uFillTx/>
              <a:latin typeface="Arial"/>
              <a:ea typeface="+mn-ea"/>
              <a:cs typeface="+mn-cs"/>
            </a:endParaRPr>
          </a:p>
          <a:p>
            <a:pPr rtl="0" fontAlgn="base">
              <a:spcBef>
                <a:spcPts val="520"/>
              </a:spcBef>
              <a:spcAft>
                <a:spcPts val="0"/>
              </a:spcAft>
              <a:buFont typeface="Arial" panose="020B0604020202020204" pitchFamily="34" charset="0"/>
              <a:buChar char="•"/>
            </a:pPr>
            <a:endParaRPr lang="en-US" sz="2000" b="0" i="0" u="none" strike="noStrike" dirty="0">
              <a:solidFill>
                <a:srgbClr val="0BD0D9"/>
              </a:solidFill>
              <a:effectLst/>
              <a:latin typeface="+mj-lt"/>
            </a:endParaRPr>
          </a:p>
          <a:p>
            <a:endParaRPr lang="en-US" dirty="0"/>
          </a:p>
        </p:txBody>
      </p:sp>
      <p:sp>
        <p:nvSpPr>
          <p:cNvPr id="3" name="Title 2">
            <a:extLst>
              <a:ext uri="{FF2B5EF4-FFF2-40B4-BE49-F238E27FC236}">
                <a16:creationId xmlns:a16="http://schemas.microsoft.com/office/drawing/2014/main" id="{D8A21C34-6CC4-421D-BBA4-BA5DE350CBCB}"/>
              </a:ext>
            </a:extLst>
          </p:cNvPr>
          <p:cNvSpPr>
            <a:spLocks noGrp="1"/>
          </p:cNvSpPr>
          <p:nvPr>
            <p:ph type="title"/>
          </p:nvPr>
        </p:nvSpPr>
        <p:spPr/>
        <p:txBody>
          <a:bodyPr/>
          <a:lstStyle/>
          <a:p>
            <a:r>
              <a:rPr lang="en-US" sz="2400" b="0" i="0" u="none" strike="noStrike" dirty="0">
                <a:solidFill>
                  <a:srgbClr val="04617B"/>
                </a:solidFill>
                <a:effectLst/>
                <a:latin typeface="+mn-lt"/>
              </a:rPr>
              <a:t>Fats/oils</a:t>
            </a:r>
            <a:endParaRPr lang="en-US" dirty="0">
              <a:latin typeface="+mn-lt"/>
            </a:endParaRPr>
          </a:p>
        </p:txBody>
      </p:sp>
    </p:spTree>
    <p:extLst>
      <p:ext uri="{BB962C8B-B14F-4D97-AF65-F5344CB8AC3E}">
        <p14:creationId xmlns:p14="http://schemas.microsoft.com/office/powerpoint/2010/main" val="37297227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27D246-E519-4E23-9E20-1BEC0FE077C1}"/>
              </a:ext>
            </a:extLst>
          </p:cNvPr>
          <p:cNvSpPr>
            <a:spLocks noGrp="1"/>
          </p:cNvSpPr>
          <p:nvPr>
            <p:ph type="body" sz="quarter" idx="13"/>
          </p:nvPr>
        </p:nvSpPr>
        <p:spPr>
          <a:xfrm>
            <a:off x="599757" y="1361292"/>
            <a:ext cx="9563579" cy="4936765"/>
          </a:xfrm>
        </p:spPr>
        <p:txBody>
          <a:bodyPr/>
          <a:lstStyle/>
          <a:p>
            <a:pPr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mj-l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mj-lt"/>
              </a:rPr>
              <a:t>Chemical compounds required in very small amounts</a:t>
            </a:r>
            <a:endParaRPr lang="en-US" sz="1800" b="0" i="0" u="none" strike="noStrike" dirty="0">
              <a:solidFill>
                <a:srgbClr val="0BD0D9"/>
              </a:solidFill>
              <a:effectLst/>
              <a:latin typeface="+mj-lt"/>
            </a:endParaRPr>
          </a:p>
          <a:p>
            <a:pPr rtl="0" fontAlgn="base">
              <a:spcBef>
                <a:spcPts val="520"/>
              </a:spcBef>
              <a:spcAft>
                <a:spcPts val="0"/>
              </a:spcAft>
              <a:buFont typeface="Arial" panose="020B0604020202020204" pitchFamily="34" charset="0"/>
              <a:buChar char="•"/>
            </a:pPr>
            <a:r>
              <a:rPr lang="en-US" sz="1800" b="0" i="0" u="none" strike="noStrike" dirty="0">
                <a:solidFill>
                  <a:srgbClr val="000000"/>
                </a:solidFill>
                <a:effectLst/>
                <a:latin typeface="+mj-lt"/>
              </a:rPr>
              <a:t>Important for maintenance of normal health and performance of the body.</a:t>
            </a:r>
          </a:p>
          <a:p>
            <a:pPr rtl="0" fontAlgn="base">
              <a:spcBef>
                <a:spcPts val="520"/>
              </a:spcBef>
              <a:spcAft>
                <a:spcPts val="0"/>
              </a:spcAft>
            </a:pPr>
            <a:endParaRPr lang="en-US" sz="1800" b="0" i="0" u="none" strike="noStrike" dirty="0">
              <a:solidFill>
                <a:srgbClr val="0BD0D9"/>
              </a:solidFill>
              <a:effectLst/>
              <a:latin typeface="+mj-lt"/>
            </a:endParaRPr>
          </a:p>
          <a:p>
            <a:pPr rtl="0" fontAlgn="base">
              <a:spcBef>
                <a:spcPts val="520"/>
              </a:spcBef>
              <a:spcAft>
                <a:spcPts val="0"/>
              </a:spcAft>
              <a:buFont typeface="Arial" panose="020B0604020202020204" pitchFamily="34" charset="0"/>
              <a:buChar char="•"/>
            </a:pPr>
            <a:r>
              <a:rPr lang="en-US" sz="2000" b="0" i="0" u="none" strike="noStrike" dirty="0">
                <a:solidFill>
                  <a:schemeClr val="accent5">
                    <a:lumMod val="75000"/>
                  </a:schemeClr>
                </a:solidFill>
                <a:effectLst/>
                <a:latin typeface="+mj-lt"/>
              </a:rPr>
              <a:t>Classified into 2:</a:t>
            </a:r>
          </a:p>
          <a:p>
            <a:pPr marL="742950" lvl="1" indent="-285750" rtl="0" fontAlgn="base">
              <a:spcBef>
                <a:spcPts val="480"/>
              </a:spcBef>
              <a:spcAft>
                <a:spcPts val="0"/>
              </a:spcAft>
              <a:buFont typeface="Arial" panose="020B0604020202020204" pitchFamily="34" charset="0"/>
              <a:buChar char="•"/>
            </a:pPr>
            <a:r>
              <a:rPr lang="en-US" sz="1800" b="0" i="0" u="none" strike="noStrike" dirty="0">
                <a:solidFill>
                  <a:srgbClr val="000000"/>
                </a:solidFill>
                <a:effectLst/>
                <a:latin typeface="+mj-lt"/>
              </a:rPr>
              <a:t>Fat-soluble vitamins; soluble in lipids but insoluble in water, can be stored in the body. </a:t>
            </a:r>
            <a:r>
              <a:rPr lang="en-US" sz="1800" b="0" i="0" u="none" strike="noStrike" dirty="0" err="1">
                <a:solidFill>
                  <a:srgbClr val="000000"/>
                </a:solidFill>
                <a:effectLst/>
                <a:latin typeface="+mj-lt"/>
              </a:rPr>
              <a:t>E.g</a:t>
            </a:r>
            <a:r>
              <a:rPr lang="en-US" sz="1800" b="0" i="0" u="none" strike="noStrike" dirty="0">
                <a:solidFill>
                  <a:srgbClr val="000000"/>
                </a:solidFill>
                <a:effectLst/>
                <a:latin typeface="+mj-lt"/>
              </a:rPr>
              <a:t> A,D,E,K</a:t>
            </a:r>
            <a:endParaRPr lang="en-US" sz="1800" b="0" i="0" u="none" strike="noStrike" dirty="0">
              <a:solidFill>
                <a:srgbClr val="0BD0D9"/>
              </a:solidFill>
              <a:effectLst/>
              <a:latin typeface="+mj-lt"/>
            </a:endParaRPr>
          </a:p>
          <a:p>
            <a:pPr marL="742950" lvl="1" indent="-285750" rtl="0" fontAlgn="base">
              <a:spcBef>
                <a:spcPts val="480"/>
              </a:spcBef>
              <a:spcAft>
                <a:spcPts val="0"/>
              </a:spcAft>
              <a:buFont typeface="Arial" panose="020B0604020202020204" pitchFamily="34" charset="0"/>
              <a:buChar char="•"/>
            </a:pPr>
            <a:r>
              <a:rPr lang="en-US" sz="1800" b="0" i="0" u="none" strike="noStrike" dirty="0">
                <a:solidFill>
                  <a:srgbClr val="000000"/>
                </a:solidFill>
                <a:effectLst/>
                <a:latin typeface="+mj-lt"/>
              </a:rPr>
              <a:t>Water-soluble vitamins; soluble in water (what is the consequence?), not stored in the body hence need to be consumed on a daily basis. </a:t>
            </a:r>
            <a:r>
              <a:rPr lang="en-US" sz="1800" b="0" i="0" u="none" strike="noStrike" dirty="0" err="1">
                <a:solidFill>
                  <a:srgbClr val="000000"/>
                </a:solidFill>
                <a:effectLst/>
                <a:latin typeface="+mj-lt"/>
              </a:rPr>
              <a:t>E.g</a:t>
            </a:r>
            <a:r>
              <a:rPr lang="en-US" sz="1800" b="0" i="0" u="none" strike="noStrike" dirty="0">
                <a:solidFill>
                  <a:srgbClr val="000000"/>
                </a:solidFill>
                <a:effectLst/>
                <a:latin typeface="+mj-lt"/>
              </a:rPr>
              <a:t> vit C and B- vitamins</a:t>
            </a:r>
          </a:p>
          <a:p>
            <a:pPr marL="457200" lvl="1" indent="0" rtl="0" fontAlgn="base">
              <a:spcBef>
                <a:spcPts val="480"/>
              </a:spcBef>
              <a:spcAft>
                <a:spcPts val="0"/>
              </a:spcAft>
              <a:buNone/>
            </a:pPr>
            <a:endParaRPr lang="en-US" sz="1800" b="0" i="0" u="none" strike="noStrike" dirty="0">
              <a:solidFill>
                <a:srgbClr val="0BD0D9"/>
              </a:solidFill>
              <a:effectLst/>
              <a:latin typeface="Noto Sans Symbols"/>
            </a:endParaRPr>
          </a:p>
          <a:p>
            <a:endParaRPr lang="en-US" dirty="0"/>
          </a:p>
        </p:txBody>
      </p:sp>
      <p:sp>
        <p:nvSpPr>
          <p:cNvPr id="3" name="Title 2">
            <a:extLst>
              <a:ext uri="{FF2B5EF4-FFF2-40B4-BE49-F238E27FC236}">
                <a16:creationId xmlns:a16="http://schemas.microsoft.com/office/drawing/2014/main" id="{77CD4C68-5A07-4446-938F-A41BF4F8B99E}"/>
              </a:ext>
            </a:extLst>
          </p:cNvPr>
          <p:cNvSpPr>
            <a:spLocks noGrp="1"/>
          </p:cNvSpPr>
          <p:nvPr>
            <p:ph type="title"/>
          </p:nvPr>
        </p:nvSpPr>
        <p:spPr>
          <a:xfrm>
            <a:off x="599759" y="268913"/>
            <a:ext cx="11422911" cy="720725"/>
          </a:xfrm>
        </p:spPr>
        <p:txBody>
          <a:bodyPr/>
          <a:lstStyle/>
          <a:p>
            <a:r>
              <a:rPr lang="en-US" sz="2400" b="0" i="0" u="none" strike="noStrike" dirty="0">
                <a:solidFill>
                  <a:srgbClr val="04617B"/>
                </a:solidFill>
                <a:effectLst/>
                <a:latin typeface="+mn-lt"/>
              </a:rPr>
              <a:t>Vitamins </a:t>
            </a:r>
            <a:endParaRPr lang="en-US" dirty="0">
              <a:latin typeface="+mn-lt"/>
            </a:endParaRPr>
          </a:p>
        </p:txBody>
      </p:sp>
    </p:spTree>
    <p:extLst>
      <p:ext uri="{BB962C8B-B14F-4D97-AF65-F5344CB8AC3E}">
        <p14:creationId xmlns:p14="http://schemas.microsoft.com/office/powerpoint/2010/main" val="352203498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2D9159-0680-4CFB-A807-FA2CD43D58E0}"/>
              </a:ext>
            </a:extLst>
          </p:cNvPr>
          <p:cNvSpPr>
            <a:spLocks noGrp="1"/>
          </p:cNvSpPr>
          <p:nvPr>
            <p:ph type="body" sz="quarter" idx="13"/>
          </p:nvPr>
        </p:nvSpPr>
        <p:spPr/>
        <p:txBody>
          <a:bodyPr/>
          <a:lstStyle/>
          <a:p>
            <a:pPr marL="457200" marR="0" lvl="1" indent="0" algn="l" defTabSz="685766" rtl="0" eaLnBrk="1" fontAlgn="base" latinLnBrk="0" hangingPunct="1">
              <a:lnSpc>
                <a:spcPct val="120000"/>
              </a:lnSpc>
              <a:spcBef>
                <a:spcPts val="480"/>
              </a:spcBef>
              <a:spcAft>
                <a:spcPts val="0"/>
              </a:spcAft>
              <a:buClr>
                <a:srgbClr val="C80F0F"/>
              </a:buClr>
              <a:buSzTx/>
              <a:buFont typeface="Wingdings" panose="05000000000000000000" pitchFamily="2" charset="2"/>
              <a:buNone/>
              <a:tabLst/>
              <a:defRPr/>
            </a:pPr>
            <a:endParaRPr kumimoji="0" lang="en-US" sz="2000" b="0" i="0" u="none" strike="noStrike" kern="1200" cap="none" spc="0" normalizeH="0" baseline="0" noProof="0" dirty="0">
              <a:ln>
                <a:noFill/>
              </a:ln>
              <a:solidFill>
                <a:srgbClr val="04617B"/>
              </a:solidFill>
              <a:effectLst/>
              <a:uLnTx/>
              <a:uFillTx/>
              <a:latin typeface="Arial"/>
              <a:ea typeface="+mn-ea"/>
              <a:cs typeface="+mn-cs"/>
            </a:endParaRPr>
          </a:p>
          <a:p>
            <a:pPr marL="457200" marR="0" lvl="1" indent="0" algn="l" defTabSz="685766" rtl="0" eaLnBrk="1" fontAlgn="base" latinLnBrk="0" hangingPunct="1">
              <a:lnSpc>
                <a:spcPct val="120000"/>
              </a:lnSpc>
              <a:spcBef>
                <a:spcPts val="480"/>
              </a:spcBef>
              <a:spcAft>
                <a:spcPts val="0"/>
              </a:spcAft>
              <a:buClr>
                <a:srgbClr val="C80F0F"/>
              </a:buClr>
              <a:buSzTx/>
              <a:buFont typeface="Wingdings" panose="05000000000000000000" pitchFamily="2" charset="2"/>
              <a:buNone/>
              <a:tabLst/>
              <a:defRPr/>
            </a:pPr>
            <a:r>
              <a:rPr kumimoji="0" lang="en-US" sz="2000" b="0" i="0" u="none" strike="noStrike" kern="1200" cap="none" spc="0" normalizeH="0" baseline="0" noProof="0" dirty="0">
                <a:ln>
                  <a:noFill/>
                </a:ln>
                <a:solidFill>
                  <a:srgbClr val="04617B"/>
                </a:solidFill>
                <a:effectLst/>
                <a:uLnTx/>
                <a:uFillTx/>
                <a:latin typeface="Arial"/>
                <a:ea typeface="+mn-ea"/>
                <a:cs typeface="+mn-cs"/>
              </a:rPr>
              <a:t>Functions of vitamins</a:t>
            </a:r>
          </a:p>
          <a:p>
            <a:pPr marL="0" marR="0" lvl="0" indent="0" algn="l" defTabSz="685766" rtl="0" eaLnBrk="1" fontAlgn="base" latinLnBrk="0" hangingPunct="1">
              <a:lnSpc>
                <a:spcPct val="12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Prevent infections </a:t>
            </a:r>
            <a:r>
              <a:rPr kumimoji="0" lang="en-US" sz="1800" b="0" i="0" u="none" strike="noStrike" kern="1200" cap="none" spc="0" normalizeH="0" baseline="0" noProof="0" dirty="0" err="1">
                <a:ln>
                  <a:noFill/>
                </a:ln>
                <a:solidFill>
                  <a:srgbClr val="000000"/>
                </a:solidFill>
                <a:effectLst/>
                <a:uLnTx/>
                <a:uFillTx/>
                <a:latin typeface="Arial"/>
                <a:ea typeface="+mn-ea"/>
                <a:cs typeface="+mn-cs"/>
              </a:rPr>
              <a:t>e.g</a:t>
            </a:r>
            <a:r>
              <a:rPr kumimoji="0" lang="en-US" sz="1800" b="0" i="0" u="none" strike="noStrike" kern="1200" cap="none" spc="0" normalizeH="0" baseline="0" noProof="0" dirty="0">
                <a:ln>
                  <a:noFill/>
                </a:ln>
                <a:solidFill>
                  <a:srgbClr val="000000"/>
                </a:solidFill>
                <a:effectLst/>
                <a:uLnTx/>
                <a:uFillTx/>
                <a:latin typeface="Arial"/>
                <a:ea typeface="+mn-ea"/>
                <a:cs typeface="+mn-cs"/>
              </a:rPr>
              <a:t> vit A</a:t>
            </a:r>
            <a:endParaRPr kumimoji="0" lang="en-US" sz="1800" b="0" i="0" u="none" strike="noStrike" kern="1200" cap="none" spc="0" normalizeH="0" baseline="0" noProof="0" dirty="0">
              <a:ln>
                <a:noFill/>
              </a:ln>
              <a:solidFill>
                <a:srgbClr val="0BD0D9"/>
              </a:solidFill>
              <a:effectLst/>
              <a:uLnTx/>
              <a:uFillTx/>
              <a:latin typeface="Arial"/>
              <a:ea typeface="+mn-ea"/>
              <a:cs typeface="+mn-cs"/>
            </a:endParaRPr>
          </a:p>
          <a:p>
            <a:pPr marL="0" marR="0" lvl="0" indent="0" algn="l" defTabSz="685766" rtl="0" eaLnBrk="1" fontAlgn="base" latinLnBrk="0" hangingPunct="1">
              <a:lnSpc>
                <a:spcPct val="120000"/>
              </a:lnSpc>
              <a:spcBef>
                <a:spcPts val="52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Help in release of energy from foods (B-vitamins)</a:t>
            </a:r>
            <a:endParaRPr kumimoji="0" lang="en-US" sz="1800" b="0" i="0" u="none" strike="noStrike" kern="1200" cap="none" spc="0" normalizeH="0" baseline="0" noProof="0" dirty="0">
              <a:ln>
                <a:noFill/>
              </a:ln>
              <a:solidFill>
                <a:srgbClr val="0BD0D9"/>
              </a:solidFill>
              <a:effectLst/>
              <a:uLnTx/>
              <a:uFillTx/>
              <a:latin typeface="Arial"/>
              <a:ea typeface="+mn-ea"/>
              <a:cs typeface="+mn-cs"/>
            </a:endParaRPr>
          </a:p>
          <a:p>
            <a:pPr marL="0" marR="0" lvl="0" indent="0" algn="l" defTabSz="685766" rtl="0" eaLnBrk="1" fontAlgn="base" latinLnBrk="0" hangingPunct="1">
              <a:lnSpc>
                <a:spcPct val="120000"/>
              </a:lnSpc>
              <a:spcBef>
                <a:spcPts val="52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Eye and skin health, vits A,D</a:t>
            </a:r>
            <a:endParaRPr kumimoji="0" lang="en-US" sz="1800" b="0" i="0" u="none" strike="noStrike" kern="1200" cap="none" spc="0" normalizeH="0" baseline="0" noProof="0" dirty="0">
              <a:ln>
                <a:noFill/>
              </a:ln>
              <a:solidFill>
                <a:srgbClr val="0BD0D9"/>
              </a:solidFill>
              <a:effectLst/>
              <a:uLnTx/>
              <a:uFillTx/>
              <a:latin typeface="Arial"/>
              <a:ea typeface="+mn-ea"/>
              <a:cs typeface="+mn-cs"/>
            </a:endParaRPr>
          </a:p>
          <a:p>
            <a:pPr marL="0" marR="0" lvl="0" indent="0" algn="l" defTabSz="685766" rtl="0" eaLnBrk="1" fontAlgn="base" latinLnBrk="0" hangingPunct="1">
              <a:lnSpc>
                <a:spcPct val="120000"/>
              </a:lnSpc>
              <a:spcBef>
                <a:spcPts val="52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Formation of red-blood cells (prevention of </a:t>
            </a:r>
            <a:r>
              <a:rPr kumimoji="0" lang="en-US" sz="1800" b="0" i="0" u="none" strike="noStrike" kern="1200" cap="none" spc="0" normalizeH="0" baseline="0" noProof="0" dirty="0" err="1">
                <a:ln>
                  <a:noFill/>
                </a:ln>
                <a:solidFill>
                  <a:srgbClr val="000000"/>
                </a:solidFill>
                <a:effectLst/>
                <a:uLnTx/>
                <a:uFillTx/>
                <a:latin typeface="Arial"/>
                <a:ea typeface="+mn-ea"/>
                <a:cs typeface="+mn-cs"/>
              </a:rPr>
              <a:t>anaemia</a:t>
            </a:r>
            <a:r>
              <a:rPr kumimoji="0" lang="en-US" sz="1800" b="0" i="0" u="none" strike="noStrike" kern="1200" cap="none" spc="0" normalizeH="0" baseline="0" noProof="0" dirty="0">
                <a:ln>
                  <a:noFill/>
                </a:ln>
                <a:solidFill>
                  <a:srgbClr val="000000"/>
                </a:solidFill>
                <a:effectLst/>
                <a:uLnTx/>
                <a:uFillTx/>
                <a:latin typeface="Arial"/>
                <a:ea typeface="+mn-ea"/>
                <a:cs typeface="+mn-cs"/>
              </a:rPr>
              <a:t>)</a:t>
            </a:r>
            <a:endParaRPr kumimoji="0" lang="en-US" sz="1800" b="0" i="0" u="none" strike="noStrike" kern="1200" cap="none" spc="0" normalizeH="0" baseline="0" noProof="0" dirty="0">
              <a:ln>
                <a:noFill/>
              </a:ln>
              <a:solidFill>
                <a:srgbClr val="0BD0D9"/>
              </a:solidFill>
              <a:effectLst/>
              <a:uLnTx/>
              <a:uFillTx/>
              <a:latin typeface="Arial"/>
              <a:ea typeface="+mn-ea"/>
              <a:cs typeface="+mn-cs"/>
            </a:endParaRPr>
          </a:p>
          <a:p>
            <a:pPr marL="0" marR="0" lvl="0" indent="0" algn="l" defTabSz="685766" rtl="0" eaLnBrk="1" fontAlgn="base" latinLnBrk="0" hangingPunct="1">
              <a:lnSpc>
                <a:spcPct val="120000"/>
              </a:lnSpc>
              <a:spcBef>
                <a:spcPts val="52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Help in absorption of iron from food (vit C)</a:t>
            </a:r>
            <a:endParaRPr kumimoji="0" lang="en-US" sz="1800" b="0" i="0" u="none" strike="noStrike" kern="1200" cap="none" spc="0" normalizeH="0" baseline="0" noProof="0" dirty="0">
              <a:ln>
                <a:noFill/>
              </a:ln>
              <a:solidFill>
                <a:srgbClr val="0BD0D9"/>
              </a:solidFill>
              <a:effectLst/>
              <a:uLnTx/>
              <a:uFillTx/>
              <a:latin typeface="Arial"/>
              <a:ea typeface="+mn-ea"/>
              <a:cs typeface="+mn-cs"/>
            </a:endParaRPr>
          </a:p>
          <a:p>
            <a:pPr marL="0" marR="0" lvl="0" indent="0" algn="l" defTabSz="685766" rtl="0" eaLnBrk="1" fontAlgn="base" latinLnBrk="0" hangingPunct="1">
              <a:lnSpc>
                <a:spcPct val="120000"/>
              </a:lnSpc>
              <a:spcBef>
                <a:spcPts val="52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Help to destroy free radicals in the body/antioxidants(prevention of cancer?)</a:t>
            </a:r>
            <a:endParaRPr kumimoji="0" lang="en-US" sz="1800" b="0" i="0" u="none" strike="noStrike" kern="1200" cap="none" spc="0" normalizeH="0" baseline="0" noProof="0" dirty="0">
              <a:ln>
                <a:noFill/>
              </a:ln>
              <a:solidFill>
                <a:srgbClr val="0BD0D9"/>
              </a:solidFill>
              <a:effectLst/>
              <a:uLnTx/>
              <a:uFillTx/>
              <a:latin typeface="Arial"/>
              <a:ea typeface="+mn-ea"/>
              <a:cs typeface="+mn-cs"/>
            </a:endParaRPr>
          </a:p>
          <a:p>
            <a:pPr marL="0" marR="0" lvl="0" indent="0" algn="l" defTabSz="685766" rtl="0" eaLnBrk="1" fontAlgn="base" latinLnBrk="0" hangingPunct="1">
              <a:lnSpc>
                <a:spcPct val="120000"/>
              </a:lnSpc>
              <a:spcBef>
                <a:spcPts val="52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Sources of vits incl: vegetables, fresh and dried fruit, milk, whole grains </a:t>
            </a:r>
            <a:r>
              <a:rPr kumimoji="0" lang="en-US" sz="1800" b="0" i="0" u="none" strike="noStrike" kern="1200" cap="none" spc="0" normalizeH="0" baseline="0" noProof="0" dirty="0" err="1">
                <a:ln>
                  <a:noFill/>
                </a:ln>
                <a:solidFill>
                  <a:srgbClr val="000000"/>
                </a:solidFill>
                <a:effectLst/>
                <a:uLnTx/>
                <a:uFillTx/>
                <a:latin typeface="Arial"/>
                <a:ea typeface="+mn-ea"/>
                <a:cs typeface="+mn-cs"/>
              </a:rPr>
              <a:t>etc</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endParaRPr lang="en-US" dirty="0"/>
          </a:p>
        </p:txBody>
      </p:sp>
    </p:spTree>
    <p:extLst>
      <p:ext uri="{BB962C8B-B14F-4D97-AF65-F5344CB8AC3E}">
        <p14:creationId xmlns:p14="http://schemas.microsoft.com/office/powerpoint/2010/main" val="307098757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C7179C-AF80-4311-AD40-FF1495DA88CB}"/>
              </a:ext>
            </a:extLst>
          </p:cNvPr>
          <p:cNvSpPr>
            <a:spLocks noGrp="1"/>
          </p:cNvSpPr>
          <p:nvPr>
            <p:ph type="body" sz="quarter" idx="13"/>
          </p:nvPr>
        </p:nvSpPr>
        <p:spPr>
          <a:xfrm>
            <a:off x="589483" y="1041010"/>
            <a:ext cx="9563579" cy="5349516"/>
          </a:xfrm>
        </p:spPr>
        <p:txBody>
          <a:bodyPr/>
          <a:lstStyle/>
          <a:p>
            <a:pPr rtl="0" fontAlgn="base">
              <a:spcBef>
                <a:spcPts val="520"/>
              </a:spcBef>
              <a:spcAft>
                <a:spcPts val="0"/>
              </a:spcAft>
            </a:pPr>
            <a:r>
              <a:rPr kumimoji="0" lang="en-US" sz="2000" b="1" i="0" u="none" strike="noStrike" kern="1200" cap="none" spc="0" normalizeH="0" baseline="0" noProof="0" dirty="0">
                <a:ln>
                  <a:noFill/>
                </a:ln>
                <a:effectLst/>
                <a:uLnTx/>
                <a:uFillTx/>
                <a:latin typeface="+mj-lt"/>
                <a:ea typeface="+mj-ea"/>
                <a:cs typeface="+mj-cs"/>
              </a:rPr>
              <a:t>Minerals</a:t>
            </a:r>
          </a:p>
          <a:p>
            <a:pPr marL="0" marR="0" lvl="0" indent="0" algn="l" defTabSz="685766" rtl="0" eaLnBrk="1" fontAlgn="base" latinLnBrk="0" hangingPunct="1">
              <a:lnSpc>
                <a:spcPct val="12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j-lt"/>
                <a:ea typeface="+mn-ea"/>
                <a:cs typeface="+mn-cs"/>
              </a:rPr>
              <a:t>Needed in small amounts to facilitate chemical processes in the body</a:t>
            </a:r>
            <a:endParaRPr kumimoji="0" lang="en-US" sz="1800" b="0" i="0" u="none" strike="noStrike" kern="1200" cap="none" spc="0" normalizeH="0" baseline="0" noProof="0" dirty="0">
              <a:ln>
                <a:noFill/>
              </a:ln>
              <a:solidFill>
                <a:srgbClr val="0BD0D9"/>
              </a:solidFill>
              <a:effectLst/>
              <a:uLnTx/>
              <a:uFillTx/>
              <a:latin typeface="+mj-lt"/>
              <a:ea typeface="+mn-ea"/>
              <a:cs typeface="+mn-cs"/>
            </a:endParaRPr>
          </a:p>
          <a:p>
            <a:pPr marL="0" marR="0" lvl="0" indent="0" algn="l" defTabSz="685766" rtl="0" eaLnBrk="1" fontAlgn="base" latinLnBrk="0" hangingPunct="1">
              <a:lnSpc>
                <a:spcPct val="120000"/>
              </a:lnSpc>
              <a:spcBef>
                <a:spcPts val="52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j-lt"/>
                <a:ea typeface="+mn-ea"/>
                <a:cs typeface="+mn-cs"/>
              </a:rPr>
              <a:t>Food content of minerals is affected by the environment in which the source crop or animal grows, </a:t>
            </a:r>
            <a:r>
              <a:rPr kumimoji="0" lang="en-US" sz="1800" b="0" i="0" u="none" strike="noStrike" kern="1200" cap="none" spc="0" normalizeH="0" baseline="0" noProof="0" dirty="0" err="1">
                <a:ln>
                  <a:noFill/>
                </a:ln>
                <a:solidFill>
                  <a:srgbClr val="000000"/>
                </a:solidFill>
                <a:effectLst/>
                <a:uLnTx/>
                <a:uFillTx/>
                <a:latin typeface="+mj-lt"/>
                <a:ea typeface="+mn-ea"/>
                <a:cs typeface="+mn-cs"/>
              </a:rPr>
              <a:t>i.e</a:t>
            </a:r>
            <a:r>
              <a:rPr kumimoji="0" lang="en-US" sz="1800" b="0" i="0" u="none" strike="noStrike" kern="1200" cap="none" spc="0" normalizeH="0" baseline="0" noProof="0" dirty="0">
                <a:ln>
                  <a:noFill/>
                </a:ln>
                <a:solidFill>
                  <a:srgbClr val="000000"/>
                </a:solidFill>
                <a:effectLst/>
                <a:uLnTx/>
                <a:uFillTx/>
                <a:latin typeface="+mj-lt"/>
                <a:ea typeface="+mn-ea"/>
                <a:cs typeface="+mn-cs"/>
              </a:rPr>
              <a:t> soil and feed</a:t>
            </a:r>
            <a:endParaRPr kumimoji="0" lang="en-US" sz="1800" b="0" i="0" u="none" strike="noStrike" kern="1200" cap="none" spc="0" normalizeH="0" baseline="0" noProof="0" dirty="0">
              <a:ln>
                <a:noFill/>
              </a:ln>
              <a:solidFill>
                <a:srgbClr val="0BD0D9"/>
              </a:solidFill>
              <a:effectLst/>
              <a:uLnTx/>
              <a:uFillTx/>
              <a:latin typeface="+mj-lt"/>
              <a:ea typeface="+mn-ea"/>
              <a:cs typeface="+mn-cs"/>
            </a:endParaRPr>
          </a:p>
          <a:p>
            <a:pPr marL="0" marR="0" lvl="0" indent="0" algn="l" defTabSz="685766" rtl="0" eaLnBrk="1" fontAlgn="base" latinLnBrk="0" hangingPunct="1">
              <a:lnSpc>
                <a:spcPct val="120000"/>
              </a:lnSpc>
              <a:spcBef>
                <a:spcPts val="52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j-lt"/>
                <a:ea typeface="+mn-ea"/>
                <a:cs typeface="+mn-cs"/>
              </a:rPr>
              <a:t>Examples: iron, iodine, zinc, selenium, sodium, potassium, </a:t>
            </a:r>
            <a:r>
              <a:rPr kumimoji="0" lang="en-US" sz="1800" b="0" i="0" u="none" strike="noStrike" kern="1200" cap="none" spc="0" normalizeH="0" baseline="0" noProof="0" dirty="0" err="1">
                <a:ln>
                  <a:noFill/>
                </a:ln>
                <a:solidFill>
                  <a:srgbClr val="000000"/>
                </a:solidFill>
                <a:effectLst/>
                <a:uLnTx/>
                <a:uFillTx/>
                <a:latin typeface="+mj-lt"/>
                <a:ea typeface="+mn-ea"/>
                <a:cs typeface="+mn-cs"/>
              </a:rPr>
              <a:t>etc</a:t>
            </a:r>
            <a:endParaRPr kumimoji="0" lang="en-US" sz="1800" b="0" i="0" u="none" strike="noStrike" kern="1200" cap="none" spc="0" normalizeH="0" baseline="0" noProof="0" dirty="0">
              <a:ln>
                <a:noFill/>
              </a:ln>
              <a:solidFill>
                <a:srgbClr val="0BD0D9"/>
              </a:solidFill>
              <a:effectLst/>
              <a:uLnTx/>
              <a:uFillTx/>
              <a:latin typeface="+mj-lt"/>
              <a:ea typeface="+mn-ea"/>
              <a:cs typeface="+mn-cs"/>
            </a:endParaRPr>
          </a:p>
          <a:p>
            <a:pPr marL="0" marR="0" lvl="0" indent="0" algn="l" defTabSz="685766" rtl="0" eaLnBrk="1" fontAlgn="base" latinLnBrk="0" hangingPunct="1">
              <a:lnSpc>
                <a:spcPct val="120000"/>
              </a:lnSpc>
              <a:spcBef>
                <a:spcPts val="52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j-lt"/>
                <a:ea typeface="+mn-ea"/>
                <a:cs typeface="+mn-cs"/>
              </a:rPr>
              <a:t>Sources: liver, green leafy vegetables, pumpkin seeds, milk, </a:t>
            </a:r>
            <a:r>
              <a:rPr kumimoji="0" lang="en-US" sz="1800" b="0" i="0" u="none" strike="noStrike" kern="1200" cap="none" spc="0" normalizeH="0" baseline="0" noProof="0" dirty="0" err="1">
                <a:ln>
                  <a:noFill/>
                </a:ln>
                <a:solidFill>
                  <a:srgbClr val="000000"/>
                </a:solidFill>
                <a:effectLst/>
                <a:uLnTx/>
                <a:uFillTx/>
                <a:latin typeface="+mj-lt"/>
                <a:ea typeface="+mn-ea"/>
                <a:cs typeface="+mn-cs"/>
              </a:rPr>
              <a:t>etc</a:t>
            </a:r>
            <a:endParaRPr kumimoji="0" lang="en-US" sz="18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l" defTabSz="685766" rtl="0" eaLnBrk="1" fontAlgn="base" latinLnBrk="0" hangingPunct="1">
              <a:lnSpc>
                <a:spcPct val="120000"/>
              </a:lnSpc>
              <a:spcBef>
                <a:spcPts val="520"/>
              </a:spcBef>
              <a:spcAft>
                <a:spcPts val="0"/>
              </a:spcAft>
              <a:buClrTx/>
              <a:buSzTx/>
              <a:tabLst/>
              <a:defRPr/>
            </a:pPr>
            <a:endParaRPr lang="en-US" dirty="0">
              <a:solidFill>
                <a:srgbClr val="000000"/>
              </a:solidFill>
              <a:latin typeface="+mj-lt"/>
            </a:endParaRPr>
          </a:p>
          <a:p>
            <a:pPr marL="0" marR="0" lvl="0" indent="0" algn="l" defTabSz="685766" rtl="0" eaLnBrk="1" fontAlgn="base" latinLnBrk="0" hangingPunct="1">
              <a:lnSpc>
                <a:spcPct val="120000"/>
              </a:lnSpc>
              <a:spcBef>
                <a:spcPts val="520"/>
              </a:spcBef>
              <a:spcAft>
                <a:spcPts val="0"/>
              </a:spcAft>
              <a:buClrTx/>
              <a:buSzTx/>
              <a:tabLst/>
              <a:defRPr/>
            </a:pPr>
            <a:r>
              <a:rPr kumimoji="0" lang="en-US" sz="2000" b="1" i="0" u="none" strike="noStrike" kern="1200" cap="none" spc="0" normalizeH="0" baseline="0" noProof="0" dirty="0">
                <a:ln>
                  <a:noFill/>
                </a:ln>
                <a:solidFill>
                  <a:schemeClr val="accent5">
                    <a:lumMod val="75000"/>
                  </a:schemeClr>
                </a:solidFill>
                <a:effectLst/>
                <a:uLnTx/>
                <a:uFillTx/>
                <a:latin typeface="+mj-lt"/>
                <a:ea typeface="+mn-ea"/>
                <a:cs typeface="+mn-cs"/>
              </a:rPr>
              <a:t>Fiber </a:t>
            </a: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000000"/>
                </a:solidFill>
                <a:effectLst/>
                <a:uLnTx/>
                <a:uFillTx/>
                <a:latin typeface="+mj-lt"/>
                <a:ea typeface="+mn-ea"/>
                <a:cs typeface="+mn-cs"/>
              </a:rPr>
              <a:t>• </a:t>
            </a:r>
            <a:r>
              <a:rPr kumimoji="0" lang="en-US" sz="1800" b="0" i="0" u="none" strike="noStrike" kern="1200" cap="none" spc="0" normalizeH="0" baseline="0" noProof="0" dirty="0">
                <a:ln>
                  <a:noFill/>
                </a:ln>
                <a:solidFill>
                  <a:srgbClr val="000000"/>
                </a:solidFill>
                <a:effectLst/>
                <a:uLnTx/>
                <a:uFillTx/>
                <a:latin typeface="+mj-lt"/>
                <a:ea typeface="+mn-ea"/>
                <a:cs typeface="+mn-cs"/>
              </a:rPr>
              <a:t>Fiber adds bulk to food and is important in the functioning of the digestive</a:t>
            </a: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mj-lt"/>
                <a:ea typeface="+mn-ea"/>
                <a:cs typeface="+mn-cs"/>
              </a:rPr>
              <a:t>Fiber is a type of complex carbohydrate that is found in plants.</a:t>
            </a: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mj-lt"/>
                <a:ea typeface="+mn-ea"/>
                <a:cs typeface="+mn-cs"/>
              </a:rPr>
              <a:t>A high-fiber diet: prevent heart disease, reduce the risk of colon cancer and prevent constipation</a:t>
            </a:r>
          </a:p>
          <a:p>
            <a:pPr marL="0" marR="0" lvl="0" indent="0" algn="l" defTabSz="685766" rtl="0" eaLnBrk="1" fontAlgn="base" latinLnBrk="0" hangingPunct="1">
              <a:lnSpc>
                <a:spcPct val="120000"/>
              </a:lnSpc>
              <a:spcBef>
                <a:spcPts val="520"/>
              </a:spcBef>
              <a:spcAft>
                <a:spcPts val="0"/>
              </a:spcAft>
              <a:buClrTx/>
              <a:buSzTx/>
              <a:tabLst/>
              <a:defRPr/>
            </a:pPr>
            <a:endParaRPr kumimoji="0" lang="en-US" sz="1800" b="0" i="0" u="none" strike="noStrike" kern="1200" cap="none" spc="0" normalizeH="0" baseline="0" noProof="0" dirty="0">
              <a:ln>
                <a:noFill/>
              </a:ln>
              <a:solidFill>
                <a:srgbClr val="0BD0D9"/>
              </a:solidFill>
              <a:effectLst/>
              <a:uLnTx/>
              <a:uFillTx/>
              <a:latin typeface="Noto Sans Symbols"/>
              <a:ea typeface="+mn-ea"/>
              <a:cs typeface="+mn-cs"/>
            </a:endParaRPr>
          </a:p>
          <a:p>
            <a:pPr rtl="0" fontAlgn="base">
              <a:spcBef>
                <a:spcPts val="520"/>
              </a:spcBef>
              <a:spcAft>
                <a:spcPts val="0"/>
              </a:spcAft>
            </a:pPr>
            <a:endParaRPr lang="en-US" sz="1600" b="0" i="0" u="none" strike="noStrike" dirty="0">
              <a:solidFill>
                <a:srgbClr val="0BD0D9"/>
              </a:solidFill>
              <a:effectLst/>
              <a:latin typeface="Noto Sans Symbols"/>
            </a:endParaRPr>
          </a:p>
          <a:p>
            <a:endParaRPr lang="en-US" dirty="0"/>
          </a:p>
        </p:txBody>
      </p:sp>
      <p:sp>
        <p:nvSpPr>
          <p:cNvPr id="3" name="Title 2">
            <a:extLst>
              <a:ext uri="{FF2B5EF4-FFF2-40B4-BE49-F238E27FC236}">
                <a16:creationId xmlns:a16="http://schemas.microsoft.com/office/drawing/2014/main" id="{7D9968C7-363B-436B-974A-7E75D3388AC7}"/>
              </a:ext>
            </a:extLst>
          </p:cNvPr>
          <p:cNvSpPr>
            <a:spLocks noGrp="1"/>
          </p:cNvSpPr>
          <p:nvPr>
            <p:ph type="title"/>
          </p:nvPr>
        </p:nvSpPr>
        <p:spPr>
          <a:xfrm>
            <a:off x="599759" y="320284"/>
            <a:ext cx="11422911" cy="501649"/>
          </a:xfrm>
        </p:spPr>
        <p:txBody>
          <a:bodyPr/>
          <a:lstStyle/>
          <a:p>
            <a:r>
              <a:rPr lang="de-DE" b="0" dirty="0">
                <a:solidFill>
                  <a:srgbClr val="04617B"/>
                </a:solidFill>
              </a:rPr>
              <a:t>M</a:t>
            </a:r>
            <a:r>
              <a:rPr lang="en-US" b="0" dirty="0" err="1">
                <a:solidFill>
                  <a:srgbClr val="04617B"/>
                </a:solidFill>
              </a:rPr>
              <a:t>inerals</a:t>
            </a:r>
            <a:r>
              <a:rPr lang="en-US" b="0" dirty="0">
                <a:solidFill>
                  <a:srgbClr val="04617B"/>
                </a:solidFill>
              </a:rPr>
              <a:t> and Fiber</a:t>
            </a:r>
            <a:endParaRPr lang="en-US" dirty="0"/>
          </a:p>
        </p:txBody>
      </p:sp>
    </p:spTree>
    <p:extLst>
      <p:ext uri="{BB962C8B-B14F-4D97-AF65-F5344CB8AC3E}">
        <p14:creationId xmlns:p14="http://schemas.microsoft.com/office/powerpoint/2010/main" val="159823633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65A554-7DDE-4762-A71D-8570A31569F3}"/>
              </a:ext>
            </a:extLst>
          </p:cNvPr>
          <p:cNvSpPr>
            <a:spLocks noGrp="1"/>
          </p:cNvSpPr>
          <p:nvPr>
            <p:ph type="body" sz="quarter" idx="13"/>
          </p:nvPr>
        </p:nvSpPr>
        <p:spPr>
          <a:xfrm>
            <a:off x="599757" y="1041008"/>
            <a:ext cx="9563579" cy="5349517"/>
          </a:xfrm>
        </p:spPr>
        <p:txBody>
          <a:bodyPr/>
          <a:lstStyle/>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rPr>
              <a:t>Made up of hydrogen and oxygen</a:t>
            </a:r>
            <a:endParaRPr lang="en-US" sz="1800" b="0" i="0" u="none" strike="noStrike" dirty="0">
              <a:solidFill>
                <a:srgbClr val="0BD0D9"/>
              </a:solidFill>
              <a:effectLst/>
            </a:endParaRPr>
          </a:p>
          <a:p>
            <a:pPr indent="-274320" rtl="0">
              <a:spcBef>
                <a:spcPts val="520"/>
              </a:spcBef>
              <a:spcAft>
                <a:spcPts val="0"/>
              </a:spcAft>
            </a:pPr>
            <a:endParaRPr lang="en-US" sz="1800" dirty="0">
              <a:solidFill>
                <a:srgbClr val="C00000"/>
              </a:solidFill>
            </a:endParaRPr>
          </a:p>
          <a:p>
            <a:pPr indent="-274320" rtl="0">
              <a:spcBef>
                <a:spcPts val="520"/>
              </a:spcBef>
              <a:spcAft>
                <a:spcPts val="0"/>
              </a:spcAft>
            </a:pPr>
            <a:r>
              <a:rPr lang="en-US" sz="1800" b="0" i="0" u="none" strike="noStrike" dirty="0">
                <a:solidFill>
                  <a:srgbClr val="C00000"/>
                </a:solidFill>
                <a:effectLst/>
              </a:rPr>
              <a:t>Did you know it is not nutrient but very essential for life……………………..</a:t>
            </a:r>
            <a:endParaRPr lang="en-US" b="0" dirty="0">
              <a:effectLst/>
            </a:endParaRPr>
          </a:p>
          <a:p>
            <a:pPr marL="294119" rtl="0" fontAlgn="base">
              <a:spcBef>
                <a:spcPts val="480"/>
              </a:spcBef>
              <a:spcAft>
                <a:spcPts val="0"/>
              </a:spcAft>
              <a:buFont typeface="Arial" panose="020B0604020202020204" pitchFamily="34" charset="0"/>
              <a:buChar char="•"/>
            </a:pPr>
            <a:r>
              <a:rPr lang="en-US" sz="1800" b="0" i="0" u="none" strike="noStrike" dirty="0">
                <a:solidFill>
                  <a:srgbClr val="000000"/>
                </a:solidFill>
                <a:effectLst/>
              </a:rPr>
              <a:t>The total amount of water in the body of an average adult is 37 </a:t>
            </a:r>
            <a:r>
              <a:rPr lang="en-US" sz="1800" b="0" i="0" u="none" strike="noStrike" dirty="0" err="1">
                <a:solidFill>
                  <a:srgbClr val="000000"/>
                </a:solidFill>
                <a:effectLst/>
              </a:rPr>
              <a:t>litres</a:t>
            </a:r>
            <a:r>
              <a:rPr lang="en-US" sz="1800" b="0" i="0" u="none" strike="noStrike" dirty="0">
                <a:solidFill>
                  <a:srgbClr val="000000"/>
                </a:solidFill>
                <a:effectLst/>
              </a:rPr>
              <a:t>.</a:t>
            </a:r>
            <a:endParaRPr lang="en-US" sz="1800" b="0" i="0" u="none" strike="noStrike" dirty="0">
              <a:solidFill>
                <a:srgbClr val="0F6FC6"/>
              </a:solidFill>
              <a:effectLst/>
            </a:endParaRPr>
          </a:p>
          <a:p>
            <a:pPr marL="294119" rtl="0" fontAlgn="base">
              <a:spcBef>
                <a:spcPts val="480"/>
              </a:spcBef>
              <a:spcAft>
                <a:spcPts val="0"/>
              </a:spcAft>
              <a:buFont typeface="Arial" panose="020B0604020202020204" pitchFamily="34" charset="0"/>
              <a:buChar char="•"/>
            </a:pPr>
            <a:r>
              <a:rPr lang="en-US" sz="1800" b="0" i="0" u="none" strike="noStrike" dirty="0">
                <a:solidFill>
                  <a:srgbClr val="000000"/>
                </a:solidFill>
                <a:effectLst/>
              </a:rPr>
              <a:t> Human brains are 75% water.</a:t>
            </a:r>
            <a:endParaRPr lang="en-US" sz="1800" b="0" i="0" u="none" strike="noStrike" dirty="0">
              <a:solidFill>
                <a:srgbClr val="0F6FC6"/>
              </a:solidFill>
              <a:effectLst/>
            </a:endParaRPr>
          </a:p>
          <a:p>
            <a:pPr marL="294119" rtl="0" fontAlgn="base">
              <a:spcBef>
                <a:spcPts val="480"/>
              </a:spcBef>
              <a:spcAft>
                <a:spcPts val="0"/>
              </a:spcAft>
              <a:buFont typeface="Arial" panose="020B0604020202020204" pitchFamily="34" charset="0"/>
              <a:buChar char="•"/>
            </a:pPr>
            <a:r>
              <a:rPr lang="en-US" sz="1800" b="0" i="0" u="none" strike="noStrike" dirty="0">
                <a:solidFill>
                  <a:srgbClr val="000000"/>
                </a:solidFill>
                <a:effectLst/>
              </a:rPr>
              <a:t>Human bones are 25% water.</a:t>
            </a:r>
            <a:endParaRPr lang="en-US" sz="1800" b="0" i="0" u="none" strike="noStrike" dirty="0">
              <a:solidFill>
                <a:srgbClr val="0F6FC6"/>
              </a:solidFill>
              <a:effectLst/>
            </a:endParaRPr>
          </a:p>
          <a:p>
            <a:pPr marL="294119" rtl="0" fontAlgn="base">
              <a:spcBef>
                <a:spcPts val="480"/>
              </a:spcBef>
              <a:spcAft>
                <a:spcPts val="0"/>
              </a:spcAft>
              <a:buFont typeface="Arial" panose="020B0604020202020204" pitchFamily="34" charset="0"/>
              <a:buChar char="•"/>
            </a:pPr>
            <a:r>
              <a:rPr lang="en-US" sz="1800" b="0" i="0" u="none" strike="noStrike" dirty="0">
                <a:solidFill>
                  <a:srgbClr val="000000"/>
                </a:solidFill>
                <a:effectLst/>
              </a:rPr>
              <a:t> Human blood is 83% water.</a:t>
            </a:r>
          </a:p>
          <a:p>
            <a:pPr marL="294119" rtl="0" fontAlgn="base">
              <a:spcBef>
                <a:spcPts val="480"/>
              </a:spcBef>
              <a:spcAft>
                <a:spcPts val="0"/>
              </a:spcAft>
              <a:buFont typeface="Arial" panose="020B0604020202020204" pitchFamily="34" charset="0"/>
              <a:buChar char="•"/>
            </a:pPr>
            <a:endParaRPr lang="en-US" sz="1600" b="0" i="0" u="none" strike="noStrike" dirty="0">
              <a:solidFill>
                <a:srgbClr val="000000"/>
              </a:solidFill>
              <a:effectLst/>
            </a:endParaRPr>
          </a:p>
          <a:p>
            <a:pPr marL="0" marR="0" lvl="0" indent="0" algn="l" defTabSz="685766" rtl="0" eaLnBrk="1" fontAlgn="base" latinLnBrk="0" hangingPunct="1">
              <a:lnSpc>
                <a:spcPct val="120000"/>
              </a:lnSpc>
              <a:spcBef>
                <a:spcPts val="0"/>
              </a:spcBef>
              <a:spcAft>
                <a:spcPts val="0"/>
              </a:spcAft>
              <a:buClrTx/>
              <a:buSzTx/>
              <a:tabLst/>
              <a:defRPr/>
            </a:pPr>
            <a:r>
              <a:rPr kumimoji="0" lang="en-US" sz="2600" b="0" i="0" u="none" strike="noStrike" kern="1200" cap="none" spc="0" normalizeH="0" baseline="0" noProof="0" dirty="0">
                <a:ln>
                  <a:noFill/>
                </a:ln>
                <a:solidFill>
                  <a:srgbClr val="000000"/>
                </a:solidFill>
                <a:effectLst/>
                <a:uLnTx/>
                <a:uFillTx/>
                <a:ea typeface="+mn-ea"/>
                <a:cs typeface="+mn-cs"/>
              </a:rPr>
              <a:t>Various functions:</a:t>
            </a:r>
            <a:endParaRPr kumimoji="0" lang="en-US" sz="2470" b="0" i="0" u="none" strike="noStrike" kern="1200" cap="none" spc="0" normalizeH="0" baseline="0" noProof="0" dirty="0">
              <a:ln>
                <a:noFill/>
              </a:ln>
              <a:solidFill>
                <a:srgbClr val="0BD0D9"/>
              </a:solidFill>
              <a:effectLst/>
              <a:uLnTx/>
              <a:uFillTx/>
              <a:ea typeface="+mn-ea"/>
              <a:cs typeface="+mn-cs"/>
            </a:endParaRPr>
          </a:p>
          <a:p>
            <a:pPr marL="742950" marR="0" lvl="1" indent="-285750" algn="l" defTabSz="685766" rtl="0" eaLnBrk="1" fontAlgn="base" latinLnBrk="0" hangingPunct="1">
              <a:lnSpc>
                <a:spcPct val="120000"/>
              </a:lnSpc>
              <a:spcBef>
                <a:spcPts val="480"/>
              </a:spcBef>
              <a:spcAft>
                <a:spcPts val="0"/>
              </a:spcAft>
              <a:buClr>
                <a:srgbClr val="C80F0F"/>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ea typeface="+mn-ea"/>
                <a:cs typeface="+mn-cs"/>
              </a:rPr>
              <a:t>Regulation of body temperature</a:t>
            </a:r>
            <a:r>
              <a:rPr lang="en-US" sz="1800" dirty="0">
                <a:solidFill>
                  <a:srgbClr val="0BD0D9"/>
                </a:solidFill>
              </a:rPr>
              <a:t> </a:t>
            </a:r>
          </a:p>
          <a:p>
            <a:pPr marL="742950" marR="0" lvl="1" indent="-285750" algn="l" defTabSz="685766" rtl="0" eaLnBrk="1" fontAlgn="base" latinLnBrk="0" hangingPunct="1">
              <a:lnSpc>
                <a:spcPct val="120000"/>
              </a:lnSpc>
              <a:spcBef>
                <a:spcPts val="480"/>
              </a:spcBef>
              <a:spcAft>
                <a:spcPts val="0"/>
              </a:spcAft>
              <a:buClr>
                <a:srgbClr val="C80F0F"/>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ea typeface="+mn-ea"/>
                <a:cs typeface="+mn-cs"/>
              </a:rPr>
              <a:t>Carries nutrients throughout the body and aids digestion</a:t>
            </a:r>
            <a:endParaRPr kumimoji="0" lang="en-US" sz="1800" b="0" i="0" u="none" strike="noStrike" kern="1200" cap="none" spc="0" normalizeH="0" baseline="0" noProof="0" dirty="0">
              <a:ln>
                <a:noFill/>
              </a:ln>
              <a:solidFill>
                <a:srgbClr val="0BD0D9"/>
              </a:solidFill>
              <a:effectLst/>
              <a:uLnTx/>
              <a:uFillTx/>
              <a:ea typeface="+mn-ea"/>
              <a:cs typeface="+mn-cs"/>
            </a:endParaRPr>
          </a:p>
          <a:p>
            <a:pPr marL="742950" marR="0" lvl="1" indent="-285750" algn="l" defTabSz="685766" rtl="0" eaLnBrk="1" fontAlgn="base" latinLnBrk="0" hangingPunct="1">
              <a:lnSpc>
                <a:spcPct val="120000"/>
              </a:lnSpc>
              <a:spcBef>
                <a:spcPts val="480"/>
              </a:spcBef>
              <a:spcAft>
                <a:spcPts val="0"/>
              </a:spcAft>
              <a:buClr>
                <a:srgbClr val="C80F0F"/>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ea typeface="+mn-ea"/>
                <a:cs typeface="+mn-cs"/>
              </a:rPr>
              <a:t>Component of important body fluids</a:t>
            </a:r>
            <a:r>
              <a:rPr lang="en-US" sz="1800" dirty="0">
                <a:solidFill>
                  <a:srgbClr val="0BD0D9"/>
                </a:solidFill>
              </a:rPr>
              <a:t> </a:t>
            </a:r>
            <a:r>
              <a:rPr lang="en-US" sz="1800" dirty="0"/>
              <a:t>, e</a:t>
            </a:r>
            <a:r>
              <a:rPr kumimoji="0" lang="en-US" sz="1800" b="0" i="0" u="none" strike="noStrike" kern="1200" cap="none" spc="0" normalizeH="0" baseline="0" noProof="0" dirty="0" err="1">
                <a:ln>
                  <a:noFill/>
                </a:ln>
                <a:solidFill>
                  <a:srgbClr val="000000"/>
                </a:solidFill>
                <a:effectLst/>
                <a:uLnTx/>
                <a:uFillTx/>
                <a:ea typeface="+mn-ea"/>
                <a:cs typeface="+mn-cs"/>
              </a:rPr>
              <a:t>liminates</a:t>
            </a:r>
            <a:r>
              <a:rPr kumimoji="0" lang="en-US" sz="1800" b="0" i="0" u="none" strike="noStrike" kern="1200" cap="none" spc="0" normalizeH="0" baseline="0" noProof="0" dirty="0">
                <a:ln>
                  <a:noFill/>
                </a:ln>
                <a:solidFill>
                  <a:srgbClr val="000000"/>
                </a:solidFill>
                <a:effectLst/>
                <a:uLnTx/>
                <a:uFillTx/>
                <a:ea typeface="+mn-ea"/>
                <a:cs typeface="+mn-cs"/>
              </a:rPr>
              <a:t> wastes and toxins from the body</a:t>
            </a:r>
            <a:endParaRPr kumimoji="0" lang="en-US" sz="1800" b="0" i="0" u="none" strike="noStrike" kern="1200" cap="none" spc="0" normalizeH="0" baseline="0" noProof="0" dirty="0">
              <a:ln>
                <a:noFill/>
              </a:ln>
              <a:solidFill>
                <a:srgbClr val="0BD0D9"/>
              </a:solidFill>
              <a:effectLst/>
              <a:uLnTx/>
              <a:uFillTx/>
              <a:ea typeface="+mn-ea"/>
              <a:cs typeface="+mn-cs"/>
            </a:endParaRPr>
          </a:p>
          <a:p>
            <a:pPr marL="742950" marR="0" lvl="1" indent="-285750" algn="l" defTabSz="685766" rtl="0" eaLnBrk="1" fontAlgn="base" latinLnBrk="0" hangingPunct="1">
              <a:lnSpc>
                <a:spcPct val="120000"/>
              </a:lnSpc>
              <a:spcBef>
                <a:spcPts val="480"/>
              </a:spcBef>
              <a:spcAft>
                <a:spcPts val="0"/>
              </a:spcAft>
              <a:buClr>
                <a:srgbClr val="C80F0F"/>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ea typeface="+mn-ea"/>
                <a:cs typeface="+mn-cs"/>
              </a:rPr>
              <a:t>Moistens tissues/organs in the body</a:t>
            </a:r>
            <a:endParaRPr kumimoji="0" lang="en-US" sz="1800" b="0" i="0" u="none" strike="noStrike" kern="1200" cap="none" spc="0" normalizeH="0" baseline="0" noProof="0" dirty="0">
              <a:ln>
                <a:noFill/>
              </a:ln>
              <a:solidFill>
                <a:srgbClr val="0BD0D9"/>
              </a:solidFill>
              <a:effectLst/>
              <a:uLnTx/>
              <a:uFillTx/>
              <a:ea typeface="+mn-ea"/>
              <a:cs typeface="+mn-cs"/>
            </a:endParaRPr>
          </a:p>
          <a:p>
            <a:pPr marL="294119" rtl="0" fontAlgn="base">
              <a:spcBef>
                <a:spcPts val="480"/>
              </a:spcBef>
              <a:spcAft>
                <a:spcPts val="0"/>
              </a:spcAft>
            </a:pPr>
            <a:endParaRPr lang="en-US" sz="1600" b="0" i="0" u="none" strike="noStrike" dirty="0">
              <a:solidFill>
                <a:srgbClr val="0F6FC6"/>
              </a:solidFill>
              <a:effectLst/>
              <a:latin typeface="Noto Sans Symbols"/>
            </a:endParaRPr>
          </a:p>
          <a:p>
            <a:endParaRPr lang="en-US" dirty="0"/>
          </a:p>
        </p:txBody>
      </p:sp>
      <p:sp>
        <p:nvSpPr>
          <p:cNvPr id="3" name="Title 2">
            <a:extLst>
              <a:ext uri="{FF2B5EF4-FFF2-40B4-BE49-F238E27FC236}">
                <a16:creationId xmlns:a16="http://schemas.microsoft.com/office/drawing/2014/main" id="{9624ED3F-B28F-4E9A-9D81-DBE73999C10E}"/>
              </a:ext>
            </a:extLst>
          </p:cNvPr>
          <p:cNvSpPr>
            <a:spLocks noGrp="1"/>
          </p:cNvSpPr>
          <p:nvPr>
            <p:ph type="title"/>
          </p:nvPr>
        </p:nvSpPr>
        <p:spPr>
          <a:xfrm>
            <a:off x="599759" y="320285"/>
            <a:ext cx="11422911" cy="515796"/>
          </a:xfrm>
        </p:spPr>
        <p:txBody>
          <a:bodyPr/>
          <a:lstStyle/>
          <a:p>
            <a:r>
              <a:rPr lang="en-US" b="0" dirty="0">
                <a:solidFill>
                  <a:srgbClr val="04617B"/>
                </a:solidFill>
                <a:latin typeface="Calibri"/>
                <a:cs typeface="Calibri"/>
              </a:rPr>
              <a:t>Water</a:t>
            </a:r>
            <a:endParaRPr lang="en-US" dirty="0"/>
          </a:p>
        </p:txBody>
      </p:sp>
    </p:spTree>
    <p:extLst>
      <p:ext uri="{BB962C8B-B14F-4D97-AF65-F5344CB8AC3E}">
        <p14:creationId xmlns:p14="http://schemas.microsoft.com/office/powerpoint/2010/main" val="373346328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8D68DA-32EA-4BBF-A9FB-74C6252CE965}"/>
              </a:ext>
            </a:extLst>
          </p:cNvPr>
          <p:cNvSpPr>
            <a:spLocks noGrp="1"/>
          </p:cNvSpPr>
          <p:nvPr>
            <p:ph type="body" sz="quarter" idx="13"/>
          </p:nvPr>
        </p:nvSpPr>
        <p:spPr>
          <a:xfrm>
            <a:off x="445645" y="1041009"/>
            <a:ext cx="9563579" cy="5370065"/>
          </a:xfrm>
        </p:spPr>
        <p:txBody>
          <a:bodyPr vert="horz" lIns="0" tIns="0" rIns="72000" bIns="0" rtlCol="0" anchor="t">
            <a:noAutofit/>
          </a:bodyPr>
          <a:lstStyle/>
          <a:p>
            <a:pPr marL="285750" indent="-285750" algn="just">
              <a:buFont typeface="Arial" panose="020B0604020202020204" pitchFamily="34" charset="0"/>
              <a:buChar char="•"/>
              <a:defRPr/>
            </a:pPr>
            <a:r>
              <a:rPr kumimoji="0" lang="en-US" sz="1800" b="0" i="0" u="none" strike="noStrike" kern="1200" cap="none" spc="0" normalizeH="0" baseline="0" noProof="0" dirty="0">
                <a:ln>
                  <a:noFill/>
                </a:ln>
                <a:effectLst/>
                <a:uLnTx/>
                <a:uFillTx/>
                <a:latin typeface="+mj-lt"/>
                <a:ea typeface="+mn-ea"/>
                <a:cs typeface="+mn-cs"/>
              </a:rPr>
              <a:t>Hunger and malnutrition are </a:t>
            </a:r>
            <a:r>
              <a:rPr lang="en-US" sz="1800" dirty="0">
                <a:latin typeface="+mj-lt"/>
              </a:rPr>
              <a:t>common </a:t>
            </a:r>
            <a:r>
              <a:rPr kumimoji="0" lang="en-US" sz="1800" b="0" i="0" u="none" strike="noStrike" kern="1200" cap="none" spc="0" normalizeH="0" baseline="0" noProof="0" dirty="0">
                <a:ln>
                  <a:noFill/>
                </a:ln>
                <a:effectLst/>
                <a:uLnTx/>
                <a:uFillTx/>
                <a:latin typeface="+mj-lt"/>
                <a:ea typeface="+mn-ea"/>
                <a:cs typeface="+mn-cs"/>
              </a:rPr>
              <a:t>among refugees and displaced populations</a:t>
            </a:r>
            <a:r>
              <a:rPr lang="en-US" sz="1800" dirty="0">
                <a:latin typeface="+mj-lt"/>
              </a:rPr>
              <a:t> </a:t>
            </a:r>
            <a:endParaRPr kumimoji="0" lang="en-US" sz="1800" b="0" i="0" u="none" strike="noStrike" kern="1200" cap="none" spc="0" normalizeH="0" baseline="0" noProof="0" dirty="0">
              <a:ln>
                <a:noFill/>
              </a:ln>
              <a:effectLst/>
              <a:uLnTx/>
              <a:uFillTx/>
              <a:latin typeface="+mj-lt"/>
              <a:ea typeface="+mn-ea"/>
              <a:cs typeface="+mn-cs"/>
            </a:endParaRPr>
          </a:p>
          <a:p>
            <a:pPr marL="285750" indent="-285750" algn="just">
              <a:buFont typeface="Arial" panose="020B0604020202020204" pitchFamily="34" charset="0"/>
              <a:buChar char="•"/>
              <a:defRPr/>
            </a:pPr>
            <a:r>
              <a:rPr lang="en-US" sz="1800" dirty="0">
                <a:latin typeface="+mj-lt"/>
              </a:rPr>
              <a:t>Most affected are </a:t>
            </a:r>
            <a:r>
              <a:rPr kumimoji="0" lang="en-US" sz="1800" b="0" i="0" u="none" strike="noStrike" kern="1200" cap="none" spc="0" normalizeH="0" baseline="0" noProof="0" dirty="0">
                <a:ln>
                  <a:noFill/>
                </a:ln>
                <a:effectLst/>
                <a:uLnTx/>
                <a:uFillTx/>
                <a:latin typeface="+mj-lt"/>
                <a:ea typeface="+mn-ea"/>
                <a:cs typeface="+mn-cs"/>
              </a:rPr>
              <a:t>infants, children, adolescents, pregnant and </a:t>
            </a:r>
            <a:r>
              <a:rPr lang="en-US" sz="1800" dirty="0">
                <a:latin typeface="+mj-lt"/>
              </a:rPr>
              <a:t>lactating mothers, immunosuppressed </a:t>
            </a:r>
            <a:r>
              <a:rPr kumimoji="0" lang="en-US" sz="1800" b="0" i="0" u="none" strike="noStrike" kern="1200" cap="none" spc="0" normalizeH="0" baseline="0" noProof="0" dirty="0">
                <a:ln>
                  <a:noFill/>
                </a:ln>
                <a:effectLst/>
                <a:uLnTx/>
                <a:uFillTx/>
                <a:latin typeface="+mj-lt"/>
                <a:ea typeface="+mn-ea"/>
                <a:cs typeface="+mn-cs"/>
              </a:rPr>
              <a:t>and older people</a:t>
            </a:r>
          </a:p>
          <a:p>
            <a:pPr algn="just">
              <a:defRPr/>
            </a:pPr>
            <a:endParaRPr lang="en-US" sz="1800" b="0" i="0" u="none" strike="noStrike" kern="1200" cap="none" spc="0" normalizeH="0" baseline="0" noProof="0" dirty="0">
              <a:ln>
                <a:noFill/>
              </a:ln>
              <a:effectLst/>
              <a:uLnTx/>
              <a:uFillTx/>
              <a:latin typeface="+mj-lt"/>
              <a:cs typeface="Arial"/>
            </a:endParaRPr>
          </a:p>
          <a:p>
            <a:pPr marL="285750" marR="0" lvl="0" indent="-285750" algn="just" defTabSz="685766"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mj-lt"/>
                <a:ea typeface="+mn-ea"/>
                <a:cs typeface="+mn-cs"/>
              </a:rPr>
              <a:t>Besides wasting, deficiencies of iodine, vitamin A and iron are common in emergency situation.</a:t>
            </a:r>
          </a:p>
          <a:p>
            <a:pPr marL="285750" marR="0" lvl="0" indent="-285750" algn="just" defTabSz="685766"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mj-lt"/>
                <a:ea typeface="+mn-ea"/>
                <a:cs typeface="+mn-cs"/>
              </a:rPr>
              <a:t>In addition, scurvy, pellagra and beriberi frequently occur in populations entirely dependent on food aid. </a:t>
            </a:r>
          </a:p>
          <a:p>
            <a:pPr marL="285750" marR="0" lvl="0" indent="-285750" algn="just" defTabSz="685766" rtl="0" eaLnBrk="1" fontAlgn="auto" latinLnBrk="0" hangingPunct="1">
              <a:lnSpc>
                <a:spcPct val="120000"/>
              </a:lnSpc>
              <a:spcBef>
                <a:spcPts val="6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effectLst/>
              <a:uLnTx/>
              <a:uFillTx/>
              <a:latin typeface="+mj-lt"/>
              <a:ea typeface="+mn-ea"/>
              <a:cs typeface="+mn-cs"/>
            </a:endParaRPr>
          </a:p>
          <a:p>
            <a:pPr marL="285750" marR="0" lvl="0" indent="-285750" algn="just" defTabSz="685766"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mj-lt"/>
                <a:ea typeface="+mn-ea"/>
                <a:cs typeface="+mn-cs"/>
              </a:rPr>
              <a:t>The levels of risk of malnutrition in emergencies depends on factors such as the degree of civil security, food availability and accessibility, access to health services, and adequacy of assistance delivery.</a:t>
            </a:r>
          </a:p>
          <a:p>
            <a:endParaRPr lang="en-US" dirty="0"/>
          </a:p>
          <a:p>
            <a:pPr marL="285750" indent="-285750">
              <a:buFont typeface="Arial" panose="020B0604020202020204" pitchFamily="34" charset="0"/>
              <a:buChar char="•"/>
            </a:pPr>
            <a:r>
              <a:rPr kumimoji="0" lang="en-US" sz="2400" b="0" i="0" u="none" strike="noStrike" kern="1200" cap="none" spc="0" normalizeH="0" baseline="0" noProof="0" dirty="0">
                <a:ln>
                  <a:noFill/>
                </a:ln>
                <a:solidFill>
                  <a:srgbClr val="C80F0F">
                    <a:lumMod val="75000"/>
                  </a:srgbClr>
                </a:solidFill>
                <a:effectLst/>
                <a:uLnTx/>
                <a:uFillTx/>
                <a:latin typeface="Arial"/>
                <a:ea typeface="+mn-ea"/>
                <a:cs typeface="+mn-cs"/>
              </a:rPr>
              <a:t>Discuss more about their nutrition need </a:t>
            </a:r>
            <a:r>
              <a:rPr lang="en-US" sz="2400" dirty="0">
                <a:solidFill>
                  <a:srgbClr val="C80F0F">
                    <a:lumMod val="75000"/>
                  </a:srgbClr>
                </a:solidFill>
                <a:latin typeface="Arial"/>
              </a:rPr>
              <a:t>for </a:t>
            </a:r>
            <a:r>
              <a:rPr kumimoji="0" lang="en-US" sz="2400" b="0" i="0" u="none" strike="noStrike" kern="1200" cap="none" spc="0" normalizeH="0" baseline="0" noProof="0" dirty="0">
                <a:ln>
                  <a:noFill/>
                </a:ln>
                <a:solidFill>
                  <a:srgbClr val="C80F0F">
                    <a:lumMod val="75000"/>
                  </a:srgbClr>
                </a:solidFill>
                <a:effectLst/>
                <a:uLnTx/>
                <a:uFillTx/>
                <a:latin typeface="Arial"/>
                <a:ea typeface="+mn-ea"/>
                <a:cs typeface="+mn-cs"/>
              </a:rPr>
              <a:t>different stage of life!!!</a:t>
            </a:r>
            <a:endParaRPr lang="en-US" sz="2400" dirty="0"/>
          </a:p>
          <a:p>
            <a:r>
              <a:rPr lang="en-US" dirty="0"/>
              <a:t>   </a:t>
            </a:r>
            <a:endParaRPr lang="en-US" dirty="0">
              <a:solidFill>
                <a:schemeClr val="accent1">
                  <a:lumMod val="75000"/>
                </a:schemeClr>
              </a:solidFill>
            </a:endParaRPr>
          </a:p>
        </p:txBody>
      </p:sp>
      <p:sp>
        <p:nvSpPr>
          <p:cNvPr id="3" name="Title 2">
            <a:extLst>
              <a:ext uri="{FF2B5EF4-FFF2-40B4-BE49-F238E27FC236}">
                <a16:creationId xmlns:a16="http://schemas.microsoft.com/office/drawing/2014/main" id="{823A6A21-2E5B-4476-84C2-431AE760B0EE}"/>
              </a:ext>
            </a:extLst>
          </p:cNvPr>
          <p:cNvSpPr>
            <a:spLocks noGrp="1"/>
          </p:cNvSpPr>
          <p:nvPr>
            <p:ph type="title"/>
          </p:nvPr>
        </p:nvSpPr>
        <p:spPr>
          <a:xfrm>
            <a:off x="599759" y="320285"/>
            <a:ext cx="11422911" cy="460552"/>
          </a:xfrm>
        </p:spPr>
        <p:txBody>
          <a:bodyPr/>
          <a:lstStyle/>
          <a:p>
            <a:r>
              <a:rPr lang="de-DE" dirty="0"/>
              <a:t>Nutritional </a:t>
            </a:r>
            <a:r>
              <a:rPr lang="de-DE" dirty="0" err="1"/>
              <a:t>needs</a:t>
            </a:r>
            <a:r>
              <a:rPr lang="de-DE" dirty="0"/>
              <a:t> </a:t>
            </a:r>
            <a:r>
              <a:rPr lang="de-DE" dirty="0" err="1"/>
              <a:t>for</a:t>
            </a:r>
            <a:r>
              <a:rPr lang="de-DE" dirty="0"/>
              <a:t> </a:t>
            </a:r>
            <a:r>
              <a:rPr lang="de-DE" dirty="0" err="1"/>
              <a:t>differents</a:t>
            </a:r>
            <a:r>
              <a:rPr lang="de-DE" dirty="0"/>
              <a:t> </a:t>
            </a:r>
            <a:r>
              <a:rPr lang="de-DE" dirty="0" err="1"/>
              <a:t>groups</a:t>
            </a:r>
            <a:r>
              <a:rPr lang="de-DE" dirty="0"/>
              <a:t> in </a:t>
            </a:r>
            <a:r>
              <a:rPr lang="de-DE" dirty="0" err="1"/>
              <a:t>emergency</a:t>
            </a:r>
            <a:r>
              <a:rPr lang="de-DE" dirty="0"/>
              <a:t> </a:t>
            </a:r>
            <a:r>
              <a:rPr lang="de-DE" dirty="0" err="1"/>
              <a:t>situation</a:t>
            </a:r>
            <a:endParaRPr lang="en-US" dirty="0"/>
          </a:p>
        </p:txBody>
      </p:sp>
    </p:spTree>
    <p:extLst>
      <p:ext uri="{BB962C8B-B14F-4D97-AF65-F5344CB8AC3E}">
        <p14:creationId xmlns:p14="http://schemas.microsoft.com/office/powerpoint/2010/main" val="165132865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ED157B-D2C3-4AF6-998D-BA1B2BAAAB6B}"/>
              </a:ext>
            </a:extLst>
          </p:cNvPr>
          <p:cNvSpPr>
            <a:spLocks noGrp="1"/>
          </p:cNvSpPr>
          <p:nvPr>
            <p:ph type="body" sz="quarter" idx="13"/>
          </p:nvPr>
        </p:nvSpPr>
        <p:spPr>
          <a:xfrm>
            <a:off x="599757" y="1101605"/>
            <a:ext cx="9563579" cy="4920315"/>
          </a:xfrm>
        </p:spPr>
        <p:txBody>
          <a:bodyPr/>
          <a:lstStyle/>
          <a:p>
            <a:r>
              <a:rPr lang="de-DE" dirty="0"/>
              <a:t>.</a:t>
            </a:r>
            <a:endParaRPr lang="en-US" dirty="0"/>
          </a:p>
        </p:txBody>
      </p:sp>
      <p:sp>
        <p:nvSpPr>
          <p:cNvPr id="3" name="Title 2">
            <a:extLst>
              <a:ext uri="{FF2B5EF4-FFF2-40B4-BE49-F238E27FC236}">
                <a16:creationId xmlns:a16="http://schemas.microsoft.com/office/drawing/2014/main" id="{F06B3F41-F69F-4659-BC85-2A4A95DA0A33}"/>
              </a:ext>
            </a:extLst>
          </p:cNvPr>
          <p:cNvSpPr>
            <a:spLocks noGrp="1"/>
          </p:cNvSpPr>
          <p:nvPr>
            <p:ph type="title"/>
          </p:nvPr>
        </p:nvSpPr>
        <p:spPr/>
        <p:txBody>
          <a:bodyPr/>
          <a:lstStyle/>
          <a:p>
            <a:r>
              <a:rPr lang="en-US" dirty="0"/>
              <a:t>Conceptual Framework of the Causes of Malnutrition (UNICEF 1990)</a:t>
            </a:r>
          </a:p>
        </p:txBody>
      </p:sp>
      <p:pic>
        <p:nvPicPr>
          <p:cNvPr id="5" name="Picture 4" descr="Diagram&#10;&#10;Description automatically generated">
            <a:extLst>
              <a:ext uri="{FF2B5EF4-FFF2-40B4-BE49-F238E27FC236}">
                <a16:creationId xmlns:a16="http://schemas.microsoft.com/office/drawing/2014/main" id="{5B02FC3D-764B-4CED-ADF3-D9ADE49388CD}"/>
              </a:ext>
            </a:extLst>
          </p:cNvPr>
          <p:cNvPicPr>
            <a:picLocks noChangeAspect="1"/>
          </p:cNvPicPr>
          <p:nvPr/>
        </p:nvPicPr>
        <p:blipFill>
          <a:blip r:embed="rId2"/>
          <a:stretch>
            <a:fillRect/>
          </a:stretch>
        </p:blipFill>
        <p:spPr>
          <a:xfrm>
            <a:off x="2537825" y="1101605"/>
            <a:ext cx="5493032" cy="4654789"/>
          </a:xfrm>
          <a:prstGeom prst="rect">
            <a:avLst/>
          </a:prstGeom>
        </p:spPr>
      </p:pic>
    </p:spTree>
    <p:extLst>
      <p:ext uri="{BB962C8B-B14F-4D97-AF65-F5344CB8AC3E}">
        <p14:creationId xmlns:p14="http://schemas.microsoft.com/office/powerpoint/2010/main" val="79007878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531E82-32AC-44E2-8C1C-697D5F21FEDA}"/>
              </a:ext>
            </a:extLst>
          </p:cNvPr>
          <p:cNvSpPr>
            <a:spLocks noGrp="1"/>
          </p:cNvSpPr>
          <p:nvPr>
            <p:ph type="body" sz="quarter" idx="13"/>
          </p:nvPr>
        </p:nvSpPr>
        <p:spPr>
          <a:xfrm>
            <a:off x="599757" y="1361295"/>
            <a:ext cx="11422911" cy="4762103"/>
          </a:xfrm>
        </p:spPr>
        <p:txBody>
          <a:bodyPr/>
          <a:lstStyle/>
          <a:p>
            <a:pPr algn="just" rtl="0" fontAlgn="base">
              <a:spcBef>
                <a:spcPts val="0"/>
              </a:spcBef>
              <a:spcAft>
                <a:spcPts val="0"/>
              </a:spcAft>
            </a:pPr>
            <a:r>
              <a:rPr lang="en-US" sz="2000" b="0" i="0" u="none" strike="noStrike" dirty="0">
                <a:solidFill>
                  <a:schemeClr val="accent5">
                    <a:lumMod val="75000"/>
                  </a:schemeClr>
                </a:solidFill>
                <a:effectLst/>
                <a:latin typeface="+mj-lt"/>
              </a:rPr>
              <a:t>Micronutrient malnutrition</a:t>
            </a:r>
          </a:p>
          <a:p>
            <a:pPr algn="just"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mj-lt"/>
              </a:rPr>
              <a:t> caused an inadequate intake of one or more vitamins or minerals</a:t>
            </a:r>
          </a:p>
          <a:p>
            <a:pPr algn="just" rtl="0" fontAlgn="base">
              <a:spcBef>
                <a:spcPts val="640"/>
              </a:spcBef>
              <a:spcAft>
                <a:spcPts val="0"/>
              </a:spcAft>
              <a:buFont typeface="Arial" panose="020B0604020202020204" pitchFamily="34" charset="0"/>
              <a:buChar char="•"/>
            </a:pPr>
            <a:r>
              <a:rPr lang="en-US" sz="1800" b="0" i="0" u="none" strike="noStrike" dirty="0">
                <a:solidFill>
                  <a:srgbClr val="000000"/>
                </a:solidFill>
                <a:effectLst/>
                <a:latin typeface="+mj-lt"/>
              </a:rPr>
              <a:t>leads to impaired immunity as well as direct morbidity and mortality.</a:t>
            </a:r>
          </a:p>
          <a:p>
            <a:pPr algn="just" rtl="0" fontAlgn="base">
              <a:spcBef>
                <a:spcPts val="640"/>
              </a:spcBef>
              <a:spcAft>
                <a:spcPts val="0"/>
              </a:spcAft>
            </a:pPr>
            <a:endParaRPr lang="en-US" sz="1800" b="0" i="0" u="none" strike="noStrike" dirty="0">
              <a:solidFill>
                <a:srgbClr val="000000"/>
              </a:solidFill>
              <a:effectLst/>
              <a:latin typeface="+mj-lt"/>
            </a:endParaRPr>
          </a:p>
          <a:p>
            <a:pPr algn="just" rtl="0" fontAlgn="base">
              <a:spcBef>
                <a:spcPts val="640"/>
              </a:spcBef>
              <a:spcAft>
                <a:spcPts val="0"/>
              </a:spcAft>
              <a:buFont typeface="Arial" panose="020B0604020202020204" pitchFamily="34" charset="0"/>
              <a:buChar char="•"/>
            </a:pPr>
            <a:r>
              <a:rPr lang="en-US" sz="1800" b="0" i="0" u="none" strike="noStrike" dirty="0">
                <a:solidFill>
                  <a:srgbClr val="000000"/>
                </a:solidFill>
                <a:effectLst/>
                <a:latin typeface="+mj-lt"/>
              </a:rPr>
              <a:t>Infectious diseases can worsen the problem of an inadequate diet </a:t>
            </a:r>
            <a:r>
              <a:rPr lang="en-US" sz="1800" dirty="0">
                <a:solidFill>
                  <a:srgbClr val="000000"/>
                </a:solidFill>
                <a:latin typeface="+mj-lt"/>
              </a:rPr>
              <a:t>(</a:t>
            </a:r>
            <a:r>
              <a:rPr lang="en-US" sz="1800" b="0" i="0" u="none" strike="noStrike" dirty="0">
                <a:solidFill>
                  <a:srgbClr val="000000"/>
                </a:solidFill>
                <a:effectLst/>
                <a:latin typeface="+mj-lt"/>
              </a:rPr>
              <a:t>vicious cycle).</a:t>
            </a:r>
          </a:p>
          <a:p>
            <a:pPr algn="just"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mj-lt"/>
              </a:rPr>
              <a:t>Micronutrient deficiencies rank among the top twenty risk factors for morbidity.</a:t>
            </a:r>
          </a:p>
          <a:p>
            <a:pPr algn="just" rtl="0" fontAlgn="base">
              <a:spcBef>
                <a:spcPts val="0"/>
              </a:spcBef>
              <a:spcAft>
                <a:spcPts val="0"/>
              </a:spcAft>
            </a:pPr>
            <a:endParaRPr lang="en-US" sz="1800" b="0" i="0" u="none" strike="noStrike" dirty="0">
              <a:solidFill>
                <a:srgbClr val="000000"/>
              </a:solidFill>
              <a:effectLst/>
              <a:latin typeface="+mj-lt"/>
            </a:endParaRPr>
          </a:p>
          <a:p>
            <a:pPr algn="just" rtl="0" fontAlgn="base">
              <a:spcBef>
                <a:spcPts val="640"/>
              </a:spcBef>
              <a:spcAft>
                <a:spcPts val="0"/>
              </a:spcAft>
              <a:buFont typeface="Arial" panose="020B0604020202020204" pitchFamily="34" charset="0"/>
              <a:buChar char="•"/>
            </a:pPr>
            <a:r>
              <a:rPr lang="en-US" sz="1800" b="0" i="0" u="none" strike="noStrike" dirty="0">
                <a:solidFill>
                  <a:srgbClr val="000000"/>
                </a:solidFill>
                <a:effectLst/>
                <a:latin typeface="+mj-lt"/>
              </a:rPr>
              <a:t>Amelioration of these deficiencies is among the most cost effective of public health interventions in improving overall health and outcomes of common infectious diseases and the quality of life</a:t>
            </a:r>
          </a:p>
          <a:p>
            <a:pPr algn="just" rtl="0" fontAlgn="base">
              <a:spcBef>
                <a:spcPts val="640"/>
              </a:spcBef>
              <a:spcAft>
                <a:spcPts val="0"/>
              </a:spcAft>
            </a:pPr>
            <a:endParaRPr lang="en-US" sz="2000" b="0" i="0" u="none" strike="noStrike" dirty="0">
              <a:solidFill>
                <a:schemeClr val="accent5">
                  <a:lumMod val="75000"/>
                </a:schemeClr>
              </a:solidFill>
              <a:effectLst/>
              <a:latin typeface="+mj-lt"/>
            </a:endParaRPr>
          </a:p>
          <a:p>
            <a:pPr marL="0" marR="0" lvl="0" indent="0" algn="just" defTabSz="685766" rtl="0" eaLnBrk="1" fontAlgn="base" latinLnBrk="0" hangingPunct="1">
              <a:lnSpc>
                <a:spcPct val="120000"/>
              </a:lnSpc>
              <a:spcBef>
                <a:spcPts val="0"/>
              </a:spcBef>
              <a:spcAft>
                <a:spcPts val="0"/>
              </a:spcAft>
              <a:buClrTx/>
              <a:buSzTx/>
              <a:tabLst/>
              <a:defRPr/>
            </a:pPr>
            <a:r>
              <a:rPr kumimoji="0" lang="en-US" sz="2000" b="0" i="0" u="none" strike="noStrike" kern="1200" cap="none" spc="0" normalizeH="0" baseline="0" noProof="0" dirty="0">
                <a:ln>
                  <a:noFill/>
                </a:ln>
                <a:solidFill>
                  <a:schemeClr val="accent5">
                    <a:lumMod val="75000"/>
                  </a:schemeClr>
                </a:solidFill>
                <a:effectLst/>
                <a:uLnTx/>
                <a:uFillTx/>
                <a:latin typeface="Arial"/>
                <a:ea typeface="+mn-ea"/>
                <a:cs typeface="+mn-cs"/>
              </a:rPr>
              <a:t>The following are some of the approaches for preventing malnutrition</a:t>
            </a:r>
          </a:p>
          <a:p>
            <a:pPr marL="0" marR="0" lvl="0" indent="0" algn="just" defTabSz="685766" rtl="0" eaLnBrk="1" fontAlgn="base" latinLnBrk="0" hangingPunct="1">
              <a:lnSpc>
                <a:spcPct val="120000"/>
              </a:lnSpc>
              <a:spcBef>
                <a:spcPts val="0"/>
              </a:spcBef>
              <a:spcAft>
                <a:spcPts val="0"/>
              </a:spcAft>
              <a:buClrTx/>
              <a:buSzTx/>
              <a:buFont typeface="Arial" panose="020B0604020202020204" pitchFamily="34" charset="0"/>
              <a:buChar char="•"/>
              <a:tabLst/>
              <a:defRPr/>
            </a:pPr>
            <a:r>
              <a:rPr lang="en-US" sz="1800" dirty="0">
                <a:latin typeface="Arial"/>
              </a:rPr>
              <a:t>R</a:t>
            </a:r>
            <a:r>
              <a:rPr kumimoji="0" lang="en-US" sz="1800" i="0" u="none" strike="noStrike" kern="1200" cap="none" spc="0" normalizeH="0" baseline="0" noProof="0" dirty="0" err="1">
                <a:ln>
                  <a:noFill/>
                </a:ln>
                <a:effectLst/>
                <a:uLnTx/>
                <a:uFillTx/>
                <a:latin typeface="Arial"/>
                <a:ea typeface="+mn-ea"/>
                <a:cs typeface="+mn-cs"/>
              </a:rPr>
              <a:t>equire</a:t>
            </a:r>
            <a:r>
              <a:rPr kumimoji="0" lang="en-US" sz="1800" i="0" u="none" strike="noStrike" kern="1200" cap="none" spc="0" normalizeH="0" baseline="0" noProof="0" dirty="0">
                <a:ln>
                  <a:noFill/>
                </a:ln>
                <a:effectLst/>
                <a:uLnTx/>
                <a:uFillTx/>
                <a:latin typeface="Arial"/>
                <a:ea typeface="+mn-ea"/>
                <a:cs typeface="+mn-cs"/>
              </a:rPr>
              <a:t> a combination of approaches </a:t>
            </a:r>
            <a:r>
              <a:rPr lang="en-US" sz="1800" dirty="0">
                <a:latin typeface="Arial"/>
              </a:rPr>
              <a:t>for </a:t>
            </a:r>
            <a:r>
              <a:rPr kumimoji="0" lang="en-US" sz="1800" i="0" u="none" strike="noStrike" kern="1200" cap="none" spc="0" normalizeH="0" baseline="0" noProof="0" dirty="0">
                <a:ln>
                  <a:noFill/>
                </a:ln>
                <a:effectLst/>
                <a:uLnTx/>
                <a:uFillTx/>
                <a:latin typeface="Arial"/>
                <a:ea typeface="+mn-ea"/>
                <a:cs typeface="+mn-cs"/>
              </a:rPr>
              <a:t>effective strategy </a:t>
            </a:r>
            <a:r>
              <a:rPr kumimoji="0" lang="en-US" sz="1800" b="1" i="0" u="none" strike="noStrike" kern="1200" cap="none" spc="0" normalizeH="0" baseline="0" noProof="0" dirty="0">
                <a:ln>
                  <a:noFill/>
                </a:ln>
                <a:solidFill>
                  <a:srgbClr val="C00000"/>
                </a:solidFill>
                <a:effectLst/>
                <a:uLnTx/>
                <a:uFillTx/>
                <a:latin typeface="Arial"/>
                <a:ea typeface="+mn-ea"/>
                <a:cs typeface="+mn-cs"/>
              </a:rPr>
              <a:t>( no single approach works)</a:t>
            </a:r>
          </a:p>
          <a:p>
            <a:pPr rtl="0" fontAlgn="base">
              <a:spcBef>
                <a:spcPts val="640"/>
              </a:spcBef>
              <a:spcAft>
                <a:spcPts val="0"/>
              </a:spcAft>
            </a:pPr>
            <a:endParaRPr lang="en-US" sz="1600" b="0" i="0" u="none" strike="noStrike" dirty="0">
              <a:solidFill>
                <a:srgbClr val="000000"/>
              </a:solidFill>
              <a:effectLst/>
              <a:latin typeface="Arial" panose="020B0604020202020204" pitchFamily="34" charset="0"/>
            </a:endParaRPr>
          </a:p>
          <a:p>
            <a:endParaRPr lang="en-US" dirty="0"/>
          </a:p>
        </p:txBody>
      </p:sp>
      <p:sp>
        <p:nvSpPr>
          <p:cNvPr id="3" name="Title 2">
            <a:extLst>
              <a:ext uri="{FF2B5EF4-FFF2-40B4-BE49-F238E27FC236}">
                <a16:creationId xmlns:a16="http://schemas.microsoft.com/office/drawing/2014/main" id="{C2655251-79BA-4883-B425-68B8EE636BE0}"/>
              </a:ext>
            </a:extLst>
          </p:cNvPr>
          <p:cNvSpPr>
            <a:spLocks noGrp="1"/>
          </p:cNvSpPr>
          <p:nvPr>
            <p:ph type="title"/>
          </p:nvPr>
        </p:nvSpPr>
        <p:spPr/>
        <p:txBody>
          <a:bodyPr/>
          <a:lstStyle/>
          <a:p>
            <a:r>
              <a:rPr lang="en-US" sz="2400" b="0" i="0" u="none" strike="noStrike" dirty="0">
                <a:solidFill>
                  <a:srgbClr val="000000"/>
                </a:solidFill>
                <a:effectLst/>
                <a:latin typeface="+mn-lt"/>
              </a:rPr>
              <a:t>Interventions to prevent and control nutritional disorders</a:t>
            </a:r>
            <a:endParaRPr lang="en-US" dirty="0">
              <a:latin typeface="+mn-lt"/>
            </a:endParaRPr>
          </a:p>
        </p:txBody>
      </p:sp>
    </p:spTree>
    <p:extLst>
      <p:ext uri="{BB962C8B-B14F-4D97-AF65-F5344CB8AC3E}">
        <p14:creationId xmlns:p14="http://schemas.microsoft.com/office/powerpoint/2010/main" val="215378438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14ADE4-357F-409D-A3F7-0F72D86A1534}"/>
              </a:ext>
            </a:extLst>
          </p:cNvPr>
          <p:cNvSpPr>
            <a:spLocks noGrp="1"/>
          </p:cNvSpPr>
          <p:nvPr>
            <p:ph type="body" sz="quarter" idx="13"/>
          </p:nvPr>
        </p:nvSpPr>
        <p:spPr>
          <a:xfrm>
            <a:off x="599757" y="1361295"/>
            <a:ext cx="11422913" cy="4669635"/>
          </a:xfrm>
        </p:spPr>
        <p:txBody>
          <a:bodyPr/>
          <a:lstStyle/>
          <a:p>
            <a:pPr algn="just" rtl="0">
              <a:spcBef>
                <a:spcPts val="0"/>
              </a:spcBef>
              <a:spcAft>
                <a:spcPts val="0"/>
              </a:spcAft>
            </a:pPr>
            <a:r>
              <a:rPr lang="en-US" b="1" dirty="0">
                <a:solidFill>
                  <a:schemeClr val="accent5">
                    <a:lumMod val="75000"/>
                  </a:schemeClr>
                </a:solidFill>
              </a:rPr>
              <a:t>1) </a:t>
            </a:r>
            <a:r>
              <a:rPr lang="en-US" sz="2000" b="1" i="0" u="none" strike="noStrike" dirty="0">
                <a:solidFill>
                  <a:schemeClr val="accent5">
                    <a:lumMod val="75000"/>
                  </a:schemeClr>
                </a:solidFill>
                <a:effectLst/>
              </a:rPr>
              <a:t>Inclusion of nutrient rich foods in the diet </a:t>
            </a:r>
          </a:p>
          <a:p>
            <a:pPr algn="just" rtl="0">
              <a:spcBef>
                <a:spcPts val="0"/>
              </a:spcBef>
              <a:spcAft>
                <a:spcPts val="0"/>
              </a:spcAft>
            </a:pPr>
            <a:endParaRPr lang="en-US" b="0" dirty="0">
              <a:effectLst/>
            </a:endParaRPr>
          </a:p>
          <a:p>
            <a:pPr algn="just" rtl="0" fontAlgn="base">
              <a:spcBef>
                <a:spcPts val="600"/>
              </a:spcBef>
              <a:spcAft>
                <a:spcPts val="0"/>
              </a:spcAft>
              <a:buFont typeface="Arial" panose="020B0604020202020204" pitchFamily="34" charset="0"/>
              <a:buChar char="•"/>
            </a:pPr>
            <a:r>
              <a:rPr lang="en-US" sz="1800" b="0" i="0" u="none" strike="noStrike" dirty="0">
                <a:solidFill>
                  <a:srgbClr val="000000"/>
                </a:solidFill>
                <a:effectLst/>
              </a:rPr>
              <a:t>In emergency situations , rations are often composed of a few commodities and are likely to be deficient in micronutrients.</a:t>
            </a:r>
          </a:p>
          <a:p>
            <a:pPr algn="just" rtl="0" fontAlgn="base">
              <a:spcBef>
                <a:spcPts val="600"/>
              </a:spcBef>
              <a:spcAft>
                <a:spcPts val="0"/>
              </a:spcAft>
              <a:buFont typeface="Arial" panose="020B0604020202020204" pitchFamily="34" charset="0"/>
              <a:buChar char="•"/>
            </a:pPr>
            <a:r>
              <a:rPr lang="en-US" sz="1800" b="0" i="0" u="none" strike="noStrike" dirty="0">
                <a:solidFill>
                  <a:srgbClr val="000000"/>
                </a:solidFill>
                <a:effectLst/>
              </a:rPr>
              <a:t>Ground nuts</a:t>
            </a:r>
            <a:r>
              <a:rPr lang="en-US" sz="1800" dirty="0">
                <a:solidFill>
                  <a:srgbClr val="000000"/>
                </a:solidFill>
              </a:rPr>
              <a:t>, </a:t>
            </a:r>
            <a:r>
              <a:rPr lang="en-US" sz="1800" b="0" i="0" u="none" strike="noStrike" dirty="0">
                <a:solidFill>
                  <a:srgbClr val="000000"/>
                </a:solidFill>
                <a:effectLst/>
              </a:rPr>
              <a:t>good source of vitamin are added to </a:t>
            </a:r>
            <a:r>
              <a:rPr lang="en-US" sz="1800" dirty="0">
                <a:solidFill>
                  <a:srgbClr val="000000"/>
                </a:solidFill>
              </a:rPr>
              <a:t>the </a:t>
            </a:r>
            <a:r>
              <a:rPr lang="en-US" sz="1800" b="0" i="0" u="none" strike="noStrike" dirty="0">
                <a:solidFill>
                  <a:srgbClr val="000000"/>
                </a:solidFill>
                <a:effectLst/>
              </a:rPr>
              <a:t>rations to improve the niacin to prevent pellagra.</a:t>
            </a:r>
          </a:p>
          <a:p>
            <a:pPr algn="just" rtl="0" fontAlgn="base">
              <a:spcBef>
                <a:spcPts val="600"/>
              </a:spcBef>
              <a:spcAft>
                <a:spcPts val="0"/>
              </a:spcAft>
            </a:pPr>
            <a:endParaRPr lang="en-US" sz="1800" b="0" i="0" u="none" strike="noStrike" dirty="0">
              <a:solidFill>
                <a:srgbClr val="000000"/>
              </a:solidFill>
              <a:effectLst/>
            </a:endParaRPr>
          </a:p>
          <a:p>
            <a:pPr algn="just" rtl="0" fontAlgn="base">
              <a:spcBef>
                <a:spcPts val="0"/>
              </a:spcBef>
              <a:spcAft>
                <a:spcPts val="0"/>
              </a:spcAft>
              <a:buFont typeface="Arial" panose="020B0604020202020204" pitchFamily="34" charset="0"/>
              <a:buChar char="•"/>
            </a:pPr>
            <a:r>
              <a:rPr lang="en-US" sz="1800" b="0" i="0" u="none" strike="noStrike" dirty="0">
                <a:solidFill>
                  <a:srgbClr val="000000"/>
                </a:solidFill>
                <a:effectLst/>
              </a:rPr>
              <a:t> </a:t>
            </a:r>
            <a:r>
              <a:rPr lang="en-US" sz="1800" dirty="0">
                <a:solidFill>
                  <a:srgbClr val="000000"/>
                </a:solidFill>
              </a:rPr>
              <a:t>M</a:t>
            </a:r>
            <a:r>
              <a:rPr lang="en-US" sz="1800" b="0" i="0" u="none" strike="noStrike" dirty="0">
                <a:solidFill>
                  <a:srgbClr val="000000"/>
                </a:solidFill>
                <a:effectLst/>
              </a:rPr>
              <a:t>ajor source of many essential micronutrients is fresh food, particularly fruit, meat, vegetables, and dairy products. </a:t>
            </a:r>
          </a:p>
          <a:p>
            <a:pPr algn="just" rtl="0" fontAlgn="base">
              <a:spcBef>
                <a:spcPts val="600"/>
              </a:spcBef>
              <a:spcAft>
                <a:spcPts val="0"/>
              </a:spcAft>
              <a:buFont typeface="Arial" panose="020B0604020202020204" pitchFamily="34" charset="0"/>
              <a:buChar char="•"/>
            </a:pPr>
            <a:r>
              <a:rPr lang="en-US" sz="1800" b="0" i="0" u="none" strike="noStrike" dirty="0">
                <a:solidFill>
                  <a:srgbClr val="000000"/>
                </a:solidFill>
                <a:effectLst/>
              </a:rPr>
              <a:t>Difficulties  to procure, ship, store, and distribute such food to large populations often located in remote places.</a:t>
            </a:r>
          </a:p>
          <a:p>
            <a:pPr algn="just" rtl="0" fontAlgn="base">
              <a:spcBef>
                <a:spcPts val="600"/>
              </a:spcBef>
              <a:spcAft>
                <a:spcPts val="0"/>
              </a:spcAft>
            </a:pPr>
            <a:endParaRPr lang="en-US" sz="1800" b="0" i="0" u="none" strike="noStrike" dirty="0">
              <a:solidFill>
                <a:srgbClr val="000000"/>
              </a:solidFill>
              <a:effectLst/>
            </a:endParaRPr>
          </a:p>
          <a:p>
            <a:pPr algn="just" rtl="0" fontAlgn="base">
              <a:spcBef>
                <a:spcPts val="600"/>
              </a:spcBef>
              <a:spcAft>
                <a:spcPts val="0"/>
              </a:spcAft>
              <a:buFont typeface="Arial" panose="020B0604020202020204" pitchFamily="34" charset="0"/>
              <a:buChar char="•"/>
            </a:pPr>
            <a:r>
              <a:rPr lang="en-US" sz="1800" b="0" i="0" u="none" strike="noStrike" dirty="0">
                <a:solidFill>
                  <a:srgbClr val="000000"/>
                </a:solidFill>
                <a:effectLst/>
              </a:rPr>
              <a:t>Markets c supply more varied foodstuffs, but people often do not have the means to purchase food. </a:t>
            </a:r>
          </a:p>
          <a:p>
            <a:pPr rtl="0" fontAlgn="base">
              <a:spcBef>
                <a:spcPts val="600"/>
              </a:spcBef>
              <a:spcAft>
                <a:spcPts val="0"/>
              </a:spcAft>
              <a:buFont typeface="Arial" panose="020B0604020202020204" pitchFamily="34" charset="0"/>
              <a:buChar char="•"/>
            </a:pPr>
            <a:endParaRPr lang="en-US" sz="1600" b="0" i="0" u="none" strike="noStrike"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420576264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495991-AA80-4EE1-A237-4C2D0579BAFF}"/>
              </a:ext>
            </a:extLst>
          </p:cNvPr>
          <p:cNvSpPr>
            <a:spLocks noGrp="1"/>
          </p:cNvSpPr>
          <p:nvPr>
            <p:ph type="body" sz="quarter" idx="13"/>
          </p:nvPr>
        </p:nvSpPr>
        <p:spPr/>
        <p:txBody>
          <a:bodyPr/>
          <a:lstStyle/>
          <a:p>
            <a:pPr algn="just"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mj-lt"/>
              </a:rPr>
              <a:t>Information, education and communication </a:t>
            </a:r>
            <a:r>
              <a:rPr lang="en-US" sz="1800" b="0" i="0" u="none" strike="noStrike" dirty="0">
                <a:solidFill>
                  <a:srgbClr val="000000"/>
                </a:solidFill>
                <a:effectLst/>
                <a:latin typeface="+mj-lt"/>
              </a:rPr>
              <a:t>with the recipient population about food processing and consumption –may help in ensuring the best use of available food.</a:t>
            </a:r>
          </a:p>
          <a:p>
            <a:pPr algn="just" rtl="0" fontAlgn="base">
              <a:spcBef>
                <a:spcPts val="0"/>
              </a:spcBef>
              <a:spcAft>
                <a:spcPts val="0"/>
              </a:spcAft>
            </a:pPr>
            <a:endParaRPr lang="en-US" sz="1800" b="1" i="0" u="none" strike="noStrike" dirty="0">
              <a:solidFill>
                <a:srgbClr val="000000"/>
              </a:solidFill>
              <a:effectLst/>
              <a:latin typeface="+mj-lt"/>
            </a:endParaRPr>
          </a:p>
          <a:p>
            <a:pPr algn="just" rtl="0" fontAlgn="base">
              <a:spcBef>
                <a:spcPts val="640"/>
              </a:spcBef>
              <a:spcAft>
                <a:spcPts val="0"/>
              </a:spcAft>
            </a:pPr>
            <a:r>
              <a:rPr lang="en-US" sz="1800" b="0" i="0" u="none" strike="noStrike" dirty="0">
                <a:solidFill>
                  <a:srgbClr val="000000"/>
                </a:solidFill>
                <a:effectLst/>
                <a:latin typeface="+mj-lt"/>
              </a:rPr>
              <a:t>People should understand:</a:t>
            </a:r>
          </a:p>
          <a:p>
            <a:pPr algn="just" rtl="0" fontAlgn="base">
              <a:spcBef>
                <a:spcPts val="640"/>
              </a:spcBef>
              <a:spcAft>
                <a:spcPts val="0"/>
              </a:spcAft>
              <a:buFont typeface="Arial" panose="020B0604020202020204" pitchFamily="34" charset="0"/>
              <a:buChar char="•"/>
            </a:pPr>
            <a:r>
              <a:rPr lang="en-US" sz="1800" dirty="0">
                <a:solidFill>
                  <a:srgbClr val="000000"/>
                </a:solidFill>
                <a:latin typeface="+mj-lt"/>
              </a:rPr>
              <a:t>T</a:t>
            </a:r>
            <a:r>
              <a:rPr lang="en-US" sz="1800" b="0" i="0" u="none" strike="noStrike" dirty="0">
                <a:solidFill>
                  <a:srgbClr val="000000"/>
                </a:solidFill>
                <a:effectLst/>
                <a:latin typeface="+mj-lt"/>
              </a:rPr>
              <a:t>he importance of different nutrients</a:t>
            </a:r>
            <a:r>
              <a:rPr lang="en-US" sz="1800" dirty="0">
                <a:solidFill>
                  <a:srgbClr val="000000"/>
                </a:solidFill>
                <a:latin typeface="+mj-lt"/>
              </a:rPr>
              <a:t> and their source:</a:t>
            </a:r>
            <a:endParaRPr lang="en-US" sz="1800" b="0" i="0" u="none" strike="noStrike" dirty="0">
              <a:solidFill>
                <a:srgbClr val="000000"/>
              </a:solidFill>
              <a:effectLst/>
              <a:latin typeface="+mj-lt"/>
            </a:endParaRPr>
          </a:p>
          <a:p>
            <a:pPr algn="just" rtl="0" fontAlgn="base">
              <a:spcBef>
                <a:spcPts val="640"/>
              </a:spcBef>
              <a:spcAft>
                <a:spcPts val="0"/>
              </a:spcAft>
              <a:buFont typeface="Arial" panose="020B0604020202020204" pitchFamily="34" charset="0"/>
              <a:buChar char="•"/>
            </a:pPr>
            <a:r>
              <a:rPr lang="en-US" sz="1800" b="0" i="0" u="none" strike="noStrike" dirty="0">
                <a:solidFill>
                  <a:srgbClr val="000000"/>
                </a:solidFill>
                <a:effectLst/>
                <a:latin typeface="+mj-lt"/>
              </a:rPr>
              <a:t> How to prepare the foods to preserve the nutritional value as far as possible.</a:t>
            </a:r>
          </a:p>
          <a:p>
            <a:pPr algn="just" rtl="0" fontAlgn="base">
              <a:spcBef>
                <a:spcPts val="0"/>
              </a:spcBef>
              <a:spcAft>
                <a:spcPts val="0"/>
              </a:spcAft>
            </a:pPr>
            <a:endParaRPr lang="en-US" sz="1800" b="0" i="0" u="none" strike="noStrike" dirty="0">
              <a:solidFill>
                <a:srgbClr val="000000"/>
              </a:solidFill>
              <a:effectLst/>
              <a:latin typeface="+mj-lt"/>
            </a:endParaRPr>
          </a:p>
          <a:p>
            <a:pPr algn="just" rtl="0" fontAlgn="base">
              <a:spcBef>
                <a:spcPts val="600"/>
              </a:spcBef>
              <a:spcAft>
                <a:spcPts val="0"/>
              </a:spcAft>
              <a:buFont typeface="Arial" panose="020B0604020202020204" pitchFamily="34" charset="0"/>
              <a:buChar char="•"/>
            </a:pPr>
            <a:r>
              <a:rPr lang="en-US" sz="1800" dirty="0">
                <a:solidFill>
                  <a:srgbClr val="000000"/>
                </a:solidFill>
                <a:latin typeface="+mj-lt"/>
              </a:rPr>
              <a:t>E</a:t>
            </a:r>
            <a:r>
              <a:rPr lang="en-US" sz="1800" b="0" i="0" u="none" strike="noStrike" dirty="0">
                <a:solidFill>
                  <a:srgbClr val="000000"/>
                </a:solidFill>
                <a:effectLst/>
                <a:latin typeface="+mj-lt"/>
              </a:rPr>
              <a:t>ducational interventions targets, household food provider or the person responsible for making nutritional choices for the family (often the mother). </a:t>
            </a:r>
          </a:p>
          <a:p>
            <a:pPr algn="just" rtl="0" fontAlgn="base">
              <a:spcBef>
                <a:spcPts val="600"/>
              </a:spcBef>
              <a:spcAft>
                <a:spcPts val="0"/>
              </a:spcAft>
            </a:pPr>
            <a:endParaRPr lang="en-US" sz="1800" b="0" i="0" u="none" strike="noStrike" dirty="0">
              <a:solidFill>
                <a:srgbClr val="000000"/>
              </a:solidFill>
              <a:effectLst/>
              <a:latin typeface="+mj-lt"/>
            </a:endParaRPr>
          </a:p>
          <a:p>
            <a:pPr algn="just" rtl="0" fontAlgn="base">
              <a:spcBef>
                <a:spcPts val="600"/>
              </a:spcBef>
              <a:spcAft>
                <a:spcPts val="0"/>
              </a:spcAft>
              <a:buFont typeface="Arial" panose="020B0604020202020204" pitchFamily="34" charset="0"/>
              <a:buChar char="•"/>
            </a:pPr>
            <a:r>
              <a:rPr lang="en-US" sz="1800" b="0" i="0" u="none" strike="noStrike" dirty="0">
                <a:solidFill>
                  <a:srgbClr val="000000"/>
                </a:solidFill>
                <a:effectLst/>
                <a:latin typeface="+mj-lt"/>
              </a:rPr>
              <a:t>In order for an educational intervention to be successful, nutrient rich foods such as animal source food must be both available and financially accessible. </a:t>
            </a:r>
          </a:p>
          <a:p>
            <a:pPr algn="just" rtl="0" fontAlgn="base">
              <a:spcBef>
                <a:spcPts val="600"/>
              </a:spcBef>
              <a:spcAft>
                <a:spcPts val="0"/>
              </a:spcAft>
            </a:pPr>
            <a:endParaRPr lang="en-US" sz="1600" b="0" i="0" u="none" strike="noStrike" dirty="0">
              <a:solidFill>
                <a:srgbClr val="000000"/>
              </a:solidFill>
              <a:effectLst/>
              <a:latin typeface="+mj-lt"/>
            </a:endParaRPr>
          </a:p>
          <a:p>
            <a:pPr indent="-342900" algn="just" rtl="0">
              <a:spcBef>
                <a:spcPts val="0"/>
              </a:spcBef>
              <a:spcAft>
                <a:spcPts val="0"/>
              </a:spcAft>
            </a:pPr>
            <a:endParaRPr lang="en-US" sz="1600" b="0" i="0" u="none" strike="noStrike" dirty="0">
              <a:solidFill>
                <a:srgbClr val="000000"/>
              </a:solidFill>
              <a:effectLst/>
              <a:latin typeface="Arial" panose="020B0604020202020204" pitchFamily="34" charset="0"/>
            </a:endParaRPr>
          </a:p>
          <a:p>
            <a:pPr rtl="0" fontAlgn="base">
              <a:spcBef>
                <a:spcPts val="640"/>
              </a:spcBef>
              <a:spcAft>
                <a:spcPts val="0"/>
              </a:spcAft>
              <a:buFont typeface="Arial" panose="020B0604020202020204" pitchFamily="34" charset="0"/>
              <a:buChar char="•"/>
            </a:pPr>
            <a:endParaRPr lang="en-US" sz="1600" b="0" i="0" u="none" strike="noStrike" dirty="0">
              <a:solidFill>
                <a:srgbClr val="000000"/>
              </a:solidFill>
              <a:effectLst/>
              <a:latin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125523160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vert="horz" lIns="91440" tIns="45720" rIns="91440" bIns="45720" rtlCol="0" anchor="b">
            <a:normAutofit/>
          </a:bodyPr>
          <a:lstStyle/>
          <a:p>
            <a:pPr defTabSz="914400"/>
            <a:r>
              <a:rPr lang="en-US" sz="4400" dirty="0"/>
              <a:t>Purpose</a:t>
            </a:r>
          </a:p>
        </p:txBody>
      </p:sp>
      <p:sp>
        <p:nvSpPr>
          <p:cNvPr id="8" name="Text Placeholder 7">
            <a:extLst>
              <a:ext uri="{FF2B5EF4-FFF2-40B4-BE49-F238E27FC236}">
                <a16:creationId xmlns:a16="http://schemas.microsoft.com/office/drawing/2014/main" id="{C9DD1474-58ED-8B4B-8914-8521C7EB84A8}"/>
              </a:ext>
            </a:extLst>
          </p:cNvPr>
          <p:cNvSpPr>
            <a:spLocks noGrp="1"/>
          </p:cNvSpPr>
          <p:nvPr>
            <p:ph type="body" sz="quarter" idx="10"/>
          </p:nvPr>
        </p:nvSpPr>
        <p:spPr>
          <a:xfrm>
            <a:off x="4965431" y="2438400"/>
            <a:ext cx="6586489" cy="3785419"/>
          </a:xfrm>
        </p:spPr>
        <p:txBody>
          <a:bodyPr vert="horz" lIns="91440" tIns="45720" rIns="91440" bIns="45720" rtlCol="0">
            <a:normAutofit/>
          </a:bodyPr>
          <a:lstStyle/>
          <a:p>
            <a:pPr marL="0" lvl="1" indent="0" algn="just" defTabSz="914400">
              <a:lnSpc>
                <a:spcPct val="90000"/>
              </a:lnSpc>
              <a:buNone/>
            </a:pPr>
            <a:r>
              <a:rPr lang="en-US" sz="2000" dirty="0"/>
              <a:t>To enable learners, understand the importance and approaches for providing assurance that food safety and nutrition for prevention and management of pandemics</a:t>
            </a:r>
          </a:p>
        </p:txBody>
      </p:sp>
      <p:pic>
        <p:nvPicPr>
          <p:cNvPr id="10" name="Picture 9" descr="Assorted vegetables and fruits">
            <a:extLst>
              <a:ext uri="{FF2B5EF4-FFF2-40B4-BE49-F238E27FC236}">
                <a16:creationId xmlns:a16="http://schemas.microsoft.com/office/drawing/2014/main" id="{E6B3B1F2-DC1E-6F98-678E-E1F466C82459}"/>
              </a:ext>
            </a:extLst>
          </p:cNvPr>
          <p:cNvPicPr>
            <a:picLocks noChangeAspect="1"/>
          </p:cNvPicPr>
          <p:nvPr/>
        </p:nvPicPr>
        <p:blipFill rotWithShape="1">
          <a:blip r:embed="rId4"/>
          <a:srcRect l="33582" r="21299" b="-1"/>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9A4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941380"/>
      </p:ext>
    </p:extLst>
  </p:cSld>
  <p:clrMapOvr>
    <a:masterClrMapping/>
  </p:clrMapOvr>
  <p:transition>
    <p:fade/>
  </p:transition>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14EBFC-9983-4D49-AC47-396A2570881F}"/>
              </a:ext>
            </a:extLst>
          </p:cNvPr>
          <p:cNvSpPr>
            <a:spLocks noGrp="1"/>
          </p:cNvSpPr>
          <p:nvPr>
            <p:ph type="body" sz="quarter" idx="13"/>
          </p:nvPr>
        </p:nvSpPr>
        <p:spPr>
          <a:xfrm>
            <a:off x="599757" y="544531"/>
            <a:ext cx="9563579" cy="5477390"/>
          </a:xfrm>
        </p:spPr>
        <p:txBody>
          <a:bodyPr/>
          <a:lstStyle/>
          <a:p>
            <a:pPr marL="0" marR="0" lvl="0" indent="-342900" algn="just" defTabSz="685766"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 </a:t>
            </a:r>
            <a:r>
              <a:rPr kumimoji="0" lang="en-US" sz="2000" b="1" i="0" u="none" strike="noStrike" kern="1200" cap="none" spc="0" normalizeH="0" baseline="0" noProof="0" dirty="0">
                <a:ln>
                  <a:noFill/>
                </a:ln>
                <a:solidFill>
                  <a:srgbClr val="000000"/>
                </a:solidFill>
                <a:effectLst/>
                <a:uLnTx/>
                <a:uFillTx/>
                <a:latin typeface="Arial"/>
                <a:ea typeface="+mn-ea"/>
                <a:cs typeface="+mn-cs"/>
              </a:rPr>
              <a:t>Provide fortified foods</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685766" rtl="0" eaLnBrk="1" fontAlgn="base" latinLnBrk="0" hangingPunct="1">
              <a:lnSpc>
                <a:spcPct val="120000"/>
              </a:lnSpc>
              <a:spcBef>
                <a:spcPts val="600"/>
              </a:spcBef>
              <a:spcAft>
                <a:spcPts val="0"/>
              </a:spcAft>
              <a:buClrTx/>
              <a:buSzTx/>
              <a:tabLst/>
              <a:defRPr/>
            </a:pPr>
            <a:r>
              <a:rPr kumimoji="0" lang="en-US" sz="2000" b="0" i="1" u="none" strike="noStrike" kern="1200" cap="none" spc="0" normalizeH="0" baseline="0" noProof="0" dirty="0">
                <a:ln>
                  <a:noFill/>
                </a:ln>
                <a:solidFill>
                  <a:schemeClr val="accent5">
                    <a:lumMod val="75000"/>
                  </a:schemeClr>
                </a:solidFill>
                <a:effectLst/>
                <a:uLnTx/>
                <a:uFillTx/>
                <a:latin typeface="Arial"/>
                <a:ea typeface="+mn-ea"/>
                <a:cs typeface="+mn-cs"/>
              </a:rPr>
              <a:t>Fortification</a:t>
            </a:r>
            <a:r>
              <a:rPr lang="en-US" sz="2000" i="1" dirty="0">
                <a:solidFill>
                  <a:srgbClr val="000000"/>
                </a:solidFill>
                <a:latin typeface="Arial"/>
              </a:rPr>
              <a:t>, a</a:t>
            </a:r>
            <a:r>
              <a:rPr kumimoji="0" lang="en-US" sz="2000" b="0" i="0" u="none" strike="noStrike" kern="1200" cap="none" spc="0" normalizeH="0" baseline="0" noProof="0" dirty="0" err="1">
                <a:ln>
                  <a:noFill/>
                </a:ln>
                <a:solidFill>
                  <a:srgbClr val="000000"/>
                </a:solidFill>
                <a:effectLst/>
                <a:uLnTx/>
                <a:uFillTx/>
                <a:latin typeface="Arial"/>
                <a:ea typeface="+mn-ea"/>
                <a:cs typeface="+mn-cs"/>
              </a:rPr>
              <a:t>dding</a:t>
            </a:r>
            <a:r>
              <a:rPr kumimoji="0" lang="en-US" sz="2000" b="0" i="0" u="none" strike="noStrike" kern="1200" cap="none" spc="0" normalizeH="0" baseline="0" noProof="0" dirty="0">
                <a:ln>
                  <a:noFill/>
                </a:ln>
                <a:solidFill>
                  <a:srgbClr val="000000"/>
                </a:solidFill>
                <a:effectLst/>
                <a:uLnTx/>
                <a:uFillTx/>
                <a:latin typeface="Arial"/>
                <a:ea typeface="+mn-ea"/>
                <a:cs typeface="+mn-cs"/>
              </a:rPr>
              <a:t> micronutrients during or after processing food ( e.g., maize, rice, millet).</a:t>
            </a:r>
          </a:p>
          <a:p>
            <a:pPr marL="0" marR="0" lvl="0" indent="0" algn="just" defTabSz="685766" rtl="0" eaLnBrk="1" fontAlgn="base" latinLnBrk="0" hangingPunct="1">
              <a:lnSpc>
                <a:spcPct val="120000"/>
              </a:lnSpc>
              <a:spcBef>
                <a:spcPts val="600"/>
              </a:spcBef>
              <a:spcAft>
                <a:spcPts val="0"/>
              </a:spcAft>
              <a:buClrTx/>
              <a:buSzTx/>
              <a:buFont typeface="Arial" panose="020B0604020202020204" pitchFamily="34" charset="0"/>
              <a:buChar char="•"/>
              <a:tabLst/>
              <a:defRPr/>
            </a:pPr>
            <a:r>
              <a:rPr lang="en-US" sz="2000" dirty="0">
                <a:solidFill>
                  <a:srgbClr val="000000"/>
                </a:solidFill>
                <a:latin typeface="Arial"/>
              </a:rPr>
              <a:t>R</a:t>
            </a:r>
            <a:r>
              <a:rPr kumimoji="0" lang="en-US" sz="2000" b="0" i="0" u="none" strike="noStrike" kern="1200" cap="none" spc="0" normalizeH="0" baseline="0" noProof="0" dirty="0" err="1">
                <a:ln>
                  <a:noFill/>
                </a:ln>
                <a:solidFill>
                  <a:srgbClr val="000000"/>
                </a:solidFill>
                <a:effectLst/>
                <a:uLnTx/>
                <a:uFillTx/>
                <a:latin typeface="Arial"/>
                <a:ea typeface="+mn-ea"/>
                <a:cs typeface="+mn-cs"/>
              </a:rPr>
              <a:t>aising</a:t>
            </a:r>
            <a:r>
              <a:rPr kumimoji="0" lang="en-US" sz="2000" b="0" i="0" u="none" strike="noStrike" kern="1200" cap="none" spc="0" normalizeH="0" baseline="0" noProof="0" dirty="0">
                <a:ln>
                  <a:noFill/>
                </a:ln>
                <a:solidFill>
                  <a:srgbClr val="000000"/>
                </a:solidFill>
                <a:effectLst/>
                <a:uLnTx/>
                <a:uFillTx/>
                <a:latin typeface="Arial"/>
                <a:ea typeface="+mn-ea"/>
                <a:cs typeface="+mn-cs"/>
              </a:rPr>
              <a:t> micronutrient levels to above the amounts in the original food product</a:t>
            </a:r>
          </a:p>
          <a:p>
            <a:pPr marL="0" marR="0" lvl="0" indent="0" algn="just" defTabSz="685766" rtl="0" eaLnBrk="1" fontAlgn="base" latinLnBrk="0" hangingPunct="1">
              <a:lnSpc>
                <a:spcPct val="12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The vitamins and minerals added to fortified foods are known as </a:t>
            </a:r>
            <a:r>
              <a:rPr kumimoji="0" lang="en-US" sz="2000" b="0" i="0" u="none" strike="noStrike" kern="1200" cap="none" spc="0" normalizeH="0" baseline="0" noProof="0" dirty="0" err="1">
                <a:ln>
                  <a:noFill/>
                </a:ln>
                <a:solidFill>
                  <a:srgbClr val="000000"/>
                </a:solidFill>
                <a:effectLst/>
                <a:uLnTx/>
                <a:uFillTx/>
                <a:latin typeface="Arial"/>
                <a:ea typeface="+mn-ea"/>
                <a:cs typeface="+mn-cs"/>
              </a:rPr>
              <a:t>fortificants</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685766" rtl="0" eaLnBrk="1" fontAlgn="base" latinLnBrk="0" hangingPunct="1">
              <a:lnSpc>
                <a:spcPct val="120000"/>
              </a:lnSpc>
              <a:spcBef>
                <a:spcPts val="54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Fortification of food staple commodities may be achieved at different stages of the logistic pathway</a:t>
            </a:r>
          </a:p>
          <a:p>
            <a:pPr marL="0" marR="0" lvl="0" indent="0" algn="just" defTabSz="685766" rtl="0" eaLnBrk="1" fontAlgn="base" latinLnBrk="0" hangingPunct="1">
              <a:lnSpc>
                <a:spcPct val="120000"/>
              </a:lnSpc>
              <a:spcBef>
                <a:spcPts val="54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Donor country prior to shipping or large national or regional mills at national before shipping</a:t>
            </a:r>
          </a:p>
          <a:p>
            <a:pPr marL="0" marR="0" lvl="0" indent="0" algn="just" defTabSz="685766" rtl="0" eaLnBrk="1" fontAlgn="base" latinLnBrk="0" hangingPunct="1">
              <a:lnSpc>
                <a:spcPct val="120000"/>
              </a:lnSpc>
              <a:spcBef>
                <a:spcPts val="540"/>
              </a:spcBef>
              <a:spcAft>
                <a:spcPts val="0"/>
              </a:spcAft>
              <a:buClrTx/>
              <a:buSzTx/>
              <a:tabLst/>
              <a:defRPr/>
            </a:pPr>
            <a:endParaRPr lang="en-US" sz="2000" b="0" i="0" u="none" strike="noStrike" dirty="0">
              <a:solidFill>
                <a:srgbClr val="000000"/>
              </a:solidFill>
              <a:effectLst/>
              <a:latin typeface="+mj-lt"/>
            </a:endParaRPr>
          </a:p>
          <a:p>
            <a:pPr algn="just" rtl="0" fontAlgn="base">
              <a:spcBef>
                <a:spcPts val="600"/>
              </a:spcBef>
              <a:spcAft>
                <a:spcPts val="0"/>
              </a:spcAft>
            </a:pPr>
            <a:r>
              <a:rPr lang="en-US" sz="2000" b="0" i="1" u="none" strike="noStrike" dirty="0">
                <a:solidFill>
                  <a:schemeClr val="accent5">
                    <a:lumMod val="75000"/>
                  </a:schemeClr>
                </a:solidFill>
                <a:effectLst/>
                <a:latin typeface="+mj-lt"/>
              </a:rPr>
              <a:t>Enrichment</a:t>
            </a:r>
            <a:r>
              <a:rPr lang="en-US" sz="2000" b="0" i="0" u="none" strike="noStrike" dirty="0">
                <a:solidFill>
                  <a:schemeClr val="accent5">
                    <a:lumMod val="75000"/>
                  </a:schemeClr>
                </a:solidFill>
                <a:effectLst/>
                <a:latin typeface="+mj-lt"/>
              </a:rPr>
              <a:t> , </a:t>
            </a:r>
            <a:r>
              <a:rPr lang="en-US" sz="2000" dirty="0">
                <a:solidFill>
                  <a:srgbClr val="000000"/>
                </a:solidFill>
                <a:latin typeface="+mj-lt"/>
              </a:rPr>
              <a:t>adding or restoring </a:t>
            </a:r>
            <a:r>
              <a:rPr lang="en-US" sz="2000" b="0" i="0" u="none" strike="noStrike" dirty="0">
                <a:solidFill>
                  <a:srgbClr val="000000"/>
                </a:solidFill>
                <a:effectLst/>
                <a:latin typeface="+mj-lt"/>
              </a:rPr>
              <a:t>micronutrients lost or removed during processing in the final product</a:t>
            </a:r>
          </a:p>
          <a:p>
            <a:pPr algn="just" rtl="0" fontAlgn="base">
              <a:spcBef>
                <a:spcPts val="600"/>
              </a:spcBef>
              <a:spcAft>
                <a:spcPts val="0"/>
              </a:spcAft>
              <a:buFont typeface="Arial" panose="020B0604020202020204" pitchFamily="34" charset="0"/>
              <a:buChar char="•"/>
            </a:pPr>
            <a:r>
              <a:rPr lang="en-US" sz="2000" b="0" i="0" u="none" strike="noStrike" dirty="0">
                <a:solidFill>
                  <a:srgbClr val="000000"/>
                </a:solidFill>
                <a:effectLst/>
                <a:latin typeface="+mj-lt"/>
              </a:rPr>
              <a:t>wheat floor is enriched with vitamin B1,niacin and iron)</a:t>
            </a:r>
            <a:endParaRPr lang="en-US" sz="2000" b="0" i="1" u="none" strike="noStrike" dirty="0">
              <a:solidFill>
                <a:srgbClr val="000000"/>
              </a:solidFill>
              <a:effectLst/>
              <a:latin typeface="+mj-lt"/>
            </a:endParaRPr>
          </a:p>
          <a:p>
            <a:pPr rtl="0" fontAlgn="base">
              <a:spcBef>
                <a:spcPts val="600"/>
              </a:spcBef>
              <a:spcAft>
                <a:spcPts val="0"/>
              </a:spcAft>
            </a:pPr>
            <a:endParaRPr lang="en-US" sz="2000" b="0" i="1" u="none" strike="noStrike"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98660323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52D1ED-12CD-40AD-A5C4-F5BB8CC806EC}"/>
              </a:ext>
            </a:extLst>
          </p:cNvPr>
          <p:cNvSpPr>
            <a:spLocks noGrp="1"/>
          </p:cNvSpPr>
          <p:nvPr>
            <p:ph type="body" sz="quarter" idx="13"/>
          </p:nvPr>
        </p:nvSpPr>
        <p:spPr>
          <a:xfrm>
            <a:off x="784692" y="421240"/>
            <a:ext cx="9563579" cy="5436293"/>
          </a:xfrm>
        </p:spPr>
        <p:txBody>
          <a:bodyPr/>
          <a:lstStyle/>
          <a:p>
            <a:pPr algn="just" rtl="0" fontAlgn="base">
              <a:spcBef>
                <a:spcPts val="0"/>
              </a:spcBef>
              <a:spcAft>
                <a:spcPts val="0"/>
              </a:spcAft>
            </a:pPr>
            <a:r>
              <a:rPr lang="en-US" sz="1800" b="1" i="0" u="none" strike="noStrike" dirty="0">
                <a:solidFill>
                  <a:srgbClr val="000000"/>
                </a:solidFill>
                <a:effectLst/>
                <a:latin typeface="+mj-lt"/>
              </a:rPr>
              <a:t>Blended foods</a:t>
            </a:r>
          </a:p>
          <a:p>
            <a:pPr algn="just" rtl="0" fontAlgn="base">
              <a:spcBef>
                <a:spcPts val="600"/>
              </a:spcBef>
              <a:spcAft>
                <a:spcPts val="0"/>
              </a:spcAft>
              <a:buFont typeface="Arial" panose="020B0604020202020204" pitchFamily="34" charset="0"/>
              <a:buChar char="•"/>
            </a:pPr>
            <a:r>
              <a:rPr lang="en-US" sz="1800" b="0" i="0" u="none" strike="noStrike" dirty="0">
                <a:solidFill>
                  <a:srgbClr val="000000"/>
                </a:solidFill>
                <a:effectLst/>
                <a:latin typeface="+mj-lt"/>
              </a:rPr>
              <a:t>These typically consist of a milled and precooked mix of cereal and a pulse(soya bean) to which oil and a mix of vitamins and minerals is added.</a:t>
            </a:r>
          </a:p>
          <a:p>
            <a:pPr algn="just" rtl="0" fontAlgn="base">
              <a:spcBef>
                <a:spcPts val="600"/>
              </a:spcBef>
              <a:spcAft>
                <a:spcPts val="0"/>
              </a:spcAft>
              <a:buFont typeface="Arial" panose="020B0604020202020204" pitchFamily="34" charset="0"/>
              <a:buChar char="•"/>
            </a:pPr>
            <a:r>
              <a:rPr lang="en-US" sz="1800" b="0" i="0" u="none" strike="noStrike" dirty="0">
                <a:solidFill>
                  <a:srgbClr val="000000"/>
                </a:solidFill>
                <a:effectLst/>
                <a:latin typeface="+mj-lt"/>
              </a:rPr>
              <a:t> </a:t>
            </a:r>
            <a:r>
              <a:rPr lang="en-US" sz="1800" dirty="0">
                <a:solidFill>
                  <a:srgbClr val="000000"/>
                </a:solidFill>
                <a:latin typeface="+mj-lt"/>
              </a:rPr>
              <a:t>E.g.,</a:t>
            </a:r>
            <a:r>
              <a:rPr lang="en-US" sz="1800" b="0" i="0" u="none" strike="noStrike" dirty="0">
                <a:solidFill>
                  <a:srgbClr val="000000"/>
                </a:solidFill>
                <a:effectLst/>
                <a:latin typeface="+mj-lt"/>
              </a:rPr>
              <a:t> Corn soya blend(USA) contains maize, soya flour, soya oil , vitamin/mineral premix</a:t>
            </a:r>
          </a:p>
          <a:p>
            <a:pPr algn="just" rtl="0" fontAlgn="base">
              <a:spcBef>
                <a:spcPts val="600"/>
              </a:spcBef>
              <a:spcAft>
                <a:spcPts val="0"/>
              </a:spcAft>
              <a:buFont typeface="Arial" panose="020B0604020202020204" pitchFamily="34" charset="0"/>
              <a:buChar char="•"/>
            </a:pPr>
            <a:br>
              <a:rPr lang="en-US" sz="1800" b="0" dirty="0">
                <a:effectLst/>
                <a:latin typeface="+mj-lt"/>
              </a:rPr>
            </a:br>
            <a:r>
              <a:rPr lang="en-US" sz="1800" b="1" i="0" u="none" strike="noStrike" dirty="0">
                <a:solidFill>
                  <a:srgbClr val="000000"/>
                </a:solidFill>
                <a:effectLst/>
                <a:latin typeface="+mj-lt"/>
              </a:rPr>
              <a:t>Salt</a:t>
            </a:r>
          </a:p>
          <a:p>
            <a:pPr algn="just" rtl="0" fontAlgn="base">
              <a:spcBef>
                <a:spcPts val="600"/>
              </a:spcBef>
              <a:spcAft>
                <a:spcPts val="0"/>
              </a:spcAft>
              <a:buFont typeface="Arial" panose="020B0604020202020204" pitchFamily="34" charset="0"/>
              <a:buChar char="•"/>
            </a:pPr>
            <a:r>
              <a:rPr lang="en-US" sz="1800" b="0" i="0" u="none" strike="noStrike" dirty="0">
                <a:solidFill>
                  <a:srgbClr val="000000"/>
                </a:solidFill>
                <a:effectLst/>
                <a:latin typeface="+mj-lt"/>
              </a:rPr>
              <a:t>Routinely fortified with iodine in the form of potassium iodate or potassium iodide.</a:t>
            </a:r>
            <a:endParaRPr lang="en-US" sz="1800" dirty="0">
              <a:latin typeface="+mj-lt"/>
            </a:endParaRPr>
          </a:p>
          <a:p>
            <a:pPr algn="just"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mj-lt"/>
              </a:rPr>
              <a:t>WHO recommends fortification of salt so as to achieve an iodine concentration of 20-40mg/kg.</a:t>
            </a:r>
          </a:p>
          <a:p>
            <a:pPr algn="just" rtl="0" fontAlgn="base">
              <a:spcBef>
                <a:spcPts val="0"/>
              </a:spcBef>
              <a:spcAft>
                <a:spcPts val="0"/>
              </a:spcAft>
            </a:pPr>
            <a:endParaRPr lang="en-US" sz="1800" b="0" i="0" u="none" strike="noStrike" dirty="0">
              <a:solidFill>
                <a:srgbClr val="000000"/>
              </a:solidFill>
              <a:effectLst/>
              <a:latin typeface="+mj-lt"/>
            </a:endParaRPr>
          </a:p>
          <a:p>
            <a:pPr algn="just" rtl="0" fontAlgn="base">
              <a:spcBef>
                <a:spcPts val="600"/>
              </a:spcBef>
              <a:spcAft>
                <a:spcPts val="0"/>
              </a:spcAft>
            </a:pPr>
            <a:r>
              <a:rPr lang="en-US" sz="1800" b="1" i="0" u="none" strike="noStrike" dirty="0">
                <a:solidFill>
                  <a:srgbClr val="000000"/>
                </a:solidFill>
                <a:effectLst/>
                <a:latin typeface="+mj-lt"/>
              </a:rPr>
              <a:t>Oil</a:t>
            </a:r>
          </a:p>
          <a:p>
            <a:pPr algn="just" rtl="0" fontAlgn="base">
              <a:spcBef>
                <a:spcPts val="600"/>
              </a:spcBef>
              <a:spcAft>
                <a:spcPts val="0"/>
              </a:spcAft>
              <a:buFont typeface="Arial" panose="020B0604020202020204" pitchFamily="34" charset="0"/>
              <a:buChar char="•"/>
            </a:pPr>
            <a:r>
              <a:rPr lang="en-US" sz="1800" b="0" i="0" u="none" strike="noStrike" dirty="0">
                <a:solidFill>
                  <a:srgbClr val="000000"/>
                </a:solidFill>
                <a:effectLst/>
                <a:latin typeface="+mj-lt"/>
              </a:rPr>
              <a:t>Is usually fortified with vitamin A. WFP specifications require vitamin A fortification of oil at 30,000 IU per kg and Vitamin D at 3,000IU per Kg. Vitamin A is light sensitive so fortified oil should be stored in light proof containers.</a:t>
            </a:r>
          </a:p>
          <a:p>
            <a:endParaRPr lang="en-US" dirty="0"/>
          </a:p>
        </p:txBody>
      </p:sp>
    </p:spTree>
    <p:extLst>
      <p:ext uri="{BB962C8B-B14F-4D97-AF65-F5344CB8AC3E}">
        <p14:creationId xmlns:p14="http://schemas.microsoft.com/office/powerpoint/2010/main" val="254063883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25C0DF-17FC-4C2D-8093-172586690314}"/>
              </a:ext>
            </a:extLst>
          </p:cNvPr>
          <p:cNvSpPr>
            <a:spLocks noGrp="1"/>
          </p:cNvSpPr>
          <p:nvPr>
            <p:ph type="body" sz="quarter" idx="13"/>
          </p:nvPr>
        </p:nvSpPr>
        <p:spPr>
          <a:xfrm>
            <a:off x="599757" y="71919"/>
            <a:ext cx="10506607" cy="6287784"/>
          </a:xfrm>
        </p:spPr>
        <p:txBody>
          <a:bodyPr/>
          <a:lstStyle/>
          <a:p>
            <a:pPr algn="just" rtl="0" fontAlgn="base">
              <a:spcBef>
                <a:spcPts val="640"/>
              </a:spcBef>
              <a:spcAft>
                <a:spcPts val="0"/>
              </a:spcAft>
            </a:pPr>
            <a:endParaRPr lang="en-US" sz="1800" b="0" i="0" u="none" strike="noStrike" dirty="0">
              <a:solidFill>
                <a:srgbClr val="000000"/>
              </a:solidFill>
              <a:effectLst/>
              <a:latin typeface="+mj-lt"/>
            </a:endParaRPr>
          </a:p>
          <a:p>
            <a:pPr indent="-342900" algn="just" rtl="0">
              <a:spcBef>
                <a:spcPts val="0"/>
              </a:spcBef>
              <a:spcAft>
                <a:spcPts val="0"/>
              </a:spcAft>
            </a:pPr>
            <a:r>
              <a:rPr lang="en-US" sz="1800" b="1" i="0" u="none" strike="noStrike" dirty="0">
                <a:solidFill>
                  <a:srgbClr val="000000"/>
                </a:solidFill>
                <a:effectLst/>
                <a:latin typeface="+mj-lt"/>
              </a:rPr>
              <a:t>Food supplementation product(examples)</a:t>
            </a:r>
            <a:endParaRPr lang="en-US" sz="1800" b="0" dirty="0">
              <a:effectLst/>
              <a:latin typeface="+mj-lt"/>
            </a:endParaRPr>
          </a:p>
          <a:p>
            <a:pPr algn="just" rtl="0" fontAlgn="base">
              <a:spcBef>
                <a:spcPts val="640"/>
              </a:spcBef>
              <a:spcAft>
                <a:spcPts val="0"/>
              </a:spcAft>
              <a:buFont typeface="Arial" panose="020B0604020202020204" pitchFamily="34" charset="0"/>
              <a:buChar char="•"/>
            </a:pPr>
            <a:r>
              <a:rPr lang="en-US" sz="1800" b="1" i="0" u="none" strike="noStrike" dirty="0">
                <a:solidFill>
                  <a:srgbClr val="000000"/>
                </a:solidFill>
                <a:effectLst/>
                <a:latin typeface="+mj-lt"/>
              </a:rPr>
              <a:t>Micronutrient powders- </a:t>
            </a:r>
            <a:r>
              <a:rPr lang="en-US" sz="1800" b="0" i="0" u="none" strike="noStrike" dirty="0">
                <a:solidFill>
                  <a:srgbClr val="000000"/>
                </a:solidFill>
                <a:effectLst/>
                <a:latin typeface="+mj-lt"/>
              </a:rPr>
              <a:t>Micronutrients in a dry powdered or granulated form and are typically packaged in </a:t>
            </a:r>
            <a:r>
              <a:rPr lang="en-US" sz="1800" dirty="0" err="1">
                <a:solidFill>
                  <a:srgbClr val="000000"/>
                </a:solidFill>
                <a:latin typeface="+mj-lt"/>
              </a:rPr>
              <a:t>s</a:t>
            </a:r>
            <a:r>
              <a:rPr lang="en-US" sz="1800" b="0" i="0" u="none" strike="noStrike" dirty="0" err="1">
                <a:solidFill>
                  <a:srgbClr val="000000"/>
                </a:solidFill>
                <a:effectLst/>
                <a:latin typeface="+mj-lt"/>
              </a:rPr>
              <a:t>ackets</a:t>
            </a:r>
            <a:r>
              <a:rPr lang="en-US" sz="1800" b="0" i="0" u="none" strike="noStrike" dirty="0">
                <a:solidFill>
                  <a:srgbClr val="000000"/>
                </a:solidFill>
                <a:effectLst/>
                <a:latin typeface="+mj-lt"/>
              </a:rPr>
              <a:t> that may contain a dose for a single individual for a day or a household or institution for an extended period of time</a:t>
            </a:r>
            <a:endParaRPr lang="en-US" sz="1800" b="1" i="0" u="none" strike="noStrike" dirty="0">
              <a:solidFill>
                <a:srgbClr val="000000"/>
              </a:solidFill>
              <a:effectLst/>
              <a:latin typeface="+mj-lt"/>
            </a:endParaRPr>
          </a:p>
          <a:p>
            <a:pPr algn="just" rtl="0" fontAlgn="base">
              <a:spcBef>
                <a:spcPts val="640"/>
              </a:spcBef>
              <a:spcAft>
                <a:spcPts val="0"/>
              </a:spcAft>
              <a:buFont typeface="Arial" panose="020B0604020202020204" pitchFamily="34" charset="0"/>
              <a:buChar char="•"/>
            </a:pPr>
            <a:r>
              <a:rPr lang="en-US" sz="1800" b="0" i="0" u="none" strike="noStrike" dirty="0">
                <a:solidFill>
                  <a:srgbClr val="000000"/>
                </a:solidFill>
                <a:effectLst/>
                <a:latin typeface="+mj-lt"/>
              </a:rPr>
              <a:t>Their success has been documented mainly as a curative product for anemia in children</a:t>
            </a:r>
          </a:p>
          <a:p>
            <a:pPr algn="just" rtl="0" fontAlgn="base">
              <a:spcBef>
                <a:spcPts val="640"/>
              </a:spcBef>
              <a:spcAft>
                <a:spcPts val="0"/>
              </a:spcAft>
            </a:pPr>
            <a:endParaRPr lang="en-US" sz="1800" b="0" i="0" u="none" strike="noStrike" dirty="0">
              <a:solidFill>
                <a:srgbClr val="000000"/>
              </a:solidFill>
              <a:effectLst/>
              <a:latin typeface="+mj-lt"/>
            </a:endParaRPr>
          </a:p>
          <a:p>
            <a:pPr algn="just"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mj-lt"/>
              </a:rPr>
              <a:t>Spreads</a:t>
            </a:r>
            <a:r>
              <a:rPr lang="en-US" sz="1800" b="0" i="0" u="none" strike="noStrike" dirty="0">
                <a:solidFill>
                  <a:srgbClr val="000000"/>
                </a:solidFill>
                <a:effectLst/>
                <a:latin typeface="+mj-lt"/>
              </a:rPr>
              <a:t>-Are high viscosity (oily) fat-based products prepared by mixing dried powdered ingredients with a vegetable fat. They tend to have a high energy density and are resistant to microbiological contamination</a:t>
            </a:r>
            <a:endParaRPr lang="en-US" sz="1800" b="1" i="0" u="none" strike="noStrike" dirty="0">
              <a:solidFill>
                <a:srgbClr val="000000"/>
              </a:solidFill>
              <a:effectLst/>
              <a:latin typeface="+mj-lt"/>
            </a:endParaRPr>
          </a:p>
          <a:p>
            <a:pPr algn="just" rtl="0" fontAlgn="base">
              <a:spcBef>
                <a:spcPts val="600"/>
              </a:spcBef>
              <a:spcAft>
                <a:spcPts val="0"/>
              </a:spcAft>
              <a:buFont typeface="Arial" panose="020B0604020202020204" pitchFamily="34" charset="0"/>
              <a:buChar char="•"/>
            </a:pPr>
            <a:r>
              <a:rPr lang="en-US" sz="1800" b="0" i="0" u="none" strike="noStrike" dirty="0">
                <a:solidFill>
                  <a:srgbClr val="000000"/>
                </a:solidFill>
                <a:effectLst/>
                <a:latin typeface="+mj-lt"/>
              </a:rPr>
              <a:t>Example </a:t>
            </a:r>
            <a:r>
              <a:rPr lang="en-US" sz="1800" b="0" i="0" u="none" strike="noStrike" dirty="0" err="1">
                <a:solidFill>
                  <a:srgbClr val="000000"/>
                </a:solidFill>
                <a:effectLst/>
                <a:latin typeface="+mj-lt"/>
              </a:rPr>
              <a:t>Nutributter</a:t>
            </a:r>
            <a:r>
              <a:rPr lang="en-US" sz="1800" b="0" i="0" u="none" strike="noStrike" dirty="0">
                <a:solidFill>
                  <a:srgbClr val="000000"/>
                </a:solidFill>
                <a:effectLst/>
                <a:latin typeface="+mj-lt"/>
              </a:rPr>
              <a:t> , peanut butter ,margarine, cheeses and creams</a:t>
            </a:r>
          </a:p>
          <a:p>
            <a:pPr algn="just" rtl="0" fontAlgn="base">
              <a:spcBef>
                <a:spcPts val="600"/>
              </a:spcBef>
              <a:spcAft>
                <a:spcPts val="0"/>
              </a:spcAft>
            </a:pPr>
            <a:endParaRPr lang="en-US" sz="1800" b="0" i="0" u="none" strike="noStrike" dirty="0">
              <a:solidFill>
                <a:srgbClr val="000000"/>
              </a:solidFill>
              <a:effectLst/>
              <a:latin typeface="+mj-lt"/>
            </a:endParaRPr>
          </a:p>
          <a:p>
            <a:pPr marL="0" marR="0" lvl="0" indent="-342900" algn="l" defTabSz="685766"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Home based fortification</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685766" rtl="0" eaLnBrk="1" fontAlgn="base" latinLnBrk="0" hangingPunct="1">
              <a:lnSpc>
                <a:spcPct val="120000"/>
              </a:lnSpc>
              <a:spcBef>
                <a:spcPts val="64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This achieved through using a micronutrient powder or other food supplementation products. It  takes place by pouring, squeezing or sprinkling the product onto food after cooking.</a:t>
            </a:r>
          </a:p>
          <a:p>
            <a:pPr marL="0" marR="0" lvl="0" indent="0" algn="l" defTabSz="685766" rtl="0" eaLnBrk="1" fontAlgn="base" latinLnBrk="0" hangingPunct="1">
              <a:lnSpc>
                <a:spcPct val="120000"/>
              </a:lnSpc>
              <a:spcBef>
                <a:spcPts val="64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Used to improve the micronutrient content of the diet of young children and to successfully treat anemia</a:t>
            </a:r>
          </a:p>
          <a:p>
            <a:pPr marL="0" marR="0" lvl="0" indent="0" algn="l" defTabSz="685766" rtl="0" eaLnBrk="1" fontAlgn="base" latinLnBrk="0" hangingPunct="1">
              <a:lnSpc>
                <a:spcPct val="120000"/>
              </a:lnSpc>
              <a:spcBef>
                <a:spcPts val="64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algn="just" rtl="0" fontAlgn="base">
              <a:spcBef>
                <a:spcPts val="600"/>
              </a:spcBef>
              <a:spcAft>
                <a:spcPts val="0"/>
              </a:spcAft>
              <a:buFont typeface="Arial" panose="020B0604020202020204" pitchFamily="34" charset="0"/>
              <a:buChar char="•"/>
            </a:pPr>
            <a:endParaRPr lang="en-US" sz="1600" b="0" i="0" u="none" strike="noStrike" dirty="0">
              <a:solidFill>
                <a:srgbClr val="000000"/>
              </a:solidFill>
              <a:effectLst/>
              <a:latin typeface="+mj-lt"/>
            </a:endParaRPr>
          </a:p>
          <a:p>
            <a:endParaRPr lang="en-US" dirty="0"/>
          </a:p>
        </p:txBody>
      </p:sp>
    </p:spTree>
    <p:extLst>
      <p:ext uri="{BB962C8B-B14F-4D97-AF65-F5344CB8AC3E}">
        <p14:creationId xmlns:p14="http://schemas.microsoft.com/office/powerpoint/2010/main" val="204099211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8638A5-19BF-4B43-8219-483FA310DFFA}"/>
              </a:ext>
            </a:extLst>
          </p:cNvPr>
          <p:cNvSpPr>
            <a:spLocks noGrp="1"/>
          </p:cNvSpPr>
          <p:nvPr>
            <p:ph type="body" sz="quarter" idx="13"/>
          </p:nvPr>
        </p:nvSpPr>
        <p:spPr>
          <a:xfrm>
            <a:off x="599757" y="195208"/>
            <a:ext cx="9563579" cy="6287785"/>
          </a:xfrm>
        </p:spPr>
        <p:txBody>
          <a:bodyPr/>
          <a:lstStyle/>
          <a:p>
            <a:pPr indent="-342900" rtl="0">
              <a:spcBef>
                <a:spcPts val="0"/>
              </a:spcBef>
              <a:spcAft>
                <a:spcPts val="0"/>
              </a:spcAft>
            </a:pPr>
            <a:r>
              <a:rPr lang="en-US" sz="1600" b="1" i="0" u="none" strike="noStrike" dirty="0">
                <a:solidFill>
                  <a:srgbClr val="000000"/>
                </a:solidFill>
                <a:effectLst/>
              </a:rPr>
              <a:t>4</a:t>
            </a:r>
            <a:r>
              <a:rPr lang="en-US" sz="1800" b="1" i="0" u="none" strike="noStrike" dirty="0">
                <a:solidFill>
                  <a:srgbClr val="000000"/>
                </a:solidFill>
                <a:effectLst/>
              </a:rPr>
              <a:t>) Provision of fresh food items that are complementary to a general ration</a:t>
            </a:r>
            <a:endParaRPr lang="en-US" sz="1800" b="0" dirty="0">
              <a:effectLst/>
            </a:endParaRPr>
          </a:p>
          <a:p>
            <a:pPr rtl="0" fontAlgn="base">
              <a:spcBef>
                <a:spcPts val="640"/>
              </a:spcBef>
              <a:spcAft>
                <a:spcPts val="0"/>
              </a:spcAft>
              <a:buFont typeface="Arial" panose="020B0604020202020204" pitchFamily="34" charset="0"/>
              <a:buChar char="•"/>
            </a:pPr>
            <a:r>
              <a:rPr lang="en-US" sz="1800" b="0" i="0" u="none" strike="noStrike" dirty="0">
                <a:solidFill>
                  <a:srgbClr val="000000"/>
                </a:solidFill>
                <a:effectLst/>
              </a:rPr>
              <a:t>A basic food ration contains cereal (beans), oil, salt and a blended food. This is nutritionally deficient but can be improved by the addition of  fresh vegetables and fruit and spices.</a:t>
            </a:r>
          </a:p>
          <a:p>
            <a:pPr rtl="0" fontAlgn="base">
              <a:spcBef>
                <a:spcPts val="640"/>
              </a:spcBef>
              <a:spcAft>
                <a:spcPts val="0"/>
              </a:spcAft>
            </a:pPr>
            <a:endParaRPr lang="en-US" sz="1800" b="0" i="0" u="none" strike="noStrike" dirty="0">
              <a:solidFill>
                <a:srgbClr val="000000"/>
              </a:solidFill>
              <a:effectLst/>
            </a:endParaRPr>
          </a:p>
          <a:p>
            <a:pPr indent="-342900" rtl="0">
              <a:spcBef>
                <a:spcPts val="0"/>
              </a:spcBef>
              <a:spcAft>
                <a:spcPts val="0"/>
              </a:spcAft>
            </a:pPr>
            <a:r>
              <a:rPr lang="en-US" sz="1800" b="1" i="0" u="none" strike="noStrike" dirty="0">
                <a:solidFill>
                  <a:srgbClr val="000000"/>
                </a:solidFill>
                <a:effectLst/>
              </a:rPr>
              <a:t>5)Increasing the size of the general food ration to facilitate diet diversification by exchange </a:t>
            </a:r>
            <a:endParaRPr lang="en-US" sz="1800" b="1" dirty="0">
              <a:solidFill>
                <a:srgbClr val="000000"/>
              </a:solidFill>
            </a:endParaRPr>
          </a:p>
          <a:p>
            <a:pPr indent="-342900" rtl="0">
              <a:spcBef>
                <a:spcPts val="0"/>
              </a:spcBef>
              <a:spcAft>
                <a:spcPts val="0"/>
              </a:spcAft>
            </a:pPr>
            <a:endParaRPr lang="en-US" sz="1800" b="0" i="0" u="none" strike="noStrike" dirty="0">
              <a:solidFill>
                <a:srgbClr val="000000"/>
              </a:solidFill>
              <a:effectLst/>
            </a:endParaRPr>
          </a:p>
          <a:p>
            <a:pPr indent="-342900" rtl="0">
              <a:spcBef>
                <a:spcPts val="0"/>
              </a:spcBef>
              <a:spcAft>
                <a:spcPts val="0"/>
              </a:spcAft>
            </a:pPr>
            <a:r>
              <a:rPr lang="en-US" sz="1800" b="1" i="0" u="none" strike="noStrike" dirty="0">
                <a:solidFill>
                  <a:srgbClr val="000000"/>
                </a:solidFill>
                <a:effectLst/>
              </a:rPr>
              <a:t>6) Distribution of micronutrient supplements the form of capsules and tablets. </a:t>
            </a:r>
          </a:p>
          <a:p>
            <a:pPr indent="-342900" rtl="0">
              <a:spcBef>
                <a:spcPts val="0"/>
              </a:spcBef>
              <a:spcAft>
                <a:spcPts val="0"/>
              </a:spcAft>
              <a:buFont typeface="Arial" panose="020B0604020202020204" pitchFamily="34" charset="0"/>
              <a:buChar char="•"/>
            </a:pPr>
            <a:r>
              <a:rPr lang="en-US" sz="1800" b="0" i="0" u="none" strike="noStrike" dirty="0">
                <a:solidFill>
                  <a:srgbClr val="000000"/>
                </a:solidFill>
                <a:effectLst/>
              </a:rPr>
              <a:t>E.g., Vitamin A capsules for children, iron and folic acid tablets for pregnant women</a:t>
            </a:r>
          </a:p>
          <a:p>
            <a:pPr rtl="0" fontAlgn="base">
              <a:spcBef>
                <a:spcPts val="640"/>
              </a:spcBef>
              <a:spcAft>
                <a:spcPts val="0"/>
              </a:spcAft>
            </a:pPr>
            <a:endParaRPr lang="en-US" sz="1800" b="0" i="0" u="none" strike="noStrike" dirty="0">
              <a:solidFill>
                <a:srgbClr val="000000"/>
              </a:solidFill>
              <a:effectLst/>
            </a:endParaRPr>
          </a:p>
          <a:p>
            <a:pPr marL="0" marR="0" lvl="0" indent="-342900" algn="l" defTabSz="685766"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ea typeface="+mn-ea"/>
                <a:cs typeface="+mn-cs"/>
              </a:rPr>
              <a:t>7) Promotion of homestead food production and agricultural development</a:t>
            </a:r>
            <a:endParaRPr kumimoji="0" lang="en-US" sz="1800" b="0" i="0" u="none" strike="noStrike" kern="1200" cap="none" spc="0" normalizeH="0" baseline="0" noProof="0" dirty="0">
              <a:ln>
                <a:noFill/>
              </a:ln>
              <a:solidFill>
                <a:srgbClr val="000000"/>
              </a:solidFill>
              <a:effectLst/>
              <a:uLnTx/>
              <a:uFillTx/>
              <a:ea typeface="+mn-ea"/>
              <a:cs typeface="+mn-cs"/>
            </a:endParaRPr>
          </a:p>
          <a:p>
            <a:pPr marL="0" marR="0" lvl="0" indent="0" algn="l" defTabSz="685766" rtl="0" eaLnBrk="1" fontAlgn="base" latinLnBrk="0" hangingPunct="1">
              <a:lnSpc>
                <a:spcPct val="120000"/>
              </a:lnSpc>
              <a:spcBef>
                <a:spcPts val="64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ea typeface="+mn-ea"/>
                <a:cs typeface="+mn-cs"/>
              </a:rPr>
              <a:t>Distribution of seeds, tools and other agricultural inputs that allow  to grow vegetables and fruit or livestock for home consumption or for sale.</a:t>
            </a:r>
          </a:p>
          <a:p>
            <a:pPr marL="0" marR="0" lvl="0" indent="0" algn="l" defTabSz="685766" rtl="0" eaLnBrk="1" fontAlgn="base" latinLnBrk="0" hangingPunct="1">
              <a:lnSpc>
                <a:spcPct val="120000"/>
              </a:lnSpc>
              <a:spcBef>
                <a:spcPts val="640"/>
              </a:spcBef>
              <a:spcAft>
                <a:spcPts val="0"/>
              </a:spcAft>
              <a:buClrTx/>
              <a:buSzTx/>
              <a:tabLst/>
              <a:defRPr/>
            </a:pPr>
            <a:endParaRPr kumimoji="0" lang="en-US" sz="1800" b="0" i="0" u="none" strike="noStrike" kern="1200" cap="none" spc="0" normalizeH="0" baseline="0" noProof="0" dirty="0">
              <a:ln>
                <a:noFill/>
              </a:ln>
              <a:solidFill>
                <a:srgbClr val="000000"/>
              </a:solidFill>
              <a:effectLst/>
              <a:uLnTx/>
              <a:uFillTx/>
              <a:ea typeface="+mn-ea"/>
              <a:cs typeface="+mn-cs"/>
            </a:endParaRPr>
          </a:p>
          <a:p>
            <a:pPr marL="0" marR="0" lvl="0" indent="-342900" algn="l" defTabSz="685766"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ea typeface="+mn-ea"/>
                <a:cs typeface="+mn-cs"/>
              </a:rPr>
              <a:t>8) Increasing income generation and improving access to markets</a:t>
            </a:r>
            <a:endParaRPr kumimoji="0" lang="en-US" sz="1800" b="0" i="0" u="none" strike="noStrike" kern="1200" cap="none" spc="0" normalizeH="0" baseline="0" noProof="0" dirty="0">
              <a:ln>
                <a:noFill/>
              </a:ln>
              <a:solidFill>
                <a:srgbClr val="000000"/>
              </a:solidFill>
              <a:effectLst/>
              <a:uLnTx/>
              <a:uFillTx/>
              <a:ea typeface="+mn-ea"/>
              <a:cs typeface="+mn-cs"/>
            </a:endParaRPr>
          </a:p>
          <a:p>
            <a:pPr marL="0" marR="0" lvl="0" indent="0" algn="l" defTabSz="685766" rtl="0" eaLnBrk="1" fontAlgn="base" latinLnBrk="0" hangingPunct="1">
              <a:lnSpc>
                <a:spcPct val="120000"/>
              </a:lnSpc>
              <a:spcBef>
                <a:spcPts val="64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ea typeface="+mn-ea"/>
                <a:cs typeface="+mn-cs"/>
              </a:rPr>
              <a:t>Income generation improve dietary intake of micronutrients through increasing the purchasing power.</a:t>
            </a:r>
          </a:p>
          <a:p>
            <a:pPr rtl="0" fontAlgn="base">
              <a:spcBef>
                <a:spcPts val="640"/>
              </a:spcBef>
              <a:spcAft>
                <a:spcPts val="0"/>
              </a:spcAft>
              <a:buFont typeface="Arial" panose="020B0604020202020204" pitchFamily="34" charset="0"/>
              <a:buChar char="•"/>
            </a:pPr>
            <a:endParaRPr lang="en-US" sz="1600" b="0" i="0" u="none" strike="noStrike"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54687365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EECF8A-7FD2-40DD-8598-AFE6119B13B8}"/>
              </a:ext>
            </a:extLst>
          </p:cNvPr>
          <p:cNvSpPr>
            <a:spLocks noGrp="1"/>
          </p:cNvSpPr>
          <p:nvPr>
            <p:ph type="body" sz="quarter" idx="13"/>
          </p:nvPr>
        </p:nvSpPr>
        <p:spPr>
          <a:xfrm>
            <a:off x="599757" y="400693"/>
            <a:ext cx="10927847" cy="5621228"/>
          </a:xfrm>
        </p:spPr>
        <p:txBody>
          <a:bodyPr/>
          <a:lstStyle/>
          <a:p>
            <a:pPr indent="-342900" rtl="0">
              <a:spcBef>
                <a:spcPts val="0"/>
              </a:spcBef>
              <a:spcAft>
                <a:spcPts val="0"/>
              </a:spcAft>
            </a:pPr>
            <a:r>
              <a:rPr lang="en-US" sz="1600" b="1" i="0" u="none" strike="noStrike" dirty="0">
                <a:solidFill>
                  <a:srgbClr val="000000"/>
                </a:solidFill>
                <a:effectLst/>
                <a:latin typeface="Calibri" panose="020F0502020204030204" pitchFamily="34" charset="0"/>
              </a:rPr>
              <a:t>9)</a:t>
            </a:r>
            <a:r>
              <a:rPr lang="en-US" sz="1800" b="1" i="0" u="none" strike="noStrike" dirty="0">
                <a:solidFill>
                  <a:srgbClr val="000000"/>
                </a:solidFill>
                <a:effectLst/>
                <a:latin typeface="+mj-lt"/>
              </a:rPr>
              <a:t>Promotion of recommended infant feeding practices</a:t>
            </a:r>
            <a:endParaRPr lang="en-US" sz="1800" b="0" dirty="0">
              <a:effectLst/>
              <a:latin typeface="+mj-lt"/>
            </a:endParaRPr>
          </a:p>
          <a:p>
            <a:pPr rtl="0" fontAlgn="base">
              <a:spcBef>
                <a:spcPts val="600"/>
              </a:spcBef>
              <a:spcAft>
                <a:spcPts val="0"/>
              </a:spcAft>
              <a:buFont typeface="Arial" panose="020B0604020202020204" pitchFamily="34" charset="0"/>
              <a:buChar char="•"/>
            </a:pPr>
            <a:r>
              <a:rPr lang="en-US" sz="1800" dirty="0">
                <a:solidFill>
                  <a:srgbClr val="000000"/>
                </a:solidFill>
                <a:latin typeface="+mj-lt"/>
              </a:rPr>
              <a:t>E</a:t>
            </a:r>
            <a:r>
              <a:rPr lang="en-US" sz="1800" b="0" i="0" u="none" strike="noStrike" dirty="0">
                <a:solidFill>
                  <a:srgbClr val="000000"/>
                </a:solidFill>
                <a:effectLst/>
                <a:latin typeface="+mj-lt"/>
              </a:rPr>
              <a:t>xclusive breast feeding, and appropriate complementary feeding are critical public health interventions.</a:t>
            </a:r>
          </a:p>
          <a:p>
            <a:pPr rtl="0" fontAlgn="base">
              <a:spcBef>
                <a:spcPts val="600"/>
              </a:spcBef>
              <a:spcAft>
                <a:spcPts val="0"/>
              </a:spcAft>
              <a:buFont typeface="Arial" panose="020B0604020202020204" pitchFamily="34" charset="0"/>
              <a:buChar char="•"/>
            </a:pPr>
            <a:r>
              <a:rPr lang="en-US" sz="1800" b="0" i="0" u="none" strike="noStrike" dirty="0">
                <a:solidFill>
                  <a:srgbClr val="000000"/>
                </a:solidFill>
                <a:effectLst/>
                <a:latin typeface="+mj-lt"/>
              </a:rPr>
              <a:t>Infants' complementary food should be rich in energy and nutrients  for optimal growth and development.</a:t>
            </a:r>
          </a:p>
          <a:p>
            <a:pPr rtl="0" fontAlgn="base">
              <a:spcBef>
                <a:spcPts val="600"/>
              </a:spcBef>
              <a:spcAft>
                <a:spcPts val="0"/>
              </a:spcAft>
              <a:buFont typeface="Arial" panose="020B0604020202020204" pitchFamily="34" charset="0"/>
              <a:buChar char="•"/>
            </a:pPr>
            <a:endParaRPr lang="en-US" sz="1800" dirty="0">
              <a:solidFill>
                <a:srgbClr val="000000"/>
              </a:solidFill>
              <a:latin typeface="+mj-lt"/>
            </a:endParaRPr>
          </a:p>
          <a:p>
            <a:pPr indent="-342900" rtl="0">
              <a:spcBef>
                <a:spcPts val="0"/>
              </a:spcBef>
              <a:spcAft>
                <a:spcPts val="0"/>
              </a:spcAft>
            </a:pPr>
            <a:r>
              <a:rPr lang="en-US" sz="1800" b="1" i="0" u="none" strike="noStrike" dirty="0">
                <a:solidFill>
                  <a:srgbClr val="000000"/>
                </a:solidFill>
                <a:effectLst/>
                <a:latin typeface="+mj-lt"/>
              </a:rPr>
              <a:t>10) Ensuring adequate health care and environment</a:t>
            </a:r>
            <a:endParaRPr lang="en-US" sz="1800" b="0" dirty="0">
              <a:effectLst/>
              <a:latin typeface="+mj-lt"/>
            </a:endParaRPr>
          </a:p>
          <a:p>
            <a:pPr rtl="0" fontAlgn="base">
              <a:spcBef>
                <a:spcPts val="640"/>
              </a:spcBef>
              <a:spcAft>
                <a:spcPts val="0"/>
              </a:spcAft>
              <a:buFont typeface="Arial" panose="020B0604020202020204" pitchFamily="34" charset="0"/>
              <a:buChar char="•"/>
            </a:pPr>
            <a:r>
              <a:rPr lang="en-US" sz="1800" b="0" i="0" u="none" strike="noStrike" dirty="0">
                <a:solidFill>
                  <a:srgbClr val="000000"/>
                </a:solidFill>
                <a:effectLst/>
                <a:latin typeface="+mj-lt"/>
              </a:rPr>
              <a:t>Good health is important in maintaining good nutrition and micronutrient status.</a:t>
            </a:r>
          </a:p>
          <a:p>
            <a:pPr rtl="0" fontAlgn="base">
              <a:spcBef>
                <a:spcPts val="640"/>
              </a:spcBef>
              <a:spcAft>
                <a:spcPts val="0"/>
              </a:spcAft>
            </a:pPr>
            <a:endParaRPr lang="en-US" sz="1800" b="0" i="0" u="none" strike="noStrike" dirty="0">
              <a:solidFill>
                <a:srgbClr val="000000"/>
              </a:solidFill>
              <a:effectLst/>
              <a:latin typeface="+mj-lt"/>
            </a:endParaRPr>
          </a:p>
          <a:p>
            <a:pPr rtl="0" fontAlgn="base">
              <a:spcBef>
                <a:spcPts val="640"/>
              </a:spcBef>
              <a:spcAft>
                <a:spcPts val="0"/>
              </a:spcAft>
            </a:pPr>
            <a:r>
              <a:rPr lang="en-US" sz="1800" b="0" i="0" u="none" strike="noStrike" dirty="0">
                <a:solidFill>
                  <a:srgbClr val="000000"/>
                </a:solidFill>
                <a:effectLst/>
                <a:latin typeface="+mj-lt"/>
              </a:rPr>
              <a:t>A number of public health interventions may contribute to preventing micronutrient deficiencies including.</a:t>
            </a:r>
          </a:p>
          <a:p>
            <a:pPr rtl="0" fontAlgn="base">
              <a:spcBef>
                <a:spcPts val="640"/>
              </a:spcBef>
              <a:spcAft>
                <a:spcPts val="0"/>
              </a:spcAft>
              <a:buFont typeface="Arial" panose="020B0604020202020204" pitchFamily="34" charset="0"/>
              <a:buChar char="•"/>
            </a:pPr>
            <a:endParaRPr lang="en-US" sz="1800" b="0" i="0" u="none" strike="noStrike" dirty="0">
              <a:solidFill>
                <a:srgbClr val="000000"/>
              </a:solidFill>
              <a:effectLst/>
              <a:latin typeface="+mj-l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mj-lt"/>
              </a:rPr>
              <a:t>Vaccination against measles is important in control of Xeropthalmia</a:t>
            </a:r>
          </a:p>
          <a:p>
            <a:pPr rtl="0" fontAlgn="base">
              <a:spcBef>
                <a:spcPts val="640"/>
              </a:spcBef>
              <a:spcAft>
                <a:spcPts val="0"/>
              </a:spcAft>
              <a:buFont typeface="Arial" panose="020B0604020202020204" pitchFamily="34" charset="0"/>
              <a:buChar char="•"/>
            </a:pPr>
            <a:r>
              <a:rPr lang="en-US" sz="1800" b="0" i="0" u="none" strike="noStrike" dirty="0">
                <a:solidFill>
                  <a:srgbClr val="000000"/>
                </a:solidFill>
                <a:effectLst/>
                <a:latin typeface="+mj-lt"/>
              </a:rPr>
              <a:t>WAHS promotion to control diarrhea, </a:t>
            </a:r>
            <a:r>
              <a:rPr lang="en-US" sz="1800" dirty="0">
                <a:solidFill>
                  <a:srgbClr val="000000"/>
                </a:solidFill>
                <a:latin typeface="+mj-lt"/>
              </a:rPr>
              <a:t>d</a:t>
            </a:r>
            <a:r>
              <a:rPr lang="en-US" sz="1800" b="0" i="0" u="none" strike="noStrike" dirty="0">
                <a:solidFill>
                  <a:srgbClr val="000000"/>
                </a:solidFill>
                <a:effectLst/>
                <a:latin typeface="+mj-lt"/>
              </a:rPr>
              <a:t>eworming to control anemia</a:t>
            </a:r>
          </a:p>
          <a:p>
            <a:pPr marL="0" marR="0" lvl="0" indent="0" algn="l" defTabSz="685766" rtl="0" eaLnBrk="1" fontAlgn="base" latinLnBrk="0" hangingPunct="1">
              <a:lnSpc>
                <a:spcPct val="12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j-lt"/>
                <a:ea typeface="+mn-ea"/>
                <a:cs typeface="+mn-cs"/>
              </a:rPr>
              <a:t>Malaria control (treated nets, vector control) to combat anemia</a:t>
            </a:r>
            <a:r>
              <a:rPr lang="en-US" sz="1800" dirty="0">
                <a:solidFill>
                  <a:srgbClr val="000000"/>
                </a:solidFill>
                <a:latin typeface="+mj-lt"/>
              </a:rPr>
              <a:t>, </a:t>
            </a:r>
            <a:r>
              <a:rPr kumimoji="0" lang="en-US" sz="1800" b="0" i="0" u="none" strike="noStrike" kern="1200" cap="none" spc="0" normalizeH="0" baseline="0" noProof="0" dirty="0">
                <a:ln>
                  <a:noFill/>
                </a:ln>
                <a:solidFill>
                  <a:srgbClr val="000000"/>
                </a:solidFill>
                <a:effectLst/>
                <a:uLnTx/>
                <a:uFillTx/>
                <a:latin typeface="+mj-lt"/>
                <a:ea typeface="+mn-ea"/>
                <a:cs typeface="+mn-cs"/>
              </a:rPr>
              <a:t> sun exposure against rickets</a:t>
            </a:r>
          </a:p>
          <a:p>
            <a:pPr marL="0" marR="0" lvl="0" indent="0" algn="l" defTabSz="685766" rtl="0" eaLnBrk="1" fontAlgn="base" latinLnBrk="0" hangingPunct="1">
              <a:lnSpc>
                <a:spcPct val="120000"/>
              </a:lnSpc>
              <a:spcBef>
                <a:spcPts val="64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j-lt"/>
                <a:ea typeface="+mn-ea"/>
                <a:cs typeface="+mn-cs"/>
              </a:rPr>
              <a:t>Prevention and management of communicable diseases e.g., HIV and STIs, diarrhea, pneumonia</a:t>
            </a:r>
            <a:endParaRPr lang="en-US" sz="1800" b="0" i="0" u="none" strike="noStrike" dirty="0">
              <a:solidFill>
                <a:srgbClr val="000000"/>
              </a:solidFill>
              <a:effectLst/>
              <a:latin typeface="+mj-lt"/>
            </a:endParaRPr>
          </a:p>
          <a:p>
            <a:pPr rtl="0" fontAlgn="base">
              <a:spcBef>
                <a:spcPts val="600"/>
              </a:spcBef>
              <a:spcAft>
                <a:spcPts val="0"/>
              </a:spcAft>
            </a:pPr>
            <a:endParaRPr lang="en-US" sz="16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04725886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CE807D-3A32-48D2-98CC-B0B958E77E5B}"/>
              </a:ext>
            </a:extLst>
          </p:cNvPr>
          <p:cNvSpPr>
            <a:spLocks noGrp="1"/>
          </p:cNvSpPr>
          <p:nvPr>
            <p:ph type="body" sz="quarter" idx="13"/>
          </p:nvPr>
        </p:nvSpPr>
        <p:spPr/>
        <p:txBody>
          <a:bodyPr/>
          <a:lstStyle/>
          <a:p>
            <a:endParaRPr lang="en-US" dirty="0"/>
          </a:p>
        </p:txBody>
      </p:sp>
      <p:sp>
        <p:nvSpPr>
          <p:cNvPr id="3" name="Title 2">
            <a:extLst>
              <a:ext uri="{FF2B5EF4-FFF2-40B4-BE49-F238E27FC236}">
                <a16:creationId xmlns:a16="http://schemas.microsoft.com/office/drawing/2014/main" id="{8E8B78C9-DBF1-4D17-8BA3-C5C13AB8270E}"/>
              </a:ext>
            </a:extLst>
          </p:cNvPr>
          <p:cNvSpPr>
            <a:spLocks noGrp="1"/>
          </p:cNvSpPr>
          <p:nvPr>
            <p:ph type="title"/>
          </p:nvPr>
        </p:nvSpPr>
        <p:spPr/>
        <p:txBody>
          <a:bodyPr/>
          <a:lstStyle/>
          <a:p>
            <a:r>
              <a:rPr lang="en-US" dirty="0"/>
              <a:t>Recommended treatment for some important micronutrient deficiency disease</a:t>
            </a:r>
          </a:p>
        </p:txBody>
      </p:sp>
      <p:pic>
        <p:nvPicPr>
          <p:cNvPr id="5" name="Picture 4" descr="Table&#10;&#10;Description automatically generated">
            <a:extLst>
              <a:ext uri="{FF2B5EF4-FFF2-40B4-BE49-F238E27FC236}">
                <a16:creationId xmlns:a16="http://schemas.microsoft.com/office/drawing/2014/main" id="{E4C941E6-4DBE-4F0F-8A3B-05849E70BC79}"/>
              </a:ext>
            </a:extLst>
          </p:cNvPr>
          <p:cNvPicPr>
            <a:picLocks noChangeAspect="1"/>
          </p:cNvPicPr>
          <p:nvPr/>
        </p:nvPicPr>
        <p:blipFill>
          <a:blip r:embed="rId2"/>
          <a:stretch>
            <a:fillRect/>
          </a:stretch>
        </p:blipFill>
        <p:spPr>
          <a:xfrm>
            <a:off x="599757" y="1243173"/>
            <a:ext cx="9674400" cy="4778747"/>
          </a:xfrm>
          <a:prstGeom prst="rect">
            <a:avLst/>
          </a:prstGeom>
        </p:spPr>
      </p:pic>
    </p:spTree>
    <p:extLst>
      <p:ext uri="{BB962C8B-B14F-4D97-AF65-F5344CB8AC3E}">
        <p14:creationId xmlns:p14="http://schemas.microsoft.com/office/powerpoint/2010/main" val="31048932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82F8F8-B364-4070-AEFC-A44549B362D1}"/>
              </a:ext>
            </a:extLst>
          </p:cNvPr>
          <p:cNvSpPr>
            <a:spLocks noGrp="1"/>
          </p:cNvSpPr>
          <p:nvPr>
            <p:ph type="body" sz="quarter" idx="13"/>
          </p:nvPr>
        </p:nvSpPr>
        <p:spPr>
          <a:xfrm>
            <a:off x="599757" y="750014"/>
            <a:ext cx="10855928" cy="5691883"/>
          </a:xfrm>
        </p:spPr>
        <p:txBody>
          <a:bodyPr/>
          <a:lstStyle/>
          <a:p>
            <a:r>
              <a:rPr lang="en-US" sz="2000" dirty="0"/>
              <a:t>Nutritional status can be assessed through: Body measurements, used to measure growth in children &amp; body weight changes in adults. Clinical examination &amp; biochemical testing , used to diagnose deficiencies of micronutrients  or hidden hunger (e.g., iodine, vitamin A &amp; iron).</a:t>
            </a:r>
          </a:p>
          <a:p>
            <a:endParaRPr lang="en-US" sz="2000" dirty="0"/>
          </a:p>
          <a:p>
            <a:r>
              <a:rPr lang="en-US" sz="2000" dirty="0">
                <a:solidFill>
                  <a:schemeClr val="accent1">
                    <a:lumMod val="75000"/>
                  </a:schemeClr>
                </a:solidFill>
              </a:rPr>
              <a:t>Why Nutritional Status Assessment?</a:t>
            </a:r>
          </a:p>
          <a:p>
            <a:pPr marL="285750" indent="-285750">
              <a:buFont typeface="Arial" panose="020B0604020202020204" pitchFamily="34" charset="0"/>
              <a:buChar char="•"/>
            </a:pPr>
            <a:r>
              <a:rPr lang="en-US" sz="2000" dirty="0"/>
              <a:t>Identify population at risk of malnourished</a:t>
            </a:r>
          </a:p>
          <a:p>
            <a:r>
              <a:rPr lang="en-US" sz="2000" dirty="0"/>
              <a:t>• Identify population who are malnourished</a:t>
            </a:r>
          </a:p>
          <a:p>
            <a:r>
              <a:rPr lang="en-US" sz="2000" dirty="0"/>
              <a:t>• Develop health care programs that meet community needs</a:t>
            </a:r>
          </a:p>
          <a:p>
            <a:r>
              <a:rPr lang="en-US" sz="2000" dirty="0"/>
              <a:t>• Measure effectiveness of community nutritional programs &amp; interventions</a:t>
            </a: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Building Blocks of Anthropometry</a:t>
            </a: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 The four building blocks or measures used to undertake anthropometric assessment are: age</a:t>
            </a:r>
            <a:r>
              <a:rPr lang="en-US" sz="2000" dirty="0">
                <a:solidFill>
                  <a:srgbClr val="000000"/>
                </a:solidFill>
                <a:latin typeface="Arial"/>
              </a:rPr>
              <a:t>, </a:t>
            </a:r>
            <a:r>
              <a:rPr kumimoji="0" lang="en-US" sz="2000" b="0" i="0" u="none" strike="noStrike" kern="1200" cap="none" spc="0" normalizeH="0" baseline="0" noProof="0" dirty="0">
                <a:ln>
                  <a:noFill/>
                </a:ln>
                <a:solidFill>
                  <a:srgbClr val="000000"/>
                </a:solidFill>
                <a:effectLst/>
                <a:uLnTx/>
                <a:uFillTx/>
                <a:latin typeface="Arial"/>
                <a:ea typeface="+mn-ea"/>
                <a:cs typeface="+mn-cs"/>
              </a:rPr>
              <a:t>sex</a:t>
            </a:r>
            <a:r>
              <a:rPr lang="en-US" sz="2000" dirty="0">
                <a:solidFill>
                  <a:srgbClr val="000000"/>
                </a:solidFill>
                <a:latin typeface="Arial"/>
              </a:rPr>
              <a:t>, </a:t>
            </a:r>
            <a:r>
              <a:rPr kumimoji="0" lang="en-US" sz="2000" b="0" i="0" u="none" strike="noStrike" kern="1200" cap="none" spc="0" normalizeH="0" baseline="0" noProof="0" dirty="0">
                <a:ln>
                  <a:noFill/>
                </a:ln>
                <a:solidFill>
                  <a:srgbClr val="000000"/>
                </a:solidFill>
                <a:effectLst/>
                <a:uLnTx/>
                <a:uFillTx/>
                <a:latin typeface="Arial"/>
                <a:ea typeface="+mn-ea"/>
                <a:cs typeface="+mn-cs"/>
              </a:rPr>
              <a:t>length (or height) and  weight</a:t>
            </a:r>
          </a:p>
          <a:p>
            <a:endParaRPr lang="en-US" dirty="0"/>
          </a:p>
        </p:txBody>
      </p:sp>
      <p:sp>
        <p:nvSpPr>
          <p:cNvPr id="3" name="Title 2">
            <a:extLst>
              <a:ext uri="{FF2B5EF4-FFF2-40B4-BE49-F238E27FC236}">
                <a16:creationId xmlns:a16="http://schemas.microsoft.com/office/drawing/2014/main" id="{6D367E41-40BF-4B0F-8F23-1E00D3A19C95}"/>
              </a:ext>
            </a:extLst>
          </p:cNvPr>
          <p:cNvSpPr>
            <a:spLocks noGrp="1"/>
          </p:cNvSpPr>
          <p:nvPr>
            <p:ph type="title"/>
          </p:nvPr>
        </p:nvSpPr>
        <p:spPr>
          <a:xfrm>
            <a:off x="599759" y="268914"/>
            <a:ext cx="11422911" cy="481100"/>
          </a:xfrm>
        </p:spPr>
        <p:txBody>
          <a:bodyPr/>
          <a:lstStyle/>
          <a:p>
            <a:r>
              <a:rPr lang="en-US" dirty="0"/>
              <a:t>Nutritional status assessment</a:t>
            </a:r>
          </a:p>
        </p:txBody>
      </p:sp>
    </p:spTree>
    <p:extLst>
      <p:ext uri="{BB962C8B-B14F-4D97-AF65-F5344CB8AC3E}">
        <p14:creationId xmlns:p14="http://schemas.microsoft.com/office/powerpoint/2010/main" val="179579920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9EF17C-88E1-4F91-A814-C98DF6BD6BC6}"/>
              </a:ext>
            </a:extLst>
          </p:cNvPr>
          <p:cNvSpPr>
            <a:spLocks noGrp="1"/>
          </p:cNvSpPr>
          <p:nvPr>
            <p:ph type="body" sz="quarter" idx="13"/>
          </p:nvPr>
        </p:nvSpPr>
        <p:spPr>
          <a:xfrm>
            <a:off x="599757" y="297952"/>
            <a:ext cx="9563579" cy="5568592"/>
          </a:xfrm>
        </p:spPr>
        <p:txBody>
          <a:bodyPr/>
          <a:lstStyle/>
          <a:p>
            <a:endParaRPr lang="en-US" sz="1800" b="1" dirty="0"/>
          </a:p>
          <a:p>
            <a:r>
              <a:rPr lang="en-US" sz="1800" b="1" dirty="0"/>
              <a:t>Anthropometric assessment </a:t>
            </a:r>
            <a:r>
              <a:rPr lang="en-US" sz="1800" dirty="0"/>
              <a:t>is checking to see if a person’s body measurements, such as height/length, weight and arm circumference are within a desirable range of values. </a:t>
            </a:r>
          </a:p>
          <a:p>
            <a:r>
              <a:rPr lang="en-US" sz="1800" dirty="0"/>
              <a:t>Anthropometry information is used to evaluate both under &amp; over nutrition. </a:t>
            </a:r>
          </a:p>
          <a:p>
            <a:endParaRPr lang="en-US" sz="1800" dirty="0"/>
          </a:p>
          <a:p>
            <a:r>
              <a:rPr kumimoji="0" lang="en-US" sz="1800" b="1" i="0" u="none" strike="noStrike" kern="1200" cap="none" spc="0" normalizeH="0" baseline="0" noProof="0" dirty="0">
                <a:ln>
                  <a:noFill/>
                </a:ln>
                <a:solidFill>
                  <a:srgbClr val="000000"/>
                </a:solidFill>
                <a:effectLst/>
                <a:uLnTx/>
                <a:uFillTx/>
                <a:latin typeface="Arial"/>
                <a:ea typeface="+mj-ea"/>
                <a:cs typeface="+mj-cs"/>
              </a:rPr>
              <a:t>Methods of nutritional status assessment</a:t>
            </a: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The four commonly used methods for nutrition status assessment are </a:t>
            </a:r>
            <a:r>
              <a:rPr kumimoji="0" lang="en-US" sz="1800" b="0" i="0" u="none" strike="noStrike" kern="1200" cap="none" spc="0" normalizeH="0" baseline="0" noProof="0" dirty="0" err="1">
                <a:ln>
                  <a:noFill/>
                </a:ln>
                <a:solidFill>
                  <a:srgbClr val="000000"/>
                </a:solidFill>
                <a:effectLst/>
                <a:uLnTx/>
                <a:uFillTx/>
                <a:latin typeface="Arial"/>
                <a:ea typeface="+mn-ea"/>
                <a:cs typeface="+mn-cs"/>
              </a:rPr>
              <a:t>summarised</a:t>
            </a:r>
            <a:r>
              <a:rPr kumimoji="0" lang="en-US" sz="1800" b="0" i="0" u="none" strike="noStrike" kern="1200" cap="none" spc="0" normalizeH="0" baseline="0" noProof="0" dirty="0">
                <a:ln>
                  <a:noFill/>
                </a:ln>
                <a:solidFill>
                  <a:srgbClr val="000000"/>
                </a:solidFill>
                <a:effectLst/>
                <a:uLnTx/>
                <a:uFillTx/>
                <a:latin typeface="Arial"/>
                <a:ea typeface="+mn-ea"/>
                <a:cs typeface="+mn-cs"/>
              </a:rPr>
              <a:t> as ABCD:</a:t>
            </a: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Anthropometric methods, </a:t>
            </a:r>
            <a:r>
              <a:rPr lang="en-US" sz="1800" dirty="0">
                <a:solidFill>
                  <a:srgbClr val="000000"/>
                </a:solidFill>
                <a:latin typeface="Arial"/>
              </a:rPr>
              <a:t>b</a:t>
            </a:r>
            <a:r>
              <a:rPr kumimoji="0" lang="en-US" sz="1800" b="0" i="0" u="none" strike="noStrike" kern="1200" cap="none" spc="0" normalizeH="0" baseline="0" noProof="0" dirty="0" err="1">
                <a:ln>
                  <a:noFill/>
                </a:ln>
                <a:solidFill>
                  <a:srgbClr val="000000"/>
                </a:solidFill>
                <a:effectLst/>
                <a:uLnTx/>
                <a:uFillTx/>
                <a:latin typeface="Arial"/>
                <a:ea typeface="+mn-ea"/>
                <a:cs typeface="+mn-cs"/>
              </a:rPr>
              <a:t>iochemical</a:t>
            </a:r>
            <a:r>
              <a:rPr kumimoji="0" lang="en-US" sz="1800" b="0" i="0" u="none" strike="noStrike" kern="1200" cap="none" spc="0" normalizeH="0" baseline="0" noProof="0" dirty="0">
                <a:ln>
                  <a:noFill/>
                </a:ln>
                <a:solidFill>
                  <a:srgbClr val="000000"/>
                </a:solidFill>
                <a:effectLst/>
                <a:uLnTx/>
                <a:uFillTx/>
                <a:latin typeface="Arial"/>
                <a:ea typeface="+mn-ea"/>
                <a:cs typeface="+mn-cs"/>
              </a:rPr>
              <a:t> / laboratory, clinical and  </a:t>
            </a:r>
            <a:r>
              <a:rPr lang="en-US" sz="1800" dirty="0">
                <a:solidFill>
                  <a:srgbClr val="000000"/>
                </a:solidFill>
                <a:latin typeface="Arial"/>
              </a:rPr>
              <a:t>d</a:t>
            </a:r>
            <a:r>
              <a:rPr kumimoji="0" lang="en-US" sz="1800" b="0" i="0" u="none" strike="noStrike" kern="1200" cap="none" spc="0" normalizeH="0" baseline="0" noProof="0" dirty="0" err="1">
                <a:ln>
                  <a:noFill/>
                </a:ln>
                <a:solidFill>
                  <a:srgbClr val="000000"/>
                </a:solidFill>
                <a:effectLst/>
                <a:uLnTx/>
                <a:uFillTx/>
                <a:latin typeface="Arial"/>
                <a:ea typeface="+mn-ea"/>
                <a:cs typeface="+mn-cs"/>
              </a:rPr>
              <a:t>ietary</a:t>
            </a:r>
            <a:r>
              <a:rPr kumimoji="0" lang="en-US" sz="1800" b="0" i="0" u="none" strike="noStrike" kern="1200" cap="none" spc="0" normalizeH="0" baseline="0" noProof="0" dirty="0">
                <a:ln>
                  <a:noFill/>
                </a:ln>
                <a:solidFill>
                  <a:srgbClr val="000000"/>
                </a:solidFill>
                <a:effectLst/>
                <a:uLnTx/>
                <a:uFillTx/>
                <a:latin typeface="Arial"/>
                <a:ea typeface="+mn-ea"/>
                <a:cs typeface="+mn-cs"/>
              </a:rPr>
              <a:t> assessment</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The most frequently used method to assess community nutritional status is anthropometry.</a:t>
            </a: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It is precise, accurate; and less expensive ( equipment and skills)</a:t>
            </a: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It uses standardized technique;</a:t>
            </a: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It is suitable for large sample sizes, such as representative population samples</a:t>
            </a:r>
            <a:r>
              <a:rPr kumimoji="0" lang="en-US" sz="16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endParaRPr lang="en-US" dirty="0"/>
          </a:p>
        </p:txBody>
      </p:sp>
    </p:spTree>
    <p:extLst>
      <p:ext uri="{BB962C8B-B14F-4D97-AF65-F5344CB8AC3E}">
        <p14:creationId xmlns:p14="http://schemas.microsoft.com/office/powerpoint/2010/main" val="109675942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CE2B2C-BBA3-43F9-991F-C9B9BE2AD319}"/>
              </a:ext>
            </a:extLst>
          </p:cNvPr>
          <p:cNvSpPr>
            <a:spLocks noGrp="1"/>
          </p:cNvSpPr>
          <p:nvPr>
            <p:ph type="body" sz="quarter" idx="13"/>
          </p:nvPr>
        </p:nvSpPr>
        <p:spPr>
          <a:xfrm>
            <a:off x="599757" y="575353"/>
            <a:ext cx="10855928" cy="5815173"/>
          </a:xfrm>
        </p:spPr>
        <p:txBody>
          <a:bodyPr/>
          <a:lstStyle/>
          <a:p>
            <a:r>
              <a:rPr kumimoji="0" lang="en-US" sz="2400" b="1" i="0" u="none" strike="noStrike" kern="1200" cap="none" spc="0" normalizeH="0" baseline="0" noProof="0" dirty="0">
                <a:ln>
                  <a:noFill/>
                </a:ln>
                <a:solidFill>
                  <a:srgbClr val="000000"/>
                </a:solidFill>
                <a:effectLst/>
                <a:uLnTx/>
                <a:uFillTx/>
                <a:latin typeface="Arial"/>
                <a:ea typeface="+mj-ea"/>
                <a:cs typeface="+mj-cs"/>
              </a:rPr>
              <a:t>The z‐score</a:t>
            </a:r>
            <a:r>
              <a:rPr lang="en-US" dirty="0">
                <a:solidFill>
                  <a:srgbClr val="000000"/>
                </a:solidFill>
                <a:latin typeface="Arial"/>
              </a:rPr>
              <a:t> (</a:t>
            </a:r>
            <a:r>
              <a:rPr kumimoji="0" lang="en-US" sz="2400" b="1" i="0" u="none" strike="noStrike" kern="1200" cap="none" spc="0" normalizeH="0" baseline="0" noProof="0" dirty="0">
                <a:ln>
                  <a:noFill/>
                </a:ln>
                <a:solidFill>
                  <a:srgbClr val="000000"/>
                </a:solidFill>
                <a:effectLst/>
                <a:uLnTx/>
                <a:uFillTx/>
                <a:latin typeface="Arial"/>
                <a:ea typeface="+mn-ea"/>
                <a:cs typeface="+mn-cs"/>
              </a:rPr>
              <a:t>the standard index used in nutrition Assessments)</a:t>
            </a:r>
            <a:endParaRPr kumimoji="0" lang="en-US" sz="2400" b="1" i="0" u="none" strike="noStrike" kern="1200" cap="none" spc="0" normalizeH="0" baseline="0" noProof="0" dirty="0">
              <a:ln>
                <a:noFill/>
              </a:ln>
              <a:solidFill>
                <a:srgbClr val="000000"/>
              </a:solidFill>
              <a:effectLst/>
              <a:uLnTx/>
              <a:uFillTx/>
              <a:latin typeface="Arial"/>
              <a:ea typeface="+mj-ea"/>
              <a:cs typeface="+mj-cs"/>
            </a:endParaRPr>
          </a:p>
          <a:p>
            <a:pPr marL="285750" indent="-285750">
              <a:buFont typeface="Arial" panose="020B0604020202020204" pitchFamily="34" charset="0"/>
              <a:buChar char="•"/>
            </a:pPr>
            <a:r>
              <a:rPr lang="en-US" sz="1800" dirty="0"/>
              <a:t>A z‐score is another measure of how far a child is from the median WFH of the reference (often written WHZ). In the reference population, all children of the same height are distributed about the median weight.</a:t>
            </a:r>
          </a:p>
          <a:p>
            <a:r>
              <a:rPr lang="en-US" sz="1800" dirty="0"/>
              <a:t>• Z‐score of a child being measured is the number of standard deviations the child is away from the</a:t>
            </a:r>
          </a:p>
          <a:p>
            <a:r>
              <a:rPr lang="en-US" sz="1800" dirty="0"/>
              <a:t>median weight of the reference population at the same height. </a:t>
            </a:r>
          </a:p>
          <a:p>
            <a:endParaRPr lang="en-US" sz="1800" dirty="0"/>
          </a:p>
          <a:p>
            <a:r>
              <a:rPr lang="en-US" sz="1800" dirty="0">
                <a:solidFill>
                  <a:schemeClr val="accent5">
                    <a:lumMod val="75000"/>
                  </a:schemeClr>
                </a:solidFill>
              </a:rPr>
              <a:t>Weight for Height</a:t>
            </a:r>
          </a:p>
          <a:p>
            <a:r>
              <a:rPr lang="en-US" sz="1800" dirty="0"/>
              <a:t>Weight for height reflects recent weight loss or gain in relation to height. It is the best indicator of wasting and is thus the indicator used for determining acute malnutrition.</a:t>
            </a:r>
          </a:p>
          <a:p>
            <a:endParaRPr lang="en-US" sz="1800" dirty="0"/>
          </a:p>
          <a:p>
            <a:r>
              <a:rPr lang="en-US" sz="1800" dirty="0"/>
              <a:t>• Acute malnutrition as determined by weight for height is usually expressed as Global Acute Malnutrition (GAM) &amp; Severe Acute Malnutrition (SAM). </a:t>
            </a:r>
          </a:p>
          <a:p>
            <a:pPr marL="285750" indent="-285750">
              <a:buFont typeface="Arial" panose="020B0604020202020204" pitchFamily="34" charset="0"/>
              <a:buChar char="•"/>
            </a:pPr>
            <a:r>
              <a:rPr lang="en-US" sz="1800" dirty="0"/>
              <a:t>Global Acute Malnutrition is the total number of children 6‐59 months whose WFH is less than ‐2 SD &amp;/or has bilateral oedema.</a:t>
            </a:r>
          </a:p>
        </p:txBody>
      </p:sp>
    </p:spTree>
    <p:extLst>
      <p:ext uri="{BB962C8B-B14F-4D97-AF65-F5344CB8AC3E}">
        <p14:creationId xmlns:p14="http://schemas.microsoft.com/office/powerpoint/2010/main" val="373235234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22B34E-5D7C-4AAE-83B4-08873F3ED673}"/>
              </a:ext>
            </a:extLst>
          </p:cNvPr>
          <p:cNvSpPr>
            <a:spLocks noGrp="1"/>
          </p:cNvSpPr>
          <p:nvPr>
            <p:ph type="body" sz="quarter" idx="13"/>
          </p:nvPr>
        </p:nvSpPr>
        <p:spPr>
          <a:xfrm>
            <a:off x="363454" y="427270"/>
            <a:ext cx="10866200" cy="6003460"/>
          </a:xfrm>
        </p:spPr>
        <p:txBody>
          <a:bodyPr/>
          <a:lstStyle/>
          <a:p>
            <a:r>
              <a:rPr lang="en-US" sz="1800" b="1" dirty="0"/>
              <a:t>Other Nutritional status of children between 6‐59 months:</a:t>
            </a:r>
          </a:p>
          <a:p>
            <a:r>
              <a:rPr lang="en-US" sz="1800" dirty="0"/>
              <a:t>• Wasting as defined by weight‐for‐height</a:t>
            </a:r>
          </a:p>
          <a:p>
            <a:r>
              <a:rPr lang="en-US" sz="1800" dirty="0"/>
              <a:t>• Stunting as defined as height‐for‐age</a:t>
            </a:r>
          </a:p>
          <a:p>
            <a:r>
              <a:rPr lang="en-US" sz="1800" dirty="0"/>
              <a:t>• Underweight as defined as weight‐for‐age</a:t>
            </a:r>
          </a:p>
          <a:p>
            <a:pPr marL="285750" indent="-285750">
              <a:buFont typeface="Arial" panose="020B0604020202020204" pitchFamily="34" charset="0"/>
              <a:buChar char="•"/>
            </a:pPr>
            <a:r>
              <a:rPr lang="en-US" sz="1800" dirty="0"/>
              <a:t>Oedema and Mid‐Upper Arm Circumference</a:t>
            </a:r>
          </a:p>
          <a:p>
            <a:endParaRPr lang="en-US" sz="1800" dirty="0"/>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Mid‐Upper Arm Circumference</a:t>
            </a: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Mid‐Upper Arm Circumference (MUAC) directly assesses the amount of soft tissue in the arm &amp; is another measure of thinness (or fatness) for children &gt;65cm in height. </a:t>
            </a:r>
          </a:p>
          <a:p>
            <a:pPr marL="285750" marR="0" lvl="0" indent="-285750" algn="l" defTabSz="685766"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MUAC is the easiest index to use for screening to identify children in need of referral for further.</a:t>
            </a:r>
          </a:p>
          <a:p>
            <a:pPr marL="285750" marR="0" lvl="0" indent="-285750" algn="l" defTabSz="685766" rtl="0" eaLnBrk="1" fontAlgn="auto" latinLnBrk="0" hangingPunct="1">
              <a:lnSpc>
                <a:spcPct val="120000"/>
              </a:lnSpc>
              <a:spcBef>
                <a:spcPts val="60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Growth Monitoring</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Growth monitoring is the continuous monitoring of growth in children.</a:t>
            </a: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Clinic-based growth monitoring (at Maternal and Child Health clinics)</a:t>
            </a: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Community -based growth monitoring (conducted by trained members of the community in villages</a:t>
            </a:r>
          </a:p>
          <a:p>
            <a:endParaRPr lang="en-US" dirty="0"/>
          </a:p>
          <a:p>
            <a:endParaRPr lang="en-US" dirty="0"/>
          </a:p>
        </p:txBody>
      </p:sp>
    </p:spTree>
    <p:extLst>
      <p:ext uri="{BB962C8B-B14F-4D97-AF65-F5344CB8AC3E}">
        <p14:creationId xmlns:p14="http://schemas.microsoft.com/office/powerpoint/2010/main" val="271517996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26396" y="586855"/>
            <a:ext cx="4230100" cy="3387497"/>
          </a:xfrm>
        </p:spPr>
        <p:txBody>
          <a:bodyPr vert="horz" lIns="91440" tIns="45720" rIns="91440" bIns="45720" rtlCol="0" anchor="b">
            <a:normAutofit/>
          </a:bodyPr>
          <a:lstStyle/>
          <a:p>
            <a:pPr algn="r" defTabSz="914400"/>
            <a:r>
              <a:rPr lang="en-US" sz="4000" kern="1200" dirty="0">
                <a:solidFill>
                  <a:srgbClr val="FFFFFF"/>
                </a:solidFill>
                <a:latin typeface="+mj-lt"/>
                <a:ea typeface="+mj-ea"/>
                <a:cs typeface="+mj-cs"/>
              </a:rPr>
              <a:t>Learning objectives </a:t>
            </a:r>
          </a:p>
        </p:txBody>
      </p:sp>
      <p:sp>
        <p:nvSpPr>
          <p:cNvPr id="8" name="Text Placeholder 7">
            <a:extLst>
              <a:ext uri="{FF2B5EF4-FFF2-40B4-BE49-F238E27FC236}">
                <a16:creationId xmlns:a16="http://schemas.microsoft.com/office/drawing/2014/main" id="{C9DD1474-58ED-8B4B-8914-8521C7EB84A8}"/>
              </a:ext>
            </a:extLst>
          </p:cNvPr>
          <p:cNvSpPr>
            <a:spLocks noGrp="1"/>
          </p:cNvSpPr>
          <p:nvPr>
            <p:ph type="body" sz="quarter" idx="13"/>
          </p:nvPr>
        </p:nvSpPr>
        <p:spPr>
          <a:xfrm>
            <a:off x="6503158" y="649480"/>
            <a:ext cx="4862447" cy="5546047"/>
          </a:xfrm>
        </p:spPr>
        <p:txBody>
          <a:bodyPr vert="horz" lIns="91440" tIns="45720" rIns="91440" bIns="45720" rtlCol="0" anchor="ctr">
            <a:normAutofit/>
          </a:bodyPr>
          <a:lstStyle/>
          <a:p>
            <a:pPr algn="just" defTabSz="914400">
              <a:lnSpc>
                <a:spcPct val="90000"/>
              </a:lnSpc>
            </a:pPr>
            <a:r>
              <a:rPr lang="de-DE" sz="2000" dirty="0"/>
              <a:t>This </a:t>
            </a:r>
            <a:r>
              <a:rPr lang="en-GB" sz="2000" dirty="0"/>
              <a:t>topic</a:t>
            </a:r>
            <a:r>
              <a:rPr lang="de-DE" sz="2000" dirty="0"/>
              <a:t> </a:t>
            </a:r>
            <a:r>
              <a:rPr lang="en-GB" sz="2000" dirty="0"/>
              <a:t>enables</a:t>
            </a:r>
            <a:r>
              <a:rPr lang="de-DE" sz="2000" dirty="0"/>
              <a:t> </a:t>
            </a:r>
            <a:r>
              <a:rPr lang="en-GB" sz="2000" dirty="0"/>
              <a:t>learners</a:t>
            </a:r>
            <a:r>
              <a:rPr lang="de-DE" sz="2000" dirty="0"/>
              <a:t> about</a:t>
            </a:r>
            <a:r>
              <a:rPr lang="en-GB" sz="2000" dirty="0"/>
              <a:t>:</a:t>
            </a:r>
          </a:p>
          <a:p>
            <a:pPr algn="just" defTabSz="914400">
              <a:lnSpc>
                <a:spcPct val="90000"/>
              </a:lnSpc>
            </a:pPr>
            <a:endParaRPr lang="en-GB" sz="2000" dirty="0"/>
          </a:p>
          <a:p>
            <a:pPr indent="-228600" algn="just" defTabSz="914400">
              <a:lnSpc>
                <a:spcPct val="90000"/>
              </a:lnSpc>
              <a:buFont typeface="Arial" panose="020B0604020202020204" pitchFamily="34" charset="0"/>
              <a:buChar char="•"/>
            </a:pPr>
            <a:r>
              <a:rPr lang="en-GB" sz="2000" dirty="0"/>
              <a:t>Terms used in food safety, security and nutrition in pandemics</a:t>
            </a:r>
          </a:p>
          <a:p>
            <a:pPr indent="-228600" algn="just" defTabSz="914400">
              <a:lnSpc>
                <a:spcPct val="90000"/>
              </a:lnSpc>
              <a:buFont typeface="Arial" panose="020B0604020202020204" pitchFamily="34" charset="0"/>
              <a:buChar char="•"/>
            </a:pPr>
            <a:r>
              <a:rPr lang="en-GB" sz="2000" dirty="0"/>
              <a:t>Food security and nutrition challenges emerging during pandemics ( food type, food adulteration , contaminant and food hazards</a:t>
            </a:r>
          </a:p>
          <a:p>
            <a:pPr indent="-228600" algn="just" defTabSz="914400">
              <a:lnSpc>
                <a:spcPct val="90000"/>
              </a:lnSpc>
              <a:buFont typeface="Arial" panose="020B0604020202020204" pitchFamily="34" charset="0"/>
              <a:buChar char="•"/>
            </a:pPr>
            <a:r>
              <a:rPr lang="en-GB" sz="2000" dirty="0"/>
              <a:t>Food safety and quality assurance approaches and programs for preventions and management of food borne pandemics</a:t>
            </a:r>
          </a:p>
          <a:p>
            <a:pPr indent="-228600" algn="just" defTabSz="914400">
              <a:lnSpc>
                <a:spcPct val="90000"/>
              </a:lnSpc>
              <a:buFont typeface="Arial" panose="020B0604020202020204" pitchFamily="34" charset="0"/>
              <a:buChar char="•"/>
            </a:pPr>
            <a:r>
              <a:rPr lang="en-GB" sz="2000" dirty="0"/>
              <a:t>Appropriate nutritional needs and interventions for vulnerable population during pandemics</a:t>
            </a:r>
            <a:endParaRPr lang="en-US" sz="2000" dirty="0"/>
          </a:p>
        </p:txBody>
      </p:sp>
    </p:spTree>
    <p:extLst>
      <p:ext uri="{BB962C8B-B14F-4D97-AF65-F5344CB8AC3E}">
        <p14:creationId xmlns:p14="http://schemas.microsoft.com/office/powerpoint/2010/main" val="130643064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4EBC8D-AEFF-49FE-AFB0-FD3DEE5811AC}"/>
              </a:ext>
            </a:extLst>
          </p:cNvPr>
          <p:cNvSpPr>
            <a:spLocks noGrp="1"/>
          </p:cNvSpPr>
          <p:nvPr>
            <p:ph type="body" sz="quarter" idx="13"/>
          </p:nvPr>
        </p:nvSpPr>
        <p:spPr>
          <a:xfrm>
            <a:off x="599757" y="1361295"/>
            <a:ext cx="9563579" cy="4905941"/>
          </a:xfrm>
        </p:spPr>
        <p:txBody>
          <a:bodyPr/>
          <a:lstStyle/>
          <a:p>
            <a:r>
              <a:rPr lang="en-US" sz="1800" b="1" dirty="0"/>
              <a:t>Weight for Height</a:t>
            </a:r>
          </a:p>
          <a:p>
            <a:r>
              <a:rPr lang="en-US" sz="1800" dirty="0"/>
              <a:t>• Severe Acute Malnutrition is the total children 6‐59months whose weight‐for‐height is less than ‐3 SD and/or has bilateral oedema</a:t>
            </a:r>
          </a:p>
          <a:p>
            <a:r>
              <a:rPr lang="en-US" sz="1800" dirty="0"/>
              <a:t>• Bilateral oedema (pitting oedema) on both feet is the sign of kwashiorkor and is classified as severely malnourished even if the WFH z‐score or percent of median is “normal”.</a:t>
            </a:r>
          </a:p>
          <a:p>
            <a:endParaRPr lang="en-US" sz="1800" dirty="0"/>
          </a:p>
          <a:p>
            <a:r>
              <a:rPr lang="en-US" sz="1800" b="1" dirty="0"/>
              <a:t>Height for Age</a:t>
            </a:r>
          </a:p>
          <a:p>
            <a:r>
              <a:rPr lang="en-US" sz="1800" dirty="0"/>
              <a:t>• Height for age reflects skeletal growth and is the best indicator of stunting. This is the indicator used for determining chronic malnutrition.</a:t>
            </a:r>
          </a:p>
          <a:p>
            <a:endParaRPr lang="en-US" sz="1800" dirty="0"/>
          </a:p>
          <a:p>
            <a:r>
              <a:rPr lang="en-US" sz="1800" b="1" dirty="0"/>
              <a:t>Weight for Age</a:t>
            </a:r>
          </a:p>
          <a:p>
            <a:r>
              <a:rPr lang="en-US" sz="1800" dirty="0"/>
              <a:t>Weight for age is a composite index, which reflects wasting, stunting or a combination of the two.</a:t>
            </a:r>
          </a:p>
          <a:p>
            <a:endParaRPr lang="en-US" dirty="0"/>
          </a:p>
        </p:txBody>
      </p:sp>
    </p:spTree>
    <p:extLst>
      <p:ext uri="{BB962C8B-B14F-4D97-AF65-F5344CB8AC3E}">
        <p14:creationId xmlns:p14="http://schemas.microsoft.com/office/powerpoint/2010/main" val="272280999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325C14-2C40-47DE-853E-085A2F8128B6}"/>
              </a:ext>
            </a:extLst>
          </p:cNvPr>
          <p:cNvSpPr>
            <a:spLocks noGrp="1"/>
          </p:cNvSpPr>
          <p:nvPr>
            <p:ph type="body" sz="quarter" idx="13"/>
          </p:nvPr>
        </p:nvSpPr>
        <p:spPr>
          <a:xfrm>
            <a:off x="599757" y="1361295"/>
            <a:ext cx="11020315" cy="4967586"/>
          </a:xfrm>
        </p:spPr>
        <p:txBody>
          <a:bodyPr/>
          <a:lstStyle/>
          <a:p>
            <a:pPr marL="0" marR="0" lvl="0" indent="0" algn="l" defTabSz="685766" rtl="0" eaLnBrk="1" fontAlgn="base" latinLnBrk="0" hangingPunct="1">
              <a:lnSpc>
                <a:spcPct val="120000"/>
              </a:lnSpc>
              <a:spcBef>
                <a:spcPts val="56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Food value chain</a:t>
            </a:r>
            <a:r>
              <a:rPr kumimoji="0" lang="en-US" sz="1800" u="none" strike="noStrike" kern="1200" cap="none" spc="0" normalizeH="0" baseline="0" noProof="0" dirty="0">
                <a:ln>
                  <a:noFill/>
                </a:ln>
                <a:solidFill>
                  <a:srgbClr val="040C28"/>
                </a:solidFill>
                <a:uLnTx/>
                <a:uFillTx/>
                <a:latin typeface="Google Sans"/>
                <a:ea typeface="+mn-ea"/>
                <a:cs typeface="+mn-cs"/>
              </a:rPr>
              <a:t>, </a:t>
            </a:r>
            <a:r>
              <a:rPr lang="en-US" sz="1800" b="0" i="0" dirty="0">
                <a:solidFill>
                  <a:srgbClr val="040C28"/>
                </a:solidFill>
                <a:effectLst/>
                <a:latin typeface="Google Sans"/>
              </a:rPr>
              <a:t>stakeholders who participate in the coordinated production and value-adding activities that are needed to make food products</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685766" rtl="0" eaLnBrk="1" fontAlgn="base" latinLnBrk="0" hangingPunct="1">
              <a:lnSpc>
                <a:spcPct val="120000"/>
              </a:lnSpc>
              <a:spcBef>
                <a:spcPts val="56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685766" rtl="0" eaLnBrk="1" fontAlgn="base" latinLnBrk="0" hangingPunct="1">
              <a:lnSpc>
                <a:spcPct val="120000"/>
              </a:lnSpc>
              <a:spcBef>
                <a:spcPts val="56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Food safety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is the process of ensuring that food is safe for consumption by preventing contamination by microbes, toxins and chemicals. </a:t>
            </a:r>
          </a:p>
          <a:p>
            <a:pPr marL="0" marR="0" lvl="0" indent="0" algn="l" defTabSz="685766" rtl="0" eaLnBrk="1" fontAlgn="base" latinLnBrk="0" hangingPunct="1">
              <a:lnSpc>
                <a:spcPct val="120000"/>
              </a:lnSpc>
              <a:spcBef>
                <a:spcPts val="560"/>
              </a:spcBef>
              <a:spcAft>
                <a:spcPts val="0"/>
              </a:spcAft>
              <a:buClrTx/>
              <a:buSzTx/>
              <a:buFont typeface="Arial" panose="020B0604020202020204" pitchFamily="34" charset="0"/>
              <a:buNone/>
              <a:tabLst/>
              <a:defRPr/>
            </a:pPr>
            <a:endParaRPr lang="en-US" sz="1800" dirty="0">
              <a:solidFill>
                <a:srgbClr val="000000"/>
              </a:solidFill>
              <a:latin typeface="Arial" panose="020B0604020202020204" pitchFamily="34"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800" b="1" i="0" u="none" strike="noStrike" kern="1200" cap="none" spc="0" normalizeH="0" baseline="0" noProof="0" dirty="0">
                <a:ln>
                  <a:noFill/>
                </a:ln>
                <a:solidFill>
                  <a:prstClr val="black"/>
                </a:solidFill>
                <a:effectLst/>
                <a:uLnTx/>
                <a:uFillTx/>
                <a:latin typeface="Arial"/>
                <a:ea typeface="+mn-ea"/>
                <a:cs typeface="+mn-cs"/>
              </a:rPr>
              <a:t>Case </a:t>
            </a:r>
            <a:r>
              <a:rPr kumimoji="0" lang="de-DE" sz="1800" b="1" i="0" u="none" strike="noStrike" kern="1200" cap="none" spc="0" normalizeH="0" baseline="0" noProof="0" dirty="0" err="1">
                <a:ln>
                  <a:noFill/>
                </a:ln>
                <a:solidFill>
                  <a:prstClr val="black"/>
                </a:solidFill>
                <a:effectLst/>
                <a:uLnTx/>
                <a:uFillTx/>
                <a:latin typeface="Arial"/>
                <a:ea typeface="+mn-ea"/>
                <a:cs typeface="+mn-cs"/>
              </a:rPr>
              <a:t>of</a:t>
            </a:r>
            <a:r>
              <a:rPr kumimoji="0" lang="de-DE" sz="1800" b="1" i="0" u="none" strike="noStrike" kern="1200" cap="none" spc="0" normalizeH="0" baseline="0" noProof="0" dirty="0">
                <a:ln>
                  <a:noFill/>
                </a:ln>
                <a:solidFill>
                  <a:prstClr val="black"/>
                </a:solidFill>
                <a:effectLst/>
                <a:uLnTx/>
                <a:uFillTx/>
                <a:latin typeface="Arial"/>
                <a:ea typeface="+mn-ea"/>
                <a:cs typeface="+mn-cs"/>
              </a:rPr>
              <a:t> </a:t>
            </a:r>
            <a:r>
              <a:rPr kumimoji="0" lang="de-DE" sz="1800" b="1" i="0" u="none" strike="noStrike" kern="1200" cap="none" spc="0" normalizeH="0" baseline="0" noProof="0" dirty="0" err="1">
                <a:ln>
                  <a:noFill/>
                </a:ln>
                <a:solidFill>
                  <a:prstClr val="black"/>
                </a:solidFill>
                <a:effectLst/>
                <a:uLnTx/>
                <a:uFillTx/>
                <a:latin typeface="Arial"/>
                <a:ea typeface="+mn-ea"/>
                <a:cs typeface="+mn-cs"/>
              </a:rPr>
              <a:t>foodborne</a:t>
            </a:r>
            <a:r>
              <a:rPr kumimoji="0" lang="de-DE" sz="1800" b="1" i="0" u="none" strike="noStrike" kern="1200" cap="none" spc="0" normalizeH="0" baseline="0" noProof="0" dirty="0">
                <a:ln>
                  <a:noFill/>
                </a:ln>
                <a:solidFill>
                  <a:prstClr val="black"/>
                </a:solidFill>
                <a:effectLst/>
                <a:uLnTx/>
                <a:uFillTx/>
                <a:latin typeface="Arial"/>
                <a:ea typeface="+mn-ea"/>
                <a:cs typeface="+mn-cs"/>
              </a:rPr>
              <a:t> </a:t>
            </a:r>
            <a:r>
              <a:rPr kumimoji="0" lang="de-DE" sz="1800" b="1" i="0" u="none" strike="noStrike" kern="1200" cap="none" spc="0" normalizeH="0" baseline="0" noProof="0" dirty="0" err="1">
                <a:ln>
                  <a:noFill/>
                </a:ln>
                <a:solidFill>
                  <a:prstClr val="black"/>
                </a:solidFill>
                <a:effectLst/>
                <a:uLnTx/>
                <a:uFillTx/>
                <a:latin typeface="Arial"/>
                <a:ea typeface="+mn-ea"/>
                <a:cs typeface="+mn-cs"/>
              </a:rPr>
              <a:t>disease</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any</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person</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become</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ill</a:t>
            </a:r>
            <a:r>
              <a:rPr kumimoji="0" lang="de-DE" sz="1800" b="0" i="0" u="none" strike="noStrike" kern="1200" cap="none" spc="0" normalizeH="0" baseline="0" noProof="0" dirty="0">
                <a:ln>
                  <a:noFill/>
                </a:ln>
                <a:solidFill>
                  <a:prstClr val="black"/>
                </a:solidFill>
                <a:effectLst/>
                <a:uLnTx/>
                <a:uFillTx/>
                <a:latin typeface="Arial"/>
                <a:ea typeface="+mn-ea"/>
                <a:cs typeface="+mn-cs"/>
              </a:rPr>
              <a:t> after </a:t>
            </a:r>
            <a:r>
              <a:rPr kumimoji="0" lang="de-DE" sz="1800" b="0" i="0" u="none" strike="noStrike" kern="1200" cap="none" spc="0" normalizeH="0" baseline="0" noProof="0" dirty="0" err="1">
                <a:ln>
                  <a:noFill/>
                </a:ln>
                <a:solidFill>
                  <a:prstClr val="black"/>
                </a:solidFill>
                <a:effectLst/>
                <a:uLnTx/>
                <a:uFillTx/>
                <a:latin typeface="Arial"/>
                <a:ea typeface="+mn-ea"/>
                <a:cs typeface="+mn-cs"/>
              </a:rPr>
              <a:t>consuming</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food</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considered</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to</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be</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contamited</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based</a:t>
            </a:r>
            <a:r>
              <a:rPr kumimoji="0" lang="de-DE" sz="1800" b="0" i="0" u="none" strike="noStrike" kern="1200" cap="none" spc="0" normalizeH="0" baseline="0" noProof="0" dirty="0">
                <a:ln>
                  <a:noFill/>
                </a:ln>
                <a:solidFill>
                  <a:prstClr val="black"/>
                </a:solidFill>
                <a:effectLst/>
                <a:uLnTx/>
                <a:uFillTx/>
                <a:latin typeface="Arial"/>
                <a:ea typeface="+mn-ea"/>
                <a:cs typeface="+mn-cs"/>
              </a:rPr>
              <a:t> on </a:t>
            </a:r>
            <a:r>
              <a:rPr kumimoji="0" lang="de-DE" sz="1800" b="0" i="0" u="none" strike="noStrike" kern="1200" cap="none" spc="0" normalizeH="0" baseline="0" noProof="0" dirty="0" err="1">
                <a:ln>
                  <a:noFill/>
                </a:ln>
                <a:solidFill>
                  <a:prstClr val="black"/>
                </a:solidFill>
                <a:effectLst/>
                <a:uLnTx/>
                <a:uFillTx/>
                <a:latin typeface="Arial"/>
                <a:ea typeface="+mn-ea"/>
                <a:cs typeface="+mn-cs"/>
              </a:rPr>
              <a:t>epidemiliogical</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evidence</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or</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labaratory</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testing</a:t>
            </a:r>
            <a:r>
              <a:rPr kumimoji="0" lang="de-DE" sz="1800" b="0" i="0" u="none" strike="noStrike" kern="1200" cap="none" spc="0" normalizeH="0" baseline="0" noProof="0" dirty="0">
                <a:ln>
                  <a:noFill/>
                </a:ln>
                <a:solidFill>
                  <a:prstClr val="black"/>
                </a:solidFill>
                <a:effectLst/>
                <a:uLnTx/>
                <a:uFillTx/>
                <a:latin typeface="Arial"/>
                <a:ea typeface="+mn-ea"/>
                <a:cs typeface="+mn-cs"/>
              </a:rPr>
              <a:t>.</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800" b="1" i="0" u="none" strike="noStrike" kern="1200" cap="none" spc="0" normalizeH="0" baseline="0" noProof="0" dirty="0" err="1">
                <a:ln>
                  <a:noFill/>
                </a:ln>
                <a:solidFill>
                  <a:prstClr val="black"/>
                </a:solidFill>
                <a:effectLst/>
                <a:uLnTx/>
                <a:uFillTx/>
                <a:latin typeface="Arial"/>
                <a:ea typeface="+mn-ea"/>
                <a:cs typeface="+mn-cs"/>
              </a:rPr>
              <a:t>Foodborne</a:t>
            </a:r>
            <a:r>
              <a:rPr kumimoji="0" lang="de-DE" sz="1800" b="1" i="0" u="none" strike="noStrike" kern="1200" cap="none" spc="0" normalizeH="0" baseline="0" noProof="0" dirty="0">
                <a:ln>
                  <a:noFill/>
                </a:ln>
                <a:solidFill>
                  <a:prstClr val="black"/>
                </a:solidFill>
                <a:effectLst/>
                <a:uLnTx/>
                <a:uFillTx/>
                <a:latin typeface="Arial"/>
                <a:ea typeface="+mn-ea"/>
                <a:cs typeface="+mn-cs"/>
              </a:rPr>
              <a:t> </a:t>
            </a:r>
            <a:r>
              <a:rPr kumimoji="0" lang="de-DE" sz="1800" b="1" i="0" u="none" strike="noStrike" kern="1200" cap="none" spc="0" normalizeH="0" baseline="0" noProof="0" dirty="0" err="1">
                <a:ln>
                  <a:noFill/>
                </a:ln>
                <a:solidFill>
                  <a:prstClr val="black"/>
                </a:solidFill>
                <a:effectLst/>
                <a:uLnTx/>
                <a:uFillTx/>
                <a:latin typeface="Arial"/>
                <a:ea typeface="+mn-ea"/>
                <a:cs typeface="+mn-cs"/>
              </a:rPr>
              <a:t>outbreak</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a:ln>
                  <a:noFill/>
                </a:ln>
                <a:solidFill>
                  <a:prstClr val="black"/>
                </a:solidFill>
                <a:effectLst/>
                <a:uLnTx/>
                <a:uFillTx/>
                <a:latin typeface="Arial"/>
                <a:ea typeface="+mn-ea"/>
                <a:cs typeface="+mn-cs"/>
              </a:rPr>
              <a:t>two or more human cases of the same disease, observed under specified conditions. Situation in which observed number is greater than anticipated number</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Food security is also defined as including both </a:t>
            </a:r>
            <a:r>
              <a:rPr kumimoji="0" lang="en-US" sz="1800" b="0" i="0" u="none" strike="noStrike" kern="1200" cap="none" spc="0" normalizeH="0" baseline="0" noProof="0" dirty="0">
                <a:ln>
                  <a:noFill/>
                </a:ln>
                <a:solidFill>
                  <a:srgbClr val="04617B"/>
                </a:solidFill>
                <a:effectLst/>
                <a:uLnTx/>
                <a:uFillTx/>
                <a:latin typeface="Arial"/>
                <a:ea typeface="+mn-ea"/>
                <a:cs typeface="+mn-cs"/>
              </a:rPr>
              <a:t>physical</a:t>
            </a:r>
            <a:r>
              <a:rPr kumimoji="0" lang="en-US" sz="1800" b="0" i="0" u="none" strike="noStrike" kern="1200" cap="none" spc="0" normalizeH="0" baseline="0" noProof="0" dirty="0">
                <a:ln>
                  <a:noFill/>
                </a:ln>
                <a:solidFill>
                  <a:srgbClr val="000000"/>
                </a:solidFill>
                <a:effectLst/>
                <a:uLnTx/>
                <a:uFillTx/>
                <a:latin typeface="Arial"/>
                <a:ea typeface="+mn-ea"/>
                <a:cs typeface="+mn-cs"/>
              </a:rPr>
              <a:t> and </a:t>
            </a:r>
            <a:r>
              <a:rPr kumimoji="0" lang="en-US" sz="1800" b="0" i="0" u="none" strike="noStrike" kern="1200" cap="none" spc="0" normalizeH="0" baseline="0" noProof="0" dirty="0">
                <a:ln>
                  <a:noFill/>
                </a:ln>
                <a:solidFill>
                  <a:srgbClr val="04617B"/>
                </a:solidFill>
                <a:effectLst/>
                <a:uLnTx/>
                <a:uFillTx/>
                <a:latin typeface="Arial"/>
                <a:ea typeface="+mn-ea"/>
                <a:cs typeface="+mn-cs"/>
              </a:rPr>
              <a:t>economic access </a:t>
            </a:r>
            <a:r>
              <a:rPr kumimoji="0" lang="en-US" sz="1800" b="0" i="0" u="none" strike="noStrike" kern="1200" cap="none" spc="0" normalizeH="0" baseline="0" noProof="0" dirty="0">
                <a:ln>
                  <a:noFill/>
                </a:ln>
                <a:solidFill>
                  <a:srgbClr val="000000"/>
                </a:solidFill>
                <a:effectLst/>
                <a:uLnTx/>
                <a:uFillTx/>
                <a:latin typeface="Arial"/>
                <a:ea typeface="+mn-ea"/>
                <a:cs typeface="+mn-cs"/>
              </a:rPr>
              <a:t>to food that meets people's </a:t>
            </a:r>
            <a:r>
              <a:rPr kumimoji="0" lang="en-US" sz="1800" b="0" i="0" u="none" strike="noStrike" kern="1200" cap="none" spc="0" normalizeH="0" baseline="0" noProof="0" dirty="0">
                <a:ln>
                  <a:noFill/>
                </a:ln>
                <a:solidFill>
                  <a:srgbClr val="04617B"/>
                </a:solidFill>
                <a:effectLst/>
                <a:uLnTx/>
                <a:uFillTx/>
                <a:latin typeface="Arial"/>
                <a:ea typeface="+mn-ea"/>
                <a:cs typeface="+mn-cs"/>
              </a:rPr>
              <a:t>dietary needs </a:t>
            </a:r>
            <a:r>
              <a:rPr kumimoji="0" lang="en-US" sz="1800" b="0" i="0" u="none" strike="noStrike" kern="1200" cap="none" spc="0" normalizeH="0" baseline="0" noProof="0" dirty="0">
                <a:ln>
                  <a:noFill/>
                </a:ln>
                <a:solidFill>
                  <a:srgbClr val="000000"/>
                </a:solidFill>
                <a:effectLst/>
                <a:uLnTx/>
                <a:uFillTx/>
                <a:latin typeface="Arial"/>
                <a:ea typeface="+mn-ea"/>
                <a:cs typeface="+mn-cs"/>
              </a:rPr>
              <a:t>as well as their </a:t>
            </a:r>
            <a:r>
              <a:rPr kumimoji="0" lang="en-US" sz="1800" b="0" i="0" u="none" strike="noStrike" kern="1200" cap="none" spc="0" normalizeH="0" baseline="0" noProof="0" dirty="0">
                <a:ln>
                  <a:noFill/>
                </a:ln>
                <a:solidFill>
                  <a:srgbClr val="04617B"/>
                </a:solidFill>
                <a:effectLst/>
                <a:uLnTx/>
                <a:uFillTx/>
                <a:latin typeface="Arial"/>
                <a:ea typeface="+mn-ea"/>
                <a:cs typeface="+mn-cs"/>
              </a:rPr>
              <a:t>food preferences </a:t>
            </a:r>
            <a:r>
              <a:rPr kumimoji="0" lang="en-US" sz="1800" b="0" i="0" u="none" strike="noStrike" kern="1200" cap="none" spc="0" normalizeH="0" baseline="0" noProof="0" dirty="0">
                <a:ln>
                  <a:noFill/>
                </a:ln>
                <a:solidFill>
                  <a:srgbClr val="000000"/>
                </a:solidFill>
                <a:effectLst/>
                <a:uLnTx/>
                <a:uFillTx/>
                <a:latin typeface="Arial"/>
                <a:ea typeface="+mn-ea"/>
                <a:cs typeface="+mn-cs"/>
              </a:rPr>
              <a:t>(FAO committee on world food security</a:t>
            </a: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endParaRPr lang="en-US" dirty="0"/>
          </a:p>
        </p:txBody>
      </p:sp>
      <p:sp>
        <p:nvSpPr>
          <p:cNvPr id="3" name="Title 2">
            <a:extLst>
              <a:ext uri="{FF2B5EF4-FFF2-40B4-BE49-F238E27FC236}">
                <a16:creationId xmlns:a16="http://schemas.microsoft.com/office/drawing/2014/main" id="{B5BD4ADF-AFC4-47C1-838C-69C1654A60E3}"/>
              </a:ext>
            </a:extLst>
          </p:cNvPr>
          <p:cNvSpPr>
            <a:spLocks noGrp="1"/>
          </p:cNvSpPr>
          <p:nvPr>
            <p:ph type="title"/>
          </p:nvPr>
        </p:nvSpPr>
        <p:spPr/>
        <p:txBody>
          <a:bodyPr/>
          <a:lstStyle/>
          <a:p>
            <a:r>
              <a:rPr lang="en-US" sz="3600" dirty="0">
                <a:latin typeface="+mn-lt"/>
              </a:rPr>
              <a:t>Definitions</a:t>
            </a:r>
            <a:r>
              <a:rPr lang="en-US" sz="3600" dirty="0"/>
              <a:t> of terms</a:t>
            </a:r>
          </a:p>
        </p:txBody>
      </p:sp>
    </p:spTree>
    <p:extLst>
      <p:ext uri="{BB962C8B-B14F-4D97-AF65-F5344CB8AC3E}">
        <p14:creationId xmlns:p14="http://schemas.microsoft.com/office/powerpoint/2010/main" val="114892609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18474F-4BFB-48B7-81AC-DE8258158FEF}"/>
              </a:ext>
            </a:extLst>
          </p:cNvPr>
          <p:cNvSpPr>
            <a:spLocks noGrp="1"/>
          </p:cNvSpPr>
          <p:nvPr>
            <p:ph type="body" sz="quarter" idx="13"/>
          </p:nvPr>
        </p:nvSpPr>
        <p:spPr/>
        <p:txBody>
          <a:bodyPr/>
          <a:lstStyle/>
          <a:p>
            <a:endParaRPr lang="en-US" dirty="0"/>
          </a:p>
        </p:txBody>
      </p:sp>
      <p:sp>
        <p:nvSpPr>
          <p:cNvPr id="3" name="Title 2">
            <a:extLst>
              <a:ext uri="{FF2B5EF4-FFF2-40B4-BE49-F238E27FC236}">
                <a16:creationId xmlns:a16="http://schemas.microsoft.com/office/drawing/2014/main" id="{2F758361-81D1-4110-94BE-B11ACEF4D9BF}"/>
              </a:ext>
            </a:extLst>
          </p:cNvPr>
          <p:cNvSpPr>
            <a:spLocks noGrp="1"/>
          </p:cNvSpPr>
          <p:nvPr>
            <p:ph type="title"/>
          </p:nvPr>
        </p:nvSpPr>
        <p:spPr/>
        <p:txBody>
          <a:bodyPr/>
          <a:lstStyle/>
          <a:p>
            <a:r>
              <a:rPr lang="de-DE"/>
              <a:t>East Africa Community Value Chain for Poultry </a:t>
            </a:r>
            <a:endParaRPr lang="en-US" dirty="0"/>
          </a:p>
        </p:txBody>
      </p:sp>
      <p:pic>
        <p:nvPicPr>
          <p:cNvPr id="5" name="Picture 4" descr="Diagram&#10;&#10;Description automatically generated">
            <a:extLst>
              <a:ext uri="{FF2B5EF4-FFF2-40B4-BE49-F238E27FC236}">
                <a16:creationId xmlns:a16="http://schemas.microsoft.com/office/drawing/2014/main" id="{FEA9E8F9-679D-4F89-8473-E39B28FB5B4E}"/>
              </a:ext>
            </a:extLst>
          </p:cNvPr>
          <p:cNvPicPr>
            <a:picLocks noChangeAspect="1"/>
          </p:cNvPicPr>
          <p:nvPr/>
        </p:nvPicPr>
        <p:blipFill>
          <a:blip r:embed="rId3"/>
          <a:stretch>
            <a:fillRect/>
          </a:stretch>
        </p:blipFill>
        <p:spPr>
          <a:xfrm>
            <a:off x="610031" y="1361295"/>
            <a:ext cx="9109321" cy="4660624"/>
          </a:xfrm>
          <a:prstGeom prst="rect">
            <a:avLst/>
          </a:prstGeom>
        </p:spPr>
      </p:pic>
    </p:spTree>
    <p:extLst>
      <p:ext uri="{BB962C8B-B14F-4D97-AF65-F5344CB8AC3E}">
        <p14:creationId xmlns:p14="http://schemas.microsoft.com/office/powerpoint/2010/main" val="365214603"/>
      </p:ext>
    </p:extLst>
  </p:cSld>
  <p:clrMapOvr>
    <a:masterClrMapping/>
  </p:clrMapOvr>
  <p:transition>
    <p:fade/>
  </p:transition>
  <p:extLst>
    <p:ext uri="{6950BFC3-D8DA-4A85-94F7-54DA5524770B}">
      <p188:commentRel xmlns:p188="http://schemas.microsoft.com/office/powerpoint/2018/8/main" r:id="rId2"/>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636B66-BE2D-4C9E-B3F0-C70B0C83D6FC}"/>
              </a:ext>
            </a:extLst>
          </p:cNvPr>
          <p:cNvSpPr>
            <a:spLocks noGrp="1"/>
          </p:cNvSpPr>
          <p:nvPr>
            <p:ph type="body" sz="quarter" idx="13"/>
          </p:nvPr>
        </p:nvSpPr>
        <p:spPr/>
        <p:txBody>
          <a:bodyPr/>
          <a:lstStyle/>
          <a:p>
            <a:endParaRPr lang="en-US" dirty="0"/>
          </a:p>
        </p:txBody>
      </p:sp>
      <p:sp>
        <p:nvSpPr>
          <p:cNvPr id="3" name="Title 2">
            <a:extLst>
              <a:ext uri="{FF2B5EF4-FFF2-40B4-BE49-F238E27FC236}">
                <a16:creationId xmlns:a16="http://schemas.microsoft.com/office/drawing/2014/main" id="{A318C609-7060-4CB9-805F-365FE9E4A1B2}"/>
              </a:ext>
            </a:extLst>
          </p:cNvPr>
          <p:cNvSpPr>
            <a:spLocks noGrp="1"/>
          </p:cNvSpPr>
          <p:nvPr>
            <p:ph type="title"/>
          </p:nvPr>
        </p:nvSpPr>
        <p:spPr/>
        <p:txBody>
          <a:bodyPr/>
          <a:lstStyle/>
          <a:p>
            <a:r>
              <a:rPr kumimoji="0" lang="de-DE" sz="2400" b="1" i="0" u="none" strike="noStrike" kern="1200" cap="none" spc="0" normalizeH="0" baseline="0" noProof="0" dirty="0" err="1">
                <a:ln>
                  <a:noFill/>
                </a:ln>
                <a:solidFill>
                  <a:srgbClr val="000000"/>
                </a:solidFill>
                <a:effectLst/>
                <a:uLnTx/>
                <a:uFillTx/>
                <a:latin typeface="Arial"/>
                <a:ea typeface="+mj-ea"/>
                <a:cs typeface="+mj-cs"/>
              </a:rPr>
              <a:t>Kenya</a:t>
            </a:r>
            <a:r>
              <a:rPr kumimoji="0" lang="de-DE" sz="2400" b="1" i="0" u="none" strike="noStrike" kern="1200" cap="none" spc="0" normalizeH="0" baseline="0" noProof="0" dirty="0">
                <a:ln>
                  <a:noFill/>
                </a:ln>
                <a:solidFill>
                  <a:srgbClr val="000000"/>
                </a:solidFill>
                <a:effectLst/>
                <a:uLnTx/>
                <a:uFillTx/>
                <a:latin typeface="Arial"/>
                <a:ea typeface="+mj-ea"/>
                <a:cs typeface="+mj-cs"/>
              </a:rPr>
              <a:t> Value Chain </a:t>
            </a:r>
            <a:r>
              <a:rPr kumimoji="0" lang="de-DE" sz="2400" b="1" i="0" u="none" strike="noStrike" kern="1200" cap="none" spc="0" normalizeH="0" baseline="0" noProof="0" dirty="0" err="1">
                <a:ln>
                  <a:noFill/>
                </a:ln>
                <a:solidFill>
                  <a:srgbClr val="000000"/>
                </a:solidFill>
                <a:effectLst/>
                <a:uLnTx/>
                <a:uFillTx/>
                <a:latin typeface="Arial"/>
                <a:ea typeface="+mj-ea"/>
                <a:cs typeface="+mj-cs"/>
              </a:rPr>
              <a:t>for</a:t>
            </a:r>
            <a:r>
              <a:rPr kumimoji="0" lang="de-DE" sz="2400" b="1" i="0" u="none" strike="noStrike" kern="1200" cap="none" spc="0" normalizeH="0" baseline="0" noProof="0" dirty="0">
                <a:ln>
                  <a:noFill/>
                </a:ln>
                <a:solidFill>
                  <a:srgbClr val="000000"/>
                </a:solidFill>
                <a:effectLst/>
                <a:uLnTx/>
                <a:uFillTx/>
                <a:latin typeface="Arial"/>
                <a:ea typeface="+mj-ea"/>
                <a:cs typeface="+mj-cs"/>
              </a:rPr>
              <a:t> Milk and Beef</a:t>
            </a:r>
            <a:endParaRPr lang="en-US" dirty="0"/>
          </a:p>
        </p:txBody>
      </p:sp>
      <p:pic>
        <p:nvPicPr>
          <p:cNvPr id="5" name="Picture 4" descr="A screenshot of a computer&#10;&#10;Description automatically generated with low confidence">
            <a:extLst>
              <a:ext uri="{FF2B5EF4-FFF2-40B4-BE49-F238E27FC236}">
                <a16:creationId xmlns:a16="http://schemas.microsoft.com/office/drawing/2014/main" id="{40CB0FF3-52B9-4A7D-9358-D79EFC96AB51}"/>
              </a:ext>
            </a:extLst>
          </p:cNvPr>
          <p:cNvPicPr>
            <a:picLocks noChangeAspect="1"/>
          </p:cNvPicPr>
          <p:nvPr/>
        </p:nvPicPr>
        <p:blipFill>
          <a:blip r:embed="rId2"/>
          <a:stretch>
            <a:fillRect/>
          </a:stretch>
        </p:blipFill>
        <p:spPr>
          <a:xfrm>
            <a:off x="599757" y="1284270"/>
            <a:ext cx="9563579" cy="4737650"/>
          </a:xfrm>
          <a:prstGeom prst="rect">
            <a:avLst/>
          </a:prstGeom>
        </p:spPr>
      </p:pic>
    </p:spTree>
    <p:extLst>
      <p:ext uri="{BB962C8B-B14F-4D97-AF65-F5344CB8AC3E}">
        <p14:creationId xmlns:p14="http://schemas.microsoft.com/office/powerpoint/2010/main" val="57312662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1A0744-F2A4-4B85-8778-D799CBD74DCE}"/>
              </a:ext>
            </a:extLst>
          </p:cNvPr>
          <p:cNvSpPr>
            <a:spLocks noGrp="1"/>
          </p:cNvSpPr>
          <p:nvPr>
            <p:ph type="body" sz="quarter" idx="13"/>
          </p:nvPr>
        </p:nvSpPr>
        <p:spPr/>
        <p:txBody>
          <a:bodyPr/>
          <a:lstStyle/>
          <a:p>
            <a:endParaRPr lang="en-US" dirty="0"/>
          </a:p>
        </p:txBody>
      </p:sp>
      <p:sp>
        <p:nvSpPr>
          <p:cNvPr id="3" name="Title 2">
            <a:extLst>
              <a:ext uri="{FF2B5EF4-FFF2-40B4-BE49-F238E27FC236}">
                <a16:creationId xmlns:a16="http://schemas.microsoft.com/office/drawing/2014/main" id="{46716319-CC86-428B-B552-C059DB2E795B}"/>
              </a:ext>
            </a:extLst>
          </p:cNvPr>
          <p:cNvSpPr>
            <a:spLocks noGrp="1"/>
          </p:cNvSpPr>
          <p:nvPr>
            <p:ph type="title"/>
          </p:nvPr>
        </p:nvSpPr>
        <p:spPr>
          <a:xfrm>
            <a:off x="599759" y="268914"/>
            <a:ext cx="11422911" cy="515796"/>
          </a:xfrm>
        </p:spPr>
        <p:txBody>
          <a:bodyPr/>
          <a:lstStyle/>
          <a:p>
            <a:r>
              <a:rPr lang="de-DE" dirty="0"/>
              <a:t>Value </a:t>
            </a:r>
            <a:r>
              <a:rPr lang="de-DE" dirty="0" err="1"/>
              <a:t>chain</a:t>
            </a:r>
            <a:r>
              <a:rPr lang="de-DE" dirty="0"/>
              <a:t> </a:t>
            </a:r>
            <a:r>
              <a:rPr lang="de-DE" dirty="0" err="1"/>
              <a:t>for</a:t>
            </a:r>
            <a:r>
              <a:rPr lang="de-DE" dirty="0"/>
              <a:t> </a:t>
            </a:r>
            <a:r>
              <a:rPr lang="de-DE" dirty="0" err="1"/>
              <a:t>Pork</a:t>
            </a:r>
            <a:r>
              <a:rPr lang="de-DE" dirty="0"/>
              <a:t> </a:t>
            </a:r>
            <a:r>
              <a:rPr lang="de-DE" dirty="0" err="1"/>
              <a:t>Production</a:t>
            </a:r>
            <a:endParaRPr lang="en-US" dirty="0"/>
          </a:p>
        </p:txBody>
      </p:sp>
      <p:pic>
        <p:nvPicPr>
          <p:cNvPr id="5" name="Picture 4" descr="Diagram&#10;&#10;Description automatically generated">
            <a:extLst>
              <a:ext uri="{FF2B5EF4-FFF2-40B4-BE49-F238E27FC236}">
                <a16:creationId xmlns:a16="http://schemas.microsoft.com/office/drawing/2014/main" id="{E00D238D-DC47-4C3D-82DD-AAE683609701}"/>
              </a:ext>
            </a:extLst>
          </p:cNvPr>
          <p:cNvPicPr>
            <a:picLocks noChangeAspect="1"/>
          </p:cNvPicPr>
          <p:nvPr/>
        </p:nvPicPr>
        <p:blipFill>
          <a:blip r:embed="rId2"/>
          <a:stretch>
            <a:fillRect/>
          </a:stretch>
        </p:blipFill>
        <p:spPr>
          <a:xfrm>
            <a:off x="452063" y="959372"/>
            <a:ext cx="10790877" cy="5174300"/>
          </a:xfrm>
          <a:prstGeom prst="rect">
            <a:avLst/>
          </a:prstGeom>
        </p:spPr>
      </p:pic>
    </p:spTree>
    <p:extLst>
      <p:ext uri="{BB962C8B-B14F-4D97-AF65-F5344CB8AC3E}">
        <p14:creationId xmlns:p14="http://schemas.microsoft.com/office/powerpoint/2010/main" val="148179164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49E275-382E-4530-98C0-CD90595ABB4D}"/>
              </a:ext>
            </a:extLst>
          </p:cNvPr>
          <p:cNvSpPr>
            <a:spLocks noGrp="1"/>
          </p:cNvSpPr>
          <p:nvPr>
            <p:ph type="body" sz="quarter" idx="13"/>
          </p:nvPr>
        </p:nvSpPr>
        <p:spPr/>
        <p:txBody>
          <a:bodyPr/>
          <a:lstStyle/>
          <a:p>
            <a:pPr indent="-342900" rtl="0">
              <a:spcBef>
                <a:spcPts val="0"/>
              </a:spcBef>
              <a:spcAft>
                <a:spcPts val="0"/>
              </a:spcAft>
            </a:pPr>
            <a:r>
              <a:rPr lang="en-US" sz="1800" b="1" i="0" u="none" strike="noStrike" dirty="0">
                <a:solidFill>
                  <a:srgbClr val="000000"/>
                </a:solidFill>
                <a:effectLst/>
                <a:latin typeface="+mj-lt"/>
              </a:rPr>
              <a:t>Biological contamination</a:t>
            </a:r>
            <a:endParaRPr lang="en-US" sz="1800" b="0" dirty="0">
              <a:effectLst/>
              <a:latin typeface="+mj-lt"/>
            </a:endParaRPr>
          </a:p>
          <a:p>
            <a:pPr rtl="0" fontAlgn="base">
              <a:spcBef>
                <a:spcPts val="640"/>
              </a:spcBef>
              <a:spcAft>
                <a:spcPts val="0"/>
              </a:spcAft>
              <a:buFont typeface="Arial" panose="020B0604020202020204" pitchFamily="34" charset="0"/>
              <a:buChar char="•"/>
            </a:pPr>
            <a:r>
              <a:rPr lang="en-US" sz="1800" b="0" i="0" u="none" strike="noStrike" dirty="0">
                <a:solidFill>
                  <a:srgbClr val="000000"/>
                </a:solidFill>
                <a:effectLst/>
                <a:latin typeface="+mj-lt"/>
              </a:rPr>
              <a:t>Biological contamination is the most common of the three types of contamination.</a:t>
            </a:r>
          </a:p>
          <a:p>
            <a:pPr rtl="0" fontAlgn="base">
              <a:spcBef>
                <a:spcPts val="640"/>
              </a:spcBef>
              <a:spcAft>
                <a:spcPts val="0"/>
              </a:spcAft>
              <a:buFont typeface="Arial" panose="020B0604020202020204" pitchFamily="34" charset="0"/>
              <a:buChar char="•"/>
            </a:pPr>
            <a:r>
              <a:rPr lang="en-US" sz="1800" b="0" i="0" u="none" strike="noStrike" dirty="0">
                <a:solidFill>
                  <a:srgbClr val="000000"/>
                </a:solidFill>
                <a:effectLst/>
                <a:latin typeface="+mj-lt"/>
              </a:rPr>
              <a:t>Can include viruses, bacteria ,parasites and other living agents.</a:t>
            </a:r>
          </a:p>
          <a:p>
            <a:pPr rtl="0" fontAlgn="base">
              <a:spcBef>
                <a:spcPts val="640"/>
              </a:spcBef>
              <a:spcAft>
                <a:spcPts val="0"/>
              </a:spcAft>
            </a:pPr>
            <a:endParaRPr lang="en-US" sz="1800" b="0" i="0" u="none" strike="noStrike" dirty="0">
              <a:solidFill>
                <a:srgbClr val="000000"/>
              </a:solidFill>
              <a:effectLst/>
              <a:latin typeface="+mj-lt"/>
            </a:endParaRPr>
          </a:p>
          <a:p>
            <a:pPr indent="-342900" rtl="0">
              <a:spcBef>
                <a:spcPts val="0"/>
              </a:spcBef>
              <a:spcAft>
                <a:spcPts val="0"/>
              </a:spcAft>
            </a:pPr>
            <a:r>
              <a:rPr lang="en-US" sz="1800" b="1" i="0" u="none" strike="noStrike" dirty="0">
                <a:solidFill>
                  <a:srgbClr val="000000"/>
                </a:solidFill>
                <a:effectLst/>
                <a:latin typeface="+mj-lt"/>
              </a:rPr>
              <a:t>Chemical contaminants</a:t>
            </a:r>
            <a:br>
              <a:rPr lang="en-US" sz="1800" b="0" dirty="0">
                <a:effectLst/>
                <a:latin typeface="+mj-lt"/>
              </a:rPr>
            </a:br>
            <a:r>
              <a:rPr lang="en-US" sz="1800" b="0" i="0" u="none" strike="noStrike" dirty="0">
                <a:solidFill>
                  <a:srgbClr val="000000"/>
                </a:solidFill>
                <a:effectLst/>
                <a:latin typeface="+mj-lt"/>
              </a:rPr>
              <a:t>Any chemical used  in your operation can  potentially become contaminants if they are improperly used.</a:t>
            </a:r>
            <a:br>
              <a:rPr lang="en-US" sz="1800" b="0" dirty="0">
                <a:effectLst/>
                <a:latin typeface="+mj-lt"/>
              </a:rPr>
            </a:br>
            <a:r>
              <a:rPr lang="en-US" sz="1800" b="0" i="0" u="none" strike="noStrike" dirty="0">
                <a:solidFill>
                  <a:srgbClr val="000000"/>
                </a:solidFill>
                <a:effectLst/>
                <a:latin typeface="+mj-lt"/>
              </a:rPr>
              <a:t>Chemical contaminants include pesticides, cleaning solutions, dangerous metal products (e.g., lead, copper, paint) and any foreign chemical that come into contact with food.</a:t>
            </a:r>
          </a:p>
          <a:p>
            <a:pPr indent="-342900" rtl="0">
              <a:spcBef>
                <a:spcPts val="0"/>
              </a:spcBef>
              <a:spcAft>
                <a:spcPts val="0"/>
              </a:spcAft>
            </a:pPr>
            <a:endParaRPr lang="en-US" sz="1800" b="0" i="0" u="none" strike="noStrike" dirty="0">
              <a:solidFill>
                <a:srgbClr val="000000"/>
              </a:solidFill>
              <a:effectLst/>
              <a:latin typeface="+mj-lt"/>
            </a:endParaRPr>
          </a:p>
          <a:p>
            <a:pPr rtl="0" fontAlgn="base">
              <a:spcBef>
                <a:spcPts val="0"/>
              </a:spcBef>
              <a:spcAft>
                <a:spcPts val="0"/>
              </a:spcAft>
            </a:pPr>
            <a:r>
              <a:rPr lang="en-US" sz="1800" b="1" i="0" u="none" strike="noStrike" dirty="0">
                <a:solidFill>
                  <a:srgbClr val="000000"/>
                </a:solidFill>
                <a:effectLst/>
                <a:latin typeface="+mj-lt"/>
              </a:rPr>
              <a:t>Physical contaminants</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mj-lt"/>
              </a:rPr>
              <a:t>Any foreign objects that are accidentally mixed in with foods become physical contaminant.</a:t>
            </a:r>
          </a:p>
          <a:p>
            <a:pPr rtl="0" fontAlgn="base">
              <a:spcBef>
                <a:spcPts val="640"/>
              </a:spcBef>
              <a:spcAft>
                <a:spcPts val="0"/>
              </a:spcAft>
              <a:buFont typeface="Arial" panose="020B0604020202020204" pitchFamily="34" charset="0"/>
              <a:buChar char="•"/>
            </a:pPr>
            <a:r>
              <a:rPr lang="en-US" sz="1800" b="0" i="0" u="none" strike="noStrike" dirty="0">
                <a:solidFill>
                  <a:srgbClr val="000000"/>
                </a:solidFill>
                <a:effectLst/>
                <a:latin typeface="+mj-lt"/>
              </a:rPr>
              <a:t>They include glass, metal fragments (e.g., screws, staples), fingernails, hair, jewelry pieces</a:t>
            </a:r>
            <a:r>
              <a:rPr lang="en-US" sz="1800" dirty="0">
                <a:solidFill>
                  <a:srgbClr val="000000"/>
                </a:solidFill>
                <a:latin typeface="+mj-lt"/>
              </a:rPr>
              <a:t>.</a:t>
            </a:r>
            <a:endParaRPr lang="en-US" sz="1800" b="0" i="0" u="none" strike="noStrike" dirty="0">
              <a:solidFill>
                <a:srgbClr val="000000"/>
              </a:solidFill>
              <a:effectLst/>
              <a:latin typeface="+mj-lt"/>
            </a:endParaRPr>
          </a:p>
          <a:p>
            <a:pPr indent="-342900" rtl="0">
              <a:spcBef>
                <a:spcPts val="0"/>
              </a:spcBef>
              <a:spcAft>
                <a:spcPts val="0"/>
              </a:spcAft>
            </a:pPr>
            <a:endParaRPr lang="en-US" sz="1600" b="0" i="0" u="none" strike="noStrike" dirty="0">
              <a:solidFill>
                <a:srgbClr val="000000"/>
              </a:solidFill>
              <a:effectLst/>
              <a:latin typeface="Arial" panose="020B0604020202020204" pitchFamily="34" charset="0"/>
            </a:endParaRPr>
          </a:p>
          <a:p>
            <a:pPr rtl="0" fontAlgn="base">
              <a:spcBef>
                <a:spcPts val="640"/>
              </a:spcBef>
              <a:spcAft>
                <a:spcPts val="0"/>
              </a:spcAft>
              <a:buFont typeface="Arial" panose="020B0604020202020204" pitchFamily="34" charset="0"/>
              <a:buChar char="•"/>
            </a:pPr>
            <a:endParaRPr lang="en-US" sz="1600" b="0" i="0" u="none" strike="noStrike" dirty="0">
              <a:solidFill>
                <a:srgbClr val="000000"/>
              </a:solidFill>
              <a:effectLst/>
              <a:latin typeface="Arial" panose="020B0604020202020204" pitchFamily="34" charset="0"/>
            </a:endParaRPr>
          </a:p>
          <a:p>
            <a:endParaRPr lang="en-US" dirty="0"/>
          </a:p>
        </p:txBody>
      </p:sp>
      <p:sp>
        <p:nvSpPr>
          <p:cNvPr id="3" name="Title 2">
            <a:extLst>
              <a:ext uri="{FF2B5EF4-FFF2-40B4-BE49-F238E27FC236}">
                <a16:creationId xmlns:a16="http://schemas.microsoft.com/office/drawing/2014/main" id="{F4356046-62B8-45CC-A725-39267A6C755B}"/>
              </a:ext>
            </a:extLst>
          </p:cNvPr>
          <p:cNvSpPr>
            <a:spLocks noGrp="1"/>
          </p:cNvSpPr>
          <p:nvPr>
            <p:ph type="title"/>
          </p:nvPr>
        </p:nvSpPr>
        <p:spPr/>
        <p:txBody>
          <a:bodyPr/>
          <a:lstStyle/>
          <a:p>
            <a:r>
              <a:rPr lang="en-US" sz="2400" b="0" i="0" u="none" strike="noStrike" dirty="0">
                <a:solidFill>
                  <a:srgbClr val="000000"/>
                </a:solidFill>
                <a:effectLst/>
                <a:latin typeface="Arial"/>
                <a:cs typeface="Arial"/>
              </a:rPr>
              <a:t>Types </a:t>
            </a:r>
            <a:r>
              <a:rPr lang="en-US" b="0" dirty="0">
                <a:solidFill>
                  <a:srgbClr val="000000"/>
                </a:solidFill>
                <a:latin typeface="Arial"/>
                <a:cs typeface="Arial"/>
              </a:rPr>
              <a:t>of  </a:t>
            </a:r>
            <a:r>
              <a:rPr lang="en-US" sz="2400" b="0" i="0" u="none" strike="noStrike" dirty="0">
                <a:solidFill>
                  <a:srgbClr val="000000"/>
                </a:solidFill>
                <a:effectLst/>
                <a:latin typeface="Arial"/>
                <a:cs typeface="Arial"/>
              </a:rPr>
              <a:t>contaminants</a:t>
            </a:r>
            <a:endParaRPr lang="en-US" dirty="0">
              <a:latin typeface="Arial"/>
              <a:cs typeface="Arial"/>
            </a:endParaRPr>
          </a:p>
        </p:txBody>
      </p:sp>
    </p:spTree>
    <p:extLst>
      <p:ext uri="{BB962C8B-B14F-4D97-AF65-F5344CB8AC3E}">
        <p14:creationId xmlns:p14="http://schemas.microsoft.com/office/powerpoint/2010/main" val="191215892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FBFA30-CB18-38A2-3BB1-C47AC1CCD964}"/>
              </a:ext>
            </a:extLst>
          </p:cNvPr>
          <p:cNvPicPr>
            <a:picLocks noChangeAspect="1"/>
          </p:cNvPicPr>
          <p:nvPr/>
        </p:nvPicPr>
        <p:blipFill rotWithShape="1">
          <a:blip r:embed="rId2"/>
          <a:srcRect t="16036" r="3785" b="11802"/>
          <a:stretch/>
        </p:blipFill>
        <p:spPr>
          <a:xfrm>
            <a:off x="-10254" y="10"/>
            <a:ext cx="12191980" cy="6857990"/>
          </a:xfrm>
          <a:prstGeom prst="rect">
            <a:avLst/>
          </a:prstGeom>
        </p:spPr>
      </p:pic>
      <p:sp>
        <p:nvSpPr>
          <p:cNvPr id="16" name="Rectangle 15">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20453D36-A155-4A29-B55C-EDAC357D619D}"/>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defTabSz="914400"/>
            <a:r>
              <a:rPr lang="en-US" dirty="0"/>
              <a:t>Classification</a:t>
            </a:r>
            <a:r>
              <a:rPr kumimoji="0" lang="en-US" i="0" u="none" strike="noStrike" cap="none" spc="0" normalizeH="0" baseline="0" noProof="0" dirty="0">
                <a:ln>
                  <a:noFill/>
                </a:ln>
                <a:effectLst/>
                <a:uLnTx/>
                <a:uFillTx/>
              </a:rPr>
              <a:t> of foodborne disease by clinical presentation</a:t>
            </a:r>
            <a:endParaRPr lang="en-US" dirty="0"/>
          </a:p>
        </p:txBody>
      </p:sp>
      <p:graphicFrame>
        <p:nvGraphicFramePr>
          <p:cNvPr id="5" name="Text Placeholder 1">
            <a:extLst>
              <a:ext uri="{FF2B5EF4-FFF2-40B4-BE49-F238E27FC236}">
                <a16:creationId xmlns:a16="http://schemas.microsoft.com/office/drawing/2014/main" id="{EB0023C8-BDC5-B2D0-A53E-947CA4A6D848}"/>
              </a:ext>
            </a:extLst>
          </p:cNvPr>
          <p:cNvGraphicFramePr/>
          <p:nvPr>
            <p:extLst>
              <p:ext uri="{D42A27DB-BD31-4B8C-83A1-F6EECF244321}">
                <p14:modId xmlns:p14="http://schemas.microsoft.com/office/powerpoint/2010/main" val="7479427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735163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520B9F-B26D-47DC-BE60-D99A53C39FC2}"/>
              </a:ext>
            </a:extLst>
          </p:cNvPr>
          <p:cNvSpPr>
            <a:spLocks noGrp="1"/>
          </p:cNvSpPr>
          <p:nvPr>
            <p:ph type="body" sz="quarter" idx="13"/>
          </p:nvPr>
        </p:nvSpPr>
        <p:spPr>
          <a:xfrm>
            <a:off x="599756" y="1041009"/>
            <a:ext cx="11348403" cy="5236501"/>
          </a:xfrm>
        </p:spPr>
        <p:txBody>
          <a:bodyPr/>
          <a:lstStyle/>
          <a:p>
            <a:r>
              <a:rPr lang="en-US" sz="1800" b="1" i="0" u="none" strike="noStrike" dirty="0">
                <a:solidFill>
                  <a:srgbClr val="000000"/>
                </a:solidFill>
                <a:effectLst/>
              </a:rPr>
              <a:t>Bacterial infections</a:t>
            </a:r>
          </a:p>
          <a:p>
            <a:pPr indent="-342900" rtl="0">
              <a:spcBef>
                <a:spcPts val="0"/>
              </a:spcBef>
              <a:spcAft>
                <a:spcPts val="0"/>
              </a:spcAft>
            </a:pPr>
            <a:r>
              <a:rPr lang="en-US" sz="1800" b="1" i="0" u="none" strike="noStrike" dirty="0">
                <a:solidFill>
                  <a:srgbClr val="000000"/>
                </a:solidFill>
                <a:effectLst/>
              </a:rPr>
              <a:t>Salmonellosis, </a:t>
            </a:r>
            <a:r>
              <a:rPr lang="en-US" sz="1800" b="0" i="0" u="none" strike="noStrike" dirty="0">
                <a:solidFill>
                  <a:srgbClr val="000000"/>
                </a:solidFill>
                <a:effectLst/>
              </a:rPr>
              <a:t>Salmonella is commonly found in the intestines of birds and mammals.  It can spread to humans via foods especially through meat and eggs. </a:t>
            </a:r>
          </a:p>
          <a:p>
            <a:pPr rtl="0" fontAlgn="base">
              <a:spcBef>
                <a:spcPts val="560"/>
              </a:spcBef>
              <a:spcAft>
                <a:spcPts val="0"/>
              </a:spcAft>
              <a:buFont typeface="Arial" panose="020B0604020202020204" pitchFamily="34" charset="0"/>
              <a:buChar char="•"/>
            </a:pPr>
            <a:r>
              <a:rPr lang="en-US" sz="1800" b="0" i="0" u="none" strike="noStrike" dirty="0">
                <a:solidFill>
                  <a:srgbClr val="000000"/>
                </a:solidFill>
                <a:effectLst/>
              </a:rPr>
              <a:t>Symptoms of salmonellosis, diarrhea, fever and abdominal cramps.</a:t>
            </a:r>
          </a:p>
          <a:p>
            <a:pPr rtl="0" fontAlgn="base">
              <a:spcBef>
                <a:spcPts val="560"/>
              </a:spcBef>
              <a:spcAft>
                <a:spcPts val="0"/>
              </a:spcAft>
              <a:buFont typeface="Arial" panose="020B0604020202020204" pitchFamily="34" charset="0"/>
              <a:buChar char="•"/>
            </a:pPr>
            <a:r>
              <a:rPr lang="en-US" sz="1800" b="0" i="0" u="none" strike="noStrike" dirty="0" err="1">
                <a:solidFill>
                  <a:srgbClr val="000000"/>
                </a:solidFill>
                <a:effectLst/>
              </a:rPr>
              <a:t>S.Typhy</a:t>
            </a:r>
            <a:r>
              <a:rPr lang="en-US" sz="1800" b="0" i="0" u="none" strike="noStrike" dirty="0">
                <a:solidFill>
                  <a:srgbClr val="000000"/>
                </a:solidFill>
                <a:effectLst/>
              </a:rPr>
              <a:t> cause typhoid fever and a number of other species  cause food borne gastro-enteritis. </a:t>
            </a:r>
          </a:p>
          <a:p>
            <a:pPr rtl="0" fontAlgn="base">
              <a:spcBef>
                <a:spcPts val="560"/>
              </a:spcBef>
              <a:spcAft>
                <a:spcPts val="0"/>
              </a:spcAft>
            </a:pPr>
            <a:r>
              <a:rPr lang="en-US" sz="1800" b="0" i="0" u="none" strike="noStrike" dirty="0">
                <a:solidFill>
                  <a:srgbClr val="000000"/>
                </a:solidFill>
                <a:effectLst/>
              </a:rPr>
              <a:t>                                                 </a:t>
            </a:r>
          </a:p>
          <a:p>
            <a:pPr indent="-342900" rtl="0">
              <a:spcBef>
                <a:spcPts val="560"/>
              </a:spcBef>
              <a:spcAft>
                <a:spcPts val="0"/>
              </a:spcAft>
            </a:pPr>
            <a:r>
              <a:rPr lang="en-US" sz="1800" b="1" i="0" u="none" strike="noStrike" dirty="0">
                <a:solidFill>
                  <a:srgbClr val="000000"/>
                </a:solidFill>
                <a:effectLst/>
              </a:rPr>
              <a:t>Bacillary dysentery (shigellosis)</a:t>
            </a:r>
            <a:r>
              <a:rPr lang="en-US" sz="1800" dirty="0"/>
              <a:t>, </a:t>
            </a:r>
            <a:r>
              <a:rPr lang="en-US" sz="1800" b="0" i="0" u="none" strike="noStrike" dirty="0">
                <a:solidFill>
                  <a:srgbClr val="000000"/>
                </a:solidFill>
                <a:effectLst/>
              </a:rPr>
              <a:t>Caused by shigella </a:t>
            </a:r>
            <a:r>
              <a:rPr lang="en-US" sz="1800" b="0" i="0" u="none" strike="noStrike" dirty="0" err="1">
                <a:solidFill>
                  <a:srgbClr val="000000"/>
                </a:solidFill>
                <a:effectLst/>
              </a:rPr>
              <a:t>dysentriae</a:t>
            </a:r>
            <a:endParaRPr lang="en-US" sz="1800" b="0" i="0" u="none" strike="noStrike" dirty="0">
              <a:solidFill>
                <a:srgbClr val="000000"/>
              </a:solidFill>
              <a:effectLst/>
            </a:endParaRPr>
          </a:p>
          <a:p>
            <a:pPr rtl="0" fontAlgn="base">
              <a:spcBef>
                <a:spcPts val="560"/>
              </a:spcBef>
              <a:spcAft>
                <a:spcPts val="0"/>
              </a:spcAft>
              <a:buFont typeface="Arial" panose="020B0604020202020204" pitchFamily="34" charset="0"/>
              <a:buChar char="•"/>
            </a:pPr>
            <a:r>
              <a:rPr lang="en-US" sz="1800" b="0" i="0" u="none" strike="noStrike" dirty="0">
                <a:solidFill>
                  <a:srgbClr val="000000"/>
                </a:solidFill>
                <a:effectLst/>
              </a:rPr>
              <a:t>Transmission is favored by overcrowding; food handler and flies are the vehicles of transmission.</a:t>
            </a:r>
          </a:p>
          <a:p>
            <a:pPr marL="0" marR="0" lvl="0" indent="0" algn="l" defTabSz="685766"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E. coli</a:t>
            </a:r>
            <a:r>
              <a:rPr kumimoji="0" lang="en-US" sz="1800" b="0" i="0" u="none" strike="noStrike" kern="1200" cap="none" spc="0" normalizeH="0" baseline="0" noProof="0" dirty="0">
                <a:ln>
                  <a:noFill/>
                </a:ln>
                <a:solidFill>
                  <a:srgbClr val="000000"/>
                </a:solidFill>
                <a:effectLst/>
                <a:uLnTx/>
                <a:uFillTx/>
                <a:latin typeface="Arial"/>
                <a:ea typeface="+mn-ea"/>
                <a:cs typeface="+mn-cs"/>
              </a:rPr>
              <a:t> symptoms include severe diarrhea, cramps, and dehydration.</a:t>
            </a:r>
          </a:p>
          <a:p>
            <a:pPr marL="0" marR="0" lvl="0" indent="0" algn="l" defTabSz="685766" rtl="0" eaLnBrk="1" fontAlgn="base" latinLnBrk="0" hangingPunct="1">
              <a:lnSpc>
                <a:spcPct val="120000"/>
              </a:lnSpc>
              <a:spcBef>
                <a:spcPts val="56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342900" algn="l" defTabSz="685766"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800" b="1" i="1" u="none" strike="noStrike" kern="1200" cap="none" spc="0" normalizeH="0" baseline="0" noProof="0" dirty="0">
                <a:ln>
                  <a:noFill/>
                </a:ln>
                <a:solidFill>
                  <a:srgbClr val="000000"/>
                </a:solidFill>
                <a:effectLst/>
                <a:uLnTx/>
                <a:uFillTx/>
                <a:latin typeface="Arial"/>
                <a:ea typeface="+mn-ea"/>
                <a:cs typeface="+mn-cs"/>
              </a:rPr>
              <a:t>Campylobacter</a:t>
            </a:r>
            <a:r>
              <a:rPr kumimoji="0" lang="en-US" sz="1800" b="0" i="0" u="none" strike="noStrike" kern="1200" cap="none" spc="0" normalizeH="0" baseline="0" noProof="0" dirty="0">
                <a:ln>
                  <a:noFill/>
                </a:ln>
                <a:solidFill>
                  <a:srgbClr val="000000"/>
                </a:solidFill>
                <a:effectLst/>
                <a:uLnTx/>
                <a:uFillTx/>
                <a:latin typeface="Arial"/>
                <a:ea typeface="+mn-ea"/>
                <a:cs typeface="+mn-cs"/>
              </a:rPr>
              <a:t> is a common identified bacterial cause of diarrheal illness.</a:t>
            </a:r>
          </a:p>
          <a:p>
            <a:pPr marL="0" marR="0" lvl="0" indent="0" algn="l" defTabSz="685766" rtl="0" eaLnBrk="1" fontAlgn="base" latinLnBrk="0" hangingPunct="1">
              <a:lnSpc>
                <a:spcPct val="120000"/>
              </a:lnSpc>
              <a:spcBef>
                <a:spcPts val="48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Raw poultry meat, bacteria can live in the intestines of healthy birds. Eating undercooked chicken, or ready-to-eat food in contact with raw chicken, is the most common food-borne source of this infection. It causes fever, diarrhea, and abdominal cramps</a:t>
            </a:r>
            <a:r>
              <a:rPr kumimoji="0" lang="en-US" sz="1400" b="0" i="0" u="none" strike="noStrike" kern="1200" cap="none" spc="0" normalizeH="0" baseline="0" noProof="0" dirty="0">
                <a:ln>
                  <a:noFill/>
                </a:ln>
                <a:solidFill>
                  <a:srgbClr val="000000"/>
                </a:solidFill>
                <a:effectLst/>
                <a:uLnTx/>
                <a:uFillTx/>
                <a:latin typeface="Arial"/>
                <a:ea typeface="+mn-ea"/>
                <a:cs typeface="+mn-cs"/>
              </a:rPr>
              <a:t>.</a:t>
            </a:r>
          </a:p>
          <a:p>
            <a:pPr rtl="0" fontAlgn="base">
              <a:spcBef>
                <a:spcPts val="560"/>
              </a:spcBef>
              <a:spcAft>
                <a:spcPts val="0"/>
              </a:spcAft>
              <a:buFont typeface="Arial" panose="020B0604020202020204" pitchFamily="34" charset="0"/>
              <a:buChar char="•"/>
            </a:pPr>
            <a:endParaRPr lang="en-US" sz="1800" b="0" i="0" u="none" strike="noStrike" dirty="0">
              <a:solidFill>
                <a:srgbClr val="000000"/>
              </a:solidFill>
              <a:effectLst/>
            </a:endParaRPr>
          </a:p>
          <a:p>
            <a:endParaRPr lang="en-US" dirty="0"/>
          </a:p>
        </p:txBody>
      </p:sp>
      <p:sp>
        <p:nvSpPr>
          <p:cNvPr id="3" name="Title 2">
            <a:extLst>
              <a:ext uri="{FF2B5EF4-FFF2-40B4-BE49-F238E27FC236}">
                <a16:creationId xmlns:a16="http://schemas.microsoft.com/office/drawing/2014/main" id="{940C89BC-5093-4E8D-A298-5D836ED6FD9E}"/>
              </a:ext>
            </a:extLst>
          </p:cNvPr>
          <p:cNvSpPr>
            <a:spLocks noGrp="1"/>
          </p:cNvSpPr>
          <p:nvPr>
            <p:ph type="title"/>
          </p:nvPr>
        </p:nvSpPr>
        <p:spPr>
          <a:xfrm>
            <a:off x="599759" y="320285"/>
            <a:ext cx="11422911" cy="472196"/>
          </a:xfrm>
        </p:spPr>
        <p:txBody>
          <a:bodyPr/>
          <a:lstStyle/>
          <a:p>
            <a:r>
              <a:rPr kumimoji="0" lang="en-US" i="0" u="none" strike="noStrike" kern="1200" cap="none" spc="0" normalizeH="0" baseline="0" noProof="0" dirty="0">
                <a:ln>
                  <a:noFill/>
                </a:ln>
                <a:solidFill>
                  <a:srgbClr val="000000"/>
                </a:solidFill>
                <a:effectLst/>
                <a:uLnTx/>
                <a:uFillTx/>
                <a:latin typeface="Arial"/>
                <a:ea typeface="+mj-ea"/>
                <a:cs typeface="+mj-cs"/>
              </a:rPr>
              <a:t>Common and emerging contaminants of food</a:t>
            </a:r>
            <a:endParaRPr lang="en-US" dirty="0"/>
          </a:p>
        </p:txBody>
      </p:sp>
    </p:spTree>
    <p:extLst>
      <p:ext uri="{BB962C8B-B14F-4D97-AF65-F5344CB8AC3E}">
        <p14:creationId xmlns:p14="http://schemas.microsoft.com/office/powerpoint/2010/main" val="43919054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2815D8-187D-4941-ACDF-734DA038511C}"/>
              </a:ext>
            </a:extLst>
          </p:cNvPr>
          <p:cNvSpPr>
            <a:spLocks noGrp="1"/>
          </p:cNvSpPr>
          <p:nvPr>
            <p:ph type="body" sz="quarter" idx="13"/>
          </p:nvPr>
        </p:nvSpPr>
        <p:spPr>
          <a:xfrm>
            <a:off x="599757" y="308225"/>
            <a:ext cx="9563579" cy="6133672"/>
          </a:xfrm>
        </p:spPr>
        <p:txBody>
          <a:bodyPr/>
          <a:lstStyle/>
          <a:p>
            <a:pPr rtl="0" fontAlgn="base">
              <a:spcBef>
                <a:spcPts val="560"/>
              </a:spcBef>
              <a:spcAft>
                <a:spcPts val="0"/>
              </a:spcAft>
            </a:pPr>
            <a:r>
              <a:rPr lang="en-US" sz="1800" b="1" i="0" u="none" strike="noStrike" dirty="0">
                <a:solidFill>
                  <a:srgbClr val="000000"/>
                </a:solidFill>
                <a:effectLst/>
                <a:latin typeface="+mj-lt"/>
              </a:rPr>
              <a:t>Viral infections</a:t>
            </a:r>
            <a:endParaRPr lang="en-US" sz="1800" b="0" i="0" u="none" strike="noStrike" dirty="0">
              <a:solidFill>
                <a:srgbClr val="000000"/>
              </a:solidFill>
              <a:effectLst/>
              <a:latin typeface="+mj-lt"/>
            </a:endParaRPr>
          </a:p>
          <a:p>
            <a:pPr rtl="0" fontAlgn="base">
              <a:spcBef>
                <a:spcPts val="560"/>
              </a:spcBef>
              <a:spcAft>
                <a:spcPts val="0"/>
              </a:spcAft>
              <a:buFont typeface="Arial" panose="020B0604020202020204" pitchFamily="34" charset="0"/>
              <a:buChar char="•"/>
            </a:pPr>
            <a:r>
              <a:rPr lang="en-US" sz="1800" b="1" i="0" u="none" strike="noStrike" dirty="0">
                <a:solidFill>
                  <a:srgbClr val="000000"/>
                </a:solidFill>
                <a:effectLst/>
                <a:latin typeface="+mj-lt"/>
              </a:rPr>
              <a:t>Hepatitis A virus </a:t>
            </a:r>
            <a:r>
              <a:rPr lang="en-US" sz="1800" b="0" i="0" u="none" strike="noStrike" dirty="0">
                <a:solidFill>
                  <a:srgbClr val="000000"/>
                </a:solidFill>
                <a:effectLst/>
                <a:latin typeface="+mj-lt"/>
              </a:rPr>
              <a:t>has been implicated in several outbreaks. </a:t>
            </a:r>
          </a:p>
          <a:p>
            <a:pPr rtl="0" fontAlgn="base">
              <a:spcBef>
                <a:spcPts val="560"/>
              </a:spcBef>
              <a:spcAft>
                <a:spcPts val="0"/>
              </a:spcAft>
              <a:buFont typeface="Arial" panose="020B0604020202020204" pitchFamily="34" charset="0"/>
              <a:buChar char="•"/>
            </a:pPr>
            <a:r>
              <a:rPr lang="en-US" sz="1800" b="0" i="0" u="none" strike="noStrike" dirty="0">
                <a:solidFill>
                  <a:srgbClr val="000000"/>
                </a:solidFill>
                <a:effectLst/>
                <a:latin typeface="+mj-lt"/>
              </a:rPr>
              <a:t>Hepatitis A is a mild illness with symptoms including fever, malaise, nausea, anorexia and abdominal discomfort followed in several days by jaundice.</a:t>
            </a:r>
          </a:p>
          <a:p>
            <a:pPr rtl="0" fontAlgn="base">
              <a:spcBef>
                <a:spcPts val="560"/>
              </a:spcBef>
              <a:spcAft>
                <a:spcPts val="0"/>
              </a:spcAft>
              <a:buFont typeface="Arial" panose="020B0604020202020204" pitchFamily="34" charset="0"/>
              <a:buChar char="•"/>
            </a:pPr>
            <a:r>
              <a:rPr lang="en-US" sz="1800" b="0" i="0" u="none" strike="noStrike" dirty="0">
                <a:solidFill>
                  <a:srgbClr val="000000"/>
                </a:solidFill>
                <a:effectLst/>
                <a:latin typeface="+mj-lt"/>
              </a:rPr>
              <a:t>Infectious agents are found in </a:t>
            </a:r>
            <a:r>
              <a:rPr lang="en-US" sz="1800" b="0" i="0" u="none" strike="noStrike" dirty="0" err="1">
                <a:solidFill>
                  <a:srgbClr val="000000"/>
                </a:solidFill>
                <a:effectLst/>
                <a:latin typeface="+mj-lt"/>
              </a:rPr>
              <a:t>feaces</a:t>
            </a:r>
            <a:r>
              <a:rPr lang="en-US" sz="1800" b="0" i="0" u="none" strike="noStrike" dirty="0">
                <a:solidFill>
                  <a:srgbClr val="000000"/>
                </a:solidFill>
                <a:effectLst/>
                <a:latin typeface="+mj-lt"/>
              </a:rPr>
              <a:t>.</a:t>
            </a:r>
          </a:p>
          <a:p>
            <a:pPr rtl="0" fontAlgn="base">
              <a:spcBef>
                <a:spcPts val="560"/>
              </a:spcBef>
              <a:spcAft>
                <a:spcPts val="0"/>
              </a:spcAft>
              <a:buFont typeface="Arial" panose="020B0604020202020204" pitchFamily="34" charset="0"/>
              <a:buChar char="•"/>
            </a:pPr>
            <a:r>
              <a:rPr lang="en-US" sz="1800" b="0" i="0" u="none" strike="noStrike" dirty="0">
                <a:solidFill>
                  <a:srgbClr val="000000"/>
                </a:solidFill>
                <a:effectLst/>
                <a:latin typeface="+mj-lt"/>
              </a:rPr>
              <a:t>Salads that is not cooked and contaminated by food handlers are the source of the problem.</a:t>
            </a:r>
          </a:p>
          <a:p>
            <a:pPr rtl="0" fontAlgn="base">
              <a:spcBef>
                <a:spcPts val="560"/>
              </a:spcBef>
              <a:spcAft>
                <a:spcPts val="0"/>
              </a:spcAft>
            </a:pPr>
            <a:endParaRPr lang="en-US" sz="1800" b="0" i="0" u="none" strike="noStrike" dirty="0">
              <a:solidFill>
                <a:srgbClr val="000000"/>
              </a:solidFill>
              <a:effectLst/>
              <a:latin typeface="Constantia" panose="02030602050306030303" pitchFamily="18" charset="0"/>
            </a:endParaRPr>
          </a:p>
          <a:p>
            <a:pPr marL="0" marR="0" lvl="0" indent="0" algn="just" defTabSz="685766" rtl="0" eaLnBrk="1" fontAlgn="base" latinLnBrk="0" hangingPunct="1">
              <a:lnSpc>
                <a:spcPct val="120000"/>
              </a:lnSpc>
              <a:spcBef>
                <a:spcPts val="64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Protozoa </a:t>
            </a:r>
            <a:r>
              <a:rPr kumimoji="0" lang="en-US" sz="1800" b="0" i="0" u="none" strike="noStrike" kern="1200" cap="none" spc="0" normalizeH="0" baseline="0" noProof="0" dirty="0">
                <a:ln>
                  <a:noFill/>
                </a:ln>
                <a:solidFill>
                  <a:srgbClr val="000000"/>
                </a:solidFill>
                <a:effectLst/>
                <a:uLnTx/>
                <a:uFillTx/>
                <a:latin typeface="Arial"/>
                <a:ea typeface="+mn-ea"/>
                <a:cs typeface="+mn-cs"/>
              </a:rPr>
              <a:t>e.g., Entamoeba </a:t>
            </a:r>
            <a:r>
              <a:rPr kumimoji="0" lang="en-US" sz="1800" b="0" i="0" u="none" strike="noStrike" kern="1200" cap="none" spc="0" normalizeH="0" baseline="0" noProof="0" dirty="0" err="1">
                <a:ln>
                  <a:noFill/>
                </a:ln>
                <a:solidFill>
                  <a:srgbClr val="000000"/>
                </a:solidFill>
                <a:effectLst/>
                <a:uLnTx/>
                <a:uFillTx/>
                <a:latin typeface="Arial"/>
                <a:ea typeface="+mn-ea"/>
                <a:cs typeface="+mn-cs"/>
              </a:rPr>
              <a:t>histolitica</a:t>
            </a:r>
            <a:r>
              <a:rPr kumimoji="0" lang="en-US" sz="1800" b="0" i="0" u="none" strike="noStrike" kern="1200" cap="none" spc="0" normalizeH="0" baseline="0" noProof="0" dirty="0">
                <a:ln>
                  <a:noFill/>
                </a:ln>
                <a:solidFill>
                  <a:srgbClr val="000000"/>
                </a:solidFill>
                <a:effectLst/>
                <a:uLnTx/>
                <a:uFillTx/>
                <a:latin typeface="Arial"/>
                <a:ea typeface="+mn-ea"/>
                <a:cs typeface="+mn-cs"/>
              </a:rPr>
              <a:t> ,toxoplasma gondii and giardia lamblia.</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685766" rtl="0" eaLnBrk="1" fontAlgn="base" latinLnBrk="0" hangingPunct="1">
              <a:lnSpc>
                <a:spcPct val="120000"/>
              </a:lnSpc>
              <a:spcBef>
                <a:spcPts val="64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Entamoeba histolytica cause amoebic dysentery.</a:t>
            </a:r>
          </a:p>
          <a:p>
            <a:pPr marL="0" marR="0" lvl="0" indent="0" algn="just" defTabSz="685766" rtl="0" eaLnBrk="1" fontAlgn="base" latinLnBrk="0" hangingPunct="1">
              <a:lnSpc>
                <a:spcPct val="120000"/>
              </a:lnSpc>
              <a:spcBef>
                <a:spcPts val="64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Vehicles of transmission; raw vegetables, and fruits due to contamination.</a:t>
            </a:r>
          </a:p>
          <a:p>
            <a:endParaRPr lang="en-US" dirty="0"/>
          </a:p>
        </p:txBody>
      </p:sp>
    </p:spTree>
    <p:extLst>
      <p:ext uri="{BB962C8B-B14F-4D97-AF65-F5344CB8AC3E}">
        <p14:creationId xmlns:p14="http://schemas.microsoft.com/office/powerpoint/2010/main" val="390453748"/>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56DA5A-25EC-49D9-9D7B-0EC74347F487}"/>
              </a:ext>
            </a:extLst>
          </p:cNvPr>
          <p:cNvSpPr>
            <a:spLocks noGrp="1"/>
          </p:cNvSpPr>
          <p:nvPr>
            <p:ph type="body" sz="quarter" idx="13"/>
          </p:nvPr>
        </p:nvSpPr>
        <p:spPr>
          <a:xfrm>
            <a:off x="599757" y="503434"/>
            <a:ext cx="9563579" cy="5784349"/>
          </a:xfrm>
        </p:spPr>
        <p:txBody>
          <a:bodyPr/>
          <a:lstStyle/>
          <a:p>
            <a:pPr algn="just" rtl="0" fontAlgn="base">
              <a:spcBef>
                <a:spcPts val="640"/>
              </a:spcBef>
              <a:spcAft>
                <a:spcPts val="0"/>
              </a:spcAft>
            </a:pPr>
            <a:endParaRPr lang="en-US" sz="1800" b="0" i="0" u="none" strike="noStrike" dirty="0">
              <a:solidFill>
                <a:srgbClr val="000000"/>
              </a:solidFill>
              <a:effectLst/>
            </a:endParaRPr>
          </a:p>
          <a:p>
            <a:pPr algn="just" rtl="0" fontAlgn="base">
              <a:spcBef>
                <a:spcPts val="0"/>
              </a:spcBef>
              <a:spcAft>
                <a:spcPts val="0"/>
              </a:spcAft>
            </a:pPr>
            <a:r>
              <a:rPr lang="en-US" sz="1800" b="1" i="0" u="none" strike="noStrike" dirty="0">
                <a:solidFill>
                  <a:srgbClr val="000000"/>
                </a:solidFill>
                <a:effectLst/>
              </a:rPr>
              <a:t>Trematodes;</a:t>
            </a:r>
            <a:r>
              <a:rPr lang="en-US" sz="1800" b="0" i="0" u="none" strike="noStrike" dirty="0">
                <a:solidFill>
                  <a:srgbClr val="000000"/>
                </a:solidFill>
                <a:effectLst/>
              </a:rPr>
              <a:t> Flukes e.g., Fasciola hepatica. A parasite of sheep and cattle in which snails act as intermediate host. Eating contaminated salads can infect man.</a:t>
            </a:r>
          </a:p>
          <a:p>
            <a:pPr algn="just" rtl="0" fontAlgn="base">
              <a:spcBef>
                <a:spcPts val="0"/>
              </a:spcBef>
              <a:spcAft>
                <a:spcPts val="0"/>
              </a:spcAft>
            </a:pPr>
            <a:endParaRPr lang="en-US" sz="1800" b="1" i="0" u="none" strike="noStrike" dirty="0">
              <a:solidFill>
                <a:srgbClr val="000000"/>
              </a:solidFill>
              <a:effectLst/>
            </a:endParaRPr>
          </a:p>
          <a:p>
            <a:pPr algn="just"/>
            <a:r>
              <a:rPr lang="en-US" sz="1800" b="1" i="0" u="none" strike="noStrike" dirty="0">
                <a:solidFill>
                  <a:srgbClr val="000000"/>
                </a:solidFill>
                <a:effectLst/>
              </a:rPr>
              <a:t>Cestodes;</a:t>
            </a:r>
            <a:r>
              <a:rPr lang="en-US" sz="1800" b="0" i="0" u="none" strike="noStrike" dirty="0">
                <a:solidFill>
                  <a:srgbClr val="000000"/>
                </a:solidFill>
                <a:effectLst/>
              </a:rPr>
              <a:t> e.g., tape worm (</a:t>
            </a:r>
            <a:r>
              <a:rPr lang="en-US" sz="1800" b="0" i="0" u="none" strike="noStrike" dirty="0" err="1">
                <a:solidFill>
                  <a:srgbClr val="000000"/>
                </a:solidFill>
                <a:effectLst/>
              </a:rPr>
              <a:t>T.solium</a:t>
            </a:r>
            <a:r>
              <a:rPr lang="en-US" sz="1800" b="0" i="0" u="none" strike="noStrike" dirty="0">
                <a:solidFill>
                  <a:srgbClr val="000000"/>
                </a:solidFill>
                <a:effectLst/>
              </a:rPr>
              <a:t> and </a:t>
            </a:r>
            <a:r>
              <a:rPr lang="en-US" sz="1800" b="0" i="0" u="none" strike="noStrike" dirty="0" err="1">
                <a:solidFill>
                  <a:srgbClr val="000000"/>
                </a:solidFill>
                <a:effectLst/>
              </a:rPr>
              <a:t>T.signata</a:t>
            </a:r>
            <a:r>
              <a:rPr lang="en-US" sz="1800" b="0" i="0" u="none" strike="noStrike" dirty="0">
                <a:solidFill>
                  <a:srgbClr val="000000"/>
                </a:solidFill>
                <a:effectLst/>
              </a:rPr>
              <a:t>).Humans being may be infected following the consumption of inadequately cooked pork (</a:t>
            </a:r>
            <a:r>
              <a:rPr lang="en-US" sz="1800" b="0" i="0" u="none" strike="noStrike" dirty="0" err="1">
                <a:solidFill>
                  <a:srgbClr val="000000"/>
                </a:solidFill>
                <a:effectLst/>
              </a:rPr>
              <a:t>T,solium</a:t>
            </a:r>
            <a:r>
              <a:rPr lang="en-US" sz="1800" b="0" i="0" u="none" strike="noStrike" dirty="0">
                <a:solidFill>
                  <a:srgbClr val="000000"/>
                </a:solidFill>
                <a:effectLst/>
              </a:rPr>
              <a:t>) or beef (</a:t>
            </a:r>
            <a:r>
              <a:rPr lang="en-US" sz="1800" b="0" i="0" u="none" strike="noStrike" dirty="0" err="1">
                <a:solidFill>
                  <a:srgbClr val="000000"/>
                </a:solidFill>
                <a:effectLst/>
              </a:rPr>
              <a:t>T.signata</a:t>
            </a:r>
            <a:r>
              <a:rPr lang="en-US" sz="1800" b="0" i="0" u="none" strike="noStrike" dirty="0">
                <a:solidFill>
                  <a:srgbClr val="000000"/>
                </a:solidFill>
                <a:effectLst/>
              </a:rPr>
              <a:t>).</a:t>
            </a:r>
          </a:p>
          <a:p>
            <a:pPr algn="just"/>
            <a:endParaRPr lang="en-US" sz="1800" b="0" i="0" u="none" strike="noStrike" dirty="0">
              <a:solidFill>
                <a:srgbClr val="000000"/>
              </a:solidFill>
              <a:effectLst/>
            </a:endParaRPr>
          </a:p>
          <a:p>
            <a:pPr indent="-342900" algn="just" rtl="0">
              <a:spcBef>
                <a:spcPts val="0"/>
              </a:spcBef>
              <a:spcAft>
                <a:spcPts val="0"/>
              </a:spcAft>
            </a:pPr>
            <a:r>
              <a:rPr lang="en-US" sz="1800" b="1" i="0" u="none" strike="noStrike" dirty="0">
                <a:solidFill>
                  <a:srgbClr val="000000"/>
                </a:solidFill>
                <a:effectLst/>
              </a:rPr>
              <a:t>Fish tape worms; </a:t>
            </a:r>
            <a:endParaRPr lang="en-US" sz="1800" b="0" dirty="0">
              <a:effectLst/>
            </a:endParaRPr>
          </a:p>
          <a:p>
            <a:pPr algn="just" rtl="0" fontAlgn="base">
              <a:spcBef>
                <a:spcPts val="560"/>
              </a:spcBef>
              <a:spcAft>
                <a:spcPts val="0"/>
              </a:spcAft>
              <a:buFont typeface="Arial" panose="020B0604020202020204" pitchFamily="34" charset="0"/>
              <a:buChar char="•"/>
            </a:pPr>
            <a:r>
              <a:rPr lang="en-US" sz="1800" b="0" i="0" u="none" strike="noStrike" dirty="0">
                <a:solidFill>
                  <a:srgbClr val="000000"/>
                </a:solidFill>
                <a:effectLst/>
              </a:rPr>
              <a:t>Due to consumption of raw/insufficiently cooked fresh fish that carry larvae of the parasite.</a:t>
            </a:r>
          </a:p>
          <a:p>
            <a:pPr algn="just" rtl="0" fontAlgn="base">
              <a:spcBef>
                <a:spcPts val="560"/>
              </a:spcBef>
              <a:spcAft>
                <a:spcPts val="0"/>
              </a:spcAft>
              <a:buFont typeface="Arial" panose="020B0604020202020204" pitchFamily="34" charset="0"/>
              <a:buChar char="•"/>
            </a:pPr>
            <a:endParaRPr lang="en-US" sz="1800" b="0" i="0" u="none" strike="noStrike" dirty="0">
              <a:solidFill>
                <a:srgbClr val="000000"/>
              </a:solidFill>
              <a:effectLst/>
            </a:endParaRPr>
          </a:p>
          <a:p>
            <a:pPr indent="-342900" algn="just" rtl="0">
              <a:spcBef>
                <a:spcPts val="560"/>
              </a:spcBef>
              <a:spcAft>
                <a:spcPts val="0"/>
              </a:spcAft>
            </a:pPr>
            <a:r>
              <a:rPr lang="en-US" sz="1800" b="1" i="0" u="none" strike="noStrike" dirty="0">
                <a:solidFill>
                  <a:srgbClr val="000000"/>
                </a:solidFill>
                <a:effectLst/>
              </a:rPr>
              <a:t>Nematodes</a:t>
            </a:r>
            <a:r>
              <a:rPr lang="en-US" sz="1800" b="0" i="0" u="none" strike="noStrike" dirty="0">
                <a:solidFill>
                  <a:srgbClr val="000000"/>
                </a:solidFill>
                <a:effectLst/>
              </a:rPr>
              <a:t>; e.g., Trichinosis</a:t>
            </a:r>
            <a:endParaRPr lang="en-US" sz="1800" b="0" dirty="0">
              <a:effectLst/>
            </a:endParaRPr>
          </a:p>
          <a:p>
            <a:pPr algn="just" rtl="0" fontAlgn="base">
              <a:spcBef>
                <a:spcPts val="560"/>
              </a:spcBef>
              <a:spcAft>
                <a:spcPts val="0"/>
              </a:spcAft>
              <a:buFont typeface="Arial" panose="020B0604020202020204" pitchFamily="34" charset="0"/>
              <a:buChar char="•"/>
            </a:pPr>
            <a:r>
              <a:rPr lang="en-US" sz="1800" b="0" i="0" u="none" strike="noStrike" dirty="0">
                <a:solidFill>
                  <a:srgbClr val="000000"/>
                </a:solidFill>
                <a:effectLst/>
              </a:rPr>
              <a:t>Due to consumption of  uncooked/insufficiently cooked pork, beef or horse meat.</a:t>
            </a:r>
          </a:p>
          <a:p>
            <a:pPr algn="just" rtl="0" fontAlgn="base">
              <a:spcBef>
                <a:spcPts val="560"/>
              </a:spcBef>
              <a:spcAft>
                <a:spcPts val="0"/>
              </a:spcAft>
              <a:buFont typeface="Arial" panose="020B0604020202020204" pitchFamily="34" charset="0"/>
              <a:buChar char="•"/>
            </a:pPr>
            <a:r>
              <a:rPr lang="en-US" sz="1800" b="0" i="0" u="none" strike="noStrike" dirty="0">
                <a:solidFill>
                  <a:srgbClr val="000000"/>
                </a:solidFill>
                <a:effectLst/>
              </a:rPr>
              <a:t>Symptoms include; vomiting, fever, etc. Subsequently larvae penetrate muscles including the brain where they cause paralysis.</a:t>
            </a:r>
          </a:p>
          <a:p>
            <a:endParaRPr lang="en-US" dirty="0"/>
          </a:p>
        </p:txBody>
      </p:sp>
    </p:spTree>
    <p:extLst>
      <p:ext uri="{BB962C8B-B14F-4D97-AF65-F5344CB8AC3E}">
        <p14:creationId xmlns:p14="http://schemas.microsoft.com/office/powerpoint/2010/main" val="201772721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66F7A1-0F1A-46D7-8302-0F259E324D6C}"/>
              </a:ext>
            </a:extLst>
          </p:cNvPr>
          <p:cNvSpPr>
            <a:spLocks noGrp="1"/>
          </p:cNvSpPr>
          <p:nvPr>
            <p:ph type="body" sz="quarter" idx="13"/>
          </p:nvPr>
        </p:nvSpPr>
        <p:spPr>
          <a:xfrm>
            <a:off x="291533" y="1628423"/>
            <a:ext cx="9563579" cy="4660625"/>
          </a:xfrm>
        </p:spPr>
        <p:txBody>
          <a:bodyPr/>
          <a:lstStyle/>
          <a:p>
            <a:pPr marR="0" lvl="0" algn="just" defTabSz="914400" rtl="0" eaLnBrk="1" fontAlgn="auto" latinLnBrk="0" hangingPunct="1">
              <a:lnSpc>
                <a:spcPct val="90000"/>
              </a:lnSpc>
              <a:spcBef>
                <a:spcPts val="600"/>
              </a:spcBef>
              <a:spcAft>
                <a:spcPts val="0"/>
              </a:spcAft>
              <a:buClrTx/>
              <a:buSzTx/>
              <a:tabLst/>
              <a:defRPr/>
            </a:pPr>
            <a:r>
              <a:rPr kumimoji="0" lang="en-GB" sz="1800" b="1" i="0" u="none" strike="noStrike" kern="1200" cap="none" spc="0" normalizeH="0" baseline="0" noProof="0" dirty="0">
                <a:ln>
                  <a:noFill/>
                </a:ln>
                <a:solidFill>
                  <a:srgbClr val="000000"/>
                </a:solidFill>
                <a:effectLst/>
                <a:uLnTx/>
                <a:uFillTx/>
                <a:latin typeface="Arial"/>
                <a:ea typeface="+mn-ea"/>
                <a:cs typeface="+mn-cs"/>
              </a:rPr>
              <a:t>At the end of this module learners should be able to:</a:t>
            </a:r>
          </a:p>
          <a:p>
            <a:pPr marR="0" lvl="0" algn="just" defTabSz="914400" rtl="0" eaLnBrk="1" fontAlgn="auto" latinLnBrk="0" hangingPunct="1">
              <a:lnSpc>
                <a:spcPct val="90000"/>
              </a:lnSpc>
              <a:spcBef>
                <a:spcPts val="600"/>
              </a:spcBef>
              <a:spcAft>
                <a:spcPts val="0"/>
              </a:spcAft>
              <a:buClrTx/>
              <a:buSzTx/>
              <a:tabLst/>
              <a:defRPr/>
            </a:pPr>
            <a:endParaRPr lang="en-GB" dirty="0">
              <a:solidFill>
                <a:srgbClr val="000000"/>
              </a:solidFill>
              <a:latin typeface="Arial"/>
            </a:endParaRPr>
          </a:p>
          <a:p>
            <a:pPr marL="0" marR="0" lvl="0" indent="-228600" algn="just"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Define terms used in food safety, security and nutrition in pandemics</a:t>
            </a:r>
          </a:p>
          <a:p>
            <a:pPr marR="0" lvl="0" algn="just" defTabSz="914400" rtl="0" eaLnBrk="1" fontAlgn="auto" latinLnBrk="0" hangingPunct="1">
              <a:lnSpc>
                <a:spcPct val="90000"/>
              </a:lnSpc>
              <a:spcBef>
                <a:spcPts val="600"/>
              </a:spcBef>
              <a:spcAft>
                <a:spcPts val="0"/>
              </a:spcAft>
              <a:buClrTx/>
              <a:buSzTx/>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228600" algn="just"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Identify food security and nutrition challenges emerging during pandemics ( food type, food adulteration as well as contaminant and food hazards)</a:t>
            </a:r>
          </a:p>
          <a:p>
            <a:pPr marR="0" lvl="0" algn="just" defTabSz="914400" rtl="0" eaLnBrk="1" fontAlgn="auto" latinLnBrk="0" hangingPunct="1">
              <a:lnSpc>
                <a:spcPct val="90000"/>
              </a:lnSpc>
              <a:spcBef>
                <a:spcPts val="600"/>
              </a:spcBef>
              <a:spcAft>
                <a:spcPts val="0"/>
              </a:spcAft>
              <a:buClrTx/>
              <a:buSzTx/>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228600" algn="just"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Identify food safety and quality assurance approaches and programs for preventions and management of food borne pandemics</a:t>
            </a:r>
          </a:p>
          <a:p>
            <a:pPr marR="0" lvl="0" algn="just" defTabSz="914400" rtl="0" eaLnBrk="1" fontAlgn="auto" latinLnBrk="0" hangingPunct="1">
              <a:lnSpc>
                <a:spcPct val="90000"/>
              </a:lnSpc>
              <a:spcBef>
                <a:spcPts val="600"/>
              </a:spcBef>
              <a:spcAft>
                <a:spcPts val="0"/>
              </a:spcAft>
              <a:buClrTx/>
              <a:buSzTx/>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228600" algn="just"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800" dirty="0">
                <a:solidFill>
                  <a:srgbClr val="000000"/>
                </a:solidFill>
                <a:latin typeface="Arial"/>
              </a:rPr>
              <a:t>Determine a</a:t>
            </a:r>
            <a:r>
              <a:rPr kumimoji="0" lang="en-GB" sz="1800" b="0" i="0" u="none" strike="noStrike" kern="1200" cap="none" spc="0" normalizeH="0" baseline="0" noProof="0" dirty="0" err="1">
                <a:ln>
                  <a:noFill/>
                </a:ln>
                <a:solidFill>
                  <a:srgbClr val="000000"/>
                </a:solidFill>
                <a:effectLst/>
                <a:uLnTx/>
                <a:uFillTx/>
                <a:latin typeface="Arial"/>
                <a:ea typeface="+mn-ea"/>
                <a:cs typeface="+mn-cs"/>
              </a:rPr>
              <a:t>ppropriate</a:t>
            </a:r>
            <a:r>
              <a:rPr kumimoji="0" lang="en-GB" sz="1800" b="0" i="0" u="none" strike="noStrike" kern="1200" cap="none" spc="0" normalizeH="0" baseline="0" noProof="0" dirty="0">
                <a:ln>
                  <a:noFill/>
                </a:ln>
                <a:solidFill>
                  <a:srgbClr val="000000"/>
                </a:solidFill>
                <a:effectLst/>
                <a:uLnTx/>
                <a:uFillTx/>
                <a:latin typeface="Arial"/>
                <a:ea typeface="+mn-ea"/>
                <a:cs typeface="+mn-cs"/>
              </a:rPr>
              <a:t> nutritional needs and interventions for vulnerable population during pandemics</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Title 2">
            <a:extLst>
              <a:ext uri="{FF2B5EF4-FFF2-40B4-BE49-F238E27FC236}">
                <a16:creationId xmlns:a16="http://schemas.microsoft.com/office/drawing/2014/main" id="{0B192020-7839-4C2E-B5B3-F7F8FCBFF263}"/>
              </a:ext>
            </a:extLst>
          </p:cNvPr>
          <p:cNvSpPr>
            <a:spLocks noGrp="1"/>
          </p:cNvSpPr>
          <p:nvPr>
            <p:ph type="title"/>
          </p:nvPr>
        </p:nvSpPr>
        <p:spPr/>
        <p:txBody>
          <a:bodyPr/>
          <a:lstStyle/>
          <a:p>
            <a:r>
              <a:rPr lang="en-US" dirty="0"/>
              <a:t>Expected</a:t>
            </a:r>
            <a:r>
              <a:rPr lang="de-DE" dirty="0"/>
              <a:t> </a:t>
            </a:r>
            <a:r>
              <a:rPr lang="en-US" dirty="0"/>
              <a:t>learning</a:t>
            </a:r>
            <a:r>
              <a:rPr lang="de-DE" dirty="0"/>
              <a:t> </a:t>
            </a:r>
            <a:r>
              <a:rPr lang="en-US" dirty="0"/>
              <a:t>outcomes</a:t>
            </a:r>
          </a:p>
        </p:txBody>
      </p:sp>
    </p:spTree>
    <p:extLst>
      <p:ext uri="{BB962C8B-B14F-4D97-AF65-F5344CB8AC3E}">
        <p14:creationId xmlns:p14="http://schemas.microsoft.com/office/powerpoint/2010/main" val="354951333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28BABF-4FEE-482A-AFEC-D0F7FC7403EE}"/>
              </a:ext>
            </a:extLst>
          </p:cNvPr>
          <p:cNvSpPr>
            <a:spLocks noGrp="1"/>
          </p:cNvSpPr>
          <p:nvPr>
            <p:ph type="body" sz="quarter" idx="13"/>
          </p:nvPr>
        </p:nvSpPr>
        <p:spPr>
          <a:xfrm>
            <a:off x="599757" y="375920"/>
            <a:ext cx="10992803" cy="6024881"/>
          </a:xfrm>
        </p:spPr>
        <p:txBody>
          <a:bodyPr/>
          <a:lstStyle/>
          <a:p>
            <a:pPr algn="just"/>
            <a:r>
              <a:rPr lang="en-US" sz="1800" b="1" i="0" u="none" strike="noStrike" dirty="0">
                <a:solidFill>
                  <a:srgbClr val="000000"/>
                </a:solidFill>
                <a:effectLst/>
              </a:rPr>
              <a:t>Food poisonings (</a:t>
            </a:r>
            <a:r>
              <a:rPr lang="en-US" sz="1800" b="0" i="0" u="none" strike="noStrike" dirty="0">
                <a:solidFill>
                  <a:srgbClr val="000000"/>
                </a:solidFill>
                <a:effectLst/>
              </a:rPr>
              <a:t>toxic poisoning or chemical poisoning)</a:t>
            </a:r>
            <a:endParaRPr lang="en-US" sz="1800" b="0" dirty="0">
              <a:effectLst/>
            </a:endParaRPr>
          </a:p>
          <a:p>
            <a:pPr algn="just" rtl="0" fontAlgn="base">
              <a:spcBef>
                <a:spcPts val="560"/>
              </a:spcBef>
              <a:spcAft>
                <a:spcPts val="0"/>
              </a:spcAft>
            </a:pPr>
            <a:r>
              <a:rPr lang="en-US" sz="1800" b="1" i="0" u="none" strike="noStrike" dirty="0">
                <a:solidFill>
                  <a:srgbClr val="000000"/>
                </a:solidFill>
                <a:effectLst/>
              </a:rPr>
              <a:t>a) Food borne toxins   </a:t>
            </a:r>
            <a:endParaRPr lang="en-US" sz="1800" b="0" i="0" u="none" strike="noStrike" dirty="0">
              <a:solidFill>
                <a:srgbClr val="000000"/>
              </a:solidFill>
              <a:effectLst/>
            </a:endParaRPr>
          </a:p>
          <a:p>
            <a:pPr algn="just" rtl="0" fontAlgn="base">
              <a:spcBef>
                <a:spcPts val="560"/>
              </a:spcBef>
              <a:spcAft>
                <a:spcPts val="0"/>
              </a:spcAft>
              <a:buFont typeface="Arial" panose="020B0604020202020204" pitchFamily="34" charset="0"/>
              <a:buChar char="•"/>
            </a:pPr>
            <a:r>
              <a:rPr lang="en-US" sz="1800" b="0" i="0" u="none" strike="noStrike" dirty="0">
                <a:solidFill>
                  <a:srgbClr val="000000"/>
                </a:solidFill>
                <a:effectLst/>
              </a:rPr>
              <a:t>The toxin might be a natural part of the plant consumed. </a:t>
            </a:r>
          </a:p>
          <a:p>
            <a:pPr algn="just" rtl="0" fontAlgn="base">
              <a:spcBef>
                <a:spcPts val="560"/>
              </a:spcBef>
              <a:spcAft>
                <a:spcPts val="0"/>
              </a:spcAft>
              <a:buFont typeface="Arial" panose="020B0604020202020204" pitchFamily="34" charset="0"/>
              <a:buChar char="•"/>
            </a:pPr>
            <a:r>
              <a:rPr lang="en-US" sz="1800" b="0" i="0" u="none" strike="noStrike" dirty="0">
                <a:solidFill>
                  <a:srgbClr val="000000"/>
                </a:solidFill>
                <a:effectLst/>
              </a:rPr>
              <a:t>Foods with natural toxicants are not a big problem if taken in tolerable amounts. Excessive intake of certain foods can cause poisoning.</a:t>
            </a:r>
          </a:p>
          <a:p>
            <a:pPr algn="just" rtl="0" fontAlgn="base">
              <a:spcBef>
                <a:spcPts val="0"/>
              </a:spcBef>
              <a:spcAft>
                <a:spcPts val="0"/>
              </a:spcAft>
            </a:pPr>
            <a:endParaRPr lang="en-US" sz="1800" b="1" i="0" u="none" strike="noStrike" dirty="0">
              <a:solidFill>
                <a:srgbClr val="000000"/>
              </a:solidFill>
              <a:effectLst/>
            </a:endParaRPr>
          </a:p>
          <a:p>
            <a:pPr algn="just" rtl="0" fontAlgn="base">
              <a:spcBef>
                <a:spcPts val="0"/>
              </a:spcBef>
              <a:spcAft>
                <a:spcPts val="0"/>
              </a:spcAft>
            </a:pPr>
            <a:r>
              <a:rPr lang="en-US" sz="1800" b="1" i="0" u="none" strike="noStrike" dirty="0">
                <a:solidFill>
                  <a:srgbClr val="000000"/>
                </a:solidFill>
                <a:effectLst/>
              </a:rPr>
              <a:t>Examples of naturally </a:t>
            </a:r>
            <a:r>
              <a:rPr lang="en-US" sz="1800" b="1" i="0" u="none" strike="noStrike" dirty="0" err="1">
                <a:solidFill>
                  <a:srgbClr val="000000"/>
                </a:solidFill>
                <a:effectLst/>
              </a:rPr>
              <a:t>occuring</a:t>
            </a:r>
            <a:r>
              <a:rPr lang="en-US" sz="1800" b="1" i="0" u="none" strike="noStrike" dirty="0">
                <a:solidFill>
                  <a:srgbClr val="000000"/>
                </a:solidFill>
                <a:effectLst/>
              </a:rPr>
              <a:t> toxins in some selected food stuffs.</a:t>
            </a:r>
          </a:p>
          <a:p>
            <a:pPr algn="just" rtl="0" fontAlgn="base">
              <a:spcBef>
                <a:spcPts val="560"/>
              </a:spcBef>
              <a:spcAft>
                <a:spcPts val="0"/>
              </a:spcAft>
              <a:buFont typeface="Arial" panose="020B0604020202020204" pitchFamily="34" charset="0"/>
              <a:buChar char="•"/>
            </a:pPr>
            <a:r>
              <a:rPr lang="en-US" sz="1800" b="0" i="0" u="none" strike="noStrike" dirty="0">
                <a:solidFill>
                  <a:srgbClr val="000000"/>
                </a:solidFill>
                <a:effectLst/>
              </a:rPr>
              <a:t>Toxigenic fungi; Toxins that can be produced in plants by naturally occurring fungi e.g., mush room.</a:t>
            </a:r>
          </a:p>
          <a:p>
            <a:pPr algn="just" rtl="0" fontAlgn="base">
              <a:spcBef>
                <a:spcPts val="560"/>
              </a:spcBef>
              <a:spcAft>
                <a:spcPts val="0"/>
              </a:spcAft>
              <a:buFont typeface="Arial" panose="020B0604020202020204" pitchFamily="34" charset="0"/>
              <a:buChar char="•"/>
            </a:pPr>
            <a:r>
              <a:rPr lang="en-US" sz="1800" b="0" i="0" u="none" strike="noStrike" dirty="0" err="1">
                <a:solidFill>
                  <a:srgbClr val="000000"/>
                </a:solidFill>
                <a:effectLst/>
              </a:rPr>
              <a:t>Akaloid</a:t>
            </a:r>
            <a:r>
              <a:rPr lang="en-US" sz="1800" b="0" i="0" u="none" strike="noStrike" dirty="0">
                <a:solidFill>
                  <a:srgbClr val="000000"/>
                </a:solidFill>
                <a:effectLst/>
              </a:rPr>
              <a:t> solanine can develop in potato/cassava tubers when exposed to light</a:t>
            </a:r>
          </a:p>
          <a:p>
            <a:pPr algn="just" rtl="0" fontAlgn="base">
              <a:spcBef>
                <a:spcPts val="640"/>
              </a:spcBef>
              <a:spcAft>
                <a:spcPts val="0"/>
              </a:spcAft>
              <a:buFont typeface="Arial" panose="020B0604020202020204" pitchFamily="34" charset="0"/>
              <a:buChar char="•"/>
            </a:pPr>
            <a:r>
              <a:rPr lang="en-US" sz="1800" b="0" i="0" u="none" strike="noStrike" dirty="0">
                <a:solidFill>
                  <a:srgbClr val="000000"/>
                </a:solidFill>
                <a:effectLst/>
              </a:rPr>
              <a:t>Foods of brassica family (cabbage, onions) contain goitrogens and are toxic metabolites, which prevent adequate </a:t>
            </a:r>
            <a:r>
              <a:rPr lang="en-US" sz="1800" dirty="0">
                <a:solidFill>
                  <a:srgbClr val="000000"/>
                </a:solidFill>
              </a:rPr>
              <a:t>absorption of </a:t>
            </a:r>
            <a:r>
              <a:rPr lang="en-US" sz="1800" b="0" i="0" u="none" strike="noStrike" dirty="0">
                <a:solidFill>
                  <a:srgbClr val="000000"/>
                </a:solidFill>
                <a:effectLst/>
              </a:rPr>
              <a:t>iodine.</a:t>
            </a:r>
          </a:p>
          <a:p>
            <a:pPr algn="just" rtl="0" fontAlgn="base">
              <a:spcBef>
                <a:spcPts val="0"/>
              </a:spcBef>
              <a:spcAft>
                <a:spcPts val="0"/>
              </a:spcAft>
              <a:buFont typeface="Arial" panose="020B0604020202020204" pitchFamily="34" charset="0"/>
              <a:buChar char="•"/>
            </a:pPr>
            <a:r>
              <a:rPr lang="en-US" sz="1800" b="0" i="0" u="none" strike="noStrike" dirty="0">
                <a:solidFill>
                  <a:srgbClr val="000000"/>
                </a:solidFill>
                <a:effectLst/>
              </a:rPr>
              <a:t>Some beans (Soya and black beans) have fauvism toxins which can agglutinate red blood cells.</a:t>
            </a:r>
          </a:p>
          <a:p>
            <a:pPr algn="just" rtl="0" fontAlgn="base">
              <a:spcBef>
                <a:spcPts val="640"/>
              </a:spcBef>
              <a:spcAft>
                <a:spcPts val="0"/>
              </a:spcAft>
              <a:buFont typeface="Arial" panose="020B0604020202020204" pitchFamily="34" charset="0"/>
              <a:buChar char="•"/>
            </a:pPr>
            <a:r>
              <a:rPr lang="en-US" sz="1800" b="0" i="0" u="none" strike="noStrike" dirty="0">
                <a:solidFill>
                  <a:srgbClr val="000000"/>
                </a:solidFill>
                <a:effectLst/>
              </a:rPr>
              <a:t>Certain peanuts, fruits can cause allergic reactions to the skin and gastrointestinal </a:t>
            </a:r>
            <a:r>
              <a:rPr lang="en-US" b="0" i="0" u="none" strike="noStrike" dirty="0">
                <a:solidFill>
                  <a:srgbClr val="000000"/>
                </a:solidFill>
                <a:effectLst/>
              </a:rPr>
              <a:t>tract.</a:t>
            </a:r>
          </a:p>
          <a:p>
            <a:pPr rtl="0" fontAlgn="base">
              <a:spcBef>
                <a:spcPts val="640"/>
              </a:spcBef>
              <a:spcAft>
                <a:spcPts val="0"/>
              </a:spcAft>
            </a:pPr>
            <a:endParaRPr lang="en-US" sz="1600" b="0" i="0" u="none" strike="noStrike" dirty="0">
              <a:solidFill>
                <a:srgbClr val="000000"/>
              </a:solidFill>
              <a:effectLst/>
              <a:latin typeface="Arial" panose="020B0604020202020204" pitchFamily="34" charset="0"/>
            </a:endParaRPr>
          </a:p>
          <a:p>
            <a:br>
              <a:rPr lang="en-US" b="0" dirty="0">
                <a:effectLst/>
              </a:rPr>
            </a:br>
            <a:endParaRPr lang="en-US" dirty="0"/>
          </a:p>
        </p:txBody>
      </p:sp>
    </p:spTree>
    <p:extLst>
      <p:ext uri="{BB962C8B-B14F-4D97-AF65-F5344CB8AC3E}">
        <p14:creationId xmlns:p14="http://schemas.microsoft.com/office/powerpoint/2010/main" val="412179232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E959A9-61DC-45F0-A314-500BB9EE2E4B}"/>
              </a:ext>
            </a:extLst>
          </p:cNvPr>
          <p:cNvSpPr>
            <a:spLocks noGrp="1"/>
          </p:cNvSpPr>
          <p:nvPr>
            <p:ph type="body" sz="quarter" idx="13"/>
          </p:nvPr>
        </p:nvSpPr>
        <p:spPr>
          <a:xfrm>
            <a:off x="599757" y="71919"/>
            <a:ext cx="10200323" cy="5950001"/>
          </a:xfrm>
        </p:spPr>
        <p:txBody>
          <a:bodyPr/>
          <a:lstStyle/>
          <a:p>
            <a:pPr algn="ctr" rtl="0">
              <a:spcBef>
                <a:spcPts val="0"/>
              </a:spcBef>
              <a:spcAft>
                <a:spcPts val="0"/>
              </a:spcAft>
            </a:pPr>
            <a:endParaRPr lang="en-US" sz="1800" b="0" dirty="0">
              <a:effectLst/>
            </a:endParaRPr>
          </a:p>
          <a:p>
            <a:pPr rtl="0" fontAlgn="base">
              <a:spcBef>
                <a:spcPts val="0"/>
              </a:spcBef>
              <a:spcAft>
                <a:spcPts val="0"/>
              </a:spcAft>
            </a:pPr>
            <a:r>
              <a:rPr lang="en-US" sz="1800" b="1" i="0" u="none" strike="noStrike" dirty="0">
                <a:solidFill>
                  <a:srgbClr val="000000"/>
                </a:solidFill>
                <a:effectLst/>
                <a:latin typeface="Constantia" panose="02030602050306030303" pitchFamily="18" charset="0"/>
              </a:rPr>
              <a:t>b) </a:t>
            </a:r>
            <a:r>
              <a:rPr lang="en-US" sz="1800" b="1" i="0" u="none" strike="noStrike" dirty="0">
                <a:solidFill>
                  <a:srgbClr val="000000"/>
                </a:solidFill>
                <a:effectLst/>
              </a:rPr>
              <a:t>Mycotoxins</a:t>
            </a:r>
          </a:p>
          <a:p>
            <a:pPr rtl="0" fontAlgn="base">
              <a:spcBef>
                <a:spcPts val="640"/>
              </a:spcBef>
              <a:spcAft>
                <a:spcPts val="0"/>
              </a:spcAft>
              <a:buFont typeface="Arial" panose="020B0604020202020204" pitchFamily="34" charset="0"/>
              <a:buChar char="•"/>
            </a:pPr>
            <a:r>
              <a:rPr lang="en-US" sz="1800" b="0" i="0" u="none" strike="noStrike" dirty="0">
                <a:solidFill>
                  <a:srgbClr val="000000"/>
                </a:solidFill>
                <a:effectLst/>
              </a:rPr>
              <a:t>Toxic metabolites of </a:t>
            </a:r>
            <a:r>
              <a:rPr lang="en-US" sz="1800" b="0" i="0" u="none" strike="noStrike" dirty="0" err="1">
                <a:solidFill>
                  <a:srgbClr val="000000"/>
                </a:solidFill>
                <a:effectLst/>
              </a:rPr>
              <a:t>moulds</a:t>
            </a:r>
            <a:r>
              <a:rPr lang="en-US" sz="1800" b="0" i="0" u="none" strike="noStrike" dirty="0">
                <a:solidFill>
                  <a:srgbClr val="000000"/>
                </a:solidFill>
                <a:effectLst/>
              </a:rPr>
              <a:t>/fungi, which contaminate various foods.</a:t>
            </a:r>
          </a:p>
          <a:p>
            <a:pPr rtl="0" fontAlgn="base">
              <a:spcBef>
                <a:spcPts val="640"/>
              </a:spcBef>
              <a:spcAft>
                <a:spcPts val="0"/>
              </a:spcAft>
              <a:buFont typeface="Arial" panose="020B0604020202020204" pitchFamily="34" charset="0"/>
              <a:buChar char="•"/>
            </a:pPr>
            <a:r>
              <a:rPr lang="en-US" sz="1800" b="0" i="0" u="none" strike="noStrike" dirty="0">
                <a:solidFill>
                  <a:srgbClr val="000000"/>
                </a:solidFill>
                <a:effectLst/>
              </a:rPr>
              <a:t>Aflatoxins;</a:t>
            </a:r>
            <a:r>
              <a:rPr lang="en-US" sz="1800" dirty="0">
                <a:solidFill>
                  <a:srgbClr val="000000"/>
                </a:solidFill>
              </a:rPr>
              <a:t> originate from </a:t>
            </a:r>
            <a:r>
              <a:rPr lang="en-US" sz="1800" b="0" i="0" u="none" strike="noStrike" dirty="0">
                <a:solidFill>
                  <a:srgbClr val="000000"/>
                </a:solidFill>
                <a:effectLst/>
              </a:rPr>
              <a:t>aspergillus flavus. It found in cereals grains, nuts and milk</a:t>
            </a:r>
            <a:r>
              <a:rPr lang="en-US" sz="1800" dirty="0">
                <a:solidFill>
                  <a:srgbClr val="000000"/>
                </a:solidFill>
              </a:rPr>
              <a:t> and </a:t>
            </a:r>
            <a:r>
              <a:rPr lang="en-US" sz="1800" b="0" i="0" u="none" strike="noStrike" dirty="0">
                <a:solidFill>
                  <a:srgbClr val="000000"/>
                </a:solidFill>
                <a:effectLst/>
              </a:rPr>
              <a:t>cause liver damage and cancer.</a:t>
            </a:r>
          </a:p>
          <a:p>
            <a:pPr rtl="0" fontAlgn="base">
              <a:spcBef>
                <a:spcPts val="640"/>
              </a:spcBef>
              <a:spcAft>
                <a:spcPts val="0"/>
              </a:spcAft>
              <a:buFont typeface="Arial" panose="020B0604020202020204" pitchFamily="34" charset="0"/>
              <a:buChar char="•"/>
            </a:pPr>
            <a:r>
              <a:rPr lang="en-US" sz="1800" b="0" i="0" u="none" strike="noStrike" dirty="0" err="1">
                <a:solidFill>
                  <a:srgbClr val="000000"/>
                </a:solidFill>
                <a:effectLst/>
              </a:rPr>
              <a:t>Citrin</a:t>
            </a:r>
            <a:r>
              <a:rPr lang="en-US" sz="1800" b="0" i="0" u="none" strike="noStrike" dirty="0">
                <a:solidFill>
                  <a:srgbClr val="000000"/>
                </a:solidFill>
                <a:effectLst/>
              </a:rPr>
              <a:t>; produced by penicillium </a:t>
            </a:r>
            <a:r>
              <a:rPr lang="en-US" sz="1800" b="0" i="0" u="none" strike="noStrike" dirty="0" err="1">
                <a:solidFill>
                  <a:srgbClr val="000000"/>
                </a:solidFill>
                <a:effectLst/>
              </a:rPr>
              <a:t>citrinum</a:t>
            </a:r>
            <a:r>
              <a:rPr lang="en-US" sz="1800" b="0" i="0" u="none" strike="noStrike" dirty="0">
                <a:solidFill>
                  <a:srgbClr val="000000"/>
                </a:solidFill>
                <a:effectLst/>
              </a:rPr>
              <a:t>.</a:t>
            </a:r>
            <a:r>
              <a:rPr lang="en-US" sz="1800" dirty="0">
                <a:solidFill>
                  <a:srgbClr val="000000"/>
                </a:solidFill>
              </a:rPr>
              <a:t> It f</a:t>
            </a:r>
            <a:r>
              <a:rPr lang="en-US" sz="1800" b="0" i="0" u="none" strike="noStrike" dirty="0">
                <a:solidFill>
                  <a:srgbClr val="000000"/>
                </a:solidFill>
                <a:effectLst/>
              </a:rPr>
              <a:t>ound in wheat, oats, and rice</a:t>
            </a:r>
            <a:r>
              <a:rPr lang="en-US" sz="1800" dirty="0">
                <a:solidFill>
                  <a:srgbClr val="000000"/>
                </a:solidFill>
              </a:rPr>
              <a:t> </a:t>
            </a:r>
            <a:r>
              <a:rPr lang="en-US" sz="1800" b="0" i="0" u="none" strike="noStrike" dirty="0">
                <a:solidFill>
                  <a:srgbClr val="000000"/>
                </a:solidFill>
                <a:effectLst/>
              </a:rPr>
              <a:t>and Can cause fatty liver.</a:t>
            </a:r>
          </a:p>
          <a:p>
            <a:pPr rtl="0" fontAlgn="base">
              <a:spcBef>
                <a:spcPts val="560"/>
              </a:spcBef>
              <a:spcAft>
                <a:spcPts val="0"/>
              </a:spcAft>
            </a:pPr>
            <a:endParaRPr lang="en-US" sz="1800" b="0" i="0" u="none" strike="noStrike" dirty="0">
              <a:solidFill>
                <a:srgbClr val="000000"/>
              </a:solidFill>
              <a:effectLst/>
            </a:endParaRPr>
          </a:p>
          <a:p>
            <a:pPr rtl="0" fontAlgn="base">
              <a:spcBef>
                <a:spcPts val="560"/>
              </a:spcBef>
              <a:spcAft>
                <a:spcPts val="0"/>
              </a:spcAft>
            </a:pPr>
            <a:r>
              <a:rPr lang="en-US" sz="1800" b="1" i="0" u="none" strike="noStrike" dirty="0">
                <a:solidFill>
                  <a:schemeClr val="accent5">
                    <a:lumMod val="75000"/>
                  </a:schemeClr>
                </a:solidFill>
                <a:effectLst/>
              </a:rPr>
              <a:t>The types of bacteria that produce toxins are</a:t>
            </a:r>
            <a:r>
              <a:rPr lang="en-US" sz="1800" b="0" i="0" u="none" strike="noStrike" dirty="0">
                <a:solidFill>
                  <a:srgbClr val="000000"/>
                </a:solidFill>
                <a:effectLst/>
              </a:rPr>
              <a:t>; </a:t>
            </a:r>
            <a:r>
              <a:rPr lang="en-US" sz="1800" i="0" u="none" strike="noStrike" dirty="0">
                <a:solidFill>
                  <a:srgbClr val="000000"/>
                </a:solidFill>
                <a:effectLst/>
              </a:rPr>
              <a:t>Staphylococcus aureus, </a:t>
            </a:r>
            <a:r>
              <a:rPr kumimoji="0" lang="en-US" sz="1800" i="0" u="none" strike="noStrike" kern="1200" cap="none" spc="0" normalizeH="0" baseline="0" noProof="0" dirty="0">
                <a:ln>
                  <a:noFill/>
                </a:ln>
                <a:solidFill>
                  <a:srgbClr val="000000"/>
                </a:solidFill>
                <a:effectLst/>
                <a:uLnTx/>
                <a:uFillTx/>
                <a:latin typeface="Arial"/>
                <a:ea typeface="+mn-ea"/>
                <a:cs typeface="+mn-cs"/>
              </a:rPr>
              <a:t>Clostridium </a:t>
            </a:r>
            <a:r>
              <a:rPr kumimoji="0" lang="en-US" sz="1800" i="0" u="none" strike="noStrike" kern="1200" cap="none" spc="0" normalizeH="0" baseline="0" noProof="0" dirty="0" err="1">
                <a:ln>
                  <a:noFill/>
                </a:ln>
                <a:solidFill>
                  <a:srgbClr val="000000"/>
                </a:solidFill>
                <a:effectLst/>
                <a:uLnTx/>
                <a:uFillTx/>
                <a:latin typeface="Arial"/>
                <a:ea typeface="+mn-ea"/>
                <a:cs typeface="+mn-cs"/>
              </a:rPr>
              <a:t>botulinium</a:t>
            </a:r>
            <a:r>
              <a:rPr kumimoji="0" lang="en-US" sz="1800" i="0" u="none" strike="noStrike" kern="1200" cap="none" spc="0" normalizeH="0" baseline="0" noProof="0" dirty="0">
                <a:ln>
                  <a:noFill/>
                </a:ln>
                <a:solidFill>
                  <a:srgbClr val="000000"/>
                </a:solidFill>
                <a:effectLst/>
                <a:uLnTx/>
                <a:uFillTx/>
                <a:latin typeface="Arial"/>
                <a:ea typeface="+mn-ea"/>
                <a:cs typeface="+mn-cs"/>
              </a:rPr>
              <a:t> (Botulism</a:t>
            </a:r>
            <a:r>
              <a:rPr lang="en-US" sz="1800" dirty="0">
                <a:solidFill>
                  <a:srgbClr val="000000"/>
                </a:solidFill>
                <a:latin typeface="Arial"/>
              </a:rPr>
              <a:t>), </a:t>
            </a:r>
            <a:r>
              <a:rPr kumimoji="0" lang="en-US" sz="1800" i="0" u="none" strike="noStrike" kern="1200" cap="none" spc="0" normalizeH="0" baseline="0" noProof="0" dirty="0">
                <a:ln>
                  <a:noFill/>
                </a:ln>
                <a:solidFill>
                  <a:srgbClr val="000000"/>
                </a:solidFill>
                <a:effectLst/>
                <a:uLnTx/>
                <a:uFillTx/>
                <a:latin typeface="Arial"/>
                <a:ea typeface="+mn-ea"/>
                <a:cs typeface="+mn-cs"/>
              </a:rPr>
              <a:t>Clostridium perfringens (Gastro enteritis).</a:t>
            </a:r>
          </a:p>
          <a:p>
            <a:pPr rtl="0" fontAlgn="base">
              <a:spcBef>
                <a:spcPts val="560"/>
              </a:spcBef>
              <a:spcAft>
                <a:spcPts val="0"/>
              </a:spcAft>
            </a:pPr>
            <a:endParaRPr kumimoji="0" lang="en-US" sz="180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685766" rtl="0" eaLnBrk="1" fontAlgn="base" latinLnBrk="0" hangingPunct="1">
              <a:lnSpc>
                <a:spcPct val="120000"/>
              </a:lnSpc>
              <a:spcBef>
                <a:spcPts val="640"/>
              </a:spcBef>
              <a:spcAft>
                <a:spcPts val="0"/>
              </a:spcAft>
              <a:buClrTx/>
              <a:buSzTx/>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Food additives and preservatives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Chemical substances introduced by human activities)</a:t>
            </a:r>
          </a:p>
          <a:p>
            <a:pPr marL="0" marR="0" lvl="0" indent="0" algn="l" defTabSz="685766" rtl="0" eaLnBrk="1" fontAlgn="base" latinLnBrk="0" hangingPunct="1">
              <a:lnSpc>
                <a:spcPct val="120000"/>
              </a:lnSpc>
              <a:spcBef>
                <a:spcPts val="64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Nitrates and nitrites</a:t>
            </a:r>
          </a:p>
          <a:p>
            <a:pPr marL="0" marR="0" lvl="0" indent="0" algn="l" defTabSz="685766" rtl="0" eaLnBrk="1" fontAlgn="base" latinLnBrk="0" hangingPunct="1">
              <a:lnSpc>
                <a:spcPct val="120000"/>
              </a:lnSpc>
              <a:spcBef>
                <a:spcPts val="64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Common ingredients of nitrogen fertilizers</a:t>
            </a:r>
          </a:p>
          <a:p>
            <a:pPr marL="0" marR="0" lvl="0" indent="0" algn="l" defTabSz="685766" rtl="0" eaLnBrk="1" fontAlgn="base" latinLnBrk="0" hangingPunct="1">
              <a:lnSpc>
                <a:spcPct val="120000"/>
              </a:lnSpc>
              <a:spcBef>
                <a:spcPts val="64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High concentration of nitrate in baby food cause </a:t>
            </a:r>
            <a:r>
              <a:rPr kumimoji="0" lang="en-US"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methermoglobinemia</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in infants.</a:t>
            </a:r>
          </a:p>
          <a:p>
            <a:pPr marL="0" marR="0" lvl="0" indent="0" algn="l" defTabSz="685766" rtl="0" eaLnBrk="1" fontAlgn="base" latinLnBrk="0" hangingPunct="1">
              <a:lnSpc>
                <a:spcPct val="120000"/>
              </a:lnSpc>
              <a:spcBef>
                <a:spcPts val="64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recommended amount of nitrate in drinking water is 45mg/</a:t>
            </a:r>
            <a:r>
              <a:rPr kumimoji="0" lang="en-US"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litre</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indent="-342900" rtl="0">
              <a:spcBef>
                <a:spcPts val="560"/>
              </a:spcBef>
              <a:spcAft>
                <a:spcPts val="0"/>
              </a:spcAft>
            </a:pPr>
            <a:endParaRPr lang="en-US" b="0" dirty="0">
              <a:effectLst/>
            </a:endParaRPr>
          </a:p>
          <a:p>
            <a:br>
              <a:rPr lang="en-US" b="0" dirty="0">
                <a:effectLst/>
              </a:rPr>
            </a:br>
            <a:br>
              <a:rPr lang="en-US" b="0" dirty="0">
                <a:effectLst/>
              </a:rPr>
            </a:br>
            <a:br>
              <a:rPr lang="en-US" dirty="0"/>
            </a:br>
            <a:endParaRPr lang="en-US" dirty="0"/>
          </a:p>
        </p:txBody>
      </p:sp>
    </p:spTree>
    <p:extLst>
      <p:ext uri="{BB962C8B-B14F-4D97-AF65-F5344CB8AC3E}">
        <p14:creationId xmlns:p14="http://schemas.microsoft.com/office/powerpoint/2010/main" val="3398050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D06C4F-5694-43AC-854E-31F3E70641B2}"/>
              </a:ext>
            </a:extLst>
          </p:cNvPr>
          <p:cNvSpPr>
            <a:spLocks noGrp="1"/>
          </p:cNvSpPr>
          <p:nvPr>
            <p:ph type="body" sz="quarter" idx="13"/>
          </p:nvPr>
        </p:nvSpPr>
        <p:spPr>
          <a:xfrm>
            <a:off x="599757" y="568961"/>
            <a:ext cx="9563579" cy="5452960"/>
          </a:xfrm>
        </p:spPr>
        <p:txBody>
          <a:bodyPr/>
          <a:lstStyle/>
          <a:p>
            <a:pPr rtl="0" fontAlgn="base">
              <a:spcBef>
                <a:spcPts val="0"/>
              </a:spcBef>
              <a:spcAft>
                <a:spcPts val="0"/>
              </a:spcAft>
            </a:pPr>
            <a:r>
              <a:rPr lang="en-US" sz="1800" b="1" i="0" u="none" strike="noStrike" dirty="0">
                <a:solidFill>
                  <a:srgbClr val="000000"/>
                </a:solidFill>
                <a:effectLst/>
                <a:latin typeface="+mj-lt"/>
              </a:rPr>
              <a:t>Sodium chloride (salt)</a:t>
            </a:r>
            <a:endParaRPr lang="en-US" sz="1800" b="0" i="0" u="none" strike="noStrike" dirty="0">
              <a:solidFill>
                <a:srgbClr val="000000"/>
              </a:solidFill>
              <a:effectLst/>
              <a:latin typeface="+mj-lt"/>
            </a:endParaRPr>
          </a:p>
          <a:p>
            <a:pPr rtl="0" fontAlgn="base">
              <a:spcBef>
                <a:spcPts val="640"/>
              </a:spcBef>
              <a:spcAft>
                <a:spcPts val="0"/>
              </a:spcAft>
              <a:buFont typeface="Arial" panose="020B0604020202020204" pitchFamily="34" charset="0"/>
              <a:buChar char="•"/>
            </a:pPr>
            <a:r>
              <a:rPr lang="en-US" sz="1800" b="0" i="0" u="none" strike="noStrike" dirty="0">
                <a:solidFill>
                  <a:srgbClr val="000000"/>
                </a:solidFill>
                <a:effectLst/>
                <a:latin typeface="+mj-lt"/>
              </a:rPr>
              <a:t>Scientific data indicates that excessive intake of salt is related to hypertension.</a:t>
            </a:r>
          </a:p>
          <a:p>
            <a:pPr rtl="0" fontAlgn="base">
              <a:spcBef>
                <a:spcPts val="640"/>
              </a:spcBef>
              <a:spcAft>
                <a:spcPts val="0"/>
              </a:spcAft>
              <a:buFont typeface="Arial" panose="020B0604020202020204" pitchFamily="34" charset="0"/>
              <a:buChar char="•"/>
            </a:pPr>
            <a:r>
              <a:rPr lang="en-US" sz="1800" b="0" i="0" u="none" strike="noStrike" dirty="0">
                <a:solidFill>
                  <a:srgbClr val="000000"/>
                </a:solidFill>
                <a:effectLst/>
                <a:latin typeface="+mj-lt"/>
              </a:rPr>
              <a:t>The recommended intake of sodium is 3-4 gm/day.</a:t>
            </a:r>
            <a:endParaRPr lang="en-US" sz="1800" i="0" u="none" strike="noStrike" dirty="0">
              <a:solidFill>
                <a:srgbClr val="000000"/>
              </a:solidFill>
              <a:latin typeface="+mj-lt"/>
            </a:endParaRPr>
          </a:p>
          <a:p>
            <a:pPr rtl="0" fontAlgn="base">
              <a:spcBef>
                <a:spcPts val="640"/>
              </a:spcBef>
              <a:spcAft>
                <a:spcPts val="0"/>
              </a:spcAft>
              <a:buFont typeface="Arial" panose="020B0604020202020204" pitchFamily="34" charset="0"/>
              <a:buChar char="•"/>
            </a:pPr>
            <a:r>
              <a:rPr lang="en-US" sz="1800" b="0" i="0" u="none" strike="noStrike" dirty="0">
                <a:solidFill>
                  <a:srgbClr val="000000"/>
                </a:solidFill>
                <a:effectLst/>
                <a:latin typeface="+mj-lt"/>
              </a:rPr>
              <a:t>For children and adolescent is 2-3 gm/day</a:t>
            </a:r>
          </a:p>
          <a:p>
            <a:pPr indent="-342900" rtl="0">
              <a:spcBef>
                <a:spcPts val="0"/>
              </a:spcBef>
              <a:spcAft>
                <a:spcPts val="0"/>
              </a:spcAft>
            </a:pPr>
            <a:br>
              <a:rPr lang="en-US" sz="1800" b="0" dirty="0">
                <a:effectLst/>
                <a:latin typeface="+mj-lt"/>
              </a:rPr>
            </a:br>
            <a:r>
              <a:rPr lang="en-US" sz="1800" b="1" i="0" u="none" strike="noStrike" dirty="0">
                <a:solidFill>
                  <a:srgbClr val="000000"/>
                </a:solidFill>
                <a:effectLst/>
                <a:latin typeface="+mj-lt"/>
              </a:rPr>
              <a:t>Phosphate</a:t>
            </a:r>
            <a:endParaRPr lang="en-US" sz="1800" b="0" dirty="0">
              <a:effectLst/>
              <a:latin typeface="+mj-lt"/>
            </a:endParaRPr>
          </a:p>
          <a:p>
            <a:pPr rtl="0" fontAlgn="base">
              <a:spcBef>
                <a:spcPts val="560"/>
              </a:spcBef>
              <a:spcAft>
                <a:spcPts val="0"/>
              </a:spcAft>
              <a:buFont typeface="Arial" panose="020B0604020202020204" pitchFamily="34" charset="0"/>
              <a:buChar char="•"/>
            </a:pPr>
            <a:r>
              <a:rPr lang="en-US" sz="1800" b="0" i="0" u="none" strike="noStrike" dirty="0">
                <a:solidFill>
                  <a:srgbClr val="000000"/>
                </a:solidFill>
                <a:effectLst/>
                <a:latin typeface="+mj-lt"/>
              </a:rPr>
              <a:t>Phosphate is being excessively used in the processing of poultry feeds and in the production of soft drinks.</a:t>
            </a:r>
            <a:endParaRPr lang="en-US" sz="1800" i="0" u="none" strike="noStrike" dirty="0">
              <a:solidFill>
                <a:srgbClr val="000000"/>
              </a:solidFill>
              <a:latin typeface="+mj-lt"/>
            </a:endParaRPr>
          </a:p>
          <a:p>
            <a:pPr rtl="0" fontAlgn="base">
              <a:spcBef>
                <a:spcPts val="560"/>
              </a:spcBef>
              <a:spcAft>
                <a:spcPts val="0"/>
              </a:spcAft>
              <a:buFont typeface="Arial" panose="020B0604020202020204" pitchFamily="34" charset="0"/>
              <a:buChar char="•"/>
            </a:pPr>
            <a:r>
              <a:rPr lang="en-US" sz="1800" b="0" i="0" u="none" strike="noStrike" dirty="0">
                <a:solidFill>
                  <a:srgbClr val="000000"/>
                </a:solidFill>
                <a:effectLst/>
                <a:latin typeface="+mj-lt"/>
              </a:rPr>
              <a:t>An excessive intake of phosphate may lead to premature cessation of bone growth in children.</a:t>
            </a:r>
          </a:p>
          <a:p>
            <a:pPr rtl="0" fontAlgn="base">
              <a:spcBef>
                <a:spcPts val="560"/>
              </a:spcBef>
              <a:spcAft>
                <a:spcPts val="0"/>
              </a:spcAft>
              <a:buFont typeface="Arial" panose="020B0604020202020204" pitchFamily="34" charset="0"/>
              <a:buChar char="•"/>
            </a:pPr>
            <a:r>
              <a:rPr lang="en-US" sz="1800" b="0" i="0" u="none" strike="noStrike" dirty="0">
                <a:solidFill>
                  <a:srgbClr val="000000"/>
                </a:solidFill>
                <a:effectLst/>
                <a:latin typeface="+mj-lt"/>
              </a:rPr>
              <a:t>May contribute to osteoporosis in the elderly.</a:t>
            </a:r>
          </a:p>
          <a:p>
            <a:pPr rtl="0" fontAlgn="base">
              <a:spcBef>
                <a:spcPts val="560"/>
              </a:spcBef>
              <a:spcAft>
                <a:spcPts val="0"/>
              </a:spcAft>
              <a:buFont typeface="Arial" panose="020B0604020202020204" pitchFamily="34" charset="0"/>
              <a:buChar char="•"/>
            </a:pPr>
            <a:r>
              <a:rPr lang="en-US" sz="1800" b="0" i="0" u="none" strike="noStrike" dirty="0">
                <a:solidFill>
                  <a:srgbClr val="000000"/>
                </a:solidFill>
                <a:effectLst/>
                <a:latin typeface="+mj-lt"/>
              </a:rPr>
              <a:t>Recommended daily intake is about 1200mg</a:t>
            </a:r>
          </a:p>
          <a:p>
            <a:endParaRPr lang="en-US" dirty="0"/>
          </a:p>
        </p:txBody>
      </p:sp>
    </p:spTree>
    <p:extLst>
      <p:ext uri="{BB962C8B-B14F-4D97-AF65-F5344CB8AC3E}">
        <p14:creationId xmlns:p14="http://schemas.microsoft.com/office/powerpoint/2010/main" val="1997470630"/>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0E81A4-6F7A-4F92-8788-FFBD98683E2B}"/>
              </a:ext>
            </a:extLst>
          </p:cNvPr>
          <p:cNvSpPr>
            <a:spLocks noGrp="1"/>
          </p:cNvSpPr>
          <p:nvPr>
            <p:ph type="body" sz="quarter" idx="13"/>
          </p:nvPr>
        </p:nvSpPr>
        <p:spPr>
          <a:xfrm>
            <a:off x="599757" y="1"/>
            <a:ext cx="9563579" cy="6400799"/>
          </a:xfrm>
        </p:spPr>
        <p:txBody>
          <a:bodyPr/>
          <a:lstStyle/>
          <a:p>
            <a:pPr indent="-342900" rtl="0">
              <a:spcBef>
                <a:spcPts val="0"/>
              </a:spcBef>
              <a:spcAft>
                <a:spcPts val="0"/>
              </a:spcAft>
            </a:pPr>
            <a:r>
              <a:rPr lang="en-US" sz="1800" b="1" i="0" u="none" strike="noStrike" dirty="0">
                <a:solidFill>
                  <a:srgbClr val="000000"/>
                </a:solidFill>
                <a:effectLst/>
                <a:latin typeface="Arial" panose="020B0604020202020204" pitchFamily="34" charset="0"/>
              </a:rPr>
              <a:t>Metals</a:t>
            </a:r>
            <a:endParaRPr lang="en-US" sz="1800" b="0" dirty="0">
              <a:effectLst/>
            </a:endParaRPr>
          </a:p>
          <a:p>
            <a:pPr indent="-342900" rtl="0">
              <a:spcBef>
                <a:spcPts val="560"/>
              </a:spcBef>
              <a:spcAft>
                <a:spcPts val="0"/>
              </a:spcAft>
            </a:pPr>
            <a:r>
              <a:rPr lang="en-US" sz="1800" b="1" i="0" u="none" strike="noStrike" dirty="0">
                <a:solidFill>
                  <a:srgbClr val="000000"/>
                </a:solidFill>
                <a:effectLst/>
                <a:latin typeface="Arial" panose="020B0604020202020204" pitchFamily="34" charset="0"/>
              </a:rPr>
              <a:t>Mercury</a:t>
            </a:r>
            <a:endParaRPr lang="en-US" sz="1800" b="0" dirty="0">
              <a:effectLst/>
            </a:endParaRPr>
          </a:p>
          <a:p>
            <a:pPr rtl="0" fontAlgn="base">
              <a:spcBef>
                <a:spcPts val="56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Large scale poisoning has caused deaths and cases of permanent damage to the CNS. This situation occurred in </a:t>
            </a:r>
            <a:r>
              <a:rPr lang="en-US" sz="1800" b="0" i="0" u="none" strike="noStrike" dirty="0" err="1">
                <a:solidFill>
                  <a:srgbClr val="000000"/>
                </a:solidFill>
                <a:effectLst/>
                <a:latin typeface="Arial" panose="020B0604020202020204" pitchFamily="34" charset="0"/>
              </a:rPr>
              <a:t>minamata</a:t>
            </a:r>
            <a:r>
              <a:rPr lang="en-US" sz="1800" b="0" i="0" u="none" strike="noStrike" dirty="0">
                <a:solidFill>
                  <a:srgbClr val="000000"/>
                </a:solidFill>
                <a:effectLst/>
                <a:latin typeface="Arial" panose="020B0604020202020204" pitchFamily="34" charset="0"/>
              </a:rPr>
              <a:t> Japan when more than 100 people who ate contaminated fish were poisoned and 46 died.</a:t>
            </a:r>
          </a:p>
          <a:p>
            <a:pPr rtl="0" fontAlgn="base">
              <a:spcBef>
                <a:spcPts val="560"/>
              </a:spcBef>
              <a:spcAft>
                <a:spcPts val="0"/>
              </a:spcAft>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pPr indent="-342900" rtl="0">
              <a:spcBef>
                <a:spcPts val="0"/>
              </a:spcBef>
              <a:spcAft>
                <a:spcPts val="0"/>
              </a:spcAft>
            </a:pPr>
            <a:r>
              <a:rPr lang="en-US" sz="1800" b="1" i="0" u="none" strike="noStrike" dirty="0">
                <a:solidFill>
                  <a:srgbClr val="000000"/>
                </a:solidFill>
                <a:effectLst/>
                <a:latin typeface="Arial" panose="020B0604020202020204" pitchFamily="34" charset="0"/>
              </a:rPr>
              <a:t>Lead</a:t>
            </a:r>
            <a:r>
              <a:rPr lang="en-US" sz="1800" dirty="0"/>
              <a:t>: </a:t>
            </a:r>
            <a:r>
              <a:rPr lang="en-US" sz="1800" b="0" i="0" u="none" strike="noStrike" dirty="0">
                <a:solidFill>
                  <a:srgbClr val="000000"/>
                </a:solidFill>
                <a:effectLst/>
                <a:latin typeface="Arial" panose="020B0604020202020204" pitchFamily="34" charset="0"/>
              </a:rPr>
              <a:t>Can be digested indirectly in form of lead base paints from contaminated drinking water. Such water can be contaminated by lead pipes,   vessels . Vegetables by the road side are often contaminated by atmospheric deposition. It affects the nervous system and the kidneys.</a:t>
            </a:r>
          </a:p>
          <a:p>
            <a:pPr indent="-342900" rtl="0">
              <a:spcBef>
                <a:spcPts val="0"/>
              </a:spcBef>
              <a:spcAft>
                <a:spcPts val="0"/>
              </a:spcAft>
            </a:pPr>
            <a:endParaRPr lang="en-US" sz="1800" b="0" i="0" u="none" strike="noStrike" dirty="0">
              <a:solidFill>
                <a:srgbClr val="000000"/>
              </a:solidFill>
              <a:effectLst/>
              <a:latin typeface="Arial" panose="020B0604020202020204" pitchFamily="34" charset="0"/>
            </a:endParaRPr>
          </a:p>
          <a:p>
            <a:pPr indent="-342900" rtl="0">
              <a:spcBef>
                <a:spcPts val="0"/>
              </a:spcBef>
              <a:spcAft>
                <a:spcPts val="0"/>
              </a:spcAft>
            </a:pPr>
            <a:r>
              <a:rPr lang="en-US" sz="1800" b="1" i="0" u="none" strike="noStrike" dirty="0">
                <a:solidFill>
                  <a:srgbClr val="000000"/>
                </a:solidFill>
                <a:effectLst/>
                <a:latin typeface="Arial" panose="020B0604020202020204" pitchFamily="34" charset="0"/>
              </a:rPr>
              <a:t>Cadmium</a:t>
            </a:r>
            <a:r>
              <a:rPr lang="en-US" sz="1800" dirty="0"/>
              <a:t> : </a:t>
            </a:r>
            <a:r>
              <a:rPr lang="en-US" sz="1800" dirty="0">
                <a:solidFill>
                  <a:srgbClr val="000000"/>
                </a:solidFill>
                <a:latin typeface="Arial" panose="020B0604020202020204" pitchFamily="34" charset="0"/>
              </a:rPr>
              <a:t>f</a:t>
            </a:r>
            <a:r>
              <a:rPr lang="en-US" sz="1800" b="0" i="0" u="none" strike="noStrike" dirty="0">
                <a:solidFill>
                  <a:srgbClr val="000000"/>
                </a:solidFill>
                <a:effectLst/>
                <a:latin typeface="Arial" panose="020B0604020202020204" pitchFamily="34" charset="0"/>
              </a:rPr>
              <a:t>rom batteries. Affects the kidney and may relate to hypertension and renal cancer.</a:t>
            </a:r>
          </a:p>
          <a:p>
            <a:pPr indent="-342900" rtl="0">
              <a:spcBef>
                <a:spcPts val="0"/>
              </a:spcBef>
              <a:spcAft>
                <a:spcPts val="0"/>
              </a:spcAft>
            </a:pPr>
            <a:endParaRPr lang="en-US" sz="1800" b="0" i="0" u="none" strike="noStrike" dirty="0">
              <a:solidFill>
                <a:srgbClr val="000000"/>
              </a:solidFill>
              <a:effectLst/>
              <a:latin typeface="Arial" panose="020B0604020202020204" pitchFamily="34" charset="0"/>
            </a:endParaRPr>
          </a:p>
          <a:p>
            <a:pPr indent="-342900" rtl="0">
              <a:spcBef>
                <a:spcPts val="640"/>
              </a:spcBef>
              <a:spcAft>
                <a:spcPts val="0"/>
              </a:spcAft>
            </a:pPr>
            <a:r>
              <a:rPr lang="en-US" sz="1800" b="1" i="0" u="none" strike="noStrike" dirty="0">
                <a:solidFill>
                  <a:srgbClr val="000000"/>
                </a:solidFill>
                <a:effectLst/>
                <a:latin typeface="Arial" panose="020B0604020202020204" pitchFamily="34" charset="0"/>
              </a:rPr>
              <a:t>Pesticides</a:t>
            </a:r>
            <a:endParaRPr lang="en-US" sz="1800" b="0" dirty="0">
              <a:effectLst/>
            </a:endParaRPr>
          </a:p>
          <a:p>
            <a:pPr rtl="0" fontAlgn="base">
              <a:spcBef>
                <a:spcPts val="64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They may contaminate food with high toxic levels after accidental </a:t>
            </a:r>
            <a:r>
              <a:rPr lang="en-US" sz="1800" b="0" i="0" u="none" strike="noStrike" dirty="0" err="1">
                <a:solidFill>
                  <a:srgbClr val="000000"/>
                </a:solidFill>
                <a:effectLst/>
                <a:latin typeface="Arial" panose="020B0604020202020204" pitchFamily="34" charset="0"/>
              </a:rPr>
              <a:t>contamination.Residuals</a:t>
            </a:r>
            <a:r>
              <a:rPr lang="en-US" sz="1800" b="0" i="0" u="none" strike="noStrike" dirty="0">
                <a:solidFill>
                  <a:srgbClr val="000000"/>
                </a:solidFill>
                <a:effectLst/>
                <a:latin typeface="Arial" panose="020B0604020202020204" pitchFamily="34" charset="0"/>
              </a:rPr>
              <a:t> may also remain in or on treated food products and onto food chain.</a:t>
            </a:r>
          </a:p>
          <a:p>
            <a:pPr rtl="0" fontAlgn="base">
              <a:spcBef>
                <a:spcPts val="640"/>
              </a:spcBef>
              <a:spcAft>
                <a:spcPts val="0"/>
              </a:spcAft>
            </a:pPr>
            <a:endParaRPr lang="en-US" sz="1600" b="0" i="0" u="none" strike="noStrike" dirty="0">
              <a:solidFill>
                <a:srgbClr val="000000"/>
              </a:solidFill>
              <a:effectLst/>
              <a:latin typeface="Arial" panose="020B0604020202020204" pitchFamily="34" charset="0"/>
            </a:endParaRPr>
          </a:p>
          <a:p>
            <a:br>
              <a:rPr lang="en-US" b="0" dirty="0">
                <a:effectLst/>
              </a:rPr>
            </a:br>
            <a:endParaRPr lang="en-US" dirty="0"/>
          </a:p>
        </p:txBody>
      </p:sp>
    </p:spTree>
    <p:extLst>
      <p:ext uri="{BB962C8B-B14F-4D97-AF65-F5344CB8AC3E}">
        <p14:creationId xmlns:p14="http://schemas.microsoft.com/office/powerpoint/2010/main" val="1787960334"/>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38">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40">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2"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 name="Title 2">
            <a:extLst>
              <a:ext uri="{FF2B5EF4-FFF2-40B4-BE49-F238E27FC236}">
                <a16:creationId xmlns:a16="http://schemas.microsoft.com/office/drawing/2014/main" id="{08EBDC29-100E-4C80-841C-3F25B049E9E3}"/>
              </a:ext>
            </a:extLst>
          </p:cNvPr>
          <p:cNvSpPr>
            <a:spLocks noGrp="1"/>
          </p:cNvSpPr>
          <p:nvPr>
            <p:ph type="title"/>
          </p:nvPr>
        </p:nvSpPr>
        <p:spPr>
          <a:xfrm>
            <a:off x="7269686" y="795527"/>
            <a:ext cx="4123738" cy="1433323"/>
          </a:xfrm>
        </p:spPr>
        <p:txBody>
          <a:bodyPr vert="horz" lIns="91440" tIns="45720" rIns="91440" bIns="45720" rtlCol="0" anchor="ctr">
            <a:normAutofit/>
          </a:bodyPr>
          <a:lstStyle/>
          <a:p>
            <a:pPr defTabSz="914400"/>
            <a:r>
              <a:rPr kumimoji="0" lang="en-US" sz="3200" b="0" i="0" u="none" strike="noStrike" kern="1200" cap="none" spc="0" normalizeH="0" baseline="0" noProof="0" dirty="0">
                <a:ln>
                  <a:noFill/>
                </a:ln>
                <a:solidFill>
                  <a:schemeClr val="tx1"/>
                </a:solidFill>
                <a:effectLst/>
                <a:uLnTx/>
                <a:uFillTx/>
                <a:latin typeface="+mj-lt"/>
                <a:ea typeface="+mj-ea"/>
                <a:cs typeface="+mj-cs"/>
              </a:rPr>
              <a:t>Monitoring pyramid for foodborne diseases</a:t>
            </a:r>
            <a:endParaRPr lang="en-US" sz="3200" kern="1200" dirty="0">
              <a:solidFill>
                <a:schemeClr val="tx1"/>
              </a:solidFill>
              <a:latin typeface="+mj-lt"/>
              <a:ea typeface="+mj-ea"/>
              <a:cs typeface="+mj-cs"/>
            </a:endParaRPr>
          </a:p>
        </p:txBody>
      </p:sp>
      <p:sp>
        <p:nvSpPr>
          <p:cNvPr id="64" name="Rectangle 63">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A2CE7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Burden of illness pyramid">
            <a:extLst>
              <a:ext uri="{FF2B5EF4-FFF2-40B4-BE49-F238E27FC236}">
                <a16:creationId xmlns:a16="http://schemas.microsoft.com/office/drawing/2014/main" id="{64360D11-1B8F-4E19-A58C-0B6C6AD827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72115" y="1783814"/>
            <a:ext cx="5641848" cy="3272271"/>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6C9810FE-E79D-46D5-962E-832234660586}"/>
              </a:ext>
            </a:extLst>
          </p:cNvPr>
          <p:cNvSpPr>
            <a:spLocks noGrp="1"/>
          </p:cNvSpPr>
          <p:nvPr>
            <p:ph type="body" sz="quarter" idx="13"/>
          </p:nvPr>
        </p:nvSpPr>
        <p:spPr>
          <a:xfrm>
            <a:off x="7293817" y="2338388"/>
            <a:ext cx="4099607" cy="3678237"/>
          </a:xfrm>
        </p:spPr>
        <p:txBody>
          <a:bodyPr vert="horz" lIns="91440" tIns="45720" rIns="91440" bIns="45720" rtlCol="0" anchor="ctr">
            <a:normAutofit/>
          </a:bodyPr>
          <a:lstStyle/>
          <a:p>
            <a:pPr marL="228600" marR="0" lvl="0" indent="-228600" defTabSz="914400" fontAlgn="auto">
              <a:lnSpc>
                <a:spcPct val="90000"/>
              </a:lnSpc>
              <a:spcBef>
                <a:spcPts val="1000"/>
              </a:spcBef>
              <a:spcAft>
                <a:spcPts val="0"/>
              </a:spcAft>
              <a:buClr>
                <a:srgbClr val="A2CE72"/>
              </a:buClr>
              <a:buSzTx/>
              <a:buFont typeface="Arial" panose="020B0604020202020204" pitchFamily="34" charset="0"/>
              <a:buChar char="•"/>
              <a:tabLst/>
              <a:defRPr/>
            </a:pPr>
            <a:r>
              <a:rPr kumimoji="0" lang="en-US" sz="1800" b="0" i="0" u="none" strike="noStrike" cap="none" spc="0" normalizeH="0" baseline="0" noProof="0">
                <a:ln>
                  <a:noFill/>
                </a:ln>
                <a:effectLst/>
                <a:uLnTx/>
                <a:uFillTx/>
              </a:rPr>
              <a:t>Monitoring of cases of infectious diseases ( health care practitioner based)</a:t>
            </a:r>
          </a:p>
          <a:p>
            <a:pPr marL="228600" marR="0" lvl="0" indent="-228600" defTabSz="914400" fontAlgn="auto">
              <a:lnSpc>
                <a:spcPct val="90000"/>
              </a:lnSpc>
              <a:spcBef>
                <a:spcPts val="1000"/>
              </a:spcBef>
              <a:spcAft>
                <a:spcPts val="0"/>
              </a:spcAft>
              <a:buClr>
                <a:srgbClr val="A2CE72"/>
              </a:buClr>
              <a:buSzTx/>
              <a:buFont typeface="Arial" panose="020B0604020202020204" pitchFamily="34" charset="0"/>
              <a:buChar char="•"/>
              <a:tabLst/>
              <a:defRPr/>
            </a:pPr>
            <a:r>
              <a:rPr kumimoji="0" lang="en-US" sz="1800" b="0" i="0" u="none" strike="noStrike" cap="none" spc="0" normalizeH="0" baseline="0" noProof="0">
                <a:ln>
                  <a:noFill/>
                </a:ln>
                <a:effectLst/>
                <a:uLnTx/>
                <a:uFillTx/>
              </a:rPr>
              <a:t>Monitoring of cases of infectious diseases ( laboratory based)</a:t>
            </a:r>
          </a:p>
          <a:p>
            <a:pPr marL="228600" marR="0" lvl="0" indent="-228600" defTabSz="914400" fontAlgn="auto">
              <a:lnSpc>
                <a:spcPct val="90000"/>
              </a:lnSpc>
              <a:spcBef>
                <a:spcPts val="1000"/>
              </a:spcBef>
              <a:spcAft>
                <a:spcPts val="0"/>
              </a:spcAft>
              <a:buClr>
                <a:srgbClr val="A2CE72"/>
              </a:buClr>
              <a:buSzTx/>
              <a:buFont typeface="Arial" panose="020B0604020202020204" pitchFamily="34" charset="0"/>
              <a:buChar char="•"/>
              <a:tabLst/>
              <a:defRPr/>
            </a:pPr>
            <a:r>
              <a:rPr kumimoji="0" lang="en-US" sz="1800" b="0" i="0" u="none" strike="noStrike" cap="none" spc="0" normalizeH="0" baseline="0" noProof="0">
                <a:ln>
                  <a:noFill/>
                </a:ln>
                <a:effectLst/>
                <a:uLnTx/>
                <a:uFillTx/>
              </a:rPr>
              <a:t>Monitoring of consumer complaints</a:t>
            </a:r>
          </a:p>
          <a:p>
            <a:pPr marL="0" marR="0" lvl="0" indent="-228600" defTabSz="914400" fontAlgn="auto">
              <a:lnSpc>
                <a:spcPct val="90000"/>
              </a:lnSpc>
              <a:spcBef>
                <a:spcPts val="1000"/>
              </a:spcBef>
              <a:spcAft>
                <a:spcPts val="0"/>
              </a:spcAft>
              <a:buClr>
                <a:srgbClr val="A2CE72"/>
              </a:buClr>
              <a:buSzTx/>
              <a:buFont typeface="Arial" panose="020B0604020202020204" pitchFamily="34" charset="0"/>
              <a:buChar char="•"/>
              <a:tabLst/>
              <a:defRPr/>
            </a:pPr>
            <a:endParaRPr kumimoji="0" lang="en-US" sz="1800" b="0" i="0" u="none" strike="noStrike" cap="none" spc="0" normalizeH="0" baseline="0" noProof="0">
              <a:ln>
                <a:noFill/>
              </a:ln>
              <a:effectLst/>
              <a:uLnTx/>
              <a:uFillTx/>
            </a:endParaRPr>
          </a:p>
          <a:p>
            <a:pPr marL="0" marR="0" lvl="0" indent="-228600" defTabSz="914400" fontAlgn="auto">
              <a:lnSpc>
                <a:spcPct val="90000"/>
              </a:lnSpc>
              <a:spcBef>
                <a:spcPts val="1000"/>
              </a:spcBef>
              <a:spcAft>
                <a:spcPts val="0"/>
              </a:spcAft>
              <a:buClr>
                <a:srgbClr val="A2CE72"/>
              </a:buClr>
              <a:buSzTx/>
              <a:buFont typeface="Arial" panose="020B0604020202020204" pitchFamily="34" charset="0"/>
              <a:buChar char="•"/>
              <a:tabLst/>
              <a:defRPr/>
            </a:pPr>
            <a:r>
              <a:rPr kumimoji="0" lang="en-US" sz="1800" b="0" i="0" u="none" strike="noStrike" cap="none" spc="0" normalizeH="0" baseline="0" noProof="0">
                <a:ln>
                  <a:noFill/>
                </a:ln>
                <a:effectLst/>
                <a:uLnTx/>
                <a:uFillTx/>
              </a:rPr>
              <a:t>Need for organized continuous reporting!!!!</a:t>
            </a:r>
          </a:p>
          <a:p>
            <a:pPr marL="0" marR="0" lvl="0" indent="-228600" defTabSz="914400" fontAlgn="auto">
              <a:lnSpc>
                <a:spcPct val="90000"/>
              </a:lnSpc>
              <a:spcBef>
                <a:spcPts val="1000"/>
              </a:spcBef>
              <a:spcAft>
                <a:spcPts val="0"/>
              </a:spcAft>
              <a:buClr>
                <a:srgbClr val="A2CE72"/>
              </a:buClr>
              <a:buSzTx/>
              <a:buFont typeface="Arial" panose="020B0604020202020204" pitchFamily="34" charset="0"/>
              <a:buChar char="•"/>
              <a:tabLst/>
              <a:defRPr/>
            </a:pPr>
            <a:endParaRPr kumimoji="0" lang="en-US" sz="1800" b="0" i="0" u="none" strike="noStrike" cap="none" spc="0" normalizeH="0" baseline="0" noProof="0">
              <a:ln>
                <a:noFill/>
              </a:ln>
              <a:effectLst/>
              <a:uLnTx/>
              <a:uFillTx/>
            </a:endParaRPr>
          </a:p>
          <a:p>
            <a:pPr marL="0" marR="0" lvl="0" indent="-228600" defTabSz="914400" fontAlgn="auto">
              <a:lnSpc>
                <a:spcPct val="90000"/>
              </a:lnSpc>
              <a:spcBef>
                <a:spcPts val="1000"/>
              </a:spcBef>
              <a:spcAft>
                <a:spcPts val="0"/>
              </a:spcAft>
              <a:buClr>
                <a:srgbClr val="A2CE72"/>
              </a:buClr>
              <a:buSzTx/>
              <a:buFont typeface="Arial" panose="020B0604020202020204" pitchFamily="34" charset="0"/>
              <a:buChar char="•"/>
              <a:tabLst/>
              <a:defRPr/>
            </a:pPr>
            <a:r>
              <a:rPr kumimoji="0" lang="en-US" sz="1800" b="0" i="0" u="none" strike="noStrike" cap="none" spc="0" normalizeH="0" baseline="0" noProof="0">
                <a:ln>
                  <a:noFill/>
                </a:ln>
                <a:effectLst/>
                <a:uLnTx/>
                <a:uFillTx/>
              </a:rPr>
              <a:t>Under reporting!!!</a:t>
            </a:r>
          </a:p>
          <a:p>
            <a:pPr indent="-228600" defTabSz="914400">
              <a:lnSpc>
                <a:spcPct val="90000"/>
              </a:lnSpc>
              <a:buClr>
                <a:srgbClr val="A2CE72"/>
              </a:buClr>
              <a:buFont typeface="Arial" panose="020B0604020202020204" pitchFamily="34" charset="0"/>
              <a:buChar char="•"/>
            </a:pPr>
            <a:endParaRPr lang="en-US" sz="1800" dirty="0"/>
          </a:p>
        </p:txBody>
      </p:sp>
    </p:spTree>
    <p:extLst>
      <p:ext uri="{BB962C8B-B14F-4D97-AF65-F5344CB8AC3E}">
        <p14:creationId xmlns:p14="http://schemas.microsoft.com/office/powerpoint/2010/main" val="137667467"/>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C4BCE6-5A29-4DAB-A34B-E8476D30487B}"/>
              </a:ext>
            </a:extLst>
          </p:cNvPr>
          <p:cNvSpPr>
            <a:spLocks noGrp="1"/>
          </p:cNvSpPr>
          <p:nvPr>
            <p:ph type="body" sz="quarter" idx="13"/>
          </p:nvPr>
        </p:nvSpPr>
        <p:spPr>
          <a:xfrm>
            <a:off x="599757" y="989638"/>
            <a:ext cx="11175683" cy="5329881"/>
          </a:xfrm>
        </p:spPr>
        <p:txBody>
          <a:bodyPr/>
          <a:lstStyle/>
          <a:p>
            <a:pPr marL="0" marR="0" lvl="0" indent="-342900" algn="l" defTabSz="685766"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cost of poor hygiene</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685766" rtl="0" eaLnBrk="1" fontAlgn="base" latinLnBrk="0" hangingPunct="1">
              <a:lnSpc>
                <a:spcPct val="120000"/>
              </a:lnSpc>
              <a:spcBef>
                <a:spcPts val="56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Food poisoning outbreaks and sometimes death, Food contamination, Food infestations, Food spoilage</a:t>
            </a:r>
          </a:p>
          <a:p>
            <a:pPr marL="0" marR="0" lvl="0" indent="0" algn="l" defTabSz="685766" rtl="0" eaLnBrk="1" fontAlgn="base" latinLnBrk="0" hangingPunct="1">
              <a:lnSpc>
                <a:spcPct val="120000"/>
              </a:lnSpc>
              <a:spcBef>
                <a:spcPts val="56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Fines and costs of legal actions </a:t>
            </a:r>
            <a:r>
              <a:rPr lang="en-US" sz="1800" dirty="0">
                <a:solidFill>
                  <a:srgbClr val="000000"/>
                </a:solidFill>
                <a:latin typeface="Arial" panose="020B0604020202020204" pitchFamily="34" charset="0"/>
              </a:rPr>
              <a:t>and c</a:t>
            </a:r>
            <a:r>
              <a:rPr kumimoji="0" lang="en-US"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ivil</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actions taken by food poisoning sufferers</a:t>
            </a:r>
          </a:p>
          <a:p>
            <a:pPr marL="0" marR="0" lvl="0" indent="0" algn="l" defTabSz="685766" rtl="0" eaLnBrk="1" fontAlgn="base" latinLnBrk="0" hangingPunct="1">
              <a:lnSpc>
                <a:spcPct val="120000"/>
              </a:lnSpc>
              <a:spcBef>
                <a:spcPts val="64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Decontamination, cleaning and replacement of damaged </a:t>
            </a:r>
            <a:r>
              <a:rPr kumimoji="0" lang="en-US"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equipments</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685766" rtl="0" eaLnBrk="1" fontAlgn="base" latinLnBrk="0" hangingPunct="1">
              <a:lnSpc>
                <a:spcPct val="120000"/>
              </a:lnSpc>
              <a:spcBef>
                <a:spcPts val="640"/>
              </a:spcBef>
              <a:spcAft>
                <a:spcPts val="0"/>
              </a:spcAft>
              <a:buClrTx/>
              <a:buSzTx/>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indent="-342900" rtl="0">
              <a:spcBef>
                <a:spcPts val="560"/>
              </a:spcBef>
              <a:spcAft>
                <a:spcPts val="0"/>
              </a:spcAft>
            </a:pPr>
            <a:r>
              <a:rPr lang="en-US" sz="1800" b="1" i="0" u="none" strike="noStrike" dirty="0">
                <a:solidFill>
                  <a:srgbClr val="000000"/>
                </a:solidFill>
                <a:effectLst/>
                <a:latin typeface="Arial" panose="020B0604020202020204" pitchFamily="34" charset="0"/>
              </a:rPr>
              <a:t>Why we need to know about food hygiene</a:t>
            </a:r>
            <a:endParaRPr lang="en-US" sz="1800" b="0" dirty="0">
              <a:effectLst/>
            </a:endParaRPr>
          </a:p>
          <a:p>
            <a:pPr rtl="0" fontAlgn="base">
              <a:spcBef>
                <a:spcPts val="56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To create awareness among consumers and reduce the number of diseases in community</a:t>
            </a:r>
          </a:p>
          <a:p>
            <a:pPr rtl="0" fontAlgn="base">
              <a:spcBef>
                <a:spcPts val="56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To create standards, guidelines and recommendations</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To promote food security, control and prevent food borne diseases</a:t>
            </a:r>
          </a:p>
          <a:p>
            <a:pPr rtl="0" fontAlgn="base">
              <a:spcBef>
                <a:spcPts val="56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Compliance with the law, increased self life of food and good working conditions</a:t>
            </a:r>
          </a:p>
          <a:p>
            <a:pPr rtl="0" fontAlgn="base">
              <a:spcBef>
                <a:spcPts val="560"/>
              </a:spcBef>
              <a:spcAft>
                <a:spcPts val="0"/>
              </a:spcAft>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endParaRPr lang="en-US" dirty="0"/>
          </a:p>
        </p:txBody>
      </p:sp>
      <p:sp>
        <p:nvSpPr>
          <p:cNvPr id="3" name="Title 2">
            <a:extLst>
              <a:ext uri="{FF2B5EF4-FFF2-40B4-BE49-F238E27FC236}">
                <a16:creationId xmlns:a16="http://schemas.microsoft.com/office/drawing/2014/main" id="{D0624EB9-A72C-4E02-9AB1-6719401C692F}"/>
              </a:ext>
            </a:extLst>
          </p:cNvPr>
          <p:cNvSpPr>
            <a:spLocks noGrp="1"/>
          </p:cNvSpPr>
          <p:nvPr>
            <p:ph type="title"/>
          </p:nvPr>
        </p:nvSpPr>
        <p:spPr>
          <a:xfrm>
            <a:off x="599759" y="268913"/>
            <a:ext cx="11422911" cy="720725"/>
          </a:xfrm>
        </p:spPr>
        <p:txBody>
          <a:bodyPr/>
          <a:lstStyle/>
          <a:p>
            <a:pPr marL="342900" marR="0" lvl="0" indent="-228600" defTabSz="914400" rtl="0" eaLnBrk="1" fontAlgn="auto" latinLnBrk="0" hangingPunct="1">
              <a:lnSpc>
                <a:spcPct val="90000"/>
              </a:lnSpc>
              <a:spcBef>
                <a:spcPts val="1800"/>
              </a:spcBef>
              <a:spcAft>
                <a:spcPts val="0"/>
              </a:spcAft>
              <a:tabLst/>
              <a:defRPr/>
            </a:pPr>
            <a:r>
              <a:rPr kumimoji="0" lang="en-US" b="0" i="0" u="none" strike="noStrike" kern="1200" cap="none" spc="0" normalizeH="0" baseline="0" noProof="0" dirty="0">
                <a:ln>
                  <a:noFill/>
                </a:ln>
                <a:solidFill>
                  <a:srgbClr val="000000"/>
                </a:solidFill>
                <a:effectLst/>
                <a:uLnTx/>
                <a:uFillTx/>
                <a:latin typeface="Arial"/>
                <a:ea typeface="+mn-ea"/>
                <a:cs typeface="+mn-cs"/>
              </a:rPr>
              <a:t>Approaches to prevention of food contamination </a:t>
            </a:r>
            <a:br>
              <a:rPr kumimoji="0" lang="en-US" sz="1600" b="0" i="0" u="none" strike="noStrike" kern="1200" cap="none" spc="0" normalizeH="0" baseline="0" noProof="0" dirty="0">
                <a:ln>
                  <a:noFill/>
                </a:ln>
                <a:solidFill>
                  <a:srgbClr val="000000"/>
                </a:solidFill>
                <a:effectLst/>
                <a:uLnTx/>
                <a:uFillTx/>
                <a:latin typeface="Arial"/>
                <a:ea typeface="+mn-ea"/>
                <a:cs typeface="+mn-cs"/>
              </a:rPr>
            </a:br>
            <a:endParaRPr lang="en-US" dirty="0"/>
          </a:p>
        </p:txBody>
      </p:sp>
    </p:spTree>
    <p:extLst>
      <p:ext uri="{BB962C8B-B14F-4D97-AF65-F5344CB8AC3E}">
        <p14:creationId xmlns:p14="http://schemas.microsoft.com/office/powerpoint/2010/main" val="995378228"/>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833AD4-6207-45EB-ACE4-716D2B5A9EBD}"/>
              </a:ext>
            </a:extLst>
          </p:cNvPr>
          <p:cNvSpPr>
            <a:spLocks noGrp="1"/>
          </p:cNvSpPr>
          <p:nvPr>
            <p:ph type="body" sz="quarter" idx="13"/>
          </p:nvPr>
        </p:nvSpPr>
        <p:spPr>
          <a:xfrm>
            <a:off x="599757" y="1361295"/>
            <a:ext cx="10249753" cy="5080602"/>
          </a:xfrm>
        </p:spPr>
        <p:txBody>
          <a:bodyPr/>
          <a:lstStyle/>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Proper food preparation can prevent many food borne diseases. WHO has developed a global food hygiene message with five key steps that promote health, the Five Keys to Safer Food. </a:t>
            </a:r>
          </a:p>
          <a:p>
            <a:pPr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pPr rtl="0" fontAlgn="base">
              <a:spcBef>
                <a:spcPts val="360"/>
              </a:spcBef>
              <a:spcAft>
                <a:spcPts val="0"/>
              </a:spcAft>
            </a:pPr>
            <a:r>
              <a:rPr lang="en-US" sz="1800" b="0" i="0" u="none" strike="noStrike" dirty="0">
                <a:solidFill>
                  <a:schemeClr val="accent1"/>
                </a:solidFill>
                <a:effectLst/>
                <a:latin typeface="Arial" panose="020B0604020202020204" pitchFamily="34" charset="0"/>
              </a:rPr>
              <a:t> Keep clean</a:t>
            </a:r>
          </a:p>
          <a:p>
            <a:pPr rtl="0" fontAlgn="base">
              <a:spcBef>
                <a:spcPts val="36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Wash hands properly before handling food and often during food preparation.</a:t>
            </a:r>
          </a:p>
          <a:p>
            <a:pPr rtl="0" fontAlgn="base">
              <a:spcBef>
                <a:spcPts val="36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Wash hands after going to the toilet</a:t>
            </a:r>
          </a:p>
          <a:p>
            <a:pPr rtl="0" fontAlgn="base">
              <a:spcBef>
                <a:spcPts val="36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Cover the wounds or cuts on hands or arms properly with waterproof plasters.</a:t>
            </a:r>
          </a:p>
          <a:p>
            <a:pPr rtl="0" fontAlgn="base">
              <a:spcBef>
                <a:spcPts val="36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Protect kitchen areas and food from pests and insects</a:t>
            </a:r>
          </a:p>
          <a:p>
            <a:pPr rtl="0" fontAlgn="base">
              <a:spcBef>
                <a:spcPts val="360"/>
              </a:spcBef>
              <a:spcAft>
                <a:spcPts val="0"/>
              </a:spcAft>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pPr rtl="0" fontAlgn="base">
              <a:spcBef>
                <a:spcPts val="360"/>
              </a:spcBef>
              <a:spcAft>
                <a:spcPts val="0"/>
              </a:spcAft>
            </a:pPr>
            <a:r>
              <a:rPr lang="en-US" sz="1800" b="0" i="0" u="none" strike="noStrike" dirty="0">
                <a:solidFill>
                  <a:schemeClr val="accent1"/>
                </a:solidFill>
                <a:effectLst/>
                <a:latin typeface="Arial" panose="020B0604020202020204" pitchFamily="34" charset="0"/>
              </a:rPr>
              <a:t>Separate raw food and ready to eat food</a:t>
            </a:r>
          </a:p>
          <a:p>
            <a:pPr rtl="0" fontAlgn="base">
              <a:spcBef>
                <a:spcPts val="36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Store ready to eat food at upper apartments to prevent it from being contaminated by the dripping of raw food.</a:t>
            </a:r>
          </a:p>
          <a:p>
            <a:pPr marL="0" marR="0" lvl="0" indent="0" algn="l" defTabSz="685766" rtl="0" eaLnBrk="1" fontAlgn="base" latinLnBrk="0" hangingPunct="1">
              <a:lnSpc>
                <a:spcPct val="12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Arial" panose="020B0604020202020204" pitchFamily="34" charset="0"/>
              </a:rPr>
              <a:t>Use separate knives and cutting board for raw foods and ready to eat food.</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685766" rtl="0" eaLnBrk="1" fontAlgn="base" latinLnBrk="0" hangingPunct="1">
              <a:lnSpc>
                <a:spcPct val="12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Cover or wrap food properly to prevent cross contamination.</a:t>
            </a:r>
          </a:p>
          <a:p>
            <a:pPr rtl="0" fontAlgn="base">
              <a:spcBef>
                <a:spcPts val="360"/>
              </a:spcBef>
              <a:spcAft>
                <a:spcPts val="0"/>
              </a:spcAft>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endParaRPr lang="en-US" dirty="0"/>
          </a:p>
        </p:txBody>
      </p:sp>
      <p:sp>
        <p:nvSpPr>
          <p:cNvPr id="3" name="Title 2">
            <a:extLst>
              <a:ext uri="{FF2B5EF4-FFF2-40B4-BE49-F238E27FC236}">
                <a16:creationId xmlns:a16="http://schemas.microsoft.com/office/drawing/2014/main" id="{C257B86E-6DF6-4140-B4D8-5790A47595F1}"/>
              </a:ext>
            </a:extLst>
          </p:cNvPr>
          <p:cNvSpPr>
            <a:spLocks noGrp="1"/>
          </p:cNvSpPr>
          <p:nvPr>
            <p:ph type="title"/>
          </p:nvPr>
        </p:nvSpPr>
        <p:spPr/>
        <p:txBody>
          <a:bodyPr/>
          <a:lstStyle/>
          <a:p>
            <a:r>
              <a:rPr lang="en-US" sz="2400" b="0" i="0" u="none" strike="noStrike" dirty="0">
                <a:solidFill>
                  <a:srgbClr val="000000"/>
                </a:solidFill>
                <a:effectLst/>
                <a:latin typeface="Arial"/>
                <a:cs typeface="Arial"/>
              </a:rPr>
              <a:t>Keys to safer food</a:t>
            </a:r>
            <a:endParaRPr lang="en-US" dirty="0">
              <a:latin typeface="Arial"/>
              <a:cs typeface="Arial"/>
            </a:endParaRPr>
          </a:p>
        </p:txBody>
      </p:sp>
    </p:spTree>
    <p:extLst>
      <p:ext uri="{BB962C8B-B14F-4D97-AF65-F5344CB8AC3E}">
        <p14:creationId xmlns:p14="http://schemas.microsoft.com/office/powerpoint/2010/main" val="563477278"/>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2C326A-2E7A-46AF-90FF-E8A8F4F6373B}"/>
              </a:ext>
            </a:extLst>
          </p:cNvPr>
          <p:cNvSpPr>
            <a:spLocks noGrp="1"/>
          </p:cNvSpPr>
          <p:nvPr>
            <p:ph type="body" sz="quarter" idx="13"/>
          </p:nvPr>
        </p:nvSpPr>
        <p:spPr>
          <a:xfrm>
            <a:off x="599757" y="462337"/>
            <a:ext cx="9563579" cy="5559583"/>
          </a:xfrm>
        </p:spPr>
        <p:txBody>
          <a:bodyPr/>
          <a:lstStyle/>
          <a:p>
            <a:pPr rtl="0" fontAlgn="base">
              <a:spcBef>
                <a:spcPts val="0"/>
              </a:spcBef>
              <a:spcAft>
                <a:spcPts val="0"/>
              </a:spcAft>
            </a:pPr>
            <a:endParaRPr lang="en-US" sz="1800" b="0" i="0" u="none" strike="noStrike" dirty="0">
              <a:solidFill>
                <a:srgbClr val="000000"/>
              </a:solidFill>
              <a:effectLst/>
              <a:latin typeface="Arial" panose="020B0604020202020204" pitchFamily="34" charset="0"/>
            </a:endParaRPr>
          </a:p>
          <a:p>
            <a:pPr indent="-342900" rtl="0">
              <a:spcBef>
                <a:spcPts val="480"/>
              </a:spcBef>
              <a:spcAft>
                <a:spcPts val="0"/>
              </a:spcAft>
            </a:pPr>
            <a:r>
              <a:rPr lang="en-US" sz="1800" b="0" i="0" u="none" strike="noStrike" dirty="0">
                <a:solidFill>
                  <a:schemeClr val="accent1"/>
                </a:solidFill>
                <a:effectLst/>
                <a:latin typeface="Arial" panose="020B0604020202020204" pitchFamily="34" charset="0"/>
              </a:rPr>
              <a:t>  Cook food thoroughly</a:t>
            </a:r>
            <a:endParaRPr lang="en-US" sz="1800" b="0" dirty="0">
              <a:solidFill>
                <a:schemeClr val="accent1"/>
              </a:solidFill>
              <a:effectLst/>
            </a:endParaRPr>
          </a:p>
          <a:p>
            <a:pPr rtl="0" fontAlgn="base">
              <a:spcBef>
                <a:spcPts val="48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Cook food thoroughly esp. meat, poultry, eggs and sea food</a:t>
            </a:r>
          </a:p>
          <a:p>
            <a:pPr rtl="0" fontAlgn="base">
              <a:spcBef>
                <a:spcPts val="48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Consume cooked food within two hours</a:t>
            </a:r>
          </a:p>
          <a:p>
            <a:pPr rtl="0" fontAlgn="base">
              <a:spcBef>
                <a:spcPts val="480"/>
              </a:spcBef>
              <a:spcAft>
                <a:spcPts val="0"/>
              </a:spcAft>
            </a:pPr>
            <a:endParaRPr lang="en-US" sz="1800" b="0" i="0" u="none" strike="noStrike" dirty="0">
              <a:solidFill>
                <a:srgbClr val="000000"/>
              </a:solidFill>
              <a:effectLst/>
              <a:latin typeface="Arial" panose="020B0604020202020204" pitchFamily="34" charset="0"/>
            </a:endParaRPr>
          </a:p>
          <a:p>
            <a:pPr indent="-342900" rtl="0">
              <a:spcBef>
                <a:spcPts val="480"/>
              </a:spcBef>
              <a:spcAft>
                <a:spcPts val="0"/>
              </a:spcAft>
            </a:pPr>
            <a:r>
              <a:rPr lang="en-US" sz="1800" b="0" i="0" u="none" strike="noStrike" dirty="0">
                <a:solidFill>
                  <a:srgbClr val="000000"/>
                </a:solidFill>
                <a:effectLst/>
                <a:latin typeface="Arial" panose="020B0604020202020204" pitchFamily="34" charset="0"/>
              </a:rPr>
              <a:t>  </a:t>
            </a:r>
            <a:r>
              <a:rPr lang="en-US" sz="1800" b="0" i="0" u="none" strike="noStrike" dirty="0">
                <a:solidFill>
                  <a:schemeClr val="accent1"/>
                </a:solidFill>
                <a:effectLst/>
                <a:latin typeface="Arial" panose="020B0604020202020204" pitchFamily="34" charset="0"/>
              </a:rPr>
              <a:t>Keep food at safe temperatures</a:t>
            </a:r>
            <a:endParaRPr lang="en-US" sz="1800" b="0" dirty="0">
              <a:solidFill>
                <a:schemeClr val="accent1"/>
              </a:solidFill>
              <a:effectLst/>
            </a:endParaRPr>
          </a:p>
          <a:p>
            <a:pPr rtl="0" fontAlgn="base">
              <a:spcBef>
                <a:spcPts val="48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Do not leave food at room temps for more than 2 hours</a:t>
            </a:r>
          </a:p>
          <a:p>
            <a:pPr rtl="0" fontAlgn="base">
              <a:spcBef>
                <a:spcPts val="48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Keep cold dishes and perishable foods in </a:t>
            </a:r>
            <a:r>
              <a:rPr lang="en-US" sz="1800" b="0" i="0" u="none" strike="noStrike" dirty="0" err="1">
                <a:solidFill>
                  <a:srgbClr val="000000"/>
                </a:solidFill>
                <a:effectLst/>
                <a:latin typeface="Arial" panose="020B0604020202020204" pitchFamily="34" charset="0"/>
              </a:rPr>
              <a:t>refrigiration</a:t>
            </a:r>
            <a:r>
              <a:rPr lang="en-US" sz="1800" b="0" i="0" u="none" strike="noStrike" dirty="0">
                <a:solidFill>
                  <a:srgbClr val="000000"/>
                </a:solidFill>
                <a:effectLst/>
                <a:latin typeface="Arial" panose="020B0604020202020204" pitchFamily="34" charset="0"/>
              </a:rPr>
              <a:t> at below 4 deg c.</a:t>
            </a:r>
          </a:p>
          <a:p>
            <a:pPr rtl="0" fontAlgn="base">
              <a:spcBef>
                <a:spcPts val="48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Keep hot foods in heating containers above 60 deg c prior to serving.</a:t>
            </a:r>
          </a:p>
          <a:p>
            <a:pPr rtl="0" fontAlgn="base">
              <a:spcBef>
                <a:spcPts val="480"/>
              </a:spcBef>
              <a:spcAft>
                <a:spcPts val="0"/>
              </a:spcAft>
            </a:pPr>
            <a:endParaRPr lang="en-US" sz="1800" dirty="0">
              <a:solidFill>
                <a:srgbClr val="000000"/>
              </a:solidFill>
              <a:latin typeface="Arial" panose="020B0604020202020204" pitchFamily="34" charset="0"/>
            </a:endParaRPr>
          </a:p>
          <a:p>
            <a:pPr indent="-342900" rtl="0">
              <a:spcBef>
                <a:spcPts val="0"/>
              </a:spcBef>
              <a:spcAft>
                <a:spcPts val="0"/>
              </a:spcAft>
            </a:pPr>
            <a:r>
              <a:rPr lang="en-US" sz="1800" b="0" i="0" u="none" strike="noStrike" dirty="0">
                <a:solidFill>
                  <a:schemeClr val="accent1"/>
                </a:solidFill>
                <a:effectLst/>
                <a:latin typeface="Arial" panose="020B0604020202020204" pitchFamily="34" charset="0"/>
              </a:rPr>
              <a:t>Use safe water and raw materials</a:t>
            </a:r>
          </a:p>
          <a:p>
            <a:pPr indent="-342900" rtl="0">
              <a:spcBef>
                <a:spcPts val="0"/>
              </a:spcBef>
              <a:spcAft>
                <a:spcPts val="0"/>
              </a:spcAft>
            </a:pPr>
            <a:r>
              <a:rPr lang="en-US" sz="1800" b="0" i="0" u="none" strike="noStrike" dirty="0">
                <a:solidFill>
                  <a:srgbClr val="000000"/>
                </a:solidFill>
                <a:effectLst/>
                <a:latin typeface="Arial" panose="020B0604020202020204" pitchFamily="34" charset="0"/>
              </a:rPr>
              <a:t>Buy raw materials from reputable shops</a:t>
            </a:r>
            <a:r>
              <a:rPr lang="en-US" sz="1800" dirty="0">
                <a:solidFill>
                  <a:srgbClr val="000000"/>
                </a:solidFill>
                <a:latin typeface="Arial" panose="020B0604020202020204" pitchFamily="34" charset="0"/>
              </a:rPr>
              <a:t> (</a:t>
            </a:r>
            <a:r>
              <a:rPr lang="en-US" sz="1800" b="0" i="0" u="none" strike="noStrike" dirty="0">
                <a:solidFill>
                  <a:srgbClr val="000000"/>
                </a:solidFill>
                <a:effectLst/>
                <a:latin typeface="Arial" panose="020B0604020202020204" pitchFamily="34" charset="0"/>
              </a:rPr>
              <a:t>select fresh food) </a:t>
            </a:r>
            <a:endParaRPr lang="en-US" sz="1800" dirty="0">
              <a:solidFill>
                <a:srgbClr val="000000"/>
              </a:solidFill>
              <a:latin typeface="Arial" panose="020B0604020202020204" pitchFamily="34" charset="0"/>
            </a:endParaRPr>
          </a:p>
          <a:p>
            <a:pPr indent="-342900" rtl="0">
              <a:spcBef>
                <a:spcPts val="0"/>
              </a:spcBef>
              <a:spcAft>
                <a:spcPts val="0"/>
              </a:spcAft>
            </a:pPr>
            <a:r>
              <a:rPr lang="en-US" sz="1800" b="0" i="0" u="none" strike="noStrike" dirty="0">
                <a:solidFill>
                  <a:srgbClr val="000000"/>
                </a:solidFill>
                <a:effectLst/>
                <a:latin typeface="Arial" panose="020B0604020202020204" pitchFamily="34" charset="0"/>
              </a:rPr>
              <a:t>Wash raw fruits and vegetables thoroughly, Especially if eaten raw, Do not use food beyond it’s expiry</a:t>
            </a:r>
          </a:p>
          <a:p>
            <a:pPr rtl="0" fontAlgn="base">
              <a:spcBef>
                <a:spcPts val="480"/>
              </a:spcBef>
              <a:spcAft>
                <a:spcPts val="0"/>
              </a:spcAft>
            </a:pPr>
            <a:endParaRPr lang="en-US" sz="1600" b="0" i="0" u="none" strike="noStrike" dirty="0">
              <a:solidFill>
                <a:srgbClr val="000000"/>
              </a:solidFill>
              <a:effectLst/>
              <a:latin typeface="Arial" panose="020B0604020202020204" pitchFamily="34" charset="0"/>
            </a:endParaRPr>
          </a:p>
          <a:p>
            <a:br>
              <a:rPr lang="en-US" b="0" dirty="0">
                <a:effectLst/>
              </a:rPr>
            </a:br>
            <a:endParaRPr lang="en-US" dirty="0"/>
          </a:p>
        </p:txBody>
      </p:sp>
    </p:spTree>
    <p:extLst>
      <p:ext uri="{BB962C8B-B14F-4D97-AF65-F5344CB8AC3E}">
        <p14:creationId xmlns:p14="http://schemas.microsoft.com/office/powerpoint/2010/main" val="3859120624"/>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196B46-444C-470B-88A7-80FB183BC503}"/>
              </a:ext>
            </a:extLst>
          </p:cNvPr>
          <p:cNvSpPr>
            <a:spLocks noGrp="1"/>
          </p:cNvSpPr>
          <p:nvPr>
            <p:ph type="body" sz="quarter" idx="13"/>
          </p:nvPr>
        </p:nvSpPr>
        <p:spPr>
          <a:xfrm>
            <a:off x="599757" y="729465"/>
            <a:ext cx="9563579" cy="5292455"/>
          </a:xfrm>
        </p:spPr>
        <p:txBody>
          <a:bodyPr/>
          <a:lstStyle/>
          <a:p>
            <a:endParaRPr lang="en-US" sz="1600" b="0" i="0" u="none" strike="noStrike" dirty="0">
              <a:solidFill>
                <a:srgbClr val="000000"/>
              </a:solidFill>
              <a:effectLst/>
              <a:latin typeface="Arial" panose="020B0604020202020204" pitchFamily="34" charset="0"/>
            </a:endParaRPr>
          </a:p>
          <a:p>
            <a:r>
              <a:rPr kumimoji="0" lang="en-US"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Food hygiene is more cleanliness, it involves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protecting food from the risk of contamination , preventing bacteria multiplication and destroying harmful bacteria in the food</a:t>
            </a:r>
          </a:p>
          <a:p>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r>
              <a:rPr lang="en-US" sz="1800" b="0" i="0" u="none" strike="noStrike" dirty="0">
                <a:solidFill>
                  <a:schemeClr val="accent1"/>
                </a:solidFill>
                <a:effectLst/>
                <a:latin typeface="Arial" panose="020B0604020202020204" pitchFamily="34" charset="0"/>
              </a:rPr>
              <a:t>Protect food from contamination</a:t>
            </a:r>
          </a:p>
          <a:p>
            <a:pPr rtl="0" fontAlgn="base">
              <a:spcBef>
                <a:spcPts val="48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Keeping food covered wherever possible</a:t>
            </a:r>
          </a:p>
          <a:p>
            <a:pPr rtl="0" fontAlgn="base">
              <a:spcBef>
                <a:spcPts val="48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Not using unsuitable or dirty </a:t>
            </a:r>
            <a:r>
              <a:rPr lang="en-US" sz="1800" b="0" i="0" u="none" strike="noStrike" dirty="0" err="1">
                <a:solidFill>
                  <a:srgbClr val="000000"/>
                </a:solidFill>
                <a:effectLst/>
                <a:latin typeface="Arial" panose="020B0604020202020204" pitchFamily="34" charset="0"/>
              </a:rPr>
              <a:t>equipments</a:t>
            </a:r>
            <a:endParaRPr lang="en-US" sz="1800" b="0" i="0" u="none" strike="noStrike" dirty="0">
              <a:solidFill>
                <a:srgbClr val="000000"/>
              </a:solidFill>
              <a:effectLst/>
              <a:latin typeface="Arial" panose="020B0604020202020204" pitchFamily="34" charset="0"/>
            </a:endParaRPr>
          </a:p>
          <a:p>
            <a:pPr rtl="0" fontAlgn="base">
              <a:spcBef>
                <a:spcPts val="48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Not using dirty wiping clothes</a:t>
            </a:r>
          </a:p>
          <a:p>
            <a:pPr rtl="0" fontAlgn="base">
              <a:spcBef>
                <a:spcPts val="48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Separate raw and cooked food at all stages of prep., storage and distribution.</a:t>
            </a:r>
          </a:p>
          <a:p>
            <a:pPr rtl="0" fontAlgn="base">
              <a:spcBef>
                <a:spcPts val="48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Prevent flies and rodents entering food rooms or getting in contact with food.</a:t>
            </a:r>
          </a:p>
          <a:p>
            <a:pPr rtl="0" fontAlgn="base">
              <a:spcBef>
                <a:spcPts val="48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Store food in rodent proof containers</a:t>
            </a:r>
          </a:p>
          <a:p>
            <a:pPr rtl="0" fontAlgn="base">
              <a:spcBef>
                <a:spcPts val="48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Maintain high standards of personal hygiene at all times</a:t>
            </a:r>
          </a:p>
          <a:p>
            <a:endParaRPr lang="en-US" dirty="0"/>
          </a:p>
        </p:txBody>
      </p:sp>
    </p:spTree>
    <p:extLst>
      <p:ext uri="{BB962C8B-B14F-4D97-AF65-F5344CB8AC3E}">
        <p14:creationId xmlns:p14="http://schemas.microsoft.com/office/powerpoint/2010/main" val="4284099673"/>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57600B-D550-4405-BB29-B7311F218B4F}"/>
              </a:ext>
            </a:extLst>
          </p:cNvPr>
          <p:cNvSpPr>
            <a:spLocks noGrp="1"/>
          </p:cNvSpPr>
          <p:nvPr>
            <p:ph type="body" sz="quarter" idx="13"/>
          </p:nvPr>
        </p:nvSpPr>
        <p:spPr/>
        <p:txBody>
          <a:bodyPr/>
          <a:lstStyle/>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Promptly disposing off wastes and refuse</a:t>
            </a:r>
          </a:p>
          <a:p>
            <a:pPr rtl="0" fontAlgn="base">
              <a:spcBef>
                <a:spcPts val="48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Keeping the food and equipment off the floor</a:t>
            </a:r>
          </a:p>
          <a:p>
            <a:pPr rtl="0" fontAlgn="base">
              <a:spcBef>
                <a:spcPts val="480"/>
              </a:spcBef>
              <a:spcAft>
                <a:spcPts val="0"/>
              </a:spcAft>
              <a:buFont typeface="Arial" panose="020B0604020202020204" pitchFamily="34" charset="0"/>
              <a:buChar char="•"/>
            </a:pPr>
            <a:endParaRPr lang="en-US" sz="1800" b="0" i="0" u="none" strike="noStrike" dirty="0">
              <a:solidFill>
                <a:schemeClr val="accent1"/>
              </a:solidFill>
              <a:effectLst/>
              <a:latin typeface="Arial" panose="020B0604020202020204" pitchFamily="34" charset="0"/>
            </a:endParaRPr>
          </a:p>
          <a:p>
            <a:pPr indent="-342900" rtl="0">
              <a:spcBef>
                <a:spcPts val="480"/>
              </a:spcBef>
              <a:spcAft>
                <a:spcPts val="0"/>
              </a:spcAft>
            </a:pPr>
            <a:r>
              <a:rPr lang="en-US" sz="1800" b="1" i="0" u="none" strike="noStrike" dirty="0">
                <a:solidFill>
                  <a:schemeClr val="accent1"/>
                </a:solidFill>
                <a:effectLst/>
                <a:latin typeface="Arial" panose="020B0604020202020204" pitchFamily="34" charset="0"/>
              </a:rPr>
              <a:t>Preventing bacteria within food from multiplying by:</a:t>
            </a:r>
            <a:endParaRPr lang="en-US" sz="1800" b="0" dirty="0">
              <a:solidFill>
                <a:schemeClr val="accent1"/>
              </a:solidFill>
              <a:effectLst/>
            </a:endParaRPr>
          </a:p>
          <a:p>
            <a:pPr rtl="0" fontAlgn="base">
              <a:spcBef>
                <a:spcPts val="48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Not allowing dried food from absorbing the moisture.</a:t>
            </a:r>
          </a:p>
          <a:p>
            <a:pPr rtl="0" fontAlgn="base">
              <a:spcBef>
                <a:spcPts val="48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Storing food at suitable </a:t>
            </a:r>
            <a:r>
              <a:rPr lang="en-US" sz="1800" b="0" i="0" u="none" strike="noStrike" dirty="0" err="1">
                <a:solidFill>
                  <a:srgbClr val="000000"/>
                </a:solidFill>
                <a:effectLst/>
                <a:latin typeface="Arial" panose="020B0604020202020204" pitchFamily="34" charset="0"/>
              </a:rPr>
              <a:t>tempratures</a:t>
            </a:r>
            <a:r>
              <a:rPr lang="en-US" sz="1800" b="0" i="0" u="none" strike="noStrike" dirty="0">
                <a:solidFill>
                  <a:srgbClr val="000000"/>
                </a:solidFill>
                <a:effectLst/>
                <a:latin typeface="Arial" panose="020B0604020202020204" pitchFamily="34" charset="0"/>
              </a:rPr>
              <a:t> (below 5 deg </a:t>
            </a:r>
            <a:r>
              <a:rPr lang="en-US" sz="1800" b="0" i="0" u="none" strike="noStrike" dirty="0" err="1">
                <a:solidFill>
                  <a:srgbClr val="000000"/>
                </a:solidFill>
                <a:effectLst/>
                <a:latin typeface="Arial" panose="020B0604020202020204" pitchFamily="34" charset="0"/>
              </a:rPr>
              <a:t>c,or</a:t>
            </a:r>
            <a:r>
              <a:rPr lang="en-US" sz="1800" b="0" i="0" u="none" strike="noStrike" dirty="0">
                <a:solidFill>
                  <a:srgbClr val="000000"/>
                </a:solidFill>
                <a:effectLst/>
                <a:latin typeface="Arial" panose="020B0604020202020204" pitchFamily="34" charset="0"/>
              </a:rPr>
              <a:t> above 63 deg c)</a:t>
            </a:r>
          </a:p>
          <a:p>
            <a:pPr rtl="0" fontAlgn="base">
              <a:spcBef>
                <a:spcPts val="48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Using suitable preservatives</a:t>
            </a:r>
          </a:p>
          <a:p>
            <a:pPr rtl="0" fontAlgn="base">
              <a:spcBef>
                <a:spcPts val="480"/>
              </a:spcBef>
              <a:spcAft>
                <a:spcPts val="0"/>
              </a:spcAft>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pPr indent="-342900" rtl="0">
              <a:spcBef>
                <a:spcPts val="480"/>
              </a:spcBef>
              <a:spcAft>
                <a:spcPts val="0"/>
              </a:spcAft>
            </a:pPr>
            <a:r>
              <a:rPr lang="en-US" sz="1800" b="1" i="0" u="none" strike="noStrike" dirty="0">
                <a:solidFill>
                  <a:schemeClr val="accent1"/>
                </a:solidFill>
                <a:effectLst/>
                <a:latin typeface="Arial" panose="020B0604020202020204" pitchFamily="34" charset="0"/>
              </a:rPr>
              <a:t>Destroying any bacteria within food</a:t>
            </a:r>
            <a:endParaRPr lang="en-US" sz="1800" b="0" dirty="0">
              <a:solidFill>
                <a:schemeClr val="accent1"/>
              </a:solidFill>
              <a:effectLst/>
            </a:endParaRPr>
          </a:p>
          <a:p>
            <a:pPr rtl="0" fontAlgn="base">
              <a:spcBef>
                <a:spcPts val="48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Thorough cooking</a:t>
            </a:r>
          </a:p>
          <a:p>
            <a:pPr rtl="0" fontAlgn="base">
              <a:spcBef>
                <a:spcPts val="48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Heat processing like sterilization and pasteurization.</a:t>
            </a:r>
          </a:p>
          <a:p>
            <a:br>
              <a:rPr lang="en-US" b="0" dirty="0">
                <a:effectLst/>
              </a:rPr>
            </a:br>
            <a:endParaRPr lang="en-US" dirty="0"/>
          </a:p>
        </p:txBody>
      </p:sp>
    </p:spTree>
    <p:extLst>
      <p:ext uri="{BB962C8B-B14F-4D97-AF65-F5344CB8AC3E}">
        <p14:creationId xmlns:p14="http://schemas.microsoft.com/office/powerpoint/2010/main" val="154355126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ECD0AF-81EE-4D66-8591-2792DCD30520}"/>
              </a:ext>
            </a:extLst>
          </p:cNvPr>
          <p:cNvSpPr>
            <a:spLocks noGrp="1"/>
          </p:cNvSpPr>
          <p:nvPr>
            <p:ph type="body" sz="quarter" idx="13"/>
          </p:nvPr>
        </p:nvSpPr>
        <p:spPr>
          <a:xfrm>
            <a:off x="127148" y="883578"/>
            <a:ext cx="10373042" cy="5661060"/>
          </a:xfrm>
        </p:spPr>
        <p:txBody>
          <a:bodyPr vert="horz" lIns="0" tIns="0" rIns="72000" bIns="0" rtlCol="0" anchor="t">
            <a:noAutofit/>
          </a:bodyPr>
          <a:lstStyle/>
          <a:p>
            <a:pPr rtl="0" fontAlgn="base">
              <a:spcBef>
                <a:spcPts val="520"/>
              </a:spcBef>
              <a:spcAft>
                <a:spcPts val="0"/>
              </a:spcAft>
            </a:pPr>
            <a:r>
              <a:rPr lang="en-US" sz="1600" b="0" i="0" u="none" strike="noStrike" dirty="0">
                <a:solidFill>
                  <a:schemeClr val="accent5"/>
                </a:solidFill>
                <a:effectLst/>
                <a:latin typeface="+mj-lt"/>
              </a:rPr>
              <a:t>FOOD </a:t>
            </a:r>
          </a:p>
          <a:p>
            <a:pPr marL="285750" indent="-285750" rtl="0" fontAlgn="base">
              <a:spcBef>
                <a:spcPts val="520"/>
              </a:spcBef>
              <a:spcAft>
                <a:spcPts val="0"/>
              </a:spcAft>
              <a:buFont typeface="Arial" panose="020B0604020202020204" pitchFamily="34" charset="0"/>
              <a:buChar char="•"/>
            </a:pPr>
            <a:r>
              <a:rPr lang="en-US" sz="1800" b="0" i="0" u="none" strike="noStrike" dirty="0">
                <a:solidFill>
                  <a:srgbClr val="000000"/>
                </a:solidFill>
                <a:effectLst/>
                <a:latin typeface="+mj-lt"/>
              </a:rPr>
              <a:t>Solid/liquid that </a:t>
            </a:r>
            <a:r>
              <a:rPr lang="en-US" sz="1800" dirty="0">
                <a:solidFill>
                  <a:srgbClr val="000000"/>
                </a:solidFill>
                <a:latin typeface="+mj-lt"/>
              </a:rPr>
              <a:t>c</a:t>
            </a:r>
            <a:r>
              <a:rPr lang="en-US" sz="1800" b="0" i="0" u="none" strike="noStrike" dirty="0">
                <a:solidFill>
                  <a:srgbClr val="000000"/>
                </a:solidFill>
                <a:effectLst/>
                <a:latin typeface="+mj-lt"/>
              </a:rPr>
              <a:t>ontains essential nutrients</a:t>
            </a:r>
            <a:endParaRPr lang="en-US" sz="1800" b="0" i="0" u="none" strike="noStrike" dirty="0">
              <a:solidFill>
                <a:srgbClr val="0BD0D9"/>
              </a:solidFill>
              <a:effectLst/>
              <a:latin typeface="+mj-lt"/>
            </a:endParaRPr>
          </a:p>
          <a:p>
            <a:pPr rtl="0" fontAlgn="base">
              <a:spcBef>
                <a:spcPts val="520"/>
              </a:spcBef>
              <a:spcAft>
                <a:spcPts val="0"/>
              </a:spcAft>
              <a:buFont typeface="Arial" panose="020B0604020202020204" pitchFamily="34" charset="0"/>
              <a:buChar char="•"/>
            </a:pPr>
            <a:r>
              <a:rPr lang="en-US" sz="1800" b="0" i="0" u="none" strike="noStrike" dirty="0">
                <a:solidFill>
                  <a:srgbClr val="000000"/>
                </a:solidFill>
                <a:effectLst/>
                <a:latin typeface="+mj-lt"/>
              </a:rPr>
              <a:t>Produce energy and maintain life when </a:t>
            </a:r>
            <a:r>
              <a:rPr lang="en-US" sz="1800" dirty="0">
                <a:solidFill>
                  <a:srgbClr val="000000"/>
                </a:solidFill>
                <a:latin typeface="+mj-lt"/>
              </a:rPr>
              <a:t>ingested</a:t>
            </a:r>
            <a:r>
              <a:rPr lang="en-US" sz="1800" b="0" i="0" u="none" strike="noStrike" dirty="0">
                <a:solidFill>
                  <a:srgbClr val="000000"/>
                </a:solidFill>
                <a:effectLst/>
                <a:latin typeface="+mj-lt"/>
              </a:rPr>
              <a:t> and assimilated</a:t>
            </a:r>
            <a:endParaRPr lang="en-US" sz="1800" b="0" i="0" u="none" strike="noStrike" dirty="0">
              <a:solidFill>
                <a:srgbClr val="0BD0D9"/>
              </a:solidFill>
              <a:effectLst/>
              <a:latin typeface="+mj-lt"/>
            </a:endParaRPr>
          </a:p>
          <a:p>
            <a:pPr rtl="0" fontAlgn="base">
              <a:spcBef>
                <a:spcPts val="520"/>
              </a:spcBef>
              <a:spcAft>
                <a:spcPts val="0"/>
              </a:spcAft>
            </a:pPr>
            <a:endParaRPr kumimoji="0" lang="en-US" sz="2400" b="0" i="0" u="none" strike="noStrike" kern="1200" cap="none" spc="0" normalizeH="0" baseline="0" noProof="0" dirty="0">
              <a:ln>
                <a:noFill/>
              </a:ln>
              <a:solidFill>
                <a:srgbClr val="04617B"/>
              </a:solidFill>
              <a:effectLst/>
              <a:uLnTx/>
              <a:uFillTx/>
              <a:latin typeface="+mj-lt"/>
              <a:ea typeface="+mj-ea"/>
              <a:cs typeface="+mj-cs"/>
            </a:endParaRPr>
          </a:p>
          <a:p>
            <a:pPr rtl="0" fontAlgn="base">
              <a:spcBef>
                <a:spcPts val="520"/>
              </a:spcBef>
              <a:spcAft>
                <a:spcPts val="0"/>
              </a:spcAft>
            </a:pPr>
            <a:r>
              <a:rPr kumimoji="0" lang="en-US" sz="2400" b="0" i="0" u="none" strike="noStrike" kern="1200" cap="none" spc="0" normalizeH="0" baseline="0" noProof="0" dirty="0">
                <a:ln>
                  <a:noFill/>
                </a:ln>
                <a:solidFill>
                  <a:srgbClr val="04617B"/>
                </a:solidFill>
                <a:effectLst/>
                <a:uLnTx/>
                <a:uFillTx/>
                <a:latin typeface="+mj-lt"/>
                <a:ea typeface="+mj-ea"/>
                <a:cs typeface="+mj-cs"/>
              </a:rPr>
              <a:t>Nutrition</a:t>
            </a:r>
          </a:p>
          <a:p>
            <a:pPr marL="0" marR="0" lvl="0" indent="0" algn="l" defTabSz="685766" rtl="0" eaLnBrk="1" fontAlgn="base" latinLnBrk="0" hangingPunct="1">
              <a:lnSpc>
                <a:spcPct val="12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j-lt"/>
                <a:ea typeface="+mn-ea"/>
                <a:cs typeface="+mn-cs"/>
              </a:rPr>
              <a:t>Study of foods and how our bodies use them</a:t>
            </a:r>
            <a:endParaRPr kumimoji="0" lang="en-US" sz="1800" b="0" i="0" u="none" strike="noStrike" kern="1200" cap="none" spc="0" normalizeH="0" baseline="0" noProof="0" dirty="0">
              <a:ln>
                <a:noFill/>
              </a:ln>
              <a:solidFill>
                <a:srgbClr val="0BD0D9"/>
              </a:solidFill>
              <a:effectLst/>
              <a:uLnTx/>
              <a:uFillTx/>
              <a:latin typeface="+mj-lt"/>
              <a:ea typeface="+mn-ea"/>
              <a:cs typeface="+mn-cs"/>
            </a:endParaRPr>
          </a:p>
          <a:p>
            <a:pPr marL="0" marR="0" lvl="0" indent="0" algn="l" defTabSz="685766" rtl="0" eaLnBrk="1" fontAlgn="base" latinLnBrk="0" hangingPunct="1">
              <a:lnSpc>
                <a:spcPct val="120000"/>
              </a:lnSpc>
              <a:spcBef>
                <a:spcPts val="52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j-lt"/>
                <a:ea typeface="+mn-ea"/>
                <a:cs typeface="+mn-cs"/>
              </a:rPr>
              <a:t>Concerned with how food is produced, processed, handled, sold, prepared, shared and eaten</a:t>
            </a:r>
            <a:endParaRPr kumimoji="0" lang="en-US" sz="1800" b="0" i="0" u="none" strike="noStrike" kern="1200" cap="none" spc="0" normalizeH="0" baseline="0" noProof="0" dirty="0">
              <a:ln>
                <a:noFill/>
              </a:ln>
              <a:solidFill>
                <a:srgbClr val="0BD0D9"/>
              </a:solidFill>
              <a:effectLst/>
              <a:uLnTx/>
              <a:uFillTx/>
              <a:latin typeface="+mj-lt"/>
              <a:ea typeface="+mn-ea"/>
              <a:cs typeface="+mn-cs"/>
            </a:endParaRPr>
          </a:p>
          <a:p>
            <a:pPr marL="0" marR="0" lvl="0" indent="0" algn="l" defTabSz="685766" rtl="0" eaLnBrk="1" fontAlgn="base" latinLnBrk="0" hangingPunct="1">
              <a:lnSpc>
                <a:spcPct val="120000"/>
              </a:lnSpc>
              <a:spcBef>
                <a:spcPts val="52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j-lt"/>
                <a:ea typeface="+mn-ea"/>
                <a:cs typeface="+mn-cs"/>
              </a:rPr>
              <a:t>In the body: how food is digested, absorbed and assimilated</a:t>
            </a: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Macronutrients (required in relatively large amounts) </a:t>
            </a:r>
          </a:p>
          <a:p>
            <a:pPr marL="742950" marR="0" lvl="1" indent="-228600" algn="just" defTabSz="914400" rtl="0" eaLnBrk="1" fontAlgn="base" latinLnBrk="0" hangingPunct="1">
              <a:lnSpc>
                <a:spcPct val="90000"/>
              </a:lnSpc>
              <a:spcBef>
                <a:spcPts val="480"/>
              </a:spcBef>
              <a:spcAft>
                <a:spcPts val="0"/>
              </a:spcAft>
              <a:buClr>
                <a:srgbClr val="C80F0F"/>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Energy-giving foods (carbohydrates and fats) and body-building foods (proteins)</a:t>
            </a:r>
          </a:p>
          <a:p>
            <a:pPr marL="0" marR="0" lvl="0" indent="0" algn="just" defTabSz="685766" rtl="0" eaLnBrk="1" fontAlgn="base" latinLnBrk="0" hangingPunct="1">
              <a:lnSpc>
                <a:spcPct val="120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685766" rtl="0" eaLnBrk="1" fontAlgn="base" latinLnBrk="0" hangingPunct="1">
              <a:lnSpc>
                <a:spcPct val="12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Micronutrients ( need in relatively small amount)</a:t>
            </a:r>
          </a:p>
          <a:p>
            <a:pPr marL="0" marR="0" lvl="0" indent="0" algn="just" defTabSz="685766" rtl="0" eaLnBrk="1" fontAlgn="base" latinLnBrk="0" hangingPunct="1">
              <a:lnSpc>
                <a:spcPct val="12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Protective food ( vitamins and minerals)</a:t>
            </a:r>
          </a:p>
          <a:p>
            <a:pPr marL="0" marR="0" lvl="0" indent="0" algn="just" defTabSz="685766" rtl="0" eaLnBrk="1" fontAlgn="base" latinLnBrk="0" hangingPunct="1">
              <a:lnSpc>
                <a:spcPct val="120000"/>
              </a:lnSpc>
              <a:spcBef>
                <a:spcPts val="0"/>
              </a:spcBef>
              <a:spcAft>
                <a:spcPts val="0"/>
              </a:spcAft>
              <a:buClrTx/>
              <a:buSzTx/>
              <a:tabLst/>
              <a:defRPr/>
            </a:pPr>
            <a:endParaRPr lang="en-US" dirty="0">
              <a:solidFill>
                <a:srgbClr val="000000"/>
              </a:solidFill>
              <a:latin typeface="Arial"/>
            </a:endParaRP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685766" rtl="0" eaLnBrk="1" fontAlgn="base" latinLnBrk="0" hangingPunct="1">
              <a:lnSpc>
                <a:spcPct val="120000"/>
              </a:lnSpc>
              <a:spcBef>
                <a:spcPts val="0"/>
              </a:spcBef>
              <a:spcAft>
                <a:spcPts val="0"/>
              </a:spcAft>
              <a:buClrTx/>
              <a:buSzTx/>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685766" rtl="0" eaLnBrk="1" fontAlgn="base" latinLnBrk="0" hangingPunct="1">
              <a:lnSpc>
                <a:spcPct val="12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685766" rtl="0" eaLnBrk="1" fontAlgn="base" latinLnBrk="0" hangingPunct="1">
              <a:lnSpc>
                <a:spcPct val="120000"/>
              </a:lnSpc>
              <a:spcBef>
                <a:spcPts val="52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BD0D9"/>
              </a:solidFill>
              <a:effectLst/>
              <a:uLnTx/>
              <a:uFillTx/>
              <a:latin typeface="+mj-lt"/>
              <a:ea typeface="+mn-ea"/>
              <a:cs typeface="+mn-cs"/>
            </a:endParaRPr>
          </a:p>
          <a:p>
            <a:pPr rtl="0" fontAlgn="base">
              <a:spcBef>
                <a:spcPts val="520"/>
              </a:spcBef>
              <a:spcAft>
                <a:spcPts val="0"/>
              </a:spcAft>
            </a:pPr>
            <a:endParaRPr lang="en-US" sz="1600" b="0" i="0" u="none" strike="noStrike" dirty="0">
              <a:solidFill>
                <a:srgbClr val="0BD0D9"/>
              </a:solidFill>
              <a:effectLst/>
              <a:latin typeface="Noto Sans Symbols"/>
            </a:endParaRPr>
          </a:p>
          <a:p>
            <a:endParaRPr lang="en-US" dirty="0"/>
          </a:p>
        </p:txBody>
      </p:sp>
      <p:sp>
        <p:nvSpPr>
          <p:cNvPr id="4" name="Title 3">
            <a:extLst>
              <a:ext uri="{FF2B5EF4-FFF2-40B4-BE49-F238E27FC236}">
                <a16:creationId xmlns:a16="http://schemas.microsoft.com/office/drawing/2014/main" id="{B3EA3A64-53CF-422B-826C-F7B58E4A147B}"/>
              </a:ext>
            </a:extLst>
          </p:cNvPr>
          <p:cNvSpPr>
            <a:spLocks noGrp="1"/>
          </p:cNvSpPr>
          <p:nvPr>
            <p:ph type="title"/>
          </p:nvPr>
        </p:nvSpPr>
        <p:spPr>
          <a:xfrm>
            <a:off x="281260" y="64517"/>
            <a:ext cx="6452845" cy="720725"/>
          </a:xfrm>
        </p:spPr>
        <p:txBody>
          <a:bodyPr/>
          <a:lstStyle/>
          <a:p>
            <a:r>
              <a:rPr lang="de-DE" b="0" dirty="0">
                <a:solidFill>
                  <a:srgbClr val="04617B"/>
                </a:solidFill>
              </a:rPr>
              <a:t>D</a:t>
            </a:r>
            <a:r>
              <a:rPr lang="en-US" b="0" dirty="0" err="1">
                <a:solidFill>
                  <a:srgbClr val="04617B"/>
                </a:solidFill>
              </a:rPr>
              <a:t>efinition</a:t>
            </a:r>
            <a:r>
              <a:rPr lang="en-US" b="0" dirty="0">
                <a:solidFill>
                  <a:srgbClr val="04617B"/>
                </a:solidFill>
              </a:rPr>
              <a:t> of terms</a:t>
            </a:r>
            <a:endParaRPr lang="en-US" dirty="0"/>
          </a:p>
        </p:txBody>
      </p:sp>
    </p:spTree>
    <p:extLst>
      <p:ext uri="{BB962C8B-B14F-4D97-AF65-F5344CB8AC3E}">
        <p14:creationId xmlns:p14="http://schemas.microsoft.com/office/powerpoint/2010/main" val="1291734420"/>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124CF9-8343-44E1-A04C-F2CC15286A9E}"/>
              </a:ext>
            </a:extLst>
          </p:cNvPr>
          <p:cNvSpPr>
            <a:spLocks noGrp="1"/>
          </p:cNvSpPr>
          <p:nvPr>
            <p:ph type="body" sz="quarter" idx="13"/>
          </p:nvPr>
        </p:nvSpPr>
        <p:spPr>
          <a:xfrm>
            <a:off x="599757" y="1041009"/>
            <a:ext cx="9563579" cy="5092663"/>
          </a:xfrm>
        </p:spPr>
        <p:txBody>
          <a:bodyPr vert="horz" lIns="0" tIns="0" rIns="72000" bIns="0" rtlCol="0" anchor="t">
            <a:noAutofit/>
          </a:bodyPr>
          <a:lstStyle/>
          <a:p>
            <a:pPr indent="-342900" rtl="0">
              <a:spcBef>
                <a:spcPts val="0"/>
              </a:spcBef>
              <a:spcAft>
                <a:spcPts val="0"/>
              </a:spcAft>
            </a:pPr>
            <a:r>
              <a:rPr lang="en-US" sz="1600" b="0" i="0" u="none" strike="noStrike" dirty="0">
                <a:solidFill>
                  <a:srgbClr val="000000"/>
                </a:solidFill>
                <a:effectLst/>
                <a:latin typeface="Arial" panose="020B0604020202020204" pitchFamily="34" charset="0"/>
              </a:rPr>
              <a:t>Requirements relating to food handlers and handling of food;</a:t>
            </a:r>
            <a:endParaRPr lang="en-US" b="0" dirty="0">
              <a:effectLst/>
            </a:endParaRPr>
          </a:p>
          <a:p>
            <a:pPr rtl="0" fontAlgn="base">
              <a:spcBef>
                <a:spcPts val="480"/>
              </a:spcBef>
              <a:spcAft>
                <a:spcPts val="0"/>
              </a:spcAft>
            </a:pPr>
            <a:r>
              <a:rPr lang="en-US" sz="1600" b="1" i="0" u="none" strike="noStrike" dirty="0">
                <a:solidFill>
                  <a:schemeClr val="accent1"/>
                </a:solidFill>
                <a:effectLst/>
                <a:latin typeface="Arial" panose="020B0604020202020204" pitchFamily="34" charset="0"/>
              </a:rPr>
              <a:t>Health status</a:t>
            </a:r>
            <a:endParaRPr lang="en-US" sz="1600" b="0" i="0" u="none" strike="noStrike" dirty="0">
              <a:solidFill>
                <a:schemeClr val="accent1"/>
              </a:solidFill>
              <a:effectLst/>
              <a:latin typeface="Arial" panose="020B0604020202020204" pitchFamily="34" charset="0"/>
            </a:endParaRPr>
          </a:p>
          <a:p>
            <a:pPr rtl="0" fontAlgn="base">
              <a:spcBef>
                <a:spcPts val="480"/>
              </a:spcBef>
              <a:spcAft>
                <a:spcPts val="0"/>
              </a:spcAft>
              <a:buFont typeface="Arial" panose="020B0604020202020204" pitchFamily="34" charset="0"/>
              <a:buChar char="•"/>
            </a:pPr>
            <a:r>
              <a:rPr lang="en-US" sz="1600" b="0" i="0" u="none" strike="noStrike" dirty="0">
                <a:solidFill>
                  <a:srgbClr val="000000"/>
                </a:solidFill>
                <a:effectLst/>
                <a:latin typeface="Arial"/>
                <a:cs typeface="Arial"/>
              </a:rPr>
              <a:t>People known, or suspected to be suffering from, or to be a carrier of a disease or illness likely to be transmitted through food should not be allowed to enter any food handling area if there is any likelihood of food contamination. </a:t>
            </a:r>
          </a:p>
          <a:p>
            <a:pPr rtl="0" fontAlgn="base">
              <a:spcBef>
                <a:spcPts val="480"/>
              </a:spcBef>
              <a:spcAft>
                <a:spcPts val="0"/>
              </a:spcAft>
              <a:buFont typeface="Arial" panose="020B0604020202020204" pitchFamily="34" charset="0"/>
              <a:buChar char="•"/>
            </a:pPr>
            <a:r>
              <a:rPr lang="en-US" sz="1600" b="0" i="0" u="none" strike="noStrike" dirty="0">
                <a:solidFill>
                  <a:srgbClr val="000000"/>
                </a:solidFill>
                <a:effectLst/>
                <a:latin typeface="Arial"/>
                <a:cs typeface="Arial"/>
              </a:rPr>
              <a:t>Medical examination should be carried out.</a:t>
            </a:r>
          </a:p>
          <a:p>
            <a:pPr rtl="0" fontAlgn="base">
              <a:spcBef>
                <a:spcPts val="480"/>
              </a:spcBef>
              <a:spcAft>
                <a:spcPts val="0"/>
              </a:spcAft>
              <a:buFont typeface="Arial" panose="020B0604020202020204" pitchFamily="34" charset="0"/>
              <a:buChar char="•"/>
            </a:pPr>
            <a:r>
              <a:rPr lang="en-US" sz="1600" b="0" i="0" u="none" strike="noStrike" dirty="0">
                <a:solidFill>
                  <a:srgbClr val="000000"/>
                </a:solidFill>
                <a:effectLst/>
                <a:latin typeface="Arial"/>
                <a:cs typeface="Arial"/>
              </a:rPr>
              <a:t>Conditions to exclude from food handling;</a:t>
            </a:r>
          </a:p>
          <a:p>
            <a:pPr indent="-342900" rtl="0">
              <a:spcBef>
                <a:spcPts val="480"/>
              </a:spcBef>
              <a:spcAft>
                <a:spcPts val="0"/>
              </a:spcAft>
            </a:pPr>
            <a:r>
              <a:rPr lang="en-US" sz="1600" b="0" i="0" u="none" strike="noStrike" dirty="0">
                <a:solidFill>
                  <a:srgbClr val="000000"/>
                </a:solidFill>
                <a:effectLst/>
                <a:latin typeface="Arial" panose="020B0604020202020204" pitchFamily="34" charset="0"/>
              </a:rPr>
              <a:t>   Jaundice, vomiting, fever ,visible infected skin lesion, discharge from ear, eyes and nose.</a:t>
            </a:r>
          </a:p>
          <a:p>
            <a:pPr indent="-342900" rtl="0">
              <a:spcBef>
                <a:spcPts val="480"/>
              </a:spcBef>
              <a:spcAft>
                <a:spcPts val="0"/>
              </a:spcAft>
            </a:pPr>
            <a:endParaRPr lang="en-US" b="0" dirty="0">
              <a:effectLst/>
            </a:endParaRPr>
          </a:p>
          <a:p>
            <a:pPr indent="-342900" rtl="0">
              <a:spcBef>
                <a:spcPts val="0"/>
              </a:spcBef>
              <a:spcAft>
                <a:spcPts val="0"/>
              </a:spcAft>
            </a:pPr>
            <a:r>
              <a:rPr lang="en-US" sz="1600" b="0" i="0" u="none" strike="noStrike" dirty="0">
                <a:solidFill>
                  <a:srgbClr val="000000"/>
                </a:solidFill>
                <a:effectLst/>
                <a:latin typeface="Arial" panose="020B0604020202020204" pitchFamily="34" charset="0"/>
              </a:rPr>
              <a:t> </a:t>
            </a:r>
            <a:r>
              <a:rPr lang="en-US" sz="1600" b="1" i="0" u="none" strike="noStrike" dirty="0">
                <a:solidFill>
                  <a:schemeClr val="accent1"/>
                </a:solidFill>
                <a:effectLst/>
                <a:latin typeface="Arial" panose="020B0604020202020204" pitchFamily="34" charset="0"/>
              </a:rPr>
              <a:t>Personal cleanliness</a:t>
            </a:r>
            <a:endParaRPr lang="en-US" b="0" dirty="0">
              <a:solidFill>
                <a:schemeClr val="accent1"/>
              </a:solidFill>
              <a:effectLst/>
            </a:endParaRPr>
          </a:p>
          <a:p>
            <a:pPr rtl="0" fontAlgn="base">
              <a:spcBef>
                <a:spcPts val="560"/>
              </a:spcBef>
              <a:spcAft>
                <a:spcPts val="0"/>
              </a:spcAft>
              <a:buFont typeface="Arial" panose="020B0604020202020204" pitchFamily="34" charset="0"/>
              <a:buChar char="•"/>
            </a:pPr>
            <a:r>
              <a:rPr lang="en-US" sz="1600" b="0" i="0" u="none" strike="noStrike" dirty="0">
                <a:solidFill>
                  <a:srgbClr val="000000"/>
                </a:solidFill>
                <a:effectLst/>
                <a:latin typeface="Arial"/>
                <a:cs typeface="Arial"/>
              </a:rPr>
              <a:t>Food handlers should maintain high degree of  personal cleanliness.</a:t>
            </a:r>
          </a:p>
          <a:p>
            <a:pPr fontAlgn="base">
              <a:spcBef>
                <a:spcPts val="560"/>
              </a:spcBef>
              <a:buFont typeface="Arial" panose="020B0604020202020204" pitchFamily="34" charset="0"/>
              <a:buChar char="•"/>
            </a:pPr>
            <a:r>
              <a:rPr lang="en-US" sz="1600" b="0" i="0" u="none" strike="noStrike" dirty="0">
                <a:solidFill>
                  <a:srgbClr val="000000"/>
                </a:solidFill>
                <a:effectLst/>
                <a:latin typeface="Arial"/>
                <a:cs typeface="Arial"/>
              </a:rPr>
              <a:t>Wear </a:t>
            </a:r>
            <a:r>
              <a:rPr lang="en-US" dirty="0">
                <a:solidFill>
                  <a:srgbClr val="000000"/>
                </a:solidFill>
                <a:latin typeface="Arial"/>
                <a:cs typeface="Arial"/>
              </a:rPr>
              <a:t>clean, adequate</a:t>
            </a:r>
            <a:r>
              <a:rPr lang="en-US" sz="1600" b="0" i="0" u="none" strike="noStrike" dirty="0">
                <a:solidFill>
                  <a:srgbClr val="000000"/>
                </a:solidFill>
                <a:effectLst/>
                <a:latin typeface="Arial"/>
                <a:cs typeface="Arial"/>
              </a:rPr>
              <a:t> clothing</a:t>
            </a:r>
            <a:r>
              <a:rPr lang="en-US" dirty="0">
                <a:solidFill>
                  <a:srgbClr val="000000"/>
                </a:solidFill>
                <a:latin typeface="Arial"/>
                <a:cs typeface="Arial"/>
              </a:rPr>
              <a:t> and head covering</a:t>
            </a:r>
            <a:endParaRPr lang="en-US" sz="1600" b="0" i="0" u="none" strike="noStrike" dirty="0">
              <a:solidFill>
                <a:srgbClr val="000000"/>
              </a:solidFill>
              <a:effectLst/>
              <a:latin typeface="Arial"/>
              <a:cs typeface="Arial"/>
            </a:endParaRPr>
          </a:p>
          <a:p>
            <a:pPr rtl="0" fontAlgn="base">
              <a:spcBef>
                <a:spcPts val="560"/>
              </a:spcBef>
              <a:spcAft>
                <a:spcPts val="0"/>
              </a:spcAft>
              <a:buFont typeface="Arial" panose="020B0604020202020204" pitchFamily="34" charset="0"/>
              <a:buChar char="•"/>
            </a:pPr>
            <a:r>
              <a:rPr lang="en-US" sz="1600" b="0" i="0" u="none" strike="noStrike" dirty="0">
                <a:solidFill>
                  <a:srgbClr val="000000"/>
                </a:solidFill>
                <a:effectLst/>
                <a:latin typeface="Arial"/>
                <a:cs typeface="Arial"/>
              </a:rPr>
              <a:t>Bathe daily with soap and water</a:t>
            </a:r>
          </a:p>
          <a:p>
            <a:pPr rtl="0" fontAlgn="base">
              <a:spcBef>
                <a:spcPts val="560"/>
              </a:spcBef>
              <a:spcAft>
                <a:spcPts val="0"/>
              </a:spcAft>
              <a:buFont typeface="Arial" panose="020B0604020202020204" pitchFamily="34" charset="0"/>
              <a:buChar char="•"/>
            </a:pPr>
            <a:r>
              <a:rPr lang="en-US" sz="1600" b="0" i="0" u="none" strike="noStrike" dirty="0">
                <a:solidFill>
                  <a:srgbClr val="000000"/>
                </a:solidFill>
                <a:effectLst/>
                <a:latin typeface="Arial"/>
                <a:cs typeface="Arial"/>
              </a:rPr>
              <a:t>Wash their hair and brush their teeth daily</a:t>
            </a:r>
          </a:p>
          <a:p>
            <a:pPr rtl="0" fontAlgn="base">
              <a:spcBef>
                <a:spcPts val="560"/>
              </a:spcBef>
              <a:spcAft>
                <a:spcPts val="0"/>
              </a:spcAft>
              <a:buFont typeface="Arial" panose="020B0604020202020204" pitchFamily="34" charset="0"/>
              <a:buChar char="•"/>
            </a:pPr>
            <a:r>
              <a:rPr lang="en-US" sz="1600" b="0" i="0" u="none" strike="noStrike" dirty="0">
                <a:solidFill>
                  <a:srgbClr val="000000"/>
                </a:solidFill>
                <a:effectLst/>
                <a:latin typeface="Arial" panose="020B0604020202020204" pitchFamily="34" charset="0"/>
              </a:rPr>
              <a:t>Food handlers should wear clean and washable over clothing. They should change it whenever dirty.</a:t>
            </a:r>
          </a:p>
          <a:p>
            <a:endParaRPr lang="en-US" dirty="0"/>
          </a:p>
        </p:txBody>
      </p:sp>
      <p:sp>
        <p:nvSpPr>
          <p:cNvPr id="3" name="Title 2">
            <a:extLst>
              <a:ext uri="{FF2B5EF4-FFF2-40B4-BE49-F238E27FC236}">
                <a16:creationId xmlns:a16="http://schemas.microsoft.com/office/drawing/2014/main" id="{A74F834A-1E1F-408B-8868-962D809A867C}"/>
              </a:ext>
            </a:extLst>
          </p:cNvPr>
          <p:cNvSpPr>
            <a:spLocks noGrp="1"/>
          </p:cNvSpPr>
          <p:nvPr>
            <p:ph type="title"/>
          </p:nvPr>
        </p:nvSpPr>
        <p:spPr/>
        <p:txBody>
          <a:bodyPr/>
          <a:lstStyle/>
          <a:p>
            <a:r>
              <a:rPr lang="en-US" sz="2400" b="0" i="0" u="none" strike="noStrike" dirty="0">
                <a:solidFill>
                  <a:srgbClr val="000000"/>
                </a:solidFill>
                <a:effectLst/>
                <a:latin typeface="Arial" panose="020B0604020202020204" pitchFamily="34" charset="0"/>
              </a:rPr>
              <a:t>Requirements of food handlers</a:t>
            </a:r>
            <a:endParaRPr lang="en-US" dirty="0"/>
          </a:p>
        </p:txBody>
      </p:sp>
    </p:spTree>
    <p:extLst>
      <p:ext uri="{BB962C8B-B14F-4D97-AF65-F5344CB8AC3E}">
        <p14:creationId xmlns:p14="http://schemas.microsoft.com/office/powerpoint/2010/main" val="3690187872"/>
      </p:ext>
    </p:extLst>
  </p:cSld>
  <p:clrMapOvr>
    <a:masterClrMapping/>
  </p:clrMapOvr>
  <p:transition>
    <p:fade/>
  </p:transition>
  <p:extLst>
    <p:ext uri="{6950BFC3-D8DA-4A85-94F7-54DA5524770B}">
      <p188:commentRel xmlns:p188="http://schemas.microsoft.com/office/powerpoint/2018/8/main" r:id="rId2"/>
    </p:ext>
  </p:extLs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46590F-1188-4046-818B-2AE4E75B69FA}"/>
              </a:ext>
            </a:extLst>
          </p:cNvPr>
          <p:cNvSpPr>
            <a:spLocks noGrp="1"/>
          </p:cNvSpPr>
          <p:nvPr>
            <p:ph type="body" sz="quarter" idx="13"/>
          </p:nvPr>
        </p:nvSpPr>
        <p:spPr>
          <a:xfrm>
            <a:off x="599757" y="339047"/>
            <a:ext cx="9563579" cy="6164495"/>
          </a:xfrm>
        </p:spPr>
        <p:txBody>
          <a:bodyPr vert="horz" lIns="0" tIns="0" rIns="72000" bIns="0" rtlCol="0" anchor="t">
            <a:noAutofit/>
          </a:bodyPr>
          <a:lstStyle/>
          <a:p>
            <a:pPr marL="285750" indent="-285750" fontAlgn="base">
              <a:spcBef>
                <a:spcPts val="560"/>
              </a:spcBef>
              <a:buChar char="•"/>
            </a:pPr>
            <a:r>
              <a:rPr lang="en-US" sz="1800" dirty="0">
                <a:ea typeface="+mn-lt"/>
                <a:cs typeface="+mn-lt"/>
              </a:rPr>
              <a:t>Refrain from smoking, coughing, sneezing, spitting over unprotected food and always wash their hands.</a:t>
            </a:r>
            <a:endParaRPr lang="en-US" sz="1800">
              <a:cs typeface="Arial"/>
            </a:endParaRPr>
          </a:p>
          <a:p>
            <a:r>
              <a:rPr lang="en-US" sz="1800" dirty="0">
                <a:ea typeface="+mn-lt"/>
                <a:cs typeface="+mn-lt"/>
              </a:rPr>
              <a:t>•Cuts and wounds should be covered by suitable waterproof dressing. </a:t>
            </a:r>
            <a:endParaRPr lang="en-US" sz="1800" dirty="0">
              <a:cs typeface="Arial"/>
            </a:endParaRPr>
          </a:p>
          <a:p>
            <a:r>
              <a:rPr lang="en-US" sz="1800" dirty="0">
                <a:ea typeface="+mn-lt"/>
                <a:cs typeface="+mn-lt"/>
              </a:rPr>
              <a:t>•Jewelry should not be worn or brought into food handling area if they pose a threat to the safety.</a:t>
            </a:r>
            <a:endParaRPr lang="en-US" sz="1800">
              <a:cs typeface="Arial"/>
            </a:endParaRPr>
          </a:p>
          <a:p>
            <a:endParaRPr lang="en-US" sz="1800" dirty="0">
              <a:ea typeface="+mn-lt"/>
              <a:cs typeface="+mn-lt"/>
            </a:endParaRPr>
          </a:p>
          <a:p>
            <a:r>
              <a:rPr lang="en-US" sz="1800" b="1" dirty="0">
                <a:ea typeface="+mn-lt"/>
                <a:cs typeface="+mn-lt"/>
              </a:rPr>
              <a:t>Requirements related to food premises</a:t>
            </a:r>
            <a:endParaRPr lang="en-US" sz="1800" dirty="0">
              <a:cs typeface="Arial"/>
            </a:endParaRPr>
          </a:p>
          <a:p>
            <a:r>
              <a:rPr lang="en-US" sz="1800" dirty="0">
                <a:ea typeface="+mn-lt"/>
                <a:cs typeface="+mn-lt"/>
              </a:rPr>
              <a:t>•An adequate supply of safe water with appropriate facilities for its storage should be provided.</a:t>
            </a:r>
            <a:endParaRPr lang="en-US" sz="1800" dirty="0">
              <a:cs typeface="Arial"/>
            </a:endParaRPr>
          </a:p>
          <a:p>
            <a:r>
              <a:rPr lang="en-US" sz="1800" dirty="0">
                <a:ea typeface="+mn-lt"/>
                <a:cs typeface="+mn-lt"/>
              </a:rPr>
              <a:t>•An adequate drainage and waste disposal systems should be provided.</a:t>
            </a:r>
            <a:endParaRPr lang="en-US" sz="1800" dirty="0">
              <a:cs typeface="Arial"/>
            </a:endParaRPr>
          </a:p>
          <a:p>
            <a:r>
              <a:rPr lang="en-US" sz="1800" dirty="0">
                <a:ea typeface="+mn-lt"/>
                <a:cs typeface="+mn-lt"/>
              </a:rPr>
              <a:t>•Adequate changing and personal hygiene facilities to washing and drying hands. </a:t>
            </a:r>
            <a:endParaRPr lang="en-US" sz="1800">
              <a:cs typeface="Arial"/>
            </a:endParaRPr>
          </a:p>
          <a:p>
            <a:r>
              <a:rPr lang="en-US" sz="1800" dirty="0">
                <a:ea typeface="+mn-lt"/>
                <a:cs typeface="+mn-lt"/>
              </a:rPr>
              <a:t>•Facilities for washing food and equipment: in form of sinks should be provided. </a:t>
            </a:r>
            <a:endParaRPr lang="en-US" sz="1800" dirty="0">
              <a:cs typeface="Arial"/>
            </a:endParaRPr>
          </a:p>
          <a:p>
            <a:r>
              <a:rPr lang="en-US" sz="1800" dirty="0">
                <a:ea typeface="+mn-lt"/>
                <a:cs typeface="+mn-lt"/>
              </a:rPr>
              <a:t>•If necessary, adequate facilities for the storage of food, ingredients and non-food chemicals.</a:t>
            </a:r>
            <a:endParaRPr lang="en-US" sz="1800" dirty="0">
              <a:cs typeface="Arial"/>
            </a:endParaRPr>
          </a:p>
          <a:p>
            <a:r>
              <a:rPr lang="en-US" sz="1800" dirty="0">
                <a:ea typeface="+mn-lt"/>
                <a:cs typeface="+mn-lt"/>
              </a:rPr>
              <a:t>•First aid materials, cloak room, good lighting and ventilation should be provided</a:t>
            </a:r>
            <a:endParaRPr lang="en-US" sz="1800" dirty="0">
              <a:cs typeface="Arial"/>
            </a:endParaRPr>
          </a:p>
          <a:p>
            <a:r>
              <a:rPr lang="en-US" sz="1800" dirty="0">
                <a:ea typeface="+mn-lt"/>
                <a:cs typeface="+mn-lt"/>
              </a:rPr>
              <a:t>•Food rooms shall not communicate with sleeping room</a:t>
            </a:r>
            <a:endParaRPr lang="en-US" sz="1800" dirty="0"/>
          </a:p>
          <a:p>
            <a:endParaRPr lang="en-US" dirty="0">
              <a:cs typeface="Arial"/>
            </a:endParaRPr>
          </a:p>
        </p:txBody>
      </p:sp>
    </p:spTree>
    <p:extLst>
      <p:ext uri="{BB962C8B-B14F-4D97-AF65-F5344CB8AC3E}">
        <p14:creationId xmlns:p14="http://schemas.microsoft.com/office/powerpoint/2010/main" val="1470718377"/>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F31BB3-E701-4C10-8DCE-E0F8858B4A3C}"/>
              </a:ext>
            </a:extLst>
          </p:cNvPr>
          <p:cNvSpPr>
            <a:spLocks noGrp="1"/>
          </p:cNvSpPr>
          <p:nvPr>
            <p:ph type="body" sz="quarter" idx="13"/>
          </p:nvPr>
        </p:nvSpPr>
        <p:spPr>
          <a:xfrm>
            <a:off x="599757" y="719191"/>
            <a:ext cx="9563579" cy="5506948"/>
          </a:xfrm>
        </p:spPr>
        <p:txBody>
          <a:bodyPr/>
          <a:lstStyle/>
          <a:p>
            <a:r>
              <a:rPr lang="en-US" sz="1800" dirty="0">
                <a:solidFill>
                  <a:schemeClr val="accent1"/>
                </a:solidFill>
              </a:rPr>
              <a:t>Cleanliness and general repair of food rooms</a:t>
            </a:r>
          </a:p>
          <a:p>
            <a:r>
              <a:rPr lang="en-US" sz="1800" dirty="0"/>
              <a:t>Walls , floors, doors , windows and ceilings shall be kept clean , in good order, repair and condition; as to:</a:t>
            </a:r>
          </a:p>
          <a:p>
            <a:pPr marL="285750" indent="-285750">
              <a:buFont typeface="Arial" panose="020B0604020202020204" pitchFamily="34" charset="0"/>
              <a:buChar char="•"/>
            </a:pPr>
            <a:r>
              <a:rPr lang="en-US" sz="1800" dirty="0"/>
              <a:t>To prevent any risk of infestation by rats and insects</a:t>
            </a:r>
          </a:p>
          <a:p>
            <a:endParaRPr lang="en-US" sz="1800" dirty="0"/>
          </a:p>
          <a:p>
            <a:r>
              <a:rPr lang="en-US" sz="1800" dirty="0">
                <a:solidFill>
                  <a:schemeClr val="accent1"/>
                </a:solidFill>
              </a:rPr>
              <a:t>Solid waste management</a:t>
            </a:r>
            <a:endParaRPr lang="en-US" sz="1800" dirty="0"/>
          </a:p>
          <a:p>
            <a:r>
              <a:rPr lang="en-US" sz="1800" dirty="0"/>
              <a:t>No refuse or solid waste shall be allowed to accumulate in any food room</a:t>
            </a:r>
          </a:p>
          <a:p>
            <a:r>
              <a:rPr lang="en-US" sz="1800" dirty="0"/>
              <a:t>Temperature at which foods must be kept in regard to meat, fish, eggs or milk production</a:t>
            </a:r>
          </a:p>
          <a:p>
            <a:r>
              <a:rPr lang="en-US" sz="1800" dirty="0"/>
              <a:t>Cooked foods to be kept at temperature of 62.7 _ 10-degree</a:t>
            </a:r>
            <a:r>
              <a:rPr kumimoji="0" lang="en-US" sz="1800" b="0" i="0" u="none" strike="noStrike" kern="1200" cap="none" spc="0" normalizeH="0" baseline="0" noProof="0" dirty="0">
                <a:ln>
                  <a:noFill/>
                </a:ln>
                <a:solidFill>
                  <a:srgbClr val="000000"/>
                </a:solidFill>
                <a:effectLst/>
                <a:uLnTx/>
                <a:uFillTx/>
                <a:latin typeface="Arial"/>
                <a:ea typeface="+mn-ea"/>
                <a:cs typeface="+mn-cs"/>
              </a:rPr>
              <a:t> Celsius ( 145 F-50 F) under hygienic conditions prior to serving</a:t>
            </a:r>
          </a:p>
          <a:p>
            <a:r>
              <a:rPr lang="en-US" sz="1800" dirty="0">
                <a:solidFill>
                  <a:schemeClr val="accent1"/>
                </a:solidFill>
                <a:latin typeface="Arial"/>
              </a:rPr>
              <a:t>Sanitary conveniences</a:t>
            </a:r>
          </a:p>
          <a:p>
            <a:r>
              <a:rPr lang="en-US" sz="1800" dirty="0">
                <a:solidFill>
                  <a:srgbClr val="000000"/>
                </a:solidFill>
                <a:latin typeface="Arial"/>
              </a:rPr>
              <a:t>Should be clean, no odor, good light and ventilated, good hand washing facility</a:t>
            </a:r>
          </a:p>
          <a:p>
            <a:endParaRPr lang="en-US" dirty="0">
              <a:solidFill>
                <a:srgbClr val="000000"/>
              </a:solidFill>
              <a:latin typeface="Arial"/>
            </a:endParaRPr>
          </a:p>
          <a:p>
            <a:r>
              <a:rPr lang="en-US" sz="2000" dirty="0">
                <a:solidFill>
                  <a:schemeClr val="accent2"/>
                </a:solidFill>
                <a:latin typeface="Arial"/>
              </a:rPr>
              <a:t>Food rooms shall not communicate with a sleeping room </a:t>
            </a:r>
            <a:r>
              <a:rPr lang="en-US" sz="2000" dirty="0">
                <a:solidFill>
                  <a:schemeClr val="accent1"/>
                </a:solidFill>
                <a:latin typeface="Arial"/>
              </a:rPr>
              <a:t>!!!</a:t>
            </a:r>
            <a:endParaRPr lang="en-US" sz="2000" dirty="0">
              <a:solidFill>
                <a:schemeClr val="accent1"/>
              </a:solidFill>
            </a:endParaRPr>
          </a:p>
        </p:txBody>
      </p:sp>
    </p:spTree>
    <p:extLst>
      <p:ext uri="{BB962C8B-B14F-4D97-AF65-F5344CB8AC3E}">
        <p14:creationId xmlns:p14="http://schemas.microsoft.com/office/powerpoint/2010/main" val="1135097759"/>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A9FCE3-73ED-4B0A-92F5-058113F9BCBD}"/>
              </a:ext>
            </a:extLst>
          </p:cNvPr>
          <p:cNvSpPr>
            <a:spLocks noGrp="1"/>
          </p:cNvSpPr>
          <p:nvPr>
            <p:ph type="body" sz="quarter" idx="13"/>
          </p:nvPr>
        </p:nvSpPr>
        <p:spPr>
          <a:xfrm>
            <a:off x="599757" y="1361295"/>
            <a:ext cx="9563579" cy="5090876"/>
          </a:xfrm>
        </p:spPr>
        <p:txBody>
          <a:bodyPr/>
          <a:lstStyle/>
          <a:p>
            <a:r>
              <a:rPr lang="en-US" sz="1800" dirty="0"/>
              <a:t>Sanitary phytosanitary measures (</a:t>
            </a:r>
            <a:r>
              <a:rPr lang="en-US" sz="1800" dirty="0" err="1"/>
              <a:t>sps</a:t>
            </a:r>
            <a:r>
              <a:rPr lang="en-US" sz="1800" dirty="0"/>
              <a:t>) Agreement</a:t>
            </a:r>
          </a:p>
          <a:p>
            <a:r>
              <a:rPr lang="en-US" sz="1800" dirty="0"/>
              <a:t>Technical Barriers to Trade Agreements</a:t>
            </a:r>
          </a:p>
          <a:p>
            <a:endParaRPr lang="en-US" sz="1800" dirty="0"/>
          </a:p>
          <a:p>
            <a:r>
              <a:rPr lang="en-US" sz="1800" dirty="0">
                <a:solidFill>
                  <a:srgbClr val="C00000"/>
                </a:solidFill>
              </a:rPr>
              <a:t>Functions of WTO</a:t>
            </a:r>
          </a:p>
          <a:p>
            <a:pPr marL="342900" marR="0" lvl="0" indent="-342900" algn="l" defTabSz="914400" rtl="0" eaLnBrk="1" fontAlgn="auto" latinLnBrk="0" hangingPunct="1">
              <a:lnSpc>
                <a:spcPct val="100000"/>
              </a:lnSpc>
              <a:spcBef>
                <a:spcPct val="20000"/>
              </a:spcBef>
              <a:spcAft>
                <a:spcPct val="20000"/>
              </a:spcAft>
              <a:buClrTx/>
              <a:buSzTx/>
              <a:buFontTx/>
              <a:buChar char="•"/>
              <a:tabLst/>
              <a:defRPr/>
            </a:pPr>
            <a:r>
              <a:rPr kumimoji="0" lang="en-US" altLang="en-US" sz="1800" b="0" i="0" u="none" strike="noStrike" kern="1200" cap="none" spc="0" normalizeH="0" baseline="0" noProof="0" dirty="0">
                <a:ln>
                  <a:noFill/>
                </a:ln>
                <a:solidFill>
                  <a:prstClr val="black"/>
                </a:solidFill>
                <a:effectLst/>
                <a:uLnTx/>
                <a:uFillTx/>
                <a:ea typeface="+mn-ea"/>
                <a:cs typeface="+mn-cs"/>
              </a:rPr>
              <a:t>Negotiate trade rules and Implement trade agreements</a:t>
            </a:r>
          </a:p>
          <a:p>
            <a:pPr marL="342900" marR="0" lvl="0" indent="-342900" algn="l" defTabSz="914400" rtl="0" eaLnBrk="1" fontAlgn="auto" latinLnBrk="0" hangingPunct="1">
              <a:lnSpc>
                <a:spcPct val="100000"/>
              </a:lnSpc>
              <a:spcBef>
                <a:spcPct val="20000"/>
              </a:spcBef>
              <a:spcAft>
                <a:spcPct val="20000"/>
              </a:spcAft>
              <a:buClrTx/>
              <a:buSzTx/>
              <a:buFontTx/>
              <a:buChar char="•"/>
              <a:tabLst/>
              <a:defRPr/>
            </a:pPr>
            <a:r>
              <a:rPr kumimoji="0" lang="en-US" altLang="en-US" sz="1800" b="0" i="0" u="none" strike="noStrike" kern="1200" cap="none" spc="0" normalizeH="0" baseline="0" noProof="0" dirty="0">
                <a:ln>
                  <a:noFill/>
                </a:ln>
                <a:solidFill>
                  <a:prstClr val="black"/>
                </a:solidFill>
                <a:effectLst/>
                <a:uLnTx/>
                <a:uFillTx/>
                <a:ea typeface="+mn-ea"/>
                <a:cs typeface="+mn-cs"/>
              </a:rPr>
              <a:t>Resolve trade disputes and Review national trade policies</a:t>
            </a:r>
          </a:p>
          <a:p>
            <a:pPr marL="342900" marR="0" lvl="0" indent="-342900" algn="l" defTabSz="914400" rtl="0" eaLnBrk="1" fontAlgn="auto" latinLnBrk="0" hangingPunct="1">
              <a:lnSpc>
                <a:spcPct val="100000"/>
              </a:lnSpc>
              <a:spcBef>
                <a:spcPct val="20000"/>
              </a:spcBef>
              <a:spcAft>
                <a:spcPct val="20000"/>
              </a:spcAft>
              <a:buClrTx/>
              <a:buSzTx/>
              <a:buFontTx/>
              <a:buChar char="•"/>
              <a:tabLst/>
              <a:defRPr/>
            </a:pPr>
            <a:endParaRPr kumimoji="0" lang="en-US" altLang="en-US" sz="1800" b="0" i="0" u="none" strike="noStrike" kern="1200" cap="none" spc="0" normalizeH="0" baseline="0" noProof="0" dirty="0">
              <a:ln>
                <a:noFill/>
              </a:ln>
              <a:solidFill>
                <a:prstClr val="black"/>
              </a:solidFill>
              <a:effectLst/>
              <a:uLnTx/>
              <a:uFillTx/>
              <a:ea typeface="+mn-ea"/>
              <a:cs typeface="+mn-cs"/>
            </a:endParaRPr>
          </a:p>
          <a:p>
            <a:pPr marR="0" lvl="0" algn="l" defTabSz="914400" rtl="0" eaLnBrk="1" fontAlgn="auto" latinLnBrk="0" hangingPunct="1">
              <a:lnSpc>
                <a:spcPct val="100000"/>
              </a:lnSpc>
              <a:spcBef>
                <a:spcPct val="20000"/>
              </a:spcBef>
              <a:spcAft>
                <a:spcPct val="20000"/>
              </a:spcAft>
              <a:buClrTx/>
              <a:buSzTx/>
              <a:tabLst/>
              <a:defRPr/>
            </a:pPr>
            <a:r>
              <a:rPr lang="en-GB" altLang="en-US" sz="1800" dirty="0">
                <a:solidFill>
                  <a:schemeClr val="accent5">
                    <a:lumMod val="75000"/>
                  </a:schemeClr>
                </a:solidFill>
              </a:rPr>
              <a:t>What are SPS Measures?</a:t>
            </a:r>
          </a:p>
          <a:p>
            <a:pPr marL="192893" marR="0" lvl="0" indent="-192893" algn="l" defTabSz="771571" rtl="0" eaLnBrk="1" fontAlgn="auto" latinLnBrk="0" hangingPunct="1">
              <a:lnSpc>
                <a:spcPct val="90000"/>
              </a:lnSpc>
              <a:spcBef>
                <a:spcPts val="844"/>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ea typeface="+mn-ea"/>
                <a:cs typeface="+mn-cs"/>
              </a:rPr>
              <a:t>Any measure to protect human, animal or plant life or health from certain risks, and which may affect international trade, </a:t>
            </a:r>
            <a:r>
              <a:rPr kumimoji="0" lang="en-GB" sz="1800" b="0" i="0" u="none" strike="noStrike" kern="1200" cap="none" spc="0" normalizeH="0" baseline="0" noProof="0" dirty="0" err="1">
                <a:ln>
                  <a:noFill/>
                </a:ln>
                <a:solidFill>
                  <a:prstClr val="black"/>
                </a:solidFill>
                <a:effectLst/>
                <a:uLnTx/>
                <a:uFillTx/>
                <a:ea typeface="+mn-ea"/>
                <a:cs typeface="+mn-cs"/>
              </a:rPr>
              <a:t>e.g</a:t>
            </a:r>
            <a:r>
              <a:rPr kumimoji="0" lang="en-GB" sz="1800" b="0" i="0" u="none" strike="noStrike" kern="1200" cap="none" spc="0" normalizeH="0" baseline="0" noProof="0" dirty="0">
                <a:ln>
                  <a:noFill/>
                </a:ln>
                <a:solidFill>
                  <a:prstClr val="black"/>
                </a:solidFill>
                <a:effectLst/>
                <a:uLnTx/>
                <a:uFillTx/>
                <a:ea typeface="+mn-ea"/>
                <a:cs typeface="+mn-cs"/>
              </a:rPr>
              <a:t> product criteria, quarantine measures, processing requirements, certification</a:t>
            </a:r>
            <a:r>
              <a:rPr lang="en-GB" sz="1800" dirty="0">
                <a:solidFill>
                  <a:prstClr val="black"/>
                </a:solidFill>
              </a:rPr>
              <a:t>, </a:t>
            </a:r>
            <a:r>
              <a:rPr kumimoji="0" lang="en-GB" sz="1800" b="0" i="0" u="none" strike="noStrike" kern="1200" cap="none" spc="0" normalizeH="0" baseline="0" noProof="0" dirty="0">
                <a:ln>
                  <a:noFill/>
                </a:ln>
                <a:solidFill>
                  <a:prstClr val="black"/>
                </a:solidFill>
                <a:effectLst/>
                <a:uLnTx/>
                <a:uFillTx/>
                <a:ea typeface="+mn-ea"/>
                <a:cs typeface="+mn-cs"/>
              </a:rPr>
              <a:t>inspection</a:t>
            </a:r>
            <a:r>
              <a:rPr lang="en-GB" sz="1800" dirty="0">
                <a:solidFill>
                  <a:prstClr val="black"/>
                </a:solidFill>
              </a:rPr>
              <a:t> and </a:t>
            </a:r>
            <a:r>
              <a:rPr kumimoji="0" lang="en-GB" sz="1800" b="0" i="0" u="none" strike="noStrike" kern="1200" cap="none" spc="0" normalizeH="0" baseline="0" noProof="0" dirty="0">
                <a:ln>
                  <a:noFill/>
                </a:ln>
                <a:solidFill>
                  <a:prstClr val="black"/>
                </a:solidFill>
                <a:effectLst/>
                <a:uLnTx/>
                <a:uFillTx/>
                <a:ea typeface="+mn-ea"/>
                <a:cs typeface="+mn-cs"/>
              </a:rPr>
              <a:t>testing, etc</a:t>
            </a:r>
          </a:p>
          <a:p>
            <a:pPr marL="192893" marR="0" lvl="0" indent="-192893" algn="l" defTabSz="771571" rtl="0" eaLnBrk="1" fontAlgn="auto" latinLnBrk="0" hangingPunct="1">
              <a:lnSpc>
                <a:spcPct val="90000"/>
              </a:lnSpc>
              <a:spcBef>
                <a:spcPts val="844"/>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n-ea"/>
                <a:cs typeface="+mn-cs"/>
              </a:rPr>
              <a:t>It is the objective of the measure that counts – not the type of measure</a:t>
            </a:r>
          </a:p>
          <a:p>
            <a:pPr marL="192893" marR="0" lvl="0" indent="-192893" algn="l" defTabSz="771571" rtl="0" eaLnBrk="1" fontAlgn="auto" latinLnBrk="0" hangingPunct="1">
              <a:lnSpc>
                <a:spcPct val="90000"/>
              </a:lnSpc>
              <a:spcBef>
                <a:spcPts val="844"/>
              </a:spcBef>
              <a:spcAft>
                <a:spcPts val="0"/>
              </a:spcAft>
              <a:buClrTx/>
              <a:buSzTx/>
              <a:buFont typeface="Arial" panose="020B0604020202020204" pitchFamily="34" charset="0"/>
              <a:buChar char="•"/>
              <a:tabLst/>
              <a:defRPr/>
            </a:pPr>
            <a:r>
              <a:rPr lang="en-US" sz="1800" dirty="0">
                <a:solidFill>
                  <a:prstClr val="black"/>
                </a:solidFill>
              </a:rPr>
              <a:t>Measure are based on risk assessment and international standards ( Art 3 &amp; 5)</a:t>
            </a:r>
            <a:endParaRPr kumimoji="0" lang="en-US" sz="1800" b="0" i="0" u="none" strike="noStrike" kern="1200" cap="none" spc="0" normalizeH="0" baseline="0" noProof="0" dirty="0">
              <a:ln>
                <a:noFill/>
              </a:ln>
              <a:solidFill>
                <a:prstClr val="black"/>
              </a:solidFill>
              <a:effectLst/>
              <a:uLnTx/>
              <a:uFillTx/>
              <a:ea typeface="+mn-ea"/>
              <a:cs typeface="+mn-cs"/>
            </a:endParaRPr>
          </a:p>
          <a:p>
            <a:pPr marR="0" lvl="0" algn="l" defTabSz="914400" rtl="0" eaLnBrk="1" fontAlgn="auto" latinLnBrk="0" hangingPunct="1">
              <a:lnSpc>
                <a:spcPct val="100000"/>
              </a:lnSpc>
              <a:spcBef>
                <a:spcPct val="20000"/>
              </a:spcBef>
              <a:spcAft>
                <a:spcPct val="20000"/>
              </a:spcAft>
              <a:buClrTx/>
              <a:buSzTx/>
              <a:tabLst/>
              <a:defRPr/>
            </a:pPr>
            <a:endParaRPr lang="en-GB" altLang="en-US" dirty="0">
              <a:solidFill>
                <a:prstClr val="black"/>
              </a:solidFill>
              <a:latin typeface="Times New Roman" panose="02020603050405020304" pitchFamily="18" charset="0"/>
            </a:endParaRPr>
          </a:p>
          <a:p>
            <a:pPr marR="0" lvl="0" algn="l" defTabSz="914400" rtl="0" eaLnBrk="1" fontAlgn="auto" latinLnBrk="0" hangingPunct="1">
              <a:lnSpc>
                <a:spcPct val="100000"/>
              </a:lnSpc>
              <a:spcBef>
                <a:spcPct val="20000"/>
              </a:spcBef>
              <a:spcAft>
                <a:spcPct val="20000"/>
              </a:spcAft>
              <a:buClrTx/>
              <a:buSzTx/>
              <a:tabLst/>
              <a:defRPr/>
            </a:pPr>
            <a:endParaRPr kumimoji="0" lang="en-GB"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endParaRPr lang="en-US" dirty="0"/>
          </a:p>
        </p:txBody>
      </p:sp>
      <p:sp>
        <p:nvSpPr>
          <p:cNvPr id="3" name="Title 2">
            <a:extLst>
              <a:ext uri="{FF2B5EF4-FFF2-40B4-BE49-F238E27FC236}">
                <a16:creationId xmlns:a16="http://schemas.microsoft.com/office/drawing/2014/main" id="{F48DEC94-A4B4-41AA-B254-7E990381943C}"/>
              </a:ext>
            </a:extLst>
          </p:cNvPr>
          <p:cNvSpPr>
            <a:spLocks noGrp="1"/>
          </p:cNvSpPr>
          <p:nvPr>
            <p:ph type="title"/>
          </p:nvPr>
        </p:nvSpPr>
        <p:spPr/>
        <p:txBody>
          <a:bodyPr/>
          <a:lstStyle/>
          <a:p>
            <a:r>
              <a:rPr lang="en-US" dirty="0"/>
              <a:t>World Trade </a:t>
            </a:r>
            <a:r>
              <a:rPr lang="en-US" dirty="0" err="1"/>
              <a:t>Oganization</a:t>
            </a:r>
            <a:r>
              <a:rPr lang="en-US" dirty="0"/>
              <a:t> ( WTO) agreement governing food control</a:t>
            </a:r>
          </a:p>
        </p:txBody>
      </p:sp>
    </p:spTree>
    <p:extLst>
      <p:ext uri="{BB962C8B-B14F-4D97-AF65-F5344CB8AC3E}">
        <p14:creationId xmlns:p14="http://schemas.microsoft.com/office/powerpoint/2010/main" val="2207275598"/>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79E7B2-0F70-4335-9A0B-BA539D85C18E}"/>
              </a:ext>
            </a:extLst>
          </p:cNvPr>
          <p:cNvSpPr>
            <a:spLocks noGrp="1"/>
          </p:cNvSpPr>
          <p:nvPr>
            <p:ph type="body" sz="quarter" idx="13"/>
          </p:nvPr>
        </p:nvSpPr>
        <p:spPr/>
        <p:txBody>
          <a:bodyPr/>
          <a:lstStyle/>
          <a:p>
            <a:endParaRPr lang="en-US" dirty="0"/>
          </a:p>
        </p:txBody>
      </p:sp>
      <p:sp>
        <p:nvSpPr>
          <p:cNvPr id="3" name="Title 2">
            <a:extLst>
              <a:ext uri="{FF2B5EF4-FFF2-40B4-BE49-F238E27FC236}">
                <a16:creationId xmlns:a16="http://schemas.microsoft.com/office/drawing/2014/main" id="{9960E2F0-CFDC-4FD1-83F5-A717C82F569D}"/>
              </a:ext>
            </a:extLst>
          </p:cNvPr>
          <p:cNvSpPr>
            <a:spLocks noGrp="1"/>
          </p:cNvSpPr>
          <p:nvPr>
            <p:ph type="title"/>
          </p:nvPr>
        </p:nvSpPr>
        <p:spPr/>
        <p:txBody>
          <a:bodyPr/>
          <a:lstStyle/>
          <a:p>
            <a:r>
              <a:rPr lang="en-US" dirty="0" err="1"/>
              <a:t>Objectves</a:t>
            </a:r>
            <a:r>
              <a:rPr lang="en-US" dirty="0"/>
              <a:t> of SSP</a:t>
            </a:r>
          </a:p>
        </p:txBody>
      </p:sp>
      <p:pic>
        <p:nvPicPr>
          <p:cNvPr id="4" name="Picture 2" descr="MCj04136540000[1]">
            <a:extLst>
              <a:ext uri="{FF2B5EF4-FFF2-40B4-BE49-F238E27FC236}">
                <a16:creationId xmlns:a16="http://schemas.microsoft.com/office/drawing/2014/main" id="{BBE6D838-F2DD-4080-A4E0-639751B1F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850" y="1484313"/>
            <a:ext cx="4002088"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74C6C5A-91B1-462D-8E38-35510D3F389E}"/>
              </a:ext>
            </a:extLst>
          </p:cNvPr>
          <p:cNvSpPr/>
          <p:nvPr/>
        </p:nvSpPr>
        <p:spPr>
          <a:xfrm>
            <a:off x="7119938" y="3195263"/>
            <a:ext cx="3043398" cy="2301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avoiding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unnecessary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barriers to trade</a:t>
            </a:r>
            <a:endParaRPr kumimoji="0" lang="en-GB"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Rectangle 6">
            <a:extLst>
              <a:ext uri="{FF2B5EF4-FFF2-40B4-BE49-F238E27FC236}">
                <a16:creationId xmlns:a16="http://schemas.microsoft.com/office/drawing/2014/main" id="{245556F1-B6D4-4D92-AA3D-51B560E7F716}"/>
              </a:ext>
            </a:extLst>
          </p:cNvPr>
          <p:cNvSpPr/>
          <p:nvPr/>
        </p:nvSpPr>
        <p:spPr>
          <a:xfrm>
            <a:off x="821268" y="3429000"/>
            <a:ext cx="2802466" cy="2301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recognizing the right to protect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human / animal / plant life or health</a:t>
            </a:r>
          </a:p>
        </p:txBody>
      </p:sp>
    </p:spTree>
    <p:extLst>
      <p:ext uri="{BB962C8B-B14F-4D97-AF65-F5344CB8AC3E}">
        <p14:creationId xmlns:p14="http://schemas.microsoft.com/office/powerpoint/2010/main" val="1624579295"/>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1A5715-E569-41CB-9D24-3AF916A3A504}"/>
              </a:ext>
            </a:extLst>
          </p:cNvPr>
          <p:cNvSpPr>
            <a:spLocks noGrp="1"/>
          </p:cNvSpPr>
          <p:nvPr>
            <p:ph type="body" sz="quarter" idx="13"/>
          </p:nvPr>
        </p:nvSpPr>
        <p:spPr/>
        <p:txBody>
          <a:bodyPr/>
          <a:lstStyle/>
          <a:p>
            <a:endParaRPr lang="en-US" dirty="0"/>
          </a:p>
        </p:txBody>
      </p:sp>
      <p:sp>
        <p:nvSpPr>
          <p:cNvPr id="3" name="Title 2">
            <a:extLst>
              <a:ext uri="{FF2B5EF4-FFF2-40B4-BE49-F238E27FC236}">
                <a16:creationId xmlns:a16="http://schemas.microsoft.com/office/drawing/2014/main" id="{2837C6BD-255F-4E9D-A1E4-FF12453E4114}"/>
              </a:ext>
            </a:extLst>
          </p:cNvPr>
          <p:cNvSpPr>
            <a:spLocks noGrp="1"/>
          </p:cNvSpPr>
          <p:nvPr>
            <p:ph type="title"/>
          </p:nvPr>
        </p:nvSpPr>
        <p:spPr/>
        <p:txBody>
          <a:bodyPr/>
          <a:lstStyle/>
          <a:p>
            <a:r>
              <a:rPr kumimoji="0" lang="en-GB" altLang="en-TZ" sz="2400" b="0" i="0" u="none" strike="noStrike" kern="1200" cap="none" spc="0" normalizeH="0" baseline="0" noProof="0" dirty="0">
                <a:ln>
                  <a:noFill/>
                </a:ln>
                <a:solidFill>
                  <a:srgbClr val="C0C0C0"/>
                </a:solidFill>
                <a:effectLst/>
                <a:uLnTx/>
                <a:uFillTx/>
                <a:latin typeface="Arial"/>
                <a:ea typeface="+mj-ea"/>
                <a:cs typeface="+mj-cs"/>
              </a:rPr>
              <a:t>SPS Measures -</a:t>
            </a:r>
            <a:r>
              <a:rPr kumimoji="0" lang="en-GB" altLang="en-TZ" sz="2400" b="0" i="0" u="none" strike="noStrike" kern="1200" cap="none" spc="0" normalizeH="0" baseline="0" noProof="0" dirty="0">
                <a:ln>
                  <a:noFill/>
                </a:ln>
                <a:solidFill>
                  <a:srgbClr val="000000"/>
                </a:solidFill>
                <a:effectLst/>
                <a:uLnTx/>
                <a:uFillTx/>
                <a:latin typeface="Arial"/>
                <a:ea typeface="+mj-ea"/>
                <a:cs typeface="+mj-cs"/>
              </a:rPr>
              <a:t> </a:t>
            </a:r>
            <a:r>
              <a:rPr kumimoji="0" lang="en-GB" altLang="en-TZ" sz="2400" b="1" i="0" u="none" strike="noStrike" kern="1200" cap="none" spc="0" normalizeH="0" baseline="0" noProof="0" dirty="0">
                <a:ln>
                  <a:noFill/>
                </a:ln>
                <a:solidFill>
                  <a:srgbClr val="000000"/>
                </a:solidFill>
                <a:effectLst/>
                <a:uLnTx/>
                <a:uFillTx/>
                <a:latin typeface="Arial"/>
                <a:ea typeface="+mj-ea"/>
                <a:cs typeface="+mj-cs"/>
              </a:rPr>
              <a:t>Examples</a:t>
            </a:r>
            <a:endParaRPr lang="en-US" dirty="0"/>
          </a:p>
        </p:txBody>
      </p:sp>
      <p:sp>
        <p:nvSpPr>
          <p:cNvPr id="4" name="Rectangle 3">
            <a:extLst>
              <a:ext uri="{FF2B5EF4-FFF2-40B4-BE49-F238E27FC236}">
                <a16:creationId xmlns:a16="http://schemas.microsoft.com/office/drawing/2014/main" id="{213A9C16-6775-4BF1-AFF0-DB41B25037FA}"/>
              </a:ext>
            </a:extLst>
          </p:cNvPr>
          <p:cNvSpPr/>
          <p:nvPr/>
        </p:nvSpPr>
        <p:spPr>
          <a:xfrm>
            <a:off x="599759" y="1361295"/>
            <a:ext cx="4783900" cy="4660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pic>
        <p:nvPicPr>
          <p:cNvPr id="5" name="Picture 4">
            <a:extLst>
              <a:ext uri="{FF2B5EF4-FFF2-40B4-BE49-F238E27FC236}">
                <a16:creationId xmlns:a16="http://schemas.microsoft.com/office/drawing/2014/main" id="{407B6E0E-6005-43F3-AD29-28F7770E0747}"/>
              </a:ext>
            </a:extLst>
          </p:cNvPr>
          <p:cNvPicPr>
            <a:picLocks noChangeAspect="1"/>
          </p:cNvPicPr>
          <p:nvPr/>
        </p:nvPicPr>
        <p:blipFill>
          <a:blip r:embed="rId3"/>
          <a:stretch>
            <a:fillRect/>
          </a:stretch>
        </p:blipFill>
        <p:spPr>
          <a:xfrm>
            <a:off x="599759" y="1361295"/>
            <a:ext cx="9562543" cy="4660625"/>
          </a:xfrm>
          <a:prstGeom prst="rect">
            <a:avLst/>
          </a:prstGeom>
        </p:spPr>
      </p:pic>
    </p:spTree>
    <p:extLst>
      <p:ext uri="{BB962C8B-B14F-4D97-AF65-F5344CB8AC3E}">
        <p14:creationId xmlns:p14="http://schemas.microsoft.com/office/powerpoint/2010/main" val="537689507"/>
      </p:ext>
    </p:extLst>
  </p:cSld>
  <p:clrMapOvr>
    <a:masterClrMapping/>
  </p:clrMapOvr>
  <p:transition>
    <p:fade/>
  </p:transition>
  <p:extLst>
    <p:ext uri="{6950BFC3-D8DA-4A85-94F7-54DA5524770B}">
      <p188:commentRel xmlns:p188="http://schemas.microsoft.com/office/powerpoint/2018/8/main" r:id="rId2"/>
    </p:ext>
  </p:extLs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8F6257-111F-417F-9CA5-047A264C75C7}"/>
              </a:ext>
            </a:extLst>
          </p:cNvPr>
          <p:cNvSpPr>
            <a:spLocks noGrp="1"/>
          </p:cNvSpPr>
          <p:nvPr>
            <p:ph type="body" sz="quarter" idx="13"/>
          </p:nvPr>
        </p:nvSpPr>
        <p:spPr/>
        <p:txBody>
          <a:bodyPr/>
          <a:lstStyle/>
          <a:p>
            <a:endParaRPr lang="en-US" dirty="0"/>
          </a:p>
        </p:txBody>
      </p:sp>
      <p:sp>
        <p:nvSpPr>
          <p:cNvPr id="3" name="Title 2">
            <a:extLst>
              <a:ext uri="{FF2B5EF4-FFF2-40B4-BE49-F238E27FC236}">
                <a16:creationId xmlns:a16="http://schemas.microsoft.com/office/drawing/2014/main" id="{6E733DC6-3E58-4E50-8886-C6FFD149AD6D}"/>
              </a:ext>
            </a:extLst>
          </p:cNvPr>
          <p:cNvSpPr>
            <a:spLocks noGrp="1"/>
          </p:cNvSpPr>
          <p:nvPr>
            <p:ph type="title"/>
          </p:nvPr>
        </p:nvSpPr>
        <p:spPr>
          <a:xfrm>
            <a:off x="384544" y="288774"/>
            <a:ext cx="11422911" cy="1504472"/>
          </a:xfrm>
        </p:spPr>
        <p:txBody>
          <a:bodyPr/>
          <a:lstStyle/>
          <a:p>
            <a:pPr marL="0" marR="0" lvl="0" indent="0" defTabSz="914400" rtl="0" eaLnBrk="1" fontAlgn="auto" latinLnBrk="0" hangingPunct="1">
              <a:lnSpc>
                <a:spcPct val="100000"/>
              </a:lnSpc>
              <a:spcBef>
                <a:spcPct val="10000"/>
              </a:spcBef>
              <a:spcAft>
                <a:spcPct val="10000"/>
              </a:spcAft>
              <a:tabLst/>
              <a:defRPr/>
            </a:pPr>
            <a:r>
              <a:rPr kumimoji="0" lang="en-GB" sz="40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panose="020F0502020204030204"/>
                <a:ea typeface="+mn-ea"/>
                <a:cs typeface="Arial" charset="0"/>
              </a:rPr>
              <a:t>Key Provisions</a:t>
            </a:r>
            <a:br>
              <a:rPr kumimoji="0" lang="en-GB" sz="40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panose="020F0502020204030204"/>
                <a:ea typeface="+mn-ea"/>
                <a:cs typeface="Arial" charset="0"/>
              </a:rPr>
            </a:br>
            <a:r>
              <a:rPr kumimoji="0" lang="en-GB" sz="40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panose="020F0502020204030204"/>
                <a:ea typeface="+mn-ea"/>
                <a:cs typeface="Arial" charset="0"/>
              </a:rPr>
              <a:t>Harmonization, </a:t>
            </a:r>
            <a:r>
              <a:rPr kumimoji="0" lang="en-GB" sz="3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panose="020F0502020204030204"/>
                <a:ea typeface="+mn-ea"/>
                <a:cs typeface="Arial" charset="0"/>
              </a:rPr>
              <a:t>Article 3, Annex A</a:t>
            </a:r>
            <a:br>
              <a:rPr kumimoji="0" lang="en-GB" sz="3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panose="020F0502020204030204"/>
                <a:ea typeface="+mn-ea"/>
                <a:cs typeface="Arial" charset="0"/>
              </a:rPr>
            </a:br>
            <a:endParaRPr lang="en-US" dirty="0"/>
          </a:p>
        </p:txBody>
      </p:sp>
      <p:pic>
        <p:nvPicPr>
          <p:cNvPr id="5" name="Picture 4" descr="Diagram&#10;&#10;Description automatically generated">
            <a:extLst>
              <a:ext uri="{FF2B5EF4-FFF2-40B4-BE49-F238E27FC236}">
                <a16:creationId xmlns:a16="http://schemas.microsoft.com/office/drawing/2014/main" id="{49B5ED65-1AC4-4F65-BAB1-5976213C8F6E}"/>
              </a:ext>
            </a:extLst>
          </p:cNvPr>
          <p:cNvPicPr>
            <a:picLocks noChangeAspect="1"/>
          </p:cNvPicPr>
          <p:nvPr/>
        </p:nvPicPr>
        <p:blipFill>
          <a:blip r:embed="rId2"/>
          <a:stretch>
            <a:fillRect/>
          </a:stretch>
        </p:blipFill>
        <p:spPr>
          <a:xfrm>
            <a:off x="599757" y="1359207"/>
            <a:ext cx="9563578" cy="5209998"/>
          </a:xfrm>
          <a:prstGeom prst="rect">
            <a:avLst/>
          </a:prstGeom>
        </p:spPr>
      </p:pic>
    </p:spTree>
    <p:extLst>
      <p:ext uri="{BB962C8B-B14F-4D97-AF65-F5344CB8AC3E}">
        <p14:creationId xmlns:p14="http://schemas.microsoft.com/office/powerpoint/2010/main" val="3801308224"/>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D31F7C-B2B2-4716-BF40-AE2711817DC3}"/>
              </a:ext>
            </a:extLst>
          </p:cNvPr>
          <p:cNvSpPr>
            <a:spLocks noGrp="1"/>
          </p:cNvSpPr>
          <p:nvPr>
            <p:ph type="body" sz="quarter" idx="13"/>
          </p:nvPr>
        </p:nvSpPr>
        <p:spPr>
          <a:xfrm>
            <a:off x="100209" y="1"/>
            <a:ext cx="10784910" cy="6438378"/>
          </a:xfrm>
        </p:spPr>
        <p:txBody>
          <a:bodyPr/>
          <a:lstStyle/>
          <a:p>
            <a:endParaRPr lang="en-US" sz="2000" dirty="0"/>
          </a:p>
          <a:p>
            <a:r>
              <a:rPr lang="en-US" sz="2000" dirty="0">
                <a:solidFill>
                  <a:schemeClr val="accent5">
                    <a:lumMod val="75000"/>
                  </a:schemeClr>
                </a:solidFill>
              </a:rPr>
              <a:t>International plant convention protection</a:t>
            </a:r>
          </a:p>
          <a:p>
            <a:pPr marL="0" marR="0" lvl="0" indent="0" algn="l" defTabSz="771571" rtl="0" eaLnBrk="1" fontAlgn="auto" latinLnBrk="0" hangingPunct="1">
              <a:lnSpc>
                <a:spcPct val="90000"/>
              </a:lnSpc>
              <a:spcBef>
                <a:spcPts val="844"/>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Established in 1951 with its head office in Rome and </a:t>
            </a:r>
          </a:p>
          <a:p>
            <a:pPr marL="0" marR="0" lvl="0" indent="0" algn="l" defTabSz="771571" rtl="0" eaLnBrk="1" fontAlgn="auto" latinLnBrk="0" hangingPunct="1">
              <a:lnSpc>
                <a:spcPct val="90000"/>
              </a:lnSpc>
              <a:spcBef>
                <a:spcPts val="844"/>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It publishes international standards for plant protection. </a:t>
            </a:r>
          </a:p>
          <a:p>
            <a:pPr marL="0" marR="0" lvl="0" indent="0" algn="l" defTabSz="771571" rtl="0" eaLnBrk="1" fontAlgn="auto" latinLnBrk="0" hangingPunct="1">
              <a:lnSpc>
                <a:spcPct val="90000"/>
              </a:lnSpc>
              <a:spcBef>
                <a:spcPts val="844"/>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Being founded by an international convention, it does not have members as the others, but contracting parties, i.e. Countries that have acceded to the convention.</a:t>
            </a:r>
          </a:p>
          <a:p>
            <a:pPr marL="0" marR="0" lvl="0" indent="0" algn="l" defTabSz="771571" rtl="0" eaLnBrk="1" fontAlgn="auto" latinLnBrk="0" hangingPunct="1">
              <a:lnSpc>
                <a:spcPct val="90000"/>
              </a:lnSpc>
              <a:spcBef>
                <a:spcPts val="844"/>
              </a:spcBef>
              <a:spcAft>
                <a:spcPts val="0"/>
              </a:spcAft>
              <a:buClrTx/>
              <a:buSzTx/>
              <a:buFont typeface="Arial" panose="020B0604020202020204" pitchFamily="34" charset="0"/>
              <a:buNone/>
              <a:tabLst/>
              <a:defRPr/>
            </a:pPr>
            <a:endParaRPr lang="en-GB" sz="2000" dirty="0">
              <a:solidFill>
                <a:prstClr val="black"/>
              </a:solidFill>
              <a:latin typeface="Calibri" panose="020F0502020204030204"/>
            </a:endParaRPr>
          </a:p>
          <a:p>
            <a:pPr marL="0" marR="0" lvl="0" indent="0" algn="l" defTabSz="771571" rtl="0" eaLnBrk="1" fontAlgn="auto" latinLnBrk="0" hangingPunct="1">
              <a:lnSpc>
                <a:spcPct val="90000"/>
              </a:lnSpc>
              <a:spcBef>
                <a:spcPts val="844"/>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World organization for Animal health</a:t>
            </a:r>
          </a:p>
          <a:p>
            <a:pPr marL="0" marR="0" lvl="0" indent="0" algn="l" defTabSz="771571" rtl="0" eaLnBrk="1" fontAlgn="auto" latinLnBrk="0" hangingPunct="1">
              <a:lnSpc>
                <a:spcPct val="90000"/>
              </a:lnSpc>
              <a:spcBef>
                <a:spcPts val="844"/>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Established in 1924 with its head office in </a:t>
            </a:r>
            <a:r>
              <a:rPr kumimoji="0" lang="en-GB" sz="2000" b="0" i="0" u="none" strike="noStrike" kern="1200" cap="none" spc="0" normalizeH="0" baseline="0" noProof="0" dirty="0" err="1">
                <a:ln>
                  <a:noFill/>
                </a:ln>
                <a:solidFill>
                  <a:prstClr val="black"/>
                </a:solidFill>
                <a:effectLst/>
                <a:uLnTx/>
                <a:uFillTx/>
                <a:latin typeface="Calibri" panose="020F0502020204030204"/>
                <a:ea typeface="+mn-ea"/>
                <a:cs typeface="+mn-cs"/>
              </a:rPr>
              <a:t>paris</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and </a:t>
            </a:r>
          </a:p>
          <a:p>
            <a:pPr marL="0" marR="0" lvl="0" indent="0" algn="l" defTabSz="771571" rtl="0" eaLnBrk="1" fontAlgn="auto" latinLnBrk="0" hangingPunct="1">
              <a:lnSpc>
                <a:spcPct val="90000"/>
              </a:lnSpc>
              <a:spcBef>
                <a:spcPts val="844"/>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It publishes international standards for animal health.</a:t>
            </a:r>
          </a:p>
          <a:p>
            <a:pPr marL="0" marR="0" lvl="0" indent="0" algn="l" defTabSz="771571" rtl="0" eaLnBrk="1" fontAlgn="auto" latinLnBrk="0" hangingPunct="1">
              <a:lnSpc>
                <a:spcPct val="90000"/>
              </a:lnSpc>
              <a:spcBef>
                <a:spcPts val="844"/>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It has a membership of just over 180 countries.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71571" rtl="0" eaLnBrk="1" fontAlgn="auto" latinLnBrk="0" hangingPunct="1">
              <a:lnSpc>
                <a:spcPct val="90000"/>
              </a:lnSpc>
              <a:spcBef>
                <a:spcPts val="844"/>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accent5">
                    <a:lumMod val="75000"/>
                  </a:schemeClr>
                </a:solidFill>
                <a:effectLst/>
                <a:uLnTx/>
                <a:uFillTx/>
                <a:latin typeface="Arial"/>
                <a:ea typeface="+mn-ea"/>
                <a:cs typeface="+mn-cs"/>
              </a:rPr>
              <a:t>International: Codex Alimentarius</a:t>
            </a: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Collection of standards for food safety and product quality in the United Nations,</a:t>
            </a: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First published in1963 by FAO and WHO</a:t>
            </a:r>
          </a:p>
          <a:p>
            <a:endParaRPr lang="en-US" dirty="0"/>
          </a:p>
        </p:txBody>
      </p:sp>
    </p:spTree>
    <p:extLst>
      <p:ext uri="{BB962C8B-B14F-4D97-AF65-F5344CB8AC3E}">
        <p14:creationId xmlns:p14="http://schemas.microsoft.com/office/powerpoint/2010/main" val="3870460025"/>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24C03D-1F92-4CBF-AC57-65C42DF5E3A6}"/>
              </a:ext>
            </a:extLst>
          </p:cNvPr>
          <p:cNvSpPr>
            <a:spLocks noGrp="1"/>
          </p:cNvSpPr>
          <p:nvPr>
            <p:ph type="body" sz="quarter" idx="13"/>
          </p:nvPr>
        </p:nvSpPr>
        <p:spPr/>
        <p:txBody>
          <a:bodyPr/>
          <a:lstStyle/>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Coordination of fair trade with food on an international level and securing of health protection of consumers with worldwide standards</a:t>
            </a: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Contents: Food labeling, limit values, risk analysis methods, animal feed, special regulations e.g. for animal products, infant food, dietary food</a:t>
            </a: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chemeClr val="accent1">
                    <a:lumMod val="75000"/>
                  </a:schemeClr>
                </a:solidFill>
                <a:effectLst/>
                <a:uLnTx/>
                <a:uFillTx/>
                <a:latin typeface="Arial"/>
                <a:ea typeface="+mj-ea"/>
                <a:cs typeface="+mj-cs"/>
              </a:rPr>
              <a:t>Customers of FAO / WHO Risk assessment bodies</a:t>
            </a:r>
            <a:endParaRPr kumimoji="0" lang="en-US" sz="1800" b="0" i="0" u="none" strike="noStrike" kern="1200" cap="none" spc="0" normalizeH="0" baseline="0" noProof="0" dirty="0">
              <a:ln>
                <a:noFill/>
              </a:ln>
              <a:solidFill>
                <a:schemeClr val="accent1">
                  <a:lumMod val="75000"/>
                </a:schemeClr>
              </a:solidFill>
              <a:effectLst/>
              <a:uLnTx/>
              <a:uFillTx/>
              <a:latin typeface="Arial"/>
              <a:ea typeface="+mn-ea"/>
              <a:cs typeface="+mn-cs"/>
            </a:endParaRPr>
          </a:p>
          <a:p>
            <a:pPr marL="192893" marR="0" lvl="0" indent="-228600" algn="l" defTabSz="914400" rtl="0" eaLnBrk="1" fontAlgn="auto" latinLnBrk="0" hangingPunct="1">
              <a:lnSpc>
                <a:spcPct val="90000"/>
              </a:lnSpc>
              <a:spcBef>
                <a:spcPts val="844"/>
              </a:spcBef>
              <a:spcAft>
                <a:spcPts val="0"/>
              </a:spcAft>
              <a:buClrTx/>
              <a:buSzTx/>
              <a:buFont typeface="Arial" panose="020B0604020202020204" pitchFamily="34" charset="0"/>
              <a:buChar char="•"/>
              <a:tabLst/>
              <a:defRPr/>
            </a:pPr>
            <a:r>
              <a:rPr kumimoji="0" lang="en-US" altLang="zh-CN" sz="1800" b="1" i="0" u="sng"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Codex Committees</a:t>
            </a:r>
            <a:r>
              <a:rPr kumimoji="0" lang="en-US" altLang="zh-CN"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p>
          <a:p>
            <a:pPr marL="578678" marR="0" lvl="1" indent="-228600" algn="l" defTabSz="914400" rtl="0" eaLnBrk="1" fontAlgn="auto" latinLnBrk="0" hangingPunct="1">
              <a:lnSpc>
                <a:spcPct val="90000"/>
              </a:lnSpc>
              <a:spcBef>
                <a:spcPts val="422"/>
              </a:spcBef>
              <a:spcAft>
                <a:spcPts val="0"/>
              </a:spcAft>
              <a:buClrTx/>
              <a:buSzTx/>
              <a:buFont typeface="Arial" panose="020B0604020202020204" pitchFamily="34" charset="0"/>
              <a:buChar char="•"/>
              <a:tabLst/>
              <a:defRPr/>
            </a:pPr>
            <a:r>
              <a:rPr kumimoji="0" lang="en-US" altLang="zh-CN"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Sound scientific advice as a basis for standards, guidelines and recommendations</a:t>
            </a:r>
          </a:p>
          <a:p>
            <a:pPr marL="578678" marR="0" lvl="1" indent="-228600" algn="l" defTabSz="914400" rtl="0" eaLnBrk="1" fontAlgn="auto" latinLnBrk="0" hangingPunct="1">
              <a:lnSpc>
                <a:spcPct val="90000"/>
              </a:lnSpc>
              <a:spcBef>
                <a:spcPts val="422"/>
              </a:spcBef>
              <a:spcAft>
                <a:spcPts val="0"/>
              </a:spcAft>
              <a:buClrTx/>
              <a:buSzTx/>
              <a:buFont typeface="Arial" panose="020B0604020202020204" pitchFamily="34" charset="0"/>
              <a:buChar char="•"/>
              <a:tabLst/>
              <a:defRPr/>
            </a:pPr>
            <a:r>
              <a:rPr kumimoji="0" lang="en-US" altLang="zh-CN"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Answers to specific questions on pathogen commodity combinations</a:t>
            </a:r>
          </a:p>
          <a:p>
            <a:pPr marL="192893" marR="0" lvl="0" indent="-228600" algn="l" defTabSz="914400" rtl="0" eaLnBrk="1" fontAlgn="auto" latinLnBrk="0" hangingPunct="1">
              <a:lnSpc>
                <a:spcPct val="90000"/>
              </a:lnSpc>
              <a:spcBef>
                <a:spcPts val="844"/>
              </a:spcBef>
              <a:spcAft>
                <a:spcPts val="0"/>
              </a:spcAft>
              <a:buClrTx/>
              <a:buSzTx/>
              <a:buFont typeface="Arial" panose="020B0604020202020204" pitchFamily="34" charset="0"/>
              <a:buChar char="•"/>
              <a:tabLst/>
              <a:defRPr/>
            </a:pPr>
            <a:r>
              <a:rPr kumimoji="0" lang="en-US" altLang="zh-CN"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1800" b="1" i="0" u="sng"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WHO, FAO and Codex Member Countries</a:t>
            </a:r>
            <a:r>
              <a:rPr kumimoji="0" lang="en-US" altLang="zh-CN"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p>
          <a:p>
            <a:pPr marL="578678" marR="0" lvl="1" indent="-228600" algn="l" defTabSz="914400" rtl="0" eaLnBrk="1" fontAlgn="auto" latinLnBrk="0" hangingPunct="1">
              <a:lnSpc>
                <a:spcPct val="90000"/>
              </a:lnSpc>
              <a:spcBef>
                <a:spcPts val="422"/>
              </a:spcBef>
              <a:spcAft>
                <a:spcPts val="0"/>
              </a:spcAft>
              <a:buClrTx/>
              <a:buSzTx/>
              <a:buFont typeface="Arial" panose="020B0604020202020204" pitchFamily="34" charset="0"/>
              <a:buChar char="•"/>
              <a:tabLst/>
              <a:defRPr/>
            </a:pPr>
            <a:r>
              <a:rPr kumimoji="0" lang="en-US" altLang="zh-CN"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“Adaptable” risk assessments to use in conducting their own assessment</a:t>
            </a:r>
          </a:p>
          <a:p>
            <a:pPr marL="578678" marR="0" lvl="1" indent="-228600" algn="l" defTabSz="914400" rtl="0" eaLnBrk="1" fontAlgn="auto" latinLnBrk="0" hangingPunct="1">
              <a:lnSpc>
                <a:spcPct val="90000"/>
              </a:lnSpc>
              <a:spcBef>
                <a:spcPts val="422"/>
              </a:spcBef>
              <a:spcAft>
                <a:spcPts val="0"/>
              </a:spcAft>
              <a:buClrTx/>
              <a:buSzTx/>
              <a:buFont typeface="Arial" panose="020B0604020202020204" pitchFamily="34" charset="0"/>
              <a:buChar char="•"/>
              <a:tabLst/>
              <a:defRPr/>
            </a:pPr>
            <a:r>
              <a:rPr kumimoji="0" lang="en-US" altLang="zh-CN"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Modules with direct application</a:t>
            </a:r>
          </a:p>
          <a:p>
            <a:pPr marL="578678" marR="0" lvl="1" indent="-228600" algn="l" defTabSz="914400" rtl="0" eaLnBrk="1" fontAlgn="auto" latinLnBrk="0" hangingPunct="1">
              <a:lnSpc>
                <a:spcPct val="90000"/>
              </a:lnSpc>
              <a:spcBef>
                <a:spcPts val="422"/>
              </a:spcBef>
              <a:spcAft>
                <a:spcPts val="0"/>
              </a:spcAft>
              <a:buClrTx/>
              <a:buSzTx/>
              <a:buFont typeface="Arial" panose="020B0604020202020204" pitchFamily="34" charset="0"/>
              <a:buChar char="•"/>
              <a:tabLst/>
              <a:defRPr/>
            </a:pPr>
            <a:endParaRPr kumimoji="0" lang="en-US" altLang="zh-CN"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endParaRPr lang="en-US" dirty="0"/>
          </a:p>
        </p:txBody>
      </p:sp>
    </p:spTree>
    <p:extLst>
      <p:ext uri="{BB962C8B-B14F-4D97-AF65-F5344CB8AC3E}">
        <p14:creationId xmlns:p14="http://schemas.microsoft.com/office/powerpoint/2010/main" val="3750055423"/>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34560F-24F2-4F3A-9ACF-983054849608}"/>
              </a:ext>
            </a:extLst>
          </p:cNvPr>
          <p:cNvSpPr>
            <a:spLocks noGrp="1"/>
          </p:cNvSpPr>
          <p:nvPr>
            <p:ph type="body" sz="quarter" idx="13"/>
          </p:nvPr>
        </p:nvSpPr>
        <p:spPr/>
        <p:txBody>
          <a:bodyPr/>
          <a:lstStyle/>
          <a:p>
            <a:endParaRPr lang="en-US" dirty="0"/>
          </a:p>
        </p:txBody>
      </p:sp>
      <p:pic>
        <p:nvPicPr>
          <p:cNvPr id="5" name="Picture 4" descr="Diagram, timeline&#10;&#10;Description automatically generated with medium confidence">
            <a:extLst>
              <a:ext uri="{FF2B5EF4-FFF2-40B4-BE49-F238E27FC236}">
                <a16:creationId xmlns:a16="http://schemas.microsoft.com/office/drawing/2014/main" id="{49A048A6-1B58-46BD-BA11-158BC99E3912}"/>
              </a:ext>
            </a:extLst>
          </p:cNvPr>
          <p:cNvPicPr>
            <a:picLocks noChangeAspect="1"/>
          </p:cNvPicPr>
          <p:nvPr/>
        </p:nvPicPr>
        <p:blipFill>
          <a:blip r:embed="rId2"/>
          <a:stretch>
            <a:fillRect/>
          </a:stretch>
        </p:blipFill>
        <p:spPr>
          <a:xfrm>
            <a:off x="425885" y="526094"/>
            <a:ext cx="9970718" cy="5495826"/>
          </a:xfrm>
          <a:prstGeom prst="rect">
            <a:avLst/>
          </a:prstGeom>
        </p:spPr>
      </p:pic>
    </p:spTree>
    <p:extLst>
      <p:ext uri="{BB962C8B-B14F-4D97-AF65-F5344CB8AC3E}">
        <p14:creationId xmlns:p14="http://schemas.microsoft.com/office/powerpoint/2010/main" val="310358384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8336117-665B-4955-A07E-2CAEC2829FE5}"/>
              </a:ext>
            </a:extLst>
          </p:cNvPr>
          <p:cNvSpPr>
            <a:spLocks noGrp="1"/>
          </p:cNvSpPr>
          <p:nvPr>
            <p:ph type="body" sz="quarter" idx="13"/>
          </p:nvPr>
        </p:nvSpPr>
        <p:spPr>
          <a:xfrm>
            <a:off x="359595" y="708917"/>
            <a:ext cx="11609798" cy="5301466"/>
          </a:xfrm>
        </p:spPr>
        <p:txBody>
          <a:bodyPr/>
          <a:lstStyle/>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chemeClr val="accent5">
                  <a:lumMod val="75000"/>
                </a:schemeClr>
              </a:solidFill>
              <a:effectLst/>
              <a:uLnTx/>
              <a:uFillTx/>
              <a:latin typeface="Arial"/>
              <a:ea typeface="+mn-ea"/>
              <a:cs typeface="+mn-cs"/>
            </a:endParaRP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accent5">
                    <a:lumMod val="75000"/>
                  </a:schemeClr>
                </a:solidFill>
                <a:effectLst/>
                <a:uLnTx/>
                <a:uFillTx/>
                <a:latin typeface="Arial"/>
                <a:ea typeface="+mn-ea"/>
                <a:cs typeface="+mn-cs"/>
              </a:rPr>
              <a:t>Malnutrition </a:t>
            </a: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r>
              <a:rPr lang="en-US" dirty="0">
                <a:solidFill>
                  <a:srgbClr val="000000"/>
                </a:solidFill>
                <a:latin typeface="Arial"/>
              </a:rPr>
              <a:t>A</a:t>
            </a:r>
            <a:r>
              <a:rPr kumimoji="0" lang="en-US" sz="1600" b="0" i="0" u="none" strike="noStrike" kern="1200" cap="none" spc="0" normalizeH="0" baseline="0" noProof="0" dirty="0">
                <a:ln>
                  <a:noFill/>
                </a:ln>
                <a:solidFill>
                  <a:srgbClr val="000000"/>
                </a:solidFill>
                <a:effectLst/>
                <a:uLnTx/>
                <a:uFillTx/>
                <a:latin typeface="Arial"/>
                <a:ea typeface="+mn-ea"/>
                <a:cs typeface="+mn-cs"/>
              </a:rPr>
              <a:t> condition that results from taking an unbalanced diet in which certain nutrients are lacking (too high or less intake)</a:t>
            </a: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accent5">
                    <a:lumMod val="75000"/>
                  </a:schemeClr>
                </a:solidFill>
                <a:effectLst/>
                <a:uLnTx/>
                <a:uFillTx/>
                <a:latin typeface="Arial"/>
                <a:ea typeface="+mn-ea"/>
                <a:cs typeface="+mn-cs"/>
              </a:rPr>
              <a:t>Nutritional Status assessment </a:t>
            </a:r>
          </a:p>
          <a:p>
            <a:pPr marL="285750" marR="0" lvl="0" indent="-285750" algn="l" defTabSz="685766"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US" sz="1800" dirty="0">
                <a:solidFill>
                  <a:srgbClr val="000000"/>
                </a:solidFill>
                <a:latin typeface="Arial"/>
              </a:rPr>
              <a:t>It </a:t>
            </a:r>
            <a:r>
              <a:rPr kumimoji="0" lang="en-US" sz="1800" b="0" i="0" u="none" strike="noStrike" kern="1200" cap="none" spc="0" normalizeH="0" baseline="0" noProof="0" dirty="0">
                <a:ln>
                  <a:noFill/>
                </a:ln>
                <a:solidFill>
                  <a:srgbClr val="000000"/>
                </a:solidFill>
                <a:effectLst/>
                <a:uLnTx/>
                <a:uFillTx/>
                <a:latin typeface="Arial"/>
                <a:ea typeface="+mn-ea"/>
                <a:cs typeface="+mn-cs"/>
              </a:rPr>
              <a:t>is the analysis of anthropometric, biochemical , clinical and dietary data.</a:t>
            </a:r>
          </a:p>
          <a:p>
            <a:pPr marL="285750" marR="0" lvl="0" indent="-285750" algn="l" defTabSz="685766"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US" sz="1800" dirty="0">
                <a:solidFill>
                  <a:srgbClr val="000000"/>
                </a:solidFill>
                <a:latin typeface="Arial"/>
              </a:rPr>
              <a:t>D</a:t>
            </a:r>
            <a:r>
              <a:rPr kumimoji="0" lang="en-US" sz="1800" b="0" i="0" u="none" strike="noStrike" kern="1200" cap="none" spc="0" normalizeH="0" baseline="0" noProof="0" dirty="0" err="1">
                <a:ln>
                  <a:noFill/>
                </a:ln>
                <a:solidFill>
                  <a:srgbClr val="000000"/>
                </a:solidFill>
                <a:effectLst/>
                <a:uLnTx/>
                <a:uFillTx/>
                <a:latin typeface="Arial"/>
                <a:ea typeface="+mn-ea"/>
                <a:cs typeface="+mn-cs"/>
              </a:rPr>
              <a:t>etermine</a:t>
            </a:r>
            <a:r>
              <a:rPr kumimoji="0" lang="en-US" sz="1800" b="0" i="0" u="none" strike="noStrike" kern="1200" cap="none" spc="0" normalizeH="0" baseline="0" noProof="0" dirty="0">
                <a:ln>
                  <a:noFill/>
                </a:ln>
                <a:solidFill>
                  <a:srgbClr val="000000"/>
                </a:solidFill>
                <a:effectLst/>
                <a:uLnTx/>
                <a:uFillTx/>
                <a:latin typeface="Arial"/>
                <a:ea typeface="+mn-ea"/>
                <a:cs typeface="+mn-cs"/>
              </a:rPr>
              <a:t> whether a person or groups of people are well nourished or malnourished (over or under-nourished).</a:t>
            </a: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685766" rtl="0" eaLnBrk="1" fontAlgn="base" latinLnBrk="0" hangingPunct="1">
              <a:lnSpc>
                <a:spcPct val="12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685766" rtl="0" eaLnBrk="1" fontAlgn="base" latinLnBrk="0" hangingPunct="1">
              <a:lnSpc>
                <a:spcPct val="12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685766" rtl="0" eaLnBrk="1" fontAlgn="base" latinLnBrk="0" hangingPunct="1">
              <a:lnSpc>
                <a:spcPct val="12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685766" rtl="0" eaLnBrk="1" fontAlgn="base" latinLnBrk="0" hangingPunct="1">
              <a:lnSpc>
                <a:spcPct val="12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R="0" lvl="0" algn="just" defTabSz="914400" rtl="0" eaLnBrk="1" fontAlgn="auto" latinLnBrk="0" hangingPunct="1">
              <a:lnSpc>
                <a:spcPct val="90000"/>
              </a:lnSpc>
              <a:spcBef>
                <a:spcPts val="1000"/>
              </a:spcBef>
              <a:spcAft>
                <a:spcPts val="0"/>
              </a:spcAft>
              <a:buClrTx/>
              <a:buSzTx/>
              <a:tabLst/>
              <a:defRPr/>
            </a:pPr>
            <a:endParaRPr kumimoji="0" lang="de-DE"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just" defTabSz="685766" rtl="0" eaLnBrk="1" fontAlgn="base" latinLnBrk="0" hangingPunct="1">
              <a:lnSpc>
                <a:spcPct val="120000"/>
              </a:lnSpc>
              <a:spcBef>
                <a:spcPts val="48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algn="just" rtl="0" fontAlgn="base">
              <a:spcBef>
                <a:spcPts val="520"/>
              </a:spcBef>
              <a:spcAft>
                <a:spcPts val="0"/>
              </a:spcAft>
            </a:pPr>
            <a:endParaRPr lang="en-US" b="0" i="0" u="none" strike="noStrike" dirty="0">
              <a:solidFill>
                <a:srgbClr val="0BD0D9"/>
              </a:solidFill>
              <a:effectLst/>
            </a:endParaRPr>
          </a:p>
          <a:p>
            <a:endParaRPr lang="en-US" dirty="0"/>
          </a:p>
        </p:txBody>
      </p:sp>
    </p:spTree>
    <p:extLst>
      <p:ext uri="{BB962C8B-B14F-4D97-AF65-F5344CB8AC3E}">
        <p14:creationId xmlns:p14="http://schemas.microsoft.com/office/powerpoint/2010/main" val="3398629763"/>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B6E733-65C5-4953-BD6D-E2AB0A6BF990}"/>
              </a:ext>
            </a:extLst>
          </p:cNvPr>
          <p:cNvSpPr>
            <a:spLocks noGrp="1"/>
          </p:cNvSpPr>
          <p:nvPr>
            <p:ph type="body" sz="quarter" idx="13"/>
          </p:nvPr>
        </p:nvSpPr>
        <p:spPr/>
        <p:txBody>
          <a:bodyPr/>
          <a:lstStyle/>
          <a:p>
            <a:pPr marL="0" marR="0" lvl="0" indent="0" algn="l" defTabSz="771571" rtl="0" eaLnBrk="1" fontAlgn="auto" latinLnBrk="0" hangingPunct="1">
              <a:lnSpc>
                <a:spcPct val="150000"/>
              </a:lnSpc>
              <a:spcBef>
                <a:spcPts val="844"/>
              </a:spcBef>
              <a:spcAft>
                <a:spcPts val="0"/>
              </a:spcAft>
              <a:buClrTx/>
              <a:buSzTx/>
              <a:buFont typeface="Arial" panose="020B0604020202020204" pitchFamily="34" charset="0"/>
              <a:buNone/>
              <a:tabLst/>
              <a:defRPr/>
            </a:pPr>
            <a:r>
              <a:rPr lang="en-GB" sz="1800" dirty="0"/>
              <a:t>WTO TBT, seeks to prevent unnecessary obstacles to trade arising from</a:t>
            </a:r>
          </a:p>
          <a:p>
            <a:pPr marL="192893" marR="0" lvl="0" indent="-192893" algn="l" defTabSz="771571" rtl="0" eaLnBrk="1" fontAlgn="auto" latinLnBrk="0" hangingPunct="1">
              <a:lnSpc>
                <a:spcPct val="150000"/>
              </a:lnSpc>
              <a:spcBef>
                <a:spcPts val="844"/>
              </a:spcBef>
              <a:spcAft>
                <a:spcPts val="0"/>
              </a:spcAft>
              <a:buClrTx/>
              <a:buSzTx/>
              <a:buFont typeface="Arial" panose="020B0604020202020204" pitchFamily="34" charset="0"/>
              <a:buChar char="•"/>
              <a:tabLst/>
              <a:defRPr/>
            </a:pPr>
            <a:r>
              <a:rPr lang="en-GB" sz="1800" dirty="0"/>
              <a:t>technical regulations and Standards</a:t>
            </a:r>
          </a:p>
          <a:p>
            <a:pPr marL="192893" marR="0" lvl="0" indent="-192893" algn="l" defTabSz="771571" rtl="0" eaLnBrk="1" fontAlgn="auto" latinLnBrk="0" hangingPunct="1">
              <a:lnSpc>
                <a:spcPct val="150000"/>
              </a:lnSpc>
              <a:spcBef>
                <a:spcPts val="844"/>
              </a:spcBef>
              <a:spcAft>
                <a:spcPts val="0"/>
              </a:spcAft>
              <a:buClrTx/>
              <a:buSzTx/>
              <a:buFont typeface="Arial" panose="020B0604020202020204" pitchFamily="34" charset="0"/>
              <a:buChar char="•"/>
              <a:tabLst/>
              <a:defRPr/>
            </a:pPr>
            <a:r>
              <a:rPr lang="en-GB" sz="1800" dirty="0"/>
              <a:t>Conformity assessment procedures –testing, certification, calibration and verification</a:t>
            </a:r>
          </a:p>
          <a:p>
            <a:endParaRPr lang="en-US" sz="1800" dirty="0"/>
          </a:p>
          <a:p>
            <a:pPr marL="192893" marR="0" lvl="0" indent="-192893" algn="l" defTabSz="771571" rtl="0" eaLnBrk="1" fontAlgn="auto" latinLnBrk="0" hangingPunct="1">
              <a:lnSpc>
                <a:spcPct val="100000"/>
              </a:lnSpc>
              <a:spcBef>
                <a:spcPts val="844"/>
              </a:spcBef>
              <a:spcAft>
                <a:spcPts val="0"/>
              </a:spcAft>
              <a:buClrTx/>
              <a:buSzTx/>
              <a:buFontTx/>
              <a:buNone/>
              <a:tabLst/>
              <a:defRPr/>
            </a:pPr>
            <a:r>
              <a:rPr lang="en-GB" sz="1800" dirty="0"/>
              <a:t>Applicable to all goods</a:t>
            </a:r>
          </a:p>
          <a:p>
            <a:pPr marL="578678" marR="0" lvl="1" indent="-192893" algn="l" defTabSz="771571" rtl="0" eaLnBrk="1" fontAlgn="auto" latinLnBrk="0" hangingPunct="1">
              <a:lnSpc>
                <a:spcPct val="100000"/>
              </a:lnSpc>
              <a:spcBef>
                <a:spcPts val="422"/>
              </a:spcBef>
              <a:spcAft>
                <a:spcPts val="0"/>
              </a:spcAft>
              <a:buClrTx/>
              <a:buSzTx/>
              <a:buFont typeface="Arial" panose="020B0604020202020204" pitchFamily="34" charset="0"/>
              <a:buChar char="•"/>
              <a:tabLst/>
              <a:defRPr/>
            </a:pPr>
            <a:r>
              <a:rPr lang="en-GB" sz="1800" dirty="0"/>
              <a:t>technical regulations (mandatory)</a:t>
            </a:r>
          </a:p>
          <a:p>
            <a:pPr marL="578678" marR="0" lvl="1" indent="-192893" algn="l" defTabSz="771571" rtl="0" eaLnBrk="1" fontAlgn="auto" latinLnBrk="0" hangingPunct="1">
              <a:lnSpc>
                <a:spcPct val="100000"/>
              </a:lnSpc>
              <a:spcBef>
                <a:spcPts val="422"/>
              </a:spcBef>
              <a:spcAft>
                <a:spcPts val="0"/>
              </a:spcAft>
              <a:buClrTx/>
              <a:buSzTx/>
              <a:buFont typeface="Arial" panose="020B0604020202020204" pitchFamily="34" charset="0"/>
              <a:buChar char="•"/>
              <a:tabLst/>
              <a:defRPr/>
            </a:pPr>
            <a:r>
              <a:rPr lang="en-GB" sz="1800" dirty="0"/>
              <a:t>standards (voluntary)</a:t>
            </a:r>
          </a:p>
          <a:p>
            <a:pPr marL="578678" marR="0" lvl="1" indent="-192893" algn="l" defTabSz="771571" rtl="0" eaLnBrk="1" fontAlgn="auto" latinLnBrk="0" hangingPunct="1">
              <a:lnSpc>
                <a:spcPct val="100000"/>
              </a:lnSpc>
              <a:spcBef>
                <a:spcPts val="422"/>
              </a:spcBef>
              <a:spcAft>
                <a:spcPts val="0"/>
              </a:spcAft>
              <a:buClrTx/>
              <a:buSzTx/>
              <a:buFont typeface="Arial" panose="020B0604020202020204" pitchFamily="34" charset="0"/>
              <a:buChar char="•"/>
              <a:tabLst/>
              <a:defRPr/>
            </a:pPr>
            <a:r>
              <a:rPr lang="en-GB" sz="1800" dirty="0"/>
              <a:t>conformity assessment procedures</a:t>
            </a:r>
          </a:p>
          <a:p>
            <a:pPr marL="578678" marR="0" lvl="1" indent="-192893" algn="l" defTabSz="771571" rtl="0" eaLnBrk="1" fontAlgn="auto" latinLnBrk="0" hangingPunct="1">
              <a:lnSpc>
                <a:spcPct val="100000"/>
              </a:lnSpc>
              <a:spcBef>
                <a:spcPts val="422"/>
              </a:spcBef>
              <a:spcAft>
                <a:spcPts val="0"/>
              </a:spcAft>
              <a:buClrTx/>
              <a:buSzTx/>
              <a:buFont typeface="Arial" panose="020B0604020202020204" pitchFamily="34" charset="0"/>
              <a:buChar char="•"/>
              <a:tabLst/>
              <a:defRPr/>
            </a:pPr>
            <a:endParaRPr kumimoji="0" lang="en-GB" sz="2025"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dirty="0">
                <a:ln>
                  <a:noFill/>
                </a:ln>
                <a:solidFill>
                  <a:srgbClr val="663300"/>
                </a:solidFill>
                <a:effectLst/>
                <a:uLnTx/>
                <a:uFillTx/>
                <a:latin typeface="Arial" panose="020B0604020202020204" pitchFamily="34" charset="0"/>
                <a:ea typeface="+mn-ea"/>
                <a:cs typeface="+mn-cs"/>
              </a:rPr>
              <a:t>But its provisions do </a:t>
            </a:r>
            <a:r>
              <a:rPr kumimoji="0" lang="en-GB" altLang="en-US" sz="2400" b="1" i="0" u="none" strike="noStrike" kern="1200" cap="none" spc="0" normalizeH="0" baseline="0" noProof="0" dirty="0">
                <a:ln>
                  <a:noFill/>
                </a:ln>
                <a:solidFill>
                  <a:srgbClr val="FF6600"/>
                </a:solidFill>
                <a:effectLst/>
                <a:uLnTx/>
                <a:uFillTx/>
                <a:latin typeface="Arial" panose="020B0604020202020204" pitchFamily="34" charset="0"/>
                <a:ea typeface="+mn-ea"/>
                <a:cs typeface="+mn-cs"/>
              </a:rPr>
              <a:t>not</a:t>
            </a:r>
            <a:r>
              <a:rPr kumimoji="0" lang="en-GB" altLang="en-US" sz="2400" b="1" i="0" u="none" strike="noStrike" kern="1200" cap="none" spc="0" normalizeH="0" baseline="0" noProof="0" dirty="0">
                <a:ln>
                  <a:noFill/>
                </a:ln>
                <a:solidFill>
                  <a:srgbClr val="663300"/>
                </a:solidFill>
                <a:effectLst/>
                <a:uLnTx/>
                <a:uFillTx/>
                <a:latin typeface="Arial" panose="020B0604020202020204" pitchFamily="34" charset="0"/>
                <a:ea typeface="+mn-ea"/>
                <a:cs typeface="+mn-cs"/>
              </a:rPr>
              <a:t> apply to SPS measures</a:t>
            </a:r>
          </a:p>
          <a:p>
            <a:pPr marL="385785" marR="0" lvl="1" indent="0" algn="l" defTabSz="771571" rtl="0" eaLnBrk="1" fontAlgn="auto" latinLnBrk="0" hangingPunct="1">
              <a:lnSpc>
                <a:spcPct val="100000"/>
              </a:lnSpc>
              <a:spcBef>
                <a:spcPts val="422"/>
              </a:spcBef>
              <a:spcAft>
                <a:spcPts val="0"/>
              </a:spcAft>
              <a:buClrTx/>
              <a:buSzTx/>
              <a:buNone/>
              <a:tabLst/>
              <a:defRPr/>
            </a:pPr>
            <a:endParaRPr kumimoji="0" lang="en-US" sz="2025"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81312F25-6F4C-4E86-B24E-6007613D8D2B}"/>
              </a:ext>
            </a:extLst>
          </p:cNvPr>
          <p:cNvSpPr>
            <a:spLocks noGrp="1"/>
          </p:cNvSpPr>
          <p:nvPr>
            <p:ph type="title"/>
          </p:nvPr>
        </p:nvSpPr>
        <p:spPr>
          <a:xfrm>
            <a:off x="599759" y="-287676"/>
            <a:ext cx="11422911" cy="1648971"/>
          </a:xfrm>
        </p:spPr>
        <p:txBody>
          <a:bodyPr/>
          <a:lstStyle/>
          <a:p>
            <a:pPr marL="192893" marR="0" lvl="0" indent="-192893" defTabSz="771571" rtl="0" eaLnBrk="1" fontAlgn="auto" latinLnBrk="0" hangingPunct="1">
              <a:lnSpc>
                <a:spcPct val="90000"/>
              </a:lnSpc>
              <a:spcBef>
                <a:spcPts val="844"/>
              </a:spcBef>
              <a:spcAft>
                <a:spcPts val="0"/>
              </a:spcAft>
              <a:tabLst/>
              <a:defRPr/>
            </a:pPr>
            <a:r>
              <a:rPr kumimoji="0" lang="en-GB" sz="2800" b="1" i="0" u="none" strike="noStrike" kern="1200" cap="none" spc="0" normalizeH="0" baseline="0" noProof="0" dirty="0">
                <a:ln>
                  <a:noFill/>
                </a:ln>
                <a:solidFill>
                  <a:prstClr val="black"/>
                </a:solidFill>
                <a:effectLst/>
                <a:uLnTx/>
                <a:uFillTx/>
                <a:ea typeface="+mn-ea"/>
                <a:cs typeface="+mn-cs"/>
              </a:rPr>
              <a:t>Agreement on Technical Barriers to Trade (TBT)</a:t>
            </a:r>
            <a:br>
              <a:rPr kumimoji="0" lang="en-GB" sz="2800" b="1" i="0" u="none" strike="noStrike" kern="1200" cap="none" spc="0" normalizeH="0" baseline="0" noProof="0" dirty="0">
                <a:ln>
                  <a:noFill/>
                </a:ln>
                <a:solidFill>
                  <a:prstClr val="black"/>
                </a:solidFill>
                <a:effectLst/>
                <a:uLnTx/>
                <a:uFillTx/>
                <a:ea typeface="+mn-ea"/>
                <a:cs typeface="+mn-cs"/>
              </a:rPr>
            </a:br>
            <a:r>
              <a:rPr kumimoji="0" lang="en-GB" sz="2800" b="1" i="0" u="none" strike="noStrike" kern="1200" cap="none" spc="0" normalizeH="0" baseline="0" noProof="0" dirty="0">
                <a:ln>
                  <a:noFill/>
                </a:ln>
                <a:solidFill>
                  <a:prstClr val="black"/>
                </a:solidFill>
                <a:effectLst/>
                <a:uLnTx/>
                <a:uFillTx/>
                <a:ea typeface="+mn-ea"/>
                <a:cs typeface="+mn-cs"/>
              </a:rPr>
              <a:t>Measures </a:t>
            </a:r>
            <a:b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dirty="0"/>
          </a:p>
        </p:txBody>
      </p:sp>
    </p:spTree>
    <p:extLst>
      <p:ext uri="{BB962C8B-B14F-4D97-AF65-F5344CB8AC3E}">
        <p14:creationId xmlns:p14="http://schemas.microsoft.com/office/powerpoint/2010/main" val="25909888"/>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3121-9D4A-4C13-855A-64F7FC33A937}"/>
              </a:ext>
            </a:extLst>
          </p:cNvPr>
          <p:cNvSpPr>
            <a:spLocks noGrp="1"/>
          </p:cNvSpPr>
          <p:nvPr>
            <p:ph type="body" sz="quarter" idx="13"/>
          </p:nvPr>
        </p:nvSpPr>
        <p:spPr>
          <a:xfrm>
            <a:off x="599757" y="1361295"/>
            <a:ext cx="9563579" cy="5052031"/>
          </a:xfrm>
        </p:spPr>
        <p:txBody>
          <a:bodyPr/>
          <a:lstStyle/>
          <a:p>
            <a:pPr marL="342900" marR="0" lvl="0" indent="-342900" algn="l" defTabSz="914400" rtl="0" eaLnBrk="1" fontAlgn="auto" latinLnBrk="0" hangingPunct="1">
              <a:lnSpc>
                <a:spcPct val="100000"/>
              </a:lnSpc>
              <a:spcBef>
                <a:spcPct val="15000"/>
              </a:spcBef>
              <a:spcAft>
                <a:spcPct val="15000"/>
              </a:spcAft>
              <a:buClrTx/>
              <a:buSzTx/>
              <a:buFont typeface="Wingdings" panose="05000000000000000000" pitchFamily="2" charset="2"/>
              <a:buNone/>
              <a:tabLst/>
              <a:defRPr/>
            </a:pPr>
            <a:r>
              <a:rPr kumimoji="0" lang="en-GB" altLang="en-US" sz="1800" b="1" i="0" u="none" strike="noStrike" kern="1200" cap="none" spc="0" normalizeH="0" baseline="0" noProof="0" dirty="0">
                <a:ln>
                  <a:noFill/>
                </a:ln>
                <a:solidFill>
                  <a:schemeClr val="accent5">
                    <a:lumMod val="75000"/>
                  </a:schemeClr>
                </a:solidFill>
                <a:effectLst/>
                <a:uLnTx/>
                <a:uFillTx/>
                <a:latin typeface="Times New Roman" panose="02020603050405020304" pitchFamily="18" charset="0"/>
                <a:ea typeface="+mn-ea"/>
                <a:cs typeface="+mn-cs"/>
              </a:rPr>
              <a:t>SPS</a:t>
            </a:r>
          </a:p>
          <a:p>
            <a:pPr marL="342900" marR="0" lvl="0" indent="-342900" algn="l" defTabSz="914400" rtl="0" eaLnBrk="1" fontAlgn="auto" latinLnBrk="0" hangingPunct="1">
              <a:lnSpc>
                <a:spcPct val="100000"/>
              </a:lnSpc>
              <a:spcBef>
                <a:spcPct val="15000"/>
              </a:spcBef>
              <a:spcAft>
                <a:spcPct val="15000"/>
              </a:spcAft>
              <a:buClrTx/>
              <a:buSzTx/>
              <a:buFontTx/>
              <a:buChar char="•"/>
              <a:tabLst/>
              <a:defRPr/>
            </a:pPr>
            <a:r>
              <a:rPr kumimoji="0" lang="en-GB"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human or animal health from food-borne risks</a:t>
            </a:r>
          </a:p>
          <a:p>
            <a:pPr marL="342900" marR="0" lvl="0" indent="-342900" algn="l" defTabSz="914400" rtl="0" eaLnBrk="1" fontAlgn="auto" latinLnBrk="0" hangingPunct="1">
              <a:lnSpc>
                <a:spcPct val="100000"/>
              </a:lnSpc>
              <a:spcBef>
                <a:spcPct val="15000"/>
              </a:spcBef>
              <a:spcAft>
                <a:spcPct val="15000"/>
              </a:spcAft>
              <a:buClrTx/>
              <a:buSzTx/>
              <a:buFontTx/>
              <a:buChar char="•"/>
              <a:tabLst/>
              <a:defRPr/>
            </a:pPr>
            <a:r>
              <a:rPr kumimoji="0" lang="en-GB"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animals and plants from pests or diseases </a:t>
            </a:r>
            <a:endParaRPr kumimoji="0" lang="en-GB"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342900" marR="0" lvl="0" indent="-342900" algn="l" defTabSz="914400" rtl="0" eaLnBrk="1" fontAlgn="auto" latinLnBrk="0" hangingPunct="1">
              <a:lnSpc>
                <a:spcPct val="100000"/>
              </a:lnSpc>
              <a:spcBef>
                <a:spcPct val="15000"/>
              </a:spcBef>
              <a:spcAft>
                <a:spcPct val="15000"/>
              </a:spcAft>
              <a:buClrTx/>
              <a:buSzTx/>
              <a:buFontTx/>
              <a:buNone/>
              <a:tabLst/>
              <a:defRPr/>
            </a:pPr>
            <a:r>
              <a:rPr kumimoji="0" lang="en-GB"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E.g.  </a:t>
            </a:r>
          </a:p>
          <a:p>
            <a:pPr marL="742950" marR="0" lvl="1" indent="-285750" algn="l" defTabSz="914400" rtl="0" eaLnBrk="1" fontAlgn="auto" latinLnBrk="0" hangingPunct="1">
              <a:lnSpc>
                <a:spcPct val="100000"/>
              </a:lnSpc>
              <a:spcBef>
                <a:spcPct val="10000"/>
              </a:spcBef>
              <a:spcAft>
                <a:spcPct val="10000"/>
              </a:spcAft>
              <a:buClrTx/>
              <a:buSzTx/>
              <a:buFontTx/>
              <a:buChar char="•"/>
              <a:tabLst/>
              <a:defRPr/>
            </a:pPr>
            <a:r>
              <a:rPr kumimoji="0" lang="en-GB"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pesticide residues and food additives</a:t>
            </a:r>
          </a:p>
          <a:p>
            <a:pPr marL="457200" marR="0" lvl="1" indent="0" algn="l" defTabSz="914400" rtl="0" eaLnBrk="1" fontAlgn="auto" latinLnBrk="0" hangingPunct="1">
              <a:lnSpc>
                <a:spcPct val="100000"/>
              </a:lnSpc>
              <a:spcBef>
                <a:spcPct val="10000"/>
              </a:spcBef>
              <a:spcAft>
                <a:spcPct val="10000"/>
              </a:spcAft>
              <a:buClrTx/>
              <a:buSzTx/>
              <a:buNone/>
              <a:tabLst/>
              <a:defRPr/>
            </a:pPr>
            <a:endParaRPr kumimoji="0" lang="en-GB"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342900" marR="0" lvl="0" indent="-342900" algn="l" defTabSz="914400" rtl="0" eaLnBrk="1" fontAlgn="auto" latinLnBrk="0" hangingPunct="1">
              <a:lnSpc>
                <a:spcPct val="100000"/>
              </a:lnSpc>
              <a:spcBef>
                <a:spcPct val="15000"/>
              </a:spcBef>
              <a:spcAft>
                <a:spcPct val="15000"/>
              </a:spcAft>
              <a:buClrTx/>
              <a:buSzTx/>
              <a:buFont typeface="Wingdings" panose="05000000000000000000" pitchFamily="2" charset="2"/>
              <a:buNone/>
              <a:tabLst/>
              <a:defRPr/>
            </a:pPr>
            <a:r>
              <a:rPr kumimoji="0" lang="en-GB" altLang="en-US" sz="1800" b="1" i="0" u="none" strike="noStrike" kern="1200" cap="none" spc="0" normalizeH="0" baseline="0" noProof="0" dirty="0">
                <a:ln>
                  <a:noFill/>
                </a:ln>
                <a:solidFill>
                  <a:schemeClr val="accent5">
                    <a:lumMod val="75000"/>
                  </a:schemeClr>
                </a:solidFill>
                <a:effectLst/>
                <a:uLnTx/>
                <a:uFillTx/>
                <a:latin typeface="Times New Roman" panose="02020603050405020304" pitchFamily="18" charset="0"/>
                <a:ea typeface="+mn-ea"/>
                <a:cs typeface="+mn-cs"/>
              </a:rPr>
              <a:t>TBT</a:t>
            </a:r>
          </a:p>
          <a:p>
            <a:pPr marL="342900" marR="0" lvl="0" indent="-342900" algn="l" defTabSz="914400" rtl="0" eaLnBrk="1" fontAlgn="auto" latinLnBrk="0" hangingPunct="1">
              <a:lnSpc>
                <a:spcPct val="100000"/>
              </a:lnSpc>
              <a:spcBef>
                <a:spcPct val="10000"/>
              </a:spcBef>
              <a:spcAft>
                <a:spcPct val="10000"/>
              </a:spcAft>
              <a:buClrTx/>
              <a:buSzTx/>
              <a:buFontTx/>
              <a:buChar char="•"/>
              <a:tabLst/>
              <a:defRPr/>
            </a:pPr>
            <a:r>
              <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human disease control (unless it’s food safety)</a:t>
            </a:r>
          </a:p>
          <a:p>
            <a:pPr marL="342900" marR="0" lvl="0" indent="-342900" algn="l" defTabSz="914400" rtl="0" eaLnBrk="1" fontAlgn="auto" latinLnBrk="0" hangingPunct="1">
              <a:lnSpc>
                <a:spcPct val="100000"/>
              </a:lnSpc>
              <a:spcBef>
                <a:spcPct val="10000"/>
              </a:spcBef>
              <a:spcAft>
                <a:spcPct val="10000"/>
              </a:spcAft>
              <a:buClrTx/>
              <a:buSzTx/>
              <a:buFontTx/>
              <a:buChar char="•"/>
              <a:tabLst/>
              <a:defRPr/>
            </a:pPr>
            <a:r>
              <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nutritional claims</a:t>
            </a:r>
          </a:p>
          <a:p>
            <a:pPr marL="342900" marR="0" lvl="0" indent="-342900" algn="l" defTabSz="914400" rtl="0" eaLnBrk="1" fontAlgn="auto" latinLnBrk="0" hangingPunct="1">
              <a:lnSpc>
                <a:spcPct val="100000"/>
              </a:lnSpc>
              <a:spcBef>
                <a:spcPct val="10000"/>
              </a:spcBef>
              <a:spcAft>
                <a:spcPct val="10000"/>
              </a:spcAft>
              <a:buClrTx/>
              <a:buSzTx/>
              <a:buFontTx/>
              <a:buChar char="•"/>
              <a:tabLst/>
              <a:defRPr/>
            </a:pPr>
            <a:r>
              <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food packaging and quality </a:t>
            </a:r>
          </a:p>
          <a:p>
            <a:pPr marL="342900" marR="0" lvl="0" indent="-342900" algn="l" defTabSz="914400" rtl="0" eaLnBrk="1" fontAlgn="auto" latinLnBrk="0" hangingPunct="1">
              <a:lnSpc>
                <a:spcPct val="100000"/>
              </a:lnSpc>
              <a:spcBef>
                <a:spcPct val="10000"/>
              </a:spcBef>
              <a:spcAft>
                <a:spcPct val="10000"/>
              </a:spcAft>
              <a:buClrTx/>
              <a:buSzTx/>
              <a:buFontTx/>
              <a:buNone/>
              <a:tabLst/>
              <a:defRPr/>
            </a:pPr>
            <a:endParaRPr kumimoji="0" lang="en-GB"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342900" marR="0" lvl="0" indent="-342900" algn="l" defTabSz="914400" rtl="0" eaLnBrk="1" fontAlgn="auto" latinLnBrk="0" hangingPunct="1">
              <a:lnSpc>
                <a:spcPct val="100000"/>
              </a:lnSpc>
              <a:spcBef>
                <a:spcPct val="10000"/>
              </a:spcBef>
              <a:spcAft>
                <a:spcPct val="10000"/>
              </a:spcAft>
              <a:buClrTx/>
              <a:buSzTx/>
              <a:buFontTx/>
              <a:buNone/>
              <a:tabLst/>
              <a:defRPr/>
            </a:pPr>
            <a:r>
              <a:rPr kumimoji="0" lang="en-GB"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E.g. </a:t>
            </a:r>
            <a:r>
              <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labelling (unless related to food safety), pesticide handling</a:t>
            </a:r>
          </a:p>
          <a:p>
            <a:endParaRPr lang="en-US" dirty="0"/>
          </a:p>
        </p:txBody>
      </p:sp>
      <p:sp>
        <p:nvSpPr>
          <p:cNvPr id="3" name="Title 2">
            <a:extLst>
              <a:ext uri="{FF2B5EF4-FFF2-40B4-BE49-F238E27FC236}">
                <a16:creationId xmlns:a16="http://schemas.microsoft.com/office/drawing/2014/main" id="{D3AF185D-8365-4433-A969-D79A04952FED}"/>
              </a:ext>
            </a:extLst>
          </p:cNvPr>
          <p:cNvSpPr>
            <a:spLocks noGrp="1"/>
          </p:cNvSpPr>
          <p:nvPr>
            <p:ph type="title"/>
          </p:nvPr>
        </p:nvSpPr>
        <p:spPr/>
        <p:txBody>
          <a:bodyPr/>
          <a:lstStyle/>
          <a:p>
            <a:r>
              <a:rPr lang="en-US" dirty="0"/>
              <a:t>SPS vs TBT</a:t>
            </a:r>
          </a:p>
        </p:txBody>
      </p:sp>
    </p:spTree>
    <p:extLst>
      <p:ext uri="{BB962C8B-B14F-4D97-AF65-F5344CB8AC3E}">
        <p14:creationId xmlns:p14="http://schemas.microsoft.com/office/powerpoint/2010/main" val="2126897339"/>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9F4921-F929-4777-9911-B84C3F6554AE}"/>
              </a:ext>
            </a:extLst>
          </p:cNvPr>
          <p:cNvSpPr>
            <a:spLocks noGrp="1"/>
          </p:cNvSpPr>
          <p:nvPr>
            <p:ph type="body" sz="quarter" idx="13"/>
          </p:nvPr>
        </p:nvSpPr>
        <p:spPr>
          <a:xfrm>
            <a:off x="599757" y="1361295"/>
            <a:ext cx="9563579" cy="4976875"/>
          </a:xfrm>
        </p:spPr>
        <p:txBody>
          <a:bodyPr/>
          <a:lstStyle/>
          <a:p>
            <a:r>
              <a:rPr lang="en-US" sz="1800" dirty="0">
                <a:solidFill>
                  <a:schemeClr val="accent5">
                    <a:lumMod val="75000"/>
                  </a:schemeClr>
                </a:solidFill>
              </a:rPr>
              <a:t>International organization for standardization ( ISO)</a:t>
            </a:r>
          </a:p>
          <a:p>
            <a:pPr marL="0" marR="0" lvl="0" indent="0" algn="l" defTabSz="771571" rtl="0" eaLnBrk="1" fontAlgn="auto" latinLnBrk="0" hangingPunct="1">
              <a:lnSpc>
                <a:spcPct val="90000"/>
              </a:lnSpc>
              <a:spcBef>
                <a:spcPts val="844"/>
              </a:spcBef>
              <a:spcAft>
                <a:spcPts val="0"/>
              </a:spcAft>
              <a:buClrTx/>
              <a:buSzTx/>
              <a:buFont typeface="Arial" panose="020B0604020202020204" pitchFamily="34" charset="0"/>
              <a:buNone/>
              <a:tabLst/>
              <a:defRPr/>
            </a:pPr>
            <a:r>
              <a:rPr lang="en-GB" sz="1800" dirty="0"/>
              <a:t>A Non-Governmental Organization (NGO), </a:t>
            </a:r>
          </a:p>
          <a:p>
            <a:pPr marL="0" marR="0" lvl="0" indent="0" algn="l" defTabSz="771571" rtl="0" eaLnBrk="1" fontAlgn="auto" latinLnBrk="0" hangingPunct="1">
              <a:lnSpc>
                <a:spcPct val="90000"/>
              </a:lnSpc>
              <a:spcBef>
                <a:spcPts val="844"/>
              </a:spcBef>
              <a:spcAft>
                <a:spcPts val="0"/>
              </a:spcAft>
              <a:buClrTx/>
              <a:buSzTx/>
              <a:buFont typeface="Arial" panose="020B0604020202020204" pitchFamily="34" charset="0"/>
              <a:buNone/>
              <a:tabLst/>
              <a:defRPr/>
            </a:pPr>
            <a:r>
              <a:rPr lang="en-GB" sz="1800" dirty="0"/>
              <a:t>Established in 1947, its head office in Geneva</a:t>
            </a:r>
          </a:p>
          <a:p>
            <a:pPr marL="0" marR="0" lvl="0" indent="0" algn="l" defTabSz="771571" rtl="0" eaLnBrk="1" fontAlgn="auto" latinLnBrk="0" hangingPunct="1">
              <a:lnSpc>
                <a:spcPct val="90000"/>
              </a:lnSpc>
              <a:spcBef>
                <a:spcPts val="844"/>
              </a:spcBef>
              <a:spcAft>
                <a:spcPts val="0"/>
              </a:spcAft>
              <a:buClrTx/>
              <a:buSzTx/>
              <a:buFont typeface="Arial" panose="020B0604020202020204" pitchFamily="34" charset="0"/>
              <a:buNone/>
              <a:tabLst/>
              <a:defRPr/>
            </a:pPr>
            <a:r>
              <a:rPr lang="en-GB" sz="1800" dirty="0"/>
              <a:t>Publishes wide-ranging International Standards for scopes generally not handled by the others in this list. </a:t>
            </a:r>
          </a:p>
          <a:p>
            <a:pPr marL="0" marR="0" lvl="0" indent="0" algn="l" defTabSz="771571" rtl="0" eaLnBrk="1" fontAlgn="auto" latinLnBrk="0" hangingPunct="1">
              <a:lnSpc>
                <a:spcPct val="90000"/>
              </a:lnSpc>
              <a:spcBef>
                <a:spcPts val="844"/>
              </a:spcBef>
              <a:spcAft>
                <a:spcPts val="0"/>
              </a:spcAft>
              <a:buClrTx/>
              <a:buSzTx/>
              <a:buFont typeface="Arial" panose="020B0604020202020204" pitchFamily="34" charset="0"/>
              <a:buNone/>
              <a:tabLst/>
              <a:defRPr/>
            </a:pPr>
            <a:r>
              <a:rPr lang="en-GB" sz="1800" dirty="0"/>
              <a:t>Its members are the foremost standards organizations in their countries and only one member per country</a:t>
            </a:r>
            <a:endParaRPr lang="en-US" sz="1800" dirty="0"/>
          </a:p>
          <a:p>
            <a:endParaRPr lang="en-US" sz="1800" dirty="0"/>
          </a:p>
          <a:p>
            <a:r>
              <a:rPr lang="en-US" sz="1800" dirty="0">
                <a:solidFill>
                  <a:schemeClr val="accent5">
                    <a:lumMod val="75000"/>
                  </a:schemeClr>
                </a:solidFill>
              </a:rPr>
              <a:t>Regional standards bodies ( RSBs)</a:t>
            </a:r>
          </a:p>
          <a:p>
            <a:pPr marL="0" marR="0" lvl="0" indent="0" algn="l" defTabSz="771571" rtl="0" eaLnBrk="1" fontAlgn="auto" latinLnBrk="0" hangingPunct="1">
              <a:lnSpc>
                <a:spcPct val="90000"/>
              </a:lnSpc>
              <a:spcBef>
                <a:spcPts val="844"/>
              </a:spcBef>
              <a:spcAft>
                <a:spcPts val="0"/>
              </a:spcAft>
              <a:buClrTx/>
              <a:buSzTx/>
              <a:buFont typeface="Arial" panose="020B0604020202020204" pitchFamily="34" charset="0"/>
              <a:buNone/>
              <a:tabLst/>
              <a:defRPr/>
            </a:pPr>
            <a:r>
              <a:rPr lang="en-GB" sz="1800" dirty="0"/>
              <a:t>RSBs established as a voluntary organization within given geographical regions, e.g. Africa </a:t>
            </a:r>
            <a:endParaRPr lang="en-US" sz="1800" dirty="0"/>
          </a:p>
          <a:p>
            <a:pPr marL="0" marR="0" lvl="0" indent="0" algn="l" defTabSz="771571" rtl="0" eaLnBrk="1" fontAlgn="auto" latinLnBrk="0" hangingPunct="1">
              <a:lnSpc>
                <a:spcPct val="90000"/>
              </a:lnSpc>
              <a:spcBef>
                <a:spcPts val="844"/>
              </a:spcBef>
              <a:spcAft>
                <a:spcPts val="0"/>
              </a:spcAft>
              <a:buClrTx/>
              <a:buSzTx/>
              <a:buFont typeface="Arial" panose="020B0604020202020204" pitchFamily="34" charset="0"/>
              <a:buNone/>
              <a:tabLst/>
              <a:defRPr/>
            </a:pPr>
            <a:r>
              <a:rPr lang="en-US" sz="1800" dirty="0"/>
              <a:t>Two categories</a:t>
            </a:r>
          </a:p>
          <a:p>
            <a:pPr marL="192893" marR="0" lvl="0" indent="-192893" algn="l" defTabSz="771571" rtl="0" eaLnBrk="1" fontAlgn="auto" latinLnBrk="0" hangingPunct="1">
              <a:lnSpc>
                <a:spcPct val="90000"/>
              </a:lnSpc>
              <a:spcBef>
                <a:spcPts val="844"/>
              </a:spcBef>
              <a:spcAft>
                <a:spcPts val="0"/>
              </a:spcAft>
              <a:buClrTx/>
              <a:buSzTx/>
              <a:buFont typeface="Arial" panose="020B0604020202020204" pitchFamily="34" charset="0"/>
              <a:buChar char="•"/>
              <a:tabLst/>
              <a:defRPr/>
            </a:pPr>
            <a:r>
              <a:rPr lang="en-US" sz="1800" dirty="0"/>
              <a:t> RSBs established through political processes aligned with the regional trade arrangements, e.g. common markets and free trade areas (FTAs); or</a:t>
            </a:r>
          </a:p>
          <a:p>
            <a:pPr marL="192893" marR="0" lvl="0" indent="-192893" algn="l" defTabSz="771571" rtl="0" eaLnBrk="1" fontAlgn="auto" latinLnBrk="0" hangingPunct="1">
              <a:lnSpc>
                <a:spcPct val="90000"/>
              </a:lnSpc>
              <a:spcBef>
                <a:spcPts val="844"/>
              </a:spcBef>
              <a:spcAft>
                <a:spcPts val="0"/>
              </a:spcAft>
              <a:buClrTx/>
              <a:buSzTx/>
              <a:buFont typeface="Arial" panose="020B0604020202020204" pitchFamily="34" charset="0"/>
              <a:buChar char="•"/>
              <a:tabLst/>
              <a:defRPr/>
            </a:pPr>
            <a:r>
              <a:rPr lang="en-US" sz="1800" dirty="0"/>
              <a:t>RSBs established as a voluntary organization within given geographical regions, e.g. Africa and the Pacific rim</a:t>
            </a:r>
          </a:p>
          <a:p>
            <a:endParaRPr lang="en-US" dirty="0"/>
          </a:p>
        </p:txBody>
      </p:sp>
    </p:spTree>
    <p:extLst>
      <p:ext uri="{BB962C8B-B14F-4D97-AF65-F5344CB8AC3E}">
        <p14:creationId xmlns:p14="http://schemas.microsoft.com/office/powerpoint/2010/main" val="2390164383"/>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6C6067-0A83-4B79-8899-E2CB9120DE7F}"/>
              </a:ext>
            </a:extLst>
          </p:cNvPr>
          <p:cNvSpPr>
            <a:spLocks noGrp="1"/>
          </p:cNvSpPr>
          <p:nvPr>
            <p:ph type="title"/>
          </p:nvPr>
        </p:nvSpPr>
        <p:spPr/>
        <p:txBody>
          <a:bodyPr/>
          <a:lstStyle/>
          <a:p>
            <a:r>
              <a:rPr lang="en-US" dirty="0"/>
              <a:t>Roles of countries</a:t>
            </a:r>
          </a:p>
        </p:txBody>
      </p:sp>
      <p:graphicFrame>
        <p:nvGraphicFramePr>
          <p:cNvPr id="5" name="Text Placeholder 1">
            <a:extLst>
              <a:ext uri="{FF2B5EF4-FFF2-40B4-BE49-F238E27FC236}">
                <a16:creationId xmlns:a16="http://schemas.microsoft.com/office/drawing/2014/main" id="{042C9954-67A4-E12B-2539-0652C9248B54}"/>
              </a:ext>
            </a:extLst>
          </p:cNvPr>
          <p:cNvGraphicFramePr/>
          <p:nvPr>
            <p:extLst>
              <p:ext uri="{D42A27DB-BD31-4B8C-83A1-F6EECF244321}">
                <p14:modId xmlns:p14="http://schemas.microsoft.com/office/powerpoint/2010/main" val="2525892991"/>
              </p:ext>
            </p:extLst>
          </p:nvPr>
        </p:nvGraphicFramePr>
        <p:xfrm>
          <a:off x="599757" y="1361295"/>
          <a:ext cx="9563579" cy="466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8757232"/>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EB34CD-1DAA-47B2-A87F-651B77DBF74D}"/>
              </a:ext>
            </a:extLst>
          </p:cNvPr>
          <p:cNvSpPr>
            <a:spLocks noGrp="1"/>
          </p:cNvSpPr>
          <p:nvPr>
            <p:ph type="body" sz="quarter" idx="13"/>
          </p:nvPr>
        </p:nvSpPr>
        <p:spPr/>
        <p:txBody>
          <a:bodyPr/>
          <a:lstStyle/>
          <a:p>
            <a:pPr marL="0" marR="0" lvl="0" indent="0" algn="l" defTabSz="771571" rtl="0" eaLnBrk="1" fontAlgn="auto" latinLnBrk="0" hangingPunct="1">
              <a:lnSpc>
                <a:spcPct val="90000"/>
              </a:lnSpc>
              <a:spcBef>
                <a:spcPts val="844"/>
              </a:spcBef>
              <a:spcAft>
                <a:spcPts val="0"/>
              </a:spcAft>
              <a:buClrTx/>
              <a:buSzTx/>
              <a:buFont typeface="Arial" panose="020B0604020202020204" pitchFamily="34" charset="0"/>
              <a:buNone/>
              <a:tabLst/>
              <a:defRPr/>
            </a:pPr>
            <a:r>
              <a:rPr lang="en-GB" sz="1800" dirty="0"/>
              <a:t>Many countries have established centralised NSBs in the past hundred years.</a:t>
            </a:r>
          </a:p>
          <a:p>
            <a:pPr marL="0" marR="0" lvl="0" indent="0" algn="l" defTabSz="771571" rtl="0" eaLnBrk="1" fontAlgn="auto" latinLnBrk="0" hangingPunct="1">
              <a:lnSpc>
                <a:spcPct val="90000"/>
              </a:lnSpc>
              <a:spcBef>
                <a:spcPts val="844"/>
              </a:spcBef>
              <a:spcAft>
                <a:spcPts val="0"/>
              </a:spcAft>
              <a:buClrTx/>
              <a:buSzTx/>
              <a:buFont typeface="Arial" panose="020B0604020202020204" pitchFamily="34" charset="0"/>
              <a:buNone/>
              <a:tabLst/>
              <a:defRPr/>
            </a:pPr>
            <a:endParaRPr lang="en-GB" dirty="0"/>
          </a:p>
          <a:p>
            <a:pPr marL="0" marR="0" lvl="0" indent="0" algn="l" defTabSz="771571" rtl="0" eaLnBrk="1" fontAlgn="auto" latinLnBrk="0" hangingPunct="1">
              <a:lnSpc>
                <a:spcPct val="90000"/>
              </a:lnSpc>
              <a:spcBef>
                <a:spcPts val="844"/>
              </a:spcBef>
              <a:spcAft>
                <a:spcPts val="0"/>
              </a:spcAft>
              <a:buClrTx/>
              <a:buSzTx/>
              <a:buFont typeface="Arial" panose="020B0604020202020204" pitchFamily="34" charset="0"/>
              <a:buNone/>
              <a:tabLst/>
              <a:defRPr/>
            </a:pPr>
            <a:r>
              <a:rPr lang="en-GB" sz="2000" dirty="0">
                <a:solidFill>
                  <a:schemeClr val="accent5">
                    <a:lumMod val="75000"/>
                  </a:schemeClr>
                </a:solidFill>
              </a:rPr>
              <a:t>NSBs may be </a:t>
            </a:r>
          </a:p>
          <a:p>
            <a:pPr marL="192893" marR="0" lvl="0" indent="-192893" algn="l" defTabSz="771571" rtl="0" eaLnBrk="1" fontAlgn="auto" latinLnBrk="0" hangingPunct="1">
              <a:lnSpc>
                <a:spcPct val="90000"/>
              </a:lnSpc>
              <a:spcBef>
                <a:spcPts val="844"/>
              </a:spcBef>
              <a:spcAft>
                <a:spcPts val="0"/>
              </a:spcAft>
              <a:buClrTx/>
              <a:buSzTx/>
              <a:buFont typeface="Arial" panose="020B0604020202020204" pitchFamily="34" charset="0"/>
              <a:buChar char="•"/>
              <a:tabLst/>
              <a:defRPr/>
            </a:pPr>
            <a:r>
              <a:rPr lang="en-GB" sz="1800" dirty="0"/>
              <a:t>Government department</a:t>
            </a:r>
          </a:p>
          <a:p>
            <a:pPr marL="192893" marR="0" lvl="0" indent="-192893" algn="l" defTabSz="771571" rtl="0" eaLnBrk="1" fontAlgn="auto" latinLnBrk="0" hangingPunct="1">
              <a:lnSpc>
                <a:spcPct val="90000"/>
              </a:lnSpc>
              <a:spcBef>
                <a:spcPts val="844"/>
              </a:spcBef>
              <a:spcAft>
                <a:spcPts val="0"/>
              </a:spcAft>
              <a:buClrTx/>
              <a:buSzTx/>
              <a:buFont typeface="Arial" panose="020B0604020202020204" pitchFamily="34" charset="0"/>
              <a:buChar char="•"/>
              <a:tabLst/>
              <a:defRPr/>
            </a:pPr>
            <a:r>
              <a:rPr lang="en-GB" sz="1800" dirty="0"/>
              <a:t>An organization of public law (i.e. a statutory body), or</a:t>
            </a:r>
          </a:p>
          <a:p>
            <a:pPr marL="192893" marR="0" lvl="0" indent="-192893" algn="l" defTabSz="771571" rtl="0" eaLnBrk="1" fontAlgn="auto" latinLnBrk="0" hangingPunct="1">
              <a:lnSpc>
                <a:spcPct val="90000"/>
              </a:lnSpc>
              <a:spcBef>
                <a:spcPts val="844"/>
              </a:spcBef>
              <a:spcAft>
                <a:spcPts val="0"/>
              </a:spcAft>
              <a:buClrTx/>
              <a:buSzTx/>
              <a:buFont typeface="Arial" panose="020B0604020202020204" pitchFamily="34" charset="0"/>
              <a:buChar char="•"/>
              <a:tabLst/>
              <a:defRPr/>
            </a:pPr>
            <a:r>
              <a:rPr lang="en-GB" sz="1800" dirty="0"/>
              <a:t>An organization of private law </a:t>
            </a:r>
            <a:endParaRPr lang="en-US" sz="1800" dirty="0"/>
          </a:p>
          <a:p>
            <a:endParaRPr lang="en-US" dirty="0"/>
          </a:p>
          <a:p>
            <a:pPr marL="0" marR="0" lvl="0" indent="0" algn="l" defTabSz="771571" rtl="0" eaLnBrk="1" fontAlgn="auto" latinLnBrk="0" hangingPunct="1">
              <a:lnSpc>
                <a:spcPct val="90000"/>
              </a:lnSpc>
              <a:spcBef>
                <a:spcPts val="844"/>
              </a:spcBef>
              <a:spcAft>
                <a:spcPts val="0"/>
              </a:spcAft>
              <a:buClrTx/>
              <a:buSzTx/>
              <a:buFont typeface="Arial" panose="020B0604020202020204" pitchFamily="34" charset="0"/>
              <a:buNone/>
              <a:tabLst/>
              <a:defRPr/>
            </a:pPr>
            <a:r>
              <a:rPr lang="en-GB" sz="1800" dirty="0">
                <a:solidFill>
                  <a:schemeClr val="accent5">
                    <a:lumMod val="75000"/>
                  </a:schemeClr>
                </a:solidFill>
              </a:rPr>
              <a:t>NSBs primary responsibilities include:</a:t>
            </a:r>
          </a:p>
          <a:p>
            <a:pPr marL="192893" marR="0" lvl="0" indent="-192893" algn="l" defTabSz="771571" rtl="0" eaLnBrk="1" fontAlgn="auto" latinLnBrk="0" hangingPunct="1">
              <a:lnSpc>
                <a:spcPct val="90000"/>
              </a:lnSpc>
              <a:spcBef>
                <a:spcPts val="844"/>
              </a:spcBef>
              <a:spcAft>
                <a:spcPts val="0"/>
              </a:spcAft>
              <a:buClrTx/>
              <a:buSzTx/>
              <a:buFont typeface="Arial" panose="020B0604020202020204" pitchFamily="34" charset="0"/>
              <a:buChar char="•"/>
              <a:tabLst/>
              <a:defRPr/>
            </a:pPr>
            <a:r>
              <a:rPr lang="en-GB" sz="1800" dirty="0"/>
              <a:t>Development and publication of National Standards, </a:t>
            </a:r>
          </a:p>
          <a:p>
            <a:pPr marL="192893" marR="0" lvl="0" indent="-192893" algn="l" defTabSz="771571" rtl="0" eaLnBrk="1" fontAlgn="auto" latinLnBrk="0" hangingPunct="1">
              <a:lnSpc>
                <a:spcPct val="90000"/>
              </a:lnSpc>
              <a:spcBef>
                <a:spcPts val="844"/>
              </a:spcBef>
              <a:spcAft>
                <a:spcPts val="0"/>
              </a:spcAft>
              <a:buClrTx/>
              <a:buSzTx/>
              <a:buFont typeface="Arial" panose="020B0604020202020204" pitchFamily="34" charset="0"/>
              <a:buChar char="•"/>
              <a:tabLst/>
              <a:defRPr/>
            </a:pPr>
            <a:r>
              <a:rPr lang="en-GB" sz="1800" dirty="0"/>
              <a:t>Provision Of Standards Related Information</a:t>
            </a:r>
          </a:p>
          <a:p>
            <a:pPr marL="192893" marR="0" lvl="0" indent="-192893" algn="l" defTabSz="771571" rtl="0" eaLnBrk="1" fontAlgn="auto" latinLnBrk="0" hangingPunct="1">
              <a:lnSpc>
                <a:spcPct val="90000"/>
              </a:lnSpc>
              <a:spcBef>
                <a:spcPts val="844"/>
              </a:spcBef>
              <a:spcAft>
                <a:spcPts val="0"/>
              </a:spcAft>
              <a:buClrTx/>
              <a:buSzTx/>
              <a:buFont typeface="Arial" panose="020B0604020202020204" pitchFamily="34" charset="0"/>
              <a:buChar char="•"/>
              <a:tabLst/>
              <a:defRPr/>
            </a:pPr>
            <a:r>
              <a:rPr lang="en-GB" sz="1800" dirty="0"/>
              <a:t>Liaison With Regional And International Standardizing Bodies. </a:t>
            </a:r>
          </a:p>
          <a:p>
            <a:pPr marL="192893" marR="0" lvl="0" indent="-192893" algn="l" defTabSz="771571" rtl="0" eaLnBrk="1" fontAlgn="auto" latinLnBrk="0" hangingPunct="1">
              <a:lnSpc>
                <a:spcPct val="90000"/>
              </a:lnSpc>
              <a:spcBef>
                <a:spcPts val="844"/>
              </a:spcBef>
              <a:spcAft>
                <a:spcPts val="0"/>
              </a:spcAft>
              <a:buClrTx/>
              <a:buSzTx/>
              <a:buFont typeface="Arial" panose="020B0604020202020204" pitchFamily="34" charset="0"/>
              <a:buChar char="•"/>
              <a:tabLst/>
              <a:defRPr/>
            </a:pPr>
            <a:r>
              <a:rPr lang="en-GB" sz="1800" dirty="0"/>
              <a:t>Provide standards related services such as inspection, testing, certification and training. </a:t>
            </a:r>
          </a:p>
          <a:p>
            <a:endParaRPr lang="en-US" dirty="0"/>
          </a:p>
        </p:txBody>
      </p:sp>
      <p:sp>
        <p:nvSpPr>
          <p:cNvPr id="3" name="Title 2">
            <a:extLst>
              <a:ext uri="{FF2B5EF4-FFF2-40B4-BE49-F238E27FC236}">
                <a16:creationId xmlns:a16="http://schemas.microsoft.com/office/drawing/2014/main" id="{2B751A0C-0960-49A7-9AE6-D4F46FF695ED}"/>
              </a:ext>
            </a:extLst>
          </p:cNvPr>
          <p:cNvSpPr>
            <a:spLocks noGrp="1"/>
          </p:cNvSpPr>
          <p:nvPr>
            <p:ph type="title"/>
          </p:nvPr>
        </p:nvSpPr>
        <p:spPr/>
        <p:txBody>
          <a:bodyPr/>
          <a:lstStyle/>
          <a:p>
            <a:r>
              <a:rPr lang="en-US" dirty="0"/>
              <a:t>National standards bodies ( NSBs)</a:t>
            </a:r>
          </a:p>
        </p:txBody>
      </p:sp>
    </p:spTree>
    <p:extLst>
      <p:ext uri="{BB962C8B-B14F-4D97-AF65-F5344CB8AC3E}">
        <p14:creationId xmlns:p14="http://schemas.microsoft.com/office/powerpoint/2010/main" val="3999534718"/>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0A0495-C3FC-49D4-BF7D-A07CC6EEE8A0}"/>
              </a:ext>
            </a:extLst>
          </p:cNvPr>
          <p:cNvSpPr>
            <a:spLocks noGrp="1"/>
          </p:cNvSpPr>
          <p:nvPr>
            <p:ph type="body" sz="quarter" idx="13"/>
          </p:nvPr>
        </p:nvSpPr>
        <p:spPr/>
        <p:txBody>
          <a:bodyPr/>
          <a:lstStyle/>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mj-lt"/>
              </a:rPr>
              <a:t>The World Food Summit of 1996 defined food security as existing </a:t>
            </a:r>
            <a:endParaRPr lang="en-US" sz="1800" b="0" i="0" u="none" strike="noStrike" dirty="0">
              <a:solidFill>
                <a:srgbClr val="0BD0D9"/>
              </a:solidFill>
              <a:effectLst/>
              <a:latin typeface="+mj-lt"/>
            </a:endParaRPr>
          </a:p>
          <a:p>
            <a:pPr indent="-274320" algn="ctr" rtl="0">
              <a:spcBef>
                <a:spcPts val="560"/>
              </a:spcBef>
              <a:spcAft>
                <a:spcPts val="0"/>
              </a:spcAft>
            </a:pPr>
            <a:r>
              <a:rPr lang="en-US" sz="1800" b="0" i="0" u="none" strike="noStrike" dirty="0">
                <a:solidFill>
                  <a:srgbClr val="04617B"/>
                </a:solidFill>
                <a:effectLst/>
                <a:latin typeface="+mj-lt"/>
              </a:rPr>
              <a:t>“when all people at all times have access to sufficient, safe, nutritious food to maintain a healthy and active life”.</a:t>
            </a:r>
            <a:endParaRPr lang="en-US" sz="1800" b="0" dirty="0">
              <a:effectLst/>
              <a:latin typeface="+mj-lt"/>
            </a:endParaRPr>
          </a:p>
          <a:p>
            <a:r>
              <a:rPr lang="en-US" sz="1800" b="0" i="0" u="none" strike="noStrike" dirty="0">
                <a:solidFill>
                  <a:srgbClr val="04617B"/>
                </a:solidFill>
                <a:effectLst/>
                <a:latin typeface="+mj-lt"/>
              </a:rPr>
              <a:t>3 pillars of food security:</a:t>
            </a:r>
          </a:p>
          <a:p>
            <a:endParaRPr lang="en-US" sz="1800" b="0" i="0" u="none" strike="noStrike" dirty="0">
              <a:solidFill>
                <a:srgbClr val="04617B"/>
              </a:solidFill>
              <a:effectLst/>
              <a:latin typeface="+mj-lt"/>
            </a:endParaRPr>
          </a:p>
          <a:p>
            <a:pPr rtl="0" fontAlgn="base">
              <a:spcBef>
                <a:spcPts val="0"/>
              </a:spcBef>
              <a:spcAft>
                <a:spcPts val="0"/>
              </a:spcAft>
              <a:buFont typeface="Arial" panose="020B0604020202020204" pitchFamily="34" charset="0"/>
              <a:buChar char="•"/>
            </a:pPr>
            <a:r>
              <a:rPr lang="en-US" sz="1800" b="1" i="0" u="none" strike="noStrike" dirty="0">
                <a:solidFill>
                  <a:srgbClr val="C00000"/>
                </a:solidFill>
                <a:effectLst/>
                <a:latin typeface="+mj-lt"/>
              </a:rPr>
              <a:t>Food availability</a:t>
            </a:r>
            <a:r>
              <a:rPr lang="en-US" sz="1800" b="0" i="0" u="none" strike="noStrike" dirty="0">
                <a:solidFill>
                  <a:srgbClr val="000000"/>
                </a:solidFill>
                <a:effectLst/>
                <a:latin typeface="+mj-lt"/>
              </a:rPr>
              <a:t>: sufficient quantities of food available on a consistent basis.</a:t>
            </a:r>
            <a:endParaRPr lang="en-US" sz="1800" b="1" i="0" u="none" strike="noStrike" dirty="0">
              <a:solidFill>
                <a:srgbClr val="0BD0D9"/>
              </a:solidFill>
              <a:effectLst/>
              <a:latin typeface="+mj-lt"/>
            </a:endParaRPr>
          </a:p>
          <a:p>
            <a:pPr rtl="0" fontAlgn="base">
              <a:spcBef>
                <a:spcPts val="560"/>
              </a:spcBef>
              <a:spcAft>
                <a:spcPts val="0"/>
              </a:spcAft>
            </a:pPr>
            <a:br>
              <a:rPr lang="en-US" sz="1800" b="0" dirty="0">
                <a:effectLst/>
                <a:latin typeface="+mj-lt"/>
              </a:rPr>
            </a:br>
            <a:r>
              <a:rPr lang="en-US" sz="1800" b="1" i="0" u="none" strike="noStrike" dirty="0">
                <a:solidFill>
                  <a:srgbClr val="C00000"/>
                </a:solidFill>
                <a:effectLst/>
                <a:latin typeface="+mj-lt"/>
              </a:rPr>
              <a:t>Food access: </a:t>
            </a:r>
            <a:r>
              <a:rPr lang="en-US" sz="1800" b="0" i="0" u="none" strike="noStrike" dirty="0">
                <a:solidFill>
                  <a:srgbClr val="000000"/>
                </a:solidFill>
                <a:effectLst/>
                <a:latin typeface="+mj-lt"/>
              </a:rPr>
              <a:t>having sufficient resources to obtain appropriate foods for a nutritious diet.</a:t>
            </a:r>
            <a:endParaRPr lang="en-US" sz="1800" b="1" i="0" u="none" strike="noStrike" dirty="0">
              <a:solidFill>
                <a:srgbClr val="0BD0D9"/>
              </a:solidFill>
              <a:effectLst/>
              <a:latin typeface="+mj-lt"/>
            </a:endParaRPr>
          </a:p>
          <a:p>
            <a:pPr rtl="0" fontAlgn="base">
              <a:spcBef>
                <a:spcPts val="560"/>
              </a:spcBef>
              <a:spcAft>
                <a:spcPts val="0"/>
              </a:spcAft>
            </a:pPr>
            <a:br>
              <a:rPr lang="en-US" sz="1800" b="0" dirty="0">
                <a:effectLst/>
                <a:latin typeface="+mj-lt"/>
              </a:rPr>
            </a:br>
            <a:r>
              <a:rPr lang="en-US" sz="1800" b="1" i="0" u="none" strike="noStrike" dirty="0">
                <a:solidFill>
                  <a:srgbClr val="C00000"/>
                </a:solidFill>
                <a:effectLst/>
                <a:latin typeface="+mj-lt"/>
              </a:rPr>
              <a:t>Food use: </a:t>
            </a:r>
            <a:r>
              <a:rPr lang="en-US" sz="1800" b="0" i="0" u="none" strike="noStrike" dirty="0">
                <a:solidFill>
                  <a:srgbClr val="000000"/>
                </a:solidFill>
                <a:effectLst/>
                <a:latin typeface="+mj-lt"/>
              </a:rPr>
              <a:t>appropriate use based on knowledge of basic nutrition and care, as well as adequate water and sanitation.</a:t>
            </a:r>
            <a:endParaRPr lang="en-US" sz="1800" b="1" i="0" u="none" strike="noStrike" dirty="0">
              <a:solidFill>
                <a:srgbClr val="0BD0D9"/>
              </a:solidFill>
              <a:effectLst/>
              <a:latin typeface="+mj-lt"/>
            </a:endParaRPr>
          </a:p>
          <a:p>
            <a:endParaRPr lang="en-US" dirty="0"/>
          </a:p>
        </p:txBody>
      </p:sp>
      <p:sp>
        <p:nvSpPr>
          <p:cNvPr id="3" name="Title 2">
            <a:extLst>
              <a:ext uri="{FF2B5EF4-FFF2-40B4-BE49-F238E27FC236}">
                <a16:creationId xmlns:a16="http://schemas.microsoft.com/office/drawing/2014/main" id="{BEF4921D-D5A5-410B-B13D-A28212987A2D}"/>
              </a:ext>
            </a:extLst>
          </p:cNvPr>
          <p:cNvSpPr>
            <a:spLocks noGrp="1"/>
          </p:cNvSpPr>
          <p:nvPr>
            <p:ph type="title"/>
          </p:nvPr>
        </p:nvSpPr>
        <p:spPr/>
        <p:txBody>
          <a:bodyPr/>
          <a:lstStyle/>
          <a:p>
            <a:r>
              <a:rPr lang="en-US" sz="2400" b="0" i="0" u="none" strike="noStrike" dirty="0">
                <a:solidFill>
                  <a:srgbClr val="04617B"/>
                </a:solidFill>
                <a:effectLst/>
                <a:latin typeface="+mn-lt"/>
              </a:rPr>
              <a:t>Food security</a:t>
            </a:r>
            <a:endParaRPr lang="en-US" dirty="0">
              <a:latin typeface="+mn-lt"/>
            </a:endParaRPr>
          </a:p>
        </p:txBody>
      </p:sp>
    </p:spTree>
    <p:extLst>
      <p:ext uri="{BB962C8B-B14F-4D97-AF65-F5344CB8AC3E}">
        <p14:creationId xmlns:p14="http://schemas.microsoft.com/office/powerpoint/2010/main" val="1054008210"/>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DD48AB-0C2F-47F9-AB98-0A94C68DDCB3}"/>
              </a:ext>
            </a:extLst>
          </p:cNvPr>
          <p:cNvSpPr>
            <a:spLocks noGrp="1"/>
          </p:cNvSpPr>
          <p:nvPr>
            <p:ph type="body" sz="quarter" idx="13"/>
          </p:nvPr>
        </p:nvSpPr>
        <p:spPr>
          <a:xfrm>
            <a:off x="599757" y="760289"/>
            <a:ext cx="9563579" cy="5261632"/>
          </a:xfrm>
        </p:spPr>
        <p:txBody>
          <a:bodyPr/>
          <a:lstStyle/>
          <a:p>
            <a:pPr marL="11430" indent="-285750" algn="just" rtl="0">
              <a:spcBef>
                <a:spcPts val="560"/>
              </a:spcBef>
              <a:spcAft>
                <a:spcPts val="0"/>
              </a:spcAft>
              <a:buFont typeface="Arial" panose="020B0604020202020204" pitchFamily="34" charset="0"/>
              <a:buChar char="•"/>
            </a:pPr>
            <a:endParaRPr lang="en-US" b="0" i="0" u="none" strike="noStrike" dirty="0">
              <a:solidFill>
                <a:srgbClr val="04617B"/>
              </a:solidFill>
              <a:effectLst/>
              <a:latin typeface="Arial" panose="020B0604020202020204" pitchFamily="34" charset="0"/>
              <a:cs typeface="Arial" panose="020B0604020202020204" pitchFamily="34" charset="0"/>
            </a:endParaRPr>
          </a:p>
          <a:p>
            <a:pPr marL="11430" indent="-285750" algn="just" rtl="0">
              <a:spcBef>
                <a:spcPts val="560"/>
              </a:spcBef>
              <a:spcAft>
                <a:spcPts val="0"/>
              </a:spcAft>
              <a:buFont typeface="Arial" panose="020B0604020202020204" pitchFamily="34" charset="0"/>
              <a:buChar char="•"/>
            </a:pPr>
            <a:r>
              <a:rPr lang="en-US" sz="1800" dirty="0">
                <a:solidFill>
                  <a:srgbClr val="04617B"/>
                </a:solidFill>
                <a:latin typeface="Arial" panose="020B0604020202020204" pitchFamily="34" charset="0"/>
                <a:cs typeface="Arial" panose="020B0604020202020204" pitchFamily="34" charset="0"/>
              </a:rPr>
              <a:t>I</a:t>
            </a:r>
            <a:r>
              <a:rPr lang="en-US" sz="1800" b="0" i="0" u="none" strike="noStrike" dirty="0">
                <a:solidFill>
                  <a:srgbClr val="04617B"/>
                </a:solidFill>
                <a:effectLst/>
                <a:latin typeface="Arial" panose="020B0604020202020204" pitchFamily="34" charset="0"/>
                <a:cs typeface="Arial" panose="020B0604020202020204" pitchFamily="34" charset="0"/>
              </a:rPr>
              <a:t>t has secure access to food coupled with a sanitary environment, adequate health services, and knowledgeable care to ensure a healthy life for all household members. </a:t>
            </a:r>
            <a:r>
              <a:rPr lang="en-US" sz="1800" b="0" i="0" u="none" strike="noStrike" dirty="0">
                <a:solidFill>
                  <a:srgbClr val="000000"/>
                </a:solidFill>
                <a:effectLst/>
                <a:latin typeface="Arial" panose="020B0604020202020204" pitchFamily="34" charset="0"/>
                <a:cs typeface="Arial" panose="020B0604020202020204" pitchFamily="34" charset="0"/>
              </a:rPr>
              <a:t>(IFPRI,2004)</a:t>
            </a:r>
            <a:endParaRPr lang="en-US" sz="1800" b="0" dirty="0">
              <a:effectLst/>
              <a:latin typeface="Arial" panose="020B0604020202020204" pitchFamily="34" charset="0"/>
              <a:cs typeface="Arial" panose="020B0604020202020204" pitchFamily="34" charset="0"/>
            </a:endParaRPr>
          </a:p>
          <a:p>
            <a:pPr rtl="0" fontAlgn="base">
              <a:spcBef>
                <a:spcPts val="52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Focuses not only on </a:t>
            </a:r>
            <a:r>
              <a:rPr lang="en-US" sz="1800" b="0" i="0" u="none" strike="noStrike" dirty="0">
                <a:solidFill>
                  <a:srgbClr val="C00000"/>
                </a:solidFill>
                <a:effectLst/>
                <a:latin typeface="Arial" panose="020B0604020202020204" pitchFamily="34" charset="0"/>
                <a:cs typeface="Arial" panose="020B0604020202020204" pitchFamily="34" charset="0"/>
              </a:rPr>
              <a:t>access </a:t>
            </a:r>
            <a:r>
              <a:rPr lang="en-US" sz="1800" b="0" i="0" u="none" strike="noStrike" dirty="0">
                <a:solidFill>
                  <a:srgbClr val="000000"/>
                </a:solidFill>
                <a:effectLst/>
                <a:latin typeface="Arial" panose="020B0604020202020204" pitchFamily="34" charset="0"/>
                <a:cs typeface="Arial" panose="020B0604020202020204" pitchFamily="34" charset="0"/>
              </a:rPr>
              <a:t>to food, but on its </a:t>
            </a:r>
            <a:r>
              <a:rPr lang="en-US" sz="1800" b="0" i="0" u="none" strike="noStrike" dirty="0">
                <a:solidFill>
                  <a:srgbClr val="C00000"/>
                </a:solidFill>
                <a:effectLst/>
                <a:latin typeface="Arial" panose="020B0604020202020204" pitchFamily="34" charset="0"/>
                <a:cs typeface="Arial" panose="020B0604020202020204" pitchFamily="34" charset="0"/>
              </a:rPr>
              <a:t>utilization </a:t>
            </a:r>
            <a:r>
              <a:rPr lang="en-US" sz="1800" b="0" i="0" u="none" strike="noStrike" dirty="0">
                <a:solidFill>
                  <a:srgbClr val="000000"/>
                </a:solidFill>
                <a:effectLst/>
                <a:latin typeface="Arial" panose="020B0604020202020204" pitchFamily="34" charset="0"/>
                <a:cs typeface="Arial" panose="020B0604020202020204" pitchFamily="34" charset="0"/>
              </a:rPr>
              <a:t>as well.</a:t>
            </a:r>
            <a:endParaRPr lang="en-US" sz="1800" b="0" i="0" u="none" strike="noStrike" dirty="0">
              <a:solidFill>
                <a:srgbClr val="0BD0D9"/>
              </a:solidFill>
              <a:effectLst/>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rtl="0">
              <a:spcBef>
                <a:spcPts val="0"/>
              </a:spcBef>
              <a:spcAft>
                <a:spcPts val="0"/>
              </a:spcAft>
            </a:pPr>
            <a:r>
              <a:rPr lang="en-US" sz="1800" b="1" i="0" u="none" strike="noStrike" dirty="0">
                <a:solidFill>
                  <a:srgbClr val="C00000"/>
                </a:solidFill>
                <a:effectLst/>
                <a:latin typeface="Arial" panose="020B0604020202020204" pitchFamily="34" charset="0"/>
                <a:cs typeface="Arial" panose="020B0604020202020204" pitchFamily="34" charset="0"/>
              </a:rPr>
              <a:t>Every human being has a right to food</a:t>
            </a:r>
            <a:r>
              <a:rPr lang="en-US" sz="1800" b="1" dirty="0">
                <a:solidFill>
                  <a:srgbClr val="C00000"/>
                </a:solidFill>
                <a:latin typeface="Arial" panose="020B0604020202020204" pitchFamily="34" charset="0"/>
                <a:cs typeface="Arial" panose="020B0604020202020204" pitchFamily="34" charset="0"/>
              </a:rPr>
              <a:t>; </a:t>
            </a:r>
            <a:r>
              <a:rPr lang="en-US" sz="1800" b="1" i="0" u="none" strike="noStrike" dirty="0">
                <a:solidFill>
                  <a:srgbClr val="C00000"/>
                </a:solidFill>
                <a:effectLst/>
                <a:latin typeface="Arial" panose="020B0604020202020204" pitchFamily="34" charset="0"/>
                <a:cs typeface="Arial" panose="020B0604020202020204" pitchFamily="34" charset="0"/>
              </a:rPr>
              <a:t>commitments to the right to food!!</a:t>
            </a:r>
          </a:p>
          <a:p>
            <a:endParaRPr lang="en-US" b="1" i="0" u="none" strike="noStrike" dirty="0">
              <a:solidFill>
                <a:srgbClr val="04617B"/>
              </a:solidFill>
              <a:effectLst/>
              <a:latin typeface="Arial" panose="020B0604020202020204" pitchFamily="34" charset="0"/>
              <a:cs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Universal Declaration of Human Rights (1948), Article 25</a:t>
            </a:r>
            <a:endParaRPr lang="en-US" sz="1800" b="0" i="0" u="none" strike="noStrike" dirty="0">
              <a:solidFill>
                <a:srgbClr val="0BD0D9"/>
              </a:solidFill>
              <a:effectLst/>
              <a:latin typeface="Arial" panose="020B0604020202020204" pitchFamily="34" charset="0"/>
              <a:cs typeface="Arial" panose="020B0604020202020204" pitchFamily="34" charset="0"/>
            </a:endParaRPr>
          </a:p>
          <a:p>
            <a:pPr rtl="0" fontAlgn="base">
              <a:spcBef>
                <a:spcPts val="52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International Covenant of Economic, Social, and Cultural Rights (1966),Article 11:</a:t>
            </a:r>
            <a:endParaRPr lang="en-US" sz="1800" b="0" i="0" u="none" strike="noStrike" dirty="0">
              <a:solidFill>
                <a:srgbClr val="0BD0D9"/>
              </a:solidFill>
              <a:effectLst/>
              <a:latin typeface="Arial" panose="020B0604020202020204" pitchFamily="34" charset="0"/>
              <a:cs typeface="Arial" panose="020B0604020202020204" pitchFamily="34" charset="0"/>
            </a:endParaRPr>
          </a:p>
          <a:p>
            <a:pPr rtl="0" fontAlgn="base">
              <a:spcBef>
                <a:spcPts val="52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Rome Declaration on World Food Security (1996)</a:t>
            </a:r>
            <a:endParaRPr lang="en-US" sz="1800" b="0" i="0" u="none" strike="noStrike" dirty="0">
              <a:solidFill>
                <a:srgbClr val="0BD0D9"/>
              </a:solidFill>
              <a:effectLst/>
              <a:latin typeface="Arial" panose="020B0604020202020204" pitchFamily="34" charset="0"/>
              <a:cs typeface="Arial" panose="020B0604020202020204" pitchFamily="34" charset="0"/>
            </a:endParaRPr>
          </a:p>
          <a:p>
            <a:pPr rtl="0" fontAlgn="base">
              <a:spcBef>
                <a:spcPts val="52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United Nations Millennium Declaration (2000)</a:t>
            </a:r>
          </a:p>
          <a:p>
            <a:pPr rtl="0" fontAlgn="base">
              <a:spcBef>
                <a:spcPts val="520"/>
              </a:spcBef>
              <a:spcAft>
                <a:spcPts val="0"/>
              </a:spcAft>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 Sustainable development Goals ( 2015)</a:t>
            </a:r>
            <a:endParaRPr lang="en-US" sz="1800" b="0" i="0" u="none" strike="noStrike" dirty="0">
              <a:solidFill>
                <a:srgbClr val="000000"/>
              </a:solidFill>
              <a:effectLst/>
              <a:latin typeface="Arial" panose="020B0604020202020204" pitchFamily="34" charset="0"/>
              <a:cs typeface="Arial" panose="020B0604020202020204" pitchFamily="34" charset="0"/>
            </a:endParaRPr>
          </a:p>
          <a:p>
            <a:pPr rtl="0" fontAlgn="base">
              <a:spcBef>
                <a:spcPts val="520"/>
              </a:spcBef>
              <a:spcAft>
                <a:spcPts val="0"/>
              </a:spcAft>
            </a:pPr>
            <a:endParaRPr lang="en-US" b="0" i="0" u="none" strike="noStrike" dirty="0">
              <a:solidFill>
                <a:srgbClr val="0BD0D9"/>
              </a:solidFill>
              <a:effectLst/>
              <a:latin typeface="Arial" panose="020B0604020202020204" pitchFamily="34" charset="0"/>
              <a:cs typeface="Arial" panose="020B0604020202020204" pitchFamily="34" charset="0"/>
            </a:endParaRPr>
          </a:p>
          <a:p>
            <a:endParaRPr lang="en-US" dirty="0"/>
          </a:p>
          <a:p>
            <a:endParaRPr lang="en-US" dirty="0"/>
          </a:p>
        </p:txBody>
      </p:sp>
      <p:sp>
        <p:nvSpPr>
          <p:cNvPr id="3" name="Title 2">
            <a:extLst>
              <a:ext uri="{FF2B5EF4-FFF2-40B4-BE49-F238E27FC236}">
                <a16:creationId xmlns:a16="http://schemas.microsoft.com/office/drawing/2014/main" id="{768BFAFC-C78C-4FDF-9C8A-209B484469C4}"/>
              </a:ext>
            </a:extLst>
          </p:cNvPr>
          <p:cNvSpPr>
            <a:spLocks noGrp="1"/>
          </p:cNvSpPr>
          <p:nvPr>
            <p:ph type="title"/>
          </p:nvPr>
        </p:nvSpPr>
        <p:spPr>
          <a:xfrm>
            <a:off x="599759" y="-400692"/>
            <a:ext cx="11422911" cy="1448656"/>
          </a:xfrm>
        </p:spPr>
        <p:txBody>
          <a:bodyPr/>
          <a:lstStyle/>
          <a:p>
            <a:pPr rtl="0">
              <a:spcBef>
                <a:spcPts val="0"/>
              </a:spcBef>
              <a:spcAft>
                <a:spcPts val="0"/>
              </a:spcAft>
            </a:pPr>
            <a:r>
              <a:rPr lang="en-US" sz="2400" b="0" i="0" u="none" strike="noStrike" dirty="0">
                <a:solidFill>
                  <a:srgbClr val="04617B"/>
                </a:solidFill>
                <a:effectLst/>
                <a:latin typeface="+mn-lt"/>
              </a:rPr>
              <a:t>Nutrition security</a:t>
            </a:r>
            <a:br>
              <a:rPr lang="en-US" b="0" dirty="0">
                <a:effectLst/>
              </a:rPr>
            </a:br>
            <a:br>
              <a:rPr lang="en-US" dirty="0"/>
            </a:br>
            <a:endParaRPr lang="en-US" dirty="0"/>
          </a:p>
        </p:txBody>
      </p:sp>
    </p:spTree>
    <p:extLst>
      <p:ext uri="{BB962C8B-B14F-4D97-AF65-F5344CB8AC3E}">
        <p14:creationId xmlns:p14="http://schemas.microsoft.com/office/powerpoint/2010/main" val="3588028213"/>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760D12-BDEF-4F9D-9B9F-77B5F07741BF}"/>
              </a:ext>
            </a:extLst>
          </p:cNvPr>
          <p:cNvSpPr>
            <a:spLocks noGrp="1"/>
          </p:cNvSpPr>
          <p:nvPr>
            <p:ph type="body" sz="quarter" idx="13"/>
          </p:nvPr>
        </p:nvSpPr>
        <p:spPr/>
        <p:txBody>
          <a:bodyPr/>
          <a:lstStyle/>
          <a:p>
            <a:r>
              <a:rPr lang="en-US" dirty="0"/>
              <a:t>WHO ( 2023 ), addressing nutrition in emergencies: </a:t>
            </a:r>
            <a:r>
              <a:rPr lang="en-US" dirty="0">
                <a:hlinkClick r:id="rId2"/>
              </a:rPr>
              <a:t>https://www.who.int/activities/addressing-nutrition-in-emergencies</a:t>
            </a:r>
            <a:endParaRPr lang="en-US" dirty="0"/>
          </a:p>
          <a:p>
            <a:pPr marL="360045" marR="0" indent="-360045"/>
            <a:r>
              <a:rPr lang="en-US" sz="1600" i="1" dirty="0">
                <a:effectLst/>
                <a:latin typeface="Times New Roman" panose="02020603050405020304" pitchFamily="18" charset="0"/>
                <a:ea typeface="Times New Roman" panose="02020603050405020304" pitchFamily="18" charset="0"/>
              </a:rPr>
              <a:t>Biological and chemical hazards in food and food products</a:t>
            </a:r>
            <a:r>
              <a:rPr lang="en-US" sz="1600" dirty="0">
                <a:effectLst/>
                <a:latin typeface="Times New Roman" panose="02020603050405020304" pitchFamily="18" charset="0"/>
                <a:ea typeface="Times New Roman" panose="02020603050405020304" pitchFamily="18" charset="0"/>
              </a:rPr>
              <a:t> (no date). Available at: https://www.routledge.com/Biological-and-Chemical-Hazards-in-Food-and-Food-Products-Prevention-Practices/Mishra-Goyal-Gaare/p/book/9781774637135 (Accessed: January 27, 2023). </a:t>
            </a:r>
          </a:p>
          <a:p>
            <a:pPr marL="360045" marR="0" indent="-360045"/>
            <a:r>
              <a:rPr lang="en-US" dirty="0">
                <a:latin typeface="Times New Roman" panose="02020603050405020304" pitchFamily="18" charset="0"/>
                <a:ea typeface="Times New Roman" panose="02020603050405020304" pitchFamily="18" charset="0"/>
              </a:rPr>
              <a:t>Micronutrient malnutrition, policies and programs for control and their implication. Underwood. B.A and </a:t>
            </a:r>
            <a:r>
              <a:rPr lang="en-US" dirty="0" err="1">
                <a:latin typeface="Times New Roman" panose="02020603050405020304" pitchFamily="18" charset="0"/>
                <a:ea typeface="Times New Roman" panose="02020603050405020304" pitchFamily="18" charset="0"/>
              </a:rPr>
              <a:t>Smitasiri</a:t>
            </a:r>
            <a:r>
              <a:rPr lang="en-US" dirty="0">
                <a:latin typeface="Times New Roman" panose="02020603050405020304" pitchFamily="18" charset="0"/>
                <a:ea typeface="Times New Roman" panose="02020603050405020304" pitchFamily="18" charset="0"/>
              </a:rPr>
              <a:t>: Annual Review of Nutrition, Vol 19, page 303</a:t>
            </a:r>
            <a:endParaRPr lang="en-US" sz="1600" dirty="0">
              <a:effectLst/>
              <a:latin typeface="Times New Roman" panose="02020603050405020304" pitchFamily="18" charset="0"/>
              <a:ea typeface="Times New Roman" panose="02020603050405020304" pitchFamily="18" charset="0"/>
            </a:endParaRPr>
          </a:p>
          <a:p>
            <a:pPr marL="360045" marR="0" indent="-360045"/>
            <a:r>
              <a:rPr lang="en-US" sz="1600" dirty="0">
                <a:effectLst/>
                <a:latin typeface="Times New Roman" panose="02020603050405020304" pitchFamily="18" charset="0"/>
                <a:ea typeface="Times New Roman" panose="02020603050405020304" pitchFamily="18" charset="0"/>
              </a:rPr>
              <a:t>Admin (2020) </a:t>
            </a:r>
            <a:r>
              <a:rPr lang="en-US" sz="1600" i="1" dirty="0">
                <a:effectLst/>
                <a:latin typeface="Times New Roman" panose="02020603050405020304" pitchFamily="18" charset="0"/>
                <a:ea typeface="Times New Roman" panose="02020603050405020304" pitchFamily="18" charset="0"/>
              </a:rPr>
              <a:t>Admin</a:t>
            </a:r>
            <a:r>
              <a:rPr lang="en-US" sz="1600" dirty="0">
                <a:effectLst/>
                <a:latin typeface="Times New Roman" panose="02020603050405020304" pitchFamily="18" charset="0"/>
                <a:ea typeface="Times New Roman" panose="02020603050405020304" pitchFamily="18" charset="0"/>
              </a:rPr>
              <a:t>, </a:t>
            </a:r>
            <a:r>
              <a:rPr lang="en-US" sz="1600" i="1" dirty="0">
                <a:effectLst/>
                <a:latin typeface="Times New Roman" panose="02020603050405020304" pitchFamily="18" charset="0"/>
                <a:ea typeface="Times New Roman" panose="02020603050405020304" pitchFamily="18" charset="0"/>
              </a:rPr>
              <a:t>Food Safety Training and Certification</a:t>
            </a:r>
            <a:r>
              <a:rPr lang="en-US" sz="1600" dirty="0">
                <a:effectLst/>
                <a:latin typeface="Times New Roman" panose="02020603050405020304" pitchFamily="18" charset="0"/>
                <a:ea typeface="Times New Roman" panose="02020603050405020304" pitchFamily="18" charset="0"/>
              </a:rPr>
              <a:t>. Available at: https://foodsafetytrainingcertification.com/food-safety-news/introduction-to-biological-food-hazards/#:~:text=Biological%20food%20hazards%20are%20also,biological%20foodborne%20pathogens%20are%20microscopic. (Accessed: January 27, 2023). </a:t>
            </a:r>
          </a:p>
          <a:p>
            <a:r>
              <a:rPr lang="en-US" sz="1400" dirty="0">
                <a:effectLst/>
                <a:latin typeface="Arial" panose="020B0604020202020204" pitchFamily="34" charset="0"/>
                <a:ea typeface="Calibri" panose="020F0502020204030204" pitchFamily="34" charset="0"/>
              </a:rPr>
              <a:t>FAO &amp; WHO (2022) </a:t>
            </a:r>
            <a:r>
              <a:rPr lang="en-US" sz="1400" u="sng" dirty="0">
                <a:solidFill>
                  <a:srgbClr val="0563C1"/>
                </a:solidFill>
                <a:latin typeface="Arial" panose="020B0604020202020204" pitchFamily="34" charset="0"/>
                <a:ea typeface="Calibri" panose="020F0502020204030204" pitchFamily="34" charset="0"/>
              </a:rPr>
              <a:t>https://www.fao.org/fao-who-codexalimentarius/about-codex</a:t>
            </a:r>
            <a:endParaRPr lang="en-US" sz="1400" u="sng" dirty="0">
              <a:solidFill>
                <a:srgbClr val="0563C1"/>
              </a:solidFill>
              <a:effectLst/>
              <a:latin typeface="Arial" panose="020B0604020202020204" pitchFamily="34" charset="0"/>
              <a:ea typeface="Calibri" panose="020F0502020204030204" pitchFamily="34" charset="0"/>
            </a:endParaRPr>
          </a:p>
        </p:txBody>
      </p:sp>
      <p:sp>
        <p:nvSpPr>
          <p:cNvPr id="3" name="Title 2">
            <a:extLst>
              <a:ext uri="{FF2B5EF4-FFF2-40B4-BE49-F238E27FC236}">
                <a16:creationId xmlns:a16="http://schemas.microsoft.com/office/drawing/2014/main" id="{F2E47675-0717-49D5-878A-869818A085AB}"/>
              </a:ext>
            </a:extLst>
          </p:cNvPr>
          <p:cNvSpPr>
            <a:spLocks noGrp="1"/>
          </p:cNvSpPr>
          <p:nvPr>
            <p:ph type="title"/>
          </p:nvPr>
        </p:nvSpPr>
        <p:spPr/>
        <p:txBody>
          <a:bodyPr/>
          <a:lstStyle/>
          <a:p>
            <a:r>
              <a:rPr lang="en-US" dirty="0"/>
              <a:t>References </a:t>
            </a:r>
          </a:p>
        </p:txBody>
      </p:sp>
    </p:spTree>
    <p:extLst>
      <p:ext uri="{BB962C8B-B14F-4D97-AF65-F5344CB8AC3E}">
        <p14:creationId xmlns:p14="http://schemas.microsoft.com/office/powerpoint/2010/main" val="3702891465"/>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1500" y="3054260"/>
            <a:ext cx="11044238" cy="2865400"/>
          </a:xfrm>
        </p:spPr>
        <p:txBody>
          <a:bodyPr>
            <a:normAutofit/>
          </a:bodyPr>
          <a:lstStyle/>
          <a:p>
            <a:pPr algn="ctr"/>
            <a:r>
              <a:rPr lang="en-GB" sz="2400" b="0" dirty="0"/>
              <a:t>The Pandemic Preparedness under a One Health approach (PPOH) short course is developed by the East African Community (EAC) Secretariat in cooperation with universities of the six EAC Partner States. It is facilitated by the German Government and implemented by the Deutsche Gesellschaft für Internationale </a:t>
            </a:r>
            <a:r>
              <a:rPr lang="en-GB" sz="2400" b="0" dirty="0" err="1"/>
              <a:t>Zusammenarbeit</a:t>
            </a:r>
            <a:r>
              <a:rPr lang="en-GB" sz="2400" b="0" dirty="0"/>
              <a:t> GIZ GmbH through the </a:t>
            </a:r>
            <a:r>
              <a:rPr lang="en-US" sz="2400" b="0" dirty="0"/>
              <a:t>Global </a:t>
            </a:r>
            <a:r>
              <a:rPr lang="en-US" sz="2400" b="0" dirty="0" err="1"/>
              <a:t>Programme</a:t>
            </a:r>
            <a:r>
              <a:rPr lang="en-US" sz="2400" b="0" dirty="0"/>
              <a:t> Pandemic Prevention and Response, One Health (GP PPOH)</a:t>
            </a:r>
            <a:endParaRPr lang="en-US" sz="2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3425" y="77620"/>
            <a:ext cx="2671763" cy="1890053"/>
          </a:xfrm>
          <a:prstGeom prst="rect">
            <a:avLst/>
          </a:prstGeom>
        </p:spPr>
      </p:pic>
      <p:pic>
        <p:nvPicPr>
          <p:cNvPr id="8" name="Picture 7" descr="E:\GIZ - EAC PANDEMIC PREPAREDNESS  PROJECT-1\LOGOS\GIZ EAC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463" y="324270"/>
            <a:ext cx="4271962" cy="1643403"/>
          </a:xfrm>
          <a:prstGeom prst="rect">
            <a:avLst/>
          </a:prstGeom>
          <a:noFill/>
          <a:ln>
            <a:noFill/>
          </a:ln>
        </p:spPr>
      </p:pic>
    </p:spTree>
    <p:extLst>
      <p:ext uri="{BB962C8B-B14F-4D97-AF65-F5344CB8AC3E}">
        <p14:creationId xmlns:p14="http://schemas.microsoft.com/office/powerpoint/2010/main" val="345793401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4A0B7C-703E-424E-B8DE-1C00B261FFAA}"/>
              </a:ext>
            </a:extLst>
          </p:cNvPr>
          <p:cNvSpPr>
            <a:spLocks noGrp="1"/>
          </p:cNvSpPr>
          <p:nvPr>
            <p:ph type="title"/>
          </p:nvPr>
        </p:nvSpPr>
        <p:spPr>
          <a:xfrm>
            <a:off x="960100" y="978102"/>
            <a:ext cx="10588434" cy="1062644"/>
          </a:xfrm>
        </p:spPr>
        <p:txBody>
          <a:bodyPr vert="horz" lIns="91440" tIns="45720" rIns="91440" bIns="45720" rtlCol="0" anchor="b">
            <a:normAutofit/>
          </a:bodyPr>
          <a:lstStyle/>
          <a:p>
            <a:pPr defTabSz="914400"/>
            <a:r>
              <a:rPr lang="en-US" sz="4400" kern="1200">
                <a:solidFill>
                  <a:schemeClr val="tx1"/>
                </a:solidFill>
                <a:latin typeface="+mj-lt"/>
                <a:ea typeface="+mj-ea"/>
                <a:cs typeface="+mj-cs"/>
              </a:rPr>
              <a:t>Illustration of various food goups</a:t>
            </a:r>
          </a:p>
        </p:txBody>
      </p:sp>
      <p:cxnSp>
        <p:nvCxnSpPr>
          <p:cNvPr id="24" name="Straight Connector 23">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CF3C98B-5BE7-40F2-9F68-C9B67CB0B6E8}"/>
              </a:ext>
            </a:extLst>
          </p:cNvPr>
          <p:cNvPicPr>
            <a:picLocks noChangeAspect="1"/>
          </p:cNvPicPr>
          <p:nvPr/>
        </p:nvPicPr>
        <p:blipFill rotWithShape="1">
          <a:blip r:embed="rId2"/>
          <a:srcRect r="-6" b="2418"/>
          <a:stretch/>
        </p:blipFill>
        <p:spPr>
          <a:xfrm>
            <a:off x="1320579" y="2811104"/>
            <a:ext cx="2932820" cy="2928114"/>
          </a:xfrm>
          <a:prstGeom prst="rect">
            <a:avLst/>
          </a:prstGeom>
        </p:spPr>
      </p:pic>
      <p:sp>
        <p:nvSpPr>
          <p:cNvPr id="2" name="Text Placeholder 1">
            <a:extLst>
              <a:ext uri="{FF2B5EF4-FFF2-40B4-BE49-F238E27FC236}">
                <a16:creationId xmlns:a16="http://schemas.microsoft.com/office/drawing/2014/main" id="{D859FA01-9DD1-4489-84CA-6C318F5BDDAB}"/>
              </a:ext>
            </a:extLst>
          </p:cNvPr>
          <p:cNvSpPr>
            <a:spLocks noGrp="1"/>
          </p:cNvSpPr>
          <p:nvPr>
            <p:ph type="body" sz="quarter" idx="13"/>
          </p:nvPr>
        </p:nvSpPr>
        <p:spPr>
          <a:xfrm>
            <a:off x="4253399" y="2265037"/>
            <a:ext cx="7623527" cy="3837812"/>
          </a:xfrm>
        </p:spPr>
        <p:txBody>
          <a:bodyPr vert="horz" lIns="91440" tIns="45720" rIns="91440" bIns="45720" rtlCol="0">
            <a:normAutofit/>
          </a:bodyPr>
          <a:lstStyle/>
          <a:p>
            <a:pPr marL="0" marR="0" lvl="0" indent="0" algn="l" defTabSz="685766" rtl="0" eaLnBrk="1" fontAlgn="base" latinLnBrk="0" hangingPunct="1">
              <a:lnSpc>
                <a:spcPct val="120000"/>
              </a:lnSpc>
              <a:spcBef>
                <a:spcPts val="0"/>
              </a:spcBef>
              <a:spcAft>
                <a:spcPts val="0"/>
              </a:spcAft>
              <a:buClrTx/>
              <a:buSzTx/>
              <a:tabLst/>
              <a:defRPr/>
            </a:pPr>
            <a:r>
              <a:rPr kumimoji="0" lang="en-US" sz="1800" b="0" i="0" u="none" strike="noStrike" kern="1200" cap="none" spc="0" normalizeH="0" baseline="0" noProof="0" dirty="0">
                <a:ln>
                  <a:noFill/>
                </a:ln>
                <a:solidFill>
                  <a:schemeClr val="accent5"/>
                </a:solidFill>
                <a:effectLst/>
                <a:uLnTx/>
                <a:uFillTx/>
                <a:latin typeface="Arial"/>
                <a:ea typeface="+mn-ea"/>
                <a:cs typeface="+mn-cs"/>
              </a:rPr>
              <a:t>PROTEINS (</a:t>
            </a:r>
            <a:r>
              <a:rPr kumimoji="0" lang="en-US" sz="1800" b="0" i="0" u="none" strike="noStrike" kern="1200" cap="none" spc="0" normalizeH="0" baseline="0" noProof="0" dirty="0">
                <a:ln>
                  <a:noFill/>
                </a:ln>
                <a:solidFill>
                  <a:srgbClr val="000000"/>
                </a:solidFill>
                <a:effectLst/>
                <a:uLnTx/>
                <a:uFillTx/>
                <a:latin typeface="Arial"/>
                <a:ea typeface="+mn-ea"/>
                <a:cs typeface="+mn-cs"/>
              </a:rPr>
              <a:t>Most complex of the macronutrients)</a:t>
            </a:r>
            <a:endParaRPr kumimoji="0" lang="en-US" sz="1800" b="0" i="0" u="none" strike="noStrike" kern="1200" cap="none" spc="0" normalizeH="0" baseline="0" noProof="0" dirty="0">
              <a:ln>
                <a:noFill/>
              </a:ln>
              <a:solidFill>
                <a:srgbClr val="0BD0D9"/>
              </a:solidFill>
              <a:effectLst/>
              <a:uLnTx/>
              <a:uFillTx/>
              <a:latin typeface="Arial"/>
              <a:ea typeface="+mn-ea"/>
              <a:cs typeface="+mn-cs"/>
            </a:endParaRPr>
          </a:p>
          <a:p>
            <a:pPr marL="0" marR="0" lvl="0" indent="0" algn="l" defTabSz="685766" rtl="0" eaLnBrk="1" fontAlgn="base" latinLnBrk="0" hangingPunct="1">
              <a:lnSpc>
                <a:spcPct val="120000"/>
              </a:lnSpc>
              <a:spcBef>
                <a:spcPts val="481"/>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Composed of carbon, hydrogen, oxygen, nitrogen and </a:t>
            </a:r>
            <a:r>
              <a:rPr kumimoji="0" lang="en-US" sz="1800" b="0" i="0" u="none" strike="noStrike" kern="1200" cap="none" spc="0" normalizeH="0" baseline="0" noProof="0" dirty="0" err="1">
                <a:ln>
                  <a:noFill/>
                </a:ln>
                <a:solidFill>
                  <a:srgbClr val="000000"/>
                </a:solidFill>
                <a:effectLst/>
                <a:uLnTx/>
                <a:uFillTx/>
                <a:latin typeface="Arial"/>
                <a:ea typeface="+mn-ea"/>
                <a:cs typeface="+mn-cs"/>
              </a:rPr>
              <a:t>sulphur</a:t>
            </a:r>
            <a:r>
              <a:rPr kumimoji="0" lang="en-US" sz="1800" b="0" i="0" u="none" strike="noStrike" kern="1200" cap="none" spc="0" normalizeH="0" baseline="0" noProof="0" dirty="0">
                <a:ln>
                  <a:noFill/>
                </a:ln>
                <a:solidFill>
                  <a:srgbClr val="000000"/>
                </a:solidFill>
                <a:effectLst/>
                <a:uLnTx/>
                <a:uFillTx/>
                <a:latin typeface="Arial"/>
                <a:ea typeface="+mn-ea"/>
                <a:cs typeface="+mn-cs"/>
              </a:rPr>
              <a:t>.</a:t>
            </a:r>
            <a:endParaRPr kumimoji="0" lang="en-US" sz="1800" b="0" i="0" u="none" strike="noStrike" kern="1200" cap="none" spc="0" normalizeH="0" baseline="0" noProof="0" dirty="0">
              <a:ln>
                <a:noFill/>
              </a:ln>
              <a:solidFill>
                <a:srgbClr val="0BD0D9"/>
              </a:solidFill>
              <a:effectLst/>
              <a:uLnTx/>
              <a:uFillTx/>
              <a:latin typeface="Arial"/>
              <a:ea typeface="+mn-ea"/>
              <a:cs typeface="+mn-cs"/>
            </a:endParaRPr>
          </a:p>
          <a:p>
            <a:pPr marL="0" marR="0" lvl="0" indent="0" algn="l" defTabSz="685766" rtl="0" eaLnBrk="1" fontAlgn="base" latinLnBrk="0" hangingPunct="1">
              <a:lnSpc>
                <a:spcPct val="120000"/>
              </a:lnSpc>
              <a:spcBef>
                <a:spcPts val="481"/>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Constituents of muscle, bone, nails, hair.</a:t>
            </a:r>
            <a:endParaRPr kumimoji="0" lang="en-US" sz="1800" b="0" i="0" u="none" strike="noStrike" kern="1200" cap="none" spc="0" normalizeH="0" baseline="0" noProof="0" dirty="0">
              <a:ln>
                <a:noFill/>
              </a:ln>
              <a:solidFill>
                <a:srgbClr val="0BD0D9"/>
              </a:solidFill>
              <a:effectLst/>
              <a:uLnTx/>
              <a:uFillTx/>
              <a:latin typeface="Arial"/>
              <a:ea typeface="+mn-ea"/>
              <a:cs typeface="+mn-cs"/>
            </a:endParaRPr>
          </a:p>
          <a:p>
            <a:pPr marL="0" marR="0" lvl="0" indent="0" algn="l" defTabSz="685766" rtl="0" eaLnBrk="1" fontAlgn="base" latinLnBrk="0" hangingPunct="1">
              <a:lnSpc>
                <a:spcPct val="120000"/>
              </a:lnSpc>
              <a:spcBef>
                <a:spcPts val="481"/>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Building blocks are </a:t>
            </a:r>
            <a:r>
              <a:rPr kumimoji="0" lang="en-US" sz="1800" b="0" i="0" u="none" strike="noStrike" kern="1200" cap="none" spc="0" normalizeH="0" baseline="0" noProof="0" dirty="0">
                <a:ln>
                  <a:noFill/>
                </a:ln>
                <a:solidFill>
                  <a:srgbClr val="C00000"/>
                </a:solidFill>
                <a:effectLst/>
                <a:uLnTx/>
                <a:uFillTx/>
                <a:latin typeface="Arial"/>
                <a:ea typeface="+mn-ea"/>
                <a:cs typeface="+mn-cs"/>
              </a:rPr>
              <a:t>amino acids</a:t>
            </a:r>
            <a:endParaRPr kumimoji="0" lang="en-US" sz="1800" b="0" i="0" u="none" strike="noStrike" kern="1200" cap="none" spc="0" normalizeH="0" baseline="0" noProof="0" dirty="0">
              <a:ln>
                <a:noFill/>
              </a:ln>
              <a:solidFill>
                <a:srgbClr val="0BD0D9"/>
              </a:solidFill>
              <a:effectLst/>
              <a:uLnTx/>
              <a:uFillTx/>
              <a:latin typeface="Arial"/>
              <a:ea typeface="+mn-ea"/>
              <a:cs typeface="+mn-cs"/>
            </a:endParaRPr>
          </a:p>
          <a:p>
            <a:pPr marL="0" marR="0" lvl="0" indent="0" algn="l" defTabSz="685766" rtl="0" eaLnBrk="1" fontAlgn="auto" latinLnBrk="0" hangingPunct="1">
              <a:lnSpc>
                <a:spcPct val="120000"/>
              </a:lnSpc>
              <a:spcBef>
                <a:spcPts val="6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685766" rtl="0" eaLnBrk="1" fontAlgn="base" latinLnBrk="0" hangingPunct="1">
              <a:lnSpc>
                <a:spcPct val="12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2 types of amino acids</a:t>
            </a:r>
            <a:endParaRPr kumimoji="0" lang="en-US" sz="1800" b="0" i="0" u="none" strike="noStrike" kern="1200" cap="none" spc="0" normalizeH="0" baseline="0" noProof="0" dirty="0">
              <a:ln>
                <a:noFill/>
              </a:ln>
              <a:solidFill>
                <a:srgbClr val="0BD0D9"/>
              </a:solidFill>
              <a:effectLst/>
              <a:uLnTx/>
              <a:uFillTx/>
              <a:latin typeface="Arial"/>
              <a:ea typeface="+mn-ea"/>
              <a:cs typeface="+mn-cs"/>
            </a:endParaRPr>
          </a:p>
          <a:p>
            <a:pPr marL="0" marR="0" lvl="0" indent="0" algn="l" defTabSz="685766" rtl="0" eaLnBrk="1" fontAlgn="base" latinLnBrk="0" hangingPunct="1">
              <a:lnSpc>
                <a:spcPct val="120000"/>
              </a:lnSpc>
              <a:spcBef>
                <a:spcPts val="52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C00000"/>
                </a:solidFill>
                <a:effectLst/>
                <a:uLnTx/>
                <a:uFillTx/>
                <a:latin typeface="Arial"/>
                <a:ea typeface="+mn-ea"/>
                <a:cs typeface="+mn-cs"/>
              </a:rPr>
              <a:t>Essential a.as (9)</a:t>
            </a:r>
            <a:r>
              <a:rPr kumimoji="0" lang="en-US" sz="1800" b="0" i="0" u="none" strike="noStrike" kern="1200" cap="none" spc="0" normalizeH="0" baseline="0" noProof="0" dirty="0">
                <a:ln>
                  <a:noFill/>
                </a:ln>
                <a:solidFill>
                  <a:srgbClr val="000000"/>
                </a:solidFill>
                <a:effectLst/>
                <a:uLnTx/>
                <a:uFillTx/>
                <a:latin typeface="Arial"/>
                <a:ea typeface="+mn-ea"/>
                <a:cs typeface="+mn-cs"/>
              </a:rPr>
              <a:t> must be provided by food because our bodies cannot make them from other substances in quantities sufficient for our requirements. Examples: histidine, lysine, tryptophan, methionine, </a:t>
            </a:r>
            <a:r>
              <a:rPr kumimoji="0" lang="en-US" sz="1800" b="0" i="0" u="none" strike="noStrike" kern="1200" cap="none" spc="0" normalizeH="0" baseline="0" noProof="0" dirty="0" err="1">
                <a:ln>
                  <a:noFill/>
                </a:ln>
                <a:solidFill>
                  <a:srgbClr val="000000"/>
                </a:solidFill>
                <a:effectLst/>
                <a:uLnTx/>
                <a:uFillTx/>
                <a:latin typeface="Arial"/>
                <a:ea typeface="+mn-ea"/>
                <a:cs typeface="+mn-cs"/>
              </a:rPr>
              <a:t>etc</a:t>
            </a:r>
            <a:endParaRPr kumimoji="0" lang="en-US" sz="1800" b="0" i="0" u="none" strike="noStrike" kern="1200" cap="none" spc="0" normalizeH="0" baseline="0" noProof="0" dirty="0">
              <a:ln>
                <a:noFill/>
              </a:ln>
              <a:solidFill>
                <a:srgbClr val="0BD0D9"/>
              </a:solidFill>
              <a:effectLst/>
              <a:uLnTx/>
              <a:uFillTx/>
              <a:latin typeface="Arial"/>
              <a:ea typeface="+mn-ea"/>
              <a:cs typeface="+mn-cs"/>
            </a:endParaRPr>
          </a:p>
          <a:p>
            <a:pPr marL="514350" marR="0" lvl="1" indent="0" algn="just" defTabSz="914400" fontAlgn="base">
              <a:lnSpc>
                <a:spcPct val="90000"/>
              </a:lnSpc>
              <a:spcBef>
                <a:spcPts val="480"/>
              </a:spcBef>
              <a:spcAft>
                <a:spcPts val="0"/>
              </a:spcAft>
              <a:buClr>
                <a:srgbClr val="C80F0F"/>
              </a:buClr>
              <a:buSzTx/>
              <a:buNone/>
              <a:tabLst/>
              <a:defRPr/>
            </a:pPr>
            <a:endParaRPr kumimoji="0" lang="en-US" sz="1700" b="0" i="0" u="none" strike="noStrike" cap="none" spc="0" normalizeH="0" baseline="0" noProof="0" dirty="0">
              <a:ln>
                <a:noFill/>
              </a:ln>
              <a:effectLst/>
              <a:uLnTx/>
              <a:uFillTx/>
              <a:latin typeface="+mj-lt"/>
            </a:endParaRPr>
          </a:p>
        </p:txBody>
      </p:sp>
    </p:spTree>
    <p:extLst>
      <p:ext uri="{BB962C8B-B14F-4D97-AF65-F5344CB8AC3E}">
        <p14:creationId xmlns:p14="http://schemas.microsoft.com/office/powerpoint/2010/main" val="353785427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6C8582-DB60-43C0-96BB-8D2915B2BC2A}"/>
              </a:ext>
            </a:extLst>
          </p:cNvPr>
          <p:cNvSpPr>
            <a:spLocks noGrp="1"/>
          </p:cNvSpPr>
          <p:nvPr>
            <p:ph type="body" sz="quarter" idx="13"/>
          </p:nvPr>
        </p:nvSpPr>
        <p:spPr>
          <a:xfrm>
            <a:off x="599757" y="1361295"/>
            <a:ext cx="10722364" cy="4844296"/>
          </a:xfrm>
        </p:spPr>
        <p:txBody>
          <a:bodyPr/>
          <a:lstStyle/>
          <a:p>
            <a:pPr marL="0" marR="0" lvl="0" indent="0" algn="l" defTabSz="685766" rtl="0" eaLnBrk="1" fontAlgn="base" latinLnBrk="0" hangingPunct="1">
              <a:lnSpc>
                <a:spcPct val="120000"/>
              </a:lnSpc>
              <a:spcBef>
                <a:spcPts val="52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C00000"/>
                </a:solidFill>
                <a:effectLst/>
                <a:uLnTx/>
                <a:uFillTx/>
                <a:latin typeface="Arial"/>
                <a:ea typeface="+mn-ea"/>
                <a:cs typeface="+mn-cs"/>
              </a:rPr>
              <a:t>Non-essential a.as(11) </a:t>
            </a:r>
            <a:r>
              <a:rPr kumimoji="0" lang="en-US" sz="2000" b="0" i="0" u="none" strike="noStrike" kern="1200" cap="none" spc="0" normalizeH="0" baseline="0" noProof="0" dirty="0">
                <a:ln>
                  <a:noFill/>
                </a:ln>
                <a:solidFill>
                  <a:srgbClr val="000000"/>
                </a:solidFill>
                <a:effectLst/>
                <a:uLnTx/>
                <a:uFillTx/>
                <a:latin typeface="Arial"/>
                <a:ea typeface="+mn-ea"/>
                <a:cs typeface="+mn-cs"/>
              </a:rPr>
              <a:t> can be produced by the body from other amino acids. </a:t>
            </a:r>
            <a:r>
              <a:rPr kumimoji="0" lang="en-US" sz="2000" b="0" i="0" u="none" strike="noStrike" kern="1200" cap="none" spc="0" normalizeH="0" baseline="0" noProof="0" dirty="0" err="1">
                <a:ln>
                  <a:noFill/>
                </a:ln>
                <a:solidFill>
                  <a:srgbClr val="000000"/>
                </a:solidFill>
                <a:effectLst/>
                <a:uLnTx/>
                <a:uFillTx/>
                <a:latin typeface="Arial"/>
                <a:ea typeface="+mn-ea"/>
                <a:cs typeface="+mn-cs"/>
              </a:rPr>
              <a:t>E.g</a:t>
            </a:r>
            <a:r>
              <a:rPr kumimoji="0" lang="en-US" sz="2000" b="0" i="0" u="none" strike="noStrike" kern="1200" cap="none" spc="0" normalizeH="0" baseline="0" noProof="0" dirty="0">
                <a:ln>
                  <a:noFill/>
                </a:ln>
                <a:solidFill>
                  <a:srgbClr val="000000"/>
                </a:solidFill>
                <a:effectLst/>
                <a:uLnTx/>
                <a:uFillTx/>
                <a:latin typeface="Arial"/>
                <a:ea typeface="+mn-ea"/>
                <a:cs typeface="+mn-cs"/>
              </a:rPr>
              <a:t> alanine, glutamine, glycine, cysteine, </a:t>
            </a:r>
            <a:r>
              <a:rPr kumimoji="0" lang="en-US" sz="2000" b="0" i="0" u="none" strike="noStrike" kern="1200" cap="none" spc="0" normalizeH="0" baseline="0" noProof="0" dirty="0" err="1">
                <a:ln>
                  <a:noFill/>
                </a:ln>
                <a:solidFill>
                  <a:srgbClr val="000000"/>
                </a:solidFill>
                <a:effectLst/>
                <a:uLnTx/>
                <a:uFillTx/>
                <a:latin typeface="Arial"/>
                <a:ea typeface="+mn-ea"/>
                <a:cs typeface="+mn-cs"/>
              </a:rPr>
              <a:t>etc</a:t>
            </a:r>
            <a:r>
              <a:rPr kumimoji="0" lang="en-US" sz="20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685766" rtl="0" eaLnBrk="1" fontAlgn="base" latinLnBrk="0" hangingPunct="1">
              <a:lnSpc>
                <a:spcPct val="120000"/>
              </a:lnSpc>
              <a:spcBef>
                <a:spcPts val="52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BD0D9"/>
              </a:solidFill>
              <a:effectLst/>
              <a:uLnTx/>
              <a:uFillTx/>
              <a:latin typeface="Arial"/>
              <a:ea typeface="+mn-ea"/>
              <a:cs typeface="+mn-cs"/>
            </a:endParaRPr>
          </a:p>
          <a:p>
            <a:pPr marL="0" marR="0" lvl="0" indent="0" algn="l" defTabSz="685766" rtl="0" eaLnBrk="1" fontAlgn="base" latinLnBrk="0" hangingPunct="1">
              <a:lnSpc>
                <a:spcPct val="120000"/>
              </a:lnSpc>
              <a:spcBef>
                <a:spcPts val="0"/>
              </a:spcBef>
              <a:spcAft>
                <a:spcPts val="0"/>
              </a:spcAft>
              <a:buClrTx/>
              <a:buSzTx/>
              <a:tabLst/>
              <a:defRPr/>
            </a:pPr>
            <a:r>
              <a:rPr lang="en-US" sz="2000" dirty="0">
                <a:solidFill>
                  <a:schemeClr val="accent5">
                    <a:lumMod val="75000"/>
                  </a:schemeClr>
                </a:solidFill>
              </a:rPr>
              <a:t>Examples</a:t>
            </a:r>
          </a:p>
          <a:p>
            <a:pPr marL="0" marR="0" lvl="0" indent="0" algn="l" defTabSz="685766" rtl="0" eaLnBrk="1" fontAlgn="base" latinLnBrk="0" hangingPunct="1">
              <a:lnSpc>
                <a:spcPct val="12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mn-ea"/>
                <a:cs typeface="+mn-cs"/>
              </a:rPr>
              <a:t> </a:t>
            </a:r>
            <a:r>
              <a:rPr kumimoji="0" lang="en-US" sz="1800" b="0" i="0" u="none" strike="noStrike" kern="1200" cap="none" spc="0" normalizeH="0" baseline="0" noProof="0" dirty="0">
                <a:ln>
                  <a:noFill/>
                </a:ln>
                <a:solidFill>
                  <a:srgbClr val="000000"/>
                </a:solidFill>
                <a:effectLst/>
                <a:uLnTx/>
                <a:uFillTx/>
                <a:ea typeface="+mn-ea"/>
                <a:cs typeface="+mn-cs"/>
              </a:rPr>
              <a:t>Animal based </a:t>
            </a:r>
            <a:r>
              <a:rPr lang="en-US" sz="1800" dirty="0">
                <a:solidFill>
                  <a:srgbClr val="000000"/>
                </a:solidFill>
              </a:rPr>
              <a:t>: </a:t>
            </a:r>
            <a:r>
              <a:rPr kumimoji="0" lang="en-US" sz="1800" b="0" i="0" u="none" strike="noStrike" kern="1200" cap="none" spc="0" normalizeH="0" baseline="0" noProof="0" dirty="0">
                <a:ln>
                  <a:noFill/>
                </a:ln>
                <a:solidFill>
                  <a:srgbClr val="000000"/>
                </a:solidFill>
                <a:effectLst/>
                <a:uLnTx/>
                <a:uFillTx/>
                <a:ea typeface="+mn-ea"/>
                <a:cs typeface="+mn-cs"/>
              </a:rPr>
              <a:t>meat, fish, eggs, milk, etc.</a:t>
            </a:r>
          </a:p>
          <a:p>
            <a:pPr marL="0" marR="0" lvl="0" indent="0" algn="l" defTabSz="685766" rtl="0" eaLnBrk="1" fontAlgn="base" latinLnBrk="0" hangingPunct="1">
              <a:lnSpc>
                <a:spcPct val="120000"/>
              </a:lnSpc>
              <a:spcBef>
                <a:spcPts val="0"/>
              </a:spcBef>
              <a:spcAft>
                <a:spcPts val="0"/>
              </a:spcAft>
              <a:buClrTx/>
              <a:buSzTx/>
              <a:buFont typeface="Arial" panose="020B0604020202020204" pitchFamily="34" charset="0"/>
              <a:buChar char="•"/>
              <a:tabLst/>
              <a:defRPr/>
            </a:pPr>
            <a:r>
              <a:rPr lang="en-US" sz="1800" dirty="0">
                <a:solidFill>
                  <a:srgbClr val="000000"/>
                </a:solidFill>
              </a:rPr>
              <a:t>Plant based : Soy , beans or lentils</a:t>
            </a:r>
          </a:p>
          <a:p>
            <a:pPr marL="0" marR="0" lvl="0" indent="0" algn="l" defTabSz="685766" rtl="0" eaLnBrk="1" fontAlgn="base" latinLnBrk="0" hangingPunct="1">
              <a:lnSpc>
                <a:spcPct val="120000"/>
              </a:lnSpc>
              <a:spcBef>
                <a:spcPts val="520"/>
              </a:spcBef>
              <a:spcAft>
                <a:spcPts val="0"/>
              </a:spcAft>
              <a:buClrTx/>
              <a:buSzTx/>
              <a:tabLst/>
              <a:defRPr/>
            </a:pPr>
            <a:endParaRPr lang="en-US" sz="1600" b="0" i="0" u="none" strike="noStrike" dirty="0">
              <a:solidFill>
                <a:srgbClr val="04617B"/>
              </a:solidFill>
              <a:effectLst/>
            </a:endParaRPr>
          </a:p>
          <a:p>
            <a:pPr marL="0" marR="0" lvl="0" indent="0" algn="l" defTabSz="685766" rtl="0" eaLnBrk="1" fontAlgn="base" latinLnBrk="0" hangingPunct="1">
              <a:lnSpc>
                <a:spcPct val="120000"/>
              </a:lnSpc>
              <a:spcBef>
                <a:spcPts val="520"/>
              </a:spcBef>
              <a:spcAft>
                <a:spcPts val="0"/>
              </a:spcAft>
              <a:buClrTx/>
              <a:buSzTx/>
              <a:tabLst/>
              <a:defRPr/>
            </a:pPr>
            <a:r>
              <a:rPr lang="en-US" sz="2000" b="0" i="0" u="none" strike="noStrike" dirty="0">
                <a:solidFill>
                  <a:srgbClr val="04617B"/>
                </a:solidFill>
                <a:effectLst/>
              </a:rPr>
              <a:t>Functions of proteins in the body</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rPr>
              <a:t>Tissue building and repair</a:t>
            </a:r>
            <a:endParaRPr lang="en-US" sz="1800" b="0" i="0" u="none" strike="noStrike" dirty="0">
              <a:solidFill>
                <a:srgbClr val="0BD0D9"/>
              </a:solidFill>
              <a:effectLst/>
            </a:endParaRPr>
          </a:p>
          <a:p>
            <a:pPr rtl="0" fontAlgn="base">
              <a:spcBef>
                <a:spcPts val="520"/>
              </a:spcBef>
              <a:spcAft>
                <a:spcPts val="0"/>
              </a:spcAft>
              <a:buFont typeface="Arial" panose="020B0604020202020204" pitchFamily="34" charset="0"/>
              <a:buChar char="•"/>
            </a:pPr>
            <a:r>
              <a:rPr lang="en-US" sz="1800" b="0" i="0" u="none" strike="noStrike" dirty="0">
                <a:solidFill>
                  <a:srgbClr val="000000"/>
                </a:solidFill>
                <a:effectLst/>
              </a:rPr>
              <a:t>Body fluids</a:t>
            </a:r>
            <a:endParaRPr lang="en-US" sz="1800" b="0" i="0" u="none" strike="noStrike" dirty="0">
              <a:solidFill>
                <a:srgbClr val="0BD0D9"/>
              </a:solidFill>
              <a:effectLst/>
            </a:endParaRPr>
          </a:p>
          <a:p>
            <a:pPr rtl="0" fontAlgn="base">
              <a:spcBef>
                <a:spcPts val="520"/>
              </a:spcBef>
              <a:spcAft>
                <a:spcPts val="0"/>
              </a:spcAft>
              <a:buFont typeface="Arial" panose="020B0604020202020204" pitchFamily="34" charset="0"/>
              <a:buChar char="•"/>
            </a:pPr>
            <a:r>
              <a:rPr lang="en-US" sz="1800" b="0" i="0" u="none" strike="noStrike" dirty="0">
                <a:solidFill>
                  <a:srgbClr val="000000"/>
                </a:solidFill>
                <a:effectLst/>
              </a:rPr>
              <a:t> enzymes</a:t>
            </a:r>
            <a:endParaRPr lang="en-US" sz="1800" b="0" i="0" u="none" strike="noStrike" dirty="0">
              <a:solidFill>
                <a:srgbClr val="0BD0D9"/>
              </a:solidFill>
              <a:effectLst/>
            </a:endParaRPr>
          </a:p>
          <a:p>
            <a:pPr rtl="0" fontAlgn="base">
              <a:spcBef>
                <a:spcPts val="520"/>
              </a:spcBef>
              <a:spcAft>
                <a:spcPts val="0"/>
              </a:spcAft>
              <a:buFont typeface="Arial" panose="020B0604020202020204" pitchFamily="34" charset="0"/>
              <a:buChar char="•"/>
            </a:pPr>
            <a:r>
              <a:rPr lang="en-US" sz="1800" b="0" i="0" u="none" strike="noStrike" dirty="0">
                <a:solidFill>
                  <a:srgbClr val="000000"/>
                </a:solidFill>
                <a:effectLst/>
              </a:rPr>
              <a:t>Immunity (antibodies)</a:t>
            </a:r>
            <a:endParaRPr lang="en-US" sz="1800" b="0" i="0" u="none" strike="noStrike" dirty="0">
              <a:solidFill>
                <a:srgbClr val="0BD0D9"/>
              </a:solidFill>
              <a:effectLst/>
            </a:endParaRPr>
          </a:p>
          <a:p>
            <a:pPr rtl="0" fontAlgn="base">
              <a:spcBef>
                <a:spcPts val="520"/>
              </a:spcBef>
              <a:spcAft>
                <a:spcPts val="0"/>
              </a:spcAft>
              <a:buFont typeface="Arial" panose="020B0604020202020204" pitchFamily="34" charset="0"/>
              <a:buChar char="•"/>
            </a:pPr>
            <a:r>
              <a:rPr lang="en-US" sz="1800" b="0" i="0" u="none" strike="noStrike" dirty="0">
                <a:solidFill>
                  <a:srgbClr val="000000"/>
                </a:solidFill>
                <a:effectLst/>
              </a:rPr>
              <a:t>Energy source (1g=4kcal)</a:t>
            </a:r>
          </a:p>
          <a:p>
            <a:pPr rtl="0" fontAlgn="base">
              <a:spcBef>
                <a:spcPts val="520"/>
              </a:spcBef>
              <a:spcAft>
                <a:spcPts val="0"/>
              </a:spcAft>
            </a:pPr>
            <a:endParaRPr lang="en-US" sz="1800" b="0" i="0" u="none" strike="noStrike" dirty="0">
              <a:solidFill>
                <a:srgbClr val="000000"/>
              </a:solidFill>
              <a:effectLst/>
            </a:endParaRPr>
          </a:p>
          <a:p>
            <a:pPr rtl="0" fontAlgn="base">
              <a:spcBef>
                <a:spcPts val="520"/>
              </a:spcBef>
              <a:spcAft>
                <a:spcPts val="0"/>
              </a:spcAft>
            </a:pPr>
            <a:endParaRPr lang="en-US" sz="1600" b="0" i="0" u="none" strike="noStrike" dirty="0">
              <a:solidFill>
                <a:srgbClr val="0BD0D9"/>
              </a:solidFill>
              <a:effectLst/>
              <a:latin typeface="Noto Sans Symbols"/>
            </a:endParaRPr>
          </a:p>
          <a:p>
            <a:pPr marL="0" marR="0" lvl="0" indent="0" algn="l" defTabSz="685766" rtl="0" eaLnBrk="1" fontAlgn="base" latinLnBrk="0" hangingPunct="1">
              <a:lnSpc>
                <a:spcPct val="120000"/>
              </a:lnSpc>
              <a:spcBef>
                <a:spcPts val="520"/>
              </a:spcBef>
              <a:spcAft>
                <a:spcPts val="0"/>
              </a:spcAft>
              <a:buClrTx/>
              <a:buSzTx/>
              <a:tabLst/>
              <a:defRPr/>
            </a:pPr>
            <a:endParaRPr kumimoji="0" lang="en-US" sz="1600" b="0" i="0" u="none" strike="noStrike" kern="1200" cap="none" spc="0" normalizeH="0" baseline="0" noProof="0" dirty="0">
              <a:ln>
                <a:noFill/>
              </a:ln>
              <a:solidFill>
                <a:srgbClr val="0BD0D9"/>
              </a:solidFill>
              <a:effectLst/>
              <a:uLnTx/>
              <a:uFillTx/>
              <a:latin typeface="Noto Sans Symbols"/>
              <a:ea typeface="+mn-ea"/>
              <a:cs typeface="+mn-cs"/>
            </a:endParaRPr>
          </a:p>
          <a:p>
            <a:endParaRPr lang="en-US" dirty="0"/>
          </a:p>
        </p:txBody>
      </p:sp>
    </p:spTree>
    <p:extLst>
      <p:ext uri="{BB962C8B-B14F-4D97-AF65-F5344CB8AC3E}">
        <p14:creationId xmlns:p14="http://schemas.microsoft.com/office/powerpoint/2010/main" val="347823656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9E4B8C-CD24-4EB3-A3BF-C9FD1F21E8B9}"/>
              </a:ext>
            </a:extLst>
          </p:cNvPr>
          <p:cNvSpPr>
            <a:spLocks noGrp="1"/>
          </p:cNvSpPr>
          <p:nvPr>
            <p:ph type="body" sz="quarter" idx="13"/>
          </p:nvPr>
        </p:nvSpPr>
        <p:spPr/>
        <p:txBody>
          <a:bodyPr/>
          <a:lstStyle/>
          <a:p>
            <a:pPr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mj-l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mj-lt"/>
              </a:rPr>
              <a:t>Organic molecules made up of carbon, hydrogen and oxygen.</a:t>
            </a:r>
            <a:endParaRPr lang="en-US" sz="1800" b="0" i="0" u="none" strike="noStrike" dirty="0">
              <a:solidFill>
                <a:srgbClr val="0BD0D9"/>
              </a:solidFill>
              <a:effectLst/>
              <a:latin typeface="+mj-lt"/>
            </a:endParaRPr>
          </a:p>
          <a:p>
            <a:pPr rtl="0" fontAlgn="base">
              <a:spcBef>
                <a:spcPts val="520"/>
              </a:spcBef>
              <a:spcAft>
                <a:spcPts val="0"/>
              </a:spcAft>
              <a:buFont typeface="Arial" panose="020B0604020202020204" pitchFamily="34" charset="0"/>
              <a:buChar char="•"/>
            </a:pPr>
            <a:r>
              <a:rPr lang="en-US" sz="1800" b="0" i="0" u="none" strike="noStrike" dirty="0">
                <a:solidFill>
                  <a:srgbClr val="000000"/>
                </a:solidFill>
                <a:effectLst/>
                <a:latin typeface="+mj-lt"/>
              </a:rPr>
              <a:t>Building blocks are small units called simple sugars/ saccharides.</a:t>
            </a:r>
            <a:endParaRPr lang="en-US" sz="1800" b="0" i="0" u="none" strike="noStrike" dirty="0">
              <a:solidFill>
                <a:srgbClr val="0BD0D9"/>
              </a:solidFill>
              <a:effectLst/>
              <a:latin typeface="+mj-lt"/>
            </a:endParaRPr>
          </a:p>
          <a:p>
            <a:pPr rtl="0" fontAlgn="base">
              <a:spcBef>
                <a:spcPts val="520"/>
              </a:spcBef>
              <a:spcAft>
                <a:spcPts val="0"/>
              </a:spcAft>
              <a:buFont typeface="Arial" panose="020B0604020202020204" pitchFamily="34" charset="0"/>
              <a:buChar char="•"/>
            </a:pPr>
            <a:r>
              <a:rPr lang="en-US" sz="1800" b="0" i="0" u="none" strike="noStrike" dirty="0">
                <a:solidFill>
                  <a:srgbClr val="000000"/>
                </a:solidFill>
                <a:effectLst/>
                <a:latin typeface="+mj-lt"/>
              </a:rPr>
              <a:t>Monosaccharides, disaccharides and polysaccharides, depending on the number of unit sugars.</a:t>
            </a:r>
            <a:endParaRPr lang="en-US" sz="1800" b="0" i="0" u="none" strike="noStrike" dirty="0">
              <a:solidFill>
                <a:srgbClr val="0BD0D9"/>
              </a:solidFill>
              <a:effectLst/>
              <a:latin typeface="+mj-lt"/>
            </a:endParaRPr>
          </a:p>
          <a:p>
            <a:endParaRPr lang="en-US" sz="1800" dirty="0">
              <a:latin typeface="+mj-lt"/>
            </a:endParaRPr>
          </a:p>
          <a:p>
            <a:pPr rtl="0" fontAlgn="base">
              <a:spcBef>
                <a:spcPts val="520"/>
              </a:spcBef>
              <a:spcAft>
                <a:spcPts val="0"/>
              </a:spcAft>
            </a:pPr>
            <a:r>
              <a:rPr kumimoji="0" lang="en-US" sz="2000" b="0" i="0" u="none" strike="noStrike" kern="1200" cap="none" spc="0" normalizeH="0" baseline="0" noProof="0" dirty="0">
                <a:ln>
                  <a:noFill/>
                </a:ln>
                <a:solidFill>
                  <a:srgbClr val="04617B"/>
                </a:solidFill>
                <a:effectLst/>
                <a:uLnTx/>
                <a:uFillTx/>
                <a:latin typeface="+mj-lt"/>
                <a:ea typeface="+mj-ea"/>
                <a:cs typeface="+mj-cs"/>
              </a:rPr>
              <a:t>Functions of carbohydrates in the body</a:t>
            </a:r>
          </a:p>
          <a:p>
            <a:pPr marL="0" marR="0" lvl="0" indent="0" algn="l" defTabSz="685766" rtl="0" eaLnBrk="1" fontAlgn="base" latinLnBrk="0" hangingPunct="1">
              <a:lnSpc>
                <a:spcPct val="12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j-lt"/>
                <a:ea typeface="+mn-ea"/>
                <a:cs typeface="+mn-cs"/>
              </a:rPr>
              <a:t>Main source of energy (1g=4kcal)</a:t>
            </a:r>
            <a:endParaRPr kumimoji="0" lang="en-US" sz="1800" b="0" i="0" u="none" strike="noStrike" kern="1200" cap="none" spc="0" normalizeH="0" baseline="0" noProof="0" dirty="0">
              <a:ln>
                <a:noFill/>
              </a:ln>
              <a:solidFill>
                <a:srgbClr val="0BD0D9"/>
              </a:solidFill>
              <a:effectLst/>
              <a:uLnTx/>
              <a:uFillTx/>
              <a:latin typeface="+mj-lt"/>
              <a:ea typeface="+mn-ea"/>
              <a:cs typeface="+mn-cs"/>
            </a:endParaRPr>
          </a:p>
          <a:p>
            <a:pPr marL="0" marR="0" lvl="0" indent="0" algn="l" defTabSz="685766" rtl="0" eaLnBrk="1" fontAlgn="base" latinLnBrk="0" hangingPunct="1">
              <a:lnSpc>
                <a:spcPct val="120000"/>
              </a:lnSpc>
              <a:spcBef>
                <a:spcPts val="52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j-lt"/>
                <a:ea typeface="+mn-ea"/>
                <a:cs typeface="+mn-cs"/>
              </a:rPr>
              <a:t>Increase bulk of food (complex CHOs=satiety, weight loss?)</a:t>
            </a:r>
            <a:endParaRPr kumimoji="0" lang="en-US" sz="1800" b="0" i="0" u="none" strike="noStrike" kern="1200" cap="none" spc="0" normalizeH="0" baseline="0" noProof="0" dirty="0">
              <a:ln>
                <a:noFill/>
              </a:ln>
              <a:solidFill>
                <a:srgbClr val="0BD0D9"/>
              </a:solidFill>
              <a:effectLst/>
              <a:uLnTx/>
              <a:uFillTx/>
              <a:latin typeface="+mj-lt"/>
              <a:ea typeface="+mn-ea"/>
              <a:cs typeface="+mn-cs"/>
            </a:endParaRPr>
          </a:p>
          <a:p>
            <a:pPr marL="0" marR="0" lvl="0" indent="0" algn="l" defTabSz="685766" rtl="0" eaLnBrk="1" fontAlgn="base" latinLnBrk="0" hangingPunct="1">
              <a:lnSpc>
                <a:spcPct val="120000"/>
              </a:lnSpc>
              <a:spcBef>
                <a:spcPts val="52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j-lt"/>
                <a:ea typeface="+mn-ea"/>
                <a:cs typeface="+mn-cs"/>
              </a:rPr>
              <a:t>prevent constipation (fiber)</a:t>
            </a:r>
            <a:endParaRPr kumimoji="0" lang="en-US" sz="1800" b="0" i="0" u="none" strike="noStrike" kern="1200" cap="none" spc="0" normalizeH="0" baseline="0" noProof="0" dirty="0">
              <a:ln>
                <a:noFill/>
              </a:ln>
              <a:solidFill>
                <a:srgbClr val="0BD0D9"/>
              </a:solidFill>
              <a:effectLst/>
              <a:uLnTx/>
              <a:uFillTx/>
              <a:latin typeface="+mj-lt"/>
              <a:ea typeface="+mn-ea"/>
              <a:cs typeface="+mn-cs"/>
            </a:endParaRPr>
          </a:p>
          <a:p>
            <a:pPr marL="0" marR="0" lvl="0" indent="0" algn="l" defTabSz="685766" rtl="0" eaLnBrk="1" fontAlgn="base" latinLnBrk="0" hangingPunct="1">
              <a:lnSpc>
                <a:spcPct val="120000"/>
              </a:lnSpc>
              <a:spcBef>
                <a:spcPts val="52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j-lt"/>
                <a:ea typeface="+mn-ea"/>
                <a:cs typeface="+mn-cs"/>
              </a:rPr>
              <a:t>Soak up harmful substances in the guts (passed out in </a:t>
            </a:r>
            <a:r>
              <a:rPr kumimoji="0" lang="en-US" sz="1800" b="0" i="0" u="none" strike="noStrike" kern="1200" cap="none" spc="0" normalizeH="0" baseline="0" noProof="0" dirty="0" err="1">
                <a:ln>
                  <a:noFill/>
                </a:ln>
                <a:solidFill>
                  <a:srgbClr val="000000"/>
                </a:solidFill>
                <a:effectLst/>
                <a:uLnTx/>
                <a:uFillTx/>
                <a:latin typeface="+mj-lt"/>
                <a:ea typeface="+mn-ea"/>
                <a:cs typeface="+mn-cs"/>
              </a:rPr>
              <a:t>faeces</a:t>
            </a:r>
            <a:r>
              <a:rPr kumimoji="0" lang="en-US" sz="1800" b="0" i="0" u="none" strike="noStrike" kern="1200" cap="none" spc="0" normalizeH="0" baseline="0" noProof="0" dirty="0">
                <a:ln>
                  <a:noFill/>
                </a:ln>
                <a:solidFill>
                  <a:srgbClr val="000000"/>
                </a:solidFill>
                <a:effectLst/>
                <a:uLnTx/>
                <a:uFillTx/>
                <a:latin typeface="+mj-lt"/>
                <a:ea typeface="+mn-ea"/>
                <a:cs typeface="+mn-cs"/>
              </a:rPr>
              <a:t>), </a:t>
            </a:r>
            <a:r>
              <a:rPr kumimoji="0" lang="en-US" sz="1800" b="0" i="0" u="none" strike="noStrike" kern="1200" cap="none" spc="0" normalizeH="0" baseline="0" noProof="0" dirty="0" err="1">
                <a:ln>
                  <a:noFill/>
                </a:ln>
                <a:solidFill>
                  <a:srgbClr val="000000"/>
                </a:solidFill>
                <a:effectLst/>
                <a:uLnTx/>
                <a:uFillTx/>
                <a:latin typeface="+mj-lt"/>
                <a:ea typeface="+mn-ea"/>
                <a:cs typeface="+mn-cs"/>
              </a:rPr>
              <a:t>etc</a:t>
            </a:r>
            <a:endParaRPr kumimoji="0" lang="en-US" sz="1800" b="0" i="0" u="none" strike="noStrike" kern="1200" cap="none" spc="0" normalizeH="0" baseline="0" noProof="0" dirty="0">
              <a:ln>
                <a:noFill/>
              </a:ln>
              <a:solidFill>
                <a:srgbClr val="0BD0D9"/>
              </a:solidFill>
              <a:effectLst/>
              <a:uLnTx/>
              <a:uFillTx/>
              <a:latin typeface="+mj-lt"/>
              <a:ea typeface="+mn-ea"/>
              <a:cs typeface="+mn-cs"/>
            </a:endParaRPr>
          </a:p>
          <a:p>
            <a:pPr rtl="0" fontAlgn="base">
              <a:spcBef>
                <a:spcPts val="520"/>
              </a:spcBef>
              <a:spcAft>
                <a:spcPts val="0"/>
              </a:spcAft>
            </a:pPr>
            <a:endParaRPr lang="en-US" sz="1800" dirty="0">
              <a:solidFill>
                <a:srgbClr val="000000"/>
              </a:solidFill>
              <a:latin typeface="Constantia" panose="02030602050306030303" pitchFamily="18" charset="0"/>
            </a:endParaRPr>
          </a:p>
          <a:p>
            <a:pPr rtl="0" fontAlgn="base">
              <a:spcBef>
                <a:spcPts val="520"/>
              </a:spcBef>
              <a:spcAft>
                <a:spcPts val="0"/>
              </a:spcAft>
            </a:pPr>
            <a:endParaRPr lang="en-US" sz="1600" b="0" i="0" u="none" strike="noStrike" dirty="0">
              <a:solidFill>
                <a:srgbClr val="0BD0D9"/>
              </a:solidFill>
              <a:effectLst/>
              <a:latin typeface="Noto Sans Symbols"/>
            </a:endParaRPr>
          </a:p>
          <a:p>
            <a:endParaRPr lang="en-US" dirty="0"/>
          </a:p>
        </p:txBody>
      </p:sp>
      <p:sp>
        <p:nvSpPr>
          <p:cNvPr id="3" name="Title 2">
            <a:extLst>
              <a:ext uri="{FF2B5EF4-FFF2-40B4-BE49-F238E27FC236}">
                <a16:creationId xmlns:a16="http://schemas.microsoft.com/office/drawing/2014/main" id="{3B965BEC-B260-4623-8628-36248F5D937F}"/>
              </a:ext>
            </a:extLst>
          </p:cNvPr>
          <p:cNvSpPr>
            <a:spLocks noGrp="1"/>
          </p:cNvSpPr>
          <p:nvPr>
            <p:ph type="title"/>
          </p:nvPr>
        </p:nvSpPr>
        <p:spPr/>
        <p:txBody>
          <a:bodyPr/>
          <a:lstStyle/>
          <a:p>
            <a:r>
              <a:rPr lang="en-US" sz="2400" b="0" i="0" u="none" strike="noStrike" dirty="0">
                <a:solidFill>
                  <a:srgbClr val="04617B"/>
                </a:solidFill>
                <a:effectLst/>
                <a:latin typeface="+mn-lt"/>
              </a:rPr>
              <a:t>Carbohydrates </a:t>
            </a:r>
            <a:endParaRPr lang="en-US" dirty="0">
              <a:latin typeface="+mn-lt"/>
            </a:endParaRPr>
          </a:p>
        </p:txBody>
      </p:sp>
    </p:spTree>
    <p:extLst>
      <p:ext uri="{BB962C8B-B14F-4D97-AF65-F5344CB8AC3E}">
        <p14:creationId xmlns:p14="http://schemas.microsoft.com/office/powerpoint/2010/main" val="1825196055"/>
      </p:ext>
    </p:extLst>
  </p:cSld>
  <p:clrMapOvr>
    <a:masterClrMapping/>
  </p:clrMapOvr>
  <p:transition>
    <p:fade/>
  </p:transition>
</p:sld>
</file>

<file path=ppt/theme/theme1.xml><?xml version="1.0" encoding="utf-8"?>
<a:theme xmlns:a="http://schemas.openxmlformats.org/drawingml/2006/main" name="Master English">
  <a:themeElements>
    <a:clrScheme name="Avi">
      <a:dk1>
        <a:srgbClr val="000000"/>
      </a:dk1>
      <a:lt1>
        <a:srgbClr val="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dirty="0" err="1"/>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E6B49502B9C642B2D5BB5E754263EF" ma:contentTypeVersion="8" ma:contentTypeDescription="Create a new document." ma:contentTypeScope="" ma:versionID="62bf49f89c4de4cbf443dc9b1f64fc66">
  <xsd:schema xmlns:xsd="http://www.w3.org/2001/XMLSchema" xmlns:xs="http://www.w3.org/2001/XMLSchema" xmlns:p="http://schemas.microsoft.com/office/2006/metadata/properties" xmlns:ns2="1e2bd01e-29b9-4066-9a95-1c36b16ac655" xmlns:ns3="d532121a-fa52-4771-8dd4-0430e1f15839" targetNamespace="http://schemas.microsoft.com/office/2006/metadata/properties" ma:root="true" ma:fieldsID="20d1a8023236b445a951612d12e7b9eb" ns2:_="" ns3:_="">
    <xsd:import namespace="1e2bd01e-29b9-4066-9a95-1c36b16ac655"/>
    <xsd:import namespace="d532121a-fa52-4771-8dd4-0430e1f1583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2bd01e-29b9-4066-9a95-1c36b16ac6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32121a-fa52-4771-8dd4-0430e1f1583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06176D-7E33-4229-B9CE-E680990A788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C000C77-07A7-4726-A430-867B44F0E223}">
  <ds:schemaRefs>
    <ds:schemaRef ds:uri="http://schemas.microsoft.com/sharepoint/v3/contenttype/forms"/>
  </ds:schemaRefs>
</ds:datastoreItem>
</file>

<file path=customXml/itemProps3.xml><?xml version="1.0" encoding="utf-8"?>
<ds:datastoreItem xmlns:ds="http://schemas.openxmlformats.org/officeDocument/2006/customXml" ds:itemID="{2BBB904A-BD70-4F89-B012-AA422DFDCFBB}"/>
</file>

<file path=docProps/app.xml><?xml version="1.0" encoding="utf-8"?>
<Properties xmlns="http://schemas.openxmlformats.org/officeDocument/2006/extended-properties" xmlns:vt="http://schemas.openxmlformats.org/officeDocument/2006/docPropsVTypes">
  <Template/>
  <TotalTime>0</TotalTime>
  <Words>6533</Words>
  <Application>Microsoft Office PowerPoint</Application>
  <PresentationFormat>Breitbild</PresentationFormat>
  <Paragraphs>665</Paragraphs>
  <Slides>68</Slides>
  <Notes>3</Notes>
  <HiddenSlides>0</HiddenSlides>
  <MMClips>0</MMClips>
  <ScaleCrop>false</ScaleCrop>
  <HeadingPairs>
    <vt:vector size="4" baseType="variant">
      <vt:variant>
        <vt:lpstr>Design</vt:lpstr>
      </vt:variant>
      <vt:variant>
        <vt:i4>1</vt:i4>
      </vt:variant>
      <vt:variant>
        <vt:lpstr>Folientitel</vt:lpstr>
      </vt:variant>
      <vt:variant>
        <vt:i4>68</vt:i4>
      </vt:variant>
    </vt:vector>
  </HeadingPairs>
  <TitlesOfParts>
    <vt:vector size="69" baseType="lpstr">
      <vt:lpstr>Master English</vt:lpstr>
      <vt:lpstr>Global Programme Pandemic Prevention &amp; Response, One Health.    Nutrition , food safety and food security in Pandemics</vt:lpstr>
      <vt:lpstr>Purpose</vt:lpstr>
      <vt:lpstr>Learning objectives </vt:lpstr>
      <vt:lpstr>Expected learning outcomes</vt:lpstr>
      <vt:lpstr>Definition of terms</vt:lpstr>
      <vt:lpstr>PowerPoint-Präsentation</vt:lpstr>
      <vt:lpstr>Illustration of various food goups</vt:lpstr>
      <vt:lpstr>PowerPoint-Präsentation</vt:lpstr>
      <vt:lpstr>Carbohydrates </vt:lpstr>
      <vt:lpstr>Fats/oils</vt:lpstr>
      <vt:lpstr>Vitamins </vt:lpstr>
      <vt:lpstr>PowerPoint-Präsentation</vt:lpstr>
      <vt:lpstr>Minerals and Fiber</vt:lpstr>
      <vt:lpstr>Water</vt:lpstr>
      <vt:lpstr>Nutritional needs for differents groups in emergency situation</vt:lpstr>
      <vt:lpstr>Conceptual Framework of the Causes of Malnutrition (UNICEF 1990)</vt:lpstr>
      <vt:lpstr>Interventions to prevent and control nutritional disorders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Recommended treatment for some important micronutrient deficiency disease</vt:lpstr>
      <vt:lpstr>Nutritional status assessment</vt:lpstr>
      <vt:lpstr>PowerPoint-Präsentation</vt:lpstr>
      <vt:lpstr>PowerPoint-Präsentation</vt:lpstr>
      <vt:lpstr>PowerPoint-Präsentation</vt:lpstr>
      <vt:lpstr>PowerPoint-Präsentation</vt:lpstr>
      <vt:lpstr>Definitions of terms</vt:lpstr>
      <vt:lpstr>East Africa Community Value Chain for Poultry </vt:lpstr>
      <vt:lpstr>Kenya Value Chain for Milk and Beef</vt:lpstr>
      <vt:lpstr>Value chain for Pork Production</vt:lpstr>
      <vt:lpstr>Types of  contaminants</vt:lpstr>
      <vt:lpstr>Classification of foodborne disease by clinical presentation</vt:lpstr>
      <vt:lpstr>Common and emerging contaminants of food</vt:lpstr>
      <vt:lpstr>PowerPoint-Präsentation</vt:lpstr>
      <vt:lpstr>PowerPoint-Präsentation</vt:lpstr>
      <vt:lpstr>PowerPoint-Präsentation</vt:lpstr>
      <vt:lpstr>PowerPoint-Präsentation</vt:lpstr>
      <vt:lpstr>PowerPoint-Präsentation</vt:lpstr>
      <vt:lpstr>PowerPoint-Präsentation</vt:lpstr>
      <vt:lpstr>Monitoring pyramid for foodborne diseases</vt:lpstr>
      <vt:lpstr>Approaches to prevention of food contamination  </vt:lpstr>
      <vt:lpstr>Keys to safer food</vt:lpstr>
      <vt:lpstr>PowerPoint-Präsentation</vt:lpstr>
      <vt:lpstr>PowerPoint-Präsentation</vt:lpstr>
      <vt:lpstr>PowerPoint-Präsentation</vt:lpstr>
      <vt:lpstr>Requirements of food handlers</vt:lpstr>
      <vt:lpstr>PowerPoint-Präsentation</vt:lpstr>
      <vt:lpstr>PowerPoint-Präsentation</vt:lpstr>
      <vt:lpstr>World Trade Oganization ( WTO) agreement governing food control</vt:lpstr>
      <vt:lpstr>Objectves of SSP</vt:lpstr>
      <vt:lpstr>SPS Measures - Examples</vt:lpstr>
      <vt:lpstr>Key Provisions Harmonization, Article 3, Annex A </vt:lpstr>
      <vt:lpstr>PowerPoint-Präsentation</vt:lpstr>
      <vt:lpstr>PowerPoint-Präsentation</vt:lpstr>
      <vt:lpstr>PowerPoint-Präsentation</vt:lpstr>
      <vt:lpstr>Agreement on Technical Barriers to Trade (TBT) Measures  </vt:lpstr>
      <vt:lpstr>SPS vs TBT</vt:lpstr>
      <vt:lpstr>PowerPoint-Präsentation</vt:lpstr>
      <vt:lpstr>Roles of countries</vt:lpstr>
      <vt:lpstr>National standards bodies ( NSBs)</vt:lpstr>
      <vt:lpstr>Food security</vt:lpstr>
      <vt:lpstr>Nutrition security  </vt:lpstr>
      <vt:lpstr>References </vt:lpstr>
      <vt:lpstr>The Pandemic Preparedness under a One Health approach (PPOH) short course is developed by the East African Community (EAC) Secretariat in cooperation with universities of the six EAC Partner States. It is facilitated by the German Government and implemented by the Deutsche Gesellschaft für Internationale Zusammenarbeit GIZ GmbH through the Global Programme Pandemic Prevention and Response, One Health (GP PPOH)</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Surveillance and outbreak investigation</dc:title>
  <dc:subject/>
  <dc:creator>Aline UMUBYEYI</dc:creator>
  <cp:keywords/>
  <dc:description/>
  <cp:lastModifiedBy>Chikwanine, Ombeni GIZ</cp:lastModifiedBy>
  <cp:revision>221</cp:revision>
  <dcterms:created xsi:type="dcterms:W3CDTF">2019-02-01T11:37:55Z</dcterms:created>
  <dcterms:modified xsi:type="dcterms:W3CDTF">2023-03-31T08:24:13Z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0x01010033E6B49502B9C642B2D5BB5E754263EF</vt:lpwstr>
  </property>
</Properties>
</file>